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2.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9" r:id="rId6"/>
    <p:sldMasterId id="2147483722" r:id="rId7"/>
    <p:sldMasterId id="2147483734" r:id="rId8"/>
    <p:sldMasterId id="2147483746" r:id="rId9"/>
    <p:sldMasterId id="2147483758" r:id="rId10"/>
    <p:sldMasterId id="2147483770" r:id="rId11"/>
    <p:sldMasterId id="2147483782" r:id="rId12"/>
    <p:sldMasterId id="2147483794" r:id="rId13"/>
  </p:sldMasterIdLst>
  <p:notesMasterIdLst>
    <p:notesMasterId r:id="rId614"/>
  </p:notesMasterIdLst>
  <p:sldIdLst>
    <p:sldId id="743" r:id="rId14"/>
    <p:sldId id="744" r:id="rId15"/>
    <p:sldId id="257" r:id="rId16"/>
    <p:sldId id="258" r:id="rId17"/>
    <p:sldId id="292" r:id="rId18"/>
    <p:sldId id="259" r:id="rId19"/>
    <p:sldId id="394" r:id="rId20"/>
    <p:sldId id="260" r:id="rId21"/>
    <p:sldId id="286" r:id="rId22"/>
    <p:sldId id="285" r:id="rId23"/>
    <p:sldId id="302" r:id="rId24"/>
    <p:sldId id="288" r:id="rId25"/>
    <p:sldId id="289" r:id="rId26"/>
    <p:sldId id="395" r:id="rId27"/>
    <p:sldId id="263" r:id="rId28"/>
    <p:sldId id="261" r:id="rId29"/>
    <p:sldId id="296" r:id="rId30"/>
    <p:sldId id="294" r:id="rId31"/>
    <p:sldId id="1168" r:id="rId32"/>
    <p:sldId id="396" r:id="rId33"/>
    <p:sldId id="304" r:id="rId34"/>
    <p:sldId id="298" r:id="rId35"/>
    <p:sldId id="268" r:id="rId36"/>
    <p:sldId id="1169" r:id="rId37"/>
    <p:sldId id="1170" r:id="rId38"/>
    <p:sldId id="307" r:id="rId39"/>
    <p:sldId id="269" r:id="rId40"/>
    <p:sldId id="310" r:id="rId41"/>
    <p:sldId id="311" r:id="rId42"/>
    <p:sldId id="309" r:id="rId43"/>
    <p:sldId id="397" r:id="rId44"/>
    <p:sldId id="321" r:id="rId45"/>
    <p:sldId id="330" r:id="rId46"/>
    <p:sldId id="398" r:id="rId47"/>
    <p:sldId id="328" r:id="rId48"/>
    <p:sldId id="399" r:id="rId49"/>
    <p:sldId id="325" r:id="rId50"/>
    <p:sldId id="320" r:id="rId51"/>
    <p:sldId id="318" r:id="rId52"/>
    <p:sldId id="400" r:id="rId53"/>
    <p:sldId id="401" r:id="rId54"/>
    <p:sldId id="402" r:id="rId55"/>
    <p:sldId id="331" r:id="rId56"/>
    <p:sldId id="341" r:id="rId57"/>
    <p:sldId id="403" r:id="rId58"/>
    <p:sldId id="345" r:id="rId59"/>
    <p:sldId id="344" r:id="rId60"/>
    <p:sldId id="340" r:id="rId61"/>
    <p:sldId id="339" r:id="rId62"/>
    <p:sldId id="316" r:id="rId63"/>
    <p:sldId id="353" r:id="rId64"/>
    <p:sldId id="404" r:id="rId65"/>
    <p:sldId id="357" r:id="rId66"/>
    <p:sldId id="405" r:id="rId67"/>
    <p:sldId id="356" r:id="rId68"/>
    <p:sldId id="355" r:id="rId69"/>
    <p:sldId id="354" r:id="rId70"/>
    <p:sldId id="352" r:id="rId71"/>
    <p:sldId id="351" r:id="rId72"/>
    <p:sldId id="371" r:id="rId73"/>
    <p:sldId id="370" r:id="rId74"/>
    <p:sldId id="369" r:id="rId75"/>
    <p:sldId id="367" r:id="rId76"/>
    <p:sldId id="406" r:id="rId77"/>
    <p:sldId id="365" r:id="rId78"/>
    <p:sldId id="364" r:id="rId79"/>
    <p:sldId id="363" r:id="rId80"/>
    <p:sldId id="362" r:id="rId81"/>
    <p:sldId id="360" r:id="rId82"/>
    <p:sldId id="359" r:id="rId83"/>
    <p:sldId id="358" r:id="rId84"/>
    <p:sldId id="349" r:id="rId85"/>
    <p:sldId id="348" r:id="rId86"/>
    <p:sldId id="380" r:id="rId87"/>
    <p:sldId id="381" r:id="rId88"/>
    <p:sldId id="379" r:id="rId89"/>
    <p:sldId id="376" r:id="rId90"/>
    <p:sldId id="378" r:id="rId91"/>
    <p:sldId id="377" r:id="rId92"/>
    <p:sldId id="375" r:id="rId93"/>
    <p:sldId id="374" r:id="rId94"/>
    <p:sldId id="386" r:id="rId95"/>
    <p:sldId id="387" r:id="rId96"/>
    <p:sldId id="393" r:id="rId97"/>
    <p:sldId id="392" r:id="rId98"/>
    <p:sldId id="390" r:id="rId99"/>
    <p:sldId id="389" r:id="rId100"/>
    <p:sldId id="385" r:id="rId101"/>
    <p:sldId id="384" r:id="rId102"/>
    <p:sldId id="1574" r:id="rId103"/>
    <p:sldId id="1575" r:id="rId104"/>
    <p:sldId id="1576" r:id="rId105"/>
    <p:sldId id="1577" r:id="rId106"/>
    <p:sldId id="1578" r:id="rId107"/>
    <p:sldId id="1579" r:id="rId108"/>
    <p:sldId id="1580" r:id="rId109"/>
    <p:sldId id="1581" r:id="rId110"/>
    <p:sldId id="1582" r:id="rId111"/>
    <p:sldId id="1583" r:id="rId112"/>
    <p:sldId id="1584" r:id="rId113"/>
    <p:sldId id="1585" r:id="rId114"/>
    <p:sldId id="1586" r:id="rId115"/>
    <p:sldId id="1587" r:id="rId116"/>
    <p:sldId id="1588" r:id="rId117"/>
    <p:sldId id="1589" r:id="rId118"/>
    <p:sldId id="1590" r:id="rId119"/>
    <p:sldId id="1591" r:id="rId120"/>
    <p:sldId id="1592" r:id="rId121"/>
    <p:sldId id="1593" r:id="rId122"/>
    <p:sldId id="1594" r:id="rId123"/>
    <p:sldId id="1596" r:id="rId124"/>
    <p:sldId id="1597" r:id="rId125"/>
    <p:sldId id="1598" r:id="rId126"/>
    <p:sldId id="1599" r:id="rId127"/>
    <p:sldId id="1600" r:id="rId128"/>
    <p:sldId id="1601" r:id="rId129"/>
    <p:sldId id="1602" r:id="rId130"/>
    <p:sldId id="1603" r:id="rId131"/>
    <p:sldId id="1604" r:id="rId132"/>
    <p:sldId id="1605" r:id="rId133"/>
    <p:sldId id="1606" r:id="rId134"/>
    <p:sldId id="1607" r:id="rId135"/>
    <p:sldId id="1608" r:id="rId136"/>
    <p:sldId id="1609" r:id="rId137"/>
    <p:sldId id="1610" r:id="rId138"/>
    <p:sldId id="1611" r:id="rId139"/>
    <p:sldId id="1612" r:id="rId140"/>
    <p:sldId id="1613" r:id="rId141"/>
    <p:sldId id="1614" r:id="rId142"/>
    <p:sldId id="1615" r:id="rId143"/>
    <p:sldId id="1616" r:id="rId144"/>
    <p:sldId id="1617" r:id="rId145"/>
    <p:sldId id="1618" r:id="rId146"/>
    <p:sldId id="1619" r:id="rId147"/>
    <p:sldId id="1620" r:id="rId148"/>
    <p:sldId id="1621" r:id="rId149"/>
    <p:sldId id="1622" r:id="rId150"/>
    <p:sldId id="1623" r:id="rId151"/>
    <p:sldId id="1624" r:id="rId152"/>
    <p:sldId id="1625" r:id="rId153"/>
    <p:sldId id="1626" r:id="rId154"/>
    <p:sldId id="1627" r:id="rId155"/>
    <p:sldId id="1628" r:id="rId156"/>
    <p:sldId id="1629" r:id="rId157"/>
    <p:sldId id="1630" r:id="rId158"/>
    <p:sldId id="1631" r:id="rId159"/>
    <p:sldId id="1632" r:id="rId160"/>
    <p:sldId id="1633" r:id="rId161"/>
    <p:sldId id="1634" r:id="rId162"/>
    <p:sldId id="1635" r:id="rId163"/>
    <p:sldId id="1636" r:id="rId164"/>
    <p:sldId id="1637" r:id="rId165"/>
    <p:sldId id="1638" r:id="rId166"/>
    <p:sldId id="1639" r:id="rId167"/>
    <p:sldId id="1640" r:id="rId168"/>
    <p:sldId id="1641" r:id="rId169"/>
    <p:sldId id="1642" r:id="rId170"/>
    <p:sldId id="1643" r:id="rId171"/>
    <p:sldId id="1644" r:id="rId172"/>
    <p:sldId id="1645" r:id="rId173"/>
    <p:sldId id="1646" r:id="rId174"/>
    <p:sldId id="1647" r:id="rId175"/>
    <p:sldId id="1648" r:id="rId176"/>
    <p:sldId id="1649" r:id="rId177"/>
    <p:sldId id="1650" r:id="rId178"/>
    <p:sldId id="1651" r:id="rId179"/>
    <p:sldId id="1652" r:id="rId180"/>
    <p:sldId id="1653" r:id="rId181"/>
    <p:sldId id="1654" r:id="rId182"/>
    <p:sldId id="1655" r:id="rId183"/>
    <p:sldId id="1656" r:id="rId184"/>
    <p:sldId id="1657" r:id="rId185"/>
    <p:sldId id="1658" r:id="rId186"/>
    <p:sldId id="1659" r:id="rId187"/>
    <p:sldId id="1660" r:id="rId188"/>
    <p:sldId id="1661" r:id="rId189"/>
    <p:sldId id="1662" r:id="rId190"/>
    <p:sldId id="1663" r:id="rId191"/>
    <p:sldId id="1665" r:id="rId192"/>
    <p:sldId id="1666" r:id="rId193"/>
    <p:sldId id="1667" r:id="rId194"/>
    <p:sldId id="1668" r:id="rId195"/>
    <p:sldId id="1669" r:id="rId196"/>
    <p:sldId id="1670" r:id="rId197"/>
    <p:sldId id="1671" r:id="rId198"/>
    <p:sldId id="1672" r:id="rId199"/>
    <p:sldId id="1673" r:id="rId200"/>
    <p:sldId id="1674" r:id="rId201"/>
    <p:sldId id="1675" r:id="rId202"/>
    <p:sldId id="1676" r:id="rId203"/>
    <p:sldId id="1677" r:id="rId204"/>
    <p:sldId id="1678" r:id="rId205"/>
    <p:sldId id="1679" r:id="rId206"/>
    <p:sldId id="1680" r:id="rId207"/>
    <p:sldId id="1681" r:id="rId208"/>
    <p:sldId id="1682" r:id="rId209"/>
    <p:sldId id="1683" r:id="rId210"/>
    <p:sldId id="1684" r:id="rId211"/>
    <p:sldId id="1685" r:id="rId212"/>
    <p:sldId id="1686" r:id="rId213"/>
    <p:sldId id="1687" r:id="rId214"/>
    <p:sldId id="1688" r:id="rId215"/>
    <p:sldId id="1689" r:id="rId216"/>
    <p:sldId id="1690" r:id="rId217"/>
    <p:sldId id="1691" r:id="rId218"/>
    <p:sldId id="1692" r:id="rId219"/>
    <p:sldId id="1693" r:id="rId220"/>
    <p:sldId id="1694" r:id="rId221"/>
    <p:sldId id="1695" r:id="rId222"/>
    <p:sldId id="1696" r:id="rId223"/>
    <p:sldId id="1697" r:id="rId224"/>
    <p:sldId id="1698" r:id="rId225"/>
    <p:sldId id="1699" r:id="rId226"/>
    <p:sldId id="1700" r:id="rId227"/>
    <p:sldId id="1701" r:id="rId228"/>
    <p:sldId id="1702" r:id="rId229"/>
    <p:sldId id="1703" r:id="rId230"/>
    <p:sldId id="1704" r:id="rId231"/>
    <p:sldId id="1705" r:id="rId232"/>
    <p:sldId id="1706" r:id="rId233"/>
    <p:sldId id="1707" r:id="rId234"/>
    <p:sldId id="1708" r:id="rId235"/>
    <p:sldId id="1709" r:id="rId236"/>
    <p:sldId id="1710" r:id="rId237"/>
    <p:sldId id="1711" r:id="rId238"/>
    <p:sldId id="1712" r:id="rId239"/>
    <p:sldId id="1713" r:id="rId240"/>
    <p:sldId id="1714" r:id="rId241"/>
    <p:sldId id="1715" r:id="rId242"/>
    <p:sldId id="1716" r:id="rId243"/>
    <p:sldId id="1717" r:id="rId244"/>
    <p:sldId id="1718" r:id="rId245"/>
    <p:sldId id="1719" r:id="rId246"/>
    <p:sldId id="1720" r:id="rId247"/>
    <p:sldId id="1721" r:id="rId248"/>
    <p:sldId id="1722" r:id="rId249"/>
    <p:sldId id="1723" r:id="rId250"/>
    <p:sldId id="1724" r:id="rId251"/>
    <p:sldId id="1725" r:id="rId252"/>
    <p:sldId id="1726" r:id="rId253"/>
    <p:sldId id="1727" r:id="rId254"/>
    <p:sldId id="1728" r:id="rId255"/>
    <p:sldId id="1729" r:id="rId256"/>
    <p:sldId id="1730" r:id="rId257"/>
    <p:sldId id="1731" r:id="rId258"/>
    <p:sldId id="1732" r:id="rId259"/>
    <p:sldId id="1733" r:id="rId260"/>
    <p:sldId id="1734" r:id="rId261"/>
    <p:sldId id="1735" r:id="rId262"/>
    <p:sldId id="1736" r:id="rId263"/>
    <p:sldId id="1737" r:id="rId264"/>
    <p:sldId id="1738" r:id="rId265"/>
    <p:sldId id="1739" r:id="rId266"/>
    <p:sldId id="1740" r:id="rId267"/>
    <p:sldId id="1741" r:id="rId268"/>
    <p:sldId id="1742" r:id="rId269"/>
    <p:sldId id="1743" r:id="rId270"/>
    <p:sldId id="1744" r:id="rId271"/>
    <p:sldId id="1745" r:id="rId272"/>
    <p:sldId id="1746" r:id="rId273"/>
    <p:sldId id="1747" r:id="rId274"/>
    <p:sldId id="1748" r:id="rId275"/>
    <p:sldId id="1749" r:id="rId276"/>
    <p:sldId id="1750" r:id="rId277"/>
    <p:sldId id="1751" r:id="rId278"/>
    <p:sldId id="1752" r:id="rId279"/>
    <p:sldId id="1753" r:id="rId280"/>
    <p:sldId id="1754" r:id="rId281"/>
    <p:sldId id="1755" r:id="rId282"/>
    <p:sldId id="1756" r:id="rId283"/>
    <p:sldId id="1757" r:id="rId284"/>
    <p:sldId id="1758" r:id="rId285"/>
    <p:sldId id="1759" r:id="rId286"/>
    <p:sldId id="1760" r:id="rId287"/>
    <p:sldId id="1761" r:id="rId288"/>
    <p:sldId id="1762" r:id="rId289"/>
    <p:sldId id="1763" r:id="rId290"/>
    <p:sldId id="1764" r:id="rId291"/>
    <p:sldId id="1765" r:id="rId292"/>
    <p:sldId id="1766" r:id="rId293"/>
    <p:sldId id="1767" r:id="rId294"/>
    <p:sldId id="1768" r:id="rId295"/>
    <p:sldId id="1769" r:id="rId296"/>
    <p:sldId id="1770" r:id="rId297"/>
    <p:sldId id="1771" r:id="rId298"/>
    <p:sldId id="1772" r:id="rId299"/>
    <p:sldId id="1773" r:id="rId300"/>
    <p:sldId id="1774" r:id="rId301"/>
    <p:sldId id="1775" r:id="rId302"/>
    <p:sldId id="1776" r:id="rId303"/>
    <p:sldId id="1777" r:id="rId304"/>
    <p:sldId id="1778" r:id="rId305"/>
    <p:sldId id="1779" r:id="rId306"/>
    <p:sldId id="1780" r:id="rId307"/>
    <p:sldId id="1781" r:id="rId308"/>
    <p:sldId id="1782" r:id="rId309"/>
    <p:sldId id="1783" r:id="rId310"/>
    <p:sldId id="1784" r:id="rId311"/>
    <p:sldId id="1785" r:id="rId312"/>
    <p:sldId id="1786" r:id="rId313"/>
    <p:sldId id="1787" r:id="rId314"/>
    <p:sldId id="1788" r:id="rId315"/>
    <p:sldId id="1789" r:id="rId316"/>
    <p:sldId id="1790" r:id="rId317"/>
    <p:sldId id="1791" r:id="rId318"/>
    <p:sldId id="1792" r:id="rId319"/>
    <p:sldId id="1793" r:id="rId320"/>
    <p:sldId id="1794" r:id="rId321"/>
    <p:sldId id="1795" r:id="rId322"/>
    <p:sldId id="1796" r:id="rId323"/>
    <p:sldId id="1797" r:id="rId324"/>
    <p:sldId id="1798" r:id="rId325"/>
    <p:sldId id="1799" r:id="rId326"/>
    <p:sldId id="1800" r:id="rId327"/>
    <p:sldId id="1801" r:id="rId328"/>
    <p:sldId id="1802" r:id="rId329"/>
    <p:sldId id="1803" r:id="rId330"/>
    <p:sldId id="1804" r:id="rId331"/>
    <p:sldId id="1805" r:id="rId332"/>
    <p:sldId id="1806" r:id="rId333"/>
    <p:sldId id="1807" r:id="rId334"/>
    <p:sldId id="1808" r:id="rId335"/>
    <p:sldId id="1809" r:id="rId336"/>
    <p:sldId id="1810" r:id="rId337"/>
    <p:sldId id="1811" r:id="rId338"/>
    <p:sldId id="1812" r:id="rId339"/>
    <p:sldId id="1813" r:id="rId340"/>
    <p:sldId id="1814" r:id="rId341"/>
    <p:sldId id="1815" r:id="rId342"/>
    <p:sldId id="1816" r:id="rId343"/>
    <p:sldId id="1817" r:id="rId344"/>
    <p:sldId id="1818" r:id="rId345"/>
    <p:sldId id="1819" r:id="rId346"/>
    <p:sldId id="1820" r:id="rId347"/>
    <p:sldId id="1821" r:id="rId348"/>
    <p:sldId id="1822" r:id="rId349"/>
    <p:sldId id="1823" r:id="rId350"/>
    <p:sldId id="1824" r:id="rId351"/>
    <p:sldId id="1825" r:id="rId352"/>
    <p:sldId id="1826" r:id="rId353"/>
    <p:sldId id="1827" r:id="rId354"/>
    <p:sldId id="1828" r:id="rId355"/>
    <p:sldId id="1829" r:id="rId356"/>
    <p:sldId id="1830" r:id="rId357"/>
    <p:sldId id="1831" r:id="rId358"/>
    <p:sldId id="1832" r:id="rId359"/>
    <p:sldId id="1833" r:id="rId360"/>
    <p:sldId id="1834" r:id="rId361"/>
    <p:sldId id="1835" r:id="rId362"/>
    <p:sldId id="1836" r:id="rId363"/>
    <p:sldId id="1837" r:id="rId364"/>
    <p:sldId id="1838" r:id="rId365"/>
    <p:sldId id="1839" r:id="rId366"/>
    <p:sldId id="1840" r:id="rId367"/>
    <p:sldId id="1841" r:id="rId368"/>
    <p:sldId id="1842" r:id="rId369"/>
    <p:sldId id="1843" r:id="rId370"/>
    <p:sldId id="1844" r:id="rId371"/>
    <p:sldId id="1845" r:id="rId372"/>
    <p:sldId id="1846" r:id="rId373"/>
    <p:sldId id="1847" r:id="rId374"/>
    <p:sldId id="1848" r:id="rId375"/>
    <p:sldId id="1849" r:id="rId376"/>
    <p:sldId id="1850" r:id="rId377"/>
    <p:sldId id="1851" r:id="rId378"/>
    <p:sldId id="1852" r:id="rId379"/>
    <p:sldId id="1853" r:id="rId380"/>
    <p:sldId id="1854" r:id="rId381"/>
    <p:sldId id="1855" r:id="rId382"/>
    <p:sldId id="1856" r:id="rId383"/>
    <p:sldId id="1857" r:id="rId384"/>
    <p:sldId id="1858" r:id="rId385"/>
    <p:sldId id="1859" r:id="rId386"/>
    <p:sldId id="1860" r:id="rId387"/>
    <p:sldId id="1861" r:id="rId388"/>
    <p:sldId id="1862" r:id="rId389"/>
    <p:sldId id="1863" r:id="rId390"/>
    <p:sldId id="1864" r:id="rId391"/>
    <p:sldId id="1865" r:id="rId392"/>
    <p:sldId id="1866" r:id="rId393"/>
    <p:sldId id="1867" r:id="rId394"/>
    <p:sldId id="1868" r:id="rId395"/>
    <p:sldId id="1869" r:id="rId396"/>
    <p:sldId id="1870" r:id="rId397"/>
    <p:sldId id="1871" r:id="rId398"/>
    <p:sldId id="1872" r:id="rId399"/>
    <p:sldId id="1873" r:id="rId400"/>
    <p:sldId id="1874" r:id="rId401"/>
    <p:sldId id="1875" r:id="rId402"/>
    <p:sldId id="1876" r:id="rId403"/>
    <p:sldId id="1877" r:id="rId404"/>
    <p:sldId id="1878" r:id="rId405"/>
    <p:sldId id="1879" r:id="rId406"/>
    <p:sldId id="1880" r:id="rId407"/>
    <p:sldId id="1881" r:id="rId408"/>
    <p:sldId id="1882" r:id="rId409"/>
    <p:sldId id="1883" r:id="rId410"/>
    <p:sldId id="1884" r:id="rId411"/>
    <p:sldId id="1885" r:id="rId412"/>
    <p:sldId id="1886" r:id="rId413"/>
    <p:sldId id="1887" r:id="rId414"/>
    <p:sldId id="1888" r:id="rId415"/>
    <p:sldId id="1889" r:id="rId416"/>
    <p:sldId id="1890" r:id="rId417"/>
    <p:sldId id="1891" r:id="rId418"/>
    <p:sldId id="1892" r:id="rId419"/>
    <p:sldId id="1893" r:id="rId420"/>
    <p:sldId id="1894" r:id="rId421"/>
    <p:sldId id="1895" r:id="rId422"/>
    <p:sldId id="1896" r:id="rId423"/>
    <p:sldId id="1897" r:id="rId424"/>
    <p:sldId id="1898" r:id="rId425"/>
    <p:sldId id="1899" r:id="rId426"/>
    <p:sldId id="1900" r:id="rId427"/>
    <p:sldId id="1901" r:id="rId428"/>
    <p:sldId id="1902" r:id="rId429"/>
    <p:sldId id="1903" r:id="rId430"/>
    <p:sldId id="1904" r:id="rId431"/>
    <p:sldId id="1905" r:id="rId432"/>
    <p:sldId id="1906" r:id="rId433"/>
    <p:sldId id="1907" r:id="rId434"/>
    <p:sldId id="1908" r:id="rId435"/>
    <p:sldId id="1909" r:id="rId436"/>
    <p:sldId id="1910" r:id="rId437"/>
    <p:sldId id="1911" r:id="rId438"/>
    <p:sldId id="1912" r:id="rId439"/>
    <p:sldId id="1913" r:id="rId440"/>
    <p:sldId id="1914" r:id="rId441"/>
    <p:sldId id="1915" r:id="rId442"/>
    <p:sldId id="1916" r:id="rId443"/>
    <p:sldId id="1917" r:id="rId444"/>
    <p:sldId id="1918" r:id="rId445"/>
    <p:sldId id="1919" r:id="rId446"/>
    <p:sldId id="1920" r:id="rId447"/>
    <p:sldId id="1921" r:id="rId448"/>
    <p:sldId id="1922" r:id="rId449"/>
    <p:sldId id="1923" r:id="rId450"/>
    <p:sldId id="1924" r:id="rId451"/>
    <p:sldId id="1925" r:id="rId452"/>
    <p:sldId id="1926" r:id="rId453"/>
    <p:sldId id="1927" r:id="rId454"/>
    <p:sldId id="1928" r:id="rId455"/>
    <p:sldId id="1929" r:id="rId456"/>
    <p:sldId id="1930" r:id="rId457"/>
    <p:sldId id="1931" r:id="rId458"/>
    <p:sldId id="1932" r:id="rId459"/>
    <p:sldId id="1933" r:id="rId460"/>
    <p:sldId id="1934" r:id="rId461"/>
    <p:sldId id="1935" r:id="rId462"/>
    <p:sldId id="1936" r:id="rId463"/>
    <p:sldId id="1937" r:id="rId464"/>
    <p:sldId id="1938" r:id="rId465"/>
    <p:sldId id="1939" r:id="rId466"/>
    <p:sldId id="1940" r:id="rId467"/>
    <p:sldId id="1941" r:id="rId468"/>
    <p:sldId id="1942" r:id="rId469"/>
    <p:sldId id="1943" r:id="rId470"/>
    <p:sldId id="1944" r:id="rId471"/>
    <p:sldId id="1945" r:id="rId472"/>
    <p:sldId id="1946" r:id="rId473"/>
    <p:sldId id="1947" r:id="rId474"/>
    <p:sldId id="1948" r:id="rId475"/>
    <p:sldId id="1949" r:id="rId476"/>
    <p:sldId id="1950" r:id="rId477"/>
    <p:sldId id="1951" r:id="rId478"/>
    <p:sldId id="1952" r:id="rId479"/>
    <p:sldId id="1953" r:id="rId480"/>
    <p:sldId id="1954" r:id="rId481"/>
    <p:sldId id="1955" r:id="rId482"/>
    <p:sldId id="1956" r:id="rId483"/>
    <p:sldId id="1957" r:id="rId484"/>
    <p:sldId id="1958" r:id="rId485"/>
    <p:sldId id="1959" r:id="rId486"/>
    <p:sldId id="1960" r:id="rId487"/>
    <p:sldId id="1961" r:id="rId488"/>
    <p:sldId id="1962" r:id="rId489"/>
    <p:sldId id="1963" r:id="rId490"/>
    <p:sldId id="1964" r:id="rId491"/>
    <p:sldId id="1965" r:id="rId492"/>
    <p:sldId id="1966" r:id="rId493"/>
    <p:sldId id="1967" r:id="rId494"/>
    <p:sldId id="1968" r:id="rId495"/>
    <p:sldId id="1969" r:id="rId496"/>
    <p:sldId id="1970" r:id="rId497"/>
    <p:sldId id="1971" r:id="rId498"/>
    <p:sldId id="1972" r:id="rId499"/>
    <p:sldId id="1973" r:id="rId500"/>
    <p:sldId id="1974" r:id="rId501"/>
    <p:sldId id="1975" r:id="rId502"/>
    <p:sldId id="1976" r:id="rId503"/>
    <p:sldId id="1977" r:id="rId504"/>
    <p:sldId id="1978" r:id="rId505"/>
    <p:sldId id="1979" r:id="rId506"/>
    <p:sldId id="1980" r:id="rId507"/>
    <p:sldId id="1981" r:id="rId508"/>
    <p:sldId id="1982" r:id="rId509"/>
    <p:sldId id="1983" r:id="rId510"/>
    <p:sldId id="1984" r:id="rId511"/>
    <p:sldId id="1985" r:id="rId512"/>
    <p:sldId id="1986" r:id="rId513"/>
    <p:sldId id="1987" r:id="rId514"/>
    <p:sldId id="1988" r:id="rId515"/>
    <p:sldId id="1989" r:id="rId516"/>
    <p:sldId id="1990" r:id="rId517"/>
    <p:sldId id="1991" r:id="rId518"/>
    <p:sldId id="1992" r:id="rId519"/>
    <p:sldId id="1993" r:id="rId520"/>
    <p:sldId id="1994" r:id="rId521"/>
    <p:sldId id="1995" r:id="rId522"/>
    <p:sldId id="1996" r:id="rId523"/>
    <p:sldId id="1997" r:id="rId524"/>
    <p:sldId id="1998" r:id="rId525"/>
    <p:sldId id="1999" r:id="rId526"/>
    <p:sldId id="2000" r:id="rId527"/>
    <p:sldId id="2001" r:id="rId528"/>
    <p:sldId id="2002" r:id="rId529"/>
    <p:sldId id="2003" r:id="rId530"/>
    <p:sldId id="2004" r:id="rId531"/>
    <p:sldId id="2005" r:id="rId532"/>
    <p:sldId id="2006" r:id="rId533"/>
    <p:sldId id="2007" r:id="rId534"/>
    <p:sldId id="2008" r:id="rId535"/>
    <p:sldId id="2009" r:id="rId536"/>
    <p:sldId id="2010" r:id="rId537"/>
    <p:sldId id="2011" r:id="rId538"/>
    <p:sldId id="2012" r:id="rId539"/>
    <p:sldId id="2013" r:id="rId540"/>
    <p:sldId id="2014" r:id="rId541"/>
    <p:sldId id="2015" r:id="rId542"/>
    <p:sldId id="2016" r:id="rId543"/>
    <p:sldId id="2017" r:id="rId544"/>
    <p:sldId id="2018" r:id="rId545"/>
    <p:sldId id="2019" r:id="rId546"/>
    <p:sldId id="2020" r:id="rId547"/>
    <p:sldId id="2021" r:id="rId548"/>
    <p:sldId id="2022" r:id="rId549"/>
    <p:sldId id="2023" r:id="rId550"/>
    <p:sldId id="2024" r:id="rId551"/>
    <p:sldId id="2025" r:id="rId552"/>
    <p:sldId id="2026" r:id="rId553"/>
    <p:sldId id="2027" r:id="rId554"/>
    <p:sldId id="2028" r:id="rId555"/>
    <p:sldId id="2029" r:id="rId556"/>
    <p:sldId id="2030" r:id="rId557"/>
    <p:sldId id="2031" r:id="rId558"/>
    <p:sldId id="2032" r:id="rId559"/>
    <p:sldId id="2033" r:id="rId560"/>
    <p:sldId id="2034" r:id="rId561"/>
    <p:sldId id="2035" r:id="rId562"/>
    <p:sldId id="2036" r:id="rId563"/>
    <p:sldId id="2037" r:id="rId564"/>
    <p:sldId id="2038" r:id="rId565"/>
    <p:sldId id="2039" r:id="rId566"/>
    <p:sldId id="2040" r:id="rId567"/>
    <p:sldId id="2041" r:id="rId568"/>
    <p:sldId id="2042" r:id="rId569"/>
    <p:sldId id="2043" r:id="rId570"/>
    <p:sldId id="2044" r:id="rId571"/>
    <p:sldId id="2045" r:id="rId572"/>
    <p:sldId id="2046" r:id="rId573"/>
    <p:sldId id="2047" r:id="rId574"/>
    <p:sldId id="2048" r:id="rId575"/>
    <p:sldId id="2049" r:id="rId576"/>
    <p:sldId id="2050" r:id="rId577"/>
    <p:sldId id="2051" r:id="rId578"/>
    <p:sldId id="2052" r:id="rId579"/>
    <p:sldId id="2053" r:id="rId580"/>
    <p:sldId id="2054" r:id="rId581"/>
    <p:sldId id="2055" r:id="rId582"/>
    <p:sldId id="2056" r:id="rId583"/>
    <p:sldId id="2057" r:id="rId584"/>
    <p:sldId id="2058" r:id="rId585"/>
    <p:sldId id="2059" r:id="rId586"/>
    <p:sldId id="2060" r:id="rId587"/>
    <p:sldId id="2061" r:id="rId588"/>
    <p:sldId id="2062" r:id="rId589"/>
    <p:sldId id="2063" r:id="rId590"/>
    <p:sldId id="2064" r:id="rId591"/>
    <p:sldId id="2065" r:id="rId592"/>
    <p:sldId id="2066" r:id="rId593"/>
    <p:sldId id="2067" r:id="rId594"/>
    <p:sldId id="2068" r:id="rId595"/>
    <p:sldId id="2069" r:id="rId596"/>
    <p:sldId id="2070" r:id="rId597"/>
    <p:sldId id="2071" r:id="rId598"/>
    <p:sldId id="2072" r:id="rId599"/>
    <p:sldId id="2073" r:id="rId600"/>
    <p:sldId id="2074" r:id="rId601"/>
    <p:sldId id="2075" r:id="rId602"/>
    <p:sldId id="2076" r:id="rId603"/>
    <p:sldId id="2077" r:id="rId604"/>
    <p:sldId id="2078" r:id="rId605"/>
    <p:sldId id="2079" r:id="rId606"/>
    <p:sldId id="2080" r:id="rId607"/>
    <p:sldId id="2081" r:id="rId608"/>
    <p:sldId id="2082" r:id="rId609"/>
    <p:sldId id="2083" r:id="rId610"/>
    <p:sldId id="2084" r:id="rId611"/>
    <p:sldId id="2085" r:id="rId612"/>
    <p:sldId id="2086" r:id="rId6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80" autoAdjust="0"/>
    <p:restoredTop sz="82472" autoAdjust="0"/>
  </p:normalViewPr>
  <p:slideViewPr>
    <p:cSldViewPr showGuides="1">
      <p:cViewPr varScale="1">
        <p:scale>
          <a:sx n="110" d="100"/>
          <a:sy n="110" d="100"/>
        </p:scale>
        <p:origin x="972" y="72"/>
      </p:cViewPr>
      <p:guideLst>
        <p:guide orient="horz" pos="2208"/>
        <p:guide pos="2880"/>
      </p:guideLst>
    </p:cSldViewPr>
  </p:slideViewPr>
  <p:outlineViewPr>
    <p:cViewPr>
      <p:scale>
        <a:sx n="33" d="100"/>
        <a:sy n="33" d="100"/>
      </p:scale>
      <p:origin x="0" y="166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4.xml"/><Relationship Id="rId21" Type="http://schemas.openxmlformats.org/officeDocument/2006/relationships/slide" Target="slides/slide8.xml"/><Relationship Id="rId324" Type="http://schemas.openxmlformats.org/officeDocument/2006/relationships/slide" Target="slides/slide311.xml"/><Relationship Id="rId531" Type="http://schemas.openxmlformats.org/officeDocument/2006/relationships/slide" Target="slides/slide518.xml"/><Relationship Id="rId170" Type="http://schemas.openxmlformats.org/officeDocument/2006/relationships/slide" Target="slides/slide157.xml"/><Relationship Id="rId268" Type="http://schemas.openxmlformats.org/officeDocument/2006/relationships/slide" Target="slides/slide255.xml"/><Relationship Id="rId475" Type="http://schemas.openxmlformats.org/officeDocument/2006/relationships/slide" Target="slides/slide462.xml"/><Relationship Id="rId32" Type="http://schemas.openxmlformats.org/officeDocument/2006/relationships/slide" Target="slides/slide19.xml"/><Relationship Id="rId128" Type="http://schemas.openxmlformats.org/officeDocument/2006/relationships/slide" Target="slides/slide115.xml"/><Relationship Id="rId335" Type="http://schemas.openxmlformats.org/officeDocument/2006/relationships/slide" Target="slides/slide322.xml"/><Relationship Id="rId542" Type="http://schemas.openxmlformats.org/officeDocument/2006/relationships/slide" Target="slides/slide529.xml"/><Relationship Id="rId181" Type="http://schemas.openxmlformats.org/officeDocument/2006/relationships/slide" Target="slides/slide168.xml"/><Relationship Id="rId402" Type="http://schemas.openxmlformats.org/officeDocument/2006/relationships/slide" Target="slides/slide389.xml"/><Relationship Id="rId279" Type="http://schemas.openxmlformats.org/officeDocument/2006/relationships/slide" Target="slides/slide266.xml"/><Relationship Id="rId486" Type="http://schemas.openxmlformats.org/officeDocument/2006/relationships/slide" Target="slides/slide473.xml"/><Relationship Id="rId43" Type="http://schemas.openxmlformats.org/officeDocument/2006/relationships/slide" Target="slides/slide30.xml"/><Relationship Id="rId139" Type="http://schemas.openxmlformats.org/officeDocument/2006/relationships/slide" Target="slides/slide126.xml"/><Relationship Id="rId346" Type="http://schemas.openxmlformats.org/officeDocument/2006/relationships/slide" Target="slides/slide333.xml"/><Relationship Id="rId553" Type="http://schemas.openxmlformats.org/officeDocument/2006/relationships/slide" Target="slides/slide540.xml"/><Relationship Id="rId192" Type="http://schemas.openxmlformats.org/officeDocument/2006/relationships/slide" Target="slides/slide179.xml"/><Relationship Id="rId206" Type="http://schemas.openxmlformats.org/officeDocument/2006/relationships/slide" Target="slides/slide193.xml"/><Relationship Id="rId413" Type="http://schemas.openxmlformats.org/officeDocument/2006/relationships/slide" Target="slides/slide400.xml"/><Relationship Id="rId497" Type="http://schemas.openxmlformats.org/officeDocument/2006/relationships/slide" Target="slides/slide484.xml"/><Relationship Id="rId357" Type="http://schemas.openxmlformats.org/officeDocument/2006/relationships/slide" Target="slides/slide344.xml"/><Relationship Id="rId54" Type="http://schemas.openxmlformats.org/officeDocument/2006/relationships/slide" Target="slides/slide41.xml"/><Relationship Id="rId217" Type="http://schemas.openxmlformats.org/officeDocument/2006/relationships/slide" Target="slides/slide204.xml"/><Relationship Id="rId564" Type="http://schemas.openxmlformats.org/officeDocument/2006/relationships/slide" Target="slides/slide551.xml"/><Relationship Id="rId424" Type="http://schemas.openxmlformats.org/officeDocument/2006/relationships/slide" Target="slides/slide411.xml"/><Relationship Id="rId270" Type="http://schemas.openxmlformats.org/officeDocument/2006/relationships/slide" Target="slides/slide257.xml"/><Relationship Id="rId65" Type="http://schemas.openxmlformats.org/officeDocument/2006/relationships/slide" Target="slides/slide52.xml"/><Relationship Id="rId130" Type="http://schemas.openxmlformats.org/officeDocument/2006/relationships/slide" Target="slides/slide117.xml"/><Relationship Id="rId368" Type="http://schemas.openxmlformats.org/officeDocument/2006/relationships/slide" Target="slides/slide355.xml"/><Relationship Id="rId575" Type="http://schemas.openxmlformats.org/officeDocument/2006/relationships/slide" Target="slides/slide562.xml"/><Relationship Id="rId228" Type="http://schemas.openxmlformats.org/officeDocument/2006/relationships/slide" Target="slides/slide215.xml"/><Relationship Id="rId435" Type="http://schemas.openxmlformats.org/officeDocument/2006/relationships/slide" Target="slides/slide422.xml"/><Relationship Id="rId281" Type="http://schemas.openxmlformats.org/officeDocument/2006/relationships/slide" Target="slides/slide268.xml"/><Relationship Id="rId502" Type="http://schemas.openxmlformats.org/officeDocument/2006/relationships/slide" Target="slides/slide489.xml"/><Relationship Id="rId76" Type="http://schemas.openxmlformats.org/officeDocument/2006/relationships/slide" Target="slides/slide63.xml"/><Relationship Id="rId141" Type="http://schemas.openxmlformats.org/officeDocument/2006/relationships/slide" Target="slides/slide128.xml"/><Relationship Id="rId379" Type="http://schemas.openxmlformats.org/officeDocument/2006/relationships/slide" Target="slides/slide366.xml"/><Relationship Id="rId586" Type="http://schemas.openxmlformats.org/officeDocument/2006/relationships/slide" Target="slides/slide573.xml"/><Relationship Id="rId7" Type="http://schemas.openxmlformats.org/officeDocument/2006/relationships/slideMaster" Target="slideMasters/slideMaster7.xml"/><Relationship Id="rId239" Type="http://schemas.openxmlformats.org/officeDocument/2006/relationships/slide" Target="slides/slide226.xml"/><Relationship Id="rId446" Type="http://schemas.openxmlformats.org/officeDocument/2006/relationships/slide" Target="slides/slide433.xml"/><Relationship Id="rId292" Type="http://schemas.openxmlformats.org/officeDocument/2006/relationships/slide" Target="slides/slide279.xml"/><Relationship Id="rId306" Type="http://schemas.openxmlformats.org/officeDocument/2006/relationships/slide" Target="slides/slide293.xml"/><Relationship Id="rId87" Type="http://schemas.openxmlformats.org/officeDocument/2006/relationships/slide" Target="slides/slide74.xml"/><Relationship Id="rId513" Type="http://schemas.openxmlformats.org/officeDocument/2006/relationships/slide" Target="slides/slide500.xml"/><Relationship Id="rId597" Type="http://schemas.openxmlformats.org/officeDocument/2006/relationships/slide" Target="slides/slide584.xml"/><Relationship Id="rId152" Type="http://schemas.openxmlformats.org/officeDocument/2006/relationships/slide" Target="slides/slide139.xml"/><Relationship Id="rId457" Type="http://schemas.openxmlformats.org/officeDocument/2006/relationships/slide" Target="slides/slide444.xml"/><Relationship Id="rId14" Type="http://schemas.openxmlformats.org/officeDocument/2006/relationships/slide" Target="slides/slide1.xml"/><Relationship Id="rId317" Type="http://schemas.openxmlformats.org/officeDocument/2006/relationships/slide" Target="slides/slide304.xml"/><Relationship Id="rId524" Type="http://schemas.openxmlformats.org/officeDocument/2006/relationships/slide" Target="slides/slide511.xml"/><Relationship Id="rId98" Type="http://schemas.openxmlformats.org/officeDocument/2006/relationships/slide" Target="slides/slide85.xml"/><Relationship Id="rId163" Type="http://schemas.openxmlformats.org/officeDocument/2006/relationships/slide" Target="slides/slide150.xml"/><Relationship Id="rId370" Type="http://schemas.openxmlformats.org/officeDocument/2006/relationships/slide" Target="slides/slide357.xml"/><Relationship Id="rId230" Type="http://schemas.openxmlformats.org/officeDocument/2006/relationships/slide" Target="slides/slide217.xml"/><Relationship Id="rId468" Type="http://schemas.openxmlformats.org/officeDocument/2006/relationships/slide" Target="slides/slide455.xml"/><Relationship Id="rId25" Type="http://schemas.openxmlformats.org/officeDocument/2006/relationships/slide" Target="slides/slide12.xml"/><Relationship Id="rId328" Type="http://schemas.openxmlformats.org/officeDocument/2006/relationships/slide" Target="slides/slide315.xml"/><Relationship Id="rId535" Type="http://schemas.openxmlformats.org/officeDocument/2006/relationships/slide" Target="slides/slide522.xml"/><Relationship Id="rId132" Type="http://schemas.openxmlformats.org/officeDocument/2006/relationships/slide" Target="slides/slide119.xml"/><Relationship Id="rId174" Type="http://schemas.openxmlformats.org/officeDocument/2006/relationships/slide" Target="slides/slide161.xml"/><Relationship Id="rId381" Type="http://schemas.openxmlformats.org/officeDocument/2006/relationships/slide" Target="slides/slide368.xml"/><Relationship Id="rId602" Type="http://schemas.openxmlformats.org/officeDocument/2006/relationships/slide" Target="slides/slide589.xml"/><Relationship Id="rId241" Type="http://schemas.openxmlformats.org/officeDocument/2006/relationships/slide" Target="slides/slide228.xml"/><Relationship Id="rId437" Type="http://schemas.openxmlformats.org/officeDocument/2006/relationships/slide" Target="slides/slide424.xml"/><Relationship Id="rId479" Type="http://schemas.openxmlformats.org/officeDocument/2006/relationships/slide" Target="slides/slide466.xml"/><Relationship Id="rId36" Type="http://schemas.openxmlformats.org/officeDocument/2006/relationships/slide" Target="slides/slide23.xml"/><Relationship Id="rId283" Type="http://schemas.openxmlformats.org/officeDocument/2006/relationships/slide" Target="slides/slide270.xml"/><Relationship Id="rId339" Type="http://schemas.openxmlformats.org/officeDocument/2006/relationships/slide" Target="slides/slide326.xml"/><Relationship Id="rId490" Type="http://schemas.openxmlformats.org/officeDocument/2006/relationships/slide" Target="slides/slide477.xml"/><Relationship Id="rId504" Type="http://schemas.openxmlformats.org/officeDocument/2006/relationships/slide" Target="slides/slide491.xml"/><Relationship Id="rId546" Type="http://schemas.openxmlformats.org/officeDocument/2006/relationships/slide" Target="slides/slide533.xml"/><Relationship Id="rId78" Type="http://schemas.openxmlformats.org/officeDocument/2006/relationships/slide" Target="slides/slide65.xml"/><Relationship Id="rId101" Type="http://schemas.openxmlformats.org/officeDocument/2006/relationships/slide" Target="slides/slide88.xml"/><Relationship Id="rId143" Type="http://schemas.openxmlformats.org/officeDocument/2006/relationships/slide" Target="slides/slide130.xml"/><Relationship Id="rId185" Type="http://schemas.openxmlformats.org/officeDocument/2006/relationships/slide" Target="slides/slide172.xml"/><Relationship Id="rId350" Type="http://schemas.openxmlformats.org/officeDocument/2006/relationships/slide" Target="slides/slide337.xml"/><Relationship Id="rId406" Type="http://schemas.openxmlformats.org/officeDocument/2006/relationships/slide" Target="slides/slide393.xml"/><Relationship Id="rId588" Type="http://schemas.openxmlformats.org/officeDocument/2006/relationships/slide" Target="slides/slide575.xml"/><Relationship Id="rId9" Type="http://schemas.openxmlformats.org/officeDocument/2006/relationships/slideMaster" Target="slideMasters/slideMaster9.xml"/><Relationship Id="rId210" Type="http://schemas.openxmlformats.org/officeDocument/2006/relationships/slide" Target="slides/slide197.xml"/><Relationship Id="rId392" Type="http://schemas.openxmlformats.org/officeDocument/2006/relationships/slide" Target="slides/slide379.xml"/><Relationship Id="rId448" Type="http://schemas.openxmlformats.org/officeDocument/2006/relationships/slide" Target="slides/slide435.xml"/><Relationship Id="rId613" Type="http://schemas.openxmlformats.org/officeDocument/2006/relationships/slide" Target="slides/slide600.xml"/><Relationship Id="rId252" Type="http://schemas.openxmlformats.org/officeDocument/2006/relationships/slide" Target="slides/slide239.xml"/><Relationship Id="rId294" Type="http://schemas.openxmlformats.org/officeDocument/2006/relationships/slide" Target="slides/slide281.xml"/><Relationship Id="rId308" Type="http://schemas.openxmlformats.org/officeDocument/2006/relationships/slide" Target="slides/slide295.xml"/><Relationship Id="rId515" Type="http://schemas.openxmlformats.org/officeDocument/2006/relationships/slide" Target="slides/slide502.xml"/><Relationship Id="rId47" Type="http://schemas.openxmlformats.org/officeDocument/2006/relationships/slide" Target="slides/slide34.xml"/><Relationship Id="rId89" Type="http://schemas.openxmlformats.org/officeDocument/2006/relationships/slide" Target="slides/slide76.xml"/><Relationship Id="rId112" Type="http://schemas.openxmlformats.org/officeDocument/2006/relationships/slide" Target="slides/slide99.xml"/><Relationship Id="rId154" Type="http://schemas.openxmlformats.org/officeDocument/2006/relationships/slide" Target="slides/slide141.xml"/><Relationship Id="rId361" Type="http://schemas.openxmlformats.org/officeDocument/2006/relationships/slide" Target="slides/slide348.xml"/><Relationship Id="rId557" Type="http://schemas.openxmlformats.org/officeDocument/2006/relationships/slide" Target="slides/slide544.xml"/><Relationship Id="rId599" Type="http://schemas.openxmlformats.org/officeDocument/2006/relationships/slide" Target="slides/slide586.xml"/><Relationship Id="rId196" Type="http://schemas.openxmlformats.org/officeDocument/2006/relationships/slide" Target="slides/slide183.xml"/><Relationship Id="rId417" Type="http://schemas.openxmlformats.org/officeDocument/2006/relationships/slide" Target="slides/slide404.xml"/><Relationship Id="rId459" Type="http://schemas.openxmlformats.org/officeDocument/2006/relationships/slide" Target="slides/slide446.xml"/><Relationship Id="rId16" Type="http://schemas.openxmlformats.org/officeDocument/2006/relationships/slide" Target="slides/slide3.xml"/><Relationship Id="rId221" Type="http://schemas.openxmlformats.org/officeDocument/2006/relationships/slide" Target="slides/slide208.xml"/><Relationship Id="rId263" Type="http://schemas.openxmlformats.org/officeDocument/2006/relationships/slide" Target="slides/slide250.xml"/><Relationship Id="rId319" Type="http://schemas.openxmlformats.org/officeDocument/2006/relationships/slide" Target="slides/slide306.xml"/><Relationship Id="rId470" Type="http://schemas.openxmlformats.org/officeDocument/2006/relationships/slide" Target="slides/slide457.xml"/><Relationship Id="rId526" Type="http://schemas.openxmlformats.org/officeDocument/2006/relationships/slide" Target="slides/slide513.xml"/><Relationship Id="rId58" Type="http://schemas.openxmlformats.org/officeDocument/2006/relationships/slide" Target="slides/slide45.xml"/><Relationship Id="rId123" Type="http://schemas.openxmlformats.org/officeDocument/2006/relationships/slide" Target="slides/slide110.xml"/><Relationship Id="rId330" Type="http://schemas.openxmlformats.org/officeDocument/2006/relationships/slide" Target="slides/slide317.xml"/><Relationship Id="rId568" Type="http://schemas.openxmlformats.org/officeDocument/2006/relationships/slide" Target="slides/slide555.xml"/><Relationship Id="rId165" Type="http://schemas.openxmlformats.org/officeDocument/2006/relationships/slide" Target="slides/slide152.xml"/><Relationship Id="rId372" Type="http://schemas.openxmlformats.org/officeDocument/2006/relationships/slide" Target="slides/slide359.xml"/><Relationship Id="rId428" Type="http://schemas.openxmlformats.org/officeDocument/2006/relationships/slide" Target="slides/slide415.xml"/><Relationship Id="rId232" Type="http://schemas.openxmlformats.org/officeDocument/2006/relationships/slide" Target="slides/slide219.xml"/><Relationship Id="rId274" Type="http://schemas.openxmlformats.org/officeDocument/2006/relationships/slide" Target="slides/slide261.xml"/><Relationship Id="rId481" Type="http://schemas.openxmlformats.org/officeDocument/2006/relationships/slide" Target="slides/slide468.xml"/><Relationship Id="rId27" Type="http://schemas.openxmlformats.org/officeDocument/2006/relationships/slide" Target="slides/slide14.xml"/><Relationship Id="rId69" Type="http://schemas.openxmlformats.org/officeDocument/2006/relationships/slide" Target="slides/slide56.xml"/><Relationship Id="rId134" Type="http://schemas.openxmlformats.org/officeDocument/2006/relationships/slide" Target="slides/slide121.xml"/><Relationship Id="rId537" Type="http://schemas.openxmlformats.org/officeDocument/2006/relationships/slide" Target="slides/slide524.xml"/><Relationship Id="rId579" Type="http://schemas.openxmlformats.org/officeDocument/2006/relationships/slide" Target="slides/slide566.xml"/><Relationship Id="rId80" Type="http://schemas.openxmlformats.org/officeDocument/2006/relationships/slide" Target="slides/slide67.xml"/><Relationship Id="rId176" Type="http://schemas.openxmlformats.org/officeDocument/2006/relationships/slide" Target="slides/slide163.xml"/><Relationship Id="rId341" Type="http://schemas.openxmlformats.org/officeDocument/2006/relationships/slide" Target="slides/slide328.xml"/><Relationship Id="rId383" Type="http://schemas.openxmlformats.org/officeDocument/2006/relationships/slide" Target="slides/slide370.xml"/><Relationship Id="rId439" Type="http://schemas.openxmlformats.org/officeDocument/2006/relationships/slide" Target="slides/slide426.xml"/><Relationship Id="rId590" Type="http://schemas.openxmlformats.org/officeDocument/2006/relationships/slide" Target="slides/slide577.xml"/><Relationship Id="rId604" Type="http://schemas.openxmlformats.org/officeDocument/2006/relationships/slide" Target="slides/slide591.xml"/><Relationship Id="rId201" Type="http://schemas.openxmlformats.org/officeDocument/2006/relationships/slide" Target="slides/slide188.xml"/><Relationship Id="rId243" Type="http://schemas.openxmlformats.org/officeDocument/2006/relationships/slide" Target="slides/slide230.xml"/><Relationship Id="rId285" Type="http://schemas.openxmlformats.org/officeDocument/2006/relationships/slide" Target="slides/slide272.xml"/><Relationship Id="rId450" Type="http://schemas.openxmlformats.org/officeDocument/2006/relationships/slide" Target="slides/slide437.xml"/><Relationship Id="rId506" Type="http://schemas.openxmlformats.org/officeDocument/2006/relationships/slide" Target="slides/slide493.xml"/><Relationship Id="rId38" Type="http://schemas.openxmlformats.org/officeDocument/2006/relationships/slide" Target="slides/slide25.xml"/><Relationship Id="rId103" Type="http://schemas.openxmlformats.org/officeDocument/2006/relationships/slide" Target="slides/slide90.xml"/><Relationship Id="rId310" Type="http://schemas.openxmlformats.org/officeDocument/2006/relationships/slide" Target="slides/slide297.xml"/><Relationship Id="rId492" Type="http://schemas.openxmlformats.org/officeDocument/2006/relationships/slide" Target="slides/slide479.xml"/><Relationship Id="rId548" Type="http://schemas.openxmlformats.org/officeDocument/2006/relationships/slide" Target="slides/slide535.xml"/><Relationship Id="rId91" Type="http://schemas.openxmlformats.org/officeDocument/2006/relationships/slide" Target="slides/slide78.xml"/><Relationship Id="rId145" Type="http://schemas.openxmlformats.org/officeDocument/2006/relationships/slide" Target="slides/slide132.xml"/><Relationship Id="rId187" Type="http://schemas.openxmlformats.org/officeDocument/2006/relationships/slide" Target="slides/slide174.xml"/><Relationship Id="rId352" Type="http://schemas.openxmlformats.org/officeDocument/2006/relationships/slide" Target="slides/slide339.xml"/><Relationship Id="rId394" Type="http://schemas.openxmlformats.org/officeDocument/2006/relationships/slide" Target="slides/slide381.xml"/><Relationship Id="rId408" Type="http://schemas.openxmlformats.org/officeDocument/2006/relationships/slide" Target="slides/slide395.xml"/><Relationship Id="rId615" Type="http://schemas.openxmlformats.org/officeDocument/2006/relationships/commentAuthors" Target="commentAuthors.xml"/><Relationship Id="rId212" Type="http://schemas.openxmlformats.org/officeDocument/2006/relationships/slide" Target="slides/slide199.xml"/><Relationship Id="rId254" Type="http://schemas.openxmlformats.org/officeDocument/2006/relationships/slide" Target="slides/slide241.xml"/><Relationship Id="rId49" Type="http://schemas.openxmlformats.org/officeDocument/2006/relationships/slide" Target="slides/slide36.xml"/><Relationship Id="rId114" Type="http://schemas.openxmlformats.org/officeDocument/2006/relationships/slide" Target="slides/slide101.xml"/><Relationship Id="rId296" Type="http://schemas.openxmlformats.org/officeDocument/2006/relationships/slide" Target="slides/slide283.xml"/><Relationship Id="rId461" Type="http://schemas.openxmlformats.org/officeDocument/2006/relationships/slide" Target="slides/slide448.xml"/><Relationship Id="rId517" Type="http://schemas.openxmlformats.org/officeDocument/2006/relationships/slide" Target="slides/slide504.xml"/><Relationship Id="rId559" Type="http://schemas.openxmlformats.org/officeDocument/2006/relationships/slide" Target="slides/slide546.xml"/><Relationship Id="rId60" Type="http://schemas.openxmlformats.org/officeDocument/2006/relationships/slide" Target="slides/slide47.xml"/><Relationship Id="rId156" Type="http://schemas.openxmlformats.org/officeDocument/2006/relationships/slide" Target="slides/slide143.xml"/><Relationship Id="rId198" Type="http://schemas.openxmlformats.org/officeDocument/2006/relationships/slide" Target="slides/slide185.xml"/><Relationship Id="rId321" Type="http://schemas.openxmlformats.org/officeDocument/2006/relationships/slide" Target="slides/slide308.xml"/><Relationship Id="rId363" Type="http://schemas.openxmlformats.org/officeDocument/2006/relationships/slide" Target="slides/slide350.xml"/><Relationship Id="rId419" Type="http://schemas.openxmlformats.org/officeDocument/2006/relationships/slide" Target="slides/slide406.xml"/><Relationship Id="rId570" Type="http://schemas.openxmlformats.org/officeDocument/2006/relationships/slide" Target="slides/slide557.xml"/><Relationship Id="rId223" Type="http://schemas.openxmlformats.org/officeDocument/2006/relationships/slide" Target="slides/slide210.xml"/><Relationship Id="rId430" Type="http://schemas.openxmlformats.org/officeDocument/2006/relationships/slide" Target="slides/slide417.xml"/><Relationship Id="rId18" Type="http://schemas.openxmlformats.org/officeDocument/2006/relationships/slide" Target="slides/slide5.xml"/><Relationship Id="rId265" Type="http://schemas.openxmlformats.org/officeDocument/2006/relationships/slide" Target="slides/slide252.xml"/><Relationship Id="rId472" Type="http://schemas.openxmlformats.org/officeDocument/2006/relationships/slide" Target="slides/slide459.xml"/><Relationship Id="rId528" Type="http://schemas.openxmlformats.org/officeDocument/2006/relationships/slide" Target="slides/slide515.xml"/><Relationship Id="rId125" Type="http://schemas.openxmlformats.org/officeDocument/2006/relationships/slide" Target="slides/slide112.xml"/><Relationship Id="rId167" Type="http://schemas.openxmlformats.org/officeDocument/2006/relationships/slide" Target="slides/slide154.xml"/><Relationship Id="rId332" Type="http://schemas.openxmlformats.org/officeDocument/2006/relationships/slide" Target="slides/slide319.xml"/><Relationship Id="rId374" Type="http://schemas.openxmlformats.org/officeDocument/2006/relationships/slide" Target="slides/slide361.xml"/><Relationship Id="rId581" Type="http://schemas.openxmlformats.org/officeDocument/2006/relationships/slide" Target="slides/slide568.xml"/><Relationship Id="rId71" Type="http://schemas.openxmlformats.org/officeDocument/2006/relationships/slide" Target="slides/slide58.xml"/><Relationship Id="rId234" Type="http://schemas.openxmlformats.org/officeDocument/2006/relationships/slide" Target="slides/slide221.xml"/><Relationship Id="rId2" Type="http://schemas.openxmlformats.org/officeDocument/2006/relationships/slideMaster" Target="slideMasters/slideMaster2.xml"/><Relationship Id="rId29" Type="http://schemas.openxmlformats.org/officeDocument/2006/relationships/slide" Target="slides/slide16.xml"/><Relationship Id="rId276" Type="http://schemas.openxmlformats.org/officeDocument/2006/relationships/slide" Target="slides/slide263.xml"/><Relationship Id="rId441" Type="http://schemas.openxmlformats.org/officeDocument/2006/relationships/slide" Target="slides/slide428.xml"/><Relationship Id="rId483" Type="http://schemas.openxmlformats.org/officeDocument/2006/relationships/slide" Target="slides/slide470.xml"/><Relationship Id="rId539" Type="http://schemas.openxmlformats.org/officeDocument/2006/relationships/slide" Target="slides/slide526.xml"/><Relationship Id="rId40" Type="http://schemas.openxmlformats.org/officeDocument/2006/relationships/slide" Target="slides/slide27.xml"/><Relationship Id="rId136" Type="http://schemas.openxmlformats.org/officeDocument/2006/relationships/slide" Target="slides/slide123.xml"/><Relationship Id="rId178" Type="http://schemas.openxmlformats.org/officeDocument/2006/relationships/slide" Target="slides/slide165.xml"/><Relationship Id="rId301" Type="http://schemas.openxmlformats.org/officeDocument/2006/relationships/slide" Target="slides/slide288.xml"/><Relationship Id="rId343" Type="http://schemas.openxmlformats.org/officeDocument/2006/relationships/slide" Target="slides/slide330.xml"/><Relationship Id="rId550" Type="http://schemas.openxmlformats.org/officeDocument/2006/relationships/slide" Target="slides/slide537.xml"/><Relationship Id="rId82" Type="http://schemas.openxmlformats.org/officeDocument/2006/relationships/slide" Target="slides/slide69.xml"/><Relationship Id="rId203" Type="http://schemas.openxmlformats.org/officeDocument/2006/relationships/slide" Target="slides/slide190.xml"/><Relationship Id="rId385" Type="http://schemas.openxmlformats.org/officeDocument/2006/relationships/slide" Target="slides/slide372.xml"/><Relationship Id="rId592" Type="http://schemas.openxmlformats.org/officeDocument/2006/relationships/slide" Target="slides/slide579.xml"/><Relationship Id="rId606" Type="http://schemas.openxmlformats.org/officeDocument/2006/relationships/slide" Target="slides/slide593.xml"/><Relationship Id="rId245" Type="http://schemas.openxmlformats.org/officeDocument/2006/relationships/slide" Target="slides/slide232.xml"/><Relationship Id="rId287" Type="http://schemas.openxmlformats.org/officeDocument/2006/relationships/slide" Target="slides/slide274.xml"/><Relationship Id="rId410" Type="http://schemas.openxmlformats.org/officeDocument/2006/relationships/slide" Target="slides/slide397.xml"/><Relationship Id="rId452" Type="http://schemas.openxmlformats.org/officeDocument/2006/relationships/slide" Target="slides/slide439.xml"/><Relationship Id="rId494" Type="http://schemas.openxmlformats.org/officeDocument/2006/relationships/slide" Target="slides/slide481.xml"/><Relationship Id="rId508" Type="http://schemas.openxmlformats.org/officeDocument/2006/relationships/slide" Target="slides/slide495.xml"/><Relationship Id="rId105" Type="http://schemas.openxmlformats.org/officeDocument/2006/relationships/slide" Target="slides/slide92.xml"/><Relationship Id="rId147" Type="http://schemas.openxmlformats.org/officeDocument/2006/relationships/slide" Target="slides/slide134.xml"/><Relationship Id="rId312" Type="http://schemas.openxmlformats.org/officeDocument/2006/relationships/slide" Target="slides/slide299.xml"/><Relationship Id="rId354" Type="http://schemas.openxmlformats.org/officeDocument/2006/relationships/slide" Target="slides/slide341.xml"/><Relationship Id="rId51" Type="http://schemas.openxmlformats.org/officeDocument/2006/relationships/slide" Target="slides/slide38.xml"/><Relationship Id="rId93" Type="http://schemas.openxmlformats.org/officeDocument/2006/relationships/slide" Target="slides/slide80.xml"/><Relationship Id="rId189" Type="http://schemas.openxmlformats.org/officeDocument/2006/relationships/slide" Target="slides/slide176.xml"/><Relationship Id="rId396" Type="http://schemas.openxmlformats.org/officeDocument/2006/relationships/slide" Target="slides/slide383.xml"/><Relationship Id="rId561" Type="http://schemas.openxmlformats.org/officeDocument/2006/relationships/slide" Target="slides/slide548.xml"/><Relationship Id="rId617" Type="http://schemas.openxmlformats.org/officeDocument/2006/relationships/viewProps" Target="viewProps.xml"/><Relationship Id="rId214" Type="http://schemas.openxmlformats.org/officeDocument/2006/relationships/slide" Target="slides/slide201.xml"/><Relationship Id="rId256" Type="http://schemas.openxmlformats.org/officeDocument/2006/relationships/slide" Target="slides/slide243.xml"/><Relationship Id="rId298" Type="http://schemas.openxmlformats.org/officeDocument/2006/relationships/slide" Target="slides/slide285.xml"/><Relationship Id="rId421" Type="http://schemas.openxmlformats.org/officeDocument/2006/relationships/slide" Target="slides/slide408.xml"/><Relationship Id="rId463" Type="http://schemas.openxmlformats.org/officeDocument/2006/relationships/slide" Target="slides/slide450.xml"/><Relationship Id="rId519" Type="http://schemas.openxmlformats.org/officeDocument/2006/relationships/slide" Target="slides/slide506.xml"/><Relationship Id="rId116" Type="http://schemas.openxmlformats.org/officeDocument/2006/relationships/slide" Target="slides/slide103.xml"/><Relationship Id="rId158" Type="http://schemas.openxmlformats.org/officeDocument/2006/relationships/slide" Target="slides/slide145.xml"/><Relationship Id="rId323" Type="http://schemas.openxmlformats.org/officeDocument/2006/relationships/slide" Target="slides/slide310.xml"/><Relationship Id="rId530" Type="http://schemas.openxmlformats.org/officeDocument/2006/relationships/slide" Target="slides/slide517.xml"/><Relationship Id="rId20" Type="http://schemas.openxmlformats.org/officeDocument/2006/relationships/slide" Target="slides/slide7.xml"/><Relationship Id="rId62" Type="http://schemas.openxmlformats.org/officeDocument/2006/relationships/slide" Target="slides/slide49.xml"/><Relationship Id="rId365" Type="http://schemas.openxmlformats.org/officeDocument/2006/relationships/slide" Target="slides/slide352.xml"/><Relationship Id="rId572" Type="http://schemas.openxmlformats.org/officeDocument/2006/relationships/slide" Target="slides/slide559.xml"/><Relationship Id="rId225" Type="http://schemas.openxmlformats.org/officeDocument/2006/relationships/slide" Target="slides/slide212.xml"/><Relationship Id="rId267" Type="http://schemas.openxmlformats.org/officeDocument/2006/relationships/slide" Target="slides/slide254.xml"/><Relationship Id="rId432" Type="http://schemas.openxmlformats.org/officeDocument/2006/relationships/slide" Target="slides/slide419.xml"/><Relationship Id="rId474" Type="http://schemas.openxmlformats.org/officeDocument/2006/relationships/slide" Target="slides/slide461.xml"/><Relationship Id="rId127" Type="http://schemas.openxmlformats.org/officeDocument/2006/relationships/slide" Target="slides/slide114.xml"/><Relationship Id="rId31" Type="http://schemas.openxmlformats.org/officeDocument/2006/relationships/slide" Target="slides/slide18.xml"/><Relationship Id="rId73" Type="http://schemas.openxmlformats.org/officeDocument/2006/relationships/slide" Target="slides/slide60.xml"/><Relationship Id="rId169" Type="http://schemas.openxmlformats.org/officeDocument/2006/relationships/slide" Target="slides/slide156.xml"/><Relationship Id="rId334" Type="http://schemas.openxmlformats.org/officeDocument/2006/relationships/slide" Target="slides/slide321.xml"/><Relationship Id="rId376" Type="http://schemas.openxmlformats.org/officeDocument/2006/relationships/slide" Target="slides/slide363.xml"/><Relationship Id="rId541" Type="http://schemas.openxmlformats.org/officeDocument/2006/relationships/slide" Target="slides/slide528.xml"/><Relationship Id="rId583" Type="http://schemas.openxmlformats.org/officeDocument/2006/relationships/slide" Target="slides/slide570.xml"/><Relationship Id="rId4" Type="http://schemas.openxmlformats.org/officeDocument/2006/relationships/slideMaster" Target="slideMasters/slideMaster4.xml"/><Relationship Id="rId180" Type="http://schemas.openxmlformats.org/officeDocument/2006/relationships/slide" Target="slides/slide167.xml"/><Relationship Id="rId236" Type="http://schemas.openxmlformats.org/officeDocument/2006/relationships/slide" Target="slides/slide223.xml"/><Relationship Id="rId278" Type="http://schemas.openxmlformats.org/officeDocument/2006/relationships/slide" Target="slides/slide265.xml"/><Relationship Id="rId401" Type="http://schemas.openxmlformats.org/officeDocument/2006/relationships/slide" Target="slides/slide388.xml"/><Relationship Id="rId443" Type="http://schemas.openxmlformats.org/officeDocument/2006/relationships/slide" Target="slides/slide430.xml"/><Relationship Id="rId303" Type="http://schemas.openxmlformats.org/officeDocument/2006/relationships/slide" Target="slides/slide290.xml"/><Relationship Id="rId485" Type="http://schemas.openxmlformats.org/officeDocument/2006/relationships/slide" Target="slides/slide472.xml"/><Relationship Id="rId42" Type="http://schemas.openxmlformats.org/officeDocument/2006/relationships/slide" Target="slides/slide29.xml"/><Relationship Id="rId84" Type="http://schemas.openxmlformats.org/officeDocument/2006/relationships/slide" Target="slides/slide71.xml"/><Relationship Id="rId138" Type="http://schemas.openxmlformats.org/officeDocument/2006/relationships/slide" Target="slides/slide125.xml"/><Relationship Id="rId345" Type="http://schemas.openxmlformats.org/officeDocument/2006/relationships/slide" Target="slides/slide332.xml"/><Relationship Id="rId387" Type="http://schemas.openxmlformats.org/officeDocument/2006/relationships/slide" Target="slides/slide374.xml"/><Relationship Id="rId510" Type="http://schemas.openxmlformats.org/officeDocument/2006/relationships/slide" Target="slides/slide497.xml"/><Relationship Id="rId552" Type="http://schemas.openxmlformats.org/officeDocument/2006/relationships/slide" Target="slides/slide539.xml"/><Relationship Id="rId594" Type="http://schemas.openxmlformats.org/officeDocument/2006/relationships/slide" Target="slides/slide581.xml"/><Relationship Id="rId608" Type="http://schemas.openxmlformats.org/officeDocument/2006/relationships/slide" Target="slides/slide595.xml"/><Relationship Id="rId191" Type="http://schemas.openxmlformats.org/officeDocument/2006/relationships/slide" Target="slides/slide178.xml"/><Relationship Id="rId205" Type="http://schemas.openxmlformats.org/officeDocument/2006/relationships/slide" Target="slides/slide192.xml"/><Relationship Id="rId247" Type="http://schemas.openxmlformats.org/officeDocument/2006/relationships/slide" Target="slides/slide234.xml"/><Relationship Id="rId412" Type="http://schemas.openxmlformats.org/officeDocument/2006/relationships/slide" Target="slides/slide399.xml"/><Relationship Id="rId107" Type="http://schemas.openxmlformats.org/officeDocument/2006/relationships/slide" Target="slides/slide94.xml"/><Relationship Id="rId289" Type="http://schemas.openxmlformats.org/officeDocument/2006/relationships/slide" Target="slides/slide276.xml"/><Relationship Id="rId454" Type="http://schemas.openxmlformats.org/officeDocument/2006/relationships/slide" Target="slides/slide441.xml"/><Relationship Id="rId496" Type="http://schemas.openxmlformats.org/officeDocument/2006/relationships/slide" Target="slides/slide483.xml"/><Relationship Id="rId11" Type="http://schemas.openxmlformats.org/officeDocument/2006/relationships/slideMaster" Target="slideMasters/slideMaster11.xml"/><Relationship Id="rId53" Type="http://schemas.openxmlformats.org/officeDocument/2006/relationships/slide" Target="slides/slide40.xml"/><Relationship Id="rId149" Type="http://schemas.openxmlformats.org/officeDocument/2006/relationships/slide" Target="slides/slide136.xml"/><Relationship Id="rId314" Type="http://schemas.openxmlformats.org/officeDocument/2006/relationships/slide" Target="slides/slide301.xml"/><Relationship Id="rId356" Type="http://schemas.openxmlformats.org/officeDocument/2006/relationships/slide" Target="slides/slide343.xml"/><Relationship Id="rId398" Type="http://schemas.openxmlformats.org/officeDocument/2006/relationships/slide" Target="slides/slide385.xml"/><Relationship Id="rId521" Type="http://schemas.openxmlformats.org/officeDocument/2006/relationships/slide" Target="slides/slide508.xml"/><Relationship Id="rId563" Type="http://schemas.openxmlformats.org/officeDocument/2006/relationships/slide" Target="slides/slide550.xml"/><Relationship Id="rId619" Type="http://schemas.openxmlformats.org/officeDocument/2006/relationships/tableStyles" Target="tableStyles.xml"/><Relationship Id="rId95" Type="http://schemas.openxmlformats.org/officeDocument/2006/relationships/slide" Target="slides/slide82.xml"/><Relationship Id="rId160" Type="http://schemas.openxmlformats.org/officeDocument/2006/relationships/slide" Target="slides/slide147.xml"/><Relationship Id="rId216" Type="http://schemas.openxmlformats.org/officeDocument/2006/relationships/slide" Target="slides/slide203.xml"/><Relationship Id="rId423" Type="http://schemas.openxmlformats.org/officeDocument/2006/relationships/slide" Target="slides/slide410.xml"/><Relationship Id="rId258" Type="http://schemas.openxmlformats.org/officeDocument/2006/relationships/slide" Target="slides/slide245.xml"/><Relationship Id="rId465" Type="http://schemas.openxmlformats.org/officeDocument/2006/relationships/slide" Target="slides/slide452.xml"/><Relationship Id="rId22" Type="http://schemas.openxmlformats.org/officeDocument/2006/relationships/slide" Target="slides/slide9.xml"/><Relationship Id="rId64" Type="http://schemas.openxmlformats.org/officeDocument/2006/relationships/slide" Target="slides/slide51.xml"/><Relationship Id="rId118" Type="http://schemas.openxmlformats.org/officeDocument/2006/relationships/slide" Target="slides/slide105.xml"/><Relationship Id="rId325" Type="http://schemas.openxmlformats.org/officeDocument/2006/relationships/slide" Target="slides/slide312.xml"/><Relationship Id="rId367" Type="http://schemas.openxmlformats.org/officeDocument/2006/relationships/slide" Target="slides/slide354.xml"/><Relationship Id="rId532" Type="http://schemas.openxmlformats.org/officeDocument/2006/relationships/slide" Target="slides/slide519.xml"/><Relationship Id="rId574" Type="http://schemas.openxmlformats.org/officeDocument/2006/relationships/slide" Target="slides/slide561.xml"/><Relationship Id="rId171" Type="http://schemas.openxmlformats.org/officeDocument/2006/relationships/slide" Target="slides/slide158.xml"/><Relationship Id="rId227" Type="http://schemas.openxmlformats.org/officeDocument/2006/relationships/slide" Target="slides/slide214.xml"/><Relationship Id="rId269" Type="http://schemas.openxmlformats.org/officeDocument/2006/relationships/slide" Target="slides/slide256.xml"/><Relationship Id="rId434" Type="http://schemas.openxmlformats.org/officeDocument/2006/relationships/slide" Target="slides/slide421.xml"/><Relationship Id="rId476" Type="http://schemas.openxmlformats.org/officeDocument/2006/relationships/slide" Target="slides/slide463.xml"/><Relationship Id="rId33" Type="http://schemas.openxmlformats.org/officeDocument/2006/relationships/slide" Target="slides/slide20.xml"/><Relationship Id="rId129" Type="http://schemas.openxmlformats.org/officeDocument/2006/relationships/slide" Target="slides/slide116.xml"/><Relationship Id="rId280" Type="http://schemas.openxmlformats.org/officeDocument/2006/relationships/slide" Target="slides/slide267.xml"/><Relationship Id="rId336" Type="http://schemas.openxmlformats.org/officeDocument/2006/relationships/slide" Target="slides/slide323.xml"/><Relationship Id="rId501" Type="http://schemas.openxmlformats.org/officeDocument/2006/relationships/slide" Target="slides/slide488.xml"/><Relationship Id="rId543" Type="http://schemas.openxmlformats.org/officeDocument/2006/relationships/slide" Target="slides/slide530.xml"/><Relationship Id="rId75" Type="http://schemas.openxmlformats.org/officeDocument/2006/relationships/slide" Target="slides/slide62.xml"/><Relationship Id="rId140" Type="http://schemas.openxmlformats.org/officeDocument/2006/relationships/slide" Target="slides/slide127.xml"/><Relationship Id="rId182" Type="http://schemas.openxmlformats.org/officeDocument/2006/relationships/slide" Target="slides/slide169.xml"/><Relationship Id="rId378" Type="http://schemas.openxmlformats.org/officeDocument/2006/relationships/slide" Target="slides/slide365.xml"/><Relationship Id="rId403" Type="http://schemas.openxmlformats.org/officeDocument/2006/relationships/slide" Target="slides/slide390.xml"/><Relationship Id="rId585" Type="http://schemas.openxmlformats.org/officeDocument/2006/relationships/slide" Target="slides/slide572.xml"/><Relationship Id="rId6" Type="http://schemas.openxmlformats.org/officeDocument/2006/relationships/slideMaster" Target="slideMasters/slideMaster6.xml"/><Relationship Id="rId238" Type="http://schemas.openxmlformats.org/officeDocument/2006/relationships/slide" Target="slides/slide225.xml"/><Relationship Id="rId445" Type="http://schemas.openxmlformats.org/officeDocument/2006/relationships/slide" Target="slides/slide432.xml"/><Relationship Id="rId487" Type="http://schemas.openxmlformats.org/officeDocument/2006/relationships/slide" Target="slides/slide474.xml"/><Relationship Id="rId610" Type="http://schemas.openxmlformats.org/officeDocument/2006/relationships/slide" Target="slides/slide597.xml"/><Relationship Id="rId291" Type="http://schemas.openxmlformats.org/officeDocument/2006/relationships/slide" Target="slides/slide278.xml"/><Relationship Id="rId305" Type="http://schemas.openxmlformats.org/officeDocument/2006/relationships/slide" Target="slides/slide292.xml"/><Relationship Id="rId347" Type="http://schemas.openxmlformats.org/officeDocument/2006/relationships/slide" Target="slides/slide334.xml"/><Relationship Id="rId512" Type="http://schemas.openxmlformats.org/officeDocument/2006/relationships/slide" Target="slides/slide499.xml"/><Relationship Id="rId44" Type="http://schemas.openxmlformats.org/officeDocument/2006/relationships/slide" Target="slides/slide31.xml"/><Relationship Id="rId86" Type="http://schemas.openxmlformats.org/officeDocument/2006/relationships/slide" Target="slides/slide73.xml"/><Relationship Id="rId151" Type="http://schemas.openxmlformats.org/officeDocument/2006/relationships/slide" Target="slides/slide138.xml"/><Relationship Id="rId389" Type="http://schemas.openxmlformats.org/officeDocument/2006/relationships/slide" Target="slides/slide376.xml"/><Relationship Id="rId554" Type="http://schemas.openxmlformats.org/officeDocument/2006/relationships/slide" Target="slides/slide541.xml"/><Relationship Id="rId596" Type="http://schemas.openxmlformats.org/officeDocument/2006/relationships/slide" Target="slides/slide583.xml"/><Relationship Id="rId193" Type="http://schemas.openxmlformats.org/officeDocument/2006/relationships/slide" Target="slides/slide180.xml"/><Relationship Id="rId207" Type="http://schemas.openxmlformats.org/officeDocument/2006/relationships/slide" Target="slides/slide194.xml"/><Relationship Id="rId249" Type="http://schemas.openxmlformats.org/officeDocument/2006/relationships/slide" Target="slides/slide236.xml"/><Relationship Id="rId414" Type="http://schemas.openxmlformats.org/officeDocument/2006/relationships/slide" Target="slides/slide401.xml"/><Relationship Id="rId456" Type="http://schemas.openxmlformats.org/officeDocument/2006/relationships/slide" Target="slides/slide443.xml"/><Relationship Id="rId498" Type="http://schemas.openxmlformats.org/officeDocument/2006/relationships/slide" Target="slides/slide485.xml"/><Relationship Id="rId13" Type="http://schemas.openxmlformats.org/officeDocument/2006/relationships/slideMaster" Target="slideMasters/slideMaster13.xml"/><Relationship Id="rId109" Type="http://schemas.openxmlformats.org/officeDocument/2006/relationships/slide" Target="slides/slide96.xml"/><Relationship Id="rId260" Type="http://schemas.openxmlformats.org/officeDocument/2006/relationships/slide" Target="slides/slide247.xml"/><Relationship Id="rId316" Type="http://schemas.openxmlformats.org/officeDocument/2006/relationships/slide" Target="slides/slide303.xml"/><Relationship Id="rId523" Type="http://schemas.openxmlformats.org/officeDocument/2006/relationships/slide" Target="slides/slide510.xml"/><Relationship Id="rId55" Type="http://schemas.openxmlformats.org/officeDocument/2006/relationships/slide" Target="slides/slide42.xml"/><Relationship Id="rId97" Type="http://schemas.openxmlformats.org/officeDocument/2006/relationships/slide" Target="slides/slide84.xml"/><Relationship Id="rId120" Type="http://schemas.openxmlformats.org/officeDocument/2006/relationships/slide" Target="slides/slide107.xml"/><Relationship Id="rId358" Type="http://schemas.openxmlformats.org/officeDocument/2006/relationships/slide" Target="slides/slide345.xml"/><Relationship Id="rId565" Type="http://schemas.openxmlformats.org/officeDocument/2006/relationships/slide" Target="slides/slide552.xml"/><Relationship Id="rId162" Type="http://schemas.openxmlformats.org/officeDocument/2006/relationships/slide" Target="slides/slide149.xml"/><Relationship Id="rId218" Type="http://schemas.openxmlformats.org/officeDocument/2006/relationships/slide" Target="slides/slide205.xml"/><Relationship Id="rId425" Type="http://schemas.openxmlformats.org/officeDocument/2006/relationships/slide" Target="slides/slide412.xml"/><Relationship Id="rId467" Type="http://schemas.openxmlformats.org/officeDocument/2006/relationships/slide" Target="slides/slide454.xml"/><Relationship Id="rId271" Type="http://schemas.openxmlformats.org/officeDocument/2006/relationships/slide" Target="slides/slide258.xml"/><Relationship Id="rId24" Type="http://schemas.openxmlformats.org/officeDocument/2006/relationships/slide" Target="slides/slide11.xml"/><Relationship Id="rId66" Type="http://schemas.openxmlformats.org/officeDocument/2006/relationships/slide" Target="slides/slide53.xml"/><Relationship Id="rId131" Type="http://schemas.openxmlformats.org/officeDocument/2006/relationships/slide" Target="slides/slide118.xml"/><Relationship Id="rId327" Type="http://schemas.openxmlformats.org/officeDocument/2006/relationships/slide" Target="slides/slide314.xml"/><Relationship Id="rId369" Type="http://schemas.openxmlformats.org/officeDocument/2006/relationships/slide" Target="slides/slide356.xml"/><Relationship Id="rId534" Type="http://schemas.openxmlformats.org/officeDocument/2006/relationships/slide" Target="slides/slide521.xml"/><Relationship Id="rId576" Type="http://schemas.openxmlformats.org/officeDocument/2006/relationships/slide" Target="slides/slide563.xml"/><Relationship Id="rId173" Type="http://schemas.openxmlformats.org/officeDocument/2006/relationships/slide" Target="slides/slide160.xml"/><Relationship Id="rId229" Type="http://schemas.openxmlformats.org/officeDocument/2006/relationships/slide" Target="slides/slide216.xml"/><Relationship Id="rId380" Type="http://schemas.openxmlformats.org/officeDocument/2006/relationships/slide" Target="slides/slide367.xml"/><Relationship Id="rId436" Type="http://schemas.openxmlformats.org/officeDocument/2006/relationships/slide" Target="slides/slide423.xml"/><Relationship Id="rId601" Type="http://schemas.openxmlformats.org/officeDocument/2006/relationships/slide" Target="slides/slide588.xml"/><Relationship Id="rId240" Type="http://schemas.openxmlformats.org/officeDocument/2006/relationships/slide" Target="slides/slide227.xml"/><Relationship Id="rId478" Type="http://schemas.openxmlformats.org/officeDocument/2006/relationships/slide" Target="slides/slide465.xml"/><Relationship Id="rId35" Type="http://schemas.openxmlformats.org/officeDocument/2006/relationships/slide" Target="slides/slide22.xml"/><Relationship Id="rId77" Type="http://schemas.openxmlformats.org/officeDocument/2006/relationships/slide" Target="slides/slide64.xml"/><Relationship Id="rId100" Type="http://schemas.openxmlformats.org/officeDocument/2006/relationships/slide" Target="slides/slide87.xml"/><Relationship Id="rId282" Type="http://schemas.openxmlformats.org/officeDocument/2006/relationships/slide" Target="slides/slide269.xml"/><Relationship Id="rId338" Type="http://schemas.openxmlformats.org/officeDocument/2006/relationships/slide" Target="slides/slide325.xml"/><Relationship Id="rId503" Type="http://schemas.openxmlformats.org/officeDocument/2006/relationships/slide" Target="slides/slide490.xml"/><Relationship Id="rId545" Type="http://schemas.openxmlformats.org/officeDocument/2006/relationships/slide" Target="slides/slide532.xml"/><Relationship Id="rId587" Type="http://schemas.openxmlformats.org/officeDocument/2006/relationships/slide" Target="slides/slide574.xml"/><Relationship Id="rId8" Type="http://schemas.openxmlformats.org/officeDocument/2006/relationships/slideMaster" Target="slideMasters/slideMaster8.xml"/><Relationship Id="rId142" Type="http://schemas.openxmlformats.org/officeDocument/2006/relationships/slide" Target="slides/slide129.xml"/><Relationship Id="rId184" Type="http://schemas.openxmlformats.org/officeDocument/2006/relationships/slide" Target="slides/slide171.xml"/><Relationship Id="rId391" Type="http://schemas.openxmlformats.org/officeDocument/2006/relationships/slide" Target="slides/slide378.xml"/><Relationship Id="rId405" Type="http://schemas.openxmlformats.org/officeDocument/2006/relationships/slide" Target="slides/slide392.xml"/><Relationship Id="rId447" Type="http://schemas.openxmlformats.org/officeDocument/2006/relationships/slide" Target="slides/slide434.xml"/><Relationship Id="rId612" Type="http://schemas.openxmlformats.org/officeDocument/2006/relationships/slide" Target="slides/slide599.xml"/><Relationship Id="rId251" Type="http://schemas.openxmlformats.org/officeDocument/2006/relationships/slide" Target="slides/slide238.xml"/><Relationship Id="rId489" Type="http://schemas.openxmlformats.org/officeDocument/2006/relationships/slide" Target="slides/slide476.xml"/><Relationship Id="rId46" Type="http://schemas.openxmlformats.org/officeDocument/2006/relationships/slide" Target="slides/slide33.xml"/><Relationship Id="rId293" Type="http://schemas.openxmlformats.org/officeDocument/2006/relationships/slide" Target="slides/slide280.xml"/><Relationship Id="rId307" Type="http://schemas.openxmlformats.org/officeDocument/2006/relationships/slide" Target="slides/slide294.xml"/><Relationship Id="rId349" Type="http://schemas.openxmlformats.org/officeDocument/2006/relationships/slide" Target="slides/slide336.xml"/><Relationship Id="rId514" Type="http://schemas.openxmlformats.org/officeDocument/2006/relationships/slide" Target="slides/slide501.xml"/><Relationship Id="rId556" Type="http://schemas.openxmlformats.org/officeDocument/2006/relationships/slide" Target="slides/slide543.xml"/><Relationship Id="rId88" Type="http://schemas.openxmlformats.org/officeDocument/2006/relationships/slide" Target="slides/slide75.xml"/><Relationship Id="rId111" Type="http://schemas.openxmlformats.org/officeDocument/2006/relationships/slide" Target="slides/slide98.xml"/><Relationship Id="rId153" Type="http://schemas.openxmlformats.org/officeDocument/2006/relationships/slide" Target="slides/slide140.xml"/><Relationship Id="rId195" Type="http://schemas.openxmlformats.org/officeDocument/2006/relationships/slide" Target="slides/slide182.xml"/><Relationship Id="rId209" Type="http://schemas.openxmlformats.org/officeDocument/2006/relationships/slide" Target="slides/slide196.xml"/><Relationship Id="rId360" Type="http://schemas.openxmlformats.org/officeDocument/2006/relationships/slide" Target="slides/slide347.xml"/><Relationship Id="rId416" Type="http://schemas.openxmlformats.org/officeDocument/2006/relationships/slide" Target="slides/slide403.xml"/><Relationship Id="rId598" Type="http://schemas.openxmlformats.org/officeDocument/2006/relationships/slide" Target="slides/slide585.xml"/><Relationship Id="rId220" Type="http://schemas.openxmlformats.org/officeDocument/2006/relationships/slide" Target="slides/slide207.xml"/><Relationship Id="rId458" Type="http://schemas.openxmlformats.org/officeDocument/2006/relationships/slide" Target="slides/slide445.xml"/><Relationship Id="rId15" Type="http://schemas.openxmlformats.org/officeDocument/2006/relationships/slide" Target="slides/slide2.xml"/><Relationship Id="rId57" Type="http://schemas.openxmlformats.org/officeDocument/2006/relationships/slide" Target="slides/slide44.xml"/><Relationship Id="rId262" Type="http://schemas.openxmlformats.org/officeDocument/2006/relationships/slide" Target="slides/slide249.xml"/><Relationship Id="rId318" Type="http://schemas.openxmlformats.org/officeDocument/2006/relationships/slide" Target="slides/slide305.xml"/><Relationship Id="rId525" Type="http://schemas.openxmlformats.org/officeDocument/2006/relationships/slide" Target="slides/slide512.xml"/><Relationship Id="rId567" Type="http://schemas.openxmlformats.org/officeDocument/2006/relationships/slide" Target="slides/slide554.xml"/><Relationship Id="rId99" Type="http://schemas.openxmlformats.org/officeDocument/2006/relationships/slide" Target="slides/slide86.xml"/><Relationship Id="rId122" Type="http://schemas.openxmlformats.org/officeDocument/2006/relationships/slide" Target="slides/slide109.xml"/><Relationship Id="rId164" Type="http://schemas.openxmlformats.org/officeDocument/2006/relationships/slide" Target="slides/slide151.xml"/><Relationship Id="rId371" Type="http://schemas.openxmlformats.org/officeDocument/2006/relationships/slide" Target="slides/slide358.xml"/><Relationship Id="rId427" Type="http://schemas.openxmlformats.org/officeDocument/2006/relationships/slide" Target="slides/slide414.xml"/><Relationship Id="rId469" Type="http://schemas.openxmlformats.org/officeDocument/2006/relationships/slide" Target="slides/slide456.xml"/><Relationship Id="rId26" Type="http://schemas.openxmlformats.org/officeDocument/2006/relationships/slide" Target="slides/slide13.xml"/><Relationship Id="rId231" Type="http://schemas.openxmlformats.org/officeDocument/2006/relationships/slide" Target="slides/slide218.xml"/><Relationship Id="rId273" Type="http://schemas.openxmlformats.org/officeDocument/2006/relationships/slide" Target="slides/slide260.xml"/><Relationship Id="rId329" Type="http://schemas.openxmlformats.org/officeDocument/2006/relationships/slide" Target="slides/slide316.xml"/><Relationship Id="rId480" Type="http://schemas.openxmlformats.org/officeDocument/2006/relationships/slide" Target="slides/slide467.xml"/><Relationship Id="rId536" Type="http://schemas.openxmlformats.org/officeDocument/2006/relationships/slide" Target="slides/slide523.xml"/><Relationship Id="rId68" Type="http://schemas.openxmlformats.org/officeDocument/2006/relationships/slide" Target="slides/slide55.xml"/><Relationship Id="rId133" Type="http://schemas.openxmlformats.org/officeDocument/2006/relationships/slide" Target="slides/slide120.xml"/><Relationship Id="rId175" Type="http://schemas.openxmlformats.org/officeDocument/2006/relationships/slide" Target="slides/slide162.xml"/><Relationship Id="rId340" Type="http://schemas.openxmlformats.org/officeDocument/2006/relationships/slide" Target="slides/slide327.xml"/><Relationship Id="rId578" Type="http://schemas.openxmlformats.org/officeDocument/2006/relationships/slide" Target="slides/slide565.xml"/><Relationship Id="rId200" Type="http://schemas.openxmlformats.org/officeDocument/2006/relationships/slide" Target="slides/slide187.xml"/><Relationship Id="rId382" Type="http://schemas.openxmlformats.org/officeDocument/2006/relationships/slide" Target="slides/slide369.xml"/><Relationship Id="rId438" Type="http://schemas.openxmlformats.org/officeDocument/2006/relationships/slide" Target="slides/slide425.xml"/><Relationship Id="rId603" Type="http://schemas.openxmlformats.org/officeDocument/2006/relationships/slide" Target="slides/slide590.xml"/><Relationship Id="rId242" Type="http://schemas.openxmlformats.org/officeDocument/2006/relationships/slide" Target="slides/slide229.xml"/><Relationship Id="rId284" Type="http://schemas.openxmlformats.org/officeDocument/2006/relationships/slide" Target="slides/slide271.xml"/><Relationship Id="rId491" Type="http://schemas.openxmlformats.org/officeDocument/2006/relationships/slide" Target="slides/slide478.xml"/><Relationship Id="rId505" Type="http://schemas.openxmlformats.org/officeDocument/2006/relationships/slide" Target="slides/slide492.xml"/><Relationship Id="rId37" Type="http://schemas.openxmlformats.org/officeDocument/2006/relationships/slide" Target="slides/slide24.xml"/><Relationship Id="rId79" Type="http://schemas.openxmlformats.org/officeDocument/2006/relationships/slide" Target="slides/slide66.xml"/><Relationship Id="rId102" Type="http://schemas.openxmlformats.org/officeDocument/2006/relationships/slide" Target="slides/slide89.xml"/><Relationship Id="rId144" Type="http://schemas.openxmlformats.org/officeDocument/2006/relationships/slide" Target="slides/slide131.xml"/><Relationship Id="rId547" Type="http://schemas.openxmlformats.org/officeDocument/2006/relationships/slide" Target="slides/slide534.xml"/><Relationship Id="rId589" Type="http://schemas.openxmlformats.org/officeDocument/2006/relationships/slide" Target="slides/slide576.xml"/><Relationship Id="rId90" Type="http://schemas.openxmlformats.org/officeDocument/2006/relationships/slide" Target="slides/slide77.xml"/><Relationship Id="rId186" Type="http://schemas.openxmlformats.org/officeDocument/2006/relationships/slide" Target="slides/slide173.xml"/><Relationship Id="rId351" Type="http://schemas.openxmlformats.org/officeDocument/2006/relationships/slide" Target="slides/slide338.xml"/><Relationship Id="rId393" Type="http://schemas.openxmlformats.org/officeDocument/2006/relationships/slide" Target="slides/slide380.xml"/><Relationship Id="rId407" Type="http://schemas.openxmlformats.org/officeDocument/2006/relationships/slide" Target="slides/slide394.xml"/><Relationship Id="rId449" Type="http://schemas.openxmlformats.org/officeDocument/2006/relationships/slide" Target="slides/slide436.xml"/><Relationship Id="rId614" Type="http://schemas.openxmlformats.org/officeDocument/2006/relationships/notesMaster" Target="notesMasters/notesMaster1.xml"/><Relationship Id="rId211" Type="http://schemas.openxmlformats.org/officeDocument/2006/relationships/slide" Target="slides/slide198.xml"/><Relationship Id="rId253" Type="http://schemas.openxmlformats.org/officeDocument/2006/relationships/slide" Target="slides/slide240.xml"/><Relationship Id="rId295" Type="http://schemas.openxmlformats.org/officeDocument/2006/relationships/slide" Target="slides/slide282.xml"/><Relationship Id="rId309" Type="http://schemas.openxmlformats.org/officeDocument/2006/relationships/slide" Target="slides/slide296.xml"/><Relationship Id="rId460" Type="http://schemas.openxmlformats.org/officeDocument/2006/relationships/slide" Target="slides/slide447.xml"/><Relationship Id="rId516" Type="http://schemas.openxmlformats.org/officeDocument/2006/relationships/slide" Target="slides/slide503.xml"/><Relationship Id="rId48" Type="http://schemas.openxmlformats.org/officeDocument/2006/relationships/slide" Target="slides/slide35.xml"/><Relationship Id="rId113" Type="http://schemas.openxmlformats.org/officeDocument/2006/relationships/slide" Target="slides/slide100.xml"/><Relationship Id="rId320" Type="http://schemas.openxmlformats.org/officeDocument/2006/relationships/slide" Target="slides/slide307.xml"/><Relationship Id="rId558" Type="http://schemas.openxmlformats.org/officeDocument/2006/relationships/slide" Target="slides/slide545.xml"/><Relationship Id="rId155" Type="http://schemas.openxmlformats.org/officeDocument/2006/relationships/slide" Target="slides/slide142.xml"/><Relationship Id="rId197" Type="http://schemas.openxmlformats.org/officeDocument/2006/relationships/slide" Target="slides/slide184.xml"/><Relationship Id="rId362" Type="http://schemas.openxmlformats.org/officeDocument/2006/relationships/slide" Target="slides/slide349.xml"/><Relationship Id="rId418" Type="http://schemas.openxmlformats.org/officeDocument/2006/relationships/slide" Target="slides/slide405.xml"/><Relationship Id="rId222" Type="http://schemas.openxmlformats.org/officeDocument/2006/relationships/slide" Target="slides/slide209.xml"/><Relationship Id="rId264" Type="http://schemas.openxmlformats.org/officeDocument/2006/relationships/slide" Target="slides/slide251.xml"/><Relationship Id="rId471" Type="http://schemas.openxmlformats.org/officeDocument/2006/relationships/slide" Target="slides/slide458.xml"/><Relationship Id="rId17" Type="http://schemas.openxmlformats.org/officeDocument/2006/relationships/slide" Target="slides/slide4.xml"/><Relationship Id="rId59" Type="http://schemas.openxmlformats.org/officeDocument/2006/relationships/slide" Target="slides/slide46.xml"/><Relationship Id="rId124" Type="http://schemas.openxmlformats.org/officeDocument/2006/relationships/slide" Target="slides/slide111.xml"/><Relationship Id="rId527" Type="http://schemas.openxmlformats.org/officeDocument/2006/relationships/slide" Target="slides/slide514.xml"/><Relationship Id="rId569" Type="http://schemas.openxmlformats.org/officeDocument/2006/relationships/slide" Target="slides/slide556.xml"/><Relationship Id="rId70" Type="http://schemas.openxmlformats.org/officeDocument/2006/relationships/slide" Target="slides/slide57.xml"/><Relationship Id="rId166" Type="http://schemas.openxmlformats.org/officeDocument/2006/relationships/slide" Target="slides/slide153.xml"/><Relationship Id="rId331" Type="http://schemas.openxmlformats.org/officeDocument/2006/relationships/slide" Target="slides/slide318.xml"/><Relationship Id="rId373" Type="http://schemas.openxmlformats.org/officeDocument/2006/relationships/slide" Target="slides/slide360.xml"/><Relationship Id="rId429" Type="http://schemas.openxmlformats.org/officeDocument/2006/relationships/slide" Target="slides/slide416.xml"/><Relationship Id="rId580" Type="http://schemas.openxmlformats.org/officeDocument/2006/relationships/slide" Target="slides/slide567.xml"/><Relationship Id="rId1" Type="http://schemas.openxmlformats.org/officeDocument/2006/relationships/slideMaster" Target="slideMasters/slideMaster1.xml"/><Relationship Id="rId233" Type="http://schemas.openxmlformats.org/officeDocument/2006/relationships/slide" Target="slides/slide220.xml"/><Relationship Id="rId440" Type="http://schemas.openxmlformats.org/officeDocument/2006/relationships/slide" Target="slides/slide427.xml"/><Relationship Id="rId28" Type="http://schemas.openxmlformats.org/officeDocument/2006/relationships/slide" Target="slides/slide15.xml"/><Relationship Id="rId275" Type="http://schemas.openxmlformats.org/officeDocument/2006/relationships/slide" Target="slides/slide262.xml"/><Relationship Id="rId300" Type="http://schemas.openxmlformats.org/officeDocument/2006/relationships/slide" Target="slides/slide287.xml"/><Relationship Id="rId482" Type="http://schemas.openxmlformats.org/officeDocument/2006/relationships/slide" Target="slides/slide469.xml"/><Relationship Id="rId538" Type="http://schemas.openxmlformats.org/officeDocument/2006/relationships/slide" Target="slides/slide525.xml"/><Relationship Id="rId81" Type="http://schemas.openxmlformats.org/officeDocument/2006/relationships/slide" Target="slides/slide68.xml"/><Relationship Id="rId135" Type="http://schemas.openxmlformats.org/officeDocument/2006/relationships/slide" Target="slides/slide122.xml"/><Relationship Id="rId177" Type="http://schemas.openxmlformats.org/officeDocument/2006/relationships/slide" Target="slides/slide164.xml"/><Relationship Id="rId342" Type="http://schemas.openxmlformats.org/officeDocument/2006/relationships/slide" Target="slides/slide329.xml"/><Relationship Id="rId384" Type="http://schemas.openxmlformats.org/officeDocument/2006/relationships/slide" Target="slides/slide371.xml"/><Relationship Id="rId591" Type="http://schemas.openxmlformats.org/officeDocument/2006/relationships/slide" Target="slides/slide578.xml"/><Relationship Id="rId605" Type="http://schemas.openxmlformats.org/officeDocument/2006/relationships/slide" Target="slides/slide592.xml"/><Relationship Id="rId202" Type="http://schemas.openxmlformats.org/officeDocument/2006/relationships/slide" Target="slides/slide189.xml"/><Relationship Id="rId244" Type="http://schemas.openxmlformats.org/officeDocument/2006/relationships/slide" Target="slides/slide231.xml"/><Relationship Id="rId39" Type="http://schemas.openxmlformats.org/officeDocument/2006/relationships/slide" Target="slides/slide26.xml"/><Relationship Id="rId286" Type="http://schemas.openxmlformats.org/officeDocument/2006/relationships/slide" Target="slides/slide273.xml"/><Relationship Id="rId451" Type="http://schemas.openxmlformats.org/officeDocument/2006/relationships/slide" Target="slides/slide438.xml"/><Relationship Id="rId493" Type="http://schemas.openxmlformats.org/officeDocument/2006/relationships/slide" Target="slides/slide480.xml"/><Relationship Id="rId507" Type="http://schemas.openxmlformats.org/officeDocument/2006/relationships/slide" Target="slides/slide494.xml"/><Relationship Id="rId549" Type="http://schemas.openxmlformats.org/officeDocument/2006/relationships/slide" Target="slides/slide536.xml"/><Relationship Id="rId50" Type="http://schemas.openxmlformats.org/officeDocument/2006/relationships/slide" Target="slides/slide37.xml"/><Relationship Id="rId104" Type="http://schemas.openxmlformats.org/officeDocument/2006/relationships/slide" Target="slides/slide91.xml"/><Relationship Id="rId146" Type="http://schemas.openxmlformats.org/officeDocument/2006/relationships/slide" Target="slides/slide133.xml"/><Relationship Id="rId188" Type="http://schemas.openxmlformats.org/officeDocument/2006/relationships/slide" Target="slides/slide175.xml"/><Relationship Id="rId311" Type="http://schemas.openxmlformats.org/officeDocument/2006/relationships/slide" Target="slides/slide298.xml"/><Relationship Id="rId353" Type="http://schemas.openxmlformats.org/officeDocument/2006/relationships/slide" Target="slides/slide340.xml"/><Relationship Id="rId395" Type="http://schemas.openxmlformats.org/officeDocument/2006/relationships/slide" Target="slides/slide382.xml"/><Relationship Id="rId409" Type="http://schemas.openxmlformats.org/officeDocument/2006/relationships/slide" Target="slides/slide396.xml"/><Relationship Id="rId560" Type="http://schemas.openxmlformats.org/officeDocument/2006/relationships/slide" Target="slides/slide547.xml"/><Relationship Id="rId92" Type="http://schemas.openxmlformats.org/officeDocument/2006/relationships/slide" Target="slides/slide79.xml"/><Relationship Id="rId213" Type="http://schemas.openxmlformats.org/officeDocument/2006/relationships/slide" Target="slides/slide200.xml"/><Relationship Id="rId420" Type="http://schemas.openxmlformats.org/officeDocument/2006/relationships/slide" Target="slides/slide407.xml"/><Relationship Id="rId616" Type="http://schemas.openxmlformats.org/officeDocument/2006/relationships/presProps" Target="presProps.xml"/><Relationship Id="rId255" Type="http://schemas.openxmlformats.org/officeDocument/2006/relationships/slide" Target="slides/slide242.xml"/><Relationship Id="rId297" Type="http://schemas.openxmlformats.org/officeDocument/2006/relationships/slide" Target="slides/slide284.xml"/><Relationship Id="rId462" Type="http://schemas.openxmlformats.org/officeDocument/2006/relationships/slide" Target="slides/slide449.xml"/><Relationship Id="rId518" Type="http://schemas.openxmlformats.org/officeDocument/2006/relationships/slide" Target="slides/slide505.xml"/><Relationship Id="rId115" Type="http://schemas.openxmlformats.org/officeDocument/2006/relationships/slide" Target="slides/slide102.xml"/><Relationship Id="rId157" Type="http://schemas.openxmlformats.org/officeDocument/2006/relationships/slide" Target="slides/slide144.xml"/><Relationship Id="rId322" Type="http://schemas.openxmlformats.org/officeDocument/2006/relationships/slide" Target="slides/slide309.xml"/><Relationship Id="rId364" Type="http://schemas.openxmlformats.org/officeDocument/2006/relationships/slide" Target="slides/slide351.xml"/><Relationship Id="rId61" Type="http://schemas.openxmlformats.org/officeDocument/2006/relationships/slide" Target="slides/slide48.xml"/><Relationship Id="rId199" Type="http://schemas.openxmlformats.org/officeDocument/2006/relationships/slide" Target="slides/slide186.xml"/><Relationship Id="rId571" Type="http://schemas.openxmlformats.org/officeDocument/2006/relationships/slide" Target="slides/slide558.xml"/><Relationship Id="rId19" Type="http://schemas.openxmlformats.org/officeDocument/2006/relationships/slide" Target="slides/slide6.xml"/><Relationship Id="rId224" Type="http://schemas.openxmlformats.org/officeDocument/2006/relationships/slide" Target="slides/slide211.xml"/><Relationship Id="rId266" Type="http://schemas.openxmlformats.org/officeDocument/2006/relationships/slide" Target="slides/slide253.xml"/><Relationship Id="rId431" Type="http://schemas.openxmlformats.org/officeDocument/2006/relationships/slide" Target="slides/slide418.xml"/><Relationship Id="rId473" Type="http://schemas.openxmlformats.org/officeDocument/2006/relationships/slide" Target="slides/slide460.xml"/><Relationship Id="rId529" Type="http://schemas.openxmlformats.org/officeDocument/2006/relationships/slide" Target="slides/slide516.xml"/><Relationship Id="rId30" Type="http://schemas.openxmlformats.org/officeDocument/2006/relationships/slide" Target="slides/slide17.xml"/><Relationship Id="rId126" Type="http://schemas.openxmlformats.org/officeDocument/2006/relationships/slide" Target="slides/slide113.xml"/><Relationship Id="rId168" Type="http://schemas.openxmlformats.org/officeDocument/2006/relationships/slide" Target="slides/slide155.xml"/><Relationship Id="rId333" Type="http://schemas.openxmlformats.org/officeDocument/2006/relationships/slide" Target="slides/slide320.xml"/><Relationship Id="rId540" Type="http://schemas.openxmlformats.org/officeDocument/2006/relationships/slide" Target="slides/slide527.xml"/><Relationship Id="rId72" Type="http://schemas.openxmlformats.org/officeDocument/2006/relationships/slide" Target="slides/slide59.xml"/><Relationship Id="rId375" Type="http://schemas.openxmlformats.org/officeDocument/2006/relationships/slide" Target="slides/slide362.xml"/><Relationship Id="rId582" Type="http://schemas.openxmlformats.org/officeDocument/2006/relationships/slide" Target="slides/slide569.xml"/><Relationship Id="rId3" Type="http://schemas.openxmlformats.org/officeDocument/2006/relationships/slideMaster" Target="slideMasters/slideMaster3.xml"/><Relationship Id="rId235" Type="http://schemas.openxmlformats.org/officeDocument/2006/relationships/slide" Target="slides/slide222.xml"/><Relationship Id="rId277" Type="http://schemas.openxmlformats.org/officeDocument/2006/relationships/slide" Target="slides/slide264.xml"/><Relationship Id="rId400" Type="http://schemas.openxmlformats.org/officeDocument/2006/relationships/slide" Target="slides/slide387.xml"/><Relationship Id="rId442" Type="http://schemas.openxmlformats.org/officeDocument/2006/relationships/slide" Target="slides/slide429.xml"/><Relationship Id="rId484" Type="http://schemas.openxmlformats.org/officeDocument/2006/relationships/slide" Target="slides/slide471.xml"/><Relationship Id="rId137" Type="http://schemas.openxmlformats.org/officeDocument/2006/relationships/slide" Target="slides/slide124.xml"/><Relationship Id="rId302" Type="http://schemas.openxmlformats.org/officeDocument/2006/relationships/slide" Target="slides/slide289.xml"/><Relationship Id="rId344" Type="http://schemas.openxmlformats.org/officeDocument/2006/relationships/slide" Target="slides/slide331.xml"/><Relationship Id="rId41" Type="http://schemas.openxmlformats.org/officeDocument/2006/relationships/slide" Target="slides/slide28.xml"/><Relationship Id="rId83" Type="http://schemas.openxmlformats.org/officeDocument/2006/relationships/slide" Target="slides/slide70.xml"/><Relationship Id="rId179" Type="http://schemas.openxmlformats.org/officeDocument/2006/relationships/slide" Target="slides/slide166.xml"/><Relationship Id="rId386" Type="http://schemas.openxmlformats.org/officeDocument/2006/relationships/slide" Target="slides/slide373.xml"/><Relationship Id="rId551" Type="http://schemas.openxmlformats.org/officeDocument/2006/relationships/slide" Target="slides/slide538.xml"/><Relationship Id="rId593" Type="http://schemas.openxmlformats.org/officeDocument/2006/relationships/slide" Target="slides/slide580.xml"/><Relationship Id="rId607" Type="http://schemas.openxmlformats.org/officeDocument/2006/relationships/slide" Target="slides/slide594.xml"/><Relationship Id="rId190" Type="http://schemas.openxmlformats.org/officeDocument/2006/relationships/slide" Target="slides/slide177.xml"/><Relationship Id="rId204" Type="http://schemas.openxmlformats.org/officeDocument/2006/relationships/slide" Target="slides/slide191.xml"/><Relationship Id="rId246" Type="http://schemas.openxmlformats.org/officeDocument/2006/relationships/slide" Target="slides/slide233.xml"/><Relationship Id="rId288" Type="http://schemas.openxmlformats.org/officeDocument/2006/relationships/slide" Target="slides/slide275.xml"/><Relationship Id="rId411" Type="http://schemas.openxmlformats.org/officeDocument/2006/relationships/slide" Target="slides/slide398.xml"/><Relationship Id="rId453" Type="http://schemas.openxmlformats.org/officeDocument/2006/relationships/slide" Target="slides/slide440.xml"/><Relationship Id="rId509" Type="http://schemas.openxmlformats.org/officeDocument/2006/relationships/slide" Target="slides/slide496.xml"/><Relationship Id="rId106" Type="http://schemas.openxmlformats.org/officeDocument/2006/relationships/slide" Target="slides/slide93.xml"/><Relationship Id="rId313" Type="http://schemas.openxmlformats.org/officeDocument/2006/relationships/slide" Target="slides/slide300.xml"/><Relationship Id="rId495" Type="http://schemas.openxmlformats.org/officeDocument/2006/relationships/slide" Target="slides/slide482.xml"/><Relationship Id="rId10" Type="http://schemas.openxmlformats.org/officeDocument/2006/relationships/slideMaster" Target="slideMasters/slideMaster10.xml"/><Relationship Id="rId52" Type="http://schemas.openxmlformats.org/officeDocument/2006/relationships/slide" Target="slides/slide39.xml"/><Relationship Id="rId94" Type="http://schemas.openxmlformats.org/officeDocument/2006/relationships/slide" Target="slides/slide81.xml"/><Relationship Id="rId148" Type="http://schemas.openxmlformats.org/officeDocument/2006/relationships/slide" Target="slides/slide135.xml"/><Relationship Id="rId355" Type="http://schemas.openxmlformats.org/officeDocument/2006/relationships/slide" Target="slides/slide342.xml"/><Relationship Id="rId397" Type="http://schemas.openxmlformats.org/officeDocument/2006/relationships/slide" Target="slides/slide384.xml"/><Relationship Id="rId520" Type="http://schemas.openxmlformats.org/officeDocument/2006/relationships/slide" Target="slides/slide507.xml"/><Relationship Id="rId562" Type="http://schemas.openxmlformats.org/officeDocument/2006/relationships/slide" Target="slides/slide549.xml"/><Relationship Id="rId618" Type="http://schemas.openxmlformats.org/officeDocument/2006/relationships/theme" Target="theme/theme1.xml"/><Relationship Id="rId215" Type="http://schemas.openxmlformats.org/officeDocument/2006/relationships/slide" Target="slides/slide202.xml"/><Relationship Id="rId257" Type="http://schemas.openxmlformats.org/officeDocument/2006/relationships/slide" Target="slides/slide244.xml"/><Relationship Id="rId422" Type="http://schemas.openxmlformats.org/officeDocument/2006/relationships/slide" Target="slides/slide409.xml"/><Relationship Id="rId464" Type="http://schemas.openxmlformats.org/officeDocument/2006/relationships/slide" Target="slides/slide451.xml"/><Relationship Id="rId299" Type="http://schemas.openxmlformats.org/officeDocument/2006/relationships/slide" Target="slides/slide286.xml"/><Relationship Id="rId63" Type="http://schemas.openxmlformats.org/officeDocument/2006/relationships/slide" Target="slides/slide50.xml"/><Relationship Id="rId159" Type="http://schemas.openxmlformats.org/officeDocument/2006/relationships/slide" Target="slides/slide146.xml"/><Relationship Id="rId366" Type="http://schemas.openxmlformats.org/officeDocument/2006/relationships/slide" Target="slides/slide353.xml"/><Relationship Id="rId573" Type="http://schemas.openxmlformats.org/officeDocument/2006/relationships/slide" Target="slides/slide560.xml"/><Relationship Id="rId226" Type="http://schemas.openxmlformats.org/officeDocument/2006/relationships/slide" Target="slides/slide213.xml"/><Relationship Id="rId433" Type="http://schemas.openxmlformats.org/officeDocument/2006/relationships/slide" Target="slides/slide420.xml"/><Relationship Id="rId74" Type="http://schemas.openxmlformats.org/officeDocument/2006/relationships/slide" Target="slides/slide61.xml"/><Relationship Id="rId377" Type="http://schemas.openxmlformats.org/officeDocument/2006/relationships/slide" Target="slides/slide364.xml"/><Relationship Id="rId500" Type="http://schemas.openxmlformats.org/officeDocument/2006/relationships/slide" Target="slides/slide487.xml"/><Relationship Id="rId584" Type="http://schemas.openxmlformats.org/officeDocument/2006/relationships/slide" Target="slides/slide571.xml"/><Relationship Id="rId5" Type="http://schemas.openxmlformats.org/officeDocument/2006/relationships/slideMaster" Target="slideMasters/slideMaster5.xml"/><Relationship Id="rId237" Type="http://schemas.openxmlformats.org/officeDocument/2006/relationships/slide" Target="slides/slide224.xml"/><Relationship Id="rId444" Type="http://schemas.openxmlformats.org/officeDocument/2006/relationships/slide" Target="slides/slide431.xml"/><Relationship Id="rId290" Type="http://schemas.openxmlformats.org/officeDocument/2006/relationships/slide" Target="slides/slide277.xml"/><Relationship Id="rId304" Type="http://schemas.openxmlformats.org/officeDocument/2006/relationships/slide" Target="slides/slide291.xml"/><Relationship Id="rId388" Type="http://schemas.openxmlformats.org/officeDocument/2006/relationships/slide" Target="slides/slide375.xml"/><Relationship Id="rId511" Type="http://schemas.openxmlformats.org/officeDocument/2006/relationships/slide" Target="slides/slide498.xml"/><Relationship Id="rId609" Type="http://schemas.openxmlformats.org/officeDocument/2006/relationships/slide" Target="slides/slide596.xml"/><Relationship Id="rId85" Type="http://schemas.openxmlformats.org/officeDocument/2006/relationships/slide" Target="slides/slide72.xml"/><Relationship Id="rId150" Type="http://schemas.openxmlformats.org/officeDocument/2006/relationships/slide" Target="slides/slide137.xml"/><Relationship Id="rId595" Type="http://schemas.openxmlformats.org/officeDocument/2006/relationships/slide" Target="slides/slide582.xml"/><Relationship Id="rId248" Type="http://schemas.openxmlformats.org/officeDocument/2006/relationships/slide" Target="slides/slide235.xml"/><Relationship Id="rId455" Type="http://schemas.openxmlformats.org/officeDocument/2006/relationships/slide" Target="slides/slide442.xml"/><Relationship Id="rId12" Type="http://schemas.openxmlformats.org/officeDocument/2006/relationships/slideMaster" Target="slideMasters/slideMaster12.xml"/><Relationship Id="rId108" Type="http://schemas.openxmlformats.org/officeDocument/2006/relationships/slide" Target="slides/slide95.xml"/><Relationship Id="rId315" Type="http://schemas.openxmlformats.org/officeDocument/2006/relationships/slide" Target="slides/slide302.xml"/><Relationship Id="rId522" Type="http://schemas.openxmlformats.org/officeDocument/2006/relationships/slide" Target="slides/slide509.xml"/><Relationship Id="rId96" Type="http://schemas.openxmlformats.org/officeDocument/2006/relationships/slide" Target="slides/slide83.xml"/><Relationship Id="rId161" Type="http://schemas.openxmlformats.org/officeDocument/2006/relationships/slide" Target="slides/slide148.xml"/><Relationship Id="rId399" Type="http://schemas.openxmlformats.org/officeDocument/2006/relationships/slide" Target="slides/slide386.xml"/><Relationship Id="rId259" Type="http://schemas.openxmlformats.org/officeDocument/2006/relationships/slide" Target="slides/slide246.xml"/><Relationship Id="rId466" Type="http://schemas.openxmlformats.org/officeDocument/2006/relationships/slide" Target="slides/slide453.xml"/><Relationship Id="rId23" Type="http://schemas.openxmlformats.org/officeDocument/2006/relationships/slide" Target="slides/slide10.xml"/><Relationship Id="rId119" Type="http://schemas.openxmlformats.org/officeDocument/2006/relationships/slide" Target="slides/slide106.xml"/><Relationship Id="rId326" Type="http://schemas.openxmlformats.org/officeDocument/2006/relationships/slide" Target="slides/slide313.xml"/><Relationship Id="rId533" Type="http://schemas.openxmlformats.org/officeDocument/2006/relationships/slide" Target="slides/slide520.xml"/><Relationship Id="rId172" Type="http://schemas.openxmlformats.org/officeDocument/2006/relationships/slide" Target="slides/slide159.xml"/><Relationship Id="rId477" Type="http://schemas.openxmlformats.org/officeDocument/2006/relationships/slide" Target="slides/slide464.xml"/><Relationship Id="rId600" Type="http://schemas.openxmlformats.org/officeDocument/2006/relationships/slide" Target="slides/slide587.xml"/><Relationship Id="rId337" Type="http://schemas.openxmlformats.org/officeDocument/2006/relationships/slide" Target="slides/slide324.xml"/><Relationship Id="rId34" Type="http://schemas.openxmlformats.org/officeDocument/2006/relationships/slide" Target="slides/slide21.xml"/><Relationship Id="rId544" Type="http://schemas.openxmlformats.org/officeDocument/2006/relationships/slide" Target="slides/slide531.xml"/><Relationship Id="rId183" Type="http://schemas.openxmlformats.org/officeDocument/2006/relationships/slide" Target="slides/slide170.xml"/><Relationship Id="rId390" Type="http://schemas.openxmlformats.org/officeDocument/2006/relationships/slide" Target="slides/slide377.xml"/><Relationship Id="rId404" Type="http://schemas.openxmlformats.org/officeDocument/2006/relationships/slide" Target="slides/slide391.xml"/><Relationship Id="rId611" Type="http://schemas.openxmlformats.org/officeDocument/2006/relationships/slide" Target="slides/slide598.xml"/><Relationship Id="rId250" Type="http://schemas.openxmlformats.org/officeDocument/2006/relationships/slide" Target="slides/slide237.xml"/><Relationship Id="rId488" Type="http://schemas.openxmlformats.org/officeDocument/2006/relationships/slide" Target="slides/slide475.xml"/><Relationship Id="rId45" Type="http://schemas.openxmlformats.org/officeDocument/2006/relationships/slide" Target="slides/slide32.xml"/><Relationship Id="rId110" Type="http://schemas.openxmlformats.org/officeDocument/2006/relationships/slide" Target="slides/slide97.xml"/><Relationship Id="rId348" Type="http://schemas.openxmlformats.org/officeDocument/2006/relationships/slide" Target="slides/slide335.xml"/><Relationship Id="rId555" Type="http://schemas.openxmlformats.org/officeDocument/2006/relationships/slide" Target="slides/slide542.xml"/><Relationship Id="rId194" Type="http://schemas.openxmlformats.org/officeDocument/2006/relationships/slide" Target="slides/slide181.xml"/><Relationship Id="rId208" Type="http://schemas.openxmlformats.org/officeDocument/2006/relationships/slide" Target="slides/slide195.xml"/><Relationship Id="rId415" Type="http://schemas.openxmlformats.org/officeDocument/2006/relationships/slide" Target="slides/slide402.xml"/><Relationship Id="rId261" Type="http://schemas.openxmlformats.org/officeDocument/2006/relationships/slide" Target="slides/slide248.xml"/><Relationship Id="rId499" Type="http://schemas.openxmlformats.org/officeDocument/2006/relationships/slide" Target="slides/slide486.xml"/><Relationship Id="rId56" Type="http://schemas.openxmlformats.org/officeDocument/2006/relationships/slide" Target="slides/slide43.xml"/><Relationship Id="rId359" Type="http://schemas.openxmlformats.org/officeDocument/2006/relationships/slide" Target="slides/slide346.xml"/><Relationship Id="rId566" Type="http://schemas.openxmlformats.org/officeDocument/2006/relationships/slide" Target="slides/slide553.xml"/><Relationship Id="rId121" Type="http://schemas.openxmlformats.org/officeDocument/2006/relationships/slide" Target="slides/slide108.xml"/><Relationship Id="rId219" Type="http://schemas.openxmlformats.org/officeDocument/2006/relationships/slide" Target="slides/slide206.xml"/><Relationship Id="rId426" Type="http://schemas.openxmlformats.org/officeDocument/2006/relationships/slide" Target="slides/slide413.xml"/><Relationship Id="rId67" Type="http://schemas.openxmlformats.org/officeDocument/2006/relationships/slide" Target="slides/slide54.xml"/><Relationship Id="rId272" Type="http://schemas.openxmlformats.org/officeDocument/2006/relationships/slide" Target="slides/slide259.xml"/><Relationship Id="rId577" Type="http://schemas.openxmlformats.org/officeDocument/2006/relationships/slide" Target="slides/slide5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F4051F-20CA-4337-BA8A-4D1B7E90598B}" type="datetimeFigureOut">
              <a:rPr lang="zh-CN" altLang="en-US" smtClean="0"/>
              <a:t>2025/1/3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DDE3FB-1F0C-489F-83F4-7F6E0F64D73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DDE3FB-1F0C-489F-83F4-7F6E0F64D737}"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2CE77D0C-1C0A-42EF-829B-AF0E82F4B928}" type="slidenum">
              <a:rPr lang="zh-CN" altLang="en-US">
                <a:solidFill>
                  <a:prstClr val="black"/>
                </a:solidFill>
              </a:rPr>
              <a:t>204</a:t>
            </a:fld>
            <a:endParaRPr lang="en-US" altLang="zh-CN">
              <a:solidFill>
                <a:prstClr val="black"/>
              </a:solidFill>
            </a:endParaRPr>
          </a:p>
        </p:txBody>
      </p:sp>
      <p:sp>
        <p:nvSpPr>
          <p:cNvPr id="30722" name="Rectangle 2"/>
          <p:cNvSpPr>
            <a:spLocks noGrp="1" noRot="1" noChangeAspect="1" noChangeArrowheads="1" noTextEdit="1"/>
          </p:cNvSpPr>
          <p:nvPr>
            <p:ph type="sldImg"/>
          </p:nvPr>
        </p:nvSpPr>
        <p:spPr/>
      </p:sp>
      <p:sp>
        <p:nvSpPr>
          <p:cNvPr id="30723" name="Rectangle 3"/>
          <p:cNvSpPr>
            <a:spLocks noGrp="1" noChangeArrowheads="1"/>
          </p:cNvSpPr>
          <p:nvPr>
            <p:ph type="body" idx="1"/>
          </p:nvPr>
        </p:nvSpPr>
        <p:spPr>
          <a:xfrm>
            <a:off x="914400" y="4343400"/>
            <a:ext cx="5029200" cy="4114800"/>
          </a:xfrm>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A82EBE5B-1B40-47DD-A289-7D594C84AF63}" type="slidenum">
              <a:rPr lang="zh-CN" altLang="en-US">
                <a:solidFill>
                  <a:prstClr val="black"/>
                </a:solidFill>
              </a:rPr>
              <a:t>214</a:t>
            </a:fld>
            <a:endParaRPr lang="en-US" altLang="zh-CN">
              <a:solidFill>
                <a:prstClr val="black"/>
              </a:solidFill>
            </a:endParaRPr>
          </a:p>
        </p:txBody>
      </p:sp>
      <p:sp>
        <p:nvSpPr>
          <p:cNvPr id="41986" name="Rectangle 2"/>
          <p:cNvSpPr>
            <a:spLocks noGrp="1" noRot="1" noChangeAspect="1" noChangeArrowheads="1" noTextEdit="1"/>
          </p:cNvSpPr>
          <p:nvPr>
            <p:ph type="sldImg"/>
          </p:nvPr>
        </p:nvSpPr>
        <p:spPr/>
      </p:sp>
      <p:sp>
        <p:nvSpPr>
          <p:cNvPr id="41987"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buClr>
                <a:srgbClr val="000000"/>
              </a:buClr>
              <a:buSzPct val="25000"/>
              <a:buFont typeface="+mj-lt"/>
              <a:buNone/>
            </a:pPr>
            <a:r>
              <a:rPr lang="en-US" altLang="zh-CN" sz="6000"/>
              <a:t>1.  </a:t>
            </a:r>
            <a:r>
              <a:rPr lang="zh-CN" altLang="en-US" sz="6000"/>
              <a:t>举例来说，中东国家有大量的石油储备，其它的几乎没有，北朝鲜有很多矿产品，如煤、镍、铜和铝等。而日本却缺少这些矿产品，想获得这些矿产品，就必须通过国际贸易。</a:t>
            </a:r>
          </a:p>
          <a:p>
            <a:pPr indent="0">
              <a:buClr>
                <a:srgbClr val="000000"/>
              </a:buClr>
              <a:buSzPct val="25000"/>
              <a:buFont typeface="+mj-lt"/>
              <a:buNone/>
            </a:pPr>
            <a:r>
              <a:rPr lang="en-US" altLang="zh-CN" sz="6000"/>
              <a:t>2.  巴西的气候非常适宜种植咖啡，而美国却不能种植咖啡，结果就是美国必须进口咖啡。而另一方面，美国西部的气候和土壤却十分适合种植小麦，美国生产的小麦量非常之大，以至于经常可以出口到其它国家。</a:t>
            </a:r>
          </a:p>
          <a:p>
            <a:pPr indent="0">
              <a:buClr>
                <a:srgbClr val="000000"/>
              </a:buClr>
              <a:buSzPct val="25000"/>
              <a:buFont typeface="+mj-lt"/>
              <a:buNone/>
            </a:pPr>
            <a:r>
              <a:rPr lang="en-US" altLang="zh-CN" sz="6000"/>
              <a:t>3. </a:t>
            </a:r>
          </a:p>
          <a:p>
            <a:endParaRPr lang="zh-CN" altLang="en-US" sz="60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buClr>
                <a:srgbClr val="000000"/>
              </a:buClr>
              <a:buSzPct val="25000"/>
              <a:buFont typeface="+mj-lt"/>
              <a:buNone/>
            </a:pPr>
            <a:r>
              <a:rPr lang="en-US" altLang="zh-CN" sz="6000"/>
              <a:t>1.  </a:t>
            </a:r>
            <a:r>
              <a:rPr lang="zh-CN" altLang="en-US" sz="6000"/>
              <a:t>举例来说，中东国家有大量的石油储备，其它的几乎没有，北朝鲜有很多矿产品，如煤、镍、铜和铝等。而日本却缺少这些矿产品，想获得这些矿产品，就必须通过国际贸易。</a:t>
            </a:r>
          </a:p>
          <a:p>
            <a:pPr indent="0">
              <a:buClr>
                <a:srgbClr val="000000"/>
              </a:buClr>
              <a:buSzPct val="25000"/>
              <a:buFont typeface="+mj-lt"/>
              <a:buNone/>
            </a:pPr>
            <a:r>
              <a:rPr lang="en-US" altLang="zh-CN" sz="6000"/>
              <a:t>2.  巴西的气候非常适宜种植咖啡，而美国却不能种植咖啡，结果就是美国必须进口咖啡。而另一方面，美国西部的气候和土壤却十分适合种植小麦，美国生产的小麦量非常之大，以至于经常可以出口到其它国家。</a:t>
            </a:r>
          </a:p>
          <a:p>
            <a:pPr indent="0">
              <a:buClr>
                <a:srgbClr val="000000"/>
              </a:buClr>
              <a:buSzPct val="25000"/>
              <a:buFont typeface="+mj-lt"/>
              <a:buNone/>
            </a:pPr>
            <a:r>
              <a:rPr lang="en-US" altLang="zh-CN" sz="6000"/>
              <a:t>3. </a:t>
            </a:r>
          </a:p>
          <a:p>
            <a:endParaRPr lang="zh-CN" altLang="en-US" sz="60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buClr>
                <a:srgbClr val="000000"/>
              </a:buClr>
              <a:buSzPct val="25000"/>
              <a:buFont typeface="+mj-lt"/>
              <a:buNone/>
            </a:pPr>
            <a:r>
              <a:rPr lang="en-US" altLang="zh-CN" sz="6000"/>
              <a:t>1.  </a:t>
            </a:r>
            <a:r>
              <a:rPr lang="zh-CN" altLang="en-US" sz="6000"/>
              <a:t>举例来说，中东国家有大量的石油储备，其它的几乎没有，北朝鲜有很多矿产品，如煤、镍、铜和铝等。而日本却缺少这些矿产品，想获得这些矿产品，就必须通过国际贸易。</a:t>
            </a:r>
          </a:p>
          <a:p>
            <a:pPr indent="0">
              <a:buClr>
                <a:srgbClr val="000000"/>
              </a:buClr>
              <a:buSzPct val="25000"/>
              <a:buFont typeface="+mj-lt"/>
              <a:buNone/>
            </a:pPr>
            <a:r>
              <a:rPr lang="en-US" altLang="zh-CN" sz="6000"/>
              <a:t>2.  巴西的气候非常适宜种植咖啡，而美国却不能种植咖啡，结果就是美国必须进口咖啡。而另一方面，美国西部的气候和土壤却十分适合种植小麦，美国生产的小麦量非常之大，以至于经常可以出口到其它国家。</a:t>
            </a:r>
          </a:p>
          <a:p>
            <a:pPr indent="0">
              <a:buClr>
                <a:srgbClr val="000000"/>
              </a:buClr>
              <a:buSzPct val="25000"/>
              <a:buFont typeface="+mj-lt"/>
              <a:buNone/>
            </a:pPr>
            <a:r>
              <a:rPr lang="en-US" altLang="zh-CN" sz="6000"/>
              <a:t>3. </a:t>
            </a:r>
          </a:p>
          <a:p>
            <a:endParaRPr lang="zh-CN" altLang="en-US" sz="60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buClr>
                <a:srgbClr val="000000"/>
              </a:buClr>
              <a:buSzPct val="25000"/>
              <a:buFont typeface="+mj-lt"/>
              <a:buNone/>
            </a:pPr>
            <a:r>
              <a:rPr lang="en-US" altLang="zh-CN" sz="6000"/>
              <a:t>1.  </a:t>
            </a:r>
            <a:r>
              <a:rPr lang="zh-CN" altLang="en-US" sz="6000"/>
              <a:t>举例来说，中东国家有大量的石油储备，其它的几乎没有，北朝鲜有很多矿产品，如煤、镍、铜和铝等。而日本却缺少这些矿产品，想获得这些矿产品，就必须通过国际贸易。</a:t>
            </a:r>
          </a:p>
          <a:p>
            <a:pPr indent="0">
              <a:buClr>
                <a:srgbClr val="000000"/>
              </a:buClr>
              <a:buSzPct val="25000"/>
              <a:buFont typeface="+mj-lt"/>
              <a:buNone/>
            </a:pPr>
            <a:r>
              <a:rPr lang="en-US" altLang="zh-CN" sz="6000"/>
              <a:t>2.  巴西的气候非常适宜种植咖啡，而美国却不能种植咖啡，结果就是美国必须进口咖啡。而另一方面，美国西部的气候和土壤却十分适合种植小麦，美国生产的小麦量非常之大，以至于经常可以出口到其它国家。</a:t>
            </a:r>
          </a:p>
          <a:p>
            <a:pPr indent="0">
              <a:buClr>
                <a:srgbClr val="000000"/>
              </a:buClr>
              <a:buSzPct val="25000"/>
              <a:buFont typeface="+mj-lt"/>
              <a:buNone/>
            </a:pPr>
            <a:r>
              <a:rPr lang="en-US" altLang="zh-CN" sz="6000"/>
              <a:t>3. </a:t>
            </a:r>
          </a:p>
          <a:p>
            <a:endParaRPr lang="zh-CN" altLang="en-US" sz="6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buClr>
                <a:srgbClr val="000000"/>
              </a:buClr>
              <a:buSzPct val="25000"/>
              <a:buFont typeface="+mj-lt"/>
              <a:buNone/>
            </a:pPr>
            <a:r>
              <a:rPr lang="en-US" altLang="zh-CN" sz="6000"/>
              <a:t>1.  </a:t>
            </a:r>
            <a:r>
              <a:rPr lang="zh-CN" altLang="en-US" sz="6000"/>
              <a:t>举例来说，中东国家有大量的石油储备，其它的几乎没有，北朝鲜有很多矿产品，如煤、镍、铜和铝等。而日本却缺少这些矿产品，想获得这些矿产品，就必须通过国际贸易。</a:t>
            </a:r>
          </a:p>
          <a:p>
            <a:pPr indent="0">
              <a:buClr>
                <a:srgbClr val="000000"/>
              </a:buClr>
              <a:buSzPct val="25000"/>
              <a:buFont typeface="+mj-lt"/>
              <a:buNone/>
            </a:pPr>
            <a:r>
              <a:rPr lang="en-US" altLang="zh-CN" sz="6000"/>
              <a:t>2.  巴西的气候非常适宜种植咖啡，而美国却不能种植咖啡，结果就是美国必须进口咖啡。而另一方面，美国西部的气候和土壤却十分适合种植小麦，美国生产的小麦量非常之大，以至于经常可以出口到其它国家。</a:t>
            </a:r>
          </a:p>
          <a:p>
            <a:pPr indent="0">
              <a:buClr>
                <a:srgbClr val="000000"/>
              </a:buClr>
              <a:buSzPct val="25000"/>
              <a:buFont typeface="+mj-lt"/>
              <a:buNone/>
            </a:pPr>
            <a:r>
              <a:rPr lang="en-US" altLang="zh-CN" sz="6000"/>
              <a:t>3. </a:t>
            </a:r>
          </a:p>
          <a:p>
            <a:endParaRPr lang="zh-CN" altLang="en-US" sz="60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buClr>
                <a:srgbClr val="000000"/>
              </a:buClr>
              <a:buSzPct val="25000"/>
              <a:buFont typeface="+mj-lt"/>
              <a:buNone/>
            </a:pPr>
            <a:r>
              <a:rPr lang="en-US" altLang="zh-CN" sz="6000"/>
              <a:t>1.  </a:t>
            </a:r>
            <a:r>
              <a:rPr lang="zh-CN" altLang="en-US" sz="6000"/>
              <a:t>举例来说，中东国家有大量的石油储备，其它的几乎没有，北朝鲜有很多矿产品，如煤、镍、铜和铝等。而日本却缺少这些矿产品，想获得这些矿产品，就必须通过国际贸易。</a:t>
            </a:r>
          </a:p>
          <a:p>
            <a:pPr indent="0">
              <a:buClr>
                <a:srgbClr val="000000"/>
              </a:buClr>
              <a:buSzPct val="25000"/>
              <a:buFont typeface="+mj-lt"/>
              <a:buNone/>
            </a:pPr>
            <a:r>
              <a:rPr lang="en-US" altLang="zh-CN" sz="6000"/>
              <a:t>2.  巴西的气候非常适宜种植咖啡，而美国却不能种植咖啡，结果就是美国必须进口咖啡。而另一方面，美国西部的气候和土壤却十分适合种植小麦，美国生产的小麦量非常之大，以至于经常可以出口到其它国家。</a:t>
            </a:r>
          </a:p>
          <a:p>
            <a:pPr indent="0">
              <a:buClr>
                <a:srgbClr val="000000"/>
              </a:buClr>
              <a:buSzPct val="25000"/>
              <a:buFont typeface="+mj-lt"/>
              <a:buNone/>
            </a:pPr>
            <a:r>
              <a:rPr lang="en-US" altLang="zh-CN" sz="6000"/>
              <a:t>3. </a:t>
            </a:r>
          </a:p>
          <a:p>
            <a:endParaRPr lang="zh-CN" altLang="en-US" sz="60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DDE3FB-1F0C-489F-83F4-7F6E0F64D737}"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noTextEdit="1"/>
          </p:cNvSpPr>
          <p:nvPr>
            <p:ph type="sldImg" idx="4294967295"/>
          </p:nvPr>
        </p:nvSpPr>
        <p:spPr/>
      </p:sp>
      <p:sp>
        <p:nvSpPr>
          <p:cNvPr id="6146" name="文本占位符 2"/>
          <p:cNvSpPr>
            <a:spLocks noGrp="1" noChangeArrowheads="1"/>
          </p:cNvSpPr>
          <p:nvPr>
            <p:ph type="body" idx="4294967295"/>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tags" Target="../tags/tag26.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 Type="http://schemas.openxmlformats.org/officeDocument/2006/relationships/tags" Target="../tags/tag10.xml"/><Relationship Id="rId16" Type="http://schemas.openxmlformats.org/officeDocument/2006/relationships/tags" Target="../tags/tag24.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tags" Target="../tags/tag23.xml"/><Relationship Id="rId10" Type="http://schemas.openxmlformats.org/officeDocument/2006/relationships/tags" Target="../tags/tag18.xml"/><Relationship Id="rId19" Type="http://schemas.openxmlformats.org/officeDocument/2006/relationships/slideMaster" Target="../slideMasters/slideMaster7.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Master" Target="../slideMasters/slideMaster7.xml"/><Relationship Id="rId5" Type="http://schemas.openxmlformats.org/officeDocument/2006/relationships/tags" Target="../tags/tag31.xml"/><Relationship Id="rId4" Type="http://schemas.openxmlformats.org/officeDocument/2006/relationships/tags" Target="../tags/tag30.xml"/></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slideMaster" Target="../slideMasters/slideMaster7.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 Type="http://schemas.openxmlformats.org/officeDocument/2006/relationships/tags" Target="../tags/tag33.xml"/><Relationship Id="rId16" Type="http://schemas.openxmlformats.org/officeDocument/2006/relationships/tags" Target="../tags/tag47.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slideMaster" Target="../slideMasters/slideMaster7.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s>
</file>

<file path=ppt/slideLayouts/_rels/slideLayout74.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9"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slideMaster" Target="../slideMasters/slideMaster7.xml"/><Relationship Id="rId4" Type="http://schemas.openxmlformats.org/officeDocument/2006/relationships/tags" Target="../tags/tag79.xml"/></Relationships>
</file>

<file path=ppt/slideLayouts/_rels/slideLayout76.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4"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slideMaster" Target="../slideMasters/slideMaster7.xml"/><Relationship Id="rId4" Type="http://schemas.openxmlformats.org/officeDocument/2006/relationships/tags" Target="../tags/tag86.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slideMaster" Target="../slideMasters/slideMaster7.xml"/><Relationship Id="rId5" Type="http://schemas.openxmlformats.org/officeDocument/2006/relationships/tags" Target="../tags/tag91.xml"/><Relationship Id="rId4" Type="http://schemas.openxmlformats.org/officeDocument/2006/relationships/tags" Target="../tags/tag90.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tags" Target="../tags/tag109.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 Type="http://schemas.openxmlformats.org/officeDocument/2006/relationships/tags" Target="../tags/tag93.xml"/><Relationship Id="rId16" Type="http://schemas.openxmlformats.org/officeDocument/2006/relationships/tags" Target="../tags/tag107.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5" Type="http://schemas.openxmlformats.org/officeDocument/2006/relationships/tags" Target="../tags/tag106.xml"/><Relationship Id="rId10" Type="http://schemas.openxmlformats.org/officeDocument/2006/relationships/tags" Target="../tags/tag101.xml"/><Relationship Id="rId19" Type="http://schemas.openxmlformats.org/officeDocument/2006/relationships/slideMaster" Target="../slideMasters/slideMaster7.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tags" Target="../tags/tag130.xml"/><Relationship Id="rId18" Type="http://schemas.openxmlformats.org/officeDocument/2006/relationships/tags" Target="../tags/tag135.xml"/><Relationship Id="rId3" Type="http://schemas.openxmlformats.org/officeDocument/2006/relationships/tags" Target="../tags/tag120.xml"/><Relationship Id="rId7" Type="http://schemas.openxmlformats.org/officeDocument/2006/relationships/tags" Target="../tags/tag124.xml"/><Relationship Id="rId12" Type="http://schemas.openxmlformats.org/officeDocument/2006/relationships/tags" Target="../tags/tag129.xml"/><Relationship Id="rId17" Type="http://schemas.openxmlformats.org/officeDocument/2006/relationships/tags" Target="../tags/tag134.xml"/><Relationship Id="rId2" Type="http://schemas.openxmlformats.org/officeDocument/2006/relationships/tags" Target="../tags/tag119.xml"/><Relationship Id="rId16" Type="http://schemas.openxmlformats.org/officeDocument/2006/relationships/tags" Target="../tags/tag133.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5" Type="http://schemas.openxmlformats.org/officeDocument/2006/relationships/tags" Target="../tags/tag122.xml"/><Relationship Id="rId15" Type="http://schemas.openxmlformats.org/officeDocument/2006/relationships/tags" Target="../tags/tag132.xml"/><Relationship Id="rId10" Type="http://schemas.openxmlformats.org/officeDocument/2006/relationships/tags" Target="../tags/tag127.xml"/><Relationship Id="rId19" Type="http://schemas.openxmlformats.org/officeDocument/2006/relationships/slideMaster" Target="../slideMasters/slideMaster8.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tags" Target="../tags/tag131.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Master" Target="../slideMasters/slideMaster8.xml"/><Relationship Id="rId5" Type="http://schemas.openxmlformats.org/officeDocument/2006/relationships/tags" Target="../tags/tag140.xml"/><Relationship Id="rId4" Type="http://schemas.openxmlformats.org/officeDocument/2006/relationships/tags" Target="../tags/tag139.xml"/></Relationships>
</file>

<file path=ppt/slideLayouts/_rels/slideLayout82.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18" Type="http://schemas.openxmlformats.org/officeDocument/2006/relationships/slideMaster" Target="../slideMasters/slideMaster8.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 Type="http://schemas.openxmlformats.org/officeDocument/2006/relationships/tags" Target="../tags/tag142.xml"/><Relationship Id="rId16" Type="http://schemas.openxmlformats.org/officeDocument/2006/relationships/tags" Target="../tags/tag156.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5" Type="http://schemas.openxmlformats.org/officeDocument/2006/relationships/tags" Target="../tags/tag145.xml"/><Relationship Id="rId15" Type="http://schemas.openxmlformats.org/officeDocument/2006/relationships/tags" Target="../tags/tag155.xml"/><Relationship Id="rId10" Type="http://schemas.openxmlformats.org/officeDocument/2006/relationships/tags" Target="../tags/tag150.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tags" Target="../tags/tag154.xml"/></Relationships>
</file>

<file path=ppt/slideLayouts/_rels/slideLayout83.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tags" Target="../tags/tag170.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tags" Target="../tags/tag169.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3" Type="http://schemas.openxmlformats.org/officeDocument/2006/relationships/tags" Target="../tags/tag173.xml"/><Relationship Id="rId7" Type="http://schemas.openxmlformats.org/officeDocument/2006/relationships/slideMaster" Target="../slideMasters/slideMaster8.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9"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slideMaster" Target="../slideMasters/slideMaster8.xml"/><Relationship Id="rId4" Type="http://schemas.openxmlformats.org/officeDocument/2006/relationships/tags" Target="../tags/tag188.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4"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5" Type="http://schemas.openxmlformats.org/officeDocument/2006/relationships/slideMaster" Target="../slideMasters/slideMaster8.xml"/><Relationship Id="rId4" Type="http://schemas.openxmlformats.org/officeDocument/2006/relationships/tags" Target="../tags/tag195.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slideMaster" Target="../slideMasters/slideMaster8.xml"/><Relationship Id="rId5" Type="http://schemas.openxmlformats.org/officeDocument/2006/relationships/tags" Target="../tags/tag200.xml"/><Relationship Id="rId4" Type="http://schemas.openxmlformats.org/officeDocument/2006/relationships/tags" Target="../tags/tag19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tags" Target="../tags/tag213.xml"/><Relationship Id="rId18" Type="http://schemas.openxmlformats.org/officeDocument/2006/relationships/tags" Target="../tags/tag218.xm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tags" Target="../tags/tag212.xml"/><Relationship Id="rId17" Type="http://schemas.openxmlformats.org/officeDocument/2006/relationships/tags" Target="../tags/tag217.xml"/><Relationship Id="rId2" Type="http://schemas.openxmlformats.org/officeDocument/2006/relationships/tags" Target="../tags/tag202.xml"/><Relationship Id="rId16" Type="http://schemas.openxmlformats.org/officeDocument/2006/relationships/tags" Target="../tags/tag216.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tags" Target="../tags/tag211.xml"/><Relationship Id="rId5" Type="http://schemas.openxmlformats.org/officeDocument/2006/relationships/tags" Target="../tags/tag205.xml"/><Relationship Id="rId15" Type="http://schemas.openxmlformats.org/officeDocument/2006/relationships/tags" Target="../tags/tag215.xml"/><Relationship Id="rId10" Type="http://schemas.openxmlformats.org/officeDocument/2006/relationships/tags" Target="../tags/tag210.xml"/><Relationship Id="rId19" Type="http://schemas.openxmlformats.org/officeDocument/2006/relationships/slideMaster" Target="../slideMasters/slideMaster8.xml"/><Relationship Id="rId4" Type="http://schemas.openxmlformats.org/officeDocument/2006/relationships/tags" Target="../tags/tag204.xml"/><Relationship Id="rId9" Type="http://schemas.openxmlformats.org/officeDocument/2006/relationships/tags" Target="../tags/tag209.xml"/><Relationship Id="rId14" Type="http://schemas.openxmlformats.org/officeDocument/2006/relationships/tags" Target="../tags/tag21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48EB4A62-9918-4E3D-B832-B7DF5A24E09C}"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E576C52-3B2E-4777-8EAC-842CB27020F6}"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E5FE4DA-1BEC-4805-8F60-B1403466E889}"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0C517E23-593B-4A48-AE74-82548E50575C}"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A6524837-11DB-4442-B1A6-3657016CD051}"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73205ED4-E19D-45E5-8F7C-CBE86288D2C2}"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3D6A706E-9925-4CB0-A6E6-58D7486E2257}"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92BD0D5-9296-46FA-8D78-08DC0048AA43}"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32110554-EF70-4790-B3C9-485698B5CFD7}"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5B057C4E-9878-4987-B71F-FB51C708E881}"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5594975-F28B-44B0-B66A-91B05A88145B}"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28ADD6E-038C-4C86-93CB-77F17A7239D0}"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CCC4F02-F6A3-40C8-BAB5-E804FBCB4F5F}"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6DAF0D87-B28B-43C0-8C81-5973EC3F2F9D}"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9C0879F5-D318-4D02-9966-32D3C265A03A}"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ED1C32F3-3A80-4E8D-AE2A-CB7B2571A335}"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fld id="{026533A7-ACBF-48C1-8B0C-57C5C411C71B}"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9" name="灯片编号占位符 1029"/>
          <p:cNvSpPr>
            <a:spLocks noGrp="1"/>
          </p:cNvSpPr>
          <p:nvPr>
            <p:ph type="sldNum" sz="quarter" idx="12"/>
          </p:nvPr>
        </p:nvSpPr>
        <p:spPr/>
        <p:txBody>
          <a:bodyPr/>
          <a:lstStyle>
            <a:lvl1pPr>
              <a:defRPr/>
            </a:lvl1pPr>
          </a:lstStyle>
          <a:p>
            <a:fld id="{CFF09B68-D7E6-4A06-AC31-5B7AA1A96B0F}"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5" name="灯片编号占位符 1029"/>
          <p:cNvSpPr>
            <a:spLocks noGrp="1"/>
          </p:cNvSpPr>
          <p:nvPr>
            <p:ph type="sldNum" sz="quarter" idx="12"/>
          </p:nvPr>
        </p:nvSpPr>
        <p:spPr/>
        <p:txBody>
          <a:bodyPr/>
          <a:lstStyle>
            <a:lvl1pPr>
              <a:defRPr/>
            </a:lvl1pPr>
          </a:lstStyle>
          <a:p>
            <a:fld id="{F4E3FDC2-91D9-4E06-8A08-D0FA78649DE8}"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4" name="灯片编号占位符 1029"/>
          <p:cNvSpPr>
            <a:spLocks noGrp="1"/>
          </p:cNvSpPr>
          <p:nvPr>
            <p:ph type="sldNum" sz="quarter" idx="12"/>
          </p:nvPr>
        </p:nvSpPr>
        <p:spPr/>
        <p:txBody>
          <a:bodyPr/>
          <a:lstStyle>
            <a:lvl1pPr>
              <a:defRPr/>
            </a:lvl1pPr>
          </a:lstStyle>
          <a:p>
            <a:fld id="{3464FE35-AADF-40AF-8240-9E4ACB0D1332}"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fld id="{687BD4C9-A149-45B9-A2C8-F0B510AAA0E0}"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fld id="{81AA53BE-D2E5-4F71-8960-46C91D39F970}"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45695795-6369-4909-A0CB-6B9CED083F8B}"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FC7752EE-4F38-4E93-B9B3-67651C6CD218}"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2EB277B0-1831-4DF2-A8A8-A90649730FDA}"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189192E2-EFA1-4B4F-ACE8-1EA78D703B7E}"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F87D8707-2CDB-411D-9C0A-20276AE6AD4E}"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fld id="{7F93C65C-2BD2-46F1-AE47-22364425E5A6}"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9" name="灯片编号占位符 1029"/>
          <p:cNvSpPr>
            <a:spLocks noGrp="1"/>
          </p:cNvSpPr>
          <p:nvPr>
            <p:ph type="sldNum" sz="quarter" idx="12"/>
          </p:nvPr>
        </p:nvSpPr>
        <p:spPr/>
        <p:txBody>
          <a:bodyPr/>
          <a:lstStyle>
            <a:lvl1pPr>
              <a:defRPr/>
            </a:lvl1pPr>
          </a:lstStyle>
          <a:p>
            <a:fld id="{136FC2C8-BBAF-47C6-9AC2-A8BEF0685E95}"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5" name="灯片编号占位符 1029"/>
          <p:cNvSpPr>
            <a:spLocks noGrp="1"/>
          </p:cNvSpPr>
          <p:nvPr>
            <p:ph type="sldNum" sz="quarter" idx="12"/>
          </p:nvPr>
        </p:nvSpPr>
        <p:spPr/>
        <p:txBody>
          <a:bodyPr/>
          <a:lstStyle>
            <a:lvl1pPr>
              <a:defRPr/>
            </a:lvl1pPr>
          </a:lstStyle>
          <a:p>
            <a:fld id="{C8E55055-1B72-418A-B827-7D1EBCCC77B5}"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4" name="灯片编号占位符 1029"/>
          <p:cNvSpPr>
            <a:spLocks noGrp="1"/>
          </p:cNvSpPr>
          <p:nvPr>
            <p:ph type="sldNum" sz="quarter" idx="12"/>
          </p:nvPr>
        </p:nvSpPr>
        <p:spPr/>
        <p:txBody>
          <a:bodyPr/>
          <a:lstStyle>
            <a:lvl1pPr>
              <a:defRPr/>
            </a:lvl1pPr>
          </a:lstStyle>
          <a:p>
            <a:fld id="{E8F1A8F6-4F35-4724-94FF-3405D78F53FC}"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fld id="{52B811C1-098B-42FB-8959-03348CCDB3E3}"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029"/>
          <p:cNvSpPr>
            <a:spLocks noGrp="1"/>
          </p:cNvSpPr>
          <p:nvPr>
            <p:ph type="sldNum" sz="quarter" idx="12"/>
          </p:nvPr>
        </p:nvSpPr>
        <p:spPr/>
        <p:txBody>
          <a:bodyPr/>
          <a:lstStyle>
            <a:lvl1pPr>
              <a:defRPr/>
            </a:lvl1pPr>
          </a:lstStyle>
          <a:p>
            <a:fld id="{CB0182DD-2E96-441A-AB89-AFE244EDAAF7}"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39D95FA3-0D0E-401E-8568-796C54080C9B}"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solidFill>
                <a:srgbClr val="000000"/>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029"/>
          <p:cNvSpPr>
            <a:spLocks noGrp="1"/>
          </p:cNvSpPr>
          <p:nvPr>
            <p:ph type="sldNum" sz="quarter" idx="12"/>
          </p:nvPr>
        </p:nvSpPr>
        <p:spPr/>
        <p:txBody>
          <a:bodyPr/>
          <a:lstStyle>
            <a:lvl1pPr>
              <a:defRPr/>
            </a:lvl1pPr>
          </a:lstStyle>
          <a:p>
            <a:fld id="{52A5EC9E-31DA-4A24-ABBC-680191309A45}" type="slidenum">
              <a:rPr lang="zh-CN" altLang="en-US">
                <a:solidFill>
                  <a:srgbClr val="000000"/>
                </a:solidFill>
              </a:rPr>
              <a:t>‹#›</a:t>
            </a:fld>
            <a:endParaRPr lang="zh-CN" altLang="en-US">
              <a:solidFill>
                <a:srgbClr val="000000"/>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solidFill>
                <a:srgbClr val="000000"/>
              </a:solidFill>
            </a:endParaRPr>
          </a:p>
        </p:txBody>
      </p:sp>
      <p:sp>
        <p:nvSpPr>
          <p:cNvPr id="6" name="页脚占位符 5"/>
          <p:cNvSpPr>
            <a:spLocks noGrp="1"/>
          </p:cNvSpPr>
          <p:nvPr>
            <p:ph type="ftr" sz="quarter" idx="11"/>
          </p:nvPr>
        </p:nvSpPr>
        <p:spPr/>
        <p:txBody>
          <a:body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solidFill>
                <a:srgbClr val="000000"/>
              </a:solidFill>
            </a:endParaRPr>
          </a:p>
        </p:txBody>
      </p:sp>
      <p:sp>
        <p:nvSpPr>
          <p:cNvPr id="8" name="页脚占位符 7"/>
          <p:cNvSpPr>
            <a:spLocks noGrp="1"/>
          </p:cNvSpPr>
          <p:nvPr>
            <p:ph type="ftr" sz="quarter" idx="11"/>
          </p:nvPr>
        </p:nvSpPr>
        <p:spPr/>
        <p:txBody>
          <a:bodyPr/>
          <a:lstStyle/>
          <a:p>
            <a:endParaRPr lang="zh-CN" altLang="en-US">
              <a:solidFill>
                <a:srgbClr val="000000"/>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solidFill>
                <a:srgbClr val="000000"/>
              </a:solidFill>
            </a:endParaRPr>
          </a:p>
        </p:txBody>
      </p:sp>
      <p:sp>
        <p:nvSpPr>
          <p:cNvPr id="4" name="页脚占位符 3"/>
          <p:cNvSpPr>
            <a:spLocks noGrp="1"/>
          </p:cNvSpPr>
          <p:nvPr>
            <p:ph type="ftr" sz="quarter" idx="11"/>
          </p:nvPr>
        </p:nvSpPr>
        <p:spPr/>
        <p:txBody>
          <a:bodyPr/>
          <a:lstStyle/>
          <a:p>
            <a:endParaRPr lang="zh-CN" altLang="en-US">
              <a:solidFill>
                <a:srgbClr val="000000"/>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solidFill>
                <a:srgbClr val="000000"/>
              </a:solidFill>
            </a:endParaRPr>
          </a:p>
        </p:txBody>
      </p:sp>
      <p:sp>
        <p:nvSpPr>
          <p:cNvPr id="3" name="页脚占位符 2"/>
          <p:cNvSpPr>
            <a:spLocks noGrp="1"/>
          </p:cNvSpPr>
          <p:nvPr>
            <p:ph type="ftr" sz="quarter" idx="11"/>
          </p:nvPr>
        </p:nvSpPr>
        <p:spPr/>
        <p:txBody>
          <a:bodyPr/>
          <a:lstStyle/>
          <a:p>
            <a:endParaRPr lang="zh-CN" altLang="en-US">
              <a:solidFill>
                <a:srgbClr val="000000"/>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solidFill>
                <a:srgbClr val="000000"/>
              </a:solidFill>
            </a:endParaRPr>
          </a:p>
        </p:txBody>
      </p:sp>
      <p:sp>
        <p:nvSpPr>
          <p:cNvPr id="6" name="页脚占位符 5"/>
          <p:cNvSpPr>
            <a:spLocks noGrp="1"/>
          </p:cNvSpPr>
          <p:nvPr>
            <p:ph type="ftr" sz="quarter" idx="11"/>
          </p:nvPr>
        </p:nvSpPr>
        <p:spPr/>
        <p:txBody>
          <a:body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solidFill>
                <a:srgbClr val="000000"/>
              </a:solidFill>
            </a:endParaRPr>
          </a:p>
        </p:txBody>
      </p:sp>
      <p:sp>
        <p:nvSpPr>
          <p:cNvPr id="6" name="页脚占位符 5"/>
          <p:cNvSpPr>
            <a:spLocks noGrp="1"/>
          </p:cNvSpPr>
          <p:nvPr>
            <p:ph type="ftr" sz="quarter" idx="11"/>
          </p:nvPr>
        </p:nvSpPr>
        <p:spPr/>
        <p:txBody>
          <a:body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C887DF1-C6D0-4442-99A2-33AA73FB937F}"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B9C8780-88E6-418F-A040-AAE6F420E0B1}"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428A6184-D8F6-4D9C-8445-D3C9DE003A3E}"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425D1B4D-CECC-4976-8E7F-C471302CFAF8}"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9372B90A-8FF9-418C-B577-EC9130B5F899}"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09F36EE6-6A01-488B-944C-E548FF928CB5}"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C4BE2630-0728-45EB-972B-7A9156A7DCCC}"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BFD31831-3163-4F0D-9761-92445EFBDC57}"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3AA1B313-4B17-4F92-855D-1153A7EB37A9}"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A4853F4-387C-4E7F-ADE8-566B99B73E63}"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01700C7-6324-46F5-8D6F-2E92B94336BE}"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9C1C1A1D-2E99-4574-8D2A-20080AF109AE}"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C65F1A45-54BE-44B8-A2DF-2A359620ADD2}"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FAB221F-3699-4767-AF0C-0969585A88DD}"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50AFE866-A45B-431C-9AE7-7693452706F7}"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35110C8B-2BEC-432C-B4F5-CAAEFA137481}"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DB30DFA-E2CB-4491-B826-3CFDC7532844}"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solidFill>
                <a:srgbClr val="000000"/>
              </a:solidFill>
            </a:endParaRPr>
          </a:p>
        </p:txBody>
      </p:sp>
      <p:sp>
        <p:nvSpPr>
          <p:cNvPr id="6" name="页脚占位符 5"/>
          <p:cNvSpPr>
            <a:spLocks noGrp="1"/>
          </p:cNvSpPr>
          <p:nvPr>
            <p:ph type="ftr" sz="quarter" idx="11"/>
          </p:nvPr>
        </p:nvSpPr>
        <p:spPr/>
        <p:txBody>
          <a:body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C209A721-63E0-4AC1-95A9-CDAEC060ACD0}"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81A38C82-7CE1-439D-B6AC-F6F640E1A843}"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937205B2-F838-4F06-9431-C2A976021ABE}"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C17F5A3-32E1-4321-877B-6953CFB93589}"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644FEC1-1C62-40FA-B8E9-450583239DCA}"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572418" name="Rectangle 2"/>
          <p:cNvSpPr>
            <a:spLocks noGrp="1" noChangeArrowheads="1"/>
          </p:cNvSpPr>
          <p:nvPr>
            <p:ph type="ctrTitle"/>
          </p:nvPr>
        </p:nvSpPr>
        <p:spPr>
          <a:xfrm>
            <a:off x="755650" y="4652963"/>
            <a:ext cx="8154988" cy="1009650"/>
          </a:xfrm>
        </p:spPr>
        <p:txBody>
          <a:bodyPr/>
          <a:lstStyle>
            <a:lvl1pPr algn="r">
              <a:defRPr sz="4800"/>
            </a:lvl1pPr>
          </a:lstStyle>
          <a:p>
            <a:r>
              <a:rPr lang="zh-CN" altLang="en-US" noProof="1"/>
              <a:t>单击此处编辑母版标题样式</a:t>
            </a:r>
          </a:p>
        </p:txBody>
      </p:sp>
      <p:sp>
        <p:nvSpPr>
          <p:cNvPr id="572419" name="Rectangle 3"/>
          <p:cNvSpPr>
            <a:spLocks noGrp="1" noChangeArrowheads="1"/>
          </p:cNvSpPr>
          <p:nvPr>
            <p:ph type="subTitle" idx="1"/>
          </p:nvPr>
        </p:nvSpPr>
        <p:spPr>
          <a:xfrm>
            <a:off x="827088" y="5662613"/>
            <a:ext cx="8058150" cy="936625"/>
          </a:xfrm>
        </p:spPr>
        <p:txBody>
          <a:bodyPr/>
          <a:lstStyle>
            <a:lvl1pPr marL="0" indent="0" algn="r">
              <a:buFontTx/>
              <a:buNone/>
              <a:defRPr sz="2800"/>
            </a:lvl1pPr>
          </a:lstStyle>
          <a:p>
            <a:r>
              <a:rPr lang="zh-CN" altLang="en-US" noProof="1"/>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769E854A-0EFA-4903-83AF-9B683D98A887}" type="slidenum">
              <a:rPr lang="en-US" altLang="zh-CN">
                <a:solidFill>
                  <a:srgbClr val="FFFFFF"/>
                </a:solidFill>
              </a:rPr>
              <a:t>‹#›</a:t>
            </a:fld>
            <a:endParaRPr lang="en-US" altLang="zh-CN">
              <a:solidFill>
                <a:srgbClr val="FFFFFF"/>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51E545B3-9097-4AF1-AF02-EB05AA8C823D}"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C5CA5C12-D8BB-4116-9919-E35DBBDF865C}"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250825" y="1484313"/>
            <a:ext cx="4244975" cy="5178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484313"/>
            <a:ext cx="4244975" cy="5178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7" name="Rectangle 6"/>
          <p:cNvSpPr>
            <a:spLocks noGrp="1" noChangeArrowheads="1"/>
          </p:cNvSpPr>
          <p:nvPr>
            <p:ph type="sldNum" sz="quarter" idx="12"/>
          </p:nvPr>
        </p:nvSpPr>
        <p:spPr/>
        <p:txBody>
          <a:bodyPr/>
          <a:lstStyle>
            <a:lvl1pPr>
              <a:defRPr/>
            </a:lvl1pPr>
          </a:lstStyle>
          <a:p>
            <a:fld id="{0F9C5525-1A56-4CE6-A408-4C68D99BD7EF}"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9" name="Rectangle 6"/>
          <p:cNvSpPr>
            <a:spLocks noGrp="1" noChangeArrowheads="1"/>
          </p:cNvSpPr>
          <p:nvPr>
            <p:ph type="sldNum" sz="quarter" idx="12"/>
          </p:nvPr>
        </p:nvSpPr>
        <p:spPr/>
        <p:txBody>
          <a:bodyPr/>
          <a:lstStyle>
            <a:lvl1pPr>
              <a:defRPr/>
            </a:lvl1pPr>
          </a:lstStyle>
          <a:p>
            <a:fld id="{75920D18-240A-48E7-A338-4759F403FF15}"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solidFill>
                <a:srgbClr val="000000"/>
              </a:solidFill>
            </a:endParaRPr>
          </a:p>
        </p:txBody>
      </p:sp>
      <p:sp>
        <p:nvSpPr>
          <p:cNvPr id="8" name="页脚占位符 7"/>
          <p:cNvSpPr>
            <a:spLocks noGrp="1"/>
          </p:cNvSpPr>
          <p:nvPr>
            <p:ph type="ftr" sz="quarter" idx="11"/>
          </p:nvPr>
        </p:nvSpPr>
        <p:spPr/>
        <p:txBody>
          <a:bodyPr/>
          <a:lstStyle/>
          <a:p>
            <a:endParaRPr lang="zh-CN" altLang="en-US">
              <a:solidFill>
                <a:srgbClr val="000000"/>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5" name="Rectangle 6"/>
          <p:cNvSpPr>
            <a:spLocks noGrp="1" noChangeArrowheads="1"/>
          </p:cNvSpPr>
          <p:nvPr>
            <p:ph type="sldNum" sz="quarter" idx="12"/>
          </p:nvPr>
        </p:nvSpPr>
        <p:spPr/>
        <p:txBody>
          <a:bodyPr/>
          <a:lstStyle>
            <a:lvl1pPr>
              <a:defRPr/>
            </a:lvl1pPr>
          </a:lstStyle>
          <a:p>
            <a:fld id="{CB32001D-E36E-475B-BC28-39B9D8ED82B2}"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4" name="Rectangle 6"/>
          <p:cNvSpPr>
            <a:spLocks noGrp="1" noChangeArrowheads="1"/>
          </p:cNvSpPr>
          <p:nvPr>
            <p:ph type="sldNum" sz="quarter" idx="12"/>
          </p:nvPr>
        </p:nvSpPr>
        <p:spPr/>
        <p:txBody>
          <a:bodyPr/>
          <a:lstStyle>
            <a:lvl1pPr>
              <a:defRPr/>
            </a:lvl1pPr>
          </a:lstStyle>
          <a:p>
            <a:fld id="{5BD35EA1-2B14-484A-BA54-CC773EA91320}"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7" name="Rectangle 6"/>
          <p:cNvSpPr>
            <a:spLocks noGrp="1" noChangeArrowheads="1"/>
          </p:cNvSpPr>
          <p:nvPr>
            <p:ph type="sldNum" sz="quarter" idx="12"/>
          </p:nvPr>
        </p:nvSpPr>
        <p:spPr/>
        <p:txBody>
          <a:bodyPr/>
          <a:lstStyle>
            <a:lvl1pPr>
              <a:defRPr/>
            </a:lvl1pPr>
          </a:lstStyle>
          <a:p>
            <a:fld id="{F350627D-A99F-4505-85FC-F68CE4DAE11D}"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7" name="Rectangle 6"/>
          <p:cNvSpPr>
            <a:spLocks noGrp="1" noChangeArrowheads="1"/>
          </p:cNvSpPr>
          <p:nvPr>
            <p:ph type="sldNum" sz="quarter" idx="12"/>
          </p:nvPr>
        </p:nvSpPr>
        <p:spPr/>
        <p:txBody>
          <a:bodyPr/>
          <a:lstStyle>
            <a:lvl1pPr>
              <a:defRPr/>
            </a:lvl1pPr>
          </a:lstStyle>
          <a:p>
            <a:fld id="{5DA39F9E-C625-443D-8B30-81998425D83D}"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809BF963-DDAD-4B6E-99CB-BBC9C1D41E00}"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32588" y="188913"/>
            <a:ext cx="2160587" cy="64738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250825" y="188913"/>
            <a:ext cx="6329363" cy="64738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9B5DCD49-7902-41B7-948C-12ED4D4A262A}"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50825" y="188913"/>
            <a:ext cx="8642350" cy="865187"/>
          </a:xfrm>
        </p:spPr>
        <p:txBody>
          <a:bodyPr/>
          <a:lstStyle/>
          <a:p>
            <a:r>
              <a:rPr lang="zh-CN" altLang="en-US" noProof="1"/>
              <a:t>单击此处编辑母版标题样式</a:t>
            </a:r>
          </a:p>
        </p:txBody>
      </p:sp>
      <p:sp>
        <p:nvSpPr>
          <p:cNvPr id="3" name="表格占位符 2"/>
          <p:cNvSpPr>
            <a:spLocks noGrp="1"/>
          </p:cNvSpPr>
          <p:nvPr>
            <p:ph type="tbl" idx="1"/>
          </p:nvPr>
        </p:nvSpPr>
        <p:spPr>
          <a:xfrm>
            <a:off x="250825" y="1484313"/>
            <a:ext cx="8642350" cy="5178425"/>
          </a:xfrm>
        </p:spPr>
        <p:txBody>
          <a:bodyPr/>
          <a:lstStyle/>
          <a:p>
            <a:pPr lvl="0"/>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E98F142A-0FB8-479C-AAAB-3729713DE7BA}" type="slidenum">
              <a:rPr lang="en-US" altLang="zh-CN">
                <a:solidFill>
                  <a:srgbClr val="FFFFFF"/>
                </a:solidFill>
              </a:rPr>
              <a:t>‹#›</a:t>
            </a:fld>
            <a:endParaRPr lang="en-US" altLang="zh-CN">
              <a:solidFill>
                <a:srgbClr val="FFFFFF"/>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7A04EBD-C130-4085-B88D-A42528D8EBED}"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9AE509B-7823-4C68-A457-705D5F8533FB}"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5ECA770-7BEC-4384-AAE6-37C30C39CC39}"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solidFill>
                <a:srgbClr val="000000"/>
              </a:solidFill>
            </a:endParaRPr>
          </a:p>
        </p:txBody>
      </p:sp>
      <p:sp>
        <p:nvSpPr>
          <p:cNvPr id="4" name="页脚占位符 3"/>
          <p:cNvSpPr>
            <a:spLocks noGrp="1"/>
          </p:cNvSpPr>
          <p:nvPr>
            <p:ph type="ftr" sz="quarter" idx="11"/>
          </p:nvPr>
        </p:nvSpPr>
        <p:spPr/>
        <p:txBody>
          <a:bodyPr/>
          <a:lstStyle/>
          <a:p>
            <a:endParaRPr lang="zh-CN" altLang="en-US">
              <a:solidFill>
                <a:srgbClr val="000000"/>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E048350-A8BF-448B-A9ED-B4571166C416}"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15F95ADD-3F25-42B9-8A32-8FDFB2C7C0A6}"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C9572B7B-DD21-4799-9C8E-D4CFF6212B99}"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2DB0D935-A75A-47F9-9CD1-163E5C6CF603}"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9609A17-8CFB-4248-9D42-375DC592A5CC}"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76BFC2A-0BA0-4001-8EFF-277820355F54}"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89C83E0-6AA2-4F27-8634-28BD2DC98BD5}"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56880FD-6C6C-43A1-B971-9C6A746D65D1}"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457200" y="6245225"/>
            <a:ext cx="2133600" cy="476250"/>
          </a:xfrm>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88A22E60-166D-4AF8-AEFB-FB5374272D03}" type="slidenum">
              <a:rPr lang="zh-CN" altLang="en-US">
                <a:solidFill>
                  <a:srgbClr val="000000"/>
                </a:solidFill>
              </a:rPr>
              <a:t>‹#›</a:t>
            </a:fld>
            <a:endParaRPr lang="en-US" altLang="zh-CN">
              <a:solidFill>
                <a:srgbClr val="000000"/>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5" name="任意多边形: 形状 24"/>
          <p:cNvSpPr/>
          <p:nvPr userDrawn="1">
            <p:custDataLst>
              <p:tags r:id="rId1"/>
            </p:custDataLst>
          </p:nvPr>
        </p:nvSpPr>
        <p:spPr>
          <a:xfrm>
            <a:off x="6674218" y="6691"/>
            <a:ext cx="2469782" cy="2334153"/>
          </a:xfrm>
          <a:custGeom>
            <a:avLst/>
            <a:gdLst>
              <a:gd name="connsiteX0" fmla="*/ 175721 w 3293043"/>
              <a:gd name="connsiteY0" fmla="*/ 0 h 2340843"/>
              <a:gd name="connsiteX1" fmla="*/ 3293043 w 3293043"/>
              <a:gd name="connsiteY1" fmla="*/ 0 h 2340843"/>
              <a:gd name="connsiteX2" fmla="*/ 3293043 w 3293043"/>
              <a:gd name="connsiteY2" fmla="*/ 2012752 h 2340843"/>
              <a:gd name="connsiteX3" fmla="*/ 3217341 w 3293043"/>
              <a:gd name="connsiteY3" fmla="*/ 2006744 h 2340843"/>
              <a:gd name="connsiteX4" fmla="*/ 2151159 w 3293043"/>
              <a:gd name="connsiteY4" fmla="*/ 2262968 h 2340843"/>
              <a:gd name="connsiteX5" fmla="*/ 1009908 w 3293043"/>
              <a:gd name="connsiteY5" fmla="*/ 2225041 h 2340843"/>
              <a:gd name="connsiteX6" fmla="*/ 921144 w 3293043"/>
              <a:gd name="connsiteY6" fmla="*/ 2199756 h 2340843"/>
              <a:gd name="connsiteX7" fmla="*/ 46187 w 3293043"/>
              <a:gd name="connsiteY7" fmla="*/ 1378009 h 2340843"/>
              <a:gd name="connsiteX8" fmla="*/ 96909 w 3293043"/>
              <a:gd name="connsiteY8" fmla="*/ 379269 h 2340843"/>
              <a:gd name="connsiteX0-1" fmla="*/ 175721 w 3293043"/>
              <a:gd name="connsiteY0-2" fmla="*/ 0 h 2340843"/>
              <a:gd name="connsiteX1-3" fmla="*/ 3293043 w 3293043"/>
              <a:gd name="connsiteY1-4" fmla="*/ 0 h 2340843"/>
              <a:gd name="connsiteX2-5" fmla="*/ 3293043 w 3293043"/>
              <a:gd name="connsiteY2-6" fmla="*/ 2012752 h 2340843"/>
              <a:gd name="connsiteX3-7" fmla="*/ 3217341 w 3293043"/>
              <a:gd name="connsiteY3-8" fmla="*/ 2006744 h 2340843"/>
              <a:gd name="connsiteX4-9" fmla="*/ 2151159 w 3293043"/>
              <a:gd name="connsiteY4-10" fmla="*/ 2262968 h 2340843"/>
              <a:gd name="connsiteX5-11" fmla="*/ 1009908 w 3293043"/>
              <a:gd name="connsiteY5-12" fmla="*/ 2225041 h 2340843"/>
              <a:gd name="connsiteX6-13" fmla="*/ 921144 w 3293043"/>
              <a:gd name="connsiteY6-14" fmla="*/ 2199756 h 2340843"/>
              <a:gd name="connsiteX7-15" fmla="*/ 46187 w 3293043"/>
              <a:gd name="connsiteY7-16" fmla="*/ 1378009 h 2340843"/>
              <a:gd name="connsiteX8-17" fmla="*/ 96909 w 3293043"/>
              <a:gd name="connsiteY8-18" fmla="*/ 379269 h 2340843"/>
              <a:gd name="connsiteX9" fmla="*/ 267161 w 3293043"/>
              <a:gd name="connsiteY9" fmla="*/ 91440 h 2340843"/>
              <a:gd name="connsiteX0-19" fmla="*/ 3293043 w 3293043"/>
              <a:gd name="connsiteY0-20" fmla="*/ 0 h 2340843"/>
              <a:gd name="connsiteX1-21" fmla="*/ 3293043 w 3293043"/>
              <a:gd name="connsiteY1-22" fmla="*/ 2012752 h 2340843"/>
              <a:gd name="connsiteX2-23" fmla="*/ 3217341 w 3293043"/>
              <a:gd name="connsiteY2-24" fmla="*/ 2006744 h 2340843"/>
              <a:gd name="connsiteX3-25" fmla="*/ 2151159 w 3293043"/>
              <a:gd name="connsiteY3-26" fmla="*/ 2262968 h 2340843"/>
              <a:gd name="connsiteX4-27" fmla="*/ 1009908 w 3293043"/>
              <a:gd name="connsiteY4-28" fmla="*/ 2225041 h 2340843"/>
              <a:gd name="connsiteX5-29" fmla="*/ 921144 w 3293043"/>
              <a:gd name="connsiteY5-30" fmla="*/ 2199756 h 2340843"/>
              <a:gd name="connsiteX6-31" fmla="*/ 46187 w 3293043"/>
              <a:gd name="connsiteY6-32" fmla="*/ 1378009 h 2340843"/>
              <a:gd name="connsiteX7-33" fmla="*/ 96909 w 3293043"/>
              <a:gd name="connsiteY7-34" fmla="*/ 379269 h 2340843"/>
              <a:gd name="connsiteX8-35" fmla="*/ 267161 w 3293043"/>
              <a:gd name="connsiteY8-36" fmla="*/ 91440 h 2340843"/>
              <a:gd name="connsiteX0-37" fmla="*/ 3293043 w 3293043"/>
              <a:gd name="connsiteY0-38" fmla="*/ 0 h 2340843"/>
              <a:gd name="connsiteX1-39" fmla="*/ 3293043 w 3293043"/>
              <a:gd name="connsiteY1-40" fmla="*/ 2012752 h 2340843"/>
              <a:gd name="connsiteX2-41" fmla="*/ 3217341 w 3293043"/>
              <a:gd name="connsiteY2-42" fmla="*/ 2006744 h 2340843"/>
              <a:gd name="connsiteX3-43" fmla="*/ 2151159 w 3293043"/>
              <a:gd name="connsiteY3-44" fmla="*/ 2262968 h 2340843"/>
              <a:gd name="connsiteX4-45" fmla="*/ 1009908 w 3293043"/>
              <a:gd name="connsiteY4-46" fmla="*/ 2225041 h 2340843"/>
              <a:gd name="connsiteX5-47" fmla="*/ 921144 w 3293043"/>
              <a:gd name="connsiteY5-48" fmla="*/ 2199756 h 2340843"/>
              <a:gd name="connsiteX6-49" fmla="*/ 46187 w 3293043"/>
              <a:gd name="connsiteY6-50" fmla="*/ 1378009 h 2340843"/>
              <a:gd name="connsiteX7-51" fmla="*/ 96909 w 3293043"/>
              <a:gd name="connsiteY7-52" fmla="*/ 379269 h 2340843"/>
              <a:gd name="connsiteX8-53" fmla="*/ 177951 w 3293043"/>
              <a:gd name="connsiteY8-54" fmla="*/ 6690 h 2340843"/>
              <a:gd name="connsiteX0-55" fmla="*/ 3293043 w 3293043"/>
              <a:gd name="connsiteY0-56" fmla="*/ 2006062 h 2334153"/>
              <a:gd name="connsiteX1-57" fmla="*/ 3217341 w 3293043"/>
              <a:gd name="connsiteY1-58" fmla="*/ 2000054 h 2334153"/>
              <a:gd name="connsiteX2-59" fmla="*/ 2151159 w 3293043"/>
              <a:gd name="connsiteY2-60" fmla="*/ 2256278 h 2334153"/>
              <a:gd name="connsiteX3-61" fmla="*/ 1009908 w 3293043"/>
              <a:gd name="connsiteY3-62" fmla="*/ 2218351 h 2334153"/>
              <a:gd name="connsiteX4-63" fmla="*/ 921144 w 3293043"/>
              <a:gd name="connsiteY4-64" fmla="*/ 2193066 h 2334153"/>
              <a:gd name="connsiteX5-65" fmla="*/ 46187 w 3293043"/>
              <a:gd name="connsiteY5-66" fmla="*/ 1371319 h 2334153"/>
              <a:gd name="connsiteX6-67" fmla="*/ 96909 w 3293043"/>
              <a:gd name="connsiteY6-68" fmla="*/ 372579 h 2334153"/>
              <a:gd name="connsiteX7-69" fmla="*/ 177951 w 3293043"/>
              <a:gd name="connsiteY7-70" fmla="*/ 0 h 23341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293043" h="2334153">
                <a:moveTo>
                  <a:pt x="3293043" y="2006062"/>
                </a:moveTo>
                <a:lnTo>
                  <a:pt x="3217341" y="2000054"/>
                </a:lnTo>
                <a:cubicBezTo>
                  <a:pt x="2776126" y="1984809"/>
                  <a:pt x="2528272" y="2117726"/>
                  <a:pt x="2151159" y="2256278"/>
                </a:cubicBezTo>
                <a:cubicBezTo>
                  <a:pt x="1814820" y="2379805"/>
                  <a:pt x="1405163" y="2348364"/>
                  <a:pt x="1009908" y="2218351"/>
                </a:cubicBezTo>
                <a:cubicBezTo>
                  <a:pt x="981700" y="2209084"/>
                  <a:pt x="948375" y="2203345"/>
                  <a:pt x="921144" y="2193066"/>
                </a:cubicBezTo>
                <a:cubicBezTo>
                  <a:pt x="516513" y="2040866"/>
                  <a:pt x="157137" y="1737059"/>
                  <a:pt x="46187" y="1371319"/>
                </a:cubicBezTo>
                <a:cubicBezTo>
                  <a:pt x="-58577" y="1026134"/>
                  <a:pt x="39755" y="693616"/>
                  <a:pt x="96909" y="372579"/>
                </a:cubicBezTo>
                <a:cubicBezTo>
                  <a:pt x="123180" y="246156"/>
                  <a:pt x="177951" y="0"/>
                  <a:pt x="177951"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26" name="任意多边形: 形状 25"/>
          <p:cNvSpPr/>
          <p:nvPr userDrawn="1">
            <p:custDataLst>
              <p:tags r:id="rId2"/>
            </p:custDataLst>
          </p:nvPr>
        </p:nvSpPr>
        <p:spPr>
          <a:xfrm>
            <a:off x="6830031" y="11151"/>
            <a:ext cx="2313970" cy="2016389"/>
          </a:xfrm>
          <a:custGeom>
            <a:avLst/>
            <a:gdLst>
              <a:gd name="connsiteX0" fmla="*/ 149955 w 3085293"/>
              <a:gd name="connsiteY0" fmla="*/ 0 h 2027540"/>
              <a:gd name="connsiteX1" fmla="*/ 3085293 w 3085293"/>
              <a:gd name="connsiteY1" fmla="*/ 0 h 2027540"/>
              <a:gd name="connsiteX2" fmla="*/ 3085293 w 3085293"/>
              <a:gd name="connsiteY2" fmla="*/ 1825899 h 2027540"/>
              <a:gd name="connsiteX3" fmla="*/ 3033935 w 3085293"/>
              <a:gd name="connsiteY3" fmla="*/ 1820488 h 2027540"/>
              <a:gd name="connsiteX4" fmla="*/ 1880007 w 3085293"/>
              <a:gd name="connsiteY4" fmla="*/ 1972195 h 2027540"/>
              <a:gd name="connsiteX5" fmla="*/ 890922 w 3085293"/>
              <a:gd name="connsiteY5" fmla="*/ 1921626 h 2027540"/>
              <a:gd name="connsiteX6" fmla="*/ 814839 w 3085293"/>
              <a:gd name="connsiteY6" fmla="*/ 1896342 h 2027540"/>
              <a:gd name="connsiteX7" fmla="*/ 41326 w 3085293"/>
              <a:gd name="connsiteY7" fmla="*/ 1188374 h 2027540"/>
              <a:gd name="connsiteX8" fmla="*/ 79368 w 3085293"/>
              <a:gd name="connsiteY8" fmla="*/ 341342 h 2027540"/>
              <a:gd name="connsiteX0-1" fmla="*/ 149955 w 3085293"/>
              <a:gd name="connsiteY0-2" fmla="*/ 0 h 2027540"/>
              <a:gd name="connsiteX1-3" fmla="*/ 3085293 w 3085293"/>
              <a:gd name="connsiteY1-4" fmla="*/ 0 h 2027540"/>
              <a:gd name="connsiteX2-5" fmla="*/ 3085293 w 3085293"/>
              <a:gd name="connsiteY2-6" fmla="*/ 1825899 h 2027540"/>
              <a:gd name="connsiteX3-7" fmla="*/ 3033935 w 3085293"/>
              <a:gd name="connsiteY3-8" fmla="*/ 1820488 h 2027540"/>
              <a:gd name="connsiteX4-9" fmla="*/ 1880007 w 3085293"/>
              <a:gd name="connsiteY4-10" fmla="*/ 1972195 h 2027540"/>
              <a:gd name="connsiteX5-11" fmla="*/ 890922 w 3085293"/>
              <a:gd name="connsiteY5-12" fmla="*/ 1921626 h 2027540"/>
              <a:gd name="connsiteX6-13" fmla="*/ 814839 w 3085293"/>
              <a:gd name="connsiteY6-14" fmla="*/ 1896342 h 2027540"/>
              <a:gd name="connsiteX7-15" fmla="*/ 41326 w 3085293"/>
              <a:gd name="connsiteY7-16" fmla="*/ 1188374 h 2027540"/>
              <a:gd name="connsiteX8-17" fmla="*/ 79368 w 3085293"/>
              <a:gd name="connsiteY8-18" fmla="*/ 341342 h 2027540"/>
              <a:gd name="connsiteX9" fmla="*/ 241395 w 3085293"/>
              <a:gd name="connsiteY9" fmla="*/ 91440 h 2027540"/>
              <a:gd name="connsiteX0-19" fmla="*/ 3085293 w 3085293"/>
              <a:gd name="connsiteY0-20" fmla="*/ 0 h 2027540"/>
              <a:gd name="connsiteX1-21" fmla="*/ 3085293 w 3085293"/>
              <a:gd name="connsiteY1-22" fmla="*/ 1825899 h 2027540"/>
              <a:gd name="connsiteX2-23" fmla="*/ 3033935 w 3085293"/>
              <a:gd name="connsiteY2-24" fmla="*/ 1820488 h 2027540"/>
              <a:gd name="connsiteX3-25" fmla="*/ 1880007 w 3085293"/>
              <a:gd name="connsiteY3-26" fmla="*/ 1972195 h 2027540"/>
              <a:gd name="connsiteX4-27" fmla="*/ 890922 w 3085293"/>
              <a:gd name="connsiteY4-28" fmla="*/ 1921626 h 2027540"/>
              <a:gd name="connsiteX5-29" fmla="*/ 814839 w 3085293"/>
              <a:gd name="connsiteY5-30" fmla="*/ 1896342 h 2027540"/>
              <a:gd name="connsiteX6-31" fmla="*/ 41326 w 3085293"/>
              <a:gd name="connsiteY6-32" fmla="*/ 1188374 h 2027540"/>
              <a:gd name="connsiteX7-33" fmla="*/ 79368 w 3085293"/>
              <a:gd name="connsiteY7-34" fmla="*/ 341342 h 2027540"/>
              <a:gd name="connsiteX8-35" fmla="*/ 241395 w 3085293"/>
              <a:gd name="connsiteY8-36" fmla="*/ 91440 h 2027540"/>
              <a:gd name="connsiteX0-37" fmla="*/ 3085293 w 3085293"/>
              <a:gd name="connsiteY0-38" fmla="*/ 0 h 2027540"/>
              <a:gd name="connsiteX1-39" fmla="*/ 3085293 w 3085293"/>
              <a:gd name="connsiteY1-40" fmla="*/ 1825899 h 2027540"/>
              <a:gd name="connsiteX2-41" fmla="*/ 3033935 w 3085293"/>
              <a:gd name="connsiteY2-42" fmla="*/ 1820488 h 2027540"/>
              <a:gd name="connsiteX3-43" fmla="*/ 1880007 w 3085293"/>
              <a:gd name="connsiteY3-44" fmla="*/ 1972195 h 2027540"/>
              <a:gd name="connsiteX4-45" fmla="*/ 890922 w 3085293"/>
              <a:gd name="connsiteY4-46" fmla="*/ 1921626 h 2027540"/>
              <a:gd name="connsiteX5-47" fmla="*/ 814839 w 3085293"/>
              <a:gd name="connsiteY5-48" fmla="*/ 1896342 h 2027540"/>
              <a:gd name="connsiteX6-49" fmla="*/ 41326 w 3085293"/>
              <a:gd name="connsiteY6-50" fmla="*/ 1188374 h 2027540"/>
              <a:gd name="connsiteX7-51" fmla="*/ 79368 w 3085293"/>
              <a:gd name="connsiteY7-52" fmla="*/ 341342 h 2027540"/>
              <a:gd name="connsiteX8-53" fmla="*/ 152186 w 3085293"/>
              <a:gd name="connsiteY8-54" fmla="*/ 11151 h 2027540"/>
              <a:gd name="connsiteX0-55" fmla="*/ 3085293 w 3085293"/>
              <a:gd name="connsiteY0-56" fmla="*/ 1814748 h 2016389"/>
              <a:gd name="connsiteX1-57" fmla="*/ 3033935 w 3085293"/>
              <a:gd name="connsiteY1-58" fmla="*/ 1809337 h 2016389"/>
              <a:gd name="connsiteX2-59" fmla="*/ 1880007 w 3085293"/>
              <a:gd name="connsiteY2-60" fmla="*/ 1961044 h 2016389"/>
              <a:gd name="connsiteX3-61" fmla="*/ 890922 w 3085293"/>
              <a:gd name="connsiteY3-62" fmla="*/ 1910475 h 2016389"/>
              <a:gd name="connsiteX4-63" fmla="*/ 814839 w 3085293"/>
              <a:gd name="connsiteY4-64" fmla="*/ 1885191 h 2016389"/>
              <a:gd name="connsiteX5-65" fmla="*/ 41326 w 3085293"/>
              <a:gd name="connsiteY5-66" fmla="*/ 1177223 h 2016389"/>
              <a:gd name="connsiteX6-67" fmla="*/ 79368 w 3085293"/>
              <a:gd name="connsiteY6-68" fmla="*/ 330191 h 2016389"/>
              <a:gd name="connsiteX7-69" fmla="*/ 152186 w 3085293"/>
              <a:gd name="connsiteY7-70" fmla="*/ 0 h 20163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85293" h="2016389">
                <a:moveTo>
                  <a:pt x="3085293" y="1814748"/>
                </a:moveTo>
                <a:lnTo>
                  <a:pt x="3033935" y="1809337"/>
                </a:lnTo>
                <a:cubicBezTo>
                  <a:pt x="2524660" y="1752700"/>
                  <a:pt x="2261310" y="1841410"/>
                  <a:pt x="1880007" y="1961044"/>
                </a:cubicBezTo>
                <a:cubicBezTo>
                  <a:pt x="1585780" y="2053459"/>
                  <a:pt x="1234580" y="2025773"/>
                  <a:pt x="890922" y="1910475"/>
                </a:cubicBezTo>
                <a:cubicBezTo>
                  <a:pt x="866209" y="1902156"/>
                  <a:pt x="838435" y="1894255"/>
                  <a:pt x="814839" y="1885191"/>
                </a:cubicBezTo>
                <a:cubicBezTo>
                  <a:pt x="462756" y="1750816"/>
                  <a:pt x="141225" y="1495404"/>
                  <a:pt x="41326" y="1177223"/>
                </a:cubicBezTo>
                <a:cubicBezTo>
                  <a:pt x="-50670" y="884510"/>
                  <a:pt x="33080" y="603079"/>
                  <a:pt x="79368" y="330191"/>
                </a:cubicBezTo>
                <a:cubicBezTo>
                  <a:pt x="102897" y="216410"/>
                  <a:pt x="152186" y="0"/>
                  <a:pt x="152186"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27" name="任意多边形: 形状 26"/>
          <p:cNvSpPr/>
          <p:nvPr userDrawn="1">
            <p:custDataLst>
              <p:tags r:id="rId3"/>
            </p:custDataLst>
          </p:nvPr>
        </p:nvSpPr>
        <p:spPr>
          <a:xfrm>
            <a:off x="7053040" y="11152"/>
            <a:ext cx="2090960" cy="1664836"/>
          </a:xfrm>
          <a:custGeom>
            <a:avLst/>
            <a:gdLst>
              <a:gd name="connsiteX0" fmla="*/ 114864 w 2787947"/>
              <a:gd name="connsiteY0" fmla="*/ 0 h 1675988"/>
              <a:gd name="connsiteX1" fmla="*/ 2787947 w 2787947"/>
              <a:gd name="connsiteY1" fmla="*/ 0 h 1675988"/>
              <a:gd name="connsiteX2" fmla="*/ 2787947 w 2787947"/>
              <a:gd name="connsiteY2" fmla="*/ 1594542 h 1675988"/>
              <a:gd name="connsiteX3" fmla="*/ 2753971 w 2787947"/>
              <a:gd name="connsiteY3" fmla="*/ 1593672 h 1675988"/>
              <a:gd name="connsiteX4" fmla="*/ 2584424 w 2787947"/>
              <a:gd name="connsiteY4" fmla="*/ 1580284 h 1675988"/>
              <a:gd name="connsiteX5" fmla="*/ 1582661 w 2787947"/>
              <a:gd name="connsiteY5" fmla="*/ 1643496 h 1675988"/>
              <a:gd name="connsiteX6" fmla="*/ 758426 w 2787947"/>
              <a:gd name="connsiteY6" fmla="*/ 1580284 h 1675988"/>
              <a:gd name="connsiteX7" fmla="*/ 695021 w 2787947"/>
              <a:gd name="connsiteY7" fmla="*/ 1555000 h 1675988"/>
              <a:gd name="connsiteX8" fmla="*/ 35633 w 2787947"/>
              <a:gd name="connsiteY8" fmla="*/ 960813 h 1675988"/>
              <a:gd name="connsiteX9" fmla="*/ 60994 w 2787947"/>
              <a:gd name="connsiteY9" fmla="*/ 278130 h 1675988"/>
              <a:gd name="connsiteX0-1" fmla="*/ 114864 w 2787947"/>
              <a:gd name="connsiteY0-2" fmla="*/ 0 h 1675988"/>
              <a:gd name="connsiteX1-3" fmla="*/ 2787947 w 2787947"/>
              <a:gd name="connsiteY1-4" fmla="*/ 0 h 1675988"/>
              <a:gd name="connsiteX2-5" fmla="*/ 2787947 w 2787947"/>
              <a:gd name="connsiteY2-6" fmla="*/ 1594542 h 1675988"/>
              <a:gd name="connsiteX3-7" fmla="*/ 2753971 w 2787947"/>
              <a:gd name="connsiteY3-8" fmla="*/ 1593672 h 1675988"/>
              <a:gd name="connsiteX4-9" fmla="*/ 2584424 w 2787947"/>
              <a:gd name="connsiteY4-10" fmla="*/ 1580284 h 1675988"/>
              <a:gd name="connsiteX5-11" fmla="*/ 1582661 w 2787947"/>
              <a:gd name="connsiteY5-12" fmla="*/ 1643496 h 1675988"/>
              <a:gd name="connsiteX6-13" fmla="*/ 758426 w 2787947"/>
              <a:gd name="connsiteY6-14" fmla="*/ 1580284 h 1675988"/>
              <a:gd name="connsiteX7-15" fmla="*/ 695021 w 2787947"/>
              <a:gd name="connsiteY7-16" fmla="*/ 1555000 h 1675988"/>
              <a:gd name="connsiteX8-17" fmla="*/ 35633 w 2787947"/>
              <a:gd name="connsiteY8-18" fmla="*/ 960813 h 1675988"/>
              <a:gd name="connsiteX9-19" fmla="*/ 60994 w 2787947"/>
              <a:gd name="connsiteY9-20" fmla="*/ 278130 h 1675988"/>
              <a:gd name="connsiteX10" fmla="*/ 206304 w 2787947"/>
              <a:gd name="connsiteY10" fmla="*/ 91440 h 1675988"/>
              <a:gd name="connsiteX0-21" fmla="*/ 2787947 w 2787947"/>
              <a:gd name="connsiteY0-22" fmla="*/ 0 h 1675988"/>
              <a:gd name="connsiteX1-23" fmla="*/ 2787947 w 2787947"/>
              <a:gd name="connsiteY1-24" fmla="*/ 1594542 h 1675988"/>
              <a:gd name="connsiteX2-25" fmla="*/ 2753971 w 2787947"/>
              <a:gd name="connsiteY2-26" fmla="*/ 1593672 h 1675988"/>
              <a:gd name="connsiteX3-27" fmla="*/ 2584424 w 2787947"/>
              <a:gd name="connsiteY3-28" fmla="*/ 1580284 h 1675988"/>
              <a:gd name="connsiteX4-29" fmla="*/ 1582661 w 2787947"/>
              <a:gd name="connsiteY4-30" fmla="*/ 1643496 h 1675988"/>
              <a:gd name="connsiteX5-31" fmla="*/ 758426 w 2787947"/>
              <a:gd name="connsiteY5-32" fmla="*/ 1580284 h 1675988"/>
              <a:gd name="connsiteX6-33" fmla="*/ 695021 w 2787947"/>
              <a:gd name="connsiteY6-34" fmla="*/ 1555000 h 1675988"/>
              <a:gd name="connsiteX7-35" fmla="*/ 35633 w 2787947"/>
              <a:gd name="connsiteY7-36" fmla="*/ 960813 h 1675988"/>
              <a:gd name="connsiteX8-37" fmla="*/ 60994 w 2787947"/>
              <a:gd name="connsiteY8-38" fmla="*/ 278130 h 1675988"/>
              <a:gd name="connsiteX9-39" fmla="*/ 206304 w 2787947"/>
              <a:gd name="connsiteY9-40" fmla="*/ 91440 h 1675988"/>
              <a:gd name="connsiteX0-41" fmla="*/ 2787947 w 2787947"/>
              <a:gd name="connsiteY0-42" fmla="*/ 0 h 1675988"/>
              <a:gd name="connsiteX1-43" fmla="*/ 2787947 w 2787947"/>
              <a:gd name="connsiteY1-44" fmla="*/ 1594542 h 1675988"/>
              <a:gd name="connsiteX2-45" fmla="*/ 2753971 w 2787947"/>
              <a:gd name="connsiteY2-46" fmla="*/ 1593672 h 1675988"/>
              <a:gd name="connsiteX3-47" fmla="*/ 2584424 w 2787947"/>
              <a:gd name="connsiteY3-48" fmla="*/ 1580284 h 1675988"/>
              <a:gd name="connsiteX4-49" fmla="*/ 1582661 w 2787947"/>
              <a:gd name="connsiteY4-50" fmla="*/ 1643496 h 1675988"/>
              <a:gd name="connsiteX5-51" fmla="*/ 758426 w 2787947"/>
              <a:gd name="connsiteY5-52" fmla="*/ 1580284 h 1675988"/>
              <a:gd name="connsiteX6-53" fmla="*/ 695021 w 2787947"/>
              <a:gd name="connsiteY6-54" fmla="*/ 1555000 h 1675988"/>
              <a:gd name="connsiteX7-55" fmla="*/ 35633 w 2787947"/>
              <a:gd name="connsiteY7-56" fmla="*/ 960813 h 1675988"/>
              <a:gd name="connsiteX8-57" fmla="*/ 60994 w 2787947"/>
              <a:gd name="connsiteY8-58" fmla="*/ 278130 h 1675988"/>
              <a:gd name="connsiteX9-59" fmla="*/ 108173 w 2787947"/>
              <a:gd name="connsiteY9-60" fmla="*/ 24533 h 1675988"/>
              <a:gd name="connsiteX0-61" fmla="*/ 2787947 w 2787947"/>
              <a:gd name="connsiteY0-62" fmla="*/ 0 h 1675988"/>
              <a:gd name="connsiteX1-63" fmla="*/ 2787947 w 2787947"/>
              <a:gd name="connsiteY1-64" fmla="*/ 1594542 h 1675988"/>
              <a:gd name="connsiteX2-65" fmla="*/ 2753971 w 2787947"/>
              <a:gd name="connsiteY2-66" fmla="*/ 1593672 h 1675988"/>
              <a:gd name="connsiteX3-67" fmla="*/ 2584424 w 2787947"/>
              <a:gd name="connsiteY3-68" fmla="*/ 1580284 h 1675988"/>
              <a:gd name="connsiteX4-69" fmla="*/ 1582661 w 2787947"/>
              <a:gd name="connsiteY4-70" fmla="*/ 1643496 h 1675988"/>
              <a:gd name="connsiteX5-71" fmla="*/ 758426 w 2787947"/>
              <a:gd name="connsiteY5-72" fmla="*/ 1580284 h 1675988"/>
              <a:gd name="connsiteX6-73" fmla="*/ 695021 w 2787947"/>
              <a:gd name="connsiteY6-74" fmla="*/ 1555000 h 1675988"/>
              <a:gd name="connsiteX7-75" fmla="*/ 35633 w 2787947"/>
              <a:gd name="connsiteY7-76" fmla="*/ 960813 h 1675988"/>
              <a:gd name="connsiteX8-77" fmla="*/ 60994 w 2787947"/>
              <a:gd name="connsiteY8-78" fmla="*/ 278130 h 1675988"/>
              <a:gd name="connsiteX9-79" fmla="*/ 108173 w 2787947"/>
              <a:gd name="connsiteY9-80" fmla="*/ 11152 h 1675988"/>
              <a:gd name="connsiteX0-81" fmla="*/ 2787947 w 2787947"/>
              <a:gd name="connsiteY0-82" fmla="*/ 1583390 h 1664836"/>
              <a:gd name="connsiteX1-83" fmla="*/ 2753971 w 2787947"/>
              <a:gd name="connsiteY1-84" fmla="*/ 1582520 h 1664836"/>
              <a:gd name="connsiteX2-85" fmla="*/ 2584424 w 2787947"/>
              <a:gd name="connsiteY2-86" fmla="*/ 1569132 h 1664836"/>
              <a:gd name="connsiteX3-87" fmla="*/ 1582661 w 2787947"/>
              <a:gd name="connsiteY3-88" fmla="*/ 1632344 h 1664836"/>
              <a:gd name="connsiteX4-89" fmla="*/ 758426 w 2787947"/>
              <a:gd name="connsiteY4-90" fmla="*/ 1569132 h 1664836"/>
              <a:gd name="connsiteX5-91" fmla="*/ 695021 w 2787947"/>
              <a:gd name="connsiteY5-92" fmla="*/ 1543848 h 1664836"/>
              <a:gd name="connsiteX6-93" fmla="*/ 35633 w 2787947"/>
              <a:gd name="connsiteY6-94" fmla="*/ 949661 h 1664836"/>
              <a:gd name="connsiteX7-95" fmla="*/ 60994 w 2787947"/>
              <a:gd name="connsiteY7-96" fmla="*/ 266978 h 1664836"/>
              <a:gd name="connsiteX8-97" fmla="*/ 108173 w 2787947"/>
              <a:gd name="connsiteY8-98" fmla="*/ 0 h 16648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87947" h="1664836">
                <a:moveTo>
                  <a:pt x="2787947" y="1583390"/>
                </a:moveTo>
                <a:lnTo>
                  <a:pt x="2753971" y="1582520"/>
                </a:lnTo>
                <a:cubicBezTo>
                  <a:pt x="2699889" y="1579555"/>
                  <a:pt x="2643420" y="1575022"/>
                  <a:pt x="2584424" y="1569132"/>
                </a:cubicBezTo>
                <a:cubicBezTo>
                  <a:pt x="2148771" y="1525605"/>
                  <a:pt x="1908652" y="1552786"/>
                  <a:pt x="1582661" y="1632344"/>
                </a:cubicBezTo>
                <a:cubicBezTo>
                  <a:pt x="1335834" y="1692495"/>
                  <a:pt x="1045070" y="1667831"/>
                  <a:pt x="758426" y="1569132"/>
                </a:cubicBezTo>
                <a:cubicBezTo>
                  <a:pt x="737934" y="1562242"/>
                  <a:pt x="714917" y="1551496"/>
                  <a:pt x="695021" y="1543848"/>
                </a:cubicBezTo>
                <a:cubicBezTo>
                  <a:pt x="401174" y="1429751"/>
                  <a:pt x="123112" y="1215544"/>
                  <a:pt x="35633" y="949661"/>
                </a:cubicBezTo>
                <a:cubicBezTo>
                  <a:pt x="-42045" y="713966"/>
                  <a:pt x="26417" y="487811"/>
                  <a:pt x="60994" y="266978"/>
                </a:cubicBezTo>
                <a:cubicBezTo>
                  <a:pt x="78951" y="174268"/>
                  <a:pt x="108173" y="0"/>
                  <a:pt x="108173"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28" name="任意多边形: 形状 27"/>
          <p:cNvSpPr/>
          <p:nvPr userDrawn="1">
            <p:custDataLst>
              <p:tags r:id="rId4"/>
            </p:custDataLst>
          </p:nvPr>
        </p:nvSpPr>
        <p:spPr>
          <a:xfrm>
            <a:off x="8826152" y="0"/>
            <a:ext cx="310920" cy="209999"/>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075676 w 2472986"/>
              <a:gd name="connsiteY0-156" fmla="*/ 0 h 1309290"/>
              <a:gd name="connsiteX1-157" fmla="*/ 2126179 w 2472986"/>
              <a:gd name="connsiteY1-158" fmla="*/ 25644 h 1309290"/>
              <a:gd name="connsiteX2-159" fmla="*/ 2420302 w 2472986"/>
              <a:gd name="connsiteY2-160" fmla="*/ 168810 h 1309290"/>
              <a:gd name="connsiteX3-161" fmla="*/ 2472986 w 2472986"/>
              <a:gd name="connsiteY3-162" fmla="*/ 1267084 h 1309290"/>
              <a:gd name="connsiteX4-163" fmla="*/ 2016453 w 2472986"/>
              <a:gd name="connsiteY4-164" fmla="*/ 1302155 h 1309290"/>
              <a:gd name="connsiteX5-165" fmla="*/ 1217580 w 2472986"/>
              <a:gd name="connsiteY5-166" fmla="*/ 1289513 h 1309290"/>
              <a:gd name="connsiteX6-167" fmla="*/ 583553 w 2472986"/>
              <a:gd name="connsiteY6-168" fmla="*/ 1213659 h 1309290"/>
              <a:gd name="connsiteX7-169" fmla="*/ 532831 w 2472986"/>
              <a:gd name="connsiteY7-170" fmla="*/ 1201017 h 1309290"/>
              <a:gd name="connsiteX8-171" fmla="*/ 25607 w 2472986"/>
              <a:gd name="connsiteY8-172" fmla="*/ 745895 h 1309290"/>
              <a:gd name="connsiteX9-173" fmla="*/ 76672 w 2472986"/>
              <a:gd name="connsiteY9-174" fmla="*/ 2766 h 1309290"/>
              <a:gd name="connsiteX0-175" fmla="*/ 2050069 w 2447379"/>
              <a:gd name="connsiteY0-176" fmla="*/ 0 h 1309290"/>
              <a:gd name="connsiteX1-177" fmla="*/ 2100572 w 2447379"/>
              <a:gd name="connsiteY1-178" fmla="*/ 25644 h 1309290"/>
              <a:gd name="connsiteX2-179" fmla="*/ 2394695 w 2447379"/>
              <a:gd name="connsiteY2-180" fmla="*/ 168810 h 1309290"/>
              <a:gd name="connsiteX3-181" fmla="*/ 2447379 w 2447379"/>
              <a:gd name="connsiteY3-182" fmla="*/ 1267084 h 1309290"/>
              <a:gd name="connsiteX4-183" fmla="*/ 1990846 w 2447379"/>
              <a:gd name="connsiteY4-184" fmla="*/ 1302155 h 1309290"/>
              <a:gd name="connsiteX5-185" fmla="*/ 1191973 w 2447379"/>
              <a:gd name="connsiteY5-186" fmla="*/ 1289513 h 1309290"/>
              <a:gd name="connsiteX6-187" fmla="*/ 557946 w 2447379"/>
              <a:gd name="connsiteY6-188" fmla="*/ 1213659 h 1309290"/>
              <a:gd name="connsiteX7-189" fmla="*/ 507224 w 2447379"/>
              <a:gd name="connsiteY7-190" fmla="*/ 1201017 h 1309290"/>
              <a:gd name="connsiteX8-191" fmla="*/ 0 w 2447379"/>
              <a:gd name="connsiteY8-192" fmla="*/ 745895 h 1309290"/>
              <a:gd name="connsiteX0-193" fmla="*/ 1542845 w 1940155"/>
              <a:gd name="connsiteY0-194" fmla="*/ 0 h 1309290"/>
              <a:gd name="connsiteX1-195" fmla="*/ 1593348 w 1940155"/>
              <a:gd name="connsiteY1-196" fmla="*/ 25644 h 1309290"/>
              <a:gd name="connsiteX2-197" fmla="*/ 1887471 w 1940155"/>
              <a:gd name="connsiteY2-198" fmla="*/ 168810 h 1309290"/>
              <a:gd name="connsiteX3-199" fmla="*/ 1940155 w 1940155"/>
              <a:gd name="connsiteY3-200" fmla="*/ 1267084 h 1309290"/>
              <a:gd name="connsiteX4-201" fmla="*/ 1483622 w 1940155"/>
              <a:gd name="connsiteY4-202" fmla="*/ 1302155 h 1309290"/>
              <a:gd name="connsiteX5-203" fmla="*/ 684749 w 1940155"/>
              <a:gd name="connsiteY5-204" fmla="*/ 1289513 h 1309290"/>
              <a:gd name="connsiteX6-205" fmla="*/ 50722 w 1940155"/>
              <a:gd name="connsiteY6-206" fmla="*/ 1213659 h 1309290"/>
              <a:gd name="connsiteX7-207" fmla="*/ 0 w 1940155"/>
              <a:gd name="connsiteY7-208" fmla="*/ 1201017 h 1309290"/>
              <a:gd name="connsiteX0-209" fmla="*/ 1492123 w 1889433"/>
              <a:gd name="connsiteY0-210" fmla="*/ 0 h 1309290"/>
              <a:gd name="connsiteX1-211" fmla="*/ 1542626 w 1889433"/>
              <a:gd name="connsiteY1-212" fmla="*/ 25644 h 1309290"/>
              <a:gd name="connsiteX2-213" fmla="*/ 1836749 w 1889433"/>
              <a:gd name="connsiteY2-214" fmla="*/ 168810 h 1309290"/>
              <a:gd name="connsiteX3-215" fmla="*/ 1889433 w 1889433"/>
              <a:gd name="connsiteY3-216" fmla="*/ 1267084 h 1309290"/>
              <a:gd name="connsiteX4-217" fmla="*/ 1432900 w 1889433"/>
              <a:gd name="connsiteY4-218" fmla="*/ 1302155 h 1309290"/>
              <a:gd name="connsiteX5-219" fmla="*/ 634027 w 1889433"/>
              <a:gd name="connsiteY5-220" fmla="*/ 1289513 h 1309290"/>
              <a:gd name="connsiteX6-221" fmla="*/ 0 w 1889433"/>
              <a:gd name="connsiteY6-222" fmla="*/ 1213659 h 1309290"/>
              <a:gd name="connsiteX0-223" fmla="*/ 858096 w 1255406"/>
              <a:gd name="connsiteY0-224" fmla="*/ 0 h 1309290"/>
              <a:gd name="connsiteX1-225" fmla="*/ 908599 w 1255406"/>
              <a:gd name="connsiteY1-226" fmla="*/ 25644 h 1309290"/>
              <a:gd name="connsiteX2-227" fmla="*/ 1202722 w 1255406"/>
              <a:gd name="connsiteY2-228" fmla="*/ 168810 h 1309290"/>
              <a:gd name="connsiteX3-229" fmla="*/ 1255406 w 1255406"/>
              <a:gd name="connsiteY3-230" fmla="*/ 1267084 h 1309290"/>
              <a:gd name="connsiteX4-231" fmla="*/ 798873 w 1255406"/>
              <a:gd name="connsiteY4-232" fmla="*/ 1302155 h 1309290"/>
              <a:gd name="connsiteX5-233" fmla="*/ 0 w 1255406"/>
              <a:gd name="connsiteY5-234" fmla="*/ 1289513 h 1309290"/>
              <a:gd name="connsiteX0-235" fmla="*/ 59223 w 456533"/>
              <a:gd name="connsiteY0-236" fmla="*/ 0 h 1309290"/>
              <a:gd name="connsiteX1-237" fmla="*/ 109726 w 456533"/>
              <a:gd name="connsiteY1-238" fmla="*/ 25644 h 1309290"/>
              <a:gd name="connsiteX2-239" fmla="*/ 403849 w 456533"/>
              <a:gd name="connsiteY2-240" fmla="*/ 168810 h 1309290"/>
              <a:gd name="connsiteX3-241" fmla="*/ 456533 w 456533"/>
              <a:gd name="connsiteY3-242" fmla="*/ 1267084 h 1309290"/>
              <a:gd name="connsiteX4-243" fmla="*/ 0 w 456533"/>
              <a:gd name="connsiteY4-244" fmla="*/ 1302155 h 1309290"/>
              <a:gd name="connsiteX0-245" fmla="*/ 0 w 397310"/>
              <a:gd name="connsiteY0-246" fmla="*/ 0 h 1267084"/>
              <a:gd name="connsiteX1-247" fmla="*/ 50503 w 397310"/>
              <a:gd name="connsiteY1-248" fmla="*/ 25644 h 1267084"/>
              <a:gd name="connsiteX2-249" fmla="*/ 344626 w 397310"/>
              <a:gd name="connsiteY2-250" fmla="*/ 168810 h 1267084"/>
              <a:gd name="connsiteX3-251" fmla="*/ 397310 w 397310"/>
              <a:gd name="connsiteY3-252" fmla="*/ 1267084 h 1267084"/>
              <a:gd name="connsiteX0-253" fmla="*/ 0 w 344626"/>
              <a:gd name="connsiteY0-254" fmla="*/ 0 h 168810"/>
              <a:gd name="connsiteX1-255" fmla="*/ 50503 w 344626"/>
              <a:gd name="connsiteY1-256" fmla="*/ 25644 h 168810"/>
              <a:gd name="connsiteX2-257" fmla="*/ 344626 w 344626"/>
              <a:gd name="connsiteY2-258" fmla="*/ 168810 h 168810"/>
              <a:gd name="connsiteX0-259" fmla="*/ 0 w 414666"/>
              <a:gd name="connsiteY0-260" fmla="*/ 0 h 209999"/>
              <a:gd name="connsiteX1-261" fmla="*/ 50503 w 414666"/>
              <a:gd name="connsiteY1-262" fmla="*/ 25644 h 209999"/>
              <a:gd name="connsiteX2-263" fmla="*/ 414666 w 414666"/>
              <a:gd name="connsiteY2-264" fmla="*/ 209999 h 209999"/>
            </a:gdLst>
            <a:ahLst/>
            <a:cxnLst>
              <a:cxn ang="0">
                <a:pos x="connsiteX0-1" y="connsiteY0-2"/>
              </a:cxn>
              <a:cxn ang="0">
                <a:pos x="connsiteX1-3" y="connsiteY1-4"/>
              </a:cxn>
              <a:cxn ang="0">
                <a:pos x="connsiteX2-5" y="connsiteY2-6"/>
              </a:cxn>
            </a:cxnLst>
            <a:rect l="l" t="t" r="r" b="b"/>
            <a:pathLst>
              <a:path w="414666" h="209999">
                <a:moveTo>
                  <a:pt x="0" y="0"/>
                </a:moveTo>
                <a:lnTo>
                  <a:pt x="50503" y="25644"/>
                </a:lnTo>
                <a:cubicBezTo>
                  <a:pt x="147312" y="72451"/>
                  <a:pt x="318168" y="157265"/>
                  <a:pt x="414666" y="209999"/>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29" name="任意多边形: 形状 28"/>
          <p:cNvSpPr/>
          <p:nvPr userDrawn="1">
            <p:custDataLst>
              <p:tags r:id="rId5"/>
            </p:custDataLst>
          </p:nvPr>
        </p:nvSpPr>
        <p:spPr>
          <a:xfrm>
            <a:off x="7462230" y="1"/>
            <a:ext cx="1560914" cy="1051647"/>
          </a:xfrm>
          <a:custGeom>
            <a:avLst/>
            <a:gdLst>
              <a:gd name="connsiteX0" fmla="*/ 57732 w 2081218"/>
              <a:gd name="connsiteY0" fmla="*/ 0 h 1051647"/>
              <a:gd name="connsiteX1" fmla="*/ 1518173 w 2081218"/>
              <a:gd name="connsiteY1" fmla="*/ 0 h 1051647"/>
              <a:gd name="connsiteX2" fmla="*/ 1565547 w 2081218"/>
              <a:gd name="connsiteY2" fmla="*/ 31806 h 1051647"/>
              <a:gd name="connsiteX3" fmla="*/ 1950073 w 2081218"/>
              <a:gd name="connsiteY3" fmla="*/ 303415 h 1051647"/>
              <a:gd name="connsiteX4" fmla="*/ 2038836 w 2081218"/>
              <a:gd name="connsiteY4" fmla="*/ 783821 h 1051647"/>
              <a:gd name="connsiteX5" fmla="*/ 1556976 w 2081218"/>
              <a:gd name="connsiteY5" fmla="*/ 1049309 h 1051647"/>
              <a:gd name="connsiteX6" fmla="*/ 910269 w 2081218"/>
              <a:gd name="connsiteY6" fmla="*/ 973455 h 1051647"/>
              <a:gd name="connsiteX7" fmla="*/ 441089 w 2081218"/>
              <a:gd name="connsiteY7" fmla="*/ 884959 h 1051647"/>
              <a:gd name="connsiteX8" fmla="*/ 403047 w 2081218"/>
              <a:gd name="connsiteY8" fmla="*/ 872317 h 1051647"/>
              <a:gd name="connsiteX9" fmla="*/ 22629 w 2081218"/>
              <a:gd name="connsiteY9" fmla="*/ 543618 h 1051647"/>
              <a:gd name="connsiteX10" fmla="*/ 22629 w 2081218"/>
              <a:gd name="connsiteY10" fmla="*/ 202277 h 1051647"/>
              <a:gd name="connsiteX0-1" fmla="*/ 57732 w 2081218"/>
              <a:gd name="connsiteY0-2" fmla="*/ 0 h 1051647"/>
              <a:gd name="connsiteX1-3" fmla="*/ 1518173 w 2081218"/>
              <a:gd name="connsiteY1-4" fmla="*/ 0 h 1051647"/>
              <a:gd name="connsiteX2-5" fmla="*/ 1565547 w 2081218"/>
              <a:gd name="connsiteY2-6" fmla="*/ 31806 h 1051647"/>
              <a:gd name="connsiteX3-7" fmla="*/ 1950073 w 2081218"/>
              <a:gd name="connsiteY3-8" fmla="*/ 303415 h 1051647"/>
              <a:gd name="connsiteX4-9" fmla="*/ 2038836 w 2081218"/>
              <a:gd name="connsiteY4-10" fmla="*/ 783821 h 1051647"/>
              <a:gd name="connsiteX5-11" fmla="*/ 1556976 w 2081218"/>
              <a:gd name="connsiteY5-12" fmla="*/ 1049309 h 1051647"/>
              <a:gd name="connsiteX6-13" fmla="*/ 910269 w 2081218"/>
              <a:gd name="connsiteY6-14" fmla="*/ 973455 h 1051647"/>
              <a:gd name="connsiteX7-15" fmla="*/ 441089 w 2081218"/>
              <a:gd name="connsiteY7-16" fmla="*/ 884959 h 1051647"/>
              <a:gd name="connsiteX8-17" fmla="*/ 403047 w 2081218"/>
              <a:gd name="connsiteY8-18" fmla="*/ 872317 h 1051647"/>
              <a:gd name="connsiteX9-19" fmla="*/ 22629 w 2081218"/>
              <a:gd name="connsiteY9-20" fmla="*/ 543618 h 1051647"/>
              <a:gd name="connsiteX10-21" fmla="*/ 22629 w 2081218"/>
              <a:gd name="connsiteY10-22" fmla="*/ 202277 h 1051647"/>
              <a:gd name="connsiteX11" fmla="*/ 149172 w 2081218"/>
              <a:gd name="connsiteY11" fmla="*/ 91440 h 1051647"/>
              <a:gd name="connsiteX0-23" fmla="*/ 1518173 w 2081218"/>
              <a:gd name="connsiteY0-24" fmla="*/ 0 h 1051647"/>
              <a:gd name="connsiteX1-25" fmla="*/ 1565547 w 2081218"/>
              <a:gd name="connsiteY1-26" fmla="*/ 31806 h 1051647"/>
              <a:gd name="connsiteX2-27" fmla="*/ 1950073 w 2081218"/>
              <a:gd name="connsiteY2-28" fmla="*/ 303415 h 1051647"/>
              <a:gd name="connsiteX3-29" fmla="*/ 2038836 w 2081218"/>
              <a:gd name="connsiteY3-30" fmla="*/ 783821 h 1051647"/>
              <a:gd name="connsiteX4-31" fmla="*/ 1556976 w 2081218"/>
              <a:gd name="connsiteY4-32" fmla="*/ 1049309 h 1051647"/>
              <a:gd name="connsiteX5-33" fmla="*/ 910269 w 2081218"/>
              <a:gd name="connsiteY5-34" fmla="*/ 973455 h 1051647"/>
              <a:gd name="connsiteX6-35" fmla="*/ 441089 w 2081218"/>
              <a:gd name="connsiteY6-36" fmla="*/ 884959 h 1051647"/>
              <a:gd name="connsiteX7-37" fmla="*/ 403047 w 2081218"/>
              <a:gd name="connsiteY7-38" fmla="*/ 872317 h 1051647"/>
              <a:gd name="connsiteX8-39" fmla="*/ 22629 w 2081218"/>
              <a:gd name="connsiteY8-40" fmla="*/ 543618 h 1051647"/>
              <a:gd name="connsiteX9-41" fmla="*/ 22629 w 2081218"/>
              <a:gd name="connsiteY9-42" fmla="*/ 202277 h 1051647"/>
              <a:gd name="connsiteX10-43" fmla="*/ 149172 w 2081218"/>
              <a:gd name="connsiteY10-44" fmla="*/ 91440 h 1051647"/>
              <a:gd name="connsiteX0-45" fmla="*/ 1518173 w 2081218"/>
              <a:gd name="connsiteY0-46" fmla="*/ 0 h 1051647"/>
              <a:gd name="connsiteX1-47" fmla="*/ 1565547 w 2081218"/>
              <a:gd name="connsiteY1-48" fmla="*/ 31806 h 1051647"/>
              <a:gd name="connsiteX2-49" fmla="*/ 1950073 w 2081218"/>
              <a:gd name="connsiteY2-50" fmla="*/ 303415 h 1051647"/>
              <a:gd name="connsiteX3-51" fmla="*/ 2038836 w 2081218"/>
              <a:gd name="connsiteY3-52" fmla="*/ 783821 h 1051647"/>
              <a:gd name="connsiteX4-53" fmla="*/ 1556976 w 2081218"/>
              <a:gd name="connsiteY4-54" fmla="*/ 1049309 h 1051647"/>
              <a:gd name="connsiteX5-55" fmla="*/ 910269 w 2081218"/>
              <a:gd name="connsiteY5-56" fmla="*/ 973455 h 1051647"/>
              <a:gd name="connsiteX6-57" fmla="*/ 441089 w 2081218"/>
              <a:gd name="connsiteY6-58" fmla="*/ 884959 h 1051647"/>
              <a:gd name="connsiteX7-59" fmla="*/ 403047 w 2081218"/>
              <a:gd name="connsiteY7-60" fmla="*/ 872317 h 1051647"/>
              <a:gd name="connsiteX8-61" fmla="*/ 22629 w 2081218"/>
              <a:gd name="connsiteY8-62" fmla="*/ 543618 h 1051647"/>
              <a:gd name="connsiteX9-63" fmla="*/ 22629 w 2081218"/>
              <a:gd name="connsiteY9-64" fmla="*/ 202277 h 1051647"/>
              <a:gd name="connsiteX10-65" fmla="*/ 46581 w 2081218"/>
              <a:gd name="connsiteY10-66" fmla="*/ 6691 h 10516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1218" h="1051647">
                <a:moveTo>
                  <a:pt x="1518173" y="0"/>
                </a:moveTo>
                <a:lnTo>
                  <a:pt x="1565547" y="31806"/>
                </a:lnTo>
                <a:cubicBezTo>
                  <a:pt x="1694635" y="110340"/>
                  <a:pt x="1837878" y="183235"/>
                  <a:pt x="1950073" y="303415"/>
                </a:cubicBezTo>
                <a:cubicBezTo>
                  <a:pt x="2105790" y="469927"/>
                  <a:pt x="2105447" y="669981"/>
                  <a:pt x="2038836" y="783821"/>
                </a:cubicBezTo>
                <a:cubicBezTo>
                  <a:pt x="2024381" y="959721"/>
                  <a:pt x="1866546" y="1069279"/>
                  <a:pt x="1556976" y="1049309"/>
                </a:cubicBezTo>
                <a:cubicBezTo>
                  <a:pt x="1289911" y="1032163"/>
                  <a:pt x="1112980" y="972195"/>
                  <a:pt x="910269" y="973455"/>
                </a:cubicBezTo>
                <a:cubicBezTo>
                  <a:pt x="770466" y="974402"/>
                  <a:pt x="602284" y="945468"/>
                  <a:pt x="441089" y="884959"/>
                </a:cubicBezTo>
                <a:cubicBezTo>
                  <a:pt x="429588" y="880718"/>
                  <a:pt x="414168" y="876918"/>
                  <a:pt x="403047" y="872317"/>
                </a:cubicBezTo>
                <a:cubicBezTo>
                  <a:pt x="237021" y="803632"/>
                  <a:pt x="80577" y="694021"/>
                  <a:pt x="22629" y="543618"/>
                </a:cubicBezTo>
                <a:cubicBezTo>
                  <a:pt x="-21899" y="428082"/>
                  <a:pt x="11028" y="312464"/>
                  <a:pt x="22629" y="202277"/>
                </a:cubicBezTo>
                <a:cubicBezTo>
                  <a:pt x="34330" y="134851"/>
                  <a:pt x="46581" y="6691"/>
                  <a:pt x="46581" y="6691"/>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30" name="任意多边形: 形状 29"/>
          <p:cNvSpPr/>
          <p:nvPr userDrawn="1">
            <p:custDataLst>
              <p:tags r:id="rId6"/>
            </p:custDataLst>
          </p:nvPr>
        </p:nvSpPr>
        <p:spPr>
          <a:xfrm>
            <a:off x="7669176" y="0"/>
            <a:ext cx="1024852" cy="695164"/>
          </a:xfrm>
          <a:custGeom>
            <a:avLst/>
            <a:gdLst>
              <a:gd name="connsiteX0" fmla="*/ 15631 w 1367152"/>
              <a:gd name="connsiteY0" fmla="*/ 0 h 695164"/>
              <a:gd name="connsiteX1" fmla="*/ 819715 w 1367152"/>
              <a:gd name="connsiteY1" fmla="*/ 0 h 695164"/>
              <a:gd name="connsiteX2" fmla="*/ 835591 w 1367152"/>
              <a:gd name="connsiteY2" fmla="*/ 22528 h 695164"/>
              <a:gd name="connsiteX3" fmla="*/ 1205647 w 1367152"/>
              <a:gd name="connsiteY3" fmla="*/ 290773 h 695164"/>
              <a:gd name="connsiteX4" fmla="*/ 1205647 w 1367152"/>
              <a:gd name="connsiteY4" fmla="*/ 682683 h 695164"/>
              <a:gd name="connsiteX5" fmla="*/ 660384 w 1367152"/>
              <a:gd name="connsiteY5" fmla="*/ 568903 h 695164"/>
              <a:gd name="connsiteX6" fmla="*/ 102440 w 1367152"/>
              <a:gd name="connsiteY6" fmla="*/ 391911 h 695164"/>
              <a:gd name="connsiteX7" fmla="*/ 996 w 1367152"/>
              <a:gd name="connsiteY7" fmla="*/ 151708 h 695164"/>
              <a:gd name="connsiteX8" fmla="*/ 3334 w 1367152"/>
              <a:gd name="connsiteY8" fmla="*/ 62046 h 695164"/>
              <a:gd name="connsiteX0-1" fmla="*/ 15631 w 1367152"/>
              <a:gd name="connsiteY0-2" fmla="*/ 0 h 695164"/>
              <a:gd name="connsiteX1-3" fmla="*/ 819715 w 1367152"/>
              <a:gd name="connsiteY1-4" fmla="*/ 0 h 695164"/>
              <a:gd name="connsiteX2-5" fmla="*/ 835591 w 1367152"/>
              <a:gd name="connsiteY2-6" fmla="*/ 22528 h 695164"/>
              <a:gd name="connsiteX3-7" fmla="*/ 1205647 w 1367152"/>
              <a:gd name="connsiteY3-8" fmla="*/ 290773 h 695164"/>
              <a:gd name="connsiteX4-9" fmla="*/ 1205647 w 1367152"/>
              <a:gd name="connsiteY4-10" fmla="*/ 682683 h 695164"/>
              <a:gd name="connsiteX5-11" fmla="*/ 660384 w 1367152"/>
              <a:gd name="connsiteY5-12" fmla="*/ 568903 h 695164"/>
              <a:gd name="connsiteX6-13" fmla="*/ 102440 w 1367152"/>
              <a:gd name="connsiteY6-14" fmla="*/ 391911 h 695164"/>
              <a:gd name="connsiteX7-15" fmla="*/ 996 w 1367152"/>
              <a:gd name="connsiteY7-16" fmla="*/ 151708 h 695164"/>
              <a:gd name="connsiteX8-17" fmla="*/ 3334 w 1367152"/>
              <a:gd name="connsiteY8-18" fmla="*/ 62046 h 695164"/>
              <a:gd name="connsiteX9" fmla="*/ 107071 w 1367152"/>
              <a:gd name="connsiteY9" fmla="*/ 91440 h 695164"/>
              <a:gd name="connsiteX0-19" fmla="*/ 819715 w 1367152"/>
              <a:gd name="connsiteY0-20" fmla="*/ 0 h 695164"/>
              <a:gd name="connsiteX1-21" fmla="*/ 835591 w 1367152"/>
              <a:gd name="connsiteY1-22" fmla="*/ 22528 h 695164"/>
              <a:gd name="connsiteX2-23" fmla="*/ 1205647 w 1367152"/>
              <a:gd name="connsiteY2-24" fmla="*/ 290773 h 695164"/>
              <a:gd name="connsiteX3-25" fmla="*/ 1205647 w 1367152"/>
              <a:gd name="connsiteY3-26" fmla="*/ 682683 h 695164"/>
              <a:gd name="connsiteX4-27" fmla="*/ 660384 w 1367152"/>
              <a:gd name="connsiteY4-28" fmla="*/ 568903 h 695164"/>
              <a:gd name="connsiteX5-29" fmla="*/ 102440 w 1367152"/>
              <a:gd name="connsiteY5-30" fmla="*/ 391911 h 695164"/>
              <a:gd name="connsiteX6-31" fmla="*/ 996 w 1367152"/>
              <a:gd name="connsiteY6-32" fmla="*/ 151708 h 695164"/>
              <a:gd name="connsiteX7-33" fmla="*/ 3334 w 1367152"/>
              <a:gd name="connsiteY7-34" fmla="*/ 62046 h 695164"/>
              <a:gd name="connsiteX8-35" fmla="*/ 107071 w 1367152"/>
              <a:gd name="connsiteY8-36" fmla="*/ 91440 h 695164"/>
              <a:gd name="connsiteX0-37" fmla="*/ 819715 w 1367152"/>
              <a:gd name="connsiteY0-38" fmla="*/ 0 h 695164"/>
              <a:gd name="connsiteX1-39" fmla="*/ 835591 w 1367152"/>
              <a:gd name="connsiteY1-40" fmla="*/ 22528 h 695164"/>
              <a:gd name="connsiteX2-41" fmla="*/ 1205647 w 1367152"/>
              <a:gd name="connsiteY2-42" fmla="*/ 290773 h 695164"/>
              <a:gd name="connsiteX3-43" fmla="*/ 1205647 w 1367152"/>
              <a:gd name="connsiteY3-44" fmla="*/ 682683 h 695164"/>
              <a:gd name="connsiteX4-45" fmla="*/ 660384 w 1367152"/>
              <a:gd name="connsiteY4-46" fmla="*/ 568903 h 695164"/>
              <a:gd name="connsiteX5-47" fmla="*/ 102440 w 1367152"/>
              <a:gd name="connsiteY5-48" fmla="*/ 391911 h 695164"/>
              <a:gd name="connsiteX6-49" fmla="*/ 996 w 1367152"/>
              <a:gd name="connsiteY6-50" fmla="*/ 151708 h 695164"/>
              <a:gd name="connsiteX7-51" fmla="*/ 3334 w 1367152"/>
              <a:gd name="connsiteY7-52" fmla="*/ 62046 h 695164"/>
              <a:gd name="connsiteX0-53" fmla="*/ 818891 w 1366328"/>
              <a:gd name="connsiteY0-54" fmla="*/ 0 h 695164"/>
              <a:gd name="connsiteX1-55" fmla="*/ 834767 w 1366328"/>
              <a:gd name="connsiteY1-56" fmla="*/ 22528 h 695164"/>
              <a:gd name="connsiteX2-57" fmla="*/ 1204823 w 1366328"/>
              <a:gd name="connsiteY2-58" fmla="*/ 290773 h 695164"/>
              <a:gd name="connsiteX3-59" fmla="*/ 1204823 w 1366328"/>
              <a:gd name="connsiteY3-60" fmla="*/ 682683 h 695164"/>
              <a:gd name="connsiteX4-61" fmla="*/ 659560 w 1366328"/>
              <a:gd name="connsiteY4-62" fmla="*/ 568903 h 695164"/>
              <a:gd name="connsiteX5-63" fmla="*/ 101616 w 1366328"/>
              <a:gd name="connsiteY5-64" fmla="*/ 391911 h 695164"/>
              <a:gd name="connsiteX6-65" fmla="*/ 172 w 1366328"/>
              <a:gd name="connsiteY6-66" fmla="*/ 151708 h 695164"/>
              <a:gd name="connsiteX7-67" fmla="*/ 15957 w 1366328"/>
              <a:gd name="connsiteY7-68" fmla="*/ 21705 h 695164"/>
              <a:gd name="connsiteX0-69" fmla="*/ 818868 w 1366305"/>
              <a:gd name="connsiteY0-70" fmla="*/ 0 h 695164"/>
              <a:gd name="connsiteX1-71" fmla="*/ 834744 w 1366305"/>
              <a:gd name="connsiteY1-72" fmla="*/ 22528 h 695164"/>
              <a:gd name="connsiteX2-73" fmla="*/ 1204800 w 1366305"/>
              <a:gd name="connsiteY2-74" fmla="*/ 290773 h 695164"/>
              <a:gd name="connsiteX3-75" fmla="*/ 1204800 w 1366305"/>
              <a:gd name="connsiteY3-76" fmla="*/ 682683 h 695164"/>
              <a:gd name="connsiteX4-77" fmla="*/ 659537 w 1366305"/>
              <a:gd name="connsiteY4-78" fmla="*/ 568903 h 695164"/>
              <a:gd name="connsiteX5-79" fmla="*/ 101593 w 1366305"/>
              <a:gd name="connsiteY5-80" fmla="*/ 391911 h 695164"/>
              <a:gd name="connsiteX6-81" fmla="*/ 149 w 1366305"/>
              <a:gd name="connsiteY6-82" fmla="*/ 151708 h 695164"/>
              <a:gd name="connsiteX7-83" fmla="*/ 18315 w 1366305"/>
              <a:gd name="connsiteY7-84" fmla="*/ 5037 h 695164"/>
              <a:gd name="connsiteX0-85" fmla="*/ 819032 w 1366469"/>
              <a:gd name="connsiteY0-86" fmla="*/ 0 h 695164"/>
              <a:gd name="connsiteX1-87" fmla="*/ 834908 w 1366469"/>
              <a:gd name="connsiteY1-88" fmla="*/ 22528 h 695164"/>
              <a:gd name="connsiteX2-89" fmla="*/ 1204964 w 1366469"/>
              <a:gd name="connsiteY2-90" fmla="*/ 290773 h 695164"/>
              <a:gd name="connsiteX3-91" fmla="*/ 1204964 w 1366469"/>
              <a:gd name="connsiteY3-92" fmla="*/ 682683 h 695164"/>
              <a:gd name="connsiteX4-93" fmla="*/ 659701 w 1366469"/>
              <a:gd name="connsiteY4-94" fmla="*/ 568903 h 695164"/>
              <a:gd name="connsiteX5-95" fmla="*/ 101757 w 1366469"/>
              <a:gd name="connsiteY5-96" fmla="*/ 391911 h 695164"/>
              <a:gd name="connsiteX6-97" fmla="*/ 313 w 1366469"/>
              <a:gd name="connsiteY6-98" fmla="*/ 151708 h 695164"/>
              <a:gd name="connsiteX7-99" fmla="*/ 8954 w 1366469"/>
              <a:gd name="connsiteY7-100" fmla="*/ 5037 h 6951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366469" h="695164">
                <a:moveTo>
                  <a:pt x="819032" y="0"/>
                </a:moveTo>
                <a:lnTo>
                  <a:pt x="834908" y="22528"/>
                </a:lnTo>
                <a:cubicBezTo>
                  <a:pt x="925700" y="131403"/>
                  <a:pt x="1065914" y="216298"/>
                  <a:pt x="1204964" y="290773"/>
                </a:cubicBezTo>
                <a:cubicBezTo>
                  <a:pt x="1401652" y="395973"/>
                  <a:pt x="1438184" y="615874"/>
                  <a:pt x="1204964" y="682683"/>
                </a:cubicBezTo>
                <a:cubicBezTo>
                  <a:pt x="1031076" y="732329"/>
                  <a:pt x="819793" y="621355"/>
                  <a:pt x="659701" y="568903"/>
                </a:cubicBezTo>
                <a:cubicBezTo>
                  <a:pt x="477127" y="509126"/>
                  <a:pt x="247343" y="518617"/>
                  <a:pt x="101757" y="391911"/>
                </a:cubicBezTo>
                <a:cubicBezTo>
                  <a:pt x="26219" y="326027"/>
                  <a:pt x="5829" y="238257"/>
                  <a:pt x="313" y="151708"/>
                </a:cubicBezTo>
                <a:cubicBezTo>
                  <a:pt x="-1572" y="122508"/>
                  <a:pt x="5527" y="35416"/>
                  <a:pt x="8954" y="5037"/>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31" name="任意多边形: 形状 30"/>
          <p:cNvSpPr/>
          <p:nvPr userDrawn="1">
            <p:custDataLst>
              <p:tags r:id="rId7"/>
            </p:custDataLst>
          </p:nvPr>
        </p:nvSpPr>
        <p:spPr>
          <a:xfrm>
            <a:off x="7268759" y="2766"/>
            <a:ext cx="1856230" cy="1306524"/>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128795 w 2475602"/>
              <a:gd name="connsiteY0-156" fmla="*/ 22878 h 1306524"/>
              <a:gd name="connsiteX1-157" fmla="*/ 2422918 w 2475602"/>
              <a:gd name="connsiteY1-158" fmla="*/ 166044 h 1306524"/>
              <a:gd name="connsiteX2-159" fmla="*/ 2475602 w 2475602"/>
              <a:gd name="connsiteY2-160" fmla="*/ 1264318 h 1306524"/>
              <a:gd name="connsiteX3-161" fmla="*/ 2019069 w 2475602"/>
              <a:gd name="connsiteY3-162" fmla="*/ 1299389 h 1306524"/>
              <a:gd name="connsiteX4-163" fmla="*/ 1220196 w 2475602"/>
              <a:gd name="connsiteY4-164" fmla="*/ 1286747 h 1306524"/>
              <a:gd name="connsiteX5-165" fmla="*/ 586169 w 2475602"/>
              <a:gd name="connsiteY5-166" fmla="*/ 1210893 h 1306524"/>
              <a:gd name="connsiteX6-167" fmla="*/ 535447 w 2475602"/>
              <a:gd name="connsiteY6-168" fmla="*/ 1198251 h 1306524"/>
              <a:gd name="connsiteX7-169" fmla="*/ 28223 w 2475602"/>
              <a:gd name="connsiteY7-170" fmla="*/ 743129 h 1306524"/>
              <a:gd name="connsiteX8-171" fmla="*/ 40903 w 2475602"/>
              <a:gd name="connsiteY8-172" fmla="*/ 250080 h 1306524"/>
              <a:gd name="connsiteX9-173" fmla="*/ 79288 w 2475602"/>
              <a:gd name="connsiteY9-174" fmla="*/ 0 h 1306524"/>
              <a:gd name="connsiteX0-175" fmla="*/ 2422918 w 2475602"/>
              <a:gd name="connsiteY0-176" fmla="*/ 166044 h 1306524"/>
              <a:gd name="connsiteX1-177" fmla="*/ 2475602 w 2475602"/>
              <a:gd name="connsiteY1-178" fmla="*/ 1264318 h 1306524"/>
              <a:gd name="connsiteX2-179" fmla="*/ 2019069 w 2475602"/>
              <a:gd name="connsiteY2-180" fmla="*/ 1299389 h 1306524"/>
              <a:gd name="connsiteX3-181" fmla="*/ 1220196 w 2475602"/>
              <a:gd name="connsiteY3-182" fmla="*/ 1286747 h 1306524"/>
              <a:gd name="connsiteX4-183" fmla="*/ 586169 w 2475602"/>
              <a:gd name="connsiteY4-184" fmla="*/ 1210893 h 1306524"/>
              <a:gd name="connsiteX5-185" fmla="*/ 535447 w 2475602"/>
              <a:gd name="connsiteY5-186" fmla="*/ 1198251 h 1306524"/>
              <a:gd name="connsiteX6-187" fmla="*/ 28223 w 2475602"/>
              <a:gd name="connsiteY6-188" fmla="*/ 743129 h 1306524"/>
              <a:gd name="connsiteX7-189" fmla="*/ 40903 w 2475602"/>
              <a:gd name="connsiteY7-190" fmla="*/ 250080 h 1306524"/>
              <a:gd name="connsiteX8-191" fmla="*/ 79288 w 2475602"/>
              <a:gd name="connsiteY8-192" fmla="*/ 0 h 1306524"/>
              <a:gd name="connsiteX0-193" fmla="*/ 2475602 w 2475602"/>
              <a:gd name="connsiteY0-194" fmla="*/ 1264318 h 1306524"/>
              <a:gd name="connsiteX1-195" fmla="*/ 2019069 w 2475602"/>
              <a:gd name="connsiteY1-196" fmla="*/ 1299389 h 1306524"/>
              <a:gd name="connsiteX2-197" fmla="*/ 1220196 w 2475602"/>
              <a:gd name="connsiteY2-198" fmla="*/ 1286747 h 1306524"/>
              <a:gd name="connsiteX3-199" fmla="*/ 586169 w 2475602"/>
              <a:gd name="connsiteY3-200" fmla="*/ 1210893 h 1306524"/>
              <a:gd name="connsiteX4-201" fmla="*/ 535447 w 2475602"/>
              <a:gd name="connsiteY4-202" fmla="*/ 1198251 h 1306524"/>
              <a:gd name="connsiteX5-203" fmla="*/ 28223 w 2475602"/>
              <a:gd name="connsiteY5-204" fmla="*/ 743129 h 1306524"/>
              <a:gd name="connsiteX6-205" fmla="*/ 40903 w 2475602"/>
              <a:gd name="connsiteY6-206" fmla="*/ 250080 h 1306524"/>
              <a:gd name="connsiteX7-207" fmla="*/ 79288 w 2475602"/>
              <a:gd name="connsiteY7-208" fmla="*/ 0 h 13065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75602" h="1306524">
                <a:moveTo>
                  <a:pt x="2475602" y="1264318"/>
                </a:moveTo>
                <a:cubicBezTo>
                  <a:pt x="2359054" y="1304161"/>
                  <a:pt x="2210793" y="1315660"/>
                  <a:pt x="2019069" y="1299389"/>
                </a:cubicBezTo>
                <a:cubicBezTo>
                  <a:pt x="1675034" y="1270084"/>
                  <a:pt x="1478460" y="1248604"/>
                  <a:pt x="1220196" y="1286747"/>
                </a:cubicBezTo>
                <a:cubicBezTo>
                  <a:pt x="1030672" y="1314623"/>
                  <a:pt x="804845" y="1288757"/>
                  <a:pt x="586169" y="1210893"/>
                </a:cubicBezTo>
                <a:cubicBezTo>
                  <a:pt x="570356" y="1205352"/>
                  <a:pt x="550587" y="1204243"/>
                  <a:pt x="535447" y="1198251"/>
                </a:cubicBezTo>
                <a:cubicBezTo>
                  <a:pt x="310839" y="1108695"/>
                  <a:pt x="99468" y="946431"/>
                  <a:pt x="28223" y="743129"/>
                </a:cubicBezTo>
                <a:cubicBezTo>
                  <a:pt x="-31510" y="572482"/>
                  <a:pt x="18737" y="410992"/>
                  <a:pt x="40903" y="250080"/>
                </a:cubicBezTo>
                <a:cubicBezTo>
                  <a:pt x="50900" y="178283"/>
                  <a:pt x="63787" y="71055"/>
                  <a:pt x="79288"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32" name="任意多边形: 形状 31"/>
          <p:cNvSpPr/>
          <p:nvPr userDrawn="1">
            <p:custDataLst>
              <p:tags r:id="rId8"/>
            </p:custDataLst>
          </p:nvPr>
        </p:nvSpPr>
        <p:spPr>
          <a:xfrm>
            <a:off x="0" y="4797132"/>
            <a:ext cx="2208150" cy="2032466"/>
          </a:xfrm>
          <a:custGeom>
            <a:avLst/>
            <a:gdLst>
              <a:gd name="connsiteX0" fmla="*/ 840806 w 2944200"/>
              <a:gd name="connsiteY0" fmla="*/ 27 h 2060868"/>
              <a:gd name="connsiteX1" fmla="*/ 1051399 w 2944200"/>
              <a:gd name="connsiteY1" fmla="*/ 14054 h 2060868"/>
              <a:gd name="connsiteX2" fmla="*/ 2786836 w 2944200"/>
              <a:gd name="connsiteY2" fmla="*/ 1163449 h 2060868"/>
              <a:gd name="connsiteX3" fmla="*/ 2809315 w 2944200"/>
              <a:gd name="connsiteY3" fmla="*/ 2032466 h 2060868"/>
              <a:gd name="connsiteX4" fmla="*/ 2786027 w 2944200"/>
              <a:gd name="connsiteY4" fmla="*/ 2060868 h 2060868"/>
              <a:gd name="connsiteX5" fmla="*/ 0 w 2944200"/>
              <a:gd name="connsiteY5" fmla="*/ 2060868 h 2060868"/>
              <a:gd name="connsiteX6" fmla="*/ 0 w 2944200"/>
              <a:gd name="connsiteY6" fmla="*/ 199491 h 2060868"/>
              <a:gd name="connsiteX7" fmla="*/ 44807 w 2944200"/>
              <a:gd name="connsiteY7" fmla="*/ 176880 h 2060868"/>
              <a:gd name="connsiteX8" fmla="*/ 840806 w 2944200"/>
              <a:gd name="connsiteY8" fmla="*/ 27 h 2060868"/>
              <a:gd name="connsiteX0-1" fmla="*/ 2786027 w 2944200"/>
              <a:gd name="connsiteY0-2" fmla="*/ 2060868 h 2152308"/>
              <a:gd name="connsiteX1-3" fmla="*/ 0 w 2944200"/>
              <a:gd name="connsiteY1-4" fmla="*/ 2060868 h 2152308"/>
              <a:gd name="connsiteX2-5" fmla="*/ 0 w 2944200"/>
              <a:gd name="connsiteY2-6" fmla="*/ 199491 h 2152308"/>
              <a:gd name="connsiteX3-7" fmla="*/ 44807 w 2944200"/>
              <a:gd name="connsiteY3-8" fmla="*/ 176880 h 2152308"/>
              <a:gd name="connsiteX4-9" fmla="*/ 840806 w 2944200"/>
              <a:gd name="connsiteY4-10" fmla="*/ 27 h 2152308"/>
              <a:gd name="connsiteX5-11" fmla="*/ 1051399 w 2944200"/>
              <a:gd name="connsiteY5-12" fmla="*/ 14054 h 2152308"/>
              <a:gd name="connsiteX6-13" fmla="*/ 2786836 w 2944200"/>
              <a:gd name="connsiteY6-14" fmla="*/ 1163449 h 2152308"/>
              <a:gd name="connsiteX7-15" fmla="*/ 2809315 w 2944200"/>
              <a:gd name="connsiteY7-16" fmla="*/ 2032466 h 2152308"/>
              <a:gd name="connsiteX8-17" fmla="*/ 2877467 w 2944200"/>
              <a:gd name="connsiteY8-18" fmla="*/ 2152308 h 2152308"/>
              <a:gd name="connsiteX0-19" fmla="*/ 2786027 w 2944200"/>
              <a:gd name="connsiteY0-20" fmla="*/ 2060868 h 2060868"/>
              <a:gd name="connsiteX1-21" fmla="*/ 0 w 2944200"/>
              <a:gd name="connsiteY1-22" fmla="*/ 2060868 h 2060868"/>
              <a:gd name="connsiteX2-23" fmla="*/ 0 w 2944200"/>
              <a:gd name="connsiteY2-24" fmla="*/ 199491 h 2060868"/>
              <a:gd name="connsiteX3-25" fmla="*/ 44807 w 2944200"/>
              <a:gd name="connsiteY3-26" fmla="*/ 176880 h 2060868"/>
              <a:gd name="connsiteX4-27" fmla="*/ 840806 w 2944200"/>
              <a:gd name="connsiteY4-28" fmla="*/ 27 h 2060868"/>
              <a:gd name="connsiteX5-29" fmla="*/ 1051399 w 2944200"/>
              <a:gd name="connsiteY5-30" fmla="*/ 14054 h 2060868"/>
              <a:gd name="connsiteX6-31" fmla="*/ 2786836 w 2944200"/>
              <a:gd name="connsiteY6-32" fmla="*/ 1163449 h 2060868"/>
              <a:gd name="connsiteX7-33" fmla="*/ 2809315 w 2944200"/>
              <a:gd name="connsiteY7-34" fmla="*/ 2032466 h 2060868"/>
              <a:gd name="connsiteX0-35" fmla="*/ 0 w 2944200"/>
              <a:gd name="connsiteY0-36" fmla="*/ 2060868 h 2060868"/>
              <a:gd name="connsiteX1-37" fmla="*/ 0 w 2944200"/>
              <a:gd name="connsiteY1-38" fmla="*/ 199491 h 2060868"/>
              <a:gd name="connsiteX2-39" fmla="*/ 44807 w 2944200"/>
              <a:gd name="connsiteY2-40" fmla="*/ 176880 h 2060868"/>
              <a:gd name="connsiteX3-41" fmla="*/ 840806 w 2944200"/>
              <a:gd name="connsiteY3-42" fmla="*/ 27 h 2060868"/>
              <a:gd name="connsiteX4-43" fmla="*/ 1051399 w 2944200"/>
              <a:gd name="connsiteY4-44" fmla="*/ 14054 h 2060868"/>
              <a:gd name="connsiteX5-45" fmla="*/ 2786836 w 2944200"/>
              <a:gd name="connsiteY5-46" fmla="*/ 1163449 h 2060868"/>
              <a:gd name="connsiteX6-47" fmla="*/ 2809315 w 2944200"/>
              <a:gd name="connsiteY6-48" fmla="*/ 2032466 h 2060868"/>
              <a:gd name="connsiteX0-49" fmla="*/ 0 w 2944200"/>
              <a:gd name="connsiteY0-50" fmla="*/ 199491 h 2032466"/>
              <a:gd name="connsiteX1-51" fmla="*/ 44807 w 2944200"/>
              <a:gd name="connsiteY1-52" fmla="*/ 176880 h 2032466"/>
              <a:gd name="connsiteX2-53" fmla="*/ 840806 w 2944200"/>
              <a:gd name="connsiteY2-54" fmla="*/ 27 h 2032466"/>
              <a:gd name="connsiteX3-55" fmla="*/ 1051399 w 2944200"/>
              <a:gd name="connsiteY3-56" fmla="*/ 14054 h 2032466"/>
              <a:gd name="connsiteX4-57" fmla="*/ 2786836 w 2944200"/>
              <a:gd name="connsiteY4-58" fmla="*/ 1163449 h 2032466"/>
              <a:gd name="connsiteX5-59" fmla="*/ 2809315 w 2944200"/>
              <a:gd name="connsiteY5-60" fmla="*/ 2032466 h 20324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944200" h="2032466">
                <a:moveTo>
                  <a:pt x="0" y="199491"/>
                </a:moveTo>
                <a:lnTo>
                  <a:pt x="44807" y="176880"/>
                </a:lnTo>
                <a:cubicBezTo>
                  <a:pt x="295590" y="63915"/>
                  <a:pt x="562670" y="-1525"/>
                  <a:pt x="840806" y="27"/>
                </a:cubicBezTo>
                <a:cubicBezTo>
                  <a:pt x="910340" y="414"/>
                  <a:pt x="980565" y="4989"/>
                  <a:pt x="1051399" y="14054"/>
                </a:cubicBezTo>
                <a:cubicBezTo>
                  <a:pt x="1756771" y="104477"/>
                  <a:pt x="2412336" y="578652"/>
                  <a:pt x="2786836" y="1163449"/>
                </a:cubicBezTo>
                <a:cubicBezTo>
                  <a:pt x="3010240" y="1512352"/>
                  <a:pt x="2975482" y="1800093"/>
                  <a:pt x="2809315" y="2032466"/>
                </a:cubicBez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33" name="任意多边形: 形状 32"/>
          <p:cNvSpPr/>
          <p:nvPr userDrawn="1">
            <p:custDataLst>
              <p:tags r:id="rId9"/>
            </p:custDataLst>
          </p:nvPr>
        </p:nvSpPr>
        <p:spPr>
          <a:xfrm>
            <a:off x="0" y="5106522"/>
            <a:ext cx="1954399" cy="1751478"/>
          </a:xfrm>
          <a:custGeom>
            <a:avLst/>
            <a:gdLst>
              <a:gd name="connsiteX0" fmla="*/ 813526 w 2605865"/>
              <a:gd name="connsiteY0" fmla="*/ 155 h 1751478"/>
              <a:gd name="connsiteX1" fmla="*/ 988062 w 2605865"/>
              <a:gd name="connsiteY1" fmla="*/ 7801 h 1751478"/>
              <a:gd name="connsiteX2" fmla="*/ 2457483 w 2605865"/>
              <a:gd name="connsiteY2" fmla="*/ 891952 h 1751478"/>
              <a:gd name="connsiteX3" fmla="*/ 2426261 w 2605865"/>
              <a:gd name="connsiteY3" fmla="*/ 1736886 h 1751478"/>
              <a:gd name="connsiteX4" fmla="*/ 2411664 w 2605865"/>
              <a:gd name="connsiteY4" fmla="*/ 1751478 h 1751478"/>
              <a:gd name="connsiteX5" fmla="*/ 0 w 2605865"/>
              <a:gd name="connsiteY5" fmla="*/ 1751478 h 1751478"/>
              <a:gd name="connsiteX6" fmla="*/ 0 w 2605865"/>
              <a:gd name="connsiteY6" fmla="*/ 230460 h 1751478"/>
              <a:gd name="connsiteX7" fmla="*/ 1592 w 2605865"/>
              <a:gd name="connsiteY7" fmla="*/ 229499 h 1751478"/>
              <a:gd name="connsiteX8" fmla="*/ 813526 w 2605865"/>
              <a:gd name="connsiteY8" fmla="*/ 155 h 1751478"/>
              <a:gd name="connsiteX0-1" fmla="*/ 0 w 2605865"/>
              <a:gd name="connsiteY0-2" fmla="*/ 1751478 h 1842918"/>
              <a:gd name="connsiteX1-3" fmla="*/ 0 w 2605865"/>
              <a:gd name="connsiteY1-4" fmla="*/ 230460 h 1842918"/>
              <a:gd name="connsiteX2-5" fmla="*/ 1592 w 2605865"/>
              <a:gd name="connsiteY2-6" fmla="*/ 229499 h 1842918"/>
              <a:gd name="connsiteX3-7" fmla="*/ 813526 w 2605865"/>
              <a:gd name="connsiteY3-8" fmla="*/ 155 h 1842918"/>
              <a:gd name="connsiteX4-9" fmla="*/ 988062 w 2605865"/>
              <a:gd name="connsiteY4-10" fmla="*/ 7801 h 1842918"/>
              <a:gd name="connsiteX5-11" fmla="*/ 2457483 w 2605865"/>
              <a:gd name="connsiteY5-12" fmla="*/ 891952 h 1842918"/>
              <a:gd name="connsiteX6-13" fmla="*/ 2426261 w 2605865"/>
              <a:gd name="connsiteY6-14" fmla="*/ 1736886 h 1842918"/>
              <a:gd name="connsiteX7-15" fmla="*/ 2411664 w 2605865"/>
              <a:gd name="connsiteY7-16" fmla="*/ 1751478 h 1842918"/>
              <a:gd name="connsiteX8-17" fmla="*/ 91440 w 2605865"/>
              <a:gd name="connsiteY8-18" fmla="*/ 1842918 h 1842918"/>
              <a:gd name="connsiteX0-19" fmla="*/ 0 w 2605865"/>
              <a:gd name="connsiteY0-20" fmla="*/ 1751478 h 1751478"/>
              <a:gd name="connsiteX1-21" fmla="*/ 0 w 2605865"/>
              <a:gd name="connsiteY1-22" fmla="*/ 230460 h 1751478"/>
              <a:gd name="connsiteX2-23" fmla="*/ 1592 w 2605865"/>
              <a:gd name="connsiteY2-24" fmla="*/ 229499 h 1751478"/>
              <a:gd name="connsiteX3-25" fmla="*/ 813526 w 2605865"/>
              <a:gd name="connsiteY3-26" fmla="*/ 155 h 1751478"/>
              <a:gd name="connsiteX4-27" fmla="*/ 988062 w 2605865"/>
              <a:gd name="connsiteY4-28" fmla="*/ 7801 h 1751478"/>
              <a:gd name="connsiteX5-29" fmla="*/ 2457483 w 2605865"/>
              <a:gd name="connsiteY5-30" fmla="*/ 891952 h 1751478"/>
              <a:gd name="connsiteX6-31" fmla="*/ 2426261 w 2605865"/>
              <a:gd name="connsiteY6-32" fmla="*/ 1736886 h 1751478"/>
              <a:gd name="connsiteX7-33" fmla="*/ 2411664 w 2605865"/>
              <a:gd name="connsiteY7-34" fmla="*/ 1751478 h 1751478"/>
              <a:gd name="connsiteX0-35" fmla="*/ 0 w 2605865"/>
              <a:gd name="connsiteY0-36" fmla="*/ 230460 h 1751478"/>
              <a:gd name="connsiteX1-37" fmla="*/ 1592 w 2605865"/>
              <a:gd name="connsiteY1-38" fmla="*/ 229499 h 1751478"/>
              <a:gd name="connsiteX2-39" fmla="*/ 813526 w 2605865"/>
              <a:gd name="connsiteY2-40" fmla="*/ 155 h 1751478"/>
              <a:gd name="connsiteX3-41" fmla="*/ 988062 w 2605865"/>
              <a:gd name="connsiteY3-42" fmla="*/ 7801 h 1751478"/>
              <a:gd name="connsiteX4-43" fmla="*/ 2457483 w 2605865"/>
              <a:gd name="connsiteY4-44" fmla="*/ 891952 h 1751478"/>
              <a:gd name="connsiteX5-45" fmla="*/ 2426261 w 2605865"/>
              <a:gd name="connsiteY5-46" fmla="*/ 1736886 h 1751478"/>
              <a:gd name="connsiteX6-47" fmla="*/ 2411664 w 2605865"/>
              <a:gd name="connsiteY6-48" fmla="*/ 1751478 h 17514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05865" h="1751478">
                <a:moveTo>
                  <a:pt x="0" y="230460"/>
                </a:moveTo>
                <a:lnTo>
                  <a:pt x="1592" y="229499"/>
                </a:lnTo>
                <a:cubicBezTo>
                  <a:pt x="252700" y="90774"/>
                  <a:pt x="525563" y="4285"/>
                  <a:pt x="813526" y="155"/>
                </a:cubicBezTo>
                <a:cubicBezTo>
                  <a:pt x="871118" y="-671"/>
                  <a:pt x="929315" y="1798"/>
                  <a:pt x="988062" y="7801"/>
                </a:cubicBezTo>
                <a:cubicBezTo>
                  <a:pt x="1578857" y="68011"/>
                  <a:pt x="2122961" y="407663"/>
                  <a:pt x="2457483" y="891952"/>
                </a:cubicBezTo>
                <a:cubicBezTo>
                  <a:pt x="2690665" y="1229383"/>
                  <a:pt x="2625042" y="1514490"/>
                  <a:pt x="2426261" y="1736886"/>
                </a:cubicBezTo>
                <a:lnTo>
                  <a:pt x="2411664" y="1751478"/>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34" name="任意多边形: 形状 33"/>
          <p:cNvSpPr/>
          <p:nvPr userDrawn="1">
            <p:custDataLst>
              <p:tags r:id="rId10"/>
            </p:custDataLst>
          </p:nvPr>
        </p:nvSpPr>
        <p:spPr>
          <a:xfrm>
            <a:off x="0" y="5440188"/>
            <a:ext cx="1672788" cy="1417812"/>
          </a:xfrm>
          <a:custGeom>
            <a:avLst/>
            <a:gdLst>
              <a:gd name="connsiteX0" fmla="*/ 776427 w 2230384"/>
              <a:gd name="connsiteY0" fmla="*/ 1227 h 1417812"/>
              <a:gd name="connsiteX1" fmla="*/ 912057 w 2230384"/>
              <a:gd name="connsiteY1" fmla="*/ 2534 h 1417812"/>
              <a:gd name="connsiteX2" fmla="*/ 2090128 w 2230384"/>
              <a:gd name="connsiteY2" fmla="*/ 608810 h 1417812"/>
              <a:gd name="connsiteX3" fmla="*/ 2096028 w 2230384"/>
              <a:gd name="connsiteY3" fmla="*/ 1317550 h 1417812"/>
              <a:gd name="connsiteX4" fmla="*/ 1992535 w 2230384"/>
              <a:gd name="connsiteY4" fmla="*/ 1417812 h 1417812"/>
              <a:gd name="connsiteX5" fmla="*/ 0 w 2230384"/>
              <a:gd name="connsiteY5" fmla="*/ 1417812 h 1417812"/>
              <a:gd name="connsiteX6" fmla="*/ 0 w 2230384"/>
              <a:gd name="connsiteY6" fmla="*/ 270027 h 1417812"/>
              <a:gd name="connsiteX7" fmla="*/ 25904 w 2230384"/>
              <a:gd name="connsiteY7" fmla="*/ 252685 h 1417812"/>
              <a:gd name="connsiteX8" fmla="*/ 776427 w 2230384"/>
              <a:gd name="connsiteY8" fmla="*/ 1227 h 1417812"/>
              <a:gd name="connsiteX0-1" fmla="*/ 0 w 2230384"/>
              <a:gd name="connsiteY0-2" fmla="*/ 1417812 h 1509252"/>
              <a:gd name="connsiteX1-3" fmla="*/ 0 w 2230384"/>
              <a:gd name="connsiteY1-4" fmla="*/ 270027 h 1509252"/>
              <a:gd name="connsiteX2-5" fmla="*/ 25904 w 2230384"/>
              <a:gd name="connsiteY2-6" fmla="*/ 252685 h 1509252"/>
              <a:gd name="connsiteX3-7" fmla="*/ 776427 w 2230384"/>
              <a:gd name="connsiteY3-8" fmla="*/ 1227 h 1509252"/>
              <a:gd name="connsiteX4-9" fmla="*/ 912057 w 2230384"/>
              <a:gd name="connsiteY4-10" fmla="*/ 2534 h 1509252"/>
              <a:gd name="connsiteX5-11" fmla="*/ 2090128 w 2230384"/>
              <a:gd name="connsiteY5-12" fmla="*/ 608810 h 1509252"/>
              <a:gd name="connsiteX6-13" fmla="*/ 2096028 w 2230384"/>
              <a:gd name="connsiteY6-14" fmla="*/ 1317550 h 1509252"/>
              <a:gd name="connsiteX7-15" fmla="*/ 1992535 w 2230384"/>
              <a:gd name="connsiteY7-16" fmla="*/ 1417812 h 1509252"/>
              <a:gd name="connsiteX8-17" fmla="*/ 91440 w 2230384"/>
              <a:gd name="connsiteY8-18" fmla="*/ 1509252 h 1509252"/>
              <a:gd name="connsiteX0-19" fmla="*/ 0 w 2230384"/>
              <a:gd name="connsiteY0-20" fmla="*/ 1417812 h 1417812"/>
              <a:gd name="connsiteX1-21" fmla="*/ 0 w 2230384"/>
              <a:gd name="connsiteY1-22" fmla="*/ 270027 h 1417812"/>
              <a:gd name="connsiteX2-23" fmla="*/ 25904 w 2230384"/>
              <a:gd name="connsiteY2-24" fmla="*/ 252685 h 1417812"/>
              <a:gd name="connsiteX3-25" fmla="*/ 776427 w 2230384"/>
              <a:gd name="connsiteY3-26" fmla="*/ 1227 h 1417812"/>
              <a:gd name="connsiteX4-27" fmla="*/ 912057 w 2230384"/>
              <a:gd name="connsiteY4-28" fmla="*/ 2534 h 1417812"/>
              <a:gd name="connsiteX5-29" fmla="*/ 2090128 w 2230384"/>
              <a:gd name="connsiteY5-30" fmla="*/ 608810 h 1417812"/>
              <a:gd name="connsiteX6-31" fmla="*/ 2096028 w 2230384"/>
              <a:gd name="connsiteY6-32" fmla="*/ 1317550 h 1417812"/>
              <a:gd name="connsiteX7-33" fmla="*/ 1992535 w 2230384"/>
              <a:gd name="connsiteY7-34" fmla="*/ 1417812 h 1417812"/>
              <a:gd name="connsiteX0-35" fmla="*/ 0 w 2230384"/>
              <a:gd name="connsiteY0-36" fmla="*/ 270027 h 1417812"/>
              <a:gd name="connsiteX1-37" fmla="*/ 25904 w 2230384"/>
              <a:gd name="connsiteY1-38" fmla="*/ 252685 h 1417812"/>
              <a:gd name="connsiteX2-39" fmla="*/ 776427 w 2230384"/>
              <a:gd name="connsiteY2-40" fmla="*/ 1227 h 1417812"/>
              <a:gd name="connsiteX3-41" fmla="*/ 912057 w 2230384"/>
              <a:gd name="connsiteY3-42" fmla="*/ 2534 h 1417812"/>
              <a:gd name="connsiteX4-43" fmla="*/ 2090128 w 2230384"/>
              <a:gd name="connsiteY4-44" fmla="*/ 608810 h 1417812"/>
              <a:gd name="connsiteX5-45" fmla="*/ 2096028 w 2230384"/>
              <a:gd name="connsiteY5-46" fmla="*/ 1317550 h 1417812"/>
              <a:gd name="connsiteX6-47" fmla="*/ 1992535 w 2230384"/>
              <a:gd name="connsiteY6-48" fmla="*/ 1417812 h 14178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0384" h="1417812">
                <a:moveTo>
                  <a:pt x="0" y="270027"/>
                </a:moveTo>
                <a:lnTo>
                  <a:pt x="25904" y="252685"/>
                </a:lnTo>
                <a:cubicBezTo>
                  <a:pt x="255160" y="109345"/>
                  <a:pt x="507774" y="13040"/>
                  <a:pt x="776427" y="1227"/>
                </a:cubicBezTo>
                <a:cubicBezTo>
                  <a:pt x="821203" y="-743"/>
                  <a:pt x="866424" y="-365"/>
                  <a:pt x="912057" y="2534"/>
                </a:cubicBezTo>
                <a:cubicBezTo>
                  <a:pt x="1378129" y="32231"/>
                  <a:pt x="1802729" y="233517"/>
                  <a:pt x="2090128" y="608810"/>
                </a:cubicBezTo>
                <a:cubicBezTo>
                  <a:pt x="2296930" y="878918"/>
                  <a:pt x="2254466" y="1124785"/>
                  <a:pt x="2096028" y="1317550"/>
                </a:cubicBezTo>
                <a:lnTo>
                  <a:pt x="1992535" y="1417812"/>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35" name="任意多边形: 形状 34"/>
          <p:cNvSpPr/>
          <p:nvPr userDrawn="1">
            <p:custDataLst>
              <p:tags r:id="rId11"/>
            </p:custDataLst>
          </p:nvPr>
        </p:nvSpPr>
        <p:spPr>
          <a:xfrm>
            <a:off x="0" y="5809012"/>
            <a:ext cx="1356560" cy="1048988"/>
          </a:xfrm>
          <a:custGeom>
            <a:avLst/>
            <a:gdLst>
              <a:gd name="connsiteX0" fmla="*/ 810718 w 1808746"/>
              <a:gd name="connsiteY0" fmla="*/ 1 h 1048988"/>
              <a:gd name="connsiteX1" fmla="*/ 1684770 w 1808746"/>
              <a:gd name="connsiteY1" fmla="*/ 328401 h 1048988"/>
              <a:gd name="connsiteX2" fmla="*/ 1609681 w 1808746"/>
              <a:gd name="connsiteY2" fmla="*/ 985064 h 1048988"/>
              <a:gd name="connsiteX3" fmla="*/ 1515465 w 1808746"/>
              <a:gd name="connsiteY3" fmla="*/ 1048988 h 1048988"/>
              <a:gd name="connsiteX4" fmla="*/ 0 w 1808746"/>
              <a:gd name="connsiteY4" fmla="*/ 1048988 h 1048988"/>
              <a:gd name="connsiteX5" fmla="*/ 0 w 1808746"/>
              <a:gd name="connsiteY5" fmla="*/ 330853 h 1048988"/>
              <a:gd name="connsiteX6" fmla="*/ 127324 w 1808746"/>
              <a:gd name="connsiteY6" fmla="*/ 235774 h 1048988"/>
              <a:gd name="connsiteX7" fmla="*/ 810718 w 1808746"/>
              <a:gd name="connsiteY7" fmla="*/ 1 h 1048988"/>
              <a:gd name="connsiteX0-1" fmla="*/ 0 w 1808746"/>
              <a:gd name="connsiteY0-2" fmla="*/ 1048988 h 1140428"/>
              <a:gd name="connsiteX1-3" fmla="*/ 0 w 1808746"/>
              <a:gd name="connsiteY1-4" fmla="*/ 330853 h 1140428"/>
              <a:gd name="connsiteX2-5" fmla="*/ 127324 w 1808746"/>
              <a:gd name="connsiteY2-6" fmla="*/ 235774 h 1140428"/>
              <a:gd name="connsiteX3-7" fmla="*/ 810718 w 1808746"/>
              <a:gd name="connsiteY3-8" fmla="*/ 1 h 1140428"/>
              <a:gd name="connsiteX4-9" fmla="*/ 1684770 w 1808746"/>
              <a:gd name="connsiteY4-10" fmla="*/ 328401 h 1140428"/>
              <a:gd name="connsiteX5-11" fmla="*/ 1609681 w 1808746"/>
              <a:gd name="connsiteY5-12" fmla="*/ 985064 h 1140428"/>
              <a:gd name="connsiteX6-13" fmla="*/ 1515465 w 1808746"/>
              <a:gd name="connsiteY6-14" fmla="*/ 1048988 h 1140428"/>
              <a:gd name="connsiteX7-15" fmla="*/ 91440 w 1808746"/>
              <a:gd name="connsiteY7-16" fmla="*/ 1140428 h 1140428"/>
              <a:gd name="connsiteX0-17" fmla="*/ 0 w 1808746"/>
              <a:gd name="connsiteY0-18" fmla="*/ 1048988 h 1048988"/>
              <a:gd name="connsiteX1-19" fmla="*/ 0 w 1808746"/>
              <a:gd name="connsiteY1-20" fmla="*/ 330853 h 1048988"/>
              <a:gd name="connsiteX2-21" fmla="*/ 127324 w 1808746"/>
              <a:gd name="connsiteY2-22" fmla="*/ 235774 h 1048988"/>
              <a:gd name="connsiteX3-23" fmla="*/ 810718 w 1808746"/>
              <a:gd name="connsiteY3-24" fmla="*/ 1 h 1048988"/>
              <a:gd name="connsiteX4-25" fmla="*/ 1684770 w 1808746"/>
              <a:gd name="connsiteY4-26" fmla="*/ 328401 h 1048988"/>
              <a:gd name="connsiteX5-27" fmla="*/ 1609681 w 1808746"/>
              <a:gd name="connsiteY5-28" fmla="*/ 985064 h 1048988"/>
              <a:gd name="connsiteX6-29" fmla="*/ 1515465 w 1808746"/>
              <a:gd name="connsiteY6-30" fmla="*/ 1048988 h 1048988"/>
              <a:gd name="connsiteX0-31" fmla="*/ 0 w 1808746"/>
              <a:gd name="connsiteY0-32" fmla="*/ 330853 h 1048988"/>
              <a:gd name="connsiteX1-33" fmla="*/ 127324 w 1808746"/>
              <a:gd name="connsiteY1-34" fmla="*/ 235774 h 1048988"/>
              <a:gd name="connsiteX2-35" fmla="*/ 810718 w 1808746"/>
              <a:gd name="connsiteY2-36" fmla="*/ 1 h 1048988"/>
              <a:gd name="connsiteX3-37" fmla="*/ 1684770 w 1808746"/>
              <a:gd name="connsiteY3-38" fmla="*/ 328401 h 1048988"/>
              <a:gd name="connsiteX4-39" fmla="*/ 1609681 w 1808746"/>
              <a:gd name="connsiteY4-40" fmla="*/ 985064 h 1048988"/>
              <a:gd name="connsiteX5-41" fmla="*/ 1515465 w 1808746"/>
              <a:gd name="connsiteY5-42" fmla="*/ 1048988 h 10489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08746" h="1048988">
                <a:moveTo>
                  <a:pt x="0" y="330853"/>
                </a:moveTo>
                <a:lnTo>
                  <a:pt x="127324" y="235774"/>
                </a:lnTo>
                <a:cubicBezTo>
                  <a:pt x="331466" y="97283"/>
                  <a:pt x="560727" y="194"/>
                  <a:pt x="810718" y="1"/>
                </a:cubicBezTo>
                <a:cubicBezTo>
                  <a:pt x="1138608" y="-272"/>
                  <a:pt x="1456768" y="71541"/>
                  <a:pt x="1684770" y="328401"/>
                </a:cubicBezTo>
                <a:cubicBezTo>
                  <a:pt x="1900188" y="571046"/>
                  <a:pt x="1808766" y="819443"/>
                  <a:pt x="1609681" y="985064"/>
                </a:cubicBezTo>
                <a:lnTo>
                  <a:pt x="1515465" y="1048988"/>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36" name="任意多边形: 形状 35"/>
          <p:cNvSpPr/>
          <p:nvPr userDrawn="1">
            <p:custDataLst>
              <p:tags r:id="rId12"/>
            </p:custDataLst>
          </p:nvPr>
        </p:nvSpPr>
        <p:spPr>
          <a:xfrm>
            <a:off x="0" y="6137510"/>
            <a:ext cx="1017794" cy="720491"/>
          </a:xfrm>
          <a:custGeom>
            <a:avLst/>
            <a:gdLst>
              <a:gd name="connsiteX0" fmla="*/ 999806 w 1357058"/>
              <a:gd name="connsiteY0" fmla="*/ 692 h 720491"/>
              <a:gd name="connsiteX1" fmla="*/ 1254078 w 1357058"/>
              <a:gd name="connsiteY1" fmla="*/ 100950 h 720491"/>
              <a:gd name="connsiteX2" fmla="*/ 937392 w 1357058"/>
              <a:gd name="connsiteY2" fmla="*/ 669333 h 720491"/>
              <a:gd name="connsiteX3" fmla="*/ 658709 w 1357058"/>
              <a:gd name="connsiteY3" fmla="*/ 669333 h 720491"/>
              <a:gd name="connsiteX4" fmla="*/ 550590 w 1357058"/>
              <a:gd name="connsiteY4" fmla="*/ 691423 h 720491"/>
              <a:gd name="connsiteX5" fmla="*/ 474686 w 1357058"/>
              <a:gd name="connsiteY5" fmla="*/ 720491 h 720491"/>
              <a:gd name="connsiteX6" fmla="*/ 0 w 1357058"/>
              <a:gd name="connsiteY6" fmla="*/ 720491 h 720491"/>
              <a:gd name="connsiteX7" fmla="*/ 0 w 1357058"/>
              <a:gd name="connsiteY7" fmla="*/ 378828 h 720491"/>
              <a:gd name="connsiteX8" fmla="*/ 2 w 1357058"/>
              <a:gd name="connsiteY8" fmla="*/ 378826 h 720491"/>
              <a:gd name="connsiteX9" fmla="*/ 722046 w 1357058"/>
              <a:gd name="connsiteY9" fmla="*/ 25166 h 720491"/>
              <a:gd name="connsiteX10" fmla="*/ 999806 w 1357058"/>
              <a:gd name="connsiteY10" fmla="*/ 692 h 720491"/>
              <a:gd name="connsiteX0-1" fmla="*/ 0 w 1357058"/>
              <a:gd name="connsiteY0-2" fmla="*/ 720491 h 811931"/>
              <a:gd name="connsiteX1-3" fmla="*/ 0 w 1357058"/>
              <a:gd name="connsiteY1-4" fmla="*/ 378828 h 811931"/>
              <a:gd name="connsiteX2-5" fmla="*/ 2 w 1357058"/>
              <a:gd name="connsiteY2-6" fmla="*/ 378826 h 811931"/>
              <a:gd name="connsiteX3-7" fmla="*/ 722046 w 1357058"/>
              <a:gd name="connsiteY3-8" fmla="*/ 25166 h 811931"/>
              <a:gd name="connsiteX4-9" fmla="*/ 999806 w 1357058"/>
              <a:gd name="connsiteY4-10" fmla="*/ 692 h 811931"/>
              <a:gd name="connsiteX5-11" fmla="*/ 1254078 w 1357058"/>
              <a:gd name="connsiteY5-12" fmla="*/ 100950 h 811931"/>
              <a:gd name="connsiteX6-13" fmla="*/ 937392 w 1357058"/>
              <a:gd name="connsiteY6-14" fmla="*/ 669333 h 811931"/>
              <a:gd name="connsiteX7-15" fmla="*/ 658709 w 1357058"/>
              <a:gd name="connsiteY7-16" fmla="*/ 669333 h 811931"/>
              <a:gd name="connsiteX8-17" fmla="*/ 550590 w 1357058"/>
              <a:gd name="connsiteY8-18" fmla="*/ 691423 h 811931"/>
              <a:gd name="connsiteX9-19" fmla="*/ 474686 w 1357058"/>
              <a:gd name="connsiteY9-20" fmla="*/ 720491 h 811931"/>
              <a:gd name="connsiteX10-21" fmla="*/ 91440 w 1357058"/>
              <a:gd name="connsiteY10-22" fmla="*/ 811931 h 811931"/>
              <a:gd name="connsiteX0-23" fmla="*/ 0 w 1357058"/>
              <a:gd name="connsiteY0-24" fmla="*/ 720491 h 720491"/>
              <a:gd name="connsiteX1-25" fmla="*/ 0 w 1357058"/>
              <a:gd name="connsiteY1-26" fmla="*/ 378828 h 720491"/>
              <a:gd name="connsiteX2-27" fmla="*/ 2 w 1357058"/>
              <a:gd name="connsiteY2-28" fmla="*/ 378826 h 720491"/>
              <a:gd name="connsiteX3-29" fmla="*/ 722046 w 1357058"/>
              <a:gd name="connsiteY3-30" fmla="*/ 25166 h 720491"/>
              <a:gd name="connsiteX4-31" fmla="*/ 999806 w 1357058"/>
              <a:gd name="connsiteY4-32" fmla="*/ 692 h 720491"/>
              <a:gd name="connsiteX5-33" fmla="*/ 1254078 w 1357058"/>
              <a:gd name="connsiteY5-34" fmla="*/ 100950 h 720491"/>
              <a:gd name="connsiteX6-35" fmla="*/ 937392 w 1357058"/>
              <a:gd name="connsiteY6-36" fmla="*/ 669333 h 720491"/>
              <a:gd name="connsiteX7-37" fmla="*/ 658709 w 1357058"/>
              <a:gd name="connsiteY7-38" fmla="*/ 669333 h 720491"/>
              <a:gd name="connsiteX8-39" fmla="*/ 550590 w 1357058"/>
              <a:gd name="connsiteY8-40" fmla="*/ 691423 h 720491"/>
              <a:gd name="connsiteX9-41" fmla="*/ 474686 w 1357058"/>
              <a:gd name="connsiteY9-42" fmla="*/ 720491 h 720491"/>
              <a:gd name="connsiteX0-43" fmla="*/ 0 w 1357058"/>
              <a:gd name="connsiteY0-44" fmla="*/ 378828 h 720491"/>
              <a:gd name="connsiteX1-45" fmla="*/ 2 w 1357058"/>
              <a:gd name="connsiteY1-46" fmla="*/ 378826 h 720491"/>
              <a:gd name="connsiteX2-47" fmla="*/ 722046 w 1357058"/>
              <a:gd name="connsiteY2-48" fmla="*/ 25166 h 720491"/>
              <a:gd name="connsiteX3-49" fmla="*/ 999806 w 1357058"/>
              <a:gd name="connsiteY3-50" fmla="*/ 692 h 720491"/>
              <a:gd name="connsiteX4-51" fmla="*/ 1254078 w 1357058"/>
              <a:gd name="connsiteY4-52" fmla="*/ 100950 h 720491"/>
              <a:gd name="connsiteX5-53" fmla="*/ 937392 w 1357058"/>
              <a:gd name="connsiteY5-54" fmla="*/ 669333 h 720491"/>
              <a:gd name="connsiteX6-55" fmla="*/ 658709 w 1357058"/>
              <a:gd name="connsiteY6-56" fmla="*/ 669333 h 720491"/>
              <a:gd name="connsiteX7-57" fmla="*/ 550590 w 1357058"/>
              <a:gd name="connsiteY7-58" fmla="*/ 691423 h 720491"/>
              <a:gd name="connsiteX8-59" fmla="*/ 474686 w 1357058"/>
              <a:gd name="connsiteY8-60" fmla="*/ 720491 h 7204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57058" h="720491">
                <a:moveTo>
                  <a:pt x="0" y="378828"/>
                </a:moveTo>
                <a:lnTo>
                  <a:pt x="2" y="378826"/>
                </a:lnTo>
                <a:cubicBezTo>
                  <a:pt x="198173" y="229683"/>
                  <a:pt x="447980" y="60431"/>
                  <a:pt x="722046" y="25166"/>
                </a:cubicBezTo>
                <a:cubicBezTo>
                  <a:pt x="817287" y="12914"/>
                  <a:pt x="910503" y="-3591"/>
                  <a:pt x="999806" y="692"/>
                </a:cubicBezTo>
                <a:cubicBezTo>
                  <a:pt x="1089108" y="4976"/>
                  <a:pt x="1174496" y="30048"/>
                  <a:pt x="1254078" y="100950"/>
                </a:cubicBezTo>
                <a:cubicBezTo>
                  <a:pt x="1515596" y="333798"/>
                  <a:pt x="1230711" y="670040"/>
                  <a:pt x="937392" y="669333"/>
                </a:cubicBezTo>
                <a:cubicBezTo>
                  <a:pt x="837843" y="669144"/>
                  <a:pt x="752639" y="659734"/>
                  <a:pt x="658709" y="669333"/>
                </a:cubicBezTo>
                <a:cubicBezTo>
                  <a:pt x="622741" y="672939"/>
                  <a:pt x="586591" y="680600"/>
                  <a:pt x="550590" y="691423"/>
                </a:cubicBezTo>
                <a:lnTo>
                  <a:pt x="474686" y="720491"/>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37" name="任意多边形: 形状 36" descr="C:/Users/kingsoft/AppData/Local/Temp/fig2wpp/@svg_Vector-2178&amp;8989.svg"/>
          <p:cNvSpPr/>
          <p:nvPr userDrawn="1">
            <p:custDataLst>
              <p:tags r:id="rId13"/>
            </p:custDataLst>
          </p:nvPr>
        </p:nvSpPr>
        <p:spPr>
          <a:xfrm>
            <a:off x="7478758" y="6242814"/>
            <a:ext cx="1665242" cy="615186"/>
          </a:xfrm>
          <a:custGeom>
            <a:avLst/>
            <a:gdLst>
              <a:gd name="connsiteX0" fmla="*/ 2220323 w 2220323"/>
              <a:gd name="connsiteY0" fmla="*/ 0 h 615186"/>
              <a:gd name="connsiteX1" fmla="*/ 2220323 w 2220323"/>
              <a:gd name="connsiteY1" fmla="*/ 578680 h 615186"/>
              <a:gd name="connsiteX2" fmla="*/ 2161010 w 2220323"/>
              <a:gd name="connsiteY2" fmla="*/ 615186 h 615186"/>
              <a:gd name="connsiteX3" fmla="*/ 0 w 2220323"/>
              <a:gd name="connsiteY3" fmla="*/ 615186 h 615186"/>
              <a:gd name="connsiteX4" fmla="*/ 6983 w 2220323"/>
              <a:gd name="connsiteY4" fmla="*/ 601050 h 615186"/>
              <a:gd name="connsiteX5" fmla="*/ 1125302 w 2220323"/>
              <a:gd name="connsiteY5" fmla="*/ 146380 h 615186"/>
              <a:gd name="connsiteX6" fmla="*/ 1743643 w 2220323"/>
              <a:gd name="connsiteY6" fmla="*/ 361078 h 615186"/>
              <a:gd name="connsiteX7" fmla="*/ 2166971 w 2220323"/>
              <a:gd name="connsiteY7" fmla="*/ 26306 h 615186"/>
              <a:gd name="connsiteX0-1" fmla="*/ 2161010 w 2252450"/>
              <a:gd name="connsiteY0-2" fmla="*/ 615186 h 706626"/>
              <a:gd name="connsiteX1-3" fmla="*/ 0 w 2252450"/>
              <a:gd name="connsiteY1-4" fmla="*/ 615186 h 706626"/>
              <a:gd name="connsiteX2-5" fmla="*/ 6983 w 2252450"/>
              <a:gd name="connsiteY2-6" fmla="*/ 601050 h 706626"/>
              <a:gd name="connsiteX3-7" fmla="*/ 1125302 w 2252450"/>
              <a:gd name="connsiteY3-8" fmla="*/ 146380 h 706626"/>
              <a:gd name="connsiteX4-9" fmla="*/ 1743643 w 2252450"/>
              <a:gd name="connsiteY4-10" fmla="*/ 361078 h 706626"/>
              <a:gd name="connsiteX5-11" fmla="*/ 2166971 w 2252450"/>
              <a:gd name="connsiteY5-12" fmla="*/ 26306 h 706626"/>
              <a:gd name="connsiteX6-13" fmla="*/ 2220323 w 2252450"/>
              <a:gd name="connsiteY6-14" fmla="*/ 0 h 706626"/>
              <a:gd name="connsiteX7-15" fmla="*/ 2220323 w 2252450"/>
              <a:gd name="connsiteY7-16" fmla="*/ 578680 h 706626"/>
              <a:gd name="connsiteX8" fmla="*/ 2252450 w 2252450"/>
              <a:gd name="connsiteY8" fmla="*/ 706626 h 706626"/>
              <a:gd name="connsiteX0-17" fmla="*/ 2161010 w 2252450"/>
              <a:gd name="connsiteY0-18" fmla="*/ 615186 h 706626"/>
              <a:gd name="connsiteX1-19" fmla="*/ 0 w 2252450"/>
              <a:gd name="connsiteY1-20" fmla="*/ 615186 h 706626"/>
              <a:gd name="connsiteX2-21" fmla="*/ 6983 w 2252450"/>
              <a:gd name="connsiteY2-22" fmla="*/ 601050 h 706626"/>
              <a:gd name="connsiteX3-23" fmla="*/ 1125302 w 2252450"/>
              <a:gd name="connsiteY3-24" fmla="*/ 146380 h 706626"/>
              <a:gd name="connsiteX4-25" fmla="*/ 1743643 w 2252450"/>
              <a:gd name="connsiteY4-26" fmla="*/ 361078 h 706626"/>
              <a:gd name="connsiteX5-27" fmla="*/ 2166971 w 2252450"/>
              <a:gd name="connsiteY5-28" fmla="*/ 26306 h 706626"/>
              <a:gd name="connsiteX6-29" fmla="*/ 2220323 w 2252450"/>
              <a:gd name="connsiteY6-30" fmla="*/ 0 h 706626"/>
              <a:gd name="connsiteX7-31" fmla="*/ 2252450 w 2252450"/>
              <a:gd name="connsiteY7-32" fmla="*/ 706626 h 706626"/>
              <a:gd name="connsiteX0-33" fmla="*/ 2161010 w 2220323"/>
              <a:gd name="connsiteY0-34" fmla="*/ 615186 h 615186"/>
              <a:gd name="connsiteX1-35" fmla="*/ 0 w 2220323"/>
              <a:gd name="connsiteY1-36" fmla="*/ 615186 h 615186"/>
              <a:gd name="connsiteX2-37" fmla="*/ 6983 w 2220323"/>
              <a:gd name="connsiteY2-38" fmla="*/ 601050 h 615186"/>
              <a:gd name="connsiteX3-39" fmla="*/ 1125302 w 2220323"/>
              <a:gd name="connsiteY3-40" fmla="*/ 146380 h 615186"/>
              <a:gd name="connsiteX4-41" fmla="*/ 1743643 w 2220323"/>
              <a:gd name="connsiteY4-42" fmla="*/ 361078 h 615186"/>
              <a:gd name="connsiteX5-43" fmla="*/ 2166971 w 2220323"/>
              <a:gd name="connsiteY5-44" fmla="*/ 26306 h 615186"/>
              <a:gd name="connsiteX6-45" fmla="*/ 2220323 w 2220323"/>
              <a:gd name="connsiteY6-46" fmla="*/ 0 h 615186"/>
              <a:gd name="connsiteX0-47" fmla="*/ 0 w 2220323"/>
              <a:gd name="connsiteY0-48" fmla="*/ 615186 h 615186"/>
              <a:gd name="connsiteX1-49" fmla="*/ 6983 w 2220323"/>
              <a:gd name="connsiteY1-50" fmla="*/ 601050 h 615186"/>
              <a:gd name="connsiteX2-51" fmla="*/ 1125302 w 2220323"/>
              <a:gd name="connsiteY2-52" fmla="*/ 146380 h 615186"/>
              <a:gd name="connsiteX3-53" fmla="*/ 1743643 w 2220323"/>
              <a:gd name="connsiteY3-54" fmla="*/ 361078 h 615186"/>
              <a:gd name="connsiteX4-55" fmla="*/ 2166971 w 2220323"/>
              <a:gd name="connsiteY4-56" fmla="*/ 26306 h 615186"/>
              <a:gd name="connsiteX5-57" fmla="*/ 2220323 w 2220323"/>
              <a:gd name="connsiteY5-58" fmla="*/ 0 h 6151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20323" h="615186">
                <a:moveTo>
                  <a:pt x="0" y="615186"/>
                </a:moveTo>
                <a:lnTo>
                  <a:pt x="6983" y="601050"/>
                </a:lnTo>
                <a:cubicBezTo>
                  <a:pt x="269151" y="166348"/>
                  <a:pt x="815559" y="-192217"/>
                  <a:pt x="1125302" y="146380"/>
                </a:cubicBezTo>
                <a:cubicBezTo>
                  <a:pt x="1271684" y="306496"/>
                  <a:pt x="1429481" y="644932"/>
                  <a:pt x="1743643" y="361078"/>
                </a:cubicBezTo>
                <a:cubicBezTo>
                  <a:pt x="1880638" y="237317"/>
                  <a:pt x="2021197" y="110468"/>
                  <a:pt x="2166971" y="26306"/>
                </a:cubicBezTo>
                <a:lnTo>
                  <a:pt x="2220323" y="0"/>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2" name="标题 1"/>
          <p:cNvSpPr>
            <a:spLocks noGrp="1"/>
          </p:cNvSpPr>
          <p:nvPr>
            <p:ph type="ctrTitle"/>
            <p:custDataLst>
              <p:tags r:id="rId14"/>
            </p:custDataLst>
          </p:nvPr>
        </p:nvSpPr>
        <p:spPr>
          <a:xfrm>
            <a:off x="628650" y="2356038"/>
            <a:ext cx="7886700" cy="1940484"/>
          </a:xfrm>
        </p:spPr>
        <p:txBody>
          <a:bodyPr wrap="square" anchor="b">
            <a:normAutofit/>
          </a:bodyPr>
          <a:lstStyle>
            <a:lvl1pPr algn="ctr">
              <a:lnSpc>
                <a:spcPct val="100000"/>
              </a:lnSpc>
              <a:defRPr sz="45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1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11"/>
            <p:custDataLst>
              <p:tags r:id="rId16"/>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7"/>
            </p:custDataLst>
          </p:nvPr>
        </p:nvSpPr>
        <p:spPr>
          <a:xfrm>
            <a:off x="6457950" y="6356350"/>
            <a:ext cx="2057400" cy="365125"/>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8"/>
            </p:custDataLst>
          </p:nvPr>
        </p:nvSpPr>
        <p:spPr>
          <a:xfrm>
            <a:off x="2143125" y="4600587"/>
            <a:ext cx="4857750" cy="1198793"/>
          </a:xfrm>
        </p:spPr>
        <p:txBody>
          <a:bodyPr wrap="square" anchor="t">
            <a:normAutofit/>
          </a:bodyPr>
          <a:lstStyle>
            <a:lvl1pPr marL="0" indent="0" algn="ctr">
              <a:lnSpc>
                <a:spcPct val="100000"/>
              </a:lnSpc>
              <a:buNone/>
              <a:defRPr sz="1800">
                <a:solidFill>
                  <a:schemeClr val="tx1">
                    <a:lumMod val="75000"/>
                    <a:lumOff val="25000"/>
                  </a:schemeClr>
                </a:solidFill>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solidFill>
                <a:srgbClr val="000000"/>
              </a:solidFill>
            </a:endParaRPr>
          </a:p>
        </p:txBody>
      </p:sp>
      <p:sp>
        <p:nvSpPr>
          <p:cNvPr id="3" name="页脚占位符 2"/>
          <p:cNvSpPr>
            <a:spLocks noGrp="1"/>
          </p:cNvSpPr>
          <p:nvPr>
            <p:ph type="ftr" sz="quarter" idx="11"/>
          </p:nvPr>
        </p:nvSpPr>
        <p:spPr/>
        <p:txBody>
          <a:bodyPr/>
          <a:lstStyle/>
          <a:p>
            <a:endParaRPr lang="zh-CN" altLang="en-US">
              <a:solidFill>
                <a:srgbClr val="000000"/>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360000"/>
            <a:ext cx="8100000" cy="720000"/>
          </a:xfrm>
        </p:spPr>
        <p:txBody>
          <a:bodyPr wrap="square" lIns="0" tIns="0" rIns="0" bIns="0" anchor="b">
            <a:normAutofit/>
          </a:bodyPr>
          <a:lstStyle>
            <a:lvl1pPr algn="l">
              <a:defRPr sz="2700">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2"/>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任意多边形: 形状 3"/>
          <p:cNvSpPr/>
          <p:nvPr userDrawn="1">
            <p:custDataLst>
              <p:tags r:id="rId1"/>
            </p:custDataLst>
          </p:nvPr>
        </p:nvSpPr>
        <p:spPr>
          <a:xfrm>
            <a:off x="0" y="5656984"/>
            <a:ext cx="1509218" cy="1201016"/>
          </a:xfrm>
          <a:custGeom>
            <a:avLst/>
            <a:gdLst>
              <a:gd name="connsiteX0" fmla="*/ 693451 w 2012290"/>
              <a:gd name="connsiteY0" fmla="*/ 116 h 1201016"/>
              <a:gd name="connsiteX1" fmla="*/ 821862 w 2012290"/>
              <a:gd name="connsiteY1" fmla="*/ 5726 h 1201016"/>
              <a:gd name="connsiteX2" fmla="*/ 1902538 w 2012290"/>
              <a:gd name="connsiteY2" fmla="*/ 655056 h 1201016"/>
              <a:gd name="connsiteX3" fmla="*/ 1970470 w 2012290"/>
              <a:gd name="connsiteY3" fmla="*/ 1145078 h 1201016"/>
              <a:gd name="connsiteX4" fmla="*/ 1932716 w 2012290"/>
              <a:gd name="connsiteY4" fmla="*/ 1201016 h 1201016"/>
              <a:gd name="connsiteX5" fmla="*/ 0 w 2012290"/>
              <a:gd name="connsiteY5" fmla="*/ 1201016 h 1201016"/>
              <a:gd name="connsiteX6" fmla="*/ 0 w 2012290"/>
              <a:gd name="connsiteY6" fmla="*/ 226571 h 1201016"/>
              <a:gd name="connsiteX7" fmla="*/ 95549 w 2012290"/>
              <a:gd name="connsiteY7" fmla="*/ 169006 h 1201016"/>
              <a:gd name="connsiteX8" fmla="*/ 693451 w 2012290"/>
              <a:gd name="connsiteY8" fmla="*/ 116 h 1201016"/>
              <a:gd name="connsiteX0-1" fmla="*/ 0 w 2012290"/>
              <a:gd name="connsiteY0-2" fmla="*/ 1201016 h 1292456"/>
              <a:gd name="connsiteX1-3" fmla="*/ 0 w 2012290"/>
              <a:gd name="connsiteY1-4" fmla="*/ 226571 h 1292456"/>
              <a:gd name="connsiteX2-5" fmla="*/ 95549 w 2012290"/>
              <a:gd name="connsiteY2-6" fmla="*/ 169006 h 1292456"/>
              <a:gd name="connsiteX3-7" fmla="*/ 693451 w 2012290"/>
              <a:gd name="connsiteY3-8" fmla="*/ 116 h 1292456"/>
              <a:gd name="connsiteX4-9" fmla="*/ 821862 w 2012290"/>
              <a:gd name="connsiteY4-10" fmla="*/ 5726 h 1292456"/>
              <a:gd name="connsiteX5-11" fmla="*/ 1902538 w 2012290"/>
              <a:gd name="connsiteY5-12" fmla="*/ 655056 h 1292456"/>
              <a:gd name="connsiteX6-13" fmla="*/ 1970470 w 2012290"/>
              <a:gd name="connsiteY6-14" fmla="*/ 1145078 h 1292456"/>
              <a:gd name="connsiteX7-15" fmla="*/ 1932716 w 2012290"/>
              <a:gd name="connsiteY7-16" fmla="*/ 1201016 h 1292456"/>
              <a:gd name="connsiteX8-17" fmla="*/ 91440 w 2012290"/>
              <a:gd name="connsiteY8-18" fmla="*/ 1292456 h 1292456"/>
              <a:gd name="connsiteX0-19" fmla="*/ 0 w 2012290"/>
              <a:gd name="connsiteY0-20" fmla="*/ 1201016 h 1201016"/>
              <a:gd name="connsiteX1-21" fmla="*/ 0 w 2012290"/>
              <a:gd name="connsiteY1-22" fmla="*/ 226571 h 1201016"/>
              <a:gd name="connsiteX2-23" fmla="*/ 95549 w 2012290"/>
              <a:gd name="connsiteY2-24" fmla="*/ 169006 h 1201016"/>
              <a:gd name="connsiteX3-25" fmla="*/ 693451 w 2012290"/>
              <a:gd name="connsiteY3-26" fmla="*/ 116 h 1201016"/>
              <a:gd name="connsiteX4-27" fmla="*/ 821862 w 2012290"/>
              <a:gd name="connsiteY4-28" fmla="*/ 5726 h 1201016"/>
              <a:gd name="connsiteX5-29" fmla="*/ 1902538 w 2012290"/>
              <a:gd name="connsiteY5-30" fmla="*/ 655056 h 1201016"/>
              <a:gd name="connsiteX6-31" fmla="*/ 1970470 w 2012290"/>
              <a:gd name="connsiteY6-32" fmla="*/ 1145078 h 1201016"/>
              <a:gd name="connsiteX7-33" fmla="*/ 1932716 w 2012290"/>
              <a:gd name="connsiteY7-34" fmla="*/ 1201016 h 1201016"/>
              <a:gd name="connsiteX0-35" fmla="*/ 0 w 2012290"/>
              <a:gd name="connsiteY0-36" fmla="*/ 226571 h 1201016"/>
              <a:gd name="connsiteX1-37" fmla="*/ 95549 w 2012290"/>
              <a:gd name="connsiteY1-38" fmla="*/ 169006 h 1201016"/>
              <a:gd name="connsiteX2-39" fmla="*/ 693451 w 2012290"/>
              <a:gd name="connsiteY2-40" fmla="*/ 116 h 1201016"/>
              <a:gd name="connsiteX3-41" fmla="*/ 821862 w 2012290"/>
              <a:gd name="connsiteY3-42" fmla="*/ 5726 h 1201016"/>
              <a:gd name="connsiteX4-43" fmla="*/ 1902538 w 2012290"/>
              <a:gd name="connsiteY4-44" fmla="*/ 655056 h 1201016"/>
              <a:gd name="connsiteX5-45" fmla="*/ 1970470 w 2012290"/>
              <a:gd name="connsiteY5-46" fmla="*/ 1145078 h 1201016"/>
              <a:gd name="connsiteX6-47" fmla="*/ 1932716 w 2012290"/>
              <a:gd name="connsiteY6-48" fmla="*/ 1201016 h 12010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2290" h="1201016">
                <a:moveTo>
                  <a:pt x="0" y="226571"/>
                </a:moveTo>
                <a:lnTo>
                  <a:pt x="95549" y="169006"/>
                </a:lnTo>
                <a:cubicBezTo>
                  <a:pt x="280575" y="66885"/>
                  <a:pt x="481551" y="3188"/>
                  <a:pt x="693451" y="116"/>
                </a:cubicBezTo>
                <a:cubicBezTo>
                  <a:pt x="735831" y="-498"/>
                  <a:pt x="778648" y="1313"/>
                  <a:pt x="821862" y="5726"/>
                </a:cubicBezTo>
                <a:cubicBezTo>
                  <a:pt x="1256446" y="49986"/>
                  <a:pt x="1656466" y="299057"/>
                  <a:pt x="1902538" y="655056"/>
                </a:cubicBezTo>
                <a:cubicBezTo>
                  <a:pt x="2031184" y="841089"/>
                  <a:pt x="2036859" y="1005509"/>
                  <a:pt x="1970470" y="1145078"/>
                </a:cubicBezTo>
                <a:lnTo>
                  <a:pt x="1932716" y="1201016"/>
                </a:lnTo>
              </a:path>
            </a:pathLst>
          </a:custGeom>
          <a:noFill/>
          <a:ln w="25294" cap="flat">
            <a:solidFill>
              <a:schemeClr val="tx2">
                <a:alpha val="20000"/>
              </a:schemeClr>
            </a:solidFill>
            <a:prstDash val="solid"/>
            <a:miter/>
          </a:ln>
        </p:spPr>
        <p:txBody>
          <a:bodyPr rtlCol="0" anchor="ctr"/>
          <a:lstStyle/>
          <a:p>
            <a:endParaRPr lang="zh-CN" altLang="en-US" sz="1350"/>
          </a:p>
        </p:txBody>
      </p:sp>
      <p:sp>
        <p:nvSpPr>
          <p:cNvPr id="5" name="任意多边形: 形状 4"/>
          <p:cNvSpPr/>
          <p:nvPr userDrawn="1">
            <p:custDataLst>
              <p:tags r:id="rId2"/>
            </p:custDataLst>
          </p:nvPr>
        </p:nvSpPr>
        <p:spPr>
          <a:xfrm>
            <a:off x="0" y="5903685"/>
            <a:ext cx="1303985" cy="954315"/>
          </a:xfrm>
          <a:custGeom>
            <a:avLst/>
            <a:gdLst>
              <a:gd name="connsiteX0" fmla="*/ 664417 w 1738647"/>
              <a:gd name="connsiteY0" fmla="*/ 927 h 954315"/>
              <a:gd name="connsiteX1" fmla="*/ 764136 w 1738647"/>
              <a:gd name="connsiteY1" fmla="*/ 1850 h 954315"/>
              <a:gd name="connsiteX2" fmla="*/ 1636421 w 1738647"/>
              <a:gd name="connsiteY2" fmla="*/ 450962 h 954315"/>
              <a:gd name="connsiteX3" fmla="*/ 1708529 w 1738647"/>
              <a:gd name="connsiteY3" fmla="*/ 858514 h 954315"/>
              <a:gd name="connsiteX4" fmla="*/ 1648330 w 1738647"/>
              <a:gd name="connsiteY4" fmla="*/ 954315 h 954315"/>
              <a:gd name="connsiteX5" fmla="*/ 0 w 1738647"/>
              <a:gd name="connsiteY5" fmla="*/ 954315 h 954315"/>
              <a:gd name="connsiteX6" fmla="*/ 0 w 1738647"/>
              <a:gd name="connsiteY6" fmla="*/ 268365 h 954315"/>
              <a:gd name="connsiteX7" fmla="*/ 31585 w 1738647"/>
              <a:gd name="connsiteY7" fmla="*/ 242867 h 954315"/>
              <a:gd name="connsiteX8" fmla="*/ 664417 w 1738647"/>
              <a:gd name="connsiteY8" fmla="*/ 927 h 954315"/>
              <a:gd name="connsiteX0-1" fmla="*/ 0 w 1738647"/>
              <a:gd name="connsiteY0-2" fmla="*/ 954315 h 1045755"/>
              <a:gd name="connsiteX1-3" fmla="*/ 0 w 1738647"/>
              <a:gd name="connsiteY1-4" fmla="*/ 268365 h 1045755"/>
              <a:gd name="connsiteX2-5" fmla="*/ 31585 w 1738647"/>
              <a:gd name="connsiteY2-6" fmla="*/ 242867 h 1045755"/>
              <a:gd name="connsiteX3-7" fmla="*/ 664417 w 1738647"/>
              <a:gd name="connsiteY3-8" fmla="*/ 927 h 1045755"/>
              <a:gd name="connsiteX4-9" fmla="*/ 764136 w 1738647"/>
              <a:gd name="connsiteY4-10" fmla="*/ 1850 h 1045755"/>
              <a:gd name="connsiteX5-11" fmla="*/ 1636421 w 1738647"/>
              <a:gd name="connsiteY5-12" fmla="*/ 450962 h 1045755"/>
              <a:gd name="connsiteX6-13" fmla="*/ 1708529 w 1738647"/>
              <a:gd name="connsiteY6-14" fmla="*/ 858514 h 1045755"/>
              <a:gd name="connsiteX7-15" fmla="*/ 1648330 w 1738647"/>
              <a:gd name="connsiteY7-16" fmla="*/ 954315 h 1045755"/>
              <a:gd name="connsiteX8-17" fmla="*/ 91440 w 1738647"/>
              <a:gd name="connsiteY8-18" fmla="*/ 1045755 h 1045755"/>
              <a:gd name="connsiteX0-19" fmla="*/ 0 w 1738647"/>
              <a:gd name="connsiteY0-20" fmla="*/ 954315 h 954315"/>
              <a:gd name="connsiteX1-21" fmla="*/ 0 w 1738647"/>
              <a:gd name="connsiteY1-22" fmla="*/ 268365 h 954315"/>
              <a:gd name="connsiteX2-23" fmla="*/ 31585 w 1738647"/>
              <a:gd name="connsiteY2-24" fmla="*/ 242867 h 954315"/>
              <a:gd name="connsiteX3-25" fmla="*/ 664417 w 1738647"/>
              <a:gd name="connsiteY3-26" fmla="*/ 927 h 954315"/>
              <a:gd name="connsiteX4-27" fmla="*/ 764136 w 1738647"/>
              <a:gd name="connsiteY4-28" fmla="*/ 1850 h 954315"/>
              <a:gd name="connsiteX5-29" fmla="*/ 1636421 w 1738647"/>
              <a:gd name="connsiteY5-30" fmla="*/ 450962 h 954315"/>
              <a:gd name="connsiteX6-31" fmla="*/ 1708529 w 1738647"/>
              <a:gd name="connsiteY6-32" fmla="*/ 858514 h 954315"/>
              <a:gd name="connsiteX7-33" fmla="*/ 1648330 w 1738647"/>
              <a:gd name="connsiteY7-34" fmla="*/ 954315 h 954315"/>
              <a:gd name="connsiteX0-35" fmla="*/ 0 w 1738647"/>
              <a:gd name="connsiteY0-36" fmla="*/ 268365 h 954315"/>
              <a:gd name="connsiteX1-37" fmla="*/ 31585 w 1738647"/>
              <a:gd name="connsiteY1-38" fmla="*/ 242867 h 954315"/>
              <a:gd name="connsiteX2-39" fmla="*/ 664417 w 1738647"/>
              <a:gd name="connsiteY2-40" fmla="*/ 927 h 954315"/>
              <a:gd name="connsiteX3-41" fmla="*/ 764136 w 1738647"/>
              <a:gd name="connsiteY3-42" fmla="*/ 1850 h 954315"/>
              <a:gd name="connsiteX4-43" fmla="*/ 1636421 w 1738647"/>
              <a:gd name="connsiteY4-44" fmla="*/ 450962 h 954315"/>
              <a:gd name="connsiteX5-45" fmla="*/ 1708529 w 1738647"/>
              <a:gd name="connsiteY5-46" fmla="*/ 858514 h 954315"/>
              <a:gd name="connsiteX6-47" fmla="*/ 1648330 w 1738647"/>
              <a:gd name="connsiteY6-48" fmla="*/ 954315 h 9543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38647" h="954315">
                <a:moveTo>
                  <a:pt x="0" y="268365"/>
                </a:moveTo>
                <a:lnTo>
                  <a:pt x="31585" y="242867"/>
                </a:lnTo>
                <a:cubicBezTo>
                  <a:pt x="220530" y="106642"/>
                  <a:pt x="434082" y="11231"/>
                  <a:pt x="664417" y="927"/>
                </a:cubicBezTo>
                <a:cubicBezTo>
                  <a:pt x="697322" y="-546"/>
                  <a:pt x="730569" y="-281"/>
                  <a:pt x="764136" y="1850"/>
                </a:cubicBezTo>
                <a:cubicBezTo>
                  <a:pt x="1106972" y="23680"/>
                  <a:pt x="1425008" y="175086"/>
                  <a:pt x="1636421" y="450962"/>
                </a:cubicBezTo>
                <a:cubicBezTo>
                  <a:pt x="1750512" y="599876"/>
                  <a:pt x="1760525" y="738691"/>
                  <a:pt x="1708529" y="858514"/>
                </a:cubicBezTo>
                <a:lnTo>
                  <a:pt x="1648330" y="954315"/>
                </a:lnTo>
              </a:path>
            </a:pathLst>
          </a:custGeom>
          <a:noFill/>
          <a:ln w="25294" cap="flat">
            <a:solidFill>
              <a:schemeClr val="tx2">
                <a:alpha val="20000"/>
              </a:schemeClr>
            </a:solidFill>
            <a:prstDash val="solid"/>
            <a:miter/>
          </a:ln>
        </p:spPr>
        <p:txBody>
          <a:bodyPr rtlCol="0" anchor="ctr"/>
          <a:lstStyle/>
          <a:p>
            <a:endParaRPr lang="zh-CN" altLang="en-US" sz="1350"/>
          </a:p>
        </p:txBody>
      </p:sp>
      <p:sp>
        <p:nvSpPr>
          <p:cNvPr id="6" name="任意多边形: 形状 5"/>
          <p:cNvSpPr/>
          <p:nvPr userDrawn="1">
            <p:custDataLst>
              <p:tags r:id="rId3"/>
            </p:custDataLst>
          </p:nvPr>
        </p:nvSpPr>
        <p:spPr>
          <a:xfrm>
            <a:off x="0" y="6177408"/>
            <a:ext cx="1067384" cy="680593"/>
          </a:xfrm>
          <a:custGeom>
            <a:avLst/>
            <a:gdLst>
              <a:gd name="connsiteX0" fmla="*/ 696233 w 1423178"/>
              <a:gd name="connsiteY0" fmla="*/ 1 h 680593"/>
              <a:gd name="connsiteX1" fmla="*/ 1332241 w 1423178"/>
              <a:gd name="connsiteY1" fmla="*/ 243392 h 680593"/>
              <a:gd name="connsiteX2" fmla="*/ 1353391 w 1423178"/>
              <a:gd name="connsiteY2" fmla="*/ 645006 h 680593"/>
              <a:gd name="connsiteX3" fmla="*/ 1318646 w 1423178"/>
              <a:gd name="connsiteY3" fmla="*/ 680593 h 680593"/>
              <a:gd name="connsiteX4" fmla="*/ 0 w 1423178"/>
              <a:gd name="connsiteY4" fmla="*/ 680593 h 680593"/>
              <a:gd name="connsiteX5" fmla="*/ 0 w 1423178"/>
              <a:gd name="connsiteY5" fmla="*/ 319923 h 680593"/>
              <a:gd name="connsiteX6" fmla="*/ 79446 w 1423178"/>
              <a:gd name="connsiteY6" fmla="*/ 251825 h 680593"/>
              <a:gd name="connsiteX7" fmla="*/ 696233 w 1423178"/>
              <a:gd name="connsiteY7" fmla="*/ 1 h 680593"/>
              <a:gd name="connsiteX0-1" fmla="*/ 0 w 1423178"/>
              <a:gd name="connsiteY0-2" fmla="*/ 680593 h 772033"/>
              <a:gd name="connsiteX1-3" fmla="*/ 0 w 1423178"/>
              <a:gd name="connsiteY1-4" fmla="*/ 319923 h 772033"/>
              <a:gd name="connsiteX2-5" fmla="*/ 79446 w 1423178"/>
              <a:gd name="connsiteY2-6" fmla="*/ 251825 h 772033"/>
              <a:gd name="connsiteX3-7" fmla="*/ 696233 w 1423178"/>
              <a:gd name="connsiteY3-8" fmla="*/ 1 h 772033"/>
              <a:gd name="connsiteX4-9" fmla="*/ 1332241 w 1423178"/>
              <a:gd name="connsiteY4-10" fmla="*/ 243392 h 772033"/>
              <a:gd name="connsiteX5-11" fmla="*/ 1353391 w 1423178"/>
              <a:gd name="connsiteY5-12" fmla="*/ 645006 h 772033"/>
              <a:gd name="connsiteX6-13" fmla="*/ 1318646 w 1423178"/>
              <a:gd name="connsiteY6-14" fmla="*/ 680593 h 772033"/>
              <a:gd name="connsiteX7-15" fmla="*/ 91440 w 1423178"/>
              <a:gd name="connsiteY7-16" fmla="*/ 772033 h 772033"/>
              <a:gd name="connsiteX0-17" fmla="*/ 0 w 1423178"/>
              <a:gd name="connsiteY0-18" fmla="*/ 680593 h 680593"/>
              <a:gd name="connsiteX1-19" fmla="*/ 0 w 1423178"/>
              <a:gd name="connsiteY1-20" fmla="*/ 319923 h 680593"/>
              <a:gd name="connsiteX2-21" fmla="*/ 79446 w 1423178"/>
              <a:gd name="connsiteY2-22" fmla="*/ 251825 h 680593"/>
              <a:gd name="connsiteX3-23" fmla="*/ 696233 w 1423178"/>
              <a:gd name="connsiteY3-24" fmla="*/ 1 h 680593"/>
              <a:gd name="connsiteX4-25" fmla="*/ 1332241 w 1423178"/>
              <a:gd name="connsiteY4-26" fmla="*/ 243392 h 680593"/>
              <a:gd name="connsiteX5-27" fmla="*/ 1353391 w 1423178"/>
              <a:gd name="connsiteY5-28" fmla="*/ 645006 h 680593"/>
              <a:gd name="connsiteX6-29" fmla="*/ 1318646 w 1423178"/>
              <a:gd name="connsiteY6-30" fmla="*/ 680593 h 680593"/>
              <a:gd name="connsiteX0-31" fmla="*/ 0 w 1423178"/>
              <a:gd name="connsiteY0-32" fmla="*/ 319923 h 680593"/>
              <a:gd name="connsiteX1-33" fmla="*/ 79446 w 1423178"/>
              <a:gd name="connsiteY1-34" fmla="*/ 251825 h 680593"/>
              <a:gd name="connsiteX2-35" fmla="*/ 696233 w 1423178"/>
              <a:gd name="connsiteY2-36" fmla="*/ 1 h 680593"/>
              <a:gd name="connsiteX3-37" fmla="*/ 1332241 w 1423178"/>
              <a:gd name="connsiteY3-38" fmla="*/ 243392 h 680593"/>
              <a:gd name="connsiteX4-39" fmla="*/ 1353391 w 1423178"/>
              <a:gd name="connsiteY4-40" fmla="*/ 645006 h 680593"/>
              <a:gd name="connsiteX5-41" fmla="*/ 1318646 w 1423178"/>
              <a:gd name="connsiteY5-42" fmla="*/ 680593 h 6805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3178" h="680593">
                <a:moveTo>
                  <a:pt x="0" y="319923"/>
                </a:moveTo>
                <a:lnTo>
                  <a:pt x="79446" y="251825"/>
                </a:lnTo>
                <a:cubicBezTo>
                  <a:pt x="257486" y="109985"/>
                  <a:pt x="466371" y="178"/>
                  <a:pt x="696233" y="1"/>
                </a:cubicBezTo>
                <a:cubicBezTo>
                  <a:pt x="937426" y="-201"/>
                  <a:pt x="1164524" y="54575"/>
                  <a:pt x="1332241" y="243392"/>
                </a:cubicBezTo>
                <a:cubicBezTo>
                  <a:pt x="1459004" y="386087"/>
                  <a:pt x="1440916" y="530854"/>
                  <a:pt x="1353391" y="645006"/>
                </a:cubicBezTo>
                <a:lnTo>
                  <a:pt x="1318646" y="680593"/>
                </a:lnTo>
              </a:path>
            </a:pathLst>
          </a:custGeom>
          <a:noFill/>
          <a:ln w="25294" cap="flat">
            <a:solidFill>
              <a:schemeClr val="tx2">
                <a:alpha val="20000"/>
              </a:schemeClr>
            </a:solidFill>
            <a:prstDash val="solid"/>
            <a:miter/>
          </a:ln>
        </p:spPr>
        <p:txBody>
          <a:bodyPr rtlCol="0" anchor="ctr"/>
          <a:lstStyle/>
          <a:p>
            <a:endParaRPr lang="zh-CN" altLang="en-US" sz="1350"/>
          </a:p>
        </p:txBody>
      </p:sp>
      <p:sp>
        <p:nvSpPr>
          <p:cNvPr id="10" name="任意多边形: 形状 9"/>
          <p:cNvSpPr/>
          <p:nvPr userDrawn="1">
            <p:custDataLst>
              <p:tags r:id="rId4"/>
            </p:custDataLst>
          </p:nvPr>
        </p:nvSpPr>
        <p:spPr>
          <a:xfrm>
            <a:off x="1" y="6419929"/>
            <a:ext cx="822356" cy="438071"/>
          </a:xfrm>
          <a:custGeom>
            <a:avLst/>
            <a:gdLst>
              <a:gd name="connsiteX0" fmla="*/ 832874 w 1096475"/>
              <a:gd name="connsiteY0" fmla="*/ 961 h 438071"/>
              <a:gd name="connsiteX1" fmla="*/ 1020987 w 1096475"/>
              <a:gd name="connsiteY1" fmla="*/ 76960 h 438071"/>
              <a:gd name="connsiteX2" fmla="*/ 1006323 w 1096475"/>
              <a:gd name="connsiteY2" fmla="*/ 407049 h 438071"/>
              <a:gd name="connsiteX3" fmla="*/ 962140 w 1096475"/>
              <a:gd name="connsiteY3" fmla="*/ 438071 h 438071"/>
              <a:gd name="connsiteX4" fmla="*/ 0 w 1096475"/>
              <a:gd name="connsiteY4" fmla="*/ 438071 h 438071"/>
              <a:gd name="connsiteX5" fmla="*/ 0 w 1096475"/>
              <a:gd name="connsiteY5" fmla="*/ 359183 h 438071"/>
              <a:gd name="connsiteX6" fmla="*/ 26928 w 1096475"/>
              <a:gd name="connsiteY6" fmla="*/ 333097 h 438071"/>
              <a:gd name="connsiteX7" fmla="*/ 97356 w 1096475"/>
              <a:gd name="connsiteY7" fmla="*/ 277372 h 438071"/>
              <a:gd name="connsiteX8" fmla="*/ 627484 w 1096475"/>
              <a:gd name="connsiteY8" fmla="*/ 16656 h 438071"/>
              <a:gd name="connsiteX9" fmla="*/ 832874 w 1096475"/>
              <a:gd name="connsiteY9" fmla="*/ 961 h 438071"/>
              <a:gd name="connsiteX0-1" fmla="*/ 0 w 1096475"/>
              <a:gd name="connsiteY0-2" fmla="*/ 438071 h 529511"/>
              <a:gd name="connsiteX1-3" fmla="*/ 0 w 1096475"/>
              <a:gd name="connsiteY1-4" fmla="*/ 359183 h 529511"/>
              <a:gd name="connsiteX2-5" fmla="*/ 26928 w 1096475"/>
              <a:gd name="connsiteY2-6" fmla="*/ 333097 h 529511"/>
              <a:gd name="connsiteX3-7" fmla="*/ 97356 w 1096475"/>
              <a:gd name="connsiteY3-8" fmla="*/ 277372 h 529511"/>
              <a:gd name="connsiteX4-9" fmla="*/ 627484 w 1096475"/>
              <a:gd name="connsiteY4-10" fmla="*/ 16656 h 529511"/>
              <a:gd name="connsiteX5-11" fmla="*/ 832874 w 1096475"/>
              <a:gd name="connsiteY5-12" fmla="*/ 961 h 529511"/>
              <a:gd name="connsiteX6-13" fmla="*/ 1020987 w 1096475"/>
              <a:gd name="connsiteY6-14" fmla="*/ 76960 h 529511"/>
              <a:gd name="connsiteX7-15" fmla="*/ 1006323 w 1096475"/>
              <a:gd name="connsiteY7-16" fmla="*/ 407049 h 529511"/>
              <a:gd name="connsiteX8-17" fmla="*/ 962140 w 1096475"/>
              <a:gd name="connsiteY8-18" fmla="*/ 438071 h 529511"/>
              <a:gd name="connsiteX9-19" fmla="*/ 91440 w 1096475"/>
              <a:gd name="connsiteY9-20" fmla="*/ 529511 h 529511"/>
              <a:gd name="connsiteX0-21" fmla="*/ 0 w 1096475"/>
              <a:gd name="connsiteY0-22" fmla="*/ 438071 h 438071"/>
              <a:gd name="connsiteX1-23" fmla="*/ 0 w 1096475"/>
              <a:gd name="connsiteY1-24" fmla="*/ 359183 h 438071"/>
              <a:gd name="connsiteX2-25" fmla="*/ 26928 w 1096475"/>
              <a:gd name="connsiteY2-26" fmla="*/ 333097 h 438071"/>
              <a:gd name="connsiteX3-27" fmla="*/ 97356 w 1096475"/>
              <a:gd name="connsiteY3-28" fmla="*/ 277372 h 438071"/>
              <a:gd name="connsiteX4-29" fmla="*/ 627484 w 1096475"/>
              <a:gd name="connsiteY4-30" fmla="*/ 16656 h 438071"/>
              <a:gd name="connsiteX5-31" fmla="*/ 832874 w 1096475"/>
              <a:gd name="connsiteY5-32" fmla="*/ 961 h 438071"/>
              <a:gd name="connsiteX6-33" fmla="*/ 1020987 w 1096475"/>
              <a:gd name="connsiteY6-34" fmla="*/ 76960 h 438071"/>
              <a:gd name="connsiteX7-35" fmla="*/ 1006323 w 1096475"/>
              <a:gd name="connsiteY7-36" fmla="*/ 407049 h 438071"/>
              <a:gd name="connsiteX8-37" fmla="*/ 962140 w 1096475"/>
              <a:gd name="connsiteY8-38" fmla="*/ 438071 h 438071"/>
              <a:gd name="connsiteX0-39" fmla="*/ 0 w 1096475"/>
              <a:gd name="connsiteY0-40" fmla="*/ 359183 h 438071"/>
              <a:gd name="connsiteX1-41" fmla="*/ 26928 w 1096475"/>
              <a:gd name="connsiteY1-42" fmla="*/ 333097 h 438071"/>
              <a:gd name="connsiteX2-43" fmla="*/ 97356 w 1096475"/>
              <a:gd name="connsiteY2-44" fmla="*/ 277372 h 438071"/>
              <a:gd name="connsiteX3-45" fmla="*/ 627484 w 1096475"/>
              <a:gd name="connsiteY3-46" fmla="*/ 16656 h 438071"/>
              <a:gd name="connsiteX4-47" fmla="*/ 832874 w 1096475"/>
              <a:gd name="connsiteY4-48" fmla="*/ 961 h 438071"/>
              <a:gd name="connsiteX5-49" fmla="*/ 1020987 w 1096475"/>
              <a:gd name="connsiteY5-50" fmla="*/ 76960 h 438071"/>
              <a:gd name="connsiteX6-51" fmla="*/ 1006323 w 1096475"/>
              <a:gd name="connsiteY6-52" fmla="*/ 407049 h 438071"/>
              <a:gd name="connsiteX7-53" fmla="*/ 962140 w 1096475"/>
              <a:gd name="connsiteY7-54" fmla="*/ 438071 h 4380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96475" h="438071">
                <a:moveTo>
                  <a:pt x="0" y="359183"/>
                </a:moveTo>
                <a:lnTo>
                  <a:pt x="26928" y="333097"/>
                </a:lnTo>
                <a:cubicBezTo>
                  <a:pt x="50142" y="313306"/>
                  <a:pt x="74123" y="294856"/>
                  <a:pt x="97356" y="277372"/>
                </a:cubicBezTo>
                <a:cubicBezTo>
                  <a:pt x="243127" y="167737"/>
                  <a:pt x="425884" y="42584"/>
                  <a:pt x="627484" y="16656"/>
                </a:cubicBezTo>
                <a:cubicBezTo>
                  <a:pt x="697542" y="7649"/>
                  <a:pt x="766648" y="-3337"/>
                  <a:pt x="832874" y="961"/>
                </a:cubicBezTo>
                <a:cubicBezTo>
                  <a:pt x="899100" y="5259"/>
                  <a:pt x="962447" y="24839"/>
                  <a:pt x="1020987" y="76960"/>
                </a:cubicBezTo>
                <a:cubicBezTo>
                  <a:pt x="1141219" y="183938"/>
                  <a:pt x="1103898" y="320100"/>
                  <a:pt x="1006323" y="407049"/>
                </a:cubicBezTo>
                <a:lnTo>
                  <a:pt x="962140" y="438071"/>
                </a:lnTo>
              </a:path>
            </a:pathLst>
          </a:custGeom>
          <a:noFill/>
          <a:ln w="25294" cap="flat">
            <a:solidFill>
              <a:schemeClr val="tx2">
                <a:alpha val="20000"/>
              </a:schemeClr>
            </a:solidFill>
            <a:prstDash val="solid"/>
            <a:miter/>
          </a:ln>
        </p:spPr>
        <p:txBody>
          <a:bodyPr rtlCol="0" anchor="ctr"/>
          <a:lstStyle/>
          <a:p>
            <a:endParaRPr lang="zh-CN" altLang="en-US" sz="1350"/>
          </a:p>
        </p:txBody>
      </p:sp>
      <p:sp>
        <p:nvSpPr>
          <p:cNvPr id="11" name="任意多边形: 形状 10"/>
          <p:cNvSpPr/>
          <p:nvPr userDrawn="1">
            <p:custDataLst>
              <p:tags r:id="rId5"/>
            </p:custDataLst>
          </p:nvPr>
        </p:nvSpPr>
        <p:spPr>
          <a:xfrm>
            <a:off x="6246638" y="1"/>
            <a:ext cx="2897363" cy="4194099"/>
          </a:xfrm>
          <a:custGeom>
            <a:avLst/>
            <a:gdLst>
              <a:gd name="connsiteX0" fmla="*/ 483235 w 3863151"/>
              <a:gd name="connsiteY0" fmla="*/ 0 h 4194099"/>
              <a:gd name="connsiteX1" fmla="*/ 3863151 w 3863151"/>
              <a:gd name="connsiteY1" fmla="*/ 0 h 4194099"/>
              <a:gd name="connsiteX2" fmla="*/ 3863151 w 3863151"/>
              <a:gd name="connsiteY2" fmla="*/ 3821524 h 4194099"/>
              <a:gd name="connsiteX3" fmla="*/ 3798216 w 3863151"/>
              <a:gd name="connsiteY3" fmla="*/ 3839632 h 4194099"/>
              <a:gd name="connsiteX4" fmla="*/ 3152425 w 3863151"/>
              <a:gd name="connsiteY4" fmla="*/ 4074726 h 4194099"/>
              <a:gd name="connsiteX5" fmla="*/ 1479213 w 3863151"/>
              <a:gd name="connsiteY5" fmla="*/ 4031979 h 4194099"/>
              <a:gd name="connsiteX6" fmla="*/ 1357143 w 3863151"/>
              <a:gd name="connsiteY6" fmla="*/ 3989030 h 4194099"/>
              <a:gd name="connsiteX7" fmla="*/ 65418 w 3863151"/>
              <a:gd name="connsiteY7" fmla="*/ 2793011 h 4194099"/>
              <a:gd name="connsiteX8" fmla="*/ 65624 w 3863151"/>
              <a:gd name="connsiteY8" fmla="*/ 2793403 h 4194099"/>
              <a:gd name="connsiteX9" fmla="*/ 148252 w 3863151"/>
              <a:gd name="connsiteY9" fmla="*/ 1330872 h 4194099"/>
              <a:gd name="connsiteX10" fmla="*/ 448413 w 3863151"/>
              <a:gd name="connsiteY10" fmla="*/ 97910 h 4194099"/>
              <a:gd name="connsiteX0-1" fmla="*/ 3863151 w 3954591"/>
              <a:gd name="connsiteY0-2" fmla="*/ 0 h 4194099"/>
              <a:gd name="connsiteX1-3" fmla="*/ 3863151 w 3954591"/>
              <a:gd name="connsiteY1-4" fmla="*/ 3821524 h 4194099"/>
              <a:gd name="connsiteX2-5" fmla="*/ 3798216 w 3954591"/>
              <a:gd name="connsiteY2-6" fmla="*/ 3839632 h 4194099"/>
              <a:gd name="connsiteX3-7" fmla="*/ 3152425 w 3954591"/>
              <a:gd name="connsiteY3-8" fmla="*/ 4074726 h 4194099"/>
              <a:gd name="connsiteX4-9" fmla="*/ 1479213 w 3954591"/>
              <a:gd name="connsiteY4-10" fmla="*/ 4031979 h 4194099"/>
              <a:gd name="connsiteX5-11" fmla="*/ 1357143 w 3954591"/>
              <a:gd name="connsiteY5-12" fmla="*/ 3989030 h 4194099"/>
              <a:gd name="connsiteX6-13" fmla="*/ 65418 w 3954591"/>
              <a:gd name="connsiteY6-14" fmla="*/ 2793011 h 4194099"/>
              <a:gd name="connsiteX7-15" fmla="*/ 65624 w 3954591"/>
              <a:gd name="connsiteY7-16" fmla="*/ 2793403 h 4194099"/>
              <a:gd name="connsiteX8-17" fmla="*/ 148252 w 3954591"/>
              <a:gd name="connsiteY8-18" fmla="*/ 1330872 h 4194099"/>
              <a:gd name="connsiteX9-19" fmla="*/ 448413 w 3954591"/>
              <a:gd name="connsiteY9-20" fmla="*/ 97910 h 4194099"/>
              <a:gd name="connsiteX10-21" fmla="*/ 483235 w 3954591"/>
              <a:gd name="connsiteY10-22" fmla="*/ 0 h 4194099"/>
              <a:gd name="connsiteX11" fmla="*/ 3954591 w 3954591"/>
              <a:gd name="connsiteY11" fmla="*/ 91440 h 4194099"/>
              <a:gd name="connsiteX0-23" fmla="*/ 3863151 w 3863151"/>
              <a:gd name="connsiteY0-24" fmla="*/ 0 h 4194099"/>
              <a:gd name="connsiteX1-25" fmla="*/ 3863151 w 3863151"/>
              <a:gd name="connsiteY1-26" fmla="*/ 3821524 h 4194099"/>
              <a:gd name="connsiteX2-27" fmla="*/ 3798216 w 3863151"/>
              <a:gd name="connsiteY2-28" fmla="*/ 3839632 h 4194099"/>
              <a:gd name="connsiteX3-29" fmla="*/ 3152425 w 3863151"/>
              <a:gd name="connsiteY3-30" fmla="*/ 4074726 h 4194099"/>
              <a:gd name="connsiteX4-31" fmla="*/ 1479213 w 3863151"/>
              <a:gd name="connsiteY4-32" fmla="*/ 4031979 h 4194099"/>
              <a:gd name="connsiteX5-33" fmla="*/ 1357143 w 3863151"/>
              <a:gd name="connsiteY5-34" fmla="*/ 3989030 h 4194099"/>
              <a:gd name="connsiteX6-35" fmla="*/ 65418 w 3863151"/>
              <a:gd name="connsiteY6-36" fmla="*/ 2793011 h 4194099"/>
              <a:gd name="connsiteX7-37" fmla="*/ 65624 w 3863151"/>
              <a:gd name="connsiteY7-38" fmla="*/ 2793403 h 4194099"/>
              <a:gd name="connsiteX8-39" fmla="*/ 148252 w 3863151"/>
              <a:gd name="connsiteY8-40" fmla="*/ 1330872 h 4194099"/>
              <a:gd name="connsiteX9-41" fmla="*/ 448413 w 3863151"/>
              <a:gd name="connsiteY9-42" fmla="*/ 97910 h 4194099"/>
              <a:gd name="connsiteX10-43" fmla="*/ 483235 w 3863151"/>
              <a:gd name="connsiteY10-44" fmla="*/ 0 h 4194099"/>
              <a:gd name="connsiteX0-45" fmla="*/ 3863151 w 3863151"/>
              <a:gd name="connsiteY0-46" fmla="*/ 3821524 h 4194099"/>
              <a:gd name="connsiteX1-47" fmla="*/ 3798216 w 3863151"/>
              <a:gd name="connsiteY1-48" fmla="*/ 3839632 h 4194099"/>
              <a:gd name="connsiteX2-49" fmla="*/ 3152425 w 3863151"/>
              <a:gd name="connsiteY2-50" fmla="*/ 4074726 h 4194099"/>
              <a:gd name="connsiteX3-51" fmla="*/ 1479213 w 3863151"/>
              <a:gd name="connsiteY3-52" fmla="*/ 4031979 h 4194099"/>
              <a:gd name="connsiteX4-53" fmla="*/ 1357143 w 3863151"/>
              <a:gd name="connsiteY4-54" fmla="*/ 3989030 h 4194099"/>
              <a:gd name="connsiteX5-55" fmla="*/ 65418 w 3863151"/>
              <a:gd name="connsiteY5-56" fmla="*/ 2793011 h 4194099"/>
              <a:gd name="connsiteX6-57" fmla="*/ 65624 w 3863151"/>
              <a:gd name="connsiteY6-58" fmla="*/ 2793403 h 4194099"/>
              <a:gd name="connsiteX7-59" fmla="*/ 148252 w 3863151"/>
              <a:gd name="connsiteY7-60" fmla="*/ 1330872 h 4194099"/>
              <a:gd name="connsiteX8-61" fmla="*/ 448413 w 3863151"/>
              <a:gd name="connsiteY8-62" fmla="*/ 97910 h 4194099"/>
              <a:gd name="connsiteX9-63" fmla="*/ 483235 w 3863151"/>
              <a:gd name="connsiteY9-64" fmla="*/ 0 h 41940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863151" h="4194099">
                <a:moveTo>
                  <a:pt x="3863151" y="3821524"/>
                </a:moveTo>
                <a:lnTo>
                  <a:pt x="3798216" y="3839632"/>
                </a:lnTo>
                <a:cubicBezTo>
                  <a:pt x="3592190" y="3904429"/>
                  <a:pt x="3388949" y="3987727"/>
                  <a:pt x="3152425" y="4074726"/>
                </a:cubicBezTo>
                <a:cubicBezTo>
                  <a:pt x="2660225" y="4255706"/>
                  <a:pt x="2057646" y="4222459"/>
                  <a:pt x="1479213" y="4031979"/>
                </a:cubicBezTo>
                <a:cubicBezTo>
                  <a:pt x="1437935" y="4018402"/>
                  <a:pt x="1396988" y="4004077"/>
                  <a:pt x="1357143" y="3989030"/>
                </a:cubicBezTo>
                <a:cubicBezTo>
                  <a:pt x="764992" y="3766026"/>
                  <a:pt x="227787" y="3328870"/>
                  <a:pt x="65418" y="2793011"/>
                </a:cubicBezTo>
                <a:lnTo>
                  <a:pt x="65624" y="2793403"/>
                </a:lnTo>
                <a:cubicBezTo>
                  <a:pt x="-87692" y="2287663"/>
                  <a:pt x="64612" y="1801238"/>
                  <a:pt x="148252" y="1330872"/>
                </a:cubicBezTo>
                <a:cubicBezTo>
                  <a:pt x="222903" y="910483"/>
                  <a:pt x="321702" y="499277"/>
                  <a:pt x="448413" y="97910"/>
                </a:cubicBezTo>
                <a:lnTo>
                  <a:pt x="483235" y="0"/>
                </a:lnTo>
              </a:path>
            </a:pathLst>
          </a:custGeom>
          <a:noFill/>
          <a:ln w="25338" cap="flat">
            <a:solidFill>
              <a:schemeClr val="tx2">
                <a:alpha val="20000"/>
              </a:schemeClr>
            </a:solidFill>
            <a:prstDash val="solid"/>
            <a:miter/>
          </a:ln>
        </p:spPr>
        <p:txBody>
          <a:bodyPr rtlCol="0" anchor="ctr"/>
          <a:lstStyle/>
          <a:p>
            <a:endParaRPr lang="zh-CN" altLang="en-US" sz="1350"/>
          </a:p>
        </p:txBody>
      </p:sp>
      <p:sp>
        <p:nvSpPr>
          <p:cNvPr id="12" name="任意多边形: 形状 11"/>
          <p:cNvSpPr/>
          <p:nvPr userDrawn="1">
            <p:custDataLst>
              <p:tags r:id="rId6"/>
            </p:custDataLst>
          </p:nvPr>
        </p:nvSpPr>
        <p:spPr>
          <a:xfrm>
            <a:off x="6484053" y="0"/>
            <a:ext cx="2659947" cy="3738290"/>
          </a:xfrm>
          <a:custGeom>
            <a:avLst/>
            <a:gdLst>
              <a:gd name="connsiteX0" fmla="*/ 444865 w 3546596"/>
              <a:gd name="connsiteY0" fmla="*/ 0 h 3738290"/>
              <a:gd name="connsiteX1" fmla="*/ 3546596 w 3546596"/>
              <a:gd name="connsiteY1" fmla="*/ 0 h 3738290"/>
              <a:gd name="connsiteX2" fmla="*/ 3546596 w 3546596"/>
              <a:gd name="connsiteY2" fmla="*/ 3445922 h 3738290"/>
              <a:gd name="connsiteX3" fmla="*/ 3519436 w 3546596"/>
              <a:gd name="connsiteY3" fmla="*/ 3449432 h 3738290"/>
              <a:gd name="connsiteX4" fmla="*/ 2751640 w 3546596"/>
              <a:gd name="connsiteY4" fmla="*/ 3654378 h 3738290"/>
              <a:gd name="connsiteX5" fmla="*/ 1296395 w 3546596"/>
              <a:gd name="connsiteY5" fmla="*/ 3587896 h 3738290"/>
              <a:gd name="connsiteX6" fmla="*/ 1190075 w 3546596"/>
              <a:gd name="connsiteY6" fmla="*/ 3549848 h 3738290"/>
              <a:gd name="connsiteX7" fmla="*/ 58939 w 3546596"/>
              <a:gd name="connsiteY7" fmla="*/ 2510414 h 3738290"/>
              <a:gd name="connsiteX8" fmla="*/ 59801 w 3546596"/>
              <a:gd name="connsiteY8" fmla="*/ 2510198 h 3738290"/>
              <a:gd name="connsiteX9" fmla="*/ 118210 w 3546596"/>
              <a:gd name="connsiteY9" fmla="*/ 1268253 h 3738290"/>
              <a:gd name="connsiteX10" fmla="*/ 367647 w 3546596"/>
              <a:gd name="connsiteY10" fmla="*/ 220588 h 3738290"/>
              <a:gd name="connsiteX0-1" fmla="*/ 3546596 w 3638036"/>
              <a:gd name="connsiteY0-2" fmla="*/ 0 h 3738290"/>
              <a:gd name="connsiteX1-3" fmla="*/ 3546596 w 3638036"/>
              <a:gd name="connsiteY1-4" fmla="*/ 3445922 h 3738290"/>
              <a:gd name="connsiteX2-5" fmla="*/ 3519436 w 3638036"/>
              <a:gd name="connsiteY2-6" fmla="*/ 3449432 h 3738290"/>
              <a:gd name="connsiteX3-7" fmla="*/ 2751640 w 3638036"/>
              <a:gd name="connsiteY3-8" fmla="*/ 3654378 h 3738290"/>
              <a:gd name="connsiteX4-9" fmla="*/ 1296395 w 3638036"/>
              <a:gd name="connsiteY4-10" fmla="*/ 3587896 h 3738290"/>
              <a:gd name="connsiteX5-11" fmla="*/ 1190075 w 3638036"/>
              <a:gd name="connsiteY5-12" fmla="*/ 3549848 h 3738290"/>
              <a:gd name="connsiteX6-13" fmla="*/ 58939 w 3638036"/>
              <a:gd name="connsiteY6-14" fmla="*/ 2510414 h 3738290"/>
              <a:gd name="connsiteX7-15" fmla="*/ 59801 w 3638036"/>
              <a:gd name="connsiteY7-16" fmla="*/ 2510198 h 3738290"/>
              <a:gd name="connsiteX8-17" fmla="*/ 118210 w 3638036"/>
              <a:gd name="connsiteY8-18" fmla="*/ 1268253 h 3738290"/>
              <a:gd name="connsiteX9-19" fmla="*/ 367647 w 3638036"/>
              <a:gd name="connsiteY9-20" fmla="*/ 220588 h 3738290"/>
              <a:gd name="connsiteX10-21" fmla="*/ 444865 w 3638036"/>
              <a:gd name="connsiteY10-22" fmla="*/ 0 h 3738290"/>
              <a:gd name="connsiteX11" fmla="*/ 3638036 w 3638036"/>
              <a:gd name="connsiteY11" fmla="*/ 91440 h 3738290"/>
              <a:gd name="connsiteX0-23" fmla="*/ 3546596 w 3546596"/>
              <a:gd name="connsiteY0-24" fmla="*/ 0 h 3738290"/>
              <a:gd name="connsiteX1-25" fmla="*/ 3546596 w 3546596"/>
              <a:gd name="connsiteY1-26" fmla="*/ 3445922 h 3738290"/>
              <a:gd name="connsiteX2-27" fmla="*/ 3519436 w 3546596"/>
              <a:gd name="connsiteY2-28" fmla="*/ 3449432 h 3738290"/>
              <a:gd name="connsiteX3-29" fmla="*/ 2751640 w 3546596"/>
              <a:gd name="connsiteY3-30" fmla="*/ 3654378 h 3738290"/>
              <a:gd name="connsiteX4-31" fmla="*/ 1296395 w 3546596"/>
              <a:gd name="connsiteY4-32" fmla="*/ 3587896 h 3738290"/>
              <a:gd name="connsiteX5-33" fmla="*/ 1190075 w 3546596"/>
              <a:gd name="connsiteY5-34" fmla="*/ 3549848 h 3738290"/>
              <a:gd name="connsiteX6-35" fmla="*/ 58939 w 3546596"/>
              <a:gd name="connsiteY6-36" fmla="*/ 2510414 h 3738290"/>
              <a:gd name="connsiteX7-37" fmla="*/ 59801 w 3546596"/>
              <a:gd name="connsiteY7-38" fmla="*/ 2510198 h 3738290"/>
              <a:gd name="connsiteX8-39" fmla="*/ 118210 w 3546596"/>
              <a:gd name="connsiteY8-40" fmla="*/ 1268253 h 3738290"/>
              <a:gd name="connsiteX9-41" fmla="*/ 367647 w 3546596"/>
              <a:gd name="connsiteY9-42" fmla="*/ 220588 h 3738290"/>
              <a:gd name="connsiteX10-43" fmla="*/ 444865 w 3546596"/>
              <a:gd name="connsiteY10-44" fmla="*/ 0 h 3738290"/>
              <a:gd name="connsiteX0-45" fmla="*/ 3546596 w 3546596"/>
              <a:gd name="connsiteY0-46" fmla="*/ 3445922 h 3738290"/>
              <a:gd name="connsiteX1-47" fmla="*/ 3519436 w 3546596"/>
              <a:gd name="connsiteY1-48" fmla="*/ 3449432 h 3738290"/>
              <a:gd name="connsiteX2-49" fmla="*/ 2751640 w 3546596"/>
              <a:gd name="connsiteY2-50" fmla="*/ 3654378 h 3738290"/>
              <a:gd name="connsiteX3-51" fmla="*/ 1296395 w 3546596"/>
              <a:gd name="connsiteY3-52" fmla="*/ 3587896 h 3738290"/>
              <a:gd name="connsiteX4-53" fmla="*/ 1190075 w 3546596"/>
              <a:gd name="connsiteY4-54" fmla="*/ 3549848 h 3738290"/>
              <a:gd name="connsiteX5-55" fmla="*/ 58939 w 3546596"/>
              <a:gd name="connsiteY5-56" fmla="*/ 2510414 h 3738290"/>
              <a:gd name="connsiteX6-57" fmla="*/ 59801 w 3546596"/>
              <a:gd name="connsiteY6-58" fmla="*/ 2510198 h 3738290"/>
              <a:gd name="connsiteX7-59" fmla="*/ 118210 w 3546596"/>
              <a:gd name="connsiteY7-60" fmla="*/ 1268253 h 3738290"/>
              <a:gd name="connsiteX8-61" fmla="*/ 367647 w 3546596"/>
              <a:gd name="connsiteY8-62" fmla="*/ 220588 h 3738290"/>
              <a:gd name="connsiteX9-63" fmla="*/ 444865 w 3546596"/>
              <a:gd name="connsiteY9-64" fmla="*/ 0 h 37382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546596" h="3738290">
                <a:moveTo>
                  <a:pt x="3546596" y="3445922"/>
                </a:moveTo>
                <a:lnTo>
                  <a:pt x="3519436" y="3449432"/>
                </a:lnTo>
                <a:cubicBezTo>
                  <a:pt x="3263338" y="3491944"/>
                  <a:pt x="3030649" y="3566738"/>
                  <a:pt x="2751640" y="3654378"/>
                </a:cubicBezTo>
                <a:cubicBezTo>
                  <a:pt x="2321071" y="3789787"/>
                  <a:pt x="1799324" y="3756818"/>
                  <a:pt x="1296395" y="3587896"/>
                </a:cubicBezTo>
                <a:cubicBezTo>
                  <a:pt x="1260228" y="3575698"/>
                  <a:pt x="1224606" y="3563134"/>
                  <a:pt x="1190075" y="3549848"/>
                </a:cubicBezTo>
                <a:cubicBezTo>
                  <a:pt x="674821" y="3352985"/>
                  <a:pt x="205134" y="2976587"/>
                  <a:pt x="58939" y="2510414"/>
                </a:cubicBezTo>
                <a:lnTo>
                  <a:pt x="59801" y="2510198"/>
                </a:lnTo>
                <a:cubicBezTo>
                  <a:pt x="-74829" y="2081326"/>
                  <a:pt x="50470" y="1668070"/>
                  <a:pt x="118210" y="1268253"/>
                </a:cubicBezTo>
                <a:cubicBezTo>
                  <a:pt x="178739" y="911012"/>
                  <a:pt x="261461" y="561777"/>
                  <a:pt x="367647" y="220588"/>
                </a:cubicBezTo>
                <a:lnTo>
                  <a:pt x="444865" y="0"/>
                </a:lnTo>
              </a:path>
            </a:pathLst>
          </a:custGeom>
          <a:noFill/>
          <a:ln w="25338" cap="flat">
            <a:solidFill>
              <a:schemeClr val="tx2">
                <a:alpha val="20000"/>
              </a:schemeClr>
            </a:solidFill>
            <a:prstDash val="solid"/>
            <a:miter/>
          </a:ln>
        </p:spPr>
        <p:txBody>
          <a:bodyPr rtlCol="0" anchor="ctr"/>
          <a:lstStyle/>
          <a:p>
            <a:endParaRPr lang="zh-CN" altLang="en-US" sz="1350"/>
          </a:p>
        </p:txBody>
      </p:sp>
      <p:sp>
        <p:nvSpPr>
          <p:cNvPr id="13" name="任意多边形: 形状 12"/>
          <p:cNvSpPr/>
          <p:nvPr userDrawn="1">
            <p:custDataLst>
              <p:tags r:id="rId7"/>
            </p:custDataLst>
          </p:nvPr>
        </p:nvSpPr>
        <p:spPr>
          <a:xfrm>
            <a:off x="6810716" y="0"/>
            <a:ext cx="2333285" cy="3220782"/>
          </a:xfrm>
          <a:custGeom>
            <a:avLst/>
            <a:gdLst>
              <a:gd name="connsiteX0" fmla="*/ 395330 w 3111046"/>
              <a:gd name="connsiteY0" fmla="*/ 0 h 3220782"/>
              <a:gd name="connsiteX1" fmla="*/ 3111046 w 3111046"/>
              <a:gd name="connsiteY1" fmla="*/ 0 h 3220782"/>
              <a:gd name="connsiteX2" fmla="*/ 3111046 w 3111046"/>
              <a:gd name="connsiteY2" fmla="*/ 3050911 h 3220782"/>
              <a:gd name="connsiteX3" fmla="*/ 2978949 w 3111046"/>
              <a:gd name="connsiteY3" fmla="*/ 3057321 h 3220782"/>
              <a:gd name="connsiteX4" fmla="*/ 2309610 w 3111046"/>
              <a:gd name="connsiteY4" fmla="*/ 3172043 h 3220782"/>
              <a:gd name="connsiteX5" fmla="*/ 1094473 w 3111046"/>
              <a:gd name="connsiteY5" fmla="*/ 3083168 h 3220782"/>
              <a:gd name="connsiteX6" fmla="*/ 1005831 w 3111046"/>
              <a:gd name="connsiteY6" fmla="*/ 3050757 h 3220782"/>
              <a:gd name="connsiteX7" fmla="*/ 52890 w 3111046"/>
              <a:gd name="connsiteY7" fmla="*/ 2183766 h 3220782"/>
              <a:gd name="connsiteX8" fmla="*/ 53000 w 3111046"/>
              <a:gd name="connsiteY8" fmla="*/ 2183525 h 3220782"/>
              <a:gd name="connsiteX9" fmla="*/ 86893 w 3111046"/>
              <a:gd name="connsiteY9" fmla="*/ 1180512 h 3220782"/>
              <a:gd name="connsiteX10" fmla="*/ 281346 w 3111046"/>
              <a:gd name="connsiteY10" fmla="*/ 333450 h 3220782"/>
              <a:gd name="connsiteX0-1" fmla="*/ 3111046 w 3202486"/>
              <a:gd name="connsiteY0-2" fmla="*/ 0 h 3220782"/>
              <a:gd name="connsiteX1-3" fmla="*/ 3111046 w 3202486"/>
              <a:gd name="connsiteY1-4" fmla="*/ 3050911 h 3220782"/>
              <a:gd name="connsiteX2-5" fmla="*/ 2978949 w 3202486"/>
              <a:gd name="connsiteY2-6" fmla="*/ 3057321 h 3220782"/>
              <a:gd name="connsiteX3-7" fmla="*/ 2309610 w 3202486"/>
              <a:gd name="connsiteY3-8" fmla="*/ 3172043 h 3220782"/>
              <a:gd name="connsiteX4-9" fmla="*/ 1094473 w 3202486"/>
              <a:gd name="connsiteY4-10" fmla="*/ 3083168 h 3220782"/>
              <a:gd name="connsiteX5-11" fmla="*/ 1005831 w 3202486"/>
              <a:gd name="connsiteY5-12" fmla="*/ 3050757 h 3220782"/>
              <a:gd name="connsiteX6-13" fmla="*/ 52890 w 3202486"/>
              <a:gd name="connsiteY6-14" fmla="*/ 2183766 h 3220782"/>
              <a:gd name="connsiteX7-15" fmla="*/ 53000 w 3202486"/>
              <a:gd name="connsiteY7-16" fmla="*/ 2183525 h 3220782"/>
              <a:gd name="connsiteX8-17" fmla="*/ 86893 w 3202486"/>
              <a:gd name="connsiteY8-18" fmla="*/ 1180512 h 3220782"/>
              <a:gd name="connsiteX9-19" fmla="*/ 281346 w 3202486"/>
              <a:gd name="connsiteY9-20" fmla="*/ 333450 h 3220782"/>
              <a:gd name="connsiteX10-21" fmla="*/ 395330 w 3202486"/>
              <a:gd name="connsiteY10-22" fmla="*/ 0 h 3220782"/>
              <a:gd name="connsiteX11" fmla="*/ 3202486 w 3202486"/>
              <a:gd name="connsiteY11" fmla="*/ 91440 h 3220782"/>
              <a:gd name="connsiteX0-23" fmla="*/ 3111046 w 3111046"/>
              <a:gd name="connsiteY0-24" fmla="*/ 0 h 3220782"/>
              <a:gd name="connsiteX1-25" fmla="*/ 3111046 w 3111046"/>
              <a:gd name="connsiteY1-26" fmla="*/ 3050911 h 3220782"/>
              <a:gd name="connsiteX2-27" fmla="*/ 2978949 w 3111046"/>
              <a:gd name="connsiteY2-28" fmla="*/ 3057321 h 3220782"/>
              <a:gd name="connsiteX3-29" fmla="*/ 2309610 w 3111046"/>
              <a:gd name="connsiteY3-30" fmla="*/ 3172043 h 3220782"/>
              <a:gd name="connsiteX4-31" fmla="*/ 1094473 w 3111046"/>
              <a:gd name="connsiteY4-32" fmla="*/ 3083168 h 3220782"/>
              <a:gd name="connsiteX5-33" fmla="*/ 1005831 w 3111046"/>
              <a:gd name="connsiteY5-34" fmla="*/ 3050757 h 3220782"/>
              <a:gd name="connsiteX6-35" fmla="*/ 52890 w 3111046"/>
              <a:gd name="connsiteY6-36" fmla="*/ 2183766 h 3220782"/>
              <a:gd name="connsiteX7-37" fmla="*/ 53000 w 3111046"/>
              <a:gd name="connsiteY7-38" fmla="*/ 2183525 h 3220782"/>
              <a:gd name="connsiteX8-39" fmla="*/ 86893 w 3111046"/>
              <a:gd name="connsiteY8-40" fmla="*/ 1180512 h 3220782"/>
              <a:gd name="connsiteX9-41" fmla="*/ 281346 w 3111046"/>
              <a:gd name="connsiteY9-42" fmla="*/ 333450 h 3220782"/>
              <a:gd name="connsiteX10-43" fmla="*/ 395330 w 3111046"/>
              <a:gd name="connsiteY10-44" fmla="*/ 0 h 3220782"/>
              <a:gd name="connsiteX0-45" fmla="*/ 3111046 w 3111046"/>
              <a:gd name="connsiteY0-46" fmla="*/ 3050911 h 3220782"/>
              <a:gd name="connsiteX1-47" fmla="*/ 2978949 w 3111046"/>
              <a:gd name="connsiteY1-48" fmla="*/ 3057321 h 3220782"/>
              <a:gd name="connsiteX2-49" fmla="*/ 2309610 w 3111046"/>
              <a:gd name="connsiteY2-50" fmla="*/ 3172043 h 3220782"/>
              <a:gd name="connsiteX3-51" fmla="*/ 1094473 w 3111046"/>
              <a:gd name="connsiteY3-52" fmla="*/ 3083168 h 3220782"/>
              <a:gd name="connsiteX4-53" fmla="*/ 1005831 w 3111046"/>
              <a:gd name="connsiteY4-54" fmla="*/ 3050757 h 3220782"/>
              <a:gd name="connsiteX5-55" fmla="*/ 52890 w 3111046"/>
              <a:gd name="connsiteY5-56" fmla="*/ 2183766 h 3220782"/>
              <a:gd name="connsiteX6-57" fmla="*/ 53000 w 3111046"/>
              <a:gd name="connsiteY6-58" fmla="*/ 2183525 h 3220782"/>
              <a:gd name="connsiteX7-59" fmla="*/ 86893 w 3111046"/>
              <a:gd name="connsiteY7-60" fmla="*/ 1180512 h 3220782"/>
              <a:gd name="connsiteX8-61" fmla="*/ 281346 w 3111046"/>
              <a:gd name="connsiteY8-62" fmla="*/ 333450 h 3220782"/>
              <a:gd name="connsiteX9-63" fmla="*/ 395330 w 3111046"/>
              <a:gd name="connsiteY9-64" fmla="*/ 0 h 32207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111046" h="3220782">
                <a:moveTo>
                  <a:pt x="3111046" y="3050911"/>
                </a:moveTo>
                <a:lnTo>
                  <a:pt x="2978949" y="3057321"/>
                </a:lnTo>
                <a:cubicBezTo>
                  <a:pt x="2753514" y="3074271"/>
                  <a:pt x="2548140" y="3113762"/>
                  <a:pt x="2309610" y="3172043"/>
                </a:cubicBezTo>
                <a:cubicBezTo>
                  <a:pt x="1948395" y="3260171"/>
                  <a:pt x="1513959" y="3227759"/>
                  <a:pt x="1094473" y="3083168"/>
                </a:cubicBezTo>
                <a:cubicBezTo>
                  <a:pt x="1064482" y="3073061"/>
                  <a:pt x="1034947" y="3061966"/>
                  <a:pt x="1005831" y="3050757"/>
                </a:cubicBezTo>
                <a:cubicBezTo>
                  <a:pt x="575807" y="2883582"/>
                  <a:pt x="180909" y="2573324"/>
                  <a:pt x="52890" y="2183766"/>
                </a:cubicBezTo>
                <a:cubicBezTo>
                  <a:pt x="52927" y="2183686"/>
                  <a:pt x="52963" y="2183605"/>
                  <a:pt x="53000" y="2183525"/>
                </a:cubicBezTo>
                <a:cubicBezTo>
                  <a:pt x="-60676" y="1838195"/>
                  <a:pt x="36291" y="1504062"/>
                  <a:pt x="86893" y="1180512"/>
                </a:cubicBezTo>
                <a:cubicBezTo>
                  <a:pt x="132262" y="891714"/>
                  <a:pt x="197380" y="609494"/>
                  <a:pt x="281346" y="333450"/>
                </a:cubicBezTo>
                <a:lnTo>
                  <a:pt x="395330" y="0"/>
                </a:lnTo>
              </a:path>
            </a:pathLst>
          </a:custGeom>
          <a:noFill/>
          <a:ln w="25338" cap="flat">
            <a:solidFill>
              <a:schemeClr val="tx2">
                <a:alpha val="20000"/>
              </a:schemeClr>
            </a:solidFill>
            <a:prstDash val="solid"/>
            <a:miter/>
          </a:ln>
        </p:spPr>
        <p:txBody>
          <a:bodyPr rtlCol="0" anchor="ctr"/>
          <a:lstStyle/>
          <a:p>
            <a:endParaRPr lang="zh-CN" altLang="en-US" sz="1350"/>
          </a:p>
        </p:txBody>
      </p:sp>
      <p:sp>
        <p:nvSpPr>
          <p:cNvPr id="14" name="任意多边形: 形状 13"/>
          <p:cNvSpPr/>
          <p:nvPr userDrawn="1">
            <p:custDataLst>
              <p:tags r:id="rId8"/>
            </p:custDataLst>
          </p:nvPr>
        </p:nvSpPr>
        <p:spPr>
          <a:xfrm>
            <a:off x="7124588" y="0"/>
            <a:ext cx="2019413" cy="2668596"/>
          </a:xfrm>
          <a:custGeom>
            <a:avLst/>
            <a:gdLst>
              <a:gd name="connsiteX0" fmla="*/ 371595 w 2692550"/>
              <a:gd name="connsiteY0" fmla="*/ 0 h 2668596"/>
              <a:gd name="connsiteX1" fmla="*/ 2549524 w 2692550"/>
              <a:gd name="connsiteY1" fmla="*/ 0 h 2668596"/>
              <a:gd name="connsiteX2" fmla="*/ 2532865 w 2692550"/>
              <a:gd name="connsiteY2" fmla="*/ 51620 h 2668596"/>
              <a:gd name="connsiteX3" fmla="*/ 2522568 w 2692550"/>
              <a:gd name="connsiteY3" fmla="*/ 241747 h 2668596"/>
              <a:gd name="connsiteX4" fmla="*/ 2633729 w 2692550"/>
              <a:gd name="connsiteY4" fmla="*/ 478437 h 2668596"/>
              <a:gd name="connsiteX5" fmla="*/ 2692550 w 2692550"/>
              <a:gd name="connsiteY5" fmla="*/ 537601 h 2668596"/>
              <a:gd name="connsiteX6" fmla="*/ 2692550 w 2692550"/>
              <a:gd name="connsiteY6" fmla="*/ 2651032 h 2668596"/>
              <a:gd name="connsiteX7" fmla="*/ 2613148 w 2692550"/>
              <a:gd name="connsiteY7" fmla="*/ 2644303 h 2668596"/>
              <a:gd name="connsiteX8" fmla="*/ 1777071 w 2692550"/>
              <a:gd name="connsiteY8" fmla="*/ 2651408 h 2668596"/>
              <a:gd name="connsiteX9" fmla="*/ 848582 w 2692550"/>
              <a:gd name="connsiteY9" fmla="*/ 2547258 h 2668596"/>
              <a:gd name="connsiteX10" fmla="*/ 780737 w 2692550"/>
              <a:gd name="connsiteY10" fmla="*/ 2521674 h 2668596"/>
              <a:gd name="connsiteX11" fmla="*/ 43407 w 2692550"/>
              <a:gd name="connsiteY11" fmla="*/ 1860386 h 2668596"/>
              <a:gd name="connsiteX12" fmla="*/ 43884 w 2692550"/>
              <a:gd name="connsiteY12" fmla="*/ 1860867 h 2668596"/>
              <a:gd name="connsiteX13" fmla="*/ 53645 w 2692550"/>
              <a:gd name="connsiteY13" fmla="*/ 1131655 h 2668596"/>
              <a:gd name="connsiteX14" fmla="*/ 285337 w 2692550"/>
              <a:gd name="connsiteY14" fmla="*/ 215809 h 2668596"/>
              <a:gd name="connsiteX0-1" fmla="*/ 2549524 w 2692550"/>
              <a:gd name="connsiteY0-2" fmla="*/ 0 h 2668596"/>
              <a:gd name="connsiteX1-3" fmla="*/ 2532865 w 2692550"/>
              <a:gd name="connsiteY1-4" fmla="*/ 51620 h 2668596"/>
              <a:gd name="connsiteX2-5" fmla="*/ 2522568 w 2692550"/>
              <a:gd name="connsiteY2-6" fmla="*/ 241747 h 2668596"/>
              <a:gd name="connsiteX3-7" fmla="*/ 2633729 w 2692550"/>
              <a:gd name="connsiteY3-8" fmla="*/ 478437 h 2668596"/>
              <a:gd name="connsiteX4-9" fmla="*/ 2692550 w 2692550"/>
              <a:gd name="connsiteY4-10" fmla="*/ 537601 h 2668596"/>
              <a:gd name="connsiteX5-11" fmla="*/ 2692550 w 2692550"/>
              <a:gd name="connsiteY5-12" fmla="*/ 2651032 h 2668596"/>
              <a:gd name="connsiteX6-13" fmla="*/ 2613148 w 2692550"/>
              <a:gd name="connsiteY6-14" fmla="*/ 2644303 h 2668596"/>
              <a:gd name="connsiteX7-15" fmla="*/ 1777071 w 2692550"/>
              <a:gd name="connsiteY7-16" fmla="*/ 2651408 h 2668596"/>
              <a:gd name="connsiteX8-17" fmla="*/ 848582 w 2692550"/>
              <a:gd name="connsiteY8-18" fmla="*/ 2547258 h 2668596"/>
              <a:gd name="connsiteX9-19" fmla="*/ 780737 w 2692550"/>
              <a:gd name="connsiteY9-20" fmla="*/ 2521674 h 2668596"/>
              <a:gd name="connsiteX10-21" fmla="*/ 43407 w 2692550"/>
              <a:gd name="connsiteY10-22" fmla="*/ 1860386 h 2668596"/>
              <a:gd name="connsiteX11-23" fmla="*/ 43884 w 2692550"/>
              <a:gd name="connsiteY11-24" fmla="*/ 1860867 h 2668596"/>
              <a:gd name="connsiteX12-25" fmla="*/ 53645 w 2692550"/>
              <a:gd name="connsiteY12-26" fmla="*/ 1131655 h 2668596"/>
              <a:gd name="connsiteX13-27" fmla="*/ 285337 w 2692550"/>
              <a:gd name="connsiteY13-28" fmla="*/ 215809 h 2668596"/>
              <a:gd name="connsiteX14-29" fmla="*/ 371595 w 2692550"/>
              <a:gd name="connsiteY14-30" fmla="*/ 0 h 2668596"/>
              <a:gd name="connsiteX15" fmla="*/ 2640964 w 2692550"/>
              <a:gd name="connsiteY15" fmla="*/ 91440 h 2668596"/>
              <a:gd name="connsiteX0-31" fmla="*/ 2549524 w 2692550"/>
              <a:gd name="connsiteY0-32" fmla="*/ 0 h 2668596"/>
              <a:gd name="connsiteX1-33" fmla="*/ 2532865 w 2692550"/>
              <a:gd name="connsiteY1-34" fmla="*/ 51620 h 2668596"/>
              <a:gd name="connsiteX2-35" fmla="*/ 2522568 w 2692550"/>
              <a:gd name="connsiteY2-36" fmla="*/ 241747 h 2668596"/>
              <a:gd name="connsiteX3-37" fmla="*/ 2633729 w 2692550"/>
              <a:gd name="connsiteY3-38" fmla="*/ 478437 h 2668596"/>
              <a:gd name="connsiteX4-39" fmla="*/ 2692550 w 2692550"/>
              <a:gd name="connsiteY4-40" fmla="*/ 537601 h 2668596"/>
              <a:gd name="connsiteX5-41" fmla="*/ 2692550 w 2692550"/>
              <a:gd name="connsiteY5-42" fmla="*/ 2651032 h 2668596"/>
              <a:gd name="connsiteX6-43" fmla="*/ 2613148 w 2692550"/>
              <a:gd name="connsiteY6-44" fmla="*/ 2644303 h 2668596"/>
              <a:gd name="connsiteX7-45" fmla="*/ 1777071 w 2692550"/>
              <a:gd name="connsiteY7-46" fmla="*/ 2651408 h 2668596"/>
              <a:gd name="connsiteX8-47" fmla="*/ 848582 w 2692550"/>
              <a:gd name="connsiteY8-48" fmla="*/ 2547258 h 2668596"/>
              <a:gd name="connsiteX9-49" fmla="*/ 780737 w 2692550"/>
              <a:gd name="connsiteY9-50" fmla="*/ 2521674 h 2668596"/>
              <a:gd name="connsiteX10-51" fmla="*/ 43407 w 2692550"/>
              <a:gd name="connsiteY10-52" fmla="*/ 1860386 h 2668596"/>
              <a:gd name="connsiteX11-53" fmla="*/ 43884 w 2692550"/>
              <a:gd name="connsiteY11-54" fmla="*/ 1860867 h 2668596"/>
              <a:gd name="connsiteX12-55" fmla="*/ 53645 w 2692550"/>
              <a:gd name="connsiteY12-56" fmla="*/ 1131655 h 2668596"/>
              <a:gd name="connsiteX13-57" fmla="*/ 285337 w 2692550"/>
              <a:gd name="connsiteY13-58" fmla="*/ 215809 h 2668596"/>
              <a:gd name="connsiteX14-59" fmla="*/ 371595 w 2692550"/>
              <a:gd name="connsiteY14-60" fmla="*/ 0 h 2668596"/>
              <a:gd name="connsiteX0-61" fmla="*/ 2532865 w 2692550"/>
              <a:gd name="connsiteY0-62" fmla="*/ 51620 h 2668596"/>
              <a:gd name="connsiteX1-63" fmla="*/ 2522568 w 2692550"/>
              <a:gd name="connsiteY1-64" fmla="*/ 241747 h 2668596"/>
              <a:gd name="connsiteX2-65" fmla="*/ 2633729 w 2692550"/>
              <a:gd name="connsiteY2-66" fmla="*/ 478437 h 2668596"/>
              <a:gd name="connsiteX3-67" fmla="*/ 2692550 w 2692550"/>
              <a:gd name="connsiteY3-68" fmla="*/ 537601 h 2668596"/>
              <a:gd name="connsiteX4-69" fmla="*/ 2692550 w 2692550"/>
              <a:gd name="connsiteY4-70" fmla="*/ 2651032 h 2668596"/>
              <a:gd name="connsiteX5-71" fmla="*/ 2613148 w 2692550"/>
              <a:gd name="connsiteY5-72" fmla="*/ 2644303 h 2668596"/>
              <a:gd name="connsiteX6-73" fmla="*/ 1777071 w 2692550"/>
              <a:gd name="connsiteY6-74" fmla="*/ 2651408 h 2668596"/>
              <a:gd name="connsiteX7-75" fmla="*/ 848582 w 2692550"/>
              <a:gd name="connsiteY7-76" fmla="*/ 2547258 h 2668596"/>
              <a:gd name="connsiteX8-77" fmla="*/ 780737 w 2692550"/>
              <a:gd name="connsiteY8-78" fmla="*/ 2521674 h 2668596"/>
              <a:gd name="connsiteX9-79" fmla="*/ 43407 w 2692550"/>
              <a:gd name="connsiteY9-80" fmla="*/ 1860386 h 2668596"/>
              <a:gd name="connsiteX10-81" fmla="*/ 43884 w 2692550"/>
              <a:gd name="connsiteY10-82" fmla="*/ 1860867 h 2668596"/>
              <a:gd name="connsiteX11-83" fmla="*/ 53645 w 2692550"/>
              <a:gd name="connsiteY11-84" fmla="*/ 1131655 h 2668596"/>
              <a:gd name="connsiteX12-85" fmla="*/ 285337 w 2692550"/>
              <a:gd name="connsiteY12-86" fmla="*/ 215809 h 2668596"/>
              <a:gd name="connsiteX13-87" fmla="*/ 371595 w 2692550"/>
              <a:gd name="connsiteY13-88" fmla="*/ 0 h 2668596"/>
              <a:gd name="connsiteX0-89" fmla="*/ 2522568 w 2692550"/>
              <a:gd name="connsiteY0-90" fmla="*/ 241747 h 2668596"/>
              <a:gd name="connsiteX1-91" fmla="*/ 2633729 w 2692550"/>
              <a:gd name="connsiteY1-92" fmla="*/ 478437 h 2668596"/>
              <a:gd name="connsiteX2-93" fmla="*/ 2692550 w 2692550"/>
              <a:gd name="connsiteY2-94" fmla="*/ 537601 h 2668596"/>
              <a:gd name="connsiteX3-95" fmla="*/ 2692550 w 2692550"/>
              <a:gd name="connsiteY3-96" fmla="*/ 2651032 h 2668596"/>
              <a:gd name="connsiteX4-97" fmla="*/ 2613148 w 2692550"/>
              <a:gd name="connsiteY4-98" fmla="*/ 2644303 h 2668596"/>
              <a:gd name="connsiteX5-99" fmla="*/ 1777071 w 2692550"/>
              <a:gd name="connsiteY5-100" fmla="*/ 2651408 h 2668596"/>
              <a:gd name="connsiteX6-101" fmla="*/ 848582 w 2692550"/>
              <a:gd name="connsiteY6-102" fmla="*/ 2547258 h 2668596"/>
              <a:gd name="connsiteX7-103" fmla="*/ 780737 w 2692550"/>
              <a:gd name="connsiteY7-104" fmla="*/ 2521674 h 2668596"/>
              <a:gd name="connsiteX8-105" fmla="*/ 43407 w 2692550"/>
              <a:gd name="connsiteY8-106" fmla="*/ 1860386 h 2668596"/>
              <a:gd name="connsiteX9-107" fmla="*/ 43884 w 2692550"/>
              <a:gd name="connsiteY9-108" fmla="*/ 1860867 h 2668596"/>
              <a:gd name="connsiteX10-109" fmla="*/ 53645 w 2692550"/>
              <a:gd name="connsiteY10-110" fmla="*/ 1131655 h 2668596"/>
              <a:gd name="connsiteX11-111" fmla="*/ 285337 w 2692550"/>
              <a:gd name="connsiteY11-112" fmla="*/ 215809 h 2668596"/>
              <a:gd name="connsiteX12-113" fmla="*/ 371595 w 2692550"/>
              <a:gd name="connsiteY12-114" fmla="*/ 0 h 2668596"/>
              <a:gd name="connsiteX0-115" fmla="*/ 2633729 w 2692550"/>
              <a:gd name="connsiteY0-116" fmla="*/ 478437 h 2668596"/>
              <a:gd name="connsiteX1-117" fmla="*/ 2692550 w 2692550"/>
              <a:gd name="connsiteY1-118" fmla="*/ 537601 h 2668596"/>
              <a:gd name="connsiteX2-119" fmla="*/ 2692550 w 2692550"/>
              <a:gd name="connsiteY2-120" fmla="*/ 2651032 h 2668596"/>
              <a:gd name="connsiteX3-121" fmla="*/ 2613148 w 2692550"/>
              <a:gd name="connsiteY3-122" fmla="*/ 2644303 h 2668596"/>
              <a:gd name="connsiteX4-123" fmla="*/ 1777071 w 2692550"/>
              <a:gd name="connsiteY4-124" fmla="*/ 2651408 h 2668596"/>
              <a:gd name="connsiteX5-125" fmla="*/ 848582 w 2692550"/>
              <a:gd name="connsiteY5-126" fmla="*/ 2547258 h 2668596"/>
              <a:gd name="connsiteX6-127" fmla="*/ 780737 w 2692550"/>
              <a:gd name="connsiteY6-128" fmla="*/ 2521674 h 2668596"/>
              <a:gd name="connsiteX7-129" fmla="*/ 43407 w 2692550"/>
              <a:gd name="connsiteY7-130" fmla="*/ 1860386 h 2668596"/>
              <a:gd name="connsiteX8-131" fmla="*/ 43884 w 2692550"/>
              <a:gd name="connsiteY8-132" fmla="*/ 1860867 h 2668596"/>
              <a:gd name="connsiteX9-133" fmla="*/ 53645 w 2692550"/>
              <a:gd name="connsiteY9-134" fmla="*/ 1131655 h 2668596"/>
              <a:gd name="connsiteX10-135" fmla="*/ 285337 w 2692550"/>
              <a:gd name="connsiteY10-136" fmla="*/ 215809 h 2668596"/>
              <a:gd name="connsiteX11-137" fmla="*/ 371595 w 2692550"/>
              <a:gd name="connsiteY11-138" fmla="*/ 0 h 2668596"/>
              <a:gd name="connsiteX0-139" fmla="*/ 2692550 w 2692550"/>
              <a:gd name="connsiteY0-140" fmla="*/ 537601 h 2668596"/>
              <a:gd name="connsiteX1-141" fmla="*/ 2692550 w 2692550"/>
              <a:gd name="connsiteY1-142" fmla="*/ 2651032 h 2668596"/>
              <a:gd name="connsiteX2-143" fmla="*/ 2613148 w 2692550"/>
              <a:gd name="connsiteY2-144" fmla="*/ 2644303 h 2668596"/>
              <a:gd name="connsiteX3-145" fmla="*/ 1777071 w 2692550"/>
              <a:gd name="connsiteY3-146" fmla="*/ 2651408 h 2668596"/>
              <a:gd name="connsiteX4-147" fmla="*/ 848582 w 2692550"/>
              <a:gd name="connsiteY4-148" fmla="*/ 2547258 h 2668596"/>
              <a:gd name="connsiteX5-149" fmla="*/ 780737 w 2692550"/>
              <a:gd name="connsiteY5-150" fmla="*/ 2521674 h 2668596"/>
              <a:gd name="connsiteX6-151" fmla="*/ 43407 w 2692550"/>
              <a:gd name="connsiteY6-152" fmla="*/ 1860386 h 2668596"/>
              <a:gd name="connsiteX7-153" fmla="*/ 43884 w 2692550"/>
              <a:gd name="connsiteY7-154" fmla="*/ 1860867 h 2668596"/>
              <a:gd name="connsiteX8-155" fmla="*/ 53645 w 2692550"/>
              <a:gd name="connsiteY8-156" fmla="*/ 1131655 h 2668596"/>
              <a:gd name="connsiteX9-157" fmla="*/ 285337 w 2692550"/>
              <a:gd name="connsiteY9-158" fmla="*/ 215809 h 2668596"/>
              <a:gd name="connsiteX10-159" fmla="*/ 371595 w 2692550"/>
              <a:gd name="connsiteY10-160" fmla="*/ 0 h 2668596"/>
              <a:gd name="connsiteX0-161" fmla="*/ 2692550 w 2692550"/>
              <a:gd name="connsiteY0-162" fmla="*/ 2651032 h 2668596"/>
              <a:gd name="connsiteX1-163" fmla="*/ 2613148 w 2692550"/>
              <a:gd name="connsiteY1-164" fmla="*/ 2644303 h 2668596"/>
              <a:gd name="connsiteX2-165" fmla="*/ 1777071 w 2692550"/>
              <a:gd name="connsiteY2-166" fmla="*/ 2651408 h 2668596"/>
              <a:gd name="connsiteX3-167" fmla="*/ 848582 w 2692550"/>
              <a:gd name="connsiteY3-168" fmla="*/ 2547258 h 2668596"/>
              <a:gd name="connsiteX4-169" fmla="*/ 780737 w 2692550"/>
              <a:gd name="connsiteY4-170" fmla="*/ 2521674 h 2668596"/>
              <a:gd name="connsiteX5-171" fmla="*/ 43407 w 2692550"/>
              <a:gd name="connsiteY5-172" fmla="*/ 1860386 h 2668596"/>
              <a:gd name="connsiteX6-173" fmla="*/ 43884 w 2692550"/>
              <a:gd name="connsiteY6-174" fmla="*/ 1860867 h 2668596"/>
              <a:gd name="connsiteX7-175" fmla="*/ 53645 w 2692550"/>
              <a:gd name="connsiteY7-176" fmla="*/ 1131655 h 2668596"/>
              <a:gd name="connsiteX8-177" fmla="*/ 285337 w 2692550"/>
              <a:gd name="connsiteY8-178" fmla="*/ 215809 h 2668596"/>
              <a:gd name="connsiteX9-179" fmla="*/ 371595 w 2692550"/>
              <a:gd name="connsiteY9-180" fmla="*/ 0 h 26685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92550" h="2668596">
                <a:moveTo>
                  <a:pt x="2692550" y="2651032"/>
                </a:moveTo>
                <a:lnTo>
                  <a:pt x="2613148" y="2644303"/>
                </a:lnTo>
                <a:cubicBezTo>
                  <a:pt x="2299160" y="2618883"/>
                  <a:pt x="2060546" y="2609497"/>
                  <a:pt x="1777071" y="2651408"/>
                </a:cubicBezTo>
                <a:cubicBezTo>
                  <a:pt x="1499730" y="2692268"/>
                  <a:pt x="1168596" y="2661338"/>
                  <a:pt x="848582" y="2547258"/>
                </a:cubicBezTo>
                <a:cubicBezTo>
                  <a:pt x="825439" y="2539140"/>
                  <a:pt x="802892" y="2530451"/>
                  <a:pt x="780737" y="2521674"/>
                </a:cubicBezTo>
                <a:cubicBezTo>
                  <a:pt x="452050" y="2390470"/>
                  <a:pt x="147673" y="2158245"/>
                  <a:pt x="43407" y="1860386"/>
                </a:cubicBezTo>
                <a:lnTo>
                  <a:pt x="43884" y="1860867"/>
                </a:lnTo>
                <a:cubicBezTo>
                  <a:pt x="-43530" y="1610847"/>
                  <a:pt x="21207" y="1367413"/>
                  <a:pt x="53645" y="1131655"/>
                </a:cubicBezTo>
                <a:cubicBezTo>
                  <a:pt x="97535" y="816078"/>
                  <a:pt x="177357" y="511563"/>
                  <a:pt x="285337" y="215809"/>
                </a:cubicBezTo>
                <a:lnTo>
                  <a:pt x="371595" y="0"/>
                </a:lnTo>
              </a:path>
            </a:pathLst>
          </a:custGeom>
          <a:noFill/>
          <a:ln w="25338" cap="flat">
            <a:solidFill>
              <a:schemeClr val="tx2">
                <a:alpha val="20000"/>
              </a:schemeClr>
            </a:solidFill>
            <a:prstDash val="solid"/>
            <a:miter/>
          </a:ln>
        </p:spPr>
        <p:txBody>
          <a:bodyPr rtlCol="0" anchor="ctr"/>
          <a:lstStyle/>
          <a:p>
            <a:endParaRPr lang="zh-CN" altLang="en-US" sz="1350" dirty="0"/>
          </a:p>
        </p:txBody>
      </p:sp>
      <p:sp>
        <p:nvSpPr>
          <p:cNvPr id="15" name="任意多边形: 形状 14"/>
          <p:cNvSpPr/>
          <p:nvPr userDrawn="1">
            <p:custDataLst>
              <p:tags r:id="rId9"/>
            </p:custDataLst>
          </p:nvPr>
        </p:nvSpPr>
        <p:spPr>
          <a:xfrm>
            <a:off x="7405256" y="4106"/>
            <a:ext cx="1725927" cy="2304949"/>
          </a:xfrm>
          <a:custGeom>
            <a:avLst/>
            <a:gdLst>
              <a:gd name="connsiteX0" fmla="*/ 362324 w 2318326"/>
              <a:gd name="connsiteY0" fmla="*/ 0 h 2309713"/>
              <a:gd name="connsiteX1" fmla="*/ 1994876 w 2318326"/>
              <a:gd name="connsiteY1" fmla="*/ 0 h 2309713"/>
              <a:gd name="connsiteX2" fmla="*/ 1974322 w 2318326"/>
              <a:gd name="connsiteY2" fmla="*/ 72792 h 2309713"/>
              <a:gd name="connsiteX3" fmla="*/ 1913511 w 2318326"/>
              <a:gd name="connsiteY3" fmla="*/ 253941 h 2309713"/>
              <a:gd name="connsiteX4" fmla="*/ 1905104 w 2318326"/>
              <a:gd name="connsiteY4" fmla="*/ 390386 h 2309713"/>
              <a:gd name="connsiteX5" fmla="*/ 2109971 w 2318326"/>
              <a:gd name="connsiteY5" fmla="*/ 696773 h 2309713"/>
              <a:gd name="connsiteX6" fmla="*/ 2289189 w 2318326"/>
              <a:gd name="connsiteY6" fmla="*/ 815534 h 2309713"/>
              <a:gd name="connsiteX7" fmla="*/ 2318326 w 2318326"/>
              <a:gd name="connsiteY7" fmla="*/ 832315 h 2309713"/>
              <a:gd name="connsiteX8" fmla="*/ 2318326 w 2318326"/>
              <a:gd name="connsiteY8" fmla="*/ 2309713 h 2309713"/>
              <a:gd name="connsiteX9" fmla="*/ 2275234 w 2318326"/>
              <a:gd name="connsiteY9" fmla="*/ 2309055 h 2309713"/>
              <a:gd name="connsiteX10" fmla="*/ 1329359 w 2318326"/>
              <a:gd name="connsiteY10" fmla="*/ 2185273 h 2309713"/>
              <a:gd name="connsiteX11" fmla="*/ 643160 w 2318326"/>
              <a:gd name="connsiteY11" fmla="*/ 2067039 h 2309713"/>
              <a:gd name="connsiteX12" fmla="*/ 593145 w 2318326"/>
              <a:gd name="connsiteY12" fmla="*/ 2047319 h 2309713"/>
              <a:gd name="connsiteX13" fmla="*/ 37525 w 2318326"/>
              <a:gd name="connsiteY13" fmla="*/ 1559741 h 2309713"/>
              <a:gd name="connsiteX14" fmla="*/ 37259 w 2318326"/>
              <a:gd name="connsiteY14" fmla="*/ 1559627 h 2309713"/>
              <a:gd name="connsiteX15" fmla="*/ 25694 w 2318326"/>
              <a:gd name="connsiteY15" fmla="*/ 1062994 h 2309713"/>
              <a:gd name="connsiteX16" fmla="*/ 243863 w 2318326"/>
              <a:gd name="connsiteY16" fmla="*/ 234786 h 2309713"/>
              <a:gd name="connsiteX17" fmla="*/ 314168 w 2318326"/>
              <a:gd name="connsiteY17" fmla="*/ 82112 h 2309713"/>
              <a:gd name="connsiteX0-1" fmla="*/ 362324 w 2318326"/>
              <a:gd name="connsiteY0-2" fmla="*/ 0 h 2309713"/>
              <a:gd name="connsiteX1-3" fmla="*/ 1994876 w 2318326"/>
              <a:gd name="connsiteY1-4" fmla="*/ 0 h 2309713"/>
              <a:gd name="connsiteX2-5" fmla="*/ 1974322 w 2318326"/>
              <a:gd name="connsiteY2-6" fmla="*/ 72792 h 2309713"/>
              <a:gd name="connsiteX3-7" fmla="*/ 1913511 w 2318326"/>
              <a:gd name="connsiteY3-8" fmla="*/ 253941 h 2309713"/>
              <a:gd name="connsiteX4-9" fmla="*/ 1905104 w 2318326"/>
              <a:gd name="connsiteY4-10" fmla="*/ 390386 h 2309713"/>
              <a:gd name="connsiteX5-11" fmla="*/ 2109971 w 2318326"/>
              <a:gd name="connsiteY5-12" fmla="*/ 696773 h 2309713"/>
              <a:gd name="connsiteX6-13" fmla="*/ 2289189 w 2318326"/>
              <a:gd name="connsiteY6-14" fmla="*/ 815534 h 2309713"/>
              <a:gd name="connsiteX7-15" fmla="*/ 2318326 w 2318326"/>
              <a:gd name="connsiteY7-16" fmla="*/ 832315 h 2309713"/>
              <a:gd name="connsiteX8-17" fmla="*/ 2318326 w 2318326"/>
              <a:gd name="connsiteY8-18" fmla="*/ 2309713 h 2309713"/>
              <a:gd name="connsiteX9-19" fmla="*/ 2275234 w 2318326"/>
              <a:gd name="connsiteY9-20" fmla="*/ 2309055 h 2309713"/>
              <a:gd name="connsiteX10-21" fmla="*/ 1329359 w 2318326"/>
              <a:gd name="connsiteY10-22" fmla="*/ 2185273 h 2309713"/>
              <a:gd name="connsiteX11-23" fmla="*/ 643160 w 2318326"/>
              <a:gd name="connsiteY11-24" fmla="*/ 2067039 h 2309713"/>
              <a:gd name="connsiteX12-25" fmla="*/ 593145 w 2318326"/>
              <a:gd name="connsiteY12-26" fmla="*/ 2047319 h 2309713"/>
              <a:gd name="connsiteX13-27" fmla="*/ 37525 w 2318326"/>
              <a:gd name="connsiteY13-28" fmla="*/ 1559741 h 2309713"/>
              <a:gd name="connsiteX14-29" fmla="*/ 37259 w 2318326"/>
              <a:gd name="connsiteY14-30" fmla="*/ 1559627 h 2309713"/>
              <a:gd name="connsiteX15-31" fmla="*/ 25694 w 2318326"/>
              <a:gd name="connsiteY15-32" fmla="*/ 1062994 h 2309713"/>
              <a:gd name="connsiteX16-33" fmla="*/ 243863 w 2318326"/>
              <a:gd name="connsiteY16-34" fmla="*/ 234786 h 2309713"/>
              <a:gd name="connsiteX17-35" fmla="*/ 314168 w 2318326"/>
              <a:gd name="connsiteY17-36" fmla="*/ 82112 h 2309713"/>
              <a:gd name="connsiteX18" fmla="*/ 453764 w 2318326"/>
              <a:gd name="connsiteY18" fmla="*/ 91440 h 2309713"/>
              <a:gd name="connsiteX0-37" fmla="*/ 1994876 w 2318326"/>
              <a:gd name="connsiteY0-38" fmla="*/ 0 h 2309713"/>
              <a:gd name="connsiteX1-39" fmla="*/ 1974322 w 2318326"/>
              <a:gd name="connsiteY1-40" fmla="*/ 72792 h 2309713"/>
              <a:gd name="connsiteX2-41" fmla="*/ 1913511 w 2318326"/>
              <a:gd name="connsiteY2-42" fmla="*/ 253941 h 2309713"/>
              <a:gd name="connsiteX3-43" fmla="*/ 1905104 w 2318326"/>
              <a:gd name="connsiteY3-44" fmla="*/ 390386 h 2309713"/>
              <a:gd name="connsiteX4-45" fmla="*/ 2109971 w 2318326"/>
              <a:gd name="connsiteY4-46" fmla="*/ 696773 h 2309713"/>
              <a:gd name="connsiteX5-47" fmla="*/ 2289189 w 2318326"/>
              <a:gd name="connsiteY5-48" fmla="*/ 815534 h 2309713"/>
              <a:gd name="connsiteX6-49" fmla="*/ 2318326 w 2318326"/>
              <a:gd name="connsiteY6-50" fmla="*/ 832315 h 2309713"/>
              <a:gd name="connsiteX7-51" fmla="*/ 2318326 w 2318326"/>
              <a:gd name="connsiteY7-52" fmla="*/ 2309713 h 2309713"/>
              <a:gd name="connsiteX8-53" fmla="*/ 2275234 w 2318326"/>
              <a:gd name="connsiteY8-54" fmla="*/ 2309055 h 2309713"/>
              <a:gd name="connsiteX9-55" fmla="*/ 1329359 w 2318326"/>
              <a:gd name="connsiteY9-56" fmla="*/ 2185273 h 2309713"/>
              <a:gd name="connsiteX10-57" fmla="*/ 643160 w 2318326"/>
              <a:gd name="connsiteY10-58" fmla="*/ 2067039 h 2309713"/>
              <a:gd name="connsiteX11-59" fmla="*/ 593145 w 2318326"/>
              <a:gd name="connsiteY11-60" fmla="*/ 2047319 h 2309713"/>
              <a:gd name="connsiteX12-61" fmla="*/ 37525 w 2318326"/>
              <a:gd name="connsiteY12-62" fmla="*/ 1559741 h 2309713"/>
              <a:gd name="connsiteX13-63" fmla="*/ 37259 w 2318326"/>
              <a:gd name="connsiteY13-64" fmla="*/ 1559627 h 2309713"/>
              <a:gd name="connsiteX14-65" fmla="*/ 25694 w 2318326"/>
              <a:gd name="connsiteY14-66" fmla="*/ 1062994 h 2309713"/>
              <a:gd name="connsiteX15-67" fmla="*/ 243863 w 2318326"/>
              <a:gd name="connsiteY15-68" fmla="*/ 234786 h 2309713"/>
              <a:gd name="connsiteX16-69" fmla="*/ 314168 w 2318326"/>
              <a:gd name="connsiteY16-70" fmla="*/ 82112 h 2309713"/>
              <a:gd name="connsiteX17-71" fmla="*/ 453764 w 2318326"/>
              <a:gd name="connsiteY17-72" fmla="*/ 91440 h 2309713"/>
              <a:gd name="connsiteX0-73" fmla="*/ 1994876 w 2318326"/>
              <a:gd name="connsiteY0-74" fmla="*/ 0 h 2309713"/>
              <a:gd name="connsiteX1-75" fmla="*/ 1974322 w 2318326"/>
              <a:gd name="connsiteY1-76" fmla="*/ 72792 h 2309713"/>
              <a:gd name="connsiteX2-77" fmla="*/ 1913511 w 2318326"/>
              <a:gd name="connsiteY2-78" fmla="*/ 253941 h 2309713"/>
              <a:gd name="connsiteX3-79" fmla="*/ 1905104 w 2318326"/>
              <a:gd name="connsiteY3-80" fmla="*/ 390386 h 2309713"/>
              <a:gd name="connsiteX4-81" fmla="*/ 2109971 w 2318326"/>
              <a:gd name="connsiteY4-82" fmla="*/ 696773 h 2309713"/>
              <a:gd name="connsiteX5-83" fmla="*/ 2289189 w 2318326"/>
              <a:gd name="connsiteY5-84" fmla="*/ 815534 h 2309713"/>
              <a:gd name="connsiteX6-85" fmla="*/ 2318326 w 2318326"/>
              <a:gd name="connsiteY6-86" fmla="*/ 832315 h 2309713"/>
              <a:gd name="connsiteX7-87" fmla="*/ 2318326 w 2318326"/>
              <a:gd name="connsiteY7-88" fmla="*/ 2309713 h 2309713"/>
              <a:gd name="connsiteX8-89" fmla="*/ 2275234 w 2318326"/>
              <a:gd name="connsiteY8-90" fmla="*/ 2309055 h 2309713"/>
              <a:gd name="connsiteX9-91" fmla="*/ 1329359 w 2318326"/>
              <a:gd name="connsiteY9-92" fmla="*/ 2185273 h 2309713"/>
              <a:gd name="connsiteX10-93" fmla="*/ 643160 w 2318326"/>
              <a:gd name="connsiteY10-94" fmla="*/ 2067039 h 2309713"/>
              <a:gd name="connsiteX11-95" fmla="*/ 593145 w 2318326"/>
              <a:gd name="connsiteY11-96" fmla="*/ 2047319 h 2309713"/>
              <a:gd name="connsiteX12-97" fmla="*/ 37525 w 2318326"/>
              <a:gd name="connsiteY12-98" fmla="*/ 1559741 h 2309713"/>
              <a:gd name="connsiteX13-99" fmla="*/ 37259 w 2318326"/>
              <a:gd name="connsiteY13-100" fmla="*/ 1559627 h 2309713"/>
              <a:gd name="connsiteX14-101" fmla="*/ 25694 w 2318326"/>
              <a:gd name="connsiteY14-102" fmla="*/ 1062994 h 2309713"/>
              <a:gd name="connsiteX15-103" fmla="*/ 243863 w 2318326"/>
              <a:gd name="connsiteY15-104" fmla="*/ 234786 h 2309713"/>
              <a:gd name="connsiteX16-105" fmla="*/ 314168 w 2318326"/>
              <a:gd name="connsiteY16-106" fmla="*/ 82112 h 2309713"/>
              <a:gd name="connsiteX0-107" fmla="*/ 1994876 w 2318326"/>
              <a:gd name="connsiteY0-108" fmla="*/ 0 h 2309713"/>
              <a:gd name="connsiteX1-109" fmla="*/ 1974322 w 2318326"/>
              <a:gd name="connsiteY1-110" fmla="*/ 72792 h 2309713"/>
              <a:gd name="connsiteX2-111" fmla="*/ 1913511 w 2318326"/>
              <a:gd name="connsiteY2-112" fmla="*/ 253941 h 2309713"/>
              <a:gd name="connsiteX3-113" fmla="*/ 1905104 w 2318326"/>
              <a:gd name="connsiteY3-114" fmla="*/ 390386 h 2309713"/>
              <a:gd name="connsiteX4-115" fmla="*/ 2109971 w 2318326"/>
              <a:gd name="connsiteY4-116" fmla="*/ 696773 h 2309713"/>
              <a:gd name="connsiteX5-117" fmla="*/ 2289189 w 2318326"/>
              <a:gd name="connsiteY5-118" fmla="*/ 815534 h 2309713"/>
              <a:gd name="connsiteX6-119" fmla="*/ 2318326 w 2318326"/>
              <a:gd name="connsiteY6-120" fmla="*/ 832315 h 2309713"/>
              <a:gd name="connsiteX7-121" fmla="*/ 2318326 w 2318326"/>
              <a:gd name="connsiteY7-122" fmla="*/ 2309713 h 2309713"/>
              <a:gd name="connsiteX8-123" fmla="*/ 2275234 w 2318326"/>
              <a:gd name="connsiteY8-124" fmla="*/ 2309055 h 2309713"/>
              <a:gd name="connsiteX9-125" fmla="*/ 1329359 w 2318326"/>
              <a:gd name="connsiteY9-126" fmla="*/ 2185273 h 2309713"/>
              <a:gd name="connsiteX10-127" fmla="*/ 643160 w 2318326"/>
              <a:gd name="connsiteY10-128" fmla="*/ 2067039 h 2309713"/>
              <a:gd name="connsiteX11-129" fmla="*/ 593145 w 2318326"/>
              <a:gd name="connsiteY11-130" fmla="*/ 2047319 h 2309713"/>
              <a:gd name="connsiteX12-131" fmla="*/ 37525 w 2318326"/>
              <a:gd name="connsiteY12-132" fmla="*/ 1559741 h 2309713"/>
              <a:gd name="connsiteX13-133" fmla="*/ 37259 w 2318326"/>
              <a:gd name="connsiteY13-134" fmla="*/ 1559627 h 2309713"/>
              <a:gd name="connsiteX14-135" fmla="*/ 25694 w 2318326"/>
              <a:gd name="connsiteY14-136" fmla="*/ 1062994 h 2309713"/>
              <a:gd name="connsiteX15-137" fmla="*/ 243863 w 2318326"/>
              <a:gd name="connsiteY15-138" fmla="*/ 234786 h 2309713"/>
              <a:gd name="connsiteX16-139" fmla="*/ 357505 w 2318326"/>
              <a:gd name="connsiteY16-140" fmla="*/ 4106 h 2309713"/>
              <a:gd name="connsiteX0-141" fmla="*/ 1994876 w 2318326"/>
              <a:gd name="connsiteY0-142" fmla="*/ 0 h 2309055"/>
              <a:gd name="connsiteX1-143" fmla="*/ 1974322 w 2318326"/>
              <a:gd name="connsiteY1-144" fmla="*/ 72792 h 2309055"/>
              <a:gd name="connsiteX2-145" fmla="*/ 1913511 w 2318326"/>
              <a:gd name="connsiteY2-146" fmla="*/ 253941 h 2309055"/>
              <a:gd name="connsiteX3-147" fmla="*/ 1905104 w 2318326"/>
              <a:gd name="connsiteY3-148" fmla="*/ 390386 h 2309055"/>
              <a:gd name="connsiteX4-149" fmla="*/ 2109971 w 2318326"/>
              <a:gd name="connsiteY4-150" fmla="*/ 696773 h 2309055"/>
              <a:gd name="connsiteX5-151" fmla="*/ 2289189 w 2318326"/>
              <a:gd name="connsiteY5-152" fmla="*/ 815534 h 2309055"/>
              <a:gd name="connsiteX6-153" fmla="*/ 2318326 w 2318326"/>
              <a:gd name="connsiteY6-154" fmla="*/ 832315 h 2309055"/>
              <a:gd name="connsiteX7-155" fmla="*/ 2275234 w 2318326"/>
              <a:gd name="connsiteY7-156" fmla="*/ 2309055 h 2309055"/>
              <a:gd name="connsiteX8-157" fmla="*/ 1329359 w 2318326"/>
              <a:gd name="connsiteY8-158" fmla="*/ 2185273 h 2309055"/>
              <a:gd name="connsiteX9-159" fmla="*/ 643160 w 2318326"/>
              <a:gd name="connsiteY9-160" fmla="*/ 2067039 h 2309055"/>
              <a:gd name="connsiteX10-161" fmla="*/ 593145 w 2318326"/>
              <a:gd name="connsiteY10-162" fmla="*/ 2047319 h 2309055"/>
              <a:gd name="connsiteX11-163" fmla="*/ 37525 w 2318326"/>
              <a:gd name="connsiteY11-164" fmla="*/ 1559741 h 2309055"/>
              <a:gd name="connsiteX12-165" fmla="*/ 37259 w 2318326"/>
              <a:gd name="connsiteY12-166" fmla="*/ 1559627 h 2309055"/>
              <a:gd name="connsiteX13-167" fmla="*/ 25694 w 2318326"/>
              <a:gd name="connsiteY13-168" fmla="*/ 1062994 h 2309055"/>
              <a:gd name="connsiteX14-169" fmla="*/ 243863 w 2318326"/>
              <a:gd name="connsiteY14-170" fmla="*/ 234786 h 2309055"/>
              <a:gd name="connsiteX15-171" fmla="*/ 357505 w 2318326"/>
              <a:gd name="connsiteY15-172" fmla="*/ 4106 h 2309055"/>
              <a:gd name="connsiteX0-173" fmla="*/ 1994876 w 2289189"/>
              <a:gd name="connsiteY0-174" fmla="*/ 0 h 2309055"/>
              <a:gd name="connsiteX1-175" fmla="*/ 1974322 w 2289189"/>
              <a:gd name="connsiteY1-176" fmla="*/ 72792 h 2309055"/>
              <a:gd name="connsiteX2-177" fmla="*/ 1913511 w 2289189"/>
              <a:gd name="connsiteY2-178" fmla="*/ 253941 h 2309055"/>
              <a:gd name="connsiteX3-179" fmla="*/ 1905104 w 2289189"/>
              <a:gd name="connsiteY3-180" fmla="*/ 390386 h 2309055"/>
              <a:gd name="connsiteX4-181" fmla="*/ 2109971 w 2289189"/>
              <a:gd name="connsiteY4-182" fmla="*/ 696773 h 2309055"/>
              <a:gd name="connsiteX5-183" fmla="*/ 2289189 w 2289189"/>
              <a:gd name="connsiteY5-184" fmla="*/ 815534 h 2309055"/>
              <a:gd name="connsiteX6-185" fmla="*/ 2275234 w 2289189"/>
              <a:gd name="connsiteY6-186" fmla="*/ 2309055 h 2309055"/>
              <a:gd name="connsiteX7-187" fmla="*/ 1329359 w 2289189"/>
              <a:gd name="connsiteY7-188" fmla="*/ 2185273 h 2309055"/>
              <a:gd name="connsiteX8-189" fmla="*/ 643160 w 2289189"/>
              <a:gd name="connsiteY8-190" fmla="*/ 2067039 h 2309055"/>
              <a:gd name="connsiteX9-191" fmla="*/ 593145 w 2289189"/>
              <a:gd name="connsiteY9-192" fmla="*/ 2047319 h 2309055"/>
              <a:gd name="connsiteX10-193" fmla="*/ 37525 w 2289189"/>
              <a:gd name="connsiteY10-194" fmla="*/ 1559741 h 2309055"/>
              <a:gd name="connsiteX11-195" fmla="*/ 37259 w 2289189"/>
              <a:gd name="connsiteY11-196" fmla="*/ 1559627 h 2309055"/>
              <a:gd name="connsiteX12-197" fmla="*/ 25694 w 2289189"/>
              <a:gd name="connsiteY12-198" fmla="*/ 1062994 h 2309055"/>
              <a:gd name="connsiteX13-199" fmla="*/ 243863 w 2289189"/>
              <a:gd name="connsiteY13-200" fmla="*/ 234786 h 2309055"/>
              <a:gd name="connsiteX14-201" fmla="*/ 357505 w 2289189"/>
              <a:gd name="connsiteY14-202" fmla="*/ 4106 h 2309055"/>
              <a:gd name="connsiteX0-203" fmla="*/ 1994876 w 2314034"/>
              <a:gd name="connsiteY0-204" fmla="*/ 0 h 2309055"/>
              <a:gd name="connsiteX1-205" fmla="*/ 1974322 w 2314034"/>
              <a:gd name="connsiteY1-206" fmla="*/ 72792 h 2309055"/>
              <a:gd name="connsiteX2-207" fmla="*/ 1913511 w 2314034"/>
              <a:gd name="connsiteY2-208" fmla="*/ 253941 h 2309055"/>
              <a:gd name="connsiteX3-209" fmla="*/ 1905104 w 2314034"/>
              <a:gd name="connsiteY3-210" fmla="*/ 390386 h 2309055"/>
              <a:gd name="connsiteX4-211" fmla="*/ 2109971 w 2314034"/>
              <a:gd name="connsiteY4-212" fmla="*/ 696773 h 2309055"/>
              <a:gd name="connsiteX5-213" fmla="*/ 2275234 w 2314034"/>
              <a:gd name="connsiteY5-214" fmla="*/ 2309055 h 2309055"/>
              <a:gd name="connsiteX6-215" fmla="*/ 1329359 w 2314034"/>
              <a:gd name="connsiteY6-216" fmla="*/ 2185273 h 2309055"/>
              <a:gd name="connsiteX7-217" fmla="*/ 643160 w 2314034"/>
              <a:gd name="connsiteY7-218" fmla="*/ 2067039 h 2309055"/>
              <a:gd name="connsiteX8-219" fmla="*/ 593145 w 2314034"/>
              <a:gd name="connsiteY8-220" fmla="*/ 2047319 h 2309055"/>
              <a:gd name="connsiteX9-221" fmla="*/ 37525 w 2314034"/>
              <a:gd name="connsiteY9-222" fmla="*/ 1559741 h 2309055"/>
              <a:gd name="connsiteX10-223" fmla="*/ 37259 w 2314034"/>
              <a:gd name="connsiteY10-224" fmla="*/ 1559627 h 2309055"/>
              <a:gd name="connsiteX11-225" fmla="*/ 25694 w 2314034"/>
              <a:gd name="connsiteY11-226" fmla="*/ 1062994 h 2309055"/>
              <a:gd name="connsiteX12-227" fmla="*/ 243863 w 2314034"/>
              <a:gd name="connsiteY12-228" fmla="*/ 234786 h 2309055"/>
              <a:gd name="connsiteX13-229" fmla="*/ 357505 w 2314034"/>
              <a:gd name="connsiteY13-230" fmla="*/ 4106 h 2309055"/>
              <a:gd name="connsiteX0-231" fmla="*/ 1994876 w 2289845"/>
              <a:gd name="connsiteY0-232" fmla="*/ 0 h 2309055"/>
              <a:gd name="connsiteX1-233" fmla="*/ 1974322 w 2289845"/>
              <a:gd name="connsiteY1-234" fmla="*/ 72792 h 2309055"/>
              <a:gd name="connsiteX2-235" fmla="*/ 1913511 w 2289845"/>
              <a:gd name="connsiteY2-236" fmla="*/ 253941 h 2309055"/>
              <a:gd name="connsiteX3-237" fmla="*/ 1905104 w 2289845"/>
              <a:gd name="connsiteY3-238" fmla="*/ 390386 h 2309055"/>
              <a:gd name="connsiteX4-239" fmla="*/ 2275234 w 2289845"/>
              <a:gd name="connsiteY4-240" fmla="*/ 2309055 h 2309055"/>
              <a:gd name="connsiteX5-241" fmla="*/ 1329359 w 2289845"/>
              <a:gd name="connsiteY5-242" fmla="*/ 2185273 h 2309055"/>
              <a:gd name="connsiteX6-243" fmla="*/ 643160 w 2289845"/>
              <a:gd name="connsiteY6-244" fmla="*/ 2067039 h 2309055"/>
              <a:gd name="connsiteX7-245" fmla="*/ 593145 w 2289845"/>
              <a:gd name="connsiteY7-246" fmla="*/ 2047319 h 2309055"/>
              <a:gd name="connsiteX8-247" fmla="*/ 37525 w 2289845"/>
              <a:gd name="connsiteY8-248" fmla="*/ 1559741 h 2309055"/>
              <a:gd name="connsiteX9-249" fmla="*/ 37259 w 2289845"/>
              <a:gd name="connsiteY9-250" fmla="*/ 1559627 h 2309055"/>
              <a:gd name="connsiteX10-251" fmla="*/ 25694 w 2289845"/>
              <a:gd name="connsiteY10-252" fmla="*/ 1062994 h 2309055"/>
              <a:gd name="connsiteX11-253" fmla="*/ 243863 w 2289845"/>
              <a:gd name="connsiteY11-254" fmla="*/ 234786 h 2309055"/>
              <a:gd name="connsiteX12-255" fmla="*/ 357505 w 2289845"/>
              <a:gd name="connsiteY12-256" fmla="*/ 4106 h 2309055"/>
              <a:gd name="connsiteX0-257" fmla="*/ 1994876 w 2290158"/>
              <a:gd name="connsiteY0-258" fmla="*/ 0 h 2309055"/>
              <a:gd name="connsiteX1-259" fmla="*/ 1974322 w 2290158"/>
              <a:gd name="connsiteY1-260" fmla="*/ 72792 h 2309055"/>
              <a:gd name="connsiteX2-261" fmla="*/ 1913511 w 2290158"/>
              <a:gd name="connsiteY2-262" fmla="*/ 253941 h 2309055"/>
              <a:gd name="connsiteX3-263" fmla="*/ 2275234 w 2290158"/>
              <a:gd name="connsiteY3-264" fmla="*/ 2309055 h 2309055"/>
              <a:gd name="connsiteX4-265" fmla="*/ 1329359 w 2290158"/>
              <a:gd name="connsiteY4-266" fmla="*/ 2185273 h 2309055"/>
              <a:gd name="connsiteX5-267" fmla="*/ 643160 w 2290158"/>
              <a:gd name="connsiteY5-268" fmla="*/ 2067039 h 2309055"/>
              <a:gd name="connsiteX6-269" fmla="*/ 593145 w 2290158"/>
              <a:gd name="connsiteY6-270" fmla="*/ 2047319 h 2309055"/>
              <a:gd name="connsiteX7-271" fmla="*/ 37525 w 2290158"/>
              <a:gd name="connsiteY7-272" fmla="*/ 1559741 h 2309055"/>
              <a:gd name="connsiteX8-273" fmla="*/ 37259 w 2290158"/>
              <a:gd name="connsiteY8-274" fmla="*/ 1559627 h 2309055"/>
              <a:gd name="connsiteX9-275" fmla="*/ 25694 w 2290158"/>
              <a:gd name="connsiteY9-276" fmla="*/ 1062994 h 2309055"/>
              <a:gd name="connsiteX10-277" fmla="*/ 243863 w 2290158"/>
              <a:gd name="connsiteY10-278" fmla="*/ 234786 h 2309055"/>
              <a:gd name="connsiteX11-279" fmla="*/ 357505 w 2290158"/>
              <a:gd name="connsiteY11-280" fmla="*/ 4106 h 2309055"/>
              <a:gd name="connsiteX0-281" fmla="*/ 1994876 w 2295095"/>
              <a:gd name="connsiteY0-282" fmla="*/ 0 h 2309055"/>
              <a:gd name="connsiteX1-283" fmla="*/ 1974322 w 2295095"/>
              <a:gd name="connsiteY1-284" fmla="*/ 72792 h 2309055"/>
              <a:gd name="connsiteX2-285" fmla="*/ 2275234 w 2295095"/>
              <a:gd name="connsiteY2-286" fmla="*/ 2309055 h 2309055"/>
              <a:gd name="connsiteX3-287" fmla="*/ 1329359 w 2295095"/>
              <a:gd name="connsiteY3-288" fmla="*/ 2185273 h 2309055"/>
              <a:gd name="connsiteX4-289" fmla="*/ 643160 w 2295095"/>
              <a:gd name="connsiteY4-290" fmla="*/ 2067039 h 2309055"/>
              <a:gd name="connsiteX5-291" fmla="*/ 593145 w 2295095"/>
              <a:gd name="connsiteY5-292" fmla="*/ 2047319 h 2309055"/>
              <a:gd name="connsiteX6-293" fmla="*/ 37525 w 2295095"/>
              <a:gd name="connsiteY6-294" fmla="*/ 1559741 h 2309055"/>
              <a:gd name="connsiteX7-295" fmla="*/ 37259 w 2295095"/>
              <a:gd name="connsiteY7-296" fmla="*/ 1559627 h 2309055"/>
              <a:gd name="connsiteX8-297" fmla="*/ 25694 w 2295095"/>
              <a:gd name="connsiteY8-298" fmla="*/ 1062994 h 2309055"/>
              <a:gd name="connsiteX9-299" fmla="*/ 243863 w 2295095"/>
              <a:gd name="connsiteY9-300" fmla="*/ 234786 h 2309055"/>
              <a:gd name="connsiteX10-301" fmla="*/ 357505 w 2295095"/>
              <a:gd name="connsiteY10-302" fmla="*/ 4106 h 2309055"/>
              <a:gd name="connsiteX0-303" fmla="*/ 1994876 w 2275234"/>
              <a:gd name="connsiteY0-304" fmla="*/ 0 h 2309055"/>
              <a:gd name="connsiteX1-305" fmla="*/ 2275234 w 2275234"/>
              <a:gd name="connsiteY1-306" fmla="*/ 2309055 h 2309055"/>
              <a:gd name="connsiteX2-307" fmla="*/ 1329359 w 2275234"/>
              <a:gd name="connsiteY2-308" fmla="*/ 2185273 h 2309055"/>
              <a:gd name="connsiteX3-309" fmla="*/ 643160 w 2275234"/>
              <a:gd name="connsiteY3-310" fmla="*/ 2067039 h 2309055"/>
              <a:gd name="connsiteX4-311" fmla="*/ 593145 w 2275234"/>
              <a:gd name="connsiteY4-312" fmla="*/ 2047319 h 2309055"/>
              <a:gd name="connsiteX5-313" fmla="*/ 37525 w 2275234"/>
              <a:gd name="connsiteY5-314" fmla="*/ 1559741 h 2309055"/>
              <a:gd name="connsiteX6-315" fmla="*/ 37259 w 2275234"/>
              <a:gd name="connsiteY6-316" fmla="*/ 1559627 h 2309055"/>
              <a:gd name="connsiteX7-317" fmla="*/ 25694 w 2275234"/>
              <a:gd name="connsiteY7-318" fmla="*/ 1062994 h 2309055"/>
              <a:gd name="connsiteX8-319" fmla="*/ 243863 w 2275234"/>
              <a:gd name="connsiteY8-320" fmla="*/ 234786 h 2309055"/>
              <a:gd name="connsiteX9-321" fmla="*/ 357505 w 2275234"/>
              <a:gd name="connsiteY9-322" fmla="*/ 4106 h 2309055"/>
              <a:gd name="connsiteX0-323" fmla="*/ 2275234 w 2275234"/>
              <a:gd name="connsiteY0-324" fmla="*/ 2304949 h 2304949"/>
              <a:gd name="connsiteX1-325" fmla="*/ 1329359 w 2275234"/>
              <a:gd name="connsiteY1-326" fmla="*/ 2181167 h 2304949"/>
              <a:gd name="connsiteX2-327" fmla="*/ 643160 w 2275234"/>
              <a:gd name="connsiteY2-328" fmla="*/ 2062933 h 2304949"/>
              <a:gd name="connsiteX3-329" fmla="*/ 593145 w 2275234"/>
              <a:gd name="connsiteY3-330" fmla="*/ 2043213 h 2304949"/>
              <a:gd name="connsiteX4-331" fmla="*/ 37525 w 2275234"/>
              <a:gd name="connsiteY4-332" fmla="*/ 1555635 h 2304949"/>
              <a:gd name="connsiteX5-333" fmla="*/ 37259 w 2275234"/>
              <a:gd name="connsiteY5-334" fmla="*/ 1555521 h 2304949"/>
              <a:gd name="connsiteX6-335" fmla="*/ 25694 w 2275234"/>
              <a:gd name="connsiteY6-336" fmla="*/ 1058888 h 2304949"/>
              <a:gd name="connsiteX7-337" fmla="*/ 243863 w 2275234"/>
              <a:gd name="connsiteY7-338" fmla="*/ 230680 h 2304949"/>
              <a:gd name="connsiteX8-339" fmla="*/ 357505 w 2275234"/>
              <a:gd name="connsiteY8-340" fmla="*/ 0 h 2304949"/>
              <a:gd name="connsiteX0-341" fmla="*/ 2301236 w 2301236"/>
              <a:gd name="connsiteY0-342" fmla="*/ 2304949 h 2304949"/>
              <a:gd name="connsiteX1-343" fmla="*/ 1329359 w 2301236"/>
              <a:gd name="connsiteY1-344" fmla="*/ 2181167 h 2304949"/>
              <a:gd name="connsiteX2-345" fmla="*/ 643160 w 2301236"/>
              <a:gd name="connsiteY2-346" fmla="*/ 2062933 h 2304949"/>
              <a:gd name="connsiteX3-347" fmla="*/ 593145 w 2301236"/>
              <a:gd name="connsiteY3-348" fmla="*/ 2043213 h 2304949"/>
              <a:gd name="connsiteX4-349" fmla="*/ 37525 w 2301236"/>
              <a:gd name="connsiteY4-350" fmla="*/ 1555635 h 2304949"/>
              <a:gd name="connsiteX5-351" fmla="*/ 37259 w 2301236"/>
              <a:gd name="connsiteY5-352" fmla="*/ 1555521 h 2304949"/>
              <a:gd name="connsiteX6-353" fmla="*/ 25694 w 2301236"/>
              <a:gd name="connsiteY6-354" fmla="*/ 1058888 h 2304949"/>
              <a:gd name="connsiteX7-355" fmla="*/ 243863 w 2301236"/>
              <a:gd name="connsiteY7-356" fmla="*/ 230680 h 2304949"/>
              <a:gd name="connsiteX8-357" fmla="*/ 357505 w 2301236"/>
              <a:gd name="connsiteY8-358" fmla="*/ 0 h 2304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301236" h="2304949">
                <a:moveTo>
                  <a:pt x="2301236" y="2304949"/>
                </a:moveTo>
                <a:cubicBezTo>
                  <a:pt x="1910410" y="2279833"/>
                  <a:pt x="1605705" y="2221503"/>
                  <a:pt x="1329359" y="2181167"/>
                </a:cubicBezTo>
                <a:cubicBezTo>
                  <a:pt x="1053013" y="2140831"/>
                  <a:pt x="879071" y="2151593"/>
                  <a:pt x="643160" y="2062933"/>
                </a:cubicBezTo>
                <a:cubicBezTo>
                  <a:pt x="626332" y="2056727"/>
                  <a:pt x="609415" y="2049951"/>
                  <a:pt x="593145" y="2043213"/>
                </a:cubicBezTo>
                <a:cubicBezTo>
                  <a:pt x="350183" y="1942584"/>
                  <a:pt x="122338" y="1775992"/>
                  <a:pt x="37525" y="1555635"/>
                </a:cubicBezTo>
                <a:lnTo>
                  <a:pt x="37259" y="1555521"/>
                </a:lnTo>
                <a:cubicBezTo>
                  <a:pt x="-27910" y="1386244"/>
                  <a:pt x="8713" y="1220329"/>
                  <a:pt x="25694" y="1058888"/>
                </a:cubicBezTo>
                <a:cubicBezTo>
                  <a:pt x="56522" y="771481"/>
                  <a:pt x="137162" y="496954"/>
                  <a:pt x="243863" y="230680"/>
                </a:cubicBezTo>
                <a:cubicBezTo>
                  <a:pt x="264423" y="179330"/>
                  <a:pt x="331247" y="50290"/>
                  <a:pt x="357505" y="0"/>
                </a:cubicBezTo>
              </a:path>
            </a:pathLst>
          </a:custGeom>
          <a:noFill/>
          <a:ln w="25338" cap="flat">
            <a:solidFill>
              <a:schemeClr val="tx2">
                <a:alpha val="20000"/>
              </a:schemeClr>
            </a:solidFill>
            <a:prstDash val="solid"/>
            <a:miter/>
          </a:ln>
        </p:spPr>
        <p:txBody>
          <a:bodyPr rtlCol="0" anchor="ctr"/>
          <a:lstStyle/>
          <a:p>
            <a:endParaRPr lang="zh-CN" altLang="en-US" sz="1350"/>
          </a:p>
        </p:txBody>
      </p:sp>
      <p:sp>
        <p:nvSpPr>
          <p:cNvPr id="16" name="任意多边形: 形状 15"/>
          <p:cNvSpPr/>
          <p:nvPr userDrawn="1">
            <p:custDataLst>
              <p:tags r:id="rId10"/>
            </p:custDataLst>
          </p:nvPr>
        </p:nvSpPr>
        <p:spPr>
          <a:xfrm>
            <a:off x="7702646" y="150307"/>
            <a:ext cx="1441354" cy="1641998"/>
          </a:xfrm>
          <a:custGeom>
            <a:avLst/>
            <a:gdLst>
              <a:gd name="connsiteX0" fmla="*/ 774866 w 1921805"/>
              <a:gd name="connsiteY0" fmla="*/ 2241 h 1641998"/>
              <a:gd name="connsiteX1" fmla="*/ 1047527 w 1921805"/>
              <a:gd name="connsiteY1" fmla="*/ 152145 h 1641998"/>
              <a:gd name="connsiteX2" fmla="*/ 1075502 w 1921805"/>
              <a:gd name="connsiteY2" fmla="*/ 321006 h 1641998"/>
              <a:gd name="connsiteX3" fmla="*/ 1772696 w 1921805"/>
              <a:gd name="connsiteY3" fmla="*/ 1035216 h 1641998"/>
              <a:gd name="connsiteX4" fmla="*/ 1869580 w 1921805"/>
              <a:gd name="connsiteY4" fmla="*/ 1100793 h 1641998"/>
              <a:gd name="connsiteX5" fmla="*/ 1921805 w 1921805"/>
              <a:gd name="connsiteY5" fmla="*/ 1156141 h 1641998"/>
              <a:gd name="connsiteX6" fmla="*/ 1921805 w 1921805"/>
              <a:gd name="connsiteY6" fmla="*/ 1548176 h 1641998"/>
              <a:gd name="connsiteX7" fmla="*/ 1887911 w 1921805"/>
              <a:gd name="connsiteY7" fmla="*/ 1577770 h 1641998"/>
              <a:gd name="connsiteX8" fmla="*/ 1778352 w 1921805"/>
              <a:gd name="connsiteY8" fmla="*/ 1624888 h 1641998"/>
              <a:gd name="connsiteX9" fmla="*/ 978300 w 1921805"/>
              <a:gd name="connsiteY9" fmla="*/ 1442819 h 1641998"/>
              <a:gd name="connsiteX10" fmla="*/ 978211 w 1921805"/>
              <a:gd name="connsiteY10" fmla="*/ 1443363 h 1641998"/>
              <a:gd name="connsiteX11" fmla="*/ 163791 w 1921805"/>
              <a:gd name="connsiteY11" fmla="*/ 1192912 h 1641998"/>
              <a:gd name="connsiteX12" fmla="*/ 1407 w 1921805"/>
              <a:gd name="connsiteY12" fmla="*/ 836369 h 1641998"/>
              <a:gd name="connsiteX13" fmla="*/ 660164 w 1921805"/>
              <a:gd name="connsiteY13" fmla="*/ 4928 h 1641998"/>
              <a:gd name="connsiteX14" fmla="*/ 774866 w 1921805"/>
              <a:gd name="connsiteY14" fmla="*/ 2241 h 1641998"/>
              <a:gd name="connsiteX0-1" fmla="*/ 1921805 w 2013245"/>
              <a:gd name="connsiteY0-2" fmla="*/ 1156141 h 1641998"/>
              <a:gd name="connsiteX1-3" fmla="*/ 1921805 w 2013245"/>
              <a:gd name="connsiteY1-4" fmla="*/ 1548176 h 1641998"/>
              <a:gd name="connsiteX2-5" fmla="*/ 1887911 w 2013245"/>
              <a:gd name="connsiteY2-6" fmla="*/ 1577770 h 1641998"/>
              <a:gd name="connsiteX3-7" fmla="*/ 1778352 w 2013245"/>
              <a:gd name="connsiteY3-8" fmla="*/ 1624888 h 1641998"/>
              <a:gd name="connsiteX4-9" fmla="*/ 978300 w 2013245"/>
              <a:gd name="connsiteY4-10" fmla="*/ 1442819 h 1641998"/>
              <a:gd name="connsiteX5-11" fmla="*/ 978211 w 2013245"/>
              <a:gd name="connsiteY5-12" fmla="*/ 1443363 h 1641998"/>
              <a:gd name="connsiteX6-13" fmla="*/ 163791 w 2013245"/>
              <a:gd name="connsiteY6-14" fmla="*/ 1192912 h 1641998"/>
              <a:gd name="connsiteX7-15" fmla="*/ 1407 w 2013245"/>
              <a:gd name="connsiteY7-16" fmla="*/ 836369 h 1641998"/>
              <a:gd name="connsiteX8-17" fmla="*/ 660164 w 2013245"/>
              <a:gd name="connsiteY8-18" fmla="*/ 4928 h 1641998"/>
              <a:gd name="connsiteX9-19" fmla="*/ 774866 w 2013245"/>
              <a:gd name="connsiteY9-20" fmla="*/ 2241 h 1641998"/>
              <a:gd name="connsiteX10-21" fmla="*/ 1047527 w 2013245"/>
              <a:gd name="connsiteY10-22" fmla="*/ 152145 h 1641998"/>
              <a:gd name="connsiteX11-23" fmla="*/ 1075502 w 2013245"/>
              <a:gd name="connsiteY11-24" fmla="*/ 321006 h 1641998"/>
              <a:gd name="connsiteX12-25" fmla="*/ 1772696 w 2013245"/>
              <a:gd name="connsiteY12-26" fmla="*/ 1035216 h 1641998"/>
              <a:gd name="connsiteX13-27" fmla="*/ 1869580 w 2013245"/>
              <a:gd name="connsiteY13-28" fmla="*/ 1100793 h 1641998"/>
              <a:gd name="connsiteX14-29" fmla="*/ 2013245 w 2013245"/>
              <a:gd name="connsiteY14-30" fmla="*/ 1247581 h 1641998"/>
              <a:gd name="connsiteX0-31" fmla="*/ 1921805 w 2013245"/>
              <a:gd name="connsiteY0-32" fmla="*/ 1548176 h 1641998"/>
              <a:gd name="connsiteX1-33" fmla="*/ 1887911 w 2013245"/>
              <a:gd name="connsiteY1-34" fmla="*/ 1577770 h 1641998"/>
              <a:gd name="connsiteX2-35" fmla="*/ 1778352 w 2013245"/>
              <a:gd name="connsiteY2-36" fmla="*/ 1624888 h 1641998"/>
              <a:gd name="connsiteX3-37" fmla="*/ 978300 w 2013245"/>
              <a:gd name="connsiteY3-38" fmla="*/ 1442819 h 1641998"/>
              <a:gd name="connsiteX4-39" fmla="*/ 978211 w 2013245"/>
              <a:gd name="connsiteY4-40" fmla="*/ 1443363 h 1641998"/>
              <a:gd name="connsiteX5-41" fmla="*/ 163791 w 2013245"/>
              <a:gd name="connsiteY5-42" fmla="*/ 1192912 h 1641998"/>
              <a:gd name="connsiteX6-43" fmla="*/ 1407 w 2013245"/>
              <a:gd name="connsiteY6-44" fmla="*/ 836369 h 1641998"/>
              <a:gd name="connsiteX7-45" fmla="*/ 660164 w 2013245"/>
              <a:gd name="connsiteY7-46" fmla="*/ 4928 h 1641998"/>
              <a:gd name="connsiteX8-47" fmla="*/ 774866 w 2013245"/>
              <a:gd name="connsiteY8-48" fmla="*/ 2241 h 1641998"/>
              <a:gd name="connsiteX9-49" fmla="*/ 1047527 w 2013245"/>
              <a:gd name="connsiteY9-50" fmla="*/ 152145 h 1641998"/>
              <a:gd name="connsiteX10-51" fmla="*/ 1075502 w 2013245"/>
              <a:gd name="connsiteY10-52" fmla="*/ 321006 h 1641998"/>
              <a:gd name="connsiteX11-53" fmla="*/ 1772696 w 2013245"/>
              <a:gd name="connsiteY11-54" fmla="*/ 1035216 h 1641998"/>
              <a:gd name="connsiteX12-55" fmla="*/ 1869580 w 2013245"/>
              <a:gd name="connsiteY12-56" fmla="*/ 1100793 h 1641998"/>
              <a:gd name="connsiteX13-57" fmla="*/ 2013245 w 2013245"/>
              <a:gd name="connsiteY13-58" fmla="*/ 1247581 h 1641998"/>
              <a:gd name="connsiteX0-59" fmla="*/ 1921805 w 1921805"/>
              <a:gd name="connsiteY0-60" fmla="*/ 1548176 h 1641998"/>
              <a:gd name="connsiteX1-61" fmla="*/ 1887911 w 1921805"/>
              <a:gd name="connsiteY1-62" fmla="*/ 1577770 h 1641998"/>
              <a:gd name="connsiteX2-63" fmla="*/ 1778352 w 1921805"/>
              <a:gd name="connsiteY2-64" fmla="*/ 1624888 h 1641998"/>
              <a:gd name="connsiteX3-65" fmla="*/ 978300 w 1921805"/>
              <a:gd name="connsiteY3-66" fmla="*/ 1442819 h 1641998"/>
              <a:gd name="connsiteX4-67" fmla="*/ 978211 w 1921805"/>
              <a:gd name="connsiteY4-68" fmla="*/ 1443363 h 1641998"/>
              <a:gd name="connsiteX5-69" fmla="*/ 163791 w 1921805"/>
              <a:gd name="connsiteY5-70" fmla="*/ 1192912 h 1641998"/>
              <a:gd name="connsiteX6-71" fmla="*/ 1407 w 1921805"/>
              <a:gd name="connsiteY6-72" fmla="*/ 836369 h 1641998"/>
              <a:gd name="connsiteX7-73" fmla="*/ 660164 w 1921805"/>
              <a:gd name="connsiteY7-74" fmla="*/ 4928 h 1641998"/>
              <a:gd name="connsiteX8-75" fmla="*/ 774866 w 1921805"/>
              <a:gd name="connsiteY8-76" fmla="*/ 2241 h 1641998"/>
              <a:gd name="connsiteX9-77" fmla="*/ 1047527 w 1921805"/>
              <a:gd name="connsiteY9-78" fmla="*/ 152145 h 1641998"/>
              <a:gd name="connsiteX10-79" fmla="*/ 1075502 w 1921805"/>
              <a:gd name="connsiteY10-80" fmla="*/ 321006 h 1641998"/>
              <a:gd name="connsiteX11-81" fmla="*/ 1772696 w 1921805"/>
              <a:gd name="connsiteY11-82" fmla="*/ 1035216 h 1641998"/>
              <a:gd name="connsiteX12-83" fmla="*/ 1869580 w 1921805"/>
              <a:gd name="connsiteY12-84" fmla="*/ 1100793 h 1641998"/>
              <a:gd name="connsiteX0-85" fmla="*/ 1921805 w 1949547"/>
              <a:gd name="connsiteY0-86" fmla="*/ 1548176 h 1641998"/>
              <a:gd name="connsiteX1-87" fmla="*/ 1887911 w 1949547"/>
              <a:gd name="connsiteY1-88" fmla="*/ 1577770 h 1641998"/>
              <a:gd name="connsiteX2-89" fmla="*/ 1778352 w 1949547"/>
              <a:gd name="connsiteY2-90" fmla="*/ 1624888 h 1641998"/>
              <a:gd name="connsiteX3-91" fmla="*/ 978300 w 1949547"/>
              <a:gd name="connsiteY3-92" fmla="*/ 1442819 h 1641998"/>
              <a:gd name="connsiteX4-93" fmla="*/ 978211 w 1949547"/>
              <a:gd name="connsiteY4-94" fmla="*/ 1443363 h 1641998"/>
              <a:gd name="connsiteX5-95" fmla="*/ 163791 w 1949547"/>
              <a:gd name="connsiteY5-96" fmla="*/ 1192912 h 1641998"/>
              <a:gd name="connsiteX6-97" fmla="*/ 1407 w 1949547"/>
              <a:gd name="connsiteY6-98" fmla="*/ 836369 h 1641998"/>
              <a:gd name="connsiteX7-99" fmla="*/ 660164 w 1949547"/>
              <a:gd name="connsiteY7-100" fmla="*/ 4928 h 1641998"/>
              <a:gd name="connsiteX8-101" fmla="*/ 774866 w 1949547"/>
              <a:gd name="connsiteY8-102" fmla="*/ 2241 h 1641998"/>
              <a:gd name="connsiteX9-103" fmla="*/ 1047527 w 1949547"/>
              <a:gd name="connsiteY9-104" fmla="*/ 152145 h 1641998"/>
              <a:gd name="connsiteX10-105" fmla="*/ 1075502 w 1949547"/>
              <a:gd name="connsiteY10-106" fmla="*/ 321006 h 1641998"/>
              <a:gd name="connsiteX11-107" fmla="*/ 1772696 w 1949547"/>
              <a:gd name="connsiteY11-108" fmla="*/ 1035216 h 1641998"/>
              <a:gd name="connsiteX12-109" fmla="*/ 1949547 w 1949547"/>
              <a:gd name="connsiteY12-110" fmla="*/ 1170329 h 1641998"/>
              <a:gd name="connsiteX0-111" fmla="*/ 1921805 w 1921805"/>
              <a:gd name="connsiteY0-112" fmla="*/ 1548176 h 1641998"/>
              <a:gd name="connsiteX1-113" fmla="*/ 1887911 w 1921805"/>
              <a:gd name="connsiteY1-114" fmla="*/ 1577770 h 1641998"/>
              <a:gd name="connsiteX2-115" fmla="*/ 1778352 w 1921805"/>
              <a:gd name="connsiteY2-116" fmla="*/ 1624888 h 1641998"/>
              <a:gd name="connsiteX3-117" fmla="*/ 978300 w 1921805"/>
              <a:gd name="connsiteY3-118" fmla="*/ 1442819 h 1641998"/>
              <a:gd name="connsiteX4-119" fmla="*/ 978211 w 1921805"/>
              <a:gd name="connsiteY4-120" fmla="*/ 1443363 h 1641998"/>
              <a:gd name="connsiteX5-121" fmla="*/ 163791 w 1921805"/>
              <a:gd name="connsiteY5-122" fmla="*/ 1192912 h 1641998"/>
              <a:gd name="connsiteX6-123" fmla="*/ 1407 w 1921805"/>
              <a:gd name="connsiteY6-124" fmla="*/ 836369 h 1641998"/>
              <a:gd name="connsiteX7-125" fmla="*/ 660164 w 1921805"/>
              <a:gd name="connsiteY7-126" fmla="*/ 4928 h 1641998"/>
              <a:gd name="connsiteX8-127" fmla="*/ 774866 w 1921805"/>
              <a:gd name="connsiteY8-128" fmla="*/ 2241 h 1641998"/>
              <a:gd name="connsiteX9-129" fmla="*/ 1047527 w 1921805"/>
              <a:gd name="connsiteY9-130" fmla="*/ 152145 h 1641998"/>
              <a:gd name="connsiteX10-131" fmla="*/ 1075502 w 1921805"/>
              <a:gd name="connsiteY10-132" fmla="*/ 321006 h 1641998"/>
              <a:gd name="connsiteX11-133" fmla="*/ 1772696 w 1921805"/>
              <a:gd name="connsiteY11-134" fmla="*/ 1035216 h 1641998"/>
              <a:gd name="connsiteX12-135" fmla="*/ 1918256 w 1921805"/>
              <a:gd name="connsiteY12-136" fmla="*/ 1125130 h 1641998"/>
              <a:gd name="connsiteX0-137" fmla="*/ 1921805 w 1921805"/>
              <a:gd name="connsiteY0-138" fmla="*/ 1548176 h 1641998"/>
              <a:gd name="connsiteX1-139" fmla="*/ 1887911 w 1921805"/>
              <a:gd name="connsiteY1-140" fmla="*/ 1577770 h 1641998"/>
              <a:gd name="connsiteX2-141" fmla="*/ 1778352 w 1921805"/>
              <a:gd name="connsiteY2-142" fmla="*/ 1624888 h 1641998"/>
              <a:gd name="connsiteX3-143" fmla="*/ 978300 w 1921805"/>
              <a:gd name="connsiteY3-144" fmla="*/ 1442819 h 1641998"/>
              <a:gd name="connsiteX4-145" fmla="*/ 978211 w 1921805"/>
              <a:gd name="connsiteY4-146" fmla="*/ 1443363 h 1641998"/>
              <a:gd name="connsiteX5-147" fmla="*/ 163791 w 1921805"/>
              <a:gd name="connsiteY5-148" fmla="*/ 1192912 h 1641998"/>
              <a:gd name="connsiteX6-149" fmla="*/ 1407 w 1921805"/>
              <a:gd name="connsiteY6-150" fmla="*/ 836369 h 1641998"/>
              <a:gd name="connsiteX7-151" fmla="*/ 660164 w 1921805"/>
              <a:gd name="connsiteY7-152" fmla="*/ 4928 h 1641998"/>
              <a:gd name="connsiteX8-153" fmla="*/ 774866 w 1921805"/>
              <a:gd name="connsiteY8-154" fmla="*/ 2241 h 1641998"/>
              <a:gd name="connsiteX9-155" fmla="*/ 1047527 w 1921805"/>
              <a:gd name="connsiteY9-156" fmla="*/ 152145 h 1641998"/>
              <a:gd name="connsiteX10-157" fmla="*/ 1075502 w 1921805"/>
              <a:gd name="connsiteY10-158" fmla="*/ 321006 h 1641998"/>
              <a:gd name="connsiteX11-159" fmla="*/ 1772696 w 1921805"/>
              <a:gd name="connsiteY11-160" fmla="*/ 1035216 h 1641998"/>
              <a:gd name="connsiteX12-161" fmla="*/ 1921733 w 1921805"/>
              <a:gd name="connsiteY12-162" fmla="*/ 1156421 h 1641998"/>
              <a:gd name="connsiteX0-163" fmla="*/ 1921805 w 1921805"/>
              <a:gd name="connsiteY0-164" fmla="*/ 1548176 h 1641998"/>
              <a:gd name="connsiteX1-165" fmla="*/ 1887911 w 1921805"/>
              <a:gd name="connsiteY1-166" fmla="*/ 1577770 h 1641998"/>
              <a:gd name="connsiteX2-167" fmla="*/ 1778352 w 1921805"/>
              <a:gd name="connsiteY2-168" fmla="*/ 1624888 h 1641998"/>
              <a:gd name="connsiteX3-169" fmla="*/ 978300 w 1921805"/>
              <a:gd name="connsiteY3-170" fmla="*/ 1442819 h 1641998"/>
              <a:gd name="connsiteX4-171" fmla="*/ 978211 w 1921805"/>
              <a:gd name="connsiteY4-172" fmla="*/ 1443363 h 1641998"/>
              <a:gd name="connsiteX5-173" fmla="*/ 163791 w 1921805"/>
              <a:gd name="connsiteY5-174" fmla="*/ 1192912 h 1641998"/>
              <a:gd name="connsiteX6-175" fmla="*/ 1407 w 1921805"/>
              <a:gd name="connsiteY6-176" fmla="*/ 836369 h 1641998"/>
              <a:gd name="connsiteX7-177" fmla="*/ 660164 w 1921805"/>
              <a:gd name="connsiteY7-178" fmla="*/ 4928 h 1641998"/>
              <a:gd name="connsiteX8-179" fmla="*/ 774866 w 1921805"/>
              <a:gd name="connsiteY8-180" fmla="*/ 2241 h 1641998"/>
              <a:gd name="connsiteX9-181" fmla="*/ 1047527 w 1921805"/>
              <a:gd name="connsiteY9-182" fmla="*/ 152145 h 1641998"/>
              <a:gd name="connsiteX10-183" fmla="*/ 1075502 w 1921805"/>
              <a:gd name="connsiteY10-184" fmla="*/ 321006 h 1641998"/>
              <a:gd name="connsiteX11-185" fmla="*/ 1772696 w 1921805"/>
              <a:gd name="connsiteY11-186" fmla="*/ 1035216 h 1641998"/>
              <a:gd name="connsiteX12-187" fmla="*/ 1921733 w 1921805"/>
              <a:gd name="connsiteY12-188" fmla="*/ 1156421 h 1641998"/>
              <a:gd name="connsiteX0-189" fmla="*/ 1921805 w 1921805"/>
              <a:gd name="connsiteY0-190" fmla="*/ 1548176 h 1641998"/>
              <a:gd name="connsiteX1-191" fmla="*/ 1887911 w 1921805"/>
              <a:gd name="connsiteY1-192" fmla="*/ 1577770 h 1641998"/>
              <a:gd name="connsiteX2-193" fmla="*/ 1778352 w 1921805"/>
              <a:gd name="connsiteY2-194" fmla="*/ 1624888 h 1641998"/>
              <a:gd name="connsiteX3-195" fmla="*/ 978300 w 1921805"/>
              <a:gd name="connsiteY3-196" fmla="*/ 1442819 h 1641998"/>
              <a:gd name="connsiteX4-197" fmla="*/ 978211 w 1921805"/>
              <a:gd name="connsiteY4-198" fmla="*/ 1443363 h 1641998"/>
              <a:gd name="connsiteX5-199" fmla="*/ 163791 w 1921805"/>
              <a:gd name="connsiteY5-200" fmla="*/ 1192912 h 1641998"/>
              <a:gd name="connsiteX6-201" fmla="*/ 1407 w 1921805"/>
              <a:gd name="connsiteY6-202" fmla="*/ 836369 h 1641998"/>
              <a:gd name="connsiteX7-203" fmla="*/ 660164 w 1921805"/>
              <a:gd name="connsiteY7-204" fmla="*/ 4928 h 1641998"/>
              <a:gd name="connsiteX8-205" fmla="*/ 774866 w 1921805"/>
              <a:gd name="connsiteY8-206" fmla="*/ 2241 h 1641998"/>
              <a:gd name="connsiteX9-207" fmla="*/ 1047527 w 1921805"/>
              <a:gd name="connsiteY9-208" fmla="*/ 152145 h 1641998"/>
              <a:gd name="connsiteX10-209" fmla="*/ 1075502 w 1921805"/>
              <a:gd name="connsiteY10-210" fmla="*/ 321006 h 1641998"/>
              <a:gd name="connsiteX11-211" fmla="*/ 1772696 w 1921805"/>
              <a:gd name="connsiteY11-212" fmla="*/ 1035216 h 1641998"/>
              <a:gd name="connsiteX12-213" fmla="*/ 1921733 w 1921805"/>
              <a:gd name="connsiteY12-214" fmla="*/ 1156421 h 1641998"/>
              <a:gd name="connsiteX0-215" fmla="*/ 1921805 w 1921805"/>
              <a:gd name="connsiteY0-216" fmla="*/ 1548176 h 1641998"/>
              <a:gd name="connsiteX1-217" fmla="*/ 1887911 w 1921805"/>
              <a:gd name="connsiteY1-218" fmla="*/ 1577770 h 1641998"/>
              <a:gd name="connsiteX2-219" fmla="*/ 1778352 w 1921805"/>
              <a:gd name="connsiteY2-220" fmla="*/ 1624888 h 1641998"/>
              <a:gd name="connsiteX3-221" fmla="*/ 978300 w 1921805"/>
              <a:gd name="connsiteY3-222" fmla="*/ 1442819 h 1641998"/>
              <a:gd name="connsiteX4-223" fmla="*/ 978211 w 1921805"/>
              <a:gd name="connsiteY4-224" fmla="*/ 1443363 h 1641998"/>
              <a:gd name="connsiteX5-225" fmla="*/ 163791 w 1921805"/>
              <a:gd name="connsiteY5-226" fmla="*/ 1192912 h 1641998"/>
              <a:gd name="connsiteX6-227" fmla="*/ 1407 w 1921805"/>
              <a:gd name="connsiteY6-228" fmla="*/ 836369 h 1641998"/>
              <a:gd name="connsiteX7-229" fmla="*/ 660164 w 1921805"/>
              <a:gd name="connsiteY7-230" fmla="*/ 4928 h 1641998"/>
              <a:gd name="connsiteX8-231" fmla="*/ 774866 w 1921805"/>
              <a:gd name="connsiteY8-232" fmla="*/ 2241 h 1641998"/>
              <a:gd name="connsiteX9-233" fmla="*/ 1047527 w 1921805"/>
              <a:gd name="connsiteY9-234" fmla="*/ 152145 h 1641998"/>
              <a:gd name="connsiteX10-235" fmla="*/ 1075502 w 1921805"/>
              <a:gd name="connsiteY10-236" fmla="*/ 321006 h 1641998"/>
              <a:gd name="connsiteX11-237" fmla="*/ 1772696 w 1921805"/>
              <a:gd name="connsiteY11-238" fmla="*/ 1035216 h 1641998"/>
              <a:gd name="connsiteX12-239" fmla="*/ 1911303 w 1921805"/>
              <a:gd name="connsiteY12-240" fmla="*/ 1145991 h 1641998"/>
              <a:gd name="connsiteX0-241" fmla="*/ 1921805 w 1921805"/>
              <a:gd name="connsiteY0-242" fmla="*/ 1548176 h 1641998"/>
              <a:gd name="connsiteX1-243" fmla="*/ 1887911 w 1921805"/>
              <a:gd name="connsiteY1-244" fmla="*/ 1577770 h 1641998"/>
              <a:gd name="connsiteX2-245" fmla="*/ 1778352 w 1921805"/>
              <a:gd name="connsiteY2-246" fmla="*/ 1624888 h 1641998"/>
              <a:gd name="connsiteX3-247" fmla="*/ 978300 w 1921805"/>
              <a:gd name="connsiteY3-248" fmla="*/ 1442819 h 1641998"/>
              <a:gd name="connsiteX4-249" fmla="*/ 978211 w 1921805"/>
              <a:gd name="connsiteY4-250" fmla="*/ 1443363 h 1641998"/>
              <a:gd name="connsiteX5-251" fmla="*/ 163791 w 1921805"/>
              <a:gd name="connsiteY5-252" fmla="*/ 1192912 h 1641998"/>
              <a:gd name="connsiteX6-253" fmla="*/ 1407 w 1921805"/>
              <a:gd name="connsiteY6-254" fmla="*/ 836369 h 1641998"/>
              <a:gd name="connsiteX7-255" fmla="*/ 660164 w 1921805"/>
              <a:gd name="connsiteY7-256" fmla="*/ 4928 h 1641998"/>
              <a:gd name="connsiteX8-257" fmla="*/ 774866 w 1921805"/>
              <a:gd name="connsiteY8-258" fmla="*/ 2241 h 1641998"/>
              <a:gd name="connsiteX9-259" fmla="*/ 1047527 w 1921805"/>
              <a:gd name="connsiteY9-260" fmla="*/ 152145 h 1641998"/>
              <a:gd name="connsiteX10-261" fmla="*/ 1075502 w 1921805"/>
              <a:gd name="connsiteY10-262" fmla="*/ 321006 h 1641998"/>
              <a:gd name="connsiteX11-263" fmla="*/ 1772696 w 1921805"/>
              <a:gd name="connsiteY11-264" fmla="*/ 1035216 h 1641998"/>
              <a:gd name="connsiteX12-265" fmla="*/ 1911303 w 1921805"/>
              <a:gd name="connsiteY12-266" fmla="*/ 1145991 h 1641998"/>
              <a:gd name="connsiteX0-267" fmla="*/ 1921805 w 1921805"/>
              <a:gd name="connsiteY0-268" fmla="*/ 1548176 h 1641998"/>
              <a:gd name="connsiteX1-269" fmla="*/ 1887911 w 1921805"/>
              <a:gd name="connsiteY1-270" fmla="*/ 1577770 h 1641998"/>
              <a:gd name="connsiteX2-271" fmla="*/ 1778352 w 1921805"/>
              <a:gd name="connsiteY2-272" fmla="*/ 1624888 h 1641998"/>
              <a:gd name="connsiteX3-273" fmla="*/ 978300 w 1921805"/>
              <a:gd name="connsiteY3-274" fmla="*/ 1442819 h 1641998"/>
              <a:gd name="connsiteX4-275" fmla="*/ 978211 w 1921805"/>
              <a:gd name="connsiteY4-276" fmla="*/ 1443363 h 1641998"/>
              <a:gd name="connsiteX5-277" fmla="*/ 163791 w 1921805"/>
              <a:gd name="connsiteY5-278" fmla="*/ 1192912 h 1641998"/>
              <a:gd name="connsiteX6-279" fmla="*/ 1407 w 1921805"/>
              <a:gd name="connsiteY6-280" fmla="*/ 836369 h 1641998"/>
              <a:gd name="connsiteX7-281" fmla="*/ 660164 w 1921805"/>
              <a:gd name="connsiteY7-282" fmla="*/ 4928 h 1641998"/>
              <a:gd name="connsiteX8-283" fmla="*/ 774866 w 1921805"/>
              <a:gd name="connsiteY8-284" fmla="*/ 2241 h 1641998"/>
              <a:gd name="connsiteX9-285" fmla="*/ 1047527 w 1921805"/>
              <a:gd name="connsiteY9-286" fmla="*/ 152145 h 1641998"/>
              <a:gd name="connsiteX10-287" fmla="*/ 1075502 w 1921805"/>
              <a:gd name="connsiteY10-288" fmla="*/ 321006 h 1641998"/>
              <a:gd name="connsiteX11-289" fmla="*/ 1772696 w 1921805"/>
              <a:gd name="connsiteY11-290" fmla="*/ 1035216 h 1641998"/>
              <a:gd name="connsiteX12-291" fmla="*/ 1911303 w 1921805"/>
              <a:gd name="connsiteY12-292" fmla="*/ 1145991 h 16419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921805" h="1641998">
                <a:moveTo>
                  <a:pt x="1921805" y="1548176"/>
                </a:moveTo>
                <a:lnTo>
                  <a:pt x="1887911" y="1577770"/>
                </a:lnTo>
                <a:cubicBezTo>
                  <a:pt x="1857424" y="1596672"/>
                  <a:pt x="1821017" y="1612653"/>
                  <a:pt x="1778352" y="1624888"/>
                </a:cubicBezTo>
                <a:cubicBezTo>
                  <a:pt x="1523876" y="1697627"/>
                  <a:pt x="1212587" y="1519662"/>
                  <a:pt x="978300" y="1442819"/>
                </a:cubicBezTo>
                <a:cubicBezTo>
                  <a:pt x="978270" y="1443000"/>
                  <a:pt x="978241" y="1443182"/>
                  <a:pt x="978211" y="1443363"/>
                </a:cubicBezTo>
                <a:cubicBezTo>
                  <a:pt x="711028" y="1355780"/>
                  <a:pt x="376850" y="1378553"/>
                  <a:pt x="163791" y="1192912"/>
                </a:cubicBezTo>
                <a:cubicBezTo>
                  <a:pt x="53248" y="1096384"/>
                  <a:pt x="9485" y="963175"/>
                  <a:pt x="1407" y="836369"/>
                </a:cubicBezTo>
                <a:cubicBezTo>
                  <a:pt x="-20659" y="494115"/>
                  <a:pt x="217598" y="71068"/>
                  <a:pt x="660164" y="4928"/>
                </a:cubicBezTo>
                <a:cubicBezTo>
                  <a:pt x="697019" y="-611"/>
                  <a:pt x="736094" y="-1442"/>
                  <a:pt x="774866" y="2241"/>
                </a:cubicBezTo>
                <a:cubicBezTo>
                  <a:pt x="891183" y="13293"/>
                  <a:pt x="1004775" y="64985"/>
                  <a:pt x="1047527" y="152145"/>
                </a:cubicBezTo>
                <a:cubicBezTo>
                  <a:pt x="1074031" y="206156"/>
                  <a:pt x="1070227" y="264414"/>
                  <a:pt x="1075502" y="321006"/>
                </a:cubicBezTo>
                <a:cubicBezTo>
                  <a:pt x="1106597" y="655135"/>
                  <a:pt x="1538056" y="923721"/>
                  <a:pt x="1772696" y="1035216"/>
                </a:cubicBezTo>
                <a:cubicBezTo>
                  <a:pt x="1949482" y="1119220"/>
                  <a:pt x="1893236" y="1135723"/>
                  <a:pt x="1911303" y="1145991"/>
                </a:cubicBezTo>
              </a:path>
            </a:pathLst>
          </a:custGeom>
          <a:noFill/>
          <a:ln w="25338" cap="flat">
            <a:solidFill>
              <a:schemeClr val="tx2">
                <a:alpha val="20000"/>
              </a:schemeClr>
            </a:solidFill>
            <a:prstDash val="solid"/>
            <a:miter/>
          </a:ln>
        </p:spPr>
        <p:txBody>
          <a:bodyPr rtlCol="0" anchor="ctr"/>
          <a:lstStyle/>
          <a:p>
            <a:endParaRPr lang="zh-CN" altLang="en-US" sz="1350"/>
          </a:p>
        </p:txBody>
      </p:sp>
      <p:sp>
        <p:nvSpPr>
          <p:cNvPr id="17" name="任意多边形: 形状 16"/>
          <p:cNvSpPr/>
          <p:nvPr userDrawn="1">
            <p:custDataLst>
              <p:tags r:id="rId11"/>
            </p:custDataLst>
          </p:nvPr>
        </p:nvSpPr>
        <p:spPr>
          <a:xfrm>
            <a:off x="8832025" y="0"/>
            <a:ext cx="309624" cy="824202"/>
          </a:xfrm>
          <a:custGeom>
            <a:avLst/>
            <a:gdLst>
              <a:gd name="connsiteX0" fmla="*/ 362324 w 2318326"/>
              <a:gd name="connsiteY0" fmla="*/ 0 h 2309713"/>
              <a:gd name="connsiteX1" fmla="*/ 1994876 w 2318326"/>
              <a:gd name="connsiteY1" fmla="*/ 0 h 2309713"/>
              <a:gd name="connsiteX2" fmla="*/ 1974322 w 2318326"/>
              <a:gd name="connsiteY2" fmla="*/ 72792 h 2309713"/>
              <a:gd name="connsiteX3" fmla="*/ 1913511 w 2318326"/>
              <a:gd name="connsiteY3" fmla="*/ 253941 h 2309713"/>
              <a:gd name="connsiteX4" fmla="*/ 1905104 w 2318326"/>
              <a:gd name="connsiteY4" fmla="*/ 390386 h 2309713"/>
              <a:gd name="connsiteX5" fmla="*/ 2109971 w 2318326"/>
              <a:gd name="connsiteY5" fmla="*/ 696773 h 2309713"/>
              <a:gd name="connsiteX6" fmla="*/ 2289189 w 2318326"/>
              <a:gd name="connsiteY6" fmla="*/ 815534 h 2309713"/>
              <a:gd name="connsiteX7" fmla="*/ 2318326 w 2318326"/>
              <a:gd name="connsiteY7" fmla="*/ 832315 h 2309713"/>
              <a:gd name="connsiteX8" fmla="*/ 2318326 w 2318326"/>
              <a:gd name="connsiteY8" fmla="*/ 2309713 h 2309713"/>
              <a:gd name="connsiteX9" fmla="*/ 2275234 w 2318326"/>
              <a:gd name="connsiteY9" fmla="*/ 2309055 h 2309713"/>
              <a:gd name="connsiteX10" fmla="*/ 1329359 w 2318326"/>
              <a:gd name="connsiteY10" fmla="*/ 2185273 h 2309713"/>
              <a:gd name="connsiteX11" fmla="*/ 643160 w 2318326"/>
              <a:gd name="connsiteY11" fmla="*/ 2067039 h 2309713"/>
              <a:gd name="connsiteX12" fmla="*/ 593145 w 2318326"/>
              <a:gd name="connsiteY12" fmla="*/ 2047319 h 2309713"/>
              <a:gd name="connsiteX13" fmla="*/ 37525 w 2318326"/>
              <a:gd name="connsiteY13" fmla="*/ 1559741 h 2309713"/>
              <a:gd name="connsiteX14" fmla="*/ 37259 w 2318326"/>
              <a:gd name="connsiteY14" fmla="*/ 1559627 h 2309713"/>
              <a:gd name="connsiteX15" fmla="*/ 25694 w 2318326"/>
              <a:gd name="connsiteY15" fmla="*/ 1062994 h 2309713"/>
              <a:gd name="connsiteX16" fmla="*/ 243863 w 2318326"/>
              <a:gd name="connsiteY16" fmla="*/ 234786 h 2309713"/>
              <a:gd name="connsiteX17" fmla="*/ 314168 w 2318326"/>
              <a:gd name="connsiteY17" fmla="*/ 82112 h 2309713"/>
              <a:gd name="connsiteX0-1" fmla="*/ 362324 w 2318326"/>
              <a:gd name="connsiteY0-2" fmla="*/ 0 h 2309713"/>
              <a:gd name="connsiteX1-3" fmla="*/ 1994876 w 2318326"/>
              <a:gd name="connsiteY1-4" fmla="*/ 0 h 2309713"/>
              <a:gd name="connsiteX2-5" fmla="*/ 1974322 w 2318326"/>
              <a:gd name="connsiteY2-6" fmla="*/ 72792 h 2309713"/>
              <a:gd name="connsiteX3-7" fmla="*/ 1913511 w 2318326"/>
              <a:gd name="connsiteY3-8" fmla="*/ 253941 h 2309713"/>
              <a:gd name="connsiteX4-9" fmla="*/ 1905104 w 2318326"/>
              <a:gd name="connsiteY4-10" fmla="*/ 390386 h 2309713"/>
              <a:gd name="connsiteX5-11" fmla="*/ 2109971 w 2318326"/>
              <a:gd name="connsiteY5-12" fmla="*/ 696773 h 2309713"/>
              <a:gd name="connsiteX6-13" fmla="*/ 2289189 w 2318326"/>
              <a:gd name="connsiteY6-14" fmla="*/ 815534 h 2309713"/>
              <a:gd name="connsiteX7-15" fmla="*/ 2318326 w 2318326"/>
              <a:gd name="connsiteY7-16" fmla="*/ 832315 h 2309713"/>
              <a:gd name="connsiteX8-17" fmla="*/ 2318326 w 2318326"/>
              <a:gd name="connsiteY8-18" fmla="*/ 2309713 h 2309713"/>
              <a:gd name="connsiteX9-19" fmla="*/ 2275234 w 2318326"/>
              <a:gd name="connsiteY9-20" fmla="*/ 2309055 h 2309713"/>
              <a:gd name="connsiteX10-21" fmla="*/ 1329359 w 2318326"/>
              <a:gd name="connsiteY10-22" fmla="*/ 2185273 h 2309713"/>
              <a:gd name="connsiteX11-23" fmla="*/ 643160 w 2318326"/>
              <a:gd name="connsiteY11-24" fmla="*/ 2067039 h 2309713"/>
              <a:gd name="connsiteX12-25" fmla="*/ 593145 w 2318326"/>
              <a:gd name="connsiteY12-26" fmla="*/ 2047319 h 2309713"/>
              <a:gd name="connsiteX13-27" fmla="*/ 37525 w 2318326"/>
              <a:gd name="connsiteY13-28" fmla="*/ 1559741 h 2309713"/>
              <a:gd name="connsiteX14-29" fmla="*/ 37259 w 2318326"/>
              <a:gd name="connsiteY14-30" fmla="*/ 1559627 h 2309713"/>
              <a:gd name="connsiteX15-31" fmla="*/ 25694 w 2318326"/>
              <a:gd name="connsiteY15-32" fmla="*/ 1062994 h 2309713"/>
              <a:gd name="connsiteX16-33" fmla="*/ 243863 w 2318326"/>
              <a:gd name="connsiteY16-34" fmla="*/ 234786 h 2309713"/>
              <a:gd name="connsiteX17-35" fmla="*/ 314168 w 2318326"/>
              <a:gd name="connsiteY17-36" fmla="*/ 82112 h 2309713"/>
              <a:gd name="connsiteX18" fmla="*/ 453764 w 2318326"/>
              <a:gd name="connsiteY18" fmla="*/ 91440 h 2309713"/>
              <a:gd name="connsiteX0-37" fmla="*/ 1994876 w 2318326"/>
              <a:gd name="connsiteY0-38" fmla="*/ 0 h 2309713"/>
              <a:gd name="connsiteX1-39" fmla="*/ 1974322 w 2318326"/>
              <a:gd name="connsiteY1-40" fmla="*/ 72792 h 2309713"/>
              <a:gd name="connsiteX2-41" fmla="*/ 1913511 w 2318326"/>
              <a:gd name="connsiteY2-42" fmla="*/ 253941 h 2309713"/>
              <a:gd name="connsiteX3-43" fmla="*/ 1905104 w 2318326"/>
              <a:gd name="connsiteY3-44" fmla="*/ 390386 h 2309713"/>
              <a:gd name="connsiteX4-45" fmla="*/ 2109971 w 2318326"/>
              <a:gd name="connsiteY4-46" fmla="*/ 696773 h 2309713"/>
              <a:gd name="connsiteX5-47" fmla="*/ 2289189 w 2318326"/>
              <a:gd name="connsiteY5-48" fmla="*/ 815534 h 2309713"/>
              <a:gd name="connsiteX6-49" fmla="*/ 2318326 w 2318326"/>
              <a:gd name="connsiteY6-50" fmla="*/ 832315 h 2309713"/>
              <a:gd name="connsiteX7-51" fmla="*/ 2318326 w 2318326"/>
              <a:gd name="connsiteY7-52" fmla="*/ 2309713 h 2309713"/>
              <a:gd name="connsiteX8-53" fmla="*/ 2275234 w 2318326"/>
              <a:gd name="connsiteY8-54" fmla="*/ 2309055 h 2309713"/>
              <a:gd name="connsiteX9-55" fmla="*/ 1329359 w 2318326"/>
              <a:gd name="connsiteY9-56" fmla="*/ 2185273 h 2309713"/>
              <a:gd name="connsiteX10-57" fmla="*/ 643160 w 2318326"/>
              <a:gd name="connsiteY10-58" fmla="*/ 2067039 h 2309713"/>
              <a:gd name="connsiteX11-59" fmla="*/ 593145 w 2318326"/>
              <a:gd name="connsiteY11-60" fmla="*/ 2047319 h 2309713"/>
              <a:gd name="connsiteX12-61" fmla="*/ 37525 w 2318326"/>
              <a:gd name="connsiteY12-62" fmla="*/ 1559741 h 2309713"/>
              <a:gd name="connsiteX13-63" fmla="*/ 37259 w 2318326"/>
              <a:gd name="connsiteY13-64" fmla="*/ 1559627 h 2309713"/>
              <a:gd name="connsiteX14-65" fmla="*/ 25694 w 2318326"/>
              <a:gd name="connsiteY14-66" fmla="*/ 1062994 h 2309713"/>
              <a:gd name="connsiteX15-67" fmla="*/ 243863 w 2318326"/>
              <a:gd name="connsiteY15-68" fmla="*/ 234786 h 2309713"/>
              <a:gd name="connsiteX16-69" fmla="*/ 314168 w 2318326"/>
              <a:gd name="connsiteY16-70" fmla="*/ 82112 h 2309713"/>
              <a:gd name="connsiteX17-71" fmla="*/ 453764 w 2318326"/>
              <a:gd name="connsiteY17-72" fmla="*/ 91440 h 2309713"/>
              <a:gd name="connsiteX0-73" fmla="*/ 1994876 w 2318326"/>
              <a:gd name="connsiteY0-74" fmla="*/ 0 h 2309713"/>
              <a:gd name="connsiteX1-75" fmla="*/ 1974322 w 2318326"/>
              <a:gd name="connsiteY1-76" fmla="*/ 72792 h 2309713"/>
              <a:gd name="connsiteX2-77" fmla="*/ 1913511 w 2318326"/>
              <a:gd name="connsiteY2-78" fmla="*/ 253941 h 2309713"/>
              <a:gd name="connsiteX3-79" fmla="*/ 1905104 w 2318326"/>
              <a:gd name="connsiteY3-80" fmla="*/ 390386 h 2309713"/>
              <a:gd name="connsiteX4-81" fmla="*/ 2109971 w 2318326"/>
              <a:gd name="connsiteY4-82" fmla="*/ 696773 h 2309713"/>
              <a:gd name="connsiteX5-83" fmla="*/ 2289189 w 2318326"/>
              <a:gd name="connsiteY5-84" fmla="*/ 815534 h 2309713"/>
              <a:gd name="connsiteX6-85" fmla="*/ 2318326 w 2318326"/>
              <a:gd name="connsiteY6-86" fmla="*/ 832315 h 2309713"/>
              <a:gd name="connsiteX7-87" fmla="*/ 2318326 w 2318326"/>
              <a:gd name="connsiteY7-88" fmla="*/ 2309713 h 2309713"/>
              <a:gd name="connsiteX8-89" fmla="*/ 2275234 w 2318326"/>
              <a:gd name="connsiteY8-90" fmla="*/ 2309055 h 2309713"/>
              <a:gd name="connsiteX9-91" fmla="*/ 1329359 w 2318326"/>
              <a:gd name="connsiteY9-92" fmla="*/ 2185273 h 2309713"/>
              <a:gd name="connsiteX10-93" fmla="*/ 643160 w 2318326"/>
              <a:gd name="connsiteY10-94" fmla="*/ 2067039 h 2309713"/>
              <a:gd name="connsiteX11-95" fmla="*/ 593145 w 2318326"/>
              <a:gd name="connsiteY11-96" fmla="*/ 2047319 h 2309713"/>
              <a:gd name="connsiteX12-97" fmla="*/ 37525 w 2318326"/>
              <a:gd name="connsiteY12-98" fmla="*/ 1559741 h 2309713"/>
              <a:gd name="connsiteX13-99" fmla="*/ 37259 w 2318326"/>
              <a:gd name="connsiteY13-100" fmla="*/ 1559627 h 2309713"/>
              <a:gd name="connsiteX14-101" fmla="*/ 25694 w 2318326"/>
              <a:gd name="connsiteY14-102" fmla="*/ 1062994 h 2309713"/>
              <a:gd name="connsiteX15-103" fmla="*/ 243863 w 2318326"/>
              <a:gd name="connsiteY15-104" fmla="*/ 234786 h 2309713"/>
              <a:gd name="connsiteX16-105" fmla="*/ 314168 w 2318326"/>
              <a:gd name="connsiteY16-106" fmla="*/ 82112 h 2309713"/>
              <a:gd name="connsiteX0-107" fmla="*/ 1994876 w 2318326"/>
              <a:gd name="connsiteY0-108" fmla="*/ 0 h 2309713"/>
              <a:gd name="connsiteX1-109" fmla="*/ 1974322 w 2318326"/>
              <a:gd name="connsiteY1-110" fmla="*/ 72792 h 2309713"/>
              <a:gd name="connsiteX2-111" fmla="*/ 1913511 w 2318326"/>
              <a:gd name="connsiteY2-112" fmla="*/ 253941 h 2309713"/>
              <a:gd name="connsiteX3-113" fmla="*/ 1905104 w 2318326"/>
              <a:gd name="connsiteY3-114" fmla="*/ 390386 h 2309713"/>
              <a:gd name="connsiteX4-115" fmla="*/ 2109971 w 2318326"/>
              <a:gd name="connsiteY4-116" fmla="*/ 696773 h 2309713"/>
              <a:gd name="connsiteX5-117" fmla="*/ 2289189 w 2318326"/>
              <a:gd name="connsiteY5-118" fmla="*/ 815534 h 2309713"/>
              <a:gd name="connsiteX6-119" fmla="*/ 2318326 w 2318326"/>
              <a:gd name="connsiteY6-120" fmla="*/ 832315 h 2309713"/>
              <a:gd name="connsiteX7-121" fmla="*/ 2318326 w 2318326"/>
              <a:gd name="connsiteY7-122" fmla="*/ 2309713 h 2309713"/>
              <a:gd name="connsiteX8-123" fmla="*/ 2275234 w 2318326"/>
              <a:gd name="connsiteY8-124" fmla="*/ 2309055 h 2309713"/>
              <a:gd name="connsiteX9-125" fmla="*/ 1329359 w 2318326"/>
              <a:gd name="connsiteY9-126" fmla="*/ 2185273 h 2309713"/>
              <a:gd name="connsiteX10-127" fmla="*/ 643160 w 2318326"/>
              <a:gd name="connsiteY10-128" fmla="*/ 2067039 h 2309713"/>
              <a:gd name="connsiteX11-129" fmla="*/ 593145 w 2318326"/>
              <a:gd name="connsiteY11-130" fmla="*/ 2047319 h 2309713"/>
              <a:gd name="connsiteX12-131" fmla="*/ 37525 w 2318326"/>
              <a:gd name="connsiteY12-132" fmla="*/ 1559741 h 2309713"/>
              <a:gd name="connsiteX13-133" fmla="*/ 37259 w 2318326"/>
              <a:gd name="connsiteY13-134" fmla="*/ 1559627 h 2309713"/>
              <a:gd name="connsiteX14-135" fmla="*/ 25694 w 2318326"/>
              <a:gd name="connsiteY14-136" fmla="*/ 1062994 h 2309713"/>
              <a:gd name="connsiteX15-137" fmla="*/ 243863 w 2318326"/>
              <a:gd name="connsiteY15-138" fmla="*/ 234786 h 2309713"/>
              <a:gd name="connsiteX16-139" fmla="*/ 357505 w 2318326"/>
              <a:gd name="connsiteY16-140" fmla="*/ 4106 h 2309713"/>
              <a:gd name="connsiteX0-141" fmla="*/ 1994876 w 2318326"/>
              <a:gd name="connsiteY0-142" fmla="*/ 0 h 2309713"/>
              <a:gd name="connsiteX1-143" fmla="*/ 1974322 w 2318326"/>
              <a:gd name="connsiteY1-144" fmla="*/ 72792 h 2309713"/>
              <a:gd name="connsiteX2-145" fmla="*/ 1913511 w 2318326"/>
              <a:gd name="connsiteY2-146" fmla="*/ 253941 h 2309713"/>
              <a:gd name="connsiteX3-147" fmla="*/ 1905104 w 2318326"/>
              <a:gd name="connsiteY3-148" fmla="*/ 390386 h 2309713"/>
              <a:gd name="connsiteX4-149" fmla="*/ 2109971 w 2318326"/>
              <a:gd name="connsiteY4-150" fmla="*/ 696773 h 2309713"/>
              <a:gd name="connsiteX5-151" fmla="*/ 2289189 w 2318326"/>
              <a:gd name="connsiteY5-152" fmla="*/ 815534 h 2309713"/>
              <a:gd name="connsiteX6-153" fmla="*/ 2318326 w 2318326"/>
              <a:gd name="connsiteY6-154" fmla="*/ 2309713 h 2309713"/>
              <a:gd name="connsiteX7-155" fmla="*/ 2275234 w 2318326"/>
              <a:gd name="connsiteY7-156" fmla="*/ 2309055 h 2309713"/>
              <a:gd name="connsiteX8-157" fmla="*/ 1329359 w 2318326"/>
              <a:gd name="connsiteY8-158" fmla="*/ 2185273 h 2309713"/>
              <a:gd name="connsiteX9-159" fmla="*/ 643160 w 2318326"/>
              <a:gd name="connsiteY9-160" fmla="*/ 2067039 h 2309713"/>
              <a:gd name="connsiteX10-161" fmla="*/ 593145 w 2318326"/>
              <a:gd name="connsiteY10-162" fmla="*/ 2047319 h 2309713"/>
              <a:gd name="connsiteX11-163" fmla="*/ 37525 w 2318326"/>
              <a:gd name="connsiteY11-164" fmla="*/ 1559741 h 2309713"/>
              <a:gd name="connsiteX12-165" fmla="*/ 37259 w 2318326"/>
              <a:gd name="connsiteY12-166" fmla="*/ 1559627 h 2309713"/>
              <a:gd name="connsiteX13-167" fmla="*/ 25694 w 2318326"/>
              <a:gd name="connsiteY13-168" fmla="*/ 1062994 h 2309713"/>
              <a:gd name="connsiteX14-169" fmla="*/ 243863 w 2318326"/>
              <a:gd name="connsiteY14-170" fmla="*/ 234786 h 2309713"/>
              <a:gd name="connsiteX15-171" fmla="*/ 357505 w 2318326"/>
              <a:gd name="connsiteY15-172" fmla="*/ 4106 h 2309713"/>
              <a:gd name="connsiteX0-173" fmla="*/ 1994876 w 2289189"/>
              <a:gd name="connsiteY0-174" fmla="*/ 0 h 2309055"/>
              <a:gd name="connsiteX1-175" fmla="*/ 1974322 w 2289189"/>
              <a:gd name="connsiteY1-176" fmla="*/ 72792 h 2309055"/>
              <a:gd name="connsiteX2-177" fmla="*/ 1913511 w 2289189"/>
              <a:gd name="connsiteY2-178" fmla="*/ 253941 h 2309055"/>
              <a:gd name="connsiteX3-179" fmla="*/ 1905104 w 2289189"/>
              <a:gd name="connsiteY3-180" fmla="*/ 390386 h 2309055"/>
              <a:gd name="connsiteX4-181" fmla="*/ 2109971 w 2289189"/>
              <a:gd name="connsiteY4-182" fmla="*/ 696773 h 2309055"/>
              <a:gd name="connsiteX5-183" fmla="*/ 2289189 w 2289189"/>
              <a:gd name="connsiteY5-184" fmla="*/ 815534 h 2309055"/>
              <a:gd name="connsiteX6-185" fmla="*/ 2275234 w 2289189"/>
              <a:gd name="connsiteY6-186" fmla="*/ 2309055 h 2309055"/>
              <a:gd name="connsiteX7-187" fmla="*/ 1329359 w 2289189"/>
              <a:gd name="connsiteY7-188" fmla="*/ 2185273 h 2309055"/>
              <a:gd name="connsiteX8-189" fmla="*/ 643160 w 2289189"/>
              <a:gd name="connsiteY8-190" fmla="*/ 2067039 h 2309055"/>
              <a:gd name="connsiteX9-191" fmla="*/ 593145 w 2289189"/>
              <a:gd name="connsiteY9-192" fmla="*/ 2047319 h 2309055"/>
              <a:gd name="connsiteX10-193" fmla="*/ 37525 w 2289189"/>
              <a:gd name="connsiteY10-194" fmla="*/ 1559741 h 2309055"/>
              <a:gd name="connsiteX11-195" fmla="*/ 37259 w 2289189"/>
              <a:gd name="connsiteY11-196" fmla="*/ 1559627 h 2309055"/>
              <a:gd name="connsiteX12-197" fmla="*/ 25694 w 2289189"/>
              <a:gd name="connsiteY12-198" fmla="*/ 1062994 h 2309055"/>
              <a:gd name="connsiteX13-199" fmla="*/ 243863 w 2289189"/>
              <a:gd name="connsiteY13-200" fmla="*/ 234786 h 2309055"/>
              <a:gd name="connsiteX14-201" fmla="*/ 357505 w 2289189"/>
              <a:gd name="connsiteY14-202" fmla="*/ 4106 h 2309055"/>
              <a:gd name="connsiteX0-203" fmla="*/ 1994876 w 2289189"/>
              <a:gd name="connsiteY0-204" fmla="*/ 0 h 2185317"/>
              <a:gd name="connsiteX1-205" fmla="*/ 1974322 w 2289189"/>
              <a:gd name="connsiteY1-206" fmla="*/ 72792 h 2185317"/>
              <a:gd name="connsiteX2-207" fmla="*/ 1913511 w 2289189"/>
              <a:gd name="connsiteY2-208" fmla="*/ 253941 h 2185317"/>
              <a:gd name="connsiteX3-209" fmla="*/ 1905104 w 2289189"/>
              <a:gd name="connsiteY3-210" fmla="*/ 390386 h 2185317"/>
              <a:gd name="connsiteX4-211" fmla="*/ 2109971 w 2289189"/>
              <a:gd name="connsiteY4-212" fmla="*/ 696773 h 2185317"/>
              <a:gd name="connsiteX5-213" fmla="*/ 2289189 w 2289189"/>
              <a:gd name="connsiteY5-214" fmla="*/ 815534 h 2185317"/>
              <a:gd name="connsiteX6-215" fmla="*/ 1329359 w 2289189"/>
              <a:gd name="connsiteY6-216" fmla="*/ 2185273 h 2185317"/>
              <a:gd name="connsiteX7-217" fmla="*/ 643160 w 2289189"/>
              <a:gd name="connsiteY7-218" fmla="*/ 2067039 h 2185317"/>
              <a:gd name="connsiteX8-219" fmla="*/ 593145 w 2289189"/>
              <a:gd name="connsiteY8-220" fmla="*/ 2047319 h 2185317"/>
              <a:gd name="connsiteX9-221" fmla="*/ 37525 w 2289189"/>
              <a:gd name="connsiteY9-222" fmla="*/ 1559741 h 2185317"/>
              <a:gd name="connsiteX10-223" fmla="*/ 37259 w 2289189"/>
              <a:gd name="connsiteY10-224" fmla="*/ 1559627 h 2185317"/>
              <a:gd name="connsiteX11-225" fmla="*/ 25694 w 2289189"/>
              <a:gd name="connsiteY11-226" fmla="*/ 1062994 h 2185317"/>
              <a:gd name="connsiteX12-227" fmla="*/ 243863 w 2289189"/>
              <a:gd name="connsiteY12-228" fmla="*/ 234786 h 2185317"/>
              <a:gd name="connsiteX13-229" fmla="*/ 357505 w 2289189"/>
              <a:gd name="connsiteY13-230" fmla="*/ 4106 h 2185317"/>
              <a:gd name="connsiteX0-231" fmla="*/ 1994876 w 2289189"/>
              <a:gd name="connsiteY0-232" fmla="*/ 0 h 2067039"/>
              <a:gd name="connsiteX1-233" fmla="*/ 1974322 w 2289189"/>
              <a:gd name="connsiteY1-234" fmla="*/ 72792 h 2067039"/>
              <a:gd name="connsiteX2-235" fmla="*/ 1913511 w 2289189"/>
              <a:gd name="connsiteY2-236" fmla="*/ 253941 h 2067039"/>
              <a:gd name="connsiteX3-237" fmla="*/ 1905104 w 2289189"/>
              <a:gd name="connsiteY3-238" fmla="*/ 390386 h 2067039"/>
              <a:gd name="connsiteX4-239" fmla="*/ 2109971 w 2289189"/>
              <a:gd name="connsiteY4-240" fmla="*/ 696773 h 2067039"/>
              <a:gd name="connsiteX5-241" fmla="*/ 2289189 w 2289189"/>
              <a:gd name="connsiteY5-242" fmla="*/ 815534 h 2067039"/>
              <a:gd name="connsiteX6-243" fmla="*/ 643160 w 2289189"/>
              <a:gd name="connsiteY6-244" fmla="*/ 2067039 h 2067039"/>
              <a:gd name="connsiteX7-245" fmla="*/ 593145 w 2289189"/>
              <a:gd name="connsiteY7-246" fmla="*/ 2047319 h 2067039"/>
              <a:gd name="connsiteX8-247" fmla="*/ 37525 w 2289189"/>
              <a:gd name="connsiteY8-248" fmla="*/ 1559741 h 2067039"/>
              <a:gd name="connsiteX9-249" fmla="*/ 37259 w 2289189"/>
              <a:gd name="connsiteY9-250" fmla="*/ 1559627 h 2067039"/>
              <a:gd name="connsiteX10-251" fmla="*/ 25694 w 2289189"/>
              <a:gd name="connsiteY10-252" fmla="*/ 1062994 h 2067039"/>
              <a:gd name="connsiteX11-253" fmla="*/ 243863 w 2289189"/>
              <a:gd name="connsiteY11-254" fmla="*/ 234786 h 2067039"/>
              <a:gd name="connsiteX12-255" fmla="*/ 357505 w 2289189"/>
              <a:gd name="connsiteY12-256" fmla="*/ 4106 h 2067039"/>
              <a:gd name="connsiteX0-257" fmla="*/ 1994876 w 2289189"/>
              <a:gd name="connsiteY0-258" fmla="*/ 0 h 2047319"/>
              <a:gd name="connsiteX1-259" fmla="*/ 1974322 w 2289189"/>
              <a:gd name="connsiteY1-260" fmla="*/ 72792 h 2047319"/>
              <a:gd name="connsiteX2-261" fmla="*/ 1913511 w 2289189"/>
              <a:gd name="connsiteY2-262" fmla="*/ 253941 h 2047319"/>
              <a:gd name="connsiteX3-263" fmla="*/ 1905104 w 2289189"/>
              <a:gd name="connsiteY3-264" fmla="*/ 390386 h 2047319"/>
              <a:gd name="connsiteX4-265" fmla="*/ 2109971 w 2289189"/>
              <a:gd name="connsiteY4-266" fmla="*/ 696773 h 2047319"/>
              <a:gd name="connsiteX5-267" fmla="*/ 2289189 w 2289189"/>
              <a:gd name="connsiteY5-268" fmla="*/ 815534 h 2047319"/>
              <a:gd name="connsiteX6-269" fmla="*/ 593145 w 2289189"/>
              <a:gd name="connsiteY6-270" fmla="*/ 2047319 h 2047319"/>
              <a:gd name="connsiteX7-271" fmla="*/ 37525 w 2289189"/>
              <a:gd name="connsiteY7-272" fmla="*/ 1559741 h 2047319"/>
              <a:gd name="connsiteX8-273" fmla="*/ 37259 w 2289189"/>
              <a:gd name="connsiteY8-274" fmla="*/ 1559627 h 2047319"/>
              <a:gd name="connsiteX9-275" fmla="*/ 25694 w 2289189"/>
              <a:gd name="connsiteY9-276" fmla="*/ 1062994 h 2047319"/>
              <a:gd name="connsiteX10-277" fmla="*/ 243863 w 2289189"/>
              <a:gd name="connsiteY10-278" fmla="*/ 234786 h 2047319"/>
              <a:gd name="connsiteX11-279" fmla="*/ 357505 w 2289189"/>
              <a:gd name="connsiteY11-280" fmla="*/ 4106 h 2047319"/>
              <a:gd name="connsiteX0-281" fmla="*/ 1994876 w 2289189"/>
              <a:gd name="connsiteY0-282" fmla="*/ 0 h 1559741"/>
              <a:gd name="connsiteX1-283" fmla="*/ 1974322 w 2289189"/>
              <a:gd name="connsiteY1-284" fmla="*/ 72792 h 1559741"/>
              <a:gd name="connsiteX2-285" fmla="*/ 1913511 w 2289189"/>
              <a:gd name="connsiteY2-286" fmla="*/ 253941 h 1559741"/>
              <a:gd name="connsiteX3-287" fmla="*/ 1905104 w 2289189"/>
              <a:gd name="connsiteY3-288" fmla="*/ 390386 h 1559741"/>
              <a:gd name="connsiteX4-289" fmla="*/ 2109971 w 2289189"/>
              <a:gd name="connsiteY4-290" fmla="*/ 696773 h 1559741"/>
              <a:gd name="connsiteX5-291" fmla="*/ 2289189 w 2289189"/>
              <a:gd name="connsiteY5-292" fmla="*/ 815534 h 1559741"/>
              <a:gd name="connsiteX6-293" fmla="*/ 37525 w 2289189"/>
              <a:gd name="connsiteY6-294" fmla="*/ 1559741 h 1559741"/>
              <a:gd name="connsiteX7-295" fmla="*/ 37259 w 2289189"/>
              <a:gd name="connsiteY7-296" fmla="*/ 1559627 h 1559741"/>
              <a:gd name="connsiteX8-297" fmla="*/ 25694 w 2289189"/>
              <a:gd name="connsiteY8-298" fmla="*/ 1062994 h 1559741"/>
              <a:gd name="connsiteX9-299" fmla="*/ 243863 w 2289189"/>
              <a:gd name="connsiteY9-300" fmla="*/ 234786 h 1559741"/>
              <a:gd name="connsiteX10-301" fmla="*/ 357505 w 2289189"/>
              <a:gd name="connsiteY10-302" fmla="*/ 4106 h 1559741"/>
              <a:gd name="connsiteX0-303" fmla="*/ 1969182 w 2263495"/>
              <a:gd name="connsiteY0-304" fmla="*/ 0 h 1559741"/>
              <a:gd name="connsiteX1-305" fmla="*/ 1948628 w 2263495"/>
              <a:gd name="connsiteY1-306" fmla="*/ 72792 h 1559741"/>
              <a:gd name="connsiteX2-307" fmla="*/ 1887817 w 2263495"/>
              <a:gd name="connsiteY2-308" fmla="*/ 253941 h 1559741"/>
              <a:gd name="connsiteX3-309" fmla="*/ 1879410 w 2263495"/>
              <a:gd name="connsiteY3-310" fmla="*/ 390386 h 1559741"/>
              <a:gd name="connsiteX4-311" fmla="*/ 2084277 w 2263495"/>
              <a:gd name="connsiteY4-312" fmla="*/ 696773 h 1559741"/>
              <a:gd name="connsiteX5-313" fmla="*/ 2263495 w 2263495"/>
              <a:gd name="connsiteY5-314" fmla="*/ 815534 h 1559741"/>
              <a:gd name="connsiteX6-315" fmla="*/ 11831 w 2263495"/>
              <a:gd name="connsiteY6-316" fmla="*/ 1559741 h 1559741"/>
              <a:gd name="connsiteX7-317" fmla="*/ 0 w 2263495"/>
              <a:gd name="connsiteY7-318" fmla="*/ 1062994 h 1559741"/>
              <a:gd name="connsiteX8-319" fmla="*/ 218169 w 2263495"/>
              <a:gd name="connsiteY8-320" fmla="*/ 234786 h 1559741"/>
              <a:gd name="connsiteX9-321" fmla="*/ 331811 w 2263495"/>
              <a:gd name="connsiteY9-322" fmla="*/ 4106 h 1559741"/>
              <a:gd name="connsiteX0-323" fmla="*/ 1957351 w 2251664"/>
              <a:gd name="connsiteY0-324" fmla="*/ 0 h 1559741"/>
              <a:gd name="connsiteX1-325" fmla="*/ 1936797 w 2251664"/>
              <a:gd name="connsiteY1-326" fmla="*/ 72792 h 1559741"/>
              <a:gd name="connsiteX2-327" fmla="*/ 1875986 w 2251664"/>
              <a:gd name="connsiteY2-328" fmla="*/ 253941 h 1559741"/>
              <a:gd name="connsiteX3-329" fmla="*/ 1867579 w 2251664"/>
              <a:gd name="connsiteY3-330" fmla="*/ 390386 h 1559741"/>
              <a:gd name="connsiteX4-331" fmla="*/ 2072446 w 2251664"/>
              <a:gd name="connsiteY4-332" fmla="*/ 696773 h 1559741"/>
              <a:gd name="connsiteX5-333" fmla="*/ 2251664 w 2251664"/>
              <a:gd name="connsiteY5-334" fmla="*/ 815534 h 1559741"/>
              <a:gd name="connsiteX6-335" fmla="*/ 0 w 2251664"/>
              <a:gd name="connsiteY6-336" fmla="*/ 1559741 h 1559741"/>
              <a:gd name="connsiteX7-337" fmla="*/ 206338 w 2251664"/>
              <a:gd name="connsiteY7-338" fmla="*/ 234786 h 1559741"/>
              <a:gd name="connsiteX8-339" fmla="*/ 319980 w 2251664"/>
              <a:gd name="connsiteY8-340" fmla="*/ 4106 h 1559741"/>
              <a:gd name="connsiteX0-341" fmla="*/ 1957351 w 2251664"/>
              <a:gd name="connsiteY0-342" fmla="*/ 0 h 1559741"/>
              <a:gd name="connsiteX1-343" fmla="*/ 1936797 w 2251664"/>
              <a:gd name="connsiteY1-344" fmla="*/ 72792 h 1559741"/>
              <a:gd name="connsiteX2-345" fmla="*/ 1875986 w 2251664"/>
              <a:gd name="connsiteY2-346" fmla="*/ 253941 h 1559741"/>
              <a:gd name="connsiteX3-347" fmla="*/ 1867579 w 2251664"/>
              <a:gd name="connsiteY3-348" fmla="*/ 390386 h 1559741"/>
              <a:gd name="connsiteX4-349" fmla="*/ 2072446 w 2251664"/>
              <a:gd name="connsiteY4-350" fmla="*/ 696773 h 1559741"/>
              <a:gd name="connsiteX5-351" fmla="*/ 2251664 w 2251664"/>
              <a:gd name="connsiteY5-352" fmla="*/ 815534 h 1559741"/>
              <a:gd name="connsiteX6-353" fmla="*/ 0 w 2251664"/>
              <a:gd name="connsiteY6-354" fmla="*/ 1559741 h 1559741"/>
              <a:gd name="connsiteX7-355" fmla="*/ 319980 w 2251664"/>
              <a:gd name="connsiteY7-356" fmla="*/ 4106 h 1559741"/>
              <a:gd name="connsiteX0-357" fmla="*/ 1957351 w 2251664"/>
              <a:gd name="connsiteY0-358" fmla="*/ 0 h 1559741"/>
              <a:gd name="connsiteX1-359" fmla="*/ 1936797 w 2251664"/>
              <a:gd name="connsiteY1-360" fmla="*/ 72792 h 1559741"/>
              <a:gd name="connsiteX2-361" fmla="*/ 1875986 w 2251664"/>
              <a:gd name="connsiteY2-362" fmla="*/ 253941 h 1559741"/>
              <a:gd name="connsiteX3-363" fmla="*/ 1867579 w 2251664"/>
              <a:gd name="connsiteY3-364" fmla="*/ 390386 h 1559741"/>
              <a:gd name="connsiteX4-365" fmla="*/ 2072446 w 2251664"/>
              <a:gd name="connsiteY4-366" fmla="*/ 696773 h 1559741"/>
              <a:gd name="connsiteX5-367" fmla="*/ 2251664 w 2251664"/>
              <a:gd name="connsiteY5-368" fmla="*/ 815534 h 1559741"/>
              <a:gd name="connsiteX6-369" fmla="*/ 0 w 2251664"/>
              <a:gd name="connsiteY6-370" fmla="*/ 1559741 h 1559741"/>
              <a:gd name="connsiteX0-371" fmla="*/ 92517 w 386830"/>
              <a:gd name="connsiteY0-372" fmla="*/ 0 h 815534"/>
              <a:gd name="connsiteX1-373" fmla="*/ 71963 w 386830"/>
              <a:gd name="connsiteY1-374" fmla="*/ 72792 h 815534"/>
              <a:gd name="connsiteX2-375" fmla="*/ 11152 w 386830"/>
              <a:gd name="connsiteY2-376" fmla="*/ 253941 h 815534"/>
              <a:gd name="connsiteX3-377" fmla="*/ 2745 w 386830"/>
              <a:gd name="connsiteY3-378" fmla="*/ 390386 h 815534"/>
              <a:gd name="connsiteX4-379" fmla="*/ 207612 w 386830"/>
              <a:gd name="connsiteY4-380" fmla="*/ 696773 h 815534"/>
              <a:gd name="connsiteX5-381" fmla="*/ 386830 w 386830"/>
              <a:gd name="connsiteY5-382" fmla="*/ 815534 h 815534"/>
              <a:gd name="connsiteX0-383" fmla="*/ 92517 w 412832"/>
              <a:gd name="connsiteY0-384" fmla="*/ 0 h 824202"/>
              <a:gd name="connsiteX1-385" fmla="*/ 71963 w 412832"/>
              <a:gd name="connsiteY1-386" fmla="*/ 72792 h 824202"/>
              <a:gd name="connsiteX2-387" fmla="*/ 11152 w 412832"/>
              <a:gd name="connsiteY2-388" fmla="*/ 253941 h 824202"/>
              <a:gd name="connsiteX3-389" fmla="*/ 2745 w 412832"/>
              <a:gd name="connsiteY3-390" fmla="*/ 390386 h 824202"/>
              <a:gd name="connsiteX4-391" fmla="*/ 207612 w 412832"/>
              <a:gd name="connsiteY4-392" fmla="*/ 696773 h 824202"/>
              <a:gd name="connsiteX5-393" fmla="*/ 412832 w 412832"/>
              <a:gd name="connsiteY5-394" fmla="*/ 824202 h 8242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12832" h="824202">
                <a:moveTo>
                  <a:pt x="92517" y="0"/>
                </a:moveTo>
                <a:lnTo>
                  <a:pt x="71963" y="72792"/>
                </a:lnTo>
                <a:cubicBezTo>
                  <a:pt x="51023" y="133028"/>
                  <a:pt x="25394" y="192145"/>
                  <a:pt x="11152" y="253941"/>
                </a:cubicBezTo>
                <a:cubicBezTo>
                  <a:pt x="957" y="297938"/>
                  <a:pt x="-3215" y="343068"/>
                  <a:pt x="2745" y="390386"/>
                </a:cubicBezTo>
                <a:cubicBezTo>
                  <a:pt x="18533" y="516596"/>
                  <a:pt x="139264" y="624470"/>
                  <a:pt x="207612" y="696773"/>
                </a:cubicBezTo>
                <a:cubicBezTo>
                  <a:pt x="275960" y="769076"/>
                  <a:pt x="350066" y="787005"/>
                  <a:pt x="412832" y="824202"/>
                </a:cubicBezTo>
              </a:path>
            </a:pathLst>
          </a:custGeom>
          <a:noFill/>
          <a:ln w="25338" cap="flat">
            <a:solidFill>
              <a:schemeClr val="tx2">
                <a:alpha val="20000"/>
              </a:schemeClr>
            </a:solidFill>
            <a:prstDash val="solid"/>
            <a:miter/>
          </a:ln>
        </p:spPr>
        <p:txBody>
          <a:bodyPr rtlCol="0" anchor="ctr"/>
          <a:lstStyle/>
          <a:p>
            <a:endParaRPr lang="zh-CN" altLang="en-US" sz="1350"/>
          </a:p>
        </p:txBody>
      </p:sp>
      <p:sp>
        <p:nvSpPr>
          <p:cNvPr id="18" name="任意多边形: 形状 17"/>
          <p:cNvSpPr/>
          <p:nvPr userDrawn="1">
            <p:custDataLst>
              <p:tags r:id="rId12"/>
            </p:custDataLst>
          </p:nvPr>
        </p:nvSpPr>
        <p:spPr>
          <a:xfrm>
            <a:off x="9009117" y="0"/>
            <a:ext cx="134883" cy="533701"/>
          </a:xfrm>
          <a:custGeom>
            <a:avLst/>
            <a:gdLst>
              <a:gd name="connsiteX0" fmla="*/ 371595 w 2692550"/>
              <a:gd name="connsiteY0" fmla="*/ 0 h 2668596"/>
              <a:gd name="connsiteX1" fmla="*/ 2549524 w 2692550"/>
              <a:gd name="connsiteY1" fmla="*/ 0 h 2668596"/>
              <a:gd name="connsiteX2" fmla="*/ 2532865 w 2692550"/>
              <a:gd name="connsiteY2" fmla="*/ 51620 h 2668596"/>
              <a:gd name="connsiteX3" fmla="*/ 2522568 w 2692550"/>
              <a:gd name="connsiteY3" fmla="*/ 241747 h 2668596"/>
              <a:gd name="connsiteX4" fmla="*/ 2633729 w 2692550"/>
              <a:gd name="connsiteY4" fmla="*/ 478437 h 2668596"/>
              <a:gd name="connsiteX5" fmla="*/ 2692550 w 2692550"/>
              <a:gd name="connsiteY5" fmla="*/ 537601 h 2668596"/>
              <a:gd name="connsiteX6" fmla="*/ 2692550 w 2692550"/>
              <a:gd name="connsiteY6" fmla="*/ 2651032 h 2668596"/>
              <a:gd name="connsiteX7" fmla="*/ 2613148 w 2692550"/>
              <a:gd name="connsiteY7" fmla="*/ 2644303 h 2668596"/>
              <a:gd name="connsiteX8" fmla="*/ 1777071 w 2692550"/>
              <a:gd name="connsiteY8" fmla="*/ 2651408 h 2668596"/>
              <a:gd name="connsiteX9" fmla="*/ 848582 w 2692550"/>
              <a:gd name="connsiteY9" fmla="*/ 2547258 h 2668596"/>
              <a:gd name="connsiteX10" fmla="*/ 780737 w 2692550"/>
              <a:gd name="connsiteY10" fmla="*/ 2521674 h 2668596"/>
              <a:gd name="connsiteX11" fmla="*/ 43407 w 2692550"/>
              <a:gd name="connsiteY11" fmla="*/ 1860386 h 2668596"/>
              <a:gd name="connsiteX12" fmla="*/ 43884 w 2692550"/>
              <a:gd name="connsiteY12" fmla="*/ 1860867 h 2668596"/>
              <a:gd name="connsiteX13" fmla="*/ 53645 w 2692550"/>
              <a:gd name="connsiteY13" fmla="*/ 1131655 h 2668596"/>
              <a:gd name="connsiteX14" fmla="*/ 285337 w 2692550"/>
              <a:gd name="connsiteY14" fmla="*/ 215809 h 2668596"/>
              <a:gd name="connsiteX0-1" fmla="*/ 2692550 w 2783990"/>
              <a:gd name="connsiteY0-2" fmla="*/ 537601 h 2668596"/>
              <a:gd name="connsiteX1-3" fmla="*/ 2692550 w 2783990"/>
              <a:gd name="connsiteY1-4" fmla="*/ 2651032 h 2668596"/>
              <a:gd name="connsiteX2-5" fmla="*/ 2613148 w 2783990"/>
              <a:gd name="connsiteY2-6" fmla="*/ 2644303 h 2668596"/>
              <a:gd name="connsiteX3-7" fmla="*/ 1777071 w 2783990"/>
              <a:gd name="connsiteY3-8" fmla="*/ 2651408 h 2668596"/>
              <a:gd name="connsiteX4-9" fmla="*/ 848582 w 2783990"/>
              <a:gd name="connsiteY4-10" fmla="*/ 2547258 h 2668596"/>
              <a:gd name="connsiteX5-11" fmla="*/ 780737 w 2783990"/>
              <a:gd name="connsiteY5-12" fmla="*/ 2521674 h 2668596"/>
              <a:gd name="connsiteX6-13" fmla="*/ 43407 w 2783990"/>
              <a:gd name="connsiteY6-14" fmla="*/ 1860386 h 2668596"/>
              <a:gd name="connsiteX7-15" fmla="*/ 43884 w 2783990"/>
              <a:gd name="connsiteY7-16" fmla="*/ 1860867 h 2668596"/>
              <a:gd name="connsiteX8-17" fmla="*/ 53645 w 2783990"/>
              <a:gd name="connsiteY8-18" fmla="*/ 1131655 h 2668596"/>
              <a:gd name="connsiteX9-19" fmla="*/ 285337 w 2783990"/>
              <a:gd name="connsiteY9-20" fmla="*/ 215809 h 2668596"/>
              <a:gd name="connsiteX10-21" fmla="*/ 371595 w 2783990"/>
              <a:gd name="connsiteY10-22" fmla="*/ 0 h 2668596"/>
              <a:gd name="connsiteX11-23" fmla="*/ 2549524 w 2783990"/>
              <a:gd name="connsiteY11-24" fmla="*/ 0 h 2668596"/>
              <a:gd name="connsiteX12-25" fmla="*/ 2532865 w 2783990"/>
              <a:gd name="connsiteY12-26" fmla="*/ 51620 h 2668596"/>
              <a:gd name="connsiteX13-27" fmla="*/ 2522568 w 2783990"/>
              <a:gd name="connsiteY13-28" fmla="*/ 241747 h 2668596"/>
              <a:gd name="connsiteX14-29" fmla="*/ 2633729 w 2783990"/>
              <a:gd name="connsiteY14-30" fmla="*/ 478437 h 2668596"/>
              <a:gd name="connsiteX15" fmla="*/ 2783990 w 2783990"/>
              <a:gd name="connsiteY15" fmla="*/ 629041 h 2668596"/>
              <a:gd name="connsiteX0-31" fmla="*/ 2688216 w 2783990"/>
              <a:gd name="connsiteY0-32" fmla="*/ 832289 h 2668596"/>
              <a:gd name="connsiteX1-33" fmla="*/ 2692550 w 2783990"/>
              <a:gd name="connsiteY1-34" fmla="*/ 2651032 h 2668596"/>
              <a:gd name="connsiteX2-35" fmla="*/ 2613148 w 2783990"/>
              <a:gd name="connsiteY2-36" fmla="*/ 2644303 h 2668596"/>
              <a:gd name="connsiteX3-37" fmla="*/ 1777071 w 2783990"/>
              <a:gd name="connsiteY3-38" fmla="*/ 2651408 h 2668596"/>
              <a:gd name="connsiteX4-39" fmla="*/ 848582 w 2783990"/>
              <a:gd name="connsiteY4-40" fmla="*/ 2547258 h 2668596"/>
              <a:gd name="connsiteX5-41" fmla="*/ 780737 w 2783990"/>
              <a:gd name="connsiteY5-42" fmla="*/ 2521674 h 2668596"/>
              <a:gd name="connsiteX6-43" fmla="*/ 43407 w 2783990"/>
              <a:gd name="connsiteY6-44" fmla="*/ 1860386 h 2668596"/>
              <a:gd name="connsiteX7-45" fmla="*/ 43884 w 2783990"/>
              <a:gd name="connsiteY7-46" fmla="*/ 1860867 h 2668596"/>
              <a:gd name="connsiteX8-47" fmla="*/ 53645 w 2783990"/>
              <a:gd name="connsiteY8-48" fmla="*/ 1131655 h 2668596"/>
              <a:gd name="connsiteX9-49" fmla="*/ 285337 w 2783990"/>
              <a:gd name="connsiteY9-50" fmla="*/ 215809 h 2668596"/>
              <a:gd name="connsiteX10-51" fmla="*/ 371595 w 2783990"/>
              <a:gd name="connsiteY10-52" fmla="*/ 0 h 2668596"/>
              <a:gd name="connsiteX11-53" fmla="*/ 2549524 w 2783990"/>
              <a:gd name="connsiteY11-54" fmla="*/ 0 h 2668596"/>
              <a:gd name="connsiteX12-55" fmla="*/ 2532865 w 2783990"/>
              <a:gd name="connsiteY12-56" fmla="*/ 51620 h 2668596"/>
              <a:gd name="connsiteX13-57" fmla="*/ 2522568 w 2783990"/>
              <a:gd name="connsiteY13-58" fmla="*/ 241747 h 2668596"/>
              <a:gd name="connsiteX14-59" fmla="*/ 2633729 w 2783990"/>
              <a:gd name="connsiteY14-60" fmla="*/ 478437 h 2668596"/>
              <a:gd name="connsiteX15-61" fmla="*/ 2783990 w 2783990"/>
              <a:gd name="connsiteY15-62" fmla="*/ 629041 h 2668596"/>
              <a:gd name="connsiteX0-63" fmla="*/ 2692550 w 2783990"/>
              <a:gd name="connsiteY0-64" fmla="*/ 2651032 h 2668596"/>
              <a:gd name="connsiteX1-65" fmla="*/ 2613148 w 2783990"/>
              <a:gd name="connsiteY1-66" fmla="*/ 2644303 h 2668596"/>
              <a:gd name="connsiteX2-67" fmla="*/ 1777071 w 2783990"/>
              <a:gd name="connsiteY2-68" fmla="*/ 2651408 h 2668596"/>
              <a:gd name="connsiteX3-69" fmla="*/ 848582 w 2783990"/>
              <a:gd name="connsiteY3-70" fmla="*/ 2547258 h 2668596"/>
              <a:gd name="connsiteX4-71" fmla="*/ 780737 w 2783990"/>
              <a:gd name="connsiteY4-72" fmla="*/ 2521674 h 2668596"/>
              <a:gd name="connsiteX5-73" fmla="*/ 43407 w 2783990"/>
              <a:gd name="connsiteY5-74" fmla="*/ 1860386 h 2668596"/>
              <a:gd name="connsiteX6-75" fmla="*/ 43884 w 2783990"/>
              <a:gd name="connsiteY6-76" fmla="*/ 1860867 h 2668596"/>
              <a:gd name="connsiteX7-77" fmla="*/ 53645 w 2783990"/>
              <a:gd name="connsiteY7-78" fmla="*/ 1131655 h 2668596"/>
              <a:gd name="connsiteX8-79" fmla="*/ 285337 w 2783990"/>
              <a:gd name="connsiteY8-80" fmla="*/ 215809 h 2668596"/>
              <a:gd name="connsiteX9-81" fmla="*/ 371595 w 2783990"/>
              <a:gd name="connsiteY9-82" fmla="*/ 0 h 2668596"/>
              <a:gd name="connsiteX10-83" fmla="*/ 2549524 w 2783990"/>
              <a:gd name="connsiteY10-84" fmla="*/ 0 h 2668596"/>
              <a:gd name="connsiteX11-85" fmla="*/ 2532865 w 2783990"/>
              <a:gd name="connsiteY11-86" fmla="*/ 51620 h 2668596"/>
              <a:gd name="connsiteX12-87" fmla="*/ 2522568 w 2783990"/>
              <a:gd name="connsiteY12-88" fmla="*/ 241747 h 2668596"/>
              <a:gd name="connsiteX13-89" fmla="*/ 2633729 w 2783990"/>
              <a:gd name="connsiteY13-90" fmla="*/ 478437 h 2668596"/>
              <a:gd name="connsiteX14-91" fmla="*/ 2783990 w 2783990"/>
              <a:gd name="connsiteY14-92" fmla="*/ 629041 h 2668596"/>
              <a:gd name="connsiteX0-93" fmla="*/ 2613148 w 2783990"/>
              <a:gd name="connsiteY0-94" fmla="*/ 2644303 h 2668596"/>
              <a:gd name="connsiteX1-95" fmla="*/ 1777071 w 2783990"/>
              <a:gd name="connsiteY1-96" fmla="*/ 2651408 h 2668596"/>
              <a:gd name="connsiteX2-97" fmla="*/ 848582 w 2783990"/>
              <a:gd name="connsiteY2-98" fmla="*/ 2547258 h 2668596"/>
              <a:gd name="connsiteX3-99" fmla="*/ 780737 w 2783990"/>
              <a:gd name="connsiteY3-100" fmla="*/ 2521674 h 2668596"/>
              <a:gd name="connsiteX4-101" fmla="*/ 43407 w 2783990"/>
              <a:gd name="connsiteY4-102" fmla="*/ 1860386 h 2668596"/>
              <a:gd name="connsiteX5-103" fmla="*/ 43884 w 2783990"/>
              <a:gd name="connsiteY5-104" fmla="*/ 1860867 h 2668596"/>
              <a:gd name="connsiteX6-105" fmla="*/ 53645 w 2783990"/>
              <a:gd name="connsiteY6-106" fmla="*/ 1131655 h 2668596"/>
              <a:gd name="connsiteX7-107" fmla="*/ 285337 w 2783990"/>
              <a:gd name="connsiteY7-108" fmla="*/ 215809 h 2668596"/>
              <a:gd name="connsiteX8-109" fmla="*/ 371595 w 2783990"/>
              <a:gd name="connsiteY8-110" fmla="*/ 0 h 2668596"/>
              <a:gd name="connsiteX9-111" fmla="*/ 2549524 w 2783990"/>
              <a:gd name="connsiteY9-112" fmla="*/ 0 h 2668596"/>
              <a:gd name="connsiteX10-113" fmla="*/ 2532865 w 2783990"/>
              <a:gd name="connsiteY10-114" fmla="*/ 51620 h 2668596"/>
              <a:gd name="connsiteX11-115" fmla="*/ 2522568 w 2783990"/>
              <a:gd name="connsiteY11-116" fmla="*/ 241747 h 2668596"/>
              <a:gd name="connsiteX12-117" fmla="*/ 2633729 w 2783990"/>
              <a:gd name="connsiteY12-118" fmla="*/ 478437 h 2668596"/>
              <a:gd name="connsiteX13-119" fmla="*/ 2783990 w 2783990"/>
              <a:gd name="connsiteY13-120" fmla="*/ 629041 h 2668596"/>
              <a:gd name="connsiteX0-121" fmla="*/ 1777071 w 2783990"/>
              <a:gd name="connsiteY0-122" fmla="*/ 2651408 h 2668596"/>
              <a:gd name="connsiteX1-123" fmla="*/ 848582 w 2783990"/>
              <a:gd name="connsiteY1-124" fmla="*/ 2547258 h 2668596"/>
              <a:gd name="connsiteX2-125" fmla="*/ 780737 w 2783990"/>
              <a:gd name="connsiteY2-126" fmla="*/ 2521674 h 2668596"/>
              <a:gd name="connsiteX3-127" fmla="*/ 43407 w 2783990"/>
              <a:gd name="connsiteY3-128" fmla="*/ 1860386 h 2668596"/>
              <a:gd name="connsiteX4-129" fmla="*/ 43884 w 2783990"/>
              <a:gd name="connsiteY4-130" fmla="*/ 1860867 h 2668596"/>
              <a:gd name="connsiteX5-131" fmla="*/ 53645 w 2783990"/>
              <a:gd name="connsiteY5-132" fmla="*/ 1131655 h 2668596"/>
              <a:gd name="connsiteX6-133" fmla="*/ 285337 w 2783990"/>
              <a:gd name="connsiteY6-134" fmla="*/ 215809 h 2668596"/>
              <a:gd name="connsiteX7-135" fmla="*/ 371595 w 2783990"/>
              <a:gd name="connsiteY7-136" fmla="*/ 0 h 2668596"/>
              <a:gd name="connsiteX8-137" fmla="*/ 2549524 w 2783990"/>
              <a:gd name="connsiteY8-138" fmla="*/ 0 h 2668596"/>
              <a:gd name="connsiteX9-139" fmla="*/ 2532865 w 2783990"/>
              <a:gd name="connsiteY9-140" fmla="*/ 51620 h 2668596"/>
              <a:gd name="connsiteX10-141" fmla="*/ 2522568 w 2783990"/>
              <a:gd name="connsiteY10-142" fmla="*/ 241747 h 2668596"/>
              <a:gd name="connsiteX11-143" fmla="*/ 2633729 w 2783990"/>
              <a:gd name="connsiteY11-144" fmla="*/ 478437 h 2668596"/>
              <a:gd name="connsiteX12-145" fmla="*/ 2783990 w 2783990"/>
              <a:gd name="connsiteY12-146" fmla="*/ 629041 h 2668596"/>
              <a:gd name="connsiteX0-147" fmla="*/ 848582 w 2783990"/>
              <a:gd name="connsiteY0-148" fmla="*/ 2547258 h 2547258"/>
              <a:gd name="connsiteX1-149" fmla="*/ 780737 w 2783990"/>
              <a:gd name="connsiteY1-150" fmla="*/ 2521674 h 2547258"/>
              <a:gd name="connsiteX2-151" fmla="*/ 43407 w 2783990"/>
              <a:gd name="connsiteY2-152" fmla="*/ 1860386 h 2547258"/>
              <a:gd name="connsiteX3-153" fmla="*/ 43884 w 2783990"/>
              <a:gd name="connsiteY3-154" fmla="*/ 1860867 h 2547258"/>
              <a:gd name="connsiteX4-155" fmla="*/ 53645 w 2783990"/>
              <a:gd name="connsiteY4-156" fmla="*/ 1131655 h 2547258"/>
              <a:gd name="connsiteX5-157" fmla="*/ 285337 w 2783990"/>
              <a:gd name="connsiteY5-158" fmla="*/ 215809 h 2547258"/>
              <a:gd name="connsiteX6-159" fmla="*/ 371595 w 2783990"/>
              <a:gd name="connsiteY6-160" fmla="*/ 0 h 2547258"/>
              <a:gd name="connsiteX7-161" fmla="*/ 2549524 w 2783990"/>
              <a:gd name="connsiteY7-162" fmla="*/ 0 h 2547258"/>
              <a:gd name="connsiteX8-163" fmla="*/ 2532865 w 2783990"/>
              <a:gd name="connsiteY8-164" fmla="*/ 51620 h 2547258"/>
              <a:gd name="connsiteX9-165" fmla="*/ 2522568 w 2783990"/>
              <a:gd name="connsiteY9-166" fmla="*/ 241747 h 2547258"/>
              <a:gd name="connsiteX10-167" fmla="*/ 2633729 w 2783990"/>
              <a:gd name="connsiteY10-168" fmla="*/ 478437 h 2547258"/>
              <a:gd name="connsiteX11-169" fmla="*/ 2783990 w 2783990"/>
              <a:gd name="connsiteY11-170" fmla="*/ 629041 h 2547258"/>
              <a:gd name="connsiteX0-171" fmla="*/ 780737 w 2783990"/>
              <a:gd name="connsiteY0-172" fmla="*/ 2521674 h 2521674"/>
              <a:gd name="connsiteX1-173" fmla="*/ 43407 w 2783990"/>
              <a:gd name="connsiteY1-174" fmla="*/ 1860386 h 2521674"/>
              <a:gd name="connsiteX2-175" fmla="*/ 43884 w 2783990"/>
              <a:gd name="connsiteY2-176" fmla="*/ 1860867 h 2521674"/>
              <a:gd name="connsiteX3-177" fmla="*/ 53645 w 2783990"/>
              <a:gd name="connsiteY3-178" fmla="*/ 1131655 h 2521674"/>
              <a:gd name="connsiteX4-179" fmla="*/ 285337 w 2783990"/>
              <a:gd name="connsiteY4-180" fmla="*/ 215809 h 2521674"/>
              <a:gd name="connsiteX5-181" fmla="*/ 371595 w 2783990"/>
              <a:gd name="connsiteY5-182" fmla="*/ 0 h 2521674"/>
              <a:gd name="connsiteX6-183" fmla="*/ 2549524 w 2783990"/>
              <a:gd name="connsiteY6-184" fmla="*/ 0 h 2521674"/>
              <a:gd name="connsiteX7-185" fmla="*/ 2532865 w 2783990"/>
              <a:gd name="connsiteY7-186" fmla="*/ 51620 h 2521674"/>
              <a:gd name="connsiteX8-187" fmla="*/ 2522568 w 2783990"/>
              <a:gd name="connsiteY8-188" fmla="*/ 241747 h 2521674"/>
              <a:gd name="connsiteX9-189" fmla="*/ 2633729 w 2783990"/>
              <a:gd name="connsiteY9-190" fmla="*/ 478437 h 2521674"/>
              <a:gd name="connsiteX10-191" fmla="*/ 2783990 w 2783990"/>
              <a:gd name="connsiteY10-192" fmla="*/ 629041 h 2521674"/>
              <a:gd name="connsiteX0-193" fmla="*/ 43407 w 2783990"/>
              <a:gd name="connsiteY0-194" fmla="*/ 1860386 h 1860867"/>
              <a:gd name="connsiteX1-195" fmla="*/ 43884 w 2783990"/>
              <a:gd name="connsiteY1-196" fmla="*/ 1860867 h 1860867"/>
              <a:gd name="connsiteX2-197" fmla="*/ 53645 w 2783990"/>
              <a:gd name="connsiteY2-198" fmla="*/ 1131655 h 1860867"/>
              <a:gd name="connsiteX3-199" fmla="*/ 285337 w 2783990"/>
              <a:gd name="connsiteY3-200" fmla="*/ 215809 h 1860867"/>
              <a:gd name="connsiteX4-201" fmla="*/ 371595 w 2783990"/>
              <a:gd name="connsiteY4-202" fmla="*/ 0 h 1860867"/>
              <a:gd name="connsiteX5-203" fmla="*/ 2549524 w 2783990"/>
              <a:gd name="connsiteY5-204" fmla="*/ 0 h 1860867"/>
              <a:gd name="connsiteX6-205" fmla="*/ 2532865 w 2783990"/>
              <a:gd name="connsiteY6-206" fmla="*/ 51620 h 1860867"/>
              <a:gd name="connsiteX7-207" fmla="*/ 2522568 w 2783990"/>
              <a:gd name="connsiteY7-208" fmla="*/ 241747 h 1860867"/>
              <a:gd name="connsiteX8-209" fmla="*/ 2633729 w 2783990"/>
              <a:gd name="connsiteY8-210" fmla="*/ 478437 h 1860867"/>
              <a:gd name="connsiteX9-211" fmla="*/ 2783990 w 2783990"/>
              <a:gd name="connsiteY9-212" fmla="*/ 629041 h 1860867"/>
              <a:gd name="connsiteX0-213" fmla="*/ 0 w 2740583"/>
              <a:gd name="connsiteY0-214" fmla="*/ 1860386 h 1860386"/>
              <a:gd name="connsiteX1-215" fmla="*/ 10238 w 2740583"/>
              <a:gd name="connsiteY1-216" fmla="*/ 1131655 h 1860386"/>
              <a:gd name="connsiteX2-217" fmla="*/ 241930 w 2740583"/>
              <a:gd name="connsiteY2-218" fmla="*/ 215809 h 1860386"/>
              <a:gd name="connsiteX3-219" fmla="*/ 328188 w 2740583"/>
              <a:gd name="connsiteY3-220" fmla="*/ 0 h 1860386"/>
              <a:gd name="connsiteX4-221" fmla="*/ 2506117 w 2740583"/>
              <a:gd name="connsiteY4-222" fmla="*/ 0 h 1860386"/>
              <a:gd name="connsiteX5-223" fmla="*/ 2489458 w 2740583"/>
              <a:gd name="connsiteY5-224" fmla="*/ 51620 h 1860386"/>
              <a:gd name="connsiteX6-225" fmla="*/ 2479161 w 2740583"/>
              <a:gd name="connsiteY6-226" fmla="*/ 241747 h 1860386"/>
              <a:gd name="connsiteX7-227" fmla="*/ 2590322 w 2740583"/>
              <a:gd name="connsiteY7-228" fmla="*/ 478437 h 1860386"/>
              <a:gd name="connsiteX8-229" fmla="*/ 2740583 w 2740583"/>
              <a:gd name="connsiteY8-230" fmla="*/ 629041 h 1860386"/>
              <a:gd name="connsiteX0-231" fmla="*/ 0 w 2730345"/>
              <a:gd name="connsiteY0-232" fmla="*/ 1131655 h 1131655"/>
              <a:gd name="connsiteX1-233" fmla="*/ 231692 w 2730345"/>
              <a:gd name="connsiteY1-234" fmla="*/ 215809 h 1131655"/>
              <a:gd name="connsiteX2-235" fmla="*/ 317950 w 2730345"/>
              <a:gd name="connsiteY2-236" fmla="*/ 0 h 1131655"/>
              <a:gd name="connsiteX3-237" fmla="*/ 2495879 w 2730345"/>
              <a:gd name="connsiteY3-238" fmla="*/ 0 h 1131655"/>
              <a:gd name="connsiteX4-239" fmla="*/ 2479220 w 2730345"/>
              <a:gd name="connsiteY4-240" fmla="*/ 51620 h 1131655"/>
              <a:gd name="connsiteX5-241" fmla="*/ 2468923 w 2730345"/>
              <a:gd name="connsiteY5-242" fmla="*/ 241747 h 1131655"/>
              <a:gd name="connsiteX6-243" fmla="*/ 2580084 w 2730345"/>
              <a:gd name="connsiteY6-244" fmla="*/ 478437 h 1131655"/>
              <a:gd name="connsiteX7-245" fmla="*/ 2730345 w 2730345"/>
              <a:gd name="connsiteY7-246" fmla="*/ 629041 h 1131655"/>
              <a:gd name="connsiteX0-247" fmla="*/ 0 w 2498653"/>
              <a:gd name="connsiteY0-248" fmla="*/ 215809 h 629041"/>
              <a:gd name="connsiteX1-249" fmla="*/ 86258 w 2498653"/>
              <a:gd name="connsiteY1-250" fmla="*/ 0 h 629041"/>
              <a:gd name="connsiteX2-251" fmla="*/ 2264187 w 2498653"/>
              <a:gd name="connsiteY2-252" fmla="*/ 0 h 629041"/>
              <a:gd name="connsiteX3-253" fmla="*/ 2247528 w 2498653"/>
              <a:gd name="connsiteY3-254" fmla="*/ 51620 h 629041"/>
              <a:gd name="connsiteX4-255" fmla="*/ 2237231 w 2498653"/>
              <a:gd name="connsiteY4-256" fmla="*/ 241747 h 629041"/>
              <a:gd name="connsiteX5-257" fmla="*/ 2348392 w 2498653"/>
              <a:gd name="connsiteY5-258" fmla="*/ 478437 h 629041"/>
              <a:gd name="connsiteX6-259" fmla="*/ 2498653 w 2498653"/>
              <a:gd name="connsiteY6-260" fmla="*/ 629041 h 629041"/>
              <a:gd name="connsiteX0-261" fmla="*/ 0 w 2412395"/>
              <a:gd name="connsiteY0-262" fmla="*/ 0 h 629041"/>
              <a:gd name="connsiteX1-263" fmla="*/ 2177929 w 2412395"/>
              <a:gd name="connsiteY1-264" fmla="*/ 0 h 629041"/>
              <a:gd name="connsiteX2-265" fmla="*/ 2161270 w 2412395"/>
              <a:gd name="connsiteY2-266" fmla="*/ 51620 h 629041"/>
              <a:gd name="connsiteX3-267" fmla="*/ 2150973 w 2412395"/>
              <a:gd name="connsiteY3-268" fmla="*/ 241747 h 629041"/>
              <a:gd name="connsiteX4-269" fmla="*/ 2262134 w 2412395"/>
              <a:gd name="connsiteY4-270" fmla="*/ 478437 h 629041"/>
              <a:gd name="connsiteX5-271" fmla="*/ 2412395 w 2412395"/>
              <a:gd name="connsiteY5-272" fmla="*/ 629041 h 629041"/>
              <a:gd name="connsiteX0-273" fmla="*/ 32050 w 266516"/>
              <a:gd name="connsiteY0-274" fmla="*/ 0 h 629041"/>
              <a:gd name="connsiteX1-275" fmla="*/ 15391 w 266516"/>
              <a:gd name="connsiteY1-276" fmla="*/ 51620 h 629041"/>
              <a:gd name="connsiteX2-277" fmla="*/ 5094 w 266516"/>
              <a:gd name="connsiteY2-278" fmla="*/ 241747 h 629041"/>
              <a:gd name="connsiteX3-279" fmla="*/ 116255 w 266516"/>
              <a:gd name="connsiteY3-280" fmla="*/ 478437 h 629041"/>
              <a:gd name="connsiteX4-281" fmla="*/ 266516 w 266516"/>
              <a:gd name="connsiteY4-282" fmla="*/ 629041 h 629041"/>
              <a:gd name="connsiteX0-283" fmla="*/ 32050 w 197178"/>
              <a:gd name="connsiteY0-284" fmla="*/ 0 h 555369"/>
              <a:gd name="connsiteX1-285" fmla="*/ 15391 w 197178"/>
              <a:gd name="connsiteY1-286" fmla="*/ 51620 h 555369"/>
              <a:gd name="connsiteX2-287" fmla="*/ 5094 w 197178"/>
              <a:gd name="connsiteY2-288" fmla="*/ 241747 h 555369"/>
              <a:gd name="connsiteX3-289" fmla="*/ 116255 w 197178"/>
              <a:gd name="connsiteY3-290" fmla="*/ 478437 h 555369"/>
              <a:gd name="connsiteX4-291" fmla="*/ 197178 w 197178"/>
              <a:gd name="connsiteY4-292" fmla="*/ 555369 h 555369"/>
              <a:gd name="connsiteX0-293" fmla="*/ 32050 w 197178"/>
              <a:gd name="connsiteY0-294" fmla="*/ 0 h 555369"/>
              <a:gd name="connsiteX1-295" fmla="*/ 15391 w 197178"/>
              <a:gd name="connsiteY1-296" fmla="*/ 51620 h 555369"/>
              <a:gd name="connsiteX2-297" fmla="*/ 5094 w 197178"/>
              <a:gd name="connsiteY2-298" fmla="*/ 241747 h 555369"/>
              <a:gd name="connsiteX3-299" fmla="*/ 116255 w 197178"/>
              <a:gd name="connsiteY3-300" fmla="*/ 478437 h 555369"/>
              <a:gd name="connsiteX4-301" fmla="*/ 197178 w 197178"/>
              <a:gd name="connsiteY4-302" fmla="*/ 555369 h 555369"/>
              <a:gd name="connsiteX0-303" fmla="*/ 32050 w 179844"/>
              <a:gd name="connsiteY0-304" fmla="*/ 0 h 533701"/>
              <a:gd name="connsiteX1-305" fmla="*/ 15391 w 179844"/>
              <a:gd name="connsiteY1-306" fmla="*/ 51620 h 533701"/>
              <a:gd name="connsiteX2-307" fmla="*/ 5094 w 179844"/>
              <a:gd name="connsiteY2-308" fmla="*/ 241747 h 533701"/>
              <a:gd name="connsiteX3-309" fmla="*/ 116255 w 179844"/>
              <a:gd name="connsiteY3-310" fmla="*/ 478437 h 533701"/>
              <a:gd name="connsiteX4-311" fmla="*/ 179844 w 179844"/>
              <a:gd name="connsiteY4-312" fmla="*/ 533701 h 5337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844" h="533701">
                <a:moveTo>
                  <a:pt x="32050" y="0"/>
                </a:moveTo>
                <a:lnTo>
                  <a:pt x="15391" y="51620"/>
                </a:lnTo>
                <a:cubicBezTo>
                  <a:pt x="795" y="112224"/>
                  <a:pt x="-5064" y="175068"/>
                  <a:pt x="5094" y="241747"/>
                </a:cubicBezTo>
                <a:cubicBezTo>
                  <a:pt x="18270" y="330070"/>
                  <a:pt x="59123" y="408993"/>
                  <a:pt x="116255" y="478437"/>
                </a:cubicBezTo>
                <a:lnTo>
                  <a:pt x="179844" y="533701"/>
                </a:lnTo>
              </a:path>
            </a:pathLst>
          </a:custGeom>
          <a:noFill/>
          <a:ln w="25338" cap="flat">
            <a:solidFill>
              <a:schemeClr val="tx2">
                <a:alpha val="20000"/>
              </a:schemeClr>
            </a:solidFill>
            <a:prstDash val="solid"/>
            <a:miter/>
          </a:ln>
        </p:spPr>
        <p:txBody>
          <a:bodyPr rtlCol="0" anchor="ctr"/>
          <a:lstStyle/>
          <a:p>
            <a:endParaRPr lang="zh-CN" altLang="en-US" sz="1350" dirty="0"/>
          </a:p>
        </p:txBody>
      </p:sp>
      <p:sp>
        <p:nvSpPr>
          <p:cNvPr id="19" name="任意多边形: 形状 18"/>
          <p:cNvSpPr/>
          <p:nvPr userDrawn="1">
            <p:custDataLst>
              <p:tags r:id="rId13"/>
            </p:custDataLst>
          </p:nvPr>
        </p:nvSpPr>
        <p:spPr>
          <a:xfrm>
            <a:off x="0" y="5434424"/>
            <a:ext cx="1692893" cy="1423576"/>
          </a:xfrm>
          <a:custGeom>
            <a:avLst/>
            <a:gdLst>
              <a:gd name="connsiteX0" fmla="*/ 717072 w 2257190"/>
              <a:gd name="connsiteY0" fmla="*/ 21 h 1423576"/>
              <a:gd name="connsiteX1" fmla="*/ 871967 w 2257190"/>
              <a:gd name="connsiteY1" fmla="*/ 10341 h 1423576"/>
              <a:gd name="connsiteX2" fmla="*/ 2141473 w 2257190"/>
              <a:gd name="connsiteY2" fmla="*/ 849947 h 1423576"/>
              <a:gd name="connsiteX3" fmla="*/ 2204105 w 2257190"/>
              <a:gd name="connsiteY3" fmla="*/ 1413498 h 1423576"/>
              <a:gd name="connsiteX4" fmla="*/ 2197963 w 2257190"/>
              <a:gd name="connsiteY4" fmla="*/ 1423576 h 1423576"/>
              <a:gd name="connsiteX5" fmla="*/ 0 w 2257190"/>
              <a:gd name="connsiteY5" fmla="*/ 1423576 h 1423576"/>
              <a:gd name="connsiteX6" fmla="*/ 0 w 2257190"/>
              <a:gd name="connsiteY6" fmla="*/ 196325 h 1423576"/>
              <a:gd name="connsiteX7" fmla="*/ 131835 w 2257190"/>
              <a:gd name="connsiteY7" fmla="*/ 129852 h 1423576"/>
              <a:gd name="connsiteX8" fmla="*/ 717072 w 2257190"/>
              <a:gd name="connsiteY8" fmla="*/ 21 h 1423576"/>
              <a:gd name="connsiteX0-1" fmla="*/ 0 w 2257190"/>
              <a:gd name="connsiteY0-2" fmla="*/ 1423576 h 1515016"/>
              <a:gd name="connsiteX1-3" fmla="*/ 0 w 2257190"/>
              <a:gd name="connsiteY1-4" fmla="*/ 196325 h 1515016"/>
              <a:gd name="connsiteX2-5" fmla="*/ 131835 w 2257190"/>
              <a:gd name="connsiteY2-6" fmla="*/ 129852 h 1515016"/>
              <a:gd name="connsiteX3-7" fmla="*/ 717072 w 2257190"/>
              <a:gd name="connsiteY3-8" fmla="*/ 21 h 1515016"/>
              <a:gd name="connsiteX4-9" fmla="*/ 871967 w 2257190"/>
              <a:gd name="connsiteY4-10" fmla="*/ 10341 h 1515016"/>
              <a:gd name="connsiteX5-11" fmla="*/ 2141473 w 2257190"/>
              <a:gd name="connsiteY5-12" fmla="*/ 849947 h 1515016"/>
              <a:gd name="connsiteX6-13" fmla="*/ 2204105 w 2257190"/>
              <a:gd name="connsiteY6-14" fmla="*/ 1413498 h 1515016"/>
              <a:gd name="connsiteX7-15" fmla="*/ 2197963 w 2257190"/>
              <a:gd name="connsiteY7-16" fmla="*/ 1423576 h 1515016"/>
              <a:gd name="connsiteX8-17" fmla="*/ 91440 w 2257190"/>
              <a:gd name="connsiteY8-18" fmla="*/ 1515016 h 1515016"/>
              <a:gd name="connsiteX0-19" fmla="*/ 0 w 2257190"/>
              <a:gd name="connsiteY0-20" fmla="*/ 1423576 h 1423576"/>
              <a:gd name="connsiteX1-21" fmla="*/ 0 w 2257190"/>
              <a:gd name="connsiteY1-22" fmla="*/ 196325 h 1423576"/>
              <a:gd name="connsiteX2-23" fmla="*/ 131835 w 2257190"/>
              <a:gd name="connsiteY2-24" fmla="*/ 129852 h 1423576"/>
              <a:gd name="connsiteX3-25" fmla="*/ 717072 w 2257190"/>
              <a:gd name="connsiteY3-26" fmla="*/ 21 h 1423576"/>
              <a:gd name="connsiteX4-27" fmla="*/ 871967 w 2257190"/>
              <a:gd name="connsiteY4-28" fmla="*/ 10341 h 1423576"/>
              <a:gd name="connsiteX5-29" fmla="*/ 2141473 w 2257190"/>
              <a:gd name="connsiteY5-30" fmla="*/ 849947 h 1423576"/>
              <a:gd name="connsiteX6-31" fmla="*/ 2204105 w 2257190"/>
              <a:gd name="connsiteY6-32" fmla="*/ 1413498 h 1423576"/>
              <a:gd name="connsiteX7-33" fmla="*/ 2197963 w 2257190"/>
              <a:gd name="connsiteY7-34" fmla="*/ 1423576 h 1423576"/>
              <a:gd name="connsiteX0-35" fmla="*/ 0 w 2257190"/>
              <a:gd name="connsiteY0-36" fmla="*/ 196325 h 1423576"/>
              <a:gd name="connsiteX1-37" fmla="*/ 131835 w 2257190"/>
              <a:gd name="connsiteY1-38" fmla="*/ 129852 h 1423576"/>
              <a:gd name="connsiteX2-39" fmla="*/ 717072 w 2257190"/>
              <a:gd name="connsiteY2-40" fmla="*/ 21 h 1423576"/>
              <a:gd name="connsiteX3-41" fmla="*/ 871967 w 2257190"/>
              <a:gd name="connsiteY3-42" fmla="*/ 10341 h 1423576"/>
              <a:gd name="connsiteX4-43" fmla="*/ 2141473 w 2257190"/>
              <a:gd name="connsiteY4-44" fmla="*/ 849947 h 1423576"/>
              <a:gd name="connsiteX5-45" fmla="*/ 2204105 w 2257190"/>
              <a:gd name="connsiteY5-46" fmla="*/ 1413498 h 1423576"/>
              <a:gd name="connsiteX6-47" fmla="*/ 2197963 w 2257190"/>
              <a:gd name="connsiteY6-48" fmla="*/ 1423576 h 14235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57190" h="1423576">
                <a:moveTo>
                  <a:pt x="0" y="196325"/>
                </a:moveTo>
                <a:lnTo>
                  <a:pt x="131835" y="129852"/>
                </a:lnTo>
                <a:cubicBezTo>
                  <a:pt x="316167" y="46896"/>
                  <a:pt x="512517" y="-1143"/>
                  <a:pt x="717072" y="21"/>
                </a:cubicBezTo>
                <a:cubicBezTo>
                  <a:pt x="768211" y="311"/>
                  <a:pt x="819862" y="3677"/>
                  <a:pt x="871967" y="10341"/>
                </a:cubicBezTo>
                <a:cubicBezTo>
                  <a:pt x="1390830" y="76811"/>
                  <a:pt x="1865993" y="420062"/>
                  <a:pt x="2141473" y="849947"/>
                </a:cubicBezTo>
                <a:cubicBezTo>
                  <a:pt x="2282328" y="1069782"/>
                  <a:pt x="2283623" y="1256789"/>
                  <a:pt x="2204105" y="1413498"/>
                </a:cubicBezTo>
                <a:lnTo>
                  <a:pt x="2197963" y="1423576"/>
                </a:lnTo>
              </a:path>
            </a:pathLst>
          </a:custGeom>
          <a:noFill/>
          <a:ln w="25294" cap="flat">
            <a:solidFill>
              <a:schemeClr val="tx2">
                <a:alpha val="20000"/>
              </a:schemeClr>
            </a:solidFill>
            <a:prstDash val="solid"/>
            <a:miter/>
          </a:ln>
        </p:spPr>
        <p:txBody>
          <a:bodyPr rtlCol="0" anchor="ctr"/>
          <a:lstStyle/>
          <a:p>
            <a:endParaRPr lang="zh-CN" altLang="en-US" sz="1350"/>
          </a:p>
        </p:txBody>
      </p:sp>
      <p:sp>
        <p:nvSpPr>
          <p:cNvPr id="2" name="标题 1"/>
          <p:cNvSpPr>
            <a:spLocks noGrp="1"/>
          </p:cNvSpPr>
          <p:nvPr>
            <p:ph type="title" hasCustomPrompt="1"/>
            <p:custDataLst>
              <p:tags r:id="rId14"/>
            </p:custDataLst>
          </p:nvPr>
        </p:nvSpPr>
        <p:spPr>
          <a:xfrm>
            <a:off x="5856515" y="5196793"/>
            <a:ext cx="3153828" cy="1081088"/>
          </a:xfrm>
        </p:spPr>
        <p:txBody>
          <a:bodyPr wrap="square" anchor="b">
            <a:normAutofit/>
          </a:bodyPr>
          <a:lstStyle>
            <a:lvl1pPr algn="l">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1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8" name="页脚占位符 4"/>
          <p:cNvSpPr>
            <a:spLocks noGrp="1"/>
          </p:cNvSpPr>
          <p:nvPr>
            <p:ph type="ftr" sz="quarter" idx="11"/>
            <p:custDataLst>
              <p:tags r:id="rId16"/>
            </p:custDataLst>
          </p:nvPr>
        </p:nvSpPr>
        <p:spPr/>
        <p:txBody>
          <a:bodyPr/>
          <a:lstStyle/>
          <a:p>
            <a:endParaRPr lang="zh-CN" altLang="en-US"/>
          </a:p>
        </p:txBody>
      </p:sp>
      <p:sp>
        <p:nvSpPr>
          <p:cNvPr id="9" name="灯片编号占位符 5"/>
          <p:cNvSpPr>
            <a:spLocks noGrp="1"/>
          </p:cNvSpPr>
          <p:nvPr>
            <p:ph type="sldNum" sz="quarter" idx="12"/>
            <p:custDataLst>
              <p:tags r:id="rId1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任意多边形: 形状 6"/>
          <p:cNvSpPr/>
          <p:nvPr userDrawn="1">
            <p:custDataLst>
              <p:tags r:id="rId1"/>
            </p:custDataLst>
          </p:nvPr>
        </p:nvSpPr>
        <p:spPr>
          <a:xfrm>
            <a:off x="4546220" y="0"/>
            <a:ext cx="2963931" cy="6848941"/>
          </a:xfrm>
          <a:custGeom>
            <a:avLst/>
            <a:gdLst>
              <a:gd name="connsiteX0" fmla="*/ 14184 w 7400564"/>
              <a:gd name="connsiteY0" fmla="*/ 0 h 6858000"/>
              <a:gd name="connsiteX1" fmla="*/ 3448656 w 7400564"/>
              <a:gd name="connsiteY1" fmla="*/ 0 h 6858000"/>
              <a:gd name="connsiteX2" fmla="*/ 3479316 w 7400564"/>
              <a:gd name="connsiteY2" fmla="*/ 28643 h 6858000"/>
              <a:gd name="connsiteX3" fmla="*/ 5379722 w 7400564"/>
              <a:gd name="connsiteY3" fmla="*/ 948586 h 6858000"/>
              <a:gd name="connsiteX4" fmla="*/ 6857857 w 7400564"/>
              <a:gd name="connsiteY4" fmla="*/ 2084643 h 6858000"/>
              <a:gd name="connsiteX5" fmla="*/ 6939573 w 7400564"/>
              <a:gd name="connsiteY5" fmla="*/ 2203515 h 6858000"/>
              <a:gd name="connsiteX6" fmla="*/ 7318077 w 7400564"/>
              <a:gd name="connsiteY6" fmla="*/ 4131540 h 6858000"/>
              <a:gd name="connsiteX7" fmla="*/ 7318154 w 7400564"/>
              <a:gd name="connsiteY7" fmla="*/ 4131044 h 6858000"/>
              <a:gd name="connsiteX8" fmla="*/ 6284751 w 7400564"/>
              <a:gd name="connsiteY8" fmla="*/ 5398505 h 6858000"/>
              <a:gd name="connsiteX9" fmla="*/ 4625832 w 7400564"/>
              <a:gd name="connsiteY9" fmla="*/ 6714471 h 6858000"/>
              <a:gd name="connsiteX10" fmla="*/ 4389884 w 7400564"/>
              <a:gd name="connsiteY10" fmla="*/ 6858000 h 6858000"/>
              <a:gd name="connsiteX11" fmla="*/ 111946 w 7400564"/>
              <a:gd name="connsiteY11" fmla="*/ 6858000 h 6858000"/>
              <a:gd name="connsiteX12" fmla="*/ 71555 w 7400564"/>
              <a:gd name="connsiteY12" fmla="*/ 6690335 h 6858000"/>
              <a:gd name="connsiteX13" fmla="*/ 297531 w 7400564"/>
              <a:gd name="connsiteY13" fmla="*/ 4988015 h 6858000"/>
              <a:gd name="connsiteX14" fmla="*/ 1185748 w 7400564"/>
              <a:gd name="connsiteY14" fmla="*/ 4319741 h 6858000"/>
              <a:gd name="connsiteX15" fmla="*/ 1434084 w 7400564"/>
              <a:gd name="connsiteY15" fmla="*/ 4006521 h 6858000"/>
              <a:gd name="connsiteX16" fmla="*/ 1310806 w 7400564"/>
              <a:gd name="connsiteY16" fmla="*/ 2871674 h 6858000"/>
              <a:gd name="connsiteX17" fmla="*/ 17952 w 7400564"/>
              <a:gd name="connsiteY17" fmla="*/ 424197 h 6858000"/>
              <a:gd name="connsiteX18" fmla="*/ 4385 w 7400564"/>
              <a:gd name="connsiteY18" fmla="*/ 72040 h 6858000"/>
              <a:gd name="connsiteX0-1" fmla="*/ 4389884 w 7400564"/>
              <a:gd name="connsiteY0-2" fmla="*/ 6858000 h 6949440"/>
              <a:gd name="connsiteX1-3" fmla="*/ 111946 w 7400564"/>
              <a:gd name="connsiteY1-4" fmla="*/ 6858000 h 6949440"/>
              <a:gd name="connsiteX2-5" fmla="*/ 71555 w 7400564"/>
              <a:gd name="connsiteY2-6" fmla="*/ 6690335 h 6949440"/>
              <a:gd name="connsiteX3-7" fmla="*/ 297531 w 7400564"/>
              <a:gd name="connsiteY3-8" fmla="*/ 4988015 h 6949440"/>
              <a:gd name="connsiteX4-9" fmla="*/ 1185748 w 7400564"/>
              <a:gd name="connsiteY4-10" fmla="*/ 4319741 h 6949440"/>
              <a:gd name="connsiteX5-11" fmla="*/ 1434084 w 7400564"/>
              <a:gd name="connsiteY5-12" fmla="*/ 4006521 h 6949440"/>
              <a:gd name="connsiteX6-13" fmla="*/ 1310806 w 7400564"/>
              <a:gd name="connsiteY6-14" fmla="*/ 2871674 h 6949440"/>
              <a:gd name="connsiteX7-15" fmla="*/ 17952 w 7400564"/>
              <a:gd name="connsiteY7-16" fmla="*/ 424197 h 6949440"/>
              <a:gd name="connsiteX8-17" fmla="*/ 4385 w 7400564"/>
              <a:gd name="connsiteY8-18" fmla="*/ 72040 h 6949440"/>
              <a:gd name="connsiteX9-19" fmla="*/ 14184 w 7400564"/>
              <a:gd name="connsiteY9-20" fmla="*/ 0 h 6949440"/>
              <a:gd name="connsiteX10-21" fmla="*/ 3448656 w 7400564"/>
              <a:gd name="connsiteY10-22" fmla="*/ 0 h 6949440"/>
              <a:gd name="connsiteX11-23" fmla="*/ 3479316 w 7400564"/>
              <a:gd name="connsiteY11-24" fmla="*/ 28643 h 6949440"/>
              <a:gd name="connsiteX12-25" fmla="*/ 5379722 w 7400564"/>
              <a:gd name="connsiteY12-26" fmla="*/ 948586 h 6949440"/>
              <a:gd name="connsiteX13-27" fmla="*/ 6857857 w 7400564"/>
              <a:gd name="connsiteY13-28" fmla="*/ 2084643 h 6949440"/>
              <a:gd name="connsiteX14-29" fmla="*/ 6939573 w 7400564"/>
              <a:gd name="connsiteY14-30" fmla="*/ 2203515 h 6949440"/>
              <a:gd name="connsiteX15-31" fmla="*/ 7318077 w 7400564"/>
              <a:gd name="connsiteY15-32" fmla="*/ 4131540 h 6949440"/>
              <a:gd name="connsiteX16-33" fmla="*/ 7318154 w 7400564"/>
              <a:gd name="connsiteY16-34" fmla="*/ 4131044 h 6949440"/>
              <a:gd name="connsiteX17-35" fmla="*/ 6284751 w 7400564"/>
              <a:gd name="connsiteY17-36" fmla="*/ 5398505 h 6949440"/>
              <a:gd name="connsiteX18-37" fmla="*/ 4625832 w 7400564"/>
              <a:gd name="connsiteY18-38" fmla="*/ 6714471 h 6949440"/>
              <a:gd name="connsiteX19" fmla="*/ 4481324 w 7400564"/>
              <a:gd name="connsiteY19" fmla="*/ 6949440 h 6949440"/>
              <a:gd name="connsiteX0-39" fmla="*/ 111946 w 7400564"/>
              <a:gd name="connsiteY0-40" fmla="*/ 6858000 h 6949440"/>
              <a:gd name="connsiteX1-41" fmla="*/ 71555 w 7400564"/>
              <a:gd name="connsiteY1-42" fmla="*/ 6690335 h 6949440"/>
              <a:gd name="connsiteX2-43" fmla="*/ 297531 w 7400564"/>
              <a:gd name="connsiteY2-44" fmla="*/ 4988015 h 6949440"/>
              <a:gd name="connsiteX3-45" fmla="*/ 1185748 w 7400564"/>
              <a:gd name="connsiteY3-46" fmla="*/ 4319741 h 6949440"/>
              <a:gd name="connsiteX4-47" fmla="*/ 1434084 w 7400564"/>
              <a:gd name="connsiteY4-48" fmla="*/ 4006521 h 6949440"/>
              <a:gd name="connsiteX5-49" fmla="*/ 1310806 w 7400564"/>
              <a:gd name="connsiteY5-50" fmla="*/ 2871674 h 6949440"/>
              <a:gd name="connsiteX6-51" fmla="*/ 17952 w 7400564"/>
              <a:gd name="connsiteY6-52" fmla="*/ 424197 h 6949440"/>
              <a:gd name="connsiteX7-53" fmla="*/ 4385 w 7400564"/>
              <a:gd name="connsiteY7-54" fmla="*/ 72040 h 6949440"/>
              <a:gd name="connsiteX8-55" fmla="*/ 14184 w 7400564"/>
              <a:gd name="connsiteY8-56" fmla="*/ 0 h 6949440"/>
              <a:gd name="connsiteX9-57" fmla="*/ 3448656 w 7400564"/>
              <a:gd name="connsiteY9-58" fmla="*/ 0 h 6949440"/>
              <a:gd name="connsiteX10-59" fmla="*/ 3479316 w 7400564"/>
              <a:gd name="connsiteY10-60" fmla="*/ 28643 h 6949440"/>
              <a:gd name="connsiteX11-61" fmla="*/ 5379722 w 7400564"/>
              <a:gd name="connsiteY11-62" fmla="*/ 948586 h 6949440"/>
              <a:gd name="connsiteX12-63" fmla="*/ 6857857 w 7400564"/>
              <a:gd name="connsiteY12-64" fmla="*/ 2084643 h 6949440"/>
              <a:gd name="connsiteX13-65" fmla="*/ 6939573 w 7400564"/>
              <a:gd name="connsiteY13-66" fmla="*/ 2203515 h 6949440"/>
              <a:gd name="connsiteX14-67" fmla="*/ 7318077 w 7400564"/>
              <a:gd name="connsiteY14-68" fmla="*/ 4131540 h 6949440"/>
              <a:gd name="connsiteX15-69" fmla="*/ 7318154 w 7400564"/>
              <a:gd name="connsiteY15-70" fmla="*/ 4131044 h 6949440"/>
              <a:gd name="connsiteX16-71" fmla="*/ 6284751 w 7400564"/>
              <a:gd name="connsiteY16-72" fmla="*/ 5398505 h 6949440"/>
              <a:gd name="connsiteX17-73" fmla="*/ 4625832 w 7400564"/>
              <a:gd name="connsiteY17-74" fmla="*/ 6714471 h 6949440"/>
              <a:gd name="connsiteX18-75" fmla="*/ 4481324 w 7400564"/>
              <a:gd name="connsiteY18-76" fmla="*/ 6949440 h 6949440"/>
              <a:gd name="connsiteX0-77" fmla="*/ 111946 w 7400564"/>
              <a:gd name="connsiteY0-78" fmla="*/ 6858000 h 6949440"/>
              <a:gd name="connsiteX1-79" fmla="*/ 71555 w 7400564"/>
              <a:gd name="connsiteY1-80" fmla="*/ 6690335 h 6949440"/>
              <a:gd name="connsiteX2-81" fmla="*/ 297531 w 7400564"/>
              <a:gd name="connsiteY2-82" fmla="*/ 4988015 h 6949440"/>
              <a:gd name="connsiteX3-83" fmla="*/ 1185748 w 7400564"/>
              <a:gd name="connsiteY3-84" fmla="*/ 4319741 h 6949440"/>
              <a:gd name="connsiteX4-85" fmla="*/ 1434084 w 7400564"/>
              <a:gd name="connsiteY4-86" fmla="*/ 4006521 h 6949440"/>
              <a:gd name="connsiteX5-87" fmla="*/ 1310806 w 7400564"/>
              <a:gd name="connsiteY5-88" fmla="*/ 2871674 h 6949440"/>
              <a:gd name="connsiteX6-89" fmla="*/ 17952 w 7400564"/>
              <a:gd name="connsiteY6-90" fmla="*/ 424197 h 6949440"/>
              <a:gd name="connsiteX7-91" fmla="*/ 4385 w 7400564"/>
              <a:gd name="connsiteY7-92" fmla="*/ 72040 h 6949440"/>
              <a:gd name="connsiteX8-93" fmla="*/ 14184 w 7400564"/>
              <a:gd name="connsiteY8-94" fmla="*/ 0 h 6949440"/>
              <a:gd name="connsiteX9-95" fmla="*/ 3448656 w 7400564"/>
              <a:gd name="connsiteY9-96" fmla="*/ 0 h 6949440"/>
              <a:gd name="connsiteX10-97" fmla="*/ 3479316 w 7400564"/>
              <a:gd name="connsiteY10-98" fmla="*/ 28643 h 6949440"/>
              <a:gd name="connsiteX11-99" fmla="*/ 5379722 w 7400564"/>
              <a:gd name="connsiteY11-100" fmla="*/ 948586 h 6949440"/>
              <a:gd name="connsiteX12-101" fmla="*/ 6857857 w 7400564"/>
              <a:gd name="connsiteY12-102" fmla="*/ 2084643 h 6949440"/>
              <a:gd name="connsiteX13-103" fmla="*/ 6939573 w 7400564"/>
              <a:gd name="connsiteY13-104" fmla="*/ 2203515 h 6949440"/>
              <a:gd name="connsiteX14-105" fmla="*/ 7318077 w 7400564"/>
              <a:gd name="connsiteY14-106" fmla="*/ 4131540 h 6949440"/>
              <a:gd name="connsiteX15-107" fmla="*/ 7318154 w 7400564"/>
              <a:gd name="connsiteY15-108" fmla="*/ 4131044 h 6949440"/>
              <a:gd name="connsiteX16-109" fmla="*/ 6284751 w 7400564"/>
              <a:gd name="connsiteY16-110" fmla="*/ 5398505 h 6949440"/>
              <a:gd name="connsiteX17-111" fmla="*/ 4625832 w 7400564"/>
              <a:gd name="connsiteY17-112" fmla="*/ 6714471 h 6949440"/>
              <a:gd name="connsiteX18-113" fmla="*/ 4225830 w 7400564"/>
              <a:gd name="connsiteY18-114" fmla="*/ 6949440 h 6949440"/>
              <a:gd name="connsiteX0-115" fmla="*/ 111946 w 7400564"/>
              <a:gd name="connsiteY0-116" fmla="*/ 6858000 h 6858000"/>
              <a:gd name="connsiteX1-117" fmla="*/ 71555 w 7400564"/>
              <a:gd name="connsiteY1-118" fmla="*/ 6690335 h 6858000"/>
              <a:gd name="connsiteX2-119" fmla="*/ 297531 w 7400564"/>
              <a:gd name="connsiteY2-120" fmla="*/ 4988015 h 6858000"/>
              <a:gd name="connsiteX3-121" fmla="*/ 1185748 w 7400564"/>
              <a:gd name="connsiteY3-122" fmla="*/ 4319741 h 6858000"/>
              <a:gd name="connsiteX4-123" fmla="*/ 1434084 w 7400564"/>
              <a:gd name="connsiteY4-124" fmla="*/ 4006521 h 6858000"/>
              <a:gd name="connsiteX5-125" fmla="*/ 1310806 w 7400564"/>
              <a:gd name="connsiteY5-126" fmla="*/ 2871674 h 6858000"/>
              <a:gd name="connsiteX6-127" fmla="*/ 17952 w 7400564"/>
              <a:gd name="connsiteY6-128" fmla="*/ 424197 h 6858000"/>
              <a:gd name="connsiteX7-129" fmla="*/ 4385 w 7400564"/>
              <a:gd name="connsiteY7-130" fmla="*/ 72040 h 6858000"/>
              <a:gd name="connsiteX8-131" fmla="*/ 14184 w 7400564"/>
              <a:gd name="connsiteY8-132" fmla="*/ 0 h 6858000"/>
              <a:gd name="connsiteX9-133" fmla="*/ 3448656 w 7400564"/>
              <a:gd name="connsiteY9-134" fmla="*/ 0 h 6858000"/>
              <a:gd name="connsiteX10-135" fmla="*/ 3479316 w 7400564"/>
              <a:gd name="connsiteY10-136" fmla="*/ 28643 h 6858000"/>
              <a:gd name="connsiteX11-137" fmla="*/ 5379722 w 7400564"/>
              <a:gd name="connsiteY11-138" fmla="*/ 948586 h 6858000"/>
              <a:gd name="connsiteX12-139" fmla="*/ 6857857 w 7400564"/>
              <a:gd name="connsiteY12-140" fmla="*/ 2084643 h 6858000"/>
              <a:gd name="connsiteX13-141" fmla="*/ 6939573 w 7400564"/>
              <a:gd name="connsiteY13-142" fmla="*/ 2203515 h 6858000"/>
              <a:gd name="connsiteX14-143" fmla="*/ 7318077 w 7400564"/>
              <a:gd name="connsiteY14-144" fmla="*/ 4131540 h 6858000"/>
              <a:gd name="connsiteX15-145" fmla="*/ 7318154 w 7400564"/>
              <a:gd name="connsiteY15-146" fmla="*/ 4131044 h 6858000"/>
              <a:gd name="connsiteX16-147" fmla="*/ 6284751 w 7400564"/>
              <a:gd name="connsiteY16-148" fmla="*/ 5398505 h 6858000"/>
              <a:gd name="connsiteX17-149" fmla="*/ 4625832 w 7400564"/>
              <a:gd name="connsiteY17-150" fmla="*/ 6714471 h 6858000"/>
              <a:gd name="connsiteX0-151" fmla="*/ 111946 w 7400564"/>
              <a:gd name="connsiteY0-152" fmla="*/ 6858000 h 6858000"/>
              <a:gd name="connsiteX1-153" fmla="*/ 71555 w 7400564"/>
              <a:gd name="connsiteY1-154" fmla="*/ 6690335 h 6858000"/>
              <a:gd name="connsiteX2-155" fmla="*/ 297531 w 7400564"/>
              <a:gd name="connsiteY2-156" fmla="*/ 4988015 h 6858000"/>
              <a:gd name="connsiteX3-157" fmla="*/ 1185748 w 7400564"/>
              <a:gd name="connsiteY3-158" fmla="*/ 4319741 h 6858000"/>
              <a:gd name="connsiteX4-159" fmla="*/ 1434084 w 7400564"/>
              <a:gd name="connsiteY4-160" fmla="*/ 4006521 h 6858000"/>
              <a:gd name="connsiteX5-161" fmla="*/ 1310806 w 7400564"/>
              <a:gd name="connsiteY5-162" fmla="*/ 2871674 h 6858000"/>
              <a:gd name="connsiteX6-163" fmla="*/ 17952 w 7400564"/>
              <a:gd name="connsiteY6-164" fmla="*/ 424197 h 6858000"/>
              <a:gd name="connsiteX7-165" fmla="*/ 4385 w 7400564"/>
              <a:gd name="connsiteY7-166" fmla="*/ 72040 h 6858000"/>
              <a:gd name="connsiteX8-167" fmla="*/ 14184 w 7400564"/>
              <a:gd name="connsiteY8-168" fmla="*/ 0 h 6858000"/>
              <a:gd name="connsiteX9-169" fmla="*/ 3448656 w 7400564"/>
              <a:gd name="connsiteY9-170" fmla="*/ 0 h 6858000"/>
              <a:gd name="connsiteX10-171" fmla="*/ 3479316 w 7400564"/>
              <a:gd name="connsiteY10-172" fmla="*/ 28643 h 6858000"/>
              <a:gd name="connsiteX11-173" fmla="*/ 5379722 w 7400564"/>
              <a:gd name="connsiteY11-174" fmla="*/ 948586 h 6858000"/>
              <a:gd name="connsiteX12-175" fmla="*/ 6857857 w 7400564"/>
              <a:gd name="connsiteY12-176" fmla="*/ 2084643 h 6858000"/>
              <a:gd name="connsiteX13-177" fmla="*/ 6939573 w 7400564"/>
              <a:gd name="connsiteY13-178" fmla="*/ 2203515 h 6858000"/>
              <a:gd name="connsiteX14-179" fmla="*/ 7318077 w 7400564"/>
              <a:gd name="connsiteY14-180" fmla="*/ 4131540 h 6858000"/>
              <a:gd name="connsiteX15-181" fmla="*/ 7318154 w 7400564"/>
              <a:gd name="connsiteY15-182" fmla="*/ 4131044 h 6858000"/>
              <a:gd name="connsiteX16-183" fmla="*/ 6284751 w 7400564"/>
              <a:gd name="connsiteY16-184" fmla="*/ 5398505 h 6858000"/>
              <a:gd name="connsiteX17-185" fmla="*/ 4397232 w 7400564"/>
              <a:gd name="connsiteY17-186" fmla="*/ 6848941 h 6858000"/>
              <a:gd name="connsiteX0-187" fmla="*/ 71555 w 7400564"/>
              <a:gd name="connsiteY0-188" fmla="*/ 6690335 h 6848941"/>
              <a:gd name="connsiteX1-189" fmla="*/ 297531 w 7400564"/>
              <a:gd name="connsiteY1-190" fmla="*/ 4988015 h 6848941"/>
              <a:gd name="connsiteX2-191" fmla="*/ 1185748 w 7400564"/>
              <a:gd name="connsiteY2-192" fmla="*/ 4319741 h 6848941"/>
              <a:gd name="connsiteX3-193" fmla="*/ 1434084 w 7400564"/>
              <a:gd name="connsiteY3-194" fmla="*/ 4006521 h 6848941"/>
              <a:gd name="connsiteX4-195" fmla="*/ 1310806 w 7400564"/>
              <a:gd name="connsiteY4-196" fmla="*/ 2871674 h 6848941"/>
              <a:gd name="connsiteX5-197" fmla="*/ 17952 w 7400564"/>
              <a:gd name="connsiteY5-198" fmla="*/ 424197 h 6848941"/>
              <a:gd name="connsiteX6-199" fmla="*/ 4385 w 7400564"/>
              <a:gd name="connsiteY6-200" fmla="*/ 72040 h 6848941"/>
              <a:gd name="connsiteX7-201" fmla="*/ 14184 w 7400564"/>
              <a:gd name="connsiteY7-202" fmla="*/ 0 h 6848941"/>
              <a:gd name="connsiteX8-203" fmla="*/ 3448656 w 7400564"/>
              <a:gd name="connsiteY8-204" fmla="*/ 0 h 6848941"/>
              <a:gd name="connsiteX9-205" fmla="*/ 3479316 w 7400564"/>
              <a:gd name="connsiteY9-206" fmla="*/ 28643 h 6848941"/>
              <a:gd name="connsiteX10-207" fmla="*/ 5379722 w 7400564"/>
              <a:gd name="connsiteY10-208" fmla="*/ 948586 h 6848941"/>
              <a:gd name="connsiteX11-209" fmla="*/ 6857857 w 7400564"/>
              <a:gd name="connsiteY11-210" fmla="*/ 2084643 h 6848941"/>
              <a:gd name="connsiteX12-211" fmla="*/ 6939573 w 7400564"/>
              <a:gd name="connsiteY12-212" fmla="*/ 2203515 h 6848941"/>
              <a:gd name="connsiteX13-213" fmla="*/ 7318077 w 7400564"/>
              <a:gd name="connsiteY13-214" fmla="*/ 4131540 h 6848941"/>
              <a:gd name="connsiteX14-215" fmla="*/ 7318154 w 7400564"/>
              <a:gd name="connsiteY14-216" fmla="*/ 4131044 h 6848941"/>
              <a:gd name="connsiteX15-217" fmla="*/ 6284751 w 7400564"/>
              <a:gd name="connsiteY15-218" fmla="*/ 5398505 h 6848941"/>
              <a:gd name="connsiteX16-219" fmla="*/ 4397232 w 7400564"/>
              <a:gd name="connsiteY16-220" fmla="*/ 6848941 h 6848941"/>
              <a:gd name="connsiteX0-221" fmla="*/ 297531 w 7400564"/>
              <a:gd name="connsiteY0-222" fmla="*/ 4988015 h 6848941"/>
              <a:gd name="connsiteX1-223" fmla="*/ 1185748 w 7400564"/>
              <a:gd name="connsiteY1-224" fmla="*/ 4319741 h 6848941"/>
              <a:gd name="connsiteX2-225" fmla="*/ 1434084 w 7400564"/>
              <a:gd name="connsiteY2-226" fmla="*/ 4006521 h 6848941"/>
              <a:gd name="connsiteX3-227" fmla="*/ 1310806 w 7400564"/>
              <a:gd name="connsiteY3-228" fmla="*/ 2871674 h 6848941"/>
              <a:gd name="connsiteX4-229" fmla="*/ 17952 w 7400564"/>
              <a:gd name="connsiteY4-230" fmla="*/ 424197 h 6848941"/>
              <a:gd name="connsiteX5-231" fmla="*/ 4385 w 7400564"/>
              <a:gd name="connsiteY5-232" fmla="*/ 72040 h 6848941"/>
              <a:gd name="connsiteX6-233" fmla="*/ 14184 w 7400564"/>
              <a:gd name="connsiteY6-234" fmla="*/ 0 h 6848941"/>
              <a:gd name="connsiteX7-235" fmla="*/ 3448656 w 7400564"/>
              <a:gd name="connsiteY7-236" fmla="*/ 0 h 6848941"/>
              <a:gd name="connsiteX8-237" fmla="*/ 3479316 w 7400564"/>
              <a:gd name="connsiteY8-238" fmla="*/ 28643 h 6848941"/>
              <a:gd name="connsiteX9-239" fmla="*/ 5379722 w 7400564"/>
              <a:gd name="connsiteY9-240" fmla="*/ 948586 h 6848941"/>
              <a:gd name="connsiteX10-241" fmla="*/ 6857857 w 7400564"/>
              <a:gd name="connsiteY10-242" fmla="*/ 2084643 h 6848941"/>
              <a:gd name="connsiteX11-243" fmla="*/ 6939573 w 7400564"/>
              <a:gd name="connsiteY11-244" fmla="*/ 2203515 h 6848941"/>
              <a:gd name="connsiteX12-245" fmla="*/ 7318077 w 7400564"/>
              <a:gd name="connsiteY12-246" fmla="*/ 4131540 h 6848941"/>
              <a:gd name="connsiteX13-247" fmla="*/ 7318154 w 7400564"/>
              <a:gd name="connsiteY13-248" fmla="*/ 4131044 h 6848941"/>
              <a:gd name="connsiteX14-249" fmla="*/ 6284751 w 7400564"/>
              <a:gd name="connsiteY14-250" fmla="*/ 5398505 h 6848941"/>
              <a:gd name="connsiteX15-251" fmla="*/ 4397232 w 7400564"/>
              <a:gd name="connsiteY15-252" fmla="*/ 6848941 h 6848941"/>
              <a:gd name="connsiteX0-253" fmla="*/ 1185748 w 7400564"/>
              <a:gd name="connsiteY0-254" fmla="*/ 4319741 h 6848941"/>
              <a:gd name="connsiteX1-255" fmla="*/ 1434084 w 7400564"/>
              <a:gd name="connsiteY1-256" fmla="*/ 4006521 h 6848941"/>
              <a:gd name="connsiteX2-257" fmla="*/ 1310806 w 7400564"/>
              <a:gd name="connsiteY2-258" fmla="*/ 2871674 h 6848941"/>
              <a:gd name="connsiteX3-259" fmla="*/ 17952 w 7400564"/>
              <a:gd name="connsiteY3-260" fmla="*/ 424197 h 6848941"/>
              <a:gd name="connsiteX4-261" fmla="*/ 4385 w 7400564"/>
              <a:gd name="connsiteY4-262" fmla="*/ 72040 h 6848941"/>
              <a:gd name="connsiteX5-263" fmla="*/ 14184 w 7400564"/>
              <a:gd name="connsiteY5-264" fmla="*/ 0 h 6848941"/>
              <a:gd name="connsiteX6-265" fmla="*/ 3448656 w 7400564"/>
              <a:gd name="connsiteY6-266" fmla="*/ 0 h 6848941"/>
              <a:gd name="connsiteX7-267" fmla="*/ 3479316 w 7400564"/>
              <a:gd name="connsiteY7-268" fmla="*/ 28643 h 6848941"/>
              <a:gd name="connsiteX8-269" fmla="*/ 5379722 w 7400564"/>
              <a:gd name="connsiteY8-270" fmla="*/ 948586 h 6848941"/>
              <a:gd name="connsiteX9-271" fmla="*/ 6857857 w 7400564"/>
              <a:gd name="connsiteY9-272" fmla="*/ 2084643 h 6848941"/>
              <a:gd name="connsiteX10-273" fmla="*/ 6939573 w 7400564"/>
              <a:gd name="connsiteY10-274" fmla="*/ 2203515 h 6848941"/>
              <a:gd name="connsiteX11-275" fmla="*/ 7318077 w 7400564"/>
              <a:gd name="connsiteY11-276" fmla="*/ 4131540 h 6848941"/>
              <a:gd name="connsiteX12-277" fmla="*/ 7318154 w 7400564"/>
              <a:gd name="connsiteY12-278" fmla="*/ 4131044 h 6848941"/>
              <a:gd name="connsiteX13-279" fmla="*/ 6284751 w 7400564"/>
              <a:gd name="connsiteY13-280" fmla="*/ 5398505 h 6848941"/>
              <a:gd name="connsiteX14-281" fmla="*/ 4397232 w 7400564"/>
              <a:gd name="connsiteY14-282" fmla="*/ 6848941 h 6848941"/>
              <a:gd name="connsiteX0-283" fmla="*/ 1434084 w 7400564"/>
              <a:gd name="connsiteY0-284" fmla="*/ 4006521 h 6848941"/>
              <a:gd name="connsiteX1-285" fmla="*/ 1310806 w 7400564"/>
              <a:gd name="connsiteY1-286" fmla="*/ 2871674 h 6848941"/>
              <a:gd name="connsiteX2-287" fmla="*/ 17952 w 7400564"/>
              <a:gd name="connsiteY2-288" fmla="*/ 424197 h 6848941"/>
              <a:gd name="connsiteX3-289" fmla="*/ 4385 w 7400564"/>
              <a:gd name="connsiteY3-290" fmla="*/ 72040 h 6848941"/>
              <a:gd name="connsiteX4-291" fmla="*/ 14184 w 7400564"/>
              <a:gd name="connsiteY4-292" fmla="*/ 0 h 6848941"/>
              <a:gd name="connsiteX5-293" fmla="*/ 3448656 w 7400564"/>
              <a:gd name="connsiteY5-294" fmla="*/ 0 h 6848941"/>
              <a:gd name="connsiteX6-295" fmla="*/ 3479316 w 7400564"/>
              <a:gd name="connsiteY6-296" fmla="*/ 28643 h 6848941"/>
              <a:gd name="connsiteX7-297" fmla="*/ 5379722 w 7400564"/>
              <a:gd name="connsiteY7-298" fmla="*/ 948586 h 6848941"/>
              <a:gd name="connsiteX8-299" fmla="*/ 6857857 w 7400564"/>
              <a:gd name="connsiteY8-300" fmla="*/ 2084643 h 6848941"/>
              <a:gd name="connsiteX9-301" fmla="*/ 6939573 w 7400564"/>
              <a:gd name="connsiteY9-302" fmla="*/ 2203515 h 6848941"/>
              <a:gd name="connsiteX10-303" fmla="*/ 7318077 w 7400564"/>
              <a:gd name="connsiteY10-304" fmla="*/ 4131540 h 6848941"/>
              <a:gd name="connsiteX11-305" fmla="*/ 7318154 w 7400564"/>
              <a:gd name="connsiteY11-306" fmla="*/ 4131044 h 6848941"/>
              <a:gd name="connsiteX12-307" fmla="*/ 6284751 w 7400564"/>
              <a:gd name="connsiteY12-308" fmla="*/ 5398505 h 6848941"/>
              <a:gd name="connsiteX13-309" fmla="*/ 4397232 w 7400564"/>
              <a:gd name="connsiteY13-310" fmla="*/ 6848941 h 6848941"/>
              <a:gd name="connsiteX0-311" fmla="*/ 1310806 w 7400564"/>
              <a:gd name="connsiteY0-312" fmla="*/ 2871674 h 6848941"/>
              <a:gd name="connsiteX1-313" fmla="*/ 17952 w 7400564"/>
              <a:gd name="connsiteY1-314" fmla="*/ 424197 h 6848941"/>
              <a:gd name="connsiteX2-315" fmla="*/ 4385 w 7400564"/>
              <a:gd name="connsiteY2-316" fmla="*/ 72040 h 6848941"/>
              <a:gd name="connsiteX3-317" fmla="*/ 14184 w 7400564"/>
              <a:gd name="connsiteY3-318" fmla="*/ 0 h 6848941"/>
              <a:gd name="connsiteX4-319" fmla="*/ 3448656 w 7400564"/>
              <a:gd name="connsiteY4-320" fmla="*/ 0 h 6848941"/>
              <a:gd name="connsiteX5-321" fmla="*/ 3479316 w 7400564"/>
              <a:gd name="connsiteY5-322" fmla="*/ 28643 h 6848941"/>
              <a:gd name="connsiteX6-323" fmla="*/ 5379722 w 7400564"/>
              <a:gd name="connsiteY6-324" fmla="*/ 948586 h 6848941"/>
              <a:gd name="connsiteX7-325" fmla="*/ 6857857 w 7400564"/>
              <a:gd name="connsiteY7-326" fmla="*/ 2084643 h 6848941"/>
              <a:gd name="connsiteX8-327" fmla="*/ 6939573 w 7400564"/>
              <a:gd name="connsiteY8-328" fmla="*/ 2203515 h 6848941"/>
              <a:gd name="connsiteX9-329" fmla="*/ 7318077 w 7400564"/>
              <a:gd name="connsiteY9-330" fmla="*/ 4131540 h 6848941"/>
              <a:gd name="connsiteX10-331" fmla="*/ 7318154 w 7400564"/>
              <a:gd name="connsiteY10-332" fmla="*/ 4131044 h 6848941"/>
              <a:gd name="connsiteX11-333" fmla="*/ 6284751 w 7400564"/>
              <a:gd name="connsiteY11-334" fmla="*/ 5398505 h 6848941"/>
              <a:gd name="connsiteX12-335" fmla="*/ 4397232 w 7400564"/>
              <a:gd name="connsiteY12-336" fmla="*/ 6848941 h 6848941"/>
              <a:gd name="connsiteX0-337" fmla="*/ 17952 w 7400564"/>
              <a:gd name="connsiteY0-338" fmla="*/ 424197 h 6848941"/>
              <a:gd name="connsiteX1-339" fmla="*/ 4385 w 7400564"/>
              <a:gd name="connsiteY1-340" fmla="*/ 72040 h 6848941"/>
              <a:gd name="connsiteX2-341" fmla="*/ 14184 w 7400564"/>
              <a:gd name="connsiteY2-342" fmla="*/ 0 h 6848941"/>
              <a:gd name="connsiteX3-343" fmla="*/ 3448656 w 7400564"/>
              <a:gd name="connsiteY3-344" fmla="*/ 0 h 6848941"/>
              <a:gd name="connsiteX4-345" fmla="*/ 3479316 w 7400564"/>
              <a:gd name="connsiteY4-346" fmla="*/ 28643 h 6848941"/>
              <a:gd name="connsiteX5-347" fmla="*/ 5379722 w 7400564"/>
              <a:gd name="connsiteY5-348" fmla="*/ 948586 h 6848941"/>
              <a:gd name="connsiteX6-349" fmla="*/ 6857857 w 7400564"/>
              <a:gd name="connsiteY6-350" fmla="*/ 2084643 h 6848941"/>
              <a:gd name="connsiteX7-351" fmla="*/ 6939573 w 7400564"/>
              <a:gd name="connsiteY7-352" fmla="*/ 2203515 h 6848941"/>
              <a:gd name="connsiteX8-353" fmla="*/ 7318077 w 7400564"/>
              <a:gd name="connsiteY8-354" fmla="*/ 4131540 h 6848941"/>
              <a:gd name="connsiteX9-355" fmla="*/ 7318154 w 7400564"/>
              <a:gd name="connsiteY9-356" fmla="*/ 4131044 h 6848941"/>
              <a:gd name="connsiteX10-357" fmla="*/ 6284751 w 7400564"/>
              <a:gd name="connsiteY10-358" fmla="*/ 5398505 h 6848941"/>
              <a:gd name="connsiteX11-359" fmla="*/ 4397232 w 7400564"/>
              <a:gd name="connsiteY11-360" fmla="*/ 6848941 h 6848941"/>
              <a:gd name="connsiteX0-361" fmla="*/ 0 w 7396179"/>
              <a:gd name="connsiteY0-362" fmla="*/ 72040 h 6848941"/>
              <a:gd name="connsiteX1-363" fmla="*/ 9799 w 7396179"/>
              <a:gd name="connsiteY1-364" fmla="*/ 0 h 6848941"/>
              <a:gd name="connsiteX2-365" fmla="*/ 3444271 w 7396179"/>
              <a:gd name="connsiteY2-366" fmla="*/ 0 h 6848941"/>
              <a:gd name="connsiteX3-367" fmla="*/ 3474931 w 7396179"/>
              <a:gd name="connsiteY3-368" fmla="*/ 28643 h 6848941"/>
              <a:gd name="connsiteX4-369" fmla="*/ 5375337 w 7396179"/>
              <a:gd name="connsiteY4-370" fmla="*/ 948586 h 6848941"/>
              <a:gd name="connsiteX5-371" fmla="*/ 6853472 w 7396179"/>
              <a:gd name="connsiteY5-372" fmla="*/ 2084643 h 6848941"/>
              <a:gd name="connsiteX6-373" fmla="*/ 6935188 w 7396179"/>
              <a:gd name="connsiteY6-374" fmla="*/ 2203515 h 6848941"/>
              <a:gd name="connsiteX7-375" fmla="*/ 7313692 w 7396179"/>
              <a:gd name="connsiteY7-376" fmla="*/ 4131540 h 6848941"/>
              <a:gd name="connsiteX8-377" fmla="*/ 7313769 w 7396179"/>
              <a:gd name="connsiteY8-378" fmla="*/ 4131044 h 6848941"/>
              <a:gd name="connsiteX9-379" fmla="*/ 6280366 w 7396179"/>
              <a:gd name="connsiteY9-380" fmla="*/ 5398505 h 6848941"/>
              <a:gd name="connsiteX10-381" fmla="*/ 4392847 w 7396179"/>
              <a:gd name="connsiteY10-382" fmla="*/ 6848941 h 6848941"/>
              <a:gd name="connsiteX0-383" fmla="*/ 0 w 7386380"/>
              <a:gd name="connsiteY0-384" fmla="*/ 0 h 6848941"/>
              <a:gd name="connsiteX1-385" fmla="*/ 3434472 w 7386380"/>
              <a:gd name="connsiteY1-386" fmla="*/ 0 h 6848941"/>
              <a:gd name="connsiteX2-387" fmla="*/ 3465132 w 7386380"/>
              <a:gd name="connsiteY2-388" fmla="*/ 28643 h 6848941"/>
              <a:gd name="connsiteX3-389" fmla="*/ 5365538 w 7386380"/>
              <a:gd name="connsiteY3-390" fmla="*/ 948586 h 6848941"/>
              <a:gd name="connsiteX4-391" fmla="*/ 6843673 w 7386380"/>
              <a:gd name="connsiteY4-392" fmla="*/ 2084643 h 6848941"/>
              <a:gd name="connsiteX5-393" fmla="*/ 6925389 w 7386380"/>
              <a:gd name="connsiteY5-394" fmla="*/ 2203515 h 6848941"/>
              <a:gd name="connsiteX6-395" fmla="*/ 7303893 w 7386380"/>
              <a:gd name="connsiteY6-396" fmla="*/ 4131540 h 6848941"/>
              <a:gd name="connsiteX7-397" fmla="*/ 7303970 w 7386380"/>
              <a:gd name="connsiteY7-398" fmla="*/ 4131044 h 6848941"/>
              <a:gd name="connsiteX8-399" fmla="*/ 6270567 w 7386380"/>
              <a:gd name="connsiteY8-400" fmla="*/ 5398505 h 6848941"/>
              <a:gd name="connsiteX9-401" fmla="*/ 4383048 w 7386380"/>
              <a:gd name="connsiteY9-402" fmla="*/ 6848941 h 6848941"/>
              <a:gd name="connsiteX0-403" fmla="*/ 0 w 3951908"/>
              <a:gd name="connsiteY0-404" fmla="*/ 0 h 6848941"/>
              <a:gd name="connsiteX1-405" fmla="*/ 30660 w 3951908"/>
              <a:gd name="connsiteY1-406" fmla="*/ 28643 h 6848941"/>
              <a:gd name="connsiteX2-407" fmla="*/ 1931066 w 3951908"/>
              <a:gd name="connsiteY2-408" fmla="*/ 948586 h 6848941"/>
              <a:gd name="connsiteX3-409" fmla="*/ 3409201 w 3951908"/>
              <a:gd name="connsiteY3-410" fmla="*/ 2084643 h 6848941"/>
              <a:gd name="connsiteX4-411" fmla="*/ 3490917 w 3951908"/>
              <a:gd name="connsiteY4-412" fmla="*/ 2203515 h 6848941"/>
              <a:gd name="connsiteX5-413" fmla="*/ 3869421 w 3951908"/>
              <a:gd name="connsiteY5-414" fmla="*/ 4131540 h 6848941"/>
              <a:gd name="connsiteX6-415" fmla="*/ 3869498 w 3951908"/>
              <a:gd name="connsiteY6-416" fmla="*/ 4131044 h 6848941"/>
              <a:gd name="connsiteX7-417" fmla="*/ 2836095 w 3951908"/>
              <a:gd name="connsiteY7-418" fmla="*/ 5398505 h 6848941"/>
              <a:gd name="connsiteX8-419" fmla="*/ 948576 w 3951908"/>
              <a:gd name="connsiteY8-420" fmla="*/ 6848941 h 68489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951908" h="6848941">
                <a:moveTo>
                  <a:pt x="0" y="0"/>
                </a:moveTo>
                <a:lnTo>
                  <a:pt x="30660" y="28643"/>
                </a:lnTo>
                <a:cubicBezTo>
                  <a:pt x="721593" y="671978"/>
                  <a:pt x="1211183" y="744555"/>
                  <a:pt x="1931066" y="948586"/>
                </a:cubicBezTo>
                <a:cubicBezTo>
                  <a:pt x="2492802" y="1107860"/>
                  <a:pt x="3013420" y="1533120"/>
                  <a:pt x="3409201" y="2084643"/>
                </a:cubicBezTo>
                <a:cubicBezTo>
                  <a:pt x="3437454" y="2123974"/>
                  <a:pt x="3464921" y="2163776"/>
                  <a:pt x="3490917" y="2203515"/>
                </a:cubicBezTo>
                <a:cubicBezTo>
                  <a:pt x="3877724" y="2793404"/>
                  <a:pt x="4074645" y="3540787"/>
                  <a:pt x="3869421" y="4131540"/>
                </a:cubicBezTo>
                <a:cubicBezTo>
                  <a:pt x="3869447" y="4131375"/>
                  <a:pt x="3869472" y="4131209"/>
                  <a:pt x="3869498" y="4131044"/>
                </a:cubicBezTo>
                <a:cubicBezTo>
                  <a:pt x="3675885" y="4688625"/>
                  <a:pt x="3322915" y="4945522"/>
                  <a:pt x="2836095" y="5398505"/>
                </a:cubicBezTo>
                <a:cubicBezTo>
                  <a:pt x="2349275" y="5851488"/>
                  <a:pt x="1543565" y="6471482"/>
                  <a:pt x="948576" y="6848941"/>
                </a:cubicBezTo>
              </a:path>
            </a:pathLst>
          </a:custGeom>
          <a:noFill/>
          <a:ln w="25346" cap="flat">
            <a:solidFill>
              <a:schemeClr val="tx2">
                <a:alpha val="10000"/>
              </a:schemeClr>
            </a:solidFill>
            <a:prstDash val="solid"/>
            <a:miter/>
          </a:ln>
        </p:spPr>
        <p:txBody>
          <a:bodyPr rtlCol="0" anchor="ctr"/>
          <a:lstStyle/>
          <a:p>
            <a:endParaRPr lang="zh-CN" altLang="en-US" sz="1350" dirty="0"/>
          </a:p>
        </p:txBody>
      </p:sp>
      <p:sp>
        <p:nvSpPr>
          <p:cNvPr id="9" name="任意多边形: 形状 8"/>
          <p:cNvSpPr/>
          <p:nvPr userDrawn="1">
            <p:custDataLst>
              <p:tags r:id="rId2"/>
            </p:custDataLst>
          </p:nvPr>
        </p:nvSpPr>
        <p:spPr>
          <a:xfrm>
            <a:off x="4188458" y="0"/>
            <a:ext cx="2962673" cy="6858000"/>
          </a:xfrm>
          <a:custGeom>
            <a:avLst/>
            <a:gdLst>
              <a:gd name="connsiteX0" fmla="*/ 304153 w 6410513"/>
              <a:gd name="connsiteY0" fmla="*/ 0 h 6858000"/>
              <a:gd name="connsiteX1" fmla="*/ 2460283 w 6410513"/>
              <a:gd name="connsiteY1" fmla="*/ 0 h 6858000"/>
              <a:gd name="connsiteX2" fmla="*/ 2550070 w 6410513"/>
              <a:gd name="connsiteY2" fmla="*/ 69221 h 6858000"/>
              <a:gd name="connsiteX3" fmla="*/ 3018077 w 6410513"/>
              <a:gd name="connsiteY3" fmla="*/ 479799 h 6858000"/>
              <a:gd name="connsiteX4" fmla="*/ 4668556 w 6410513"/>
              <a:gd name="connsiteY4" fmla="*/ 1383678 h 6858000"/>
              <a:gd name="connsiteX5" fmla="*/ 5934914 w 6410513"/>
              <a:gd name="connsiteY5" fmla="*/ 2398231 h 6858000"/>
              <a:gd name="connsiteX6" fmla="*/ 6005679 w 6410513"/>
              <a:gd name="connsiteY6" fmla="*/ 2502345 h 6858000"/>
              <a:gd name="connsiteX7" fmla="*/ 6342306 w 6410513"/>
              <a:gd name="connsiteY7" fmla="*/ 4183546 h 6858000"/>
              <a:gd name="connsiteX8" fmla="*/ 6341380 w 6410513"/>
              <a:gd name="connsiteY8" fmla="*/ 4183178 h 6858000"/>
              <a:gd name="connsiteX9" fmla="*/ 5474427 w 6410513"/>
              <a:gd name="connsiteY9" fmla="*/ 5267186 h 6858000"/>
              <a:gd name="connsiteX10" fmla="*/ 3556314 w 6410513"/>
              <a:gd name="connsiteY10" fmla="*/ 6697536 h 6858000"/>
              <a:gd name="connsiteX11" fmla="*/ 3260653 w 6410513"/>
              <a:gd name="connsiteY11" fmla="*/ 6849975 h 6858000"/>
              <a:gd name="connsiteX12" fmla="*/ 3242861 w 6410513"/>
              <a:gd name="connsiteY12" fmla="*/ 6858000 h 6858000"/>
              <a:gd name="connsiteX13" fmla="*/ 239270 w 6410513"/>
              <a:gd name="connsiteY13" fmla="*/ 6858000 h 6858000"/>
              <a:gd name="connsiteX14" fmla="*/ 162719 w 6410513"/>
              <a:gd name="connsiteY14" fmla="*/ 6713993 h 6858000"/>
              <a:gd name="connsiteX15" fmla="*/ 50595 w 6410513"/>
              <a:gd name="connsiteY15" fmla="*/ 6349709 h 6858000"/>
              <a:gd name="connsiteX16" fmla="*/ 237663 w 6410513"/>
              <a:gd name="connsiteY16" fmla="*/ 4890555 h 6858000"/>
              <a:gd name="connsiteX17" fmla="*/ 999083 w 6410513"/>
              <a:gd name="connsiteY17" fmla="*/ 4309746 h 6858000"/>
              <a:gd name="connsiteX18" fmla="*/ 1213635 w 6410513"/>
              <a:gd name="connsiteY18" fmla="*/ 4040684 h 6858000"/>
              <a:gd name="connsiteX19" fmla="*/ 1126227 w 6410513"/>
              <a:gd name="connsiteY19" fmla="*/ 3069540 h 6858000"/>
              <a:gd name="connsiteX20" fmla="*/ 59111 w 6410513"/>
              <a:gd name="connsiteY20" fmla="*/ 958484 h 6858000"/>
              <a:gd name="connsiteX21" fmla="*/ 271658 w 6410513"/>
              <a:gd name="connsiteY21" fmla="*/ 39985 h 6858000"/>
              <a:gd name="connsiteX0-1" fmla="*/ 239270 w 6410513"/>
              <a:gd name="connsiteY0-2" fmla="*/ 6858000 h 6949440"/>
              <a:gd name="connsiteX1-3" fmla="*/ 162719 w 6410513"/>
              <a:gd name="connsiteY1-4" fmla="*/ 6713993 h 6949440"/>
              <a:gd name="connsiteX2-5" fmla="*/ 50595 w 6410513"/>
              <a:gd name="connsiteY2-6" fmla="*/ 6349709 h 6949440"/>
              <a:gd name="connsiteX3-7" fmla="*/ 237663 w 6410513"/>
              <a:gd name="connsiteY3-8" fmla="*/ 4890555 h 6949440"/>
              <a:gd name="connsiteX4-9" fmla="*/ 999083 w 6410513"/>
              <a:gd name="connsiteY4-10" fmla="*/ 4309746 h 6949440"/>
              <a:gd name="connsiteX5-11" fmla="*/ 1213635 w 6410513"/>
              <a:gd name="connsiteY5-12" fmla="*/ 4040684 h 6949440"/>
              <a:gd name="connsiteX6-13" fmla="*/ 1126227 w 6410513"/>
              <a:gd name="connsiteY6-14" fmla="*/ 3069540 h 6949440"/>
              <a:gd name="connsiteX7-15" fmla="*/ 59111 w 6410513"/>
              <a:gd name="connsiteY7-16" fmla="*/ 958484 h 6949440"/>
              <a:gd name="connsiteX8-17" fmla="*/ 271658 w 6410513"/>
              <a:gd name="connsiteY8-18" fmla="*/ 39985 h 6949440"/>
              <a:gd name="connsiteX9-19" fmla="*/ 304153 w 6410513"/>
              <a:gd name="connsiteY9-20" fmla="*/ 0 h 6949440"/>
              <a:gd name="connsiteX10-21" fmla="*/ 2460283 w 6410513"/>
              <a:gd name="connsiteY10-22" fmla="*/ 0 h 6949440"/>
              <a:gd name="connsiteX11-23" fmla="*/ 2550070 w 6410513"/>
              <a:gd name="connsiteY11-24" fmla="*/ 69221 h 6949440"/>
              <a:gd name="connsiteX12-25" fmla="*/ 3018077 w 6410513"/>
              <a:gd name="connsiteY12-26" fmla="*/ 479799 h 6949440"/>
              <a:gd name="connsiteX13-27" fmla="*/ 4668556 w 6410513"/>
              <a:gd name="connsiteY13-28" fmla="*/ 1383678 h 6949440"/>
              <a:gd name="connsiteX14-29" fmla="*/ 5934914 w 6410513"/>
              <a:gd name="connsiteY14-30" fmla="*/ 2398231 h 6949440"/>
              <a:gd name="connsiteX15-31" fmla="*/ 6005679 w 6410513"/>
              <a:gd name="connsiteY15-32" fmla="*/ 2502345 h 6949440"/>
              <a:gd name="connsiteX16-33" fmla="*/ 6342306 w 6410513"/>
              <a:gd name="connsiteY16-34" fmla="*/ 4183546 h 6949440"/>
              <a:gd name="connsiteX17-35" fmla="*/ 6341380 w 6410513"/>
              <a:gd name="connsiteY17-36" fmla="*/ 4183178 h 6949440"/>
              <a:gd name="connsiteX18-37" fmla="*/ 5474427 w 6410513"/>
              <a:gd name="connsiteY18-38" fmla="*/ 5267186 h 6949440"/>
              <a:gd name="connsiteX19-39" fmla="*/ 3556314 w 6410513"/>
              <a:gd name="connsiteY19-40" fmla="*/ 6697536 h 6949440"/>
              <a:gd name="connsiteX20-41" fmla="*/ 3260653 w 6410513"/>
              <a:gd name="connsiteY20-42" fmla="*/ 6849975 h 6949440"/>
              <a:gd name="connsiteX21-43" fmla="*/ 3242861 w 6410513"/>
              <a:gd name="connsiteY21-44" fmla="*/ 6858000 h 6949440"/>
              <a:gd name="connsiteX22" fmla="*/ 330710 w 6410513"/>
              <a:gd name="connsiteY22" fmla="*/ 6949440 h 6949440"/>
              <a:gd name="connsiteX0-45" fmla="*/ 239270 w 6410513"/>
              <a:gd name="connsiteY0-46" fmla="*/ 6858000 h 6858000"/>
              <a:gd name="connsiteX1-47" fmla="*/ 162719 w 6410513"/>
              <a:gd name="connsiteY1-48" fmla="*/ 6713993 h 6858000"/>
              <a:gd name="connsiteX2-49" fmla="*/ 50595 w 6410513"/>
              <a:gd name="connsiteY2-50" fmla="*/ 6349709 h 6858000"/>
              <a:gd name="connsiteX3-51" fmla="*/ 237663 w 6410513"/>
              <a:gd name="connsiteY3-52" fmla="*/ 4890555 h 6858000"/>
              <a:gd name="connsiteX4-53" fmla="*/ 999083 w 6410513"/>
              <a:gd name="connsiteY4-54" fmla="*/ 4309746 h 6858000"/>
              <a:gd name="connsiteX5-55" fmla="*/ 1213635 w 6410513"/>
              <a:gd name="connsiteY5-56" fmla="*/ 4040684 h 6858000"/>
              <a:gd name="connsiteX6-57" fmla="*/ 1126227 w 6410513"/>
              <a:gd name="connsiteY6-58" fmla="*/ 3069540 h 6858000"/>
              <a:gd name="connsiteX7-59" fmla="*/ 59111 w 6410513"/>
              <a:gd name="connsiteY7-60" fmla="*/ 958484 h 6858000"/>
              <a:gd name="connsiteX8-61" fmla="*/ 271658 w 6410513"/>
              <a:gd name="connsiteY8-62" fmla="*/ 39985 h 6858000"/>
              <a:gd name="connsiteX9-63" fmla="*/ 304153 w 6410513"/>
              <a:gd name="connsiteY9-64" fmla="*/ 0 h 6858000"/>
              <a:gd name="connsiteX10-65" fmla="*/ 2460283 w 6410513"/>
              <a:gd name="connsiteY10-66" fmla="*/ 0 h 6858000"/>
              <a:gd name="connsiteX11-67" fmla="*/ 2550070 w 6410513"/>
              <a:gd name="connsiteY11-68" fmla="*/ 69221 h 6858000"/>
              <a:gd name="connsiteX12-69" fmla="*/ 3018077 w 6410513"/>
              <a:gd name="connsiteY12-70" fmla="*/ 479799 h 6858000"/>
              <a:gd name="connsiteX13-71" fmla="*/ 4668556 w 6410513"/>
              <a:gd name="connsiteY13-72" fmla="*/ 1383678 h 6858000"/>
              <a:gd name="connsiteX14-73" fmla="*/ 5934914 w 6410513"/>
              <a:gd name="connsiteY14-74" fmla="*/ 2398231 h 6858000"/>
              <a:gd name="connsiteX15-75" fmla="*/ 6005679 w 6410513"/>
              <a:gd name="connsiteY15-76" fmla="*/ 2502345 h 6858000"/>
              <a:gd name="connsiteX16-77" fmla="*/ 6342306 w 6410513"/>
              <a:gd name="connsiteY16-78" fmla="*/ 4183546 h 6858000"/>
              <a:gd name="connsiteX17-79" fmla="*/ 6341380 w 6410513"/>
              <a:gd name="connsiteY17-80" fmla="*/ 4183178 h 6858000"/>
              <a:gd name="connsiteX18-81" fmla="*/ 5474427 w 6410513"/>
              <a:gd name="connsiteY18-82" fmla="*/ 5267186 h 6858000"/>
              <a:gd name="connsiteX19-83" fmla="*/ 3556314 w 6410513"/>
              <a:gd name="connsiteY19-84" fmla="*/ 6697536 h 6858000"/>
              <a:gd name="connsiteX20-85" fmla="*/ 3260653 w 6410513"/>
              <a:gd name="connsiteY20-86" fmla="*/ 6849975 h 6858000"/>
              <a:gd name="connsiteX21-87" fmla="*/ 3242861 w 6410513"/>
              <a:gd name="connsiteY21-88" fmla="*/ 6858000 h 6858000"/>
              <a:gd name="connsiteX0-89" fmla="*/ 239270 w 6410513"/>
              <a:gd name="connsiteY0-90" fmla="*/ 6858000 h 6858000"/>
              <a:gd name="connsiteX1-91" fmla="*/ 162719 w 6410513"/>
              <a:gd name="connsiteY1-92" fmla="*/ 6713993 h 6858000"/>
              <a:gd name="connsiteX2-93" fmla="*/ 50595 w 6410513"/>
              <a:gd name="connsiteY2-94" fmla="*/ 6349709 h 6858000"/>
              <a:gd name="connsiteX3-95" fmla="*/ 237663 w 6410513"/>
              <a:gd name="connsiteY3-96" fmla="*/ 4890555 h 6858000"/>
              <a:gd name="connsiteX4-97" fmla="*/ 999083 w 6410513"/>
              <a:gd name="connsiteY4-98" fmla="*/ 4309746 h 6858000"/>
              <a:gd name="connsiteX5-99" fmla="*/ 1213635 w 6410513"/>
              <a:gd name="connsiteY5-100" fmla="*/ 4040684 h 6858000"/>
              <a:gd name="connsiteX6-101" fmla="*/ 1126227 w 6410513"/>
              <a:gd name="connsiteY6-102" fmla="*/ 3069540 h 6858000"/>
              <a:gd name="connsiteX7-103" fmla="*/ 59111 w 6410513"/>
              <a:gd name="connsiteY7-104" fmla="*/ 958484 h 6858000"/>
              <a:gd name="connsiteX8-105" fmla="*/ 271658 w 6410513"/>
              <a:gd name="connsiteY8-106" fmla="*/ 39985 h 6858000"/>
              <a:gd name="connsiteX9-107" fmla="*/ 2460283 w 6410513"/>
              <a:gd name="connsiteY9-108" fmla="*/ 0 h 6858000"/>
              <a:gd name="connsiteX10-109" fmla="*/ 2550070 w 6410513"/>
              <a:gd name="connsiteY10-110" fmla="*/ 69221 h 6858000"/>
              <a:gd name="connsiteX11-111" fmla="*/ 3018077 w 6410513"/>
              <a:gd name="connsiteY11-112" fmla="*/ 479799 h 6858000"/>
              <a:gd name="connsiteX12-113" fmla="*/ 4668556 w 6410513"/>
              <a:gd name="connsiteY12-114" fmla="*/ 1383678 h 6858000"/>
              <a:gd name="connsiteX13-115" fmla="*/ 5934914 w 6410513"/>
              <a:gd name="connsiteY13-116" fmla="*/ 2398231 h 6858000"/>
              <a:gd name="connsiteX14-117" fmla="*/ 6005679 w 6410513"/>
              <a:gd name="connsiteY14-118" fmla="*/ 2502345 h 6858000"/>
              <a:gd name="connsiteX15-119" fmla="*/ 6342306 w 6410513"/>
              <a:gd name="connsiteY15-120" fmla="*/ 4183546 h 6858000"/>
              <a:gd name="connsiteX16-121" fmla="*/ 6341380 w 6410513"/>
              <a:gd name="connsiteY16-122" fmla="*/ 4183178 h 6858000"/>
              <a:gd name="connsiteX17-123" fmla="*/ 5474427 w 6410513"/>
              <a:gd name="connsiteY17-124" fmla="*/ 5267186 h 6858000"/>
              <a:gd name="connsiteX18-125" fmla="*/ 3556314 w 6410513"/>
              <a:gd name="connsiteY18-126" fmla="*/ 6697536 h 6858000"/>
              <a:gd name="connsiteX19-127" fmla="*/ 3260653 w 6410513"/>
              <a:gd name="connsiteY19-128" fmla="*/ 6849975 h 6858000"/>
              <a:gd name="connsiteX20-129" fmla="*/ 3242861 w 6410513"/>
              <a:gd name="connsiteY20-130" fmla="*/ 6858000 h 6858000"/>
              <a:gd name="connsiteX0-131" fmla="*/ 239270 w 6410513"/>
              <a:gd name="connsiteY0-132" fmla="*/ 6858000 h 6858000"/>
              <a:gd name="connsiteX1-133" fmla="*/ 162719 w 6410513"/>
              <a:gd name="connsiteY1-134" fmla="*/ 6713993 h 6858000"/>
              <a:gd name="connsiteX2-135" fmla="*/ 50595 w 6410513"/>
              <a:gd name="connsiteY2-136" fmla="*/ 6349709 h 6858000"/>
              <a:gd name="connsiteX3-137" fmla="*/ 237663 w 6410513"/>
              <a:gd name="connsiteY3-138" fmla="*/ 4890555 h 6858000"/>
              <a:gd name="connsiteX4-139" fmla="*/ 999083 w 6410513"/>
              <a:gd name="connsiteY4-140" fmla="*/ 4309746 h 6858000"/>
              <a:gd name="connsiteX5-141" fmla="*/ 1213635 w 6410513"/>
              <a:gd name="connsiteY5-142" fmla="*/ 4040684 h 6858000"/>
              <a:gd name="connsiteX6-143" fmla="*/ 1126227 w 6410513"/>
              <a:gd name="connsiteY6-144" fmla="*/ 3069540 h 6858000"/>
              <a:gd name="connsiteX7-145" fmla="*/ 59111 w 6410513"/>
              <a:gd name="connsiteY7-146" fmla="*/ 958484 h 6858000"/>
              <a:gd name="connsiteX8-147" fmla="*/ 2460283 w 6410513"/>
              <a:gd name="connsiteY8-148" fmla="*/ 0 h 6858000"/>
              <a:gd name="connsiteX9-149" fmla="*/ 2550070 w 6410513"/>
              <a:gd name="connsiteY9-150" fmla="*/ 69221 h 6858000"/>
              <a:gd name="connsiteX10-151" fmla="*/ 3018077 w 6410513"/>
              <a:gd name="connsiteY10-152" fmla="*/ 479799 h 6858000"/>
              <a:gd name="connsiteX11-153" fmla="*/ 4668556 w 6410513"/>
              <a:gd name="connsiteY11-154" fmla="*/ 1383678 h 6858000"/>
              <a:gd name="connsiteX12-155" fmla="*/ 5934914 w 6410513"/>
              <a:gd name="connsiteY12-156" fmla="*/ 2398231 h 6858000"/>
              <a:gd name="connsiteX13-157" fmla="*/ 6005679 w 6410513"/>
              <a:gd name="connsiteY13-158" fmla="*/ 2502345 h 6858000"/>
              <a:gd name="connsiteX14-159" fmla="*/ 6342306 w 6410513"/>
              <a:gd name="connsiteY14-160" fmla="*/ 4183546 h 6858000"/>
              <a:gd name="connsiteX15-161" fmla="*/ 6341380 w 6410513"/>
              <a:gd name="connsiteY15-162" fmla="*/ 4183178 h 6858000"/>
              <a:gd name="connsiteX16-163" fmla="*/ 5474427 w 6410513"/>
              <a:gd name="connsiteY16-164" fmla="*/ 5267186 h 6858000"/>
              <a:gd name="connsiteX17-165" fmla="*/ 3556314 w 6410513"/>
              <a:gd name="connsiteY17-166" fmla="*/ 6697536 h 6858000"/>
              <a:gd name="connsiteX18-167" fmla="*/ 3260653 w 6410513"/>
              <a:gd name="connsiteY18-168" fmla="*/ 6849975 h 6858000"/>
              <a:gd name="connsiteX19-169" fmla="*/ 3242861 w 6410513"/>
              <a:gd name="connsiteY19-170" fmla="*/ 6858000 h 6858000"/>
              <a:gd name="connsiteX0-171" fmla="*/ 239270 w 6410513"/>
              <a:gd name="connsiteY0-172" fmla="*/ 6858000 h 6858000"/>
              <a:gd name="connsiteX1-173" fmla="*/ 162719 w 6410513"/>
              <a:gd name="connsiteY1-174" fmla="*/ 6713993 h 6858000"/>
              <a:gd name="connsiteX2-175" fmla="*/ 50595 w 6410513"/>
              <a:gd name="connsiteY2-176" fmla="*/ 6349709 h 6858000"/>
              <a:gd name="connsiteX3-177" fmla="*/ 237663 w 6410513"/>
              <a:gd name="connsiteY3-178" fmla="*/ 4890555 h 6858000"/>
              <a:gd name="connsiteX4-179" fmla="*/ 999083 w 6410513"/>
              <a:gd name="connsiteY4-180" fmla="*/ 4309746 h 6858000"/>
              <a:gd name="connsiteX5-181" fmla="*/ 1213635 w 6410513"/>
              <a:gd name="connsiteY5-182" fmla="*/ 4040684 h 6858000"/>
              <a:gd name="connsiteX6-183" fmla="*/ 1126227 w 6410513"/>
              <a:gd name="connsiteY6-184" fmla="*/ 3069540 h 6858000"/>
              <a:gd name="connsiteX7-185" fmla="*/ 2460283 w 6410513"/>
              <a:gd name="connsiteY7-186" fmla="*/ 0 h 6858000"/>
              <a:gd name="connsiteX8-187" fmla="*/ 2550070 w 6410513"/>
              <a:gd name="connsiteY8-188" fmla="*/ 69221 h 6858000"/>
              <a:gd name="connsiteX9-189" fmla="*/ 3018077 w 6410513"/>
              <a:gd name="connsiteY9-190" fmla="*/ 479799 h 6858000"/>
              <a:gd name="connsiteX10-191" fmla="*/ 4668556 w 6410513"/>
              <a:gd name="connsiteY10-192" fmla="*/ 1383678 h 6858000"/>
              <a:gd name="connsiteX11-193" fmla="*/ 5934914 w 6410513"/>
              <a:gd name="connsiteY11-194" fmla="*/ 2398231 h 6858000"/>
              <a:gd name="connsiteX12-195" fmla="*/ 6005679 w 6410513"/>
              <a:gd name="connsiteY12-196" fmla="*/ 2502345 h 6858000"/>
              <a:gd name="connsiteX13-197" fmla="*/ 6342306 w 6410513"/>
              <a:gd name="connsiteY13-198" fmla="*/ 4183546 h 6858000"/>
              <a:gd name="connsiteX14-199" fmla="*/ 6341380 w 6410513"/>
              <a:gd name="connsiteY14-200" fmla="*/ 4183178 h 6858000"/>
              <a:gd name="connsiteX15-201" fmla="*/ 5474427 w 6410513"/>
              <a:gd name="connsiteY15-202" fmla="*/ 5267186 h 6858000"/>
              <a:gd name="connsiteX16-203" fmla="*/ 3556314 w 6410513"/>
              <a:gd name="connsiteY16-204" fmla="*/ 6697536 h 6858000"/>
              <a:gd name="connsiteX17-205" fmla="*/ 3260653 w 6410513"/>
              <a:gd name="connsiteY17-206" fmla="*/ 6849975 h 6858000"/>
              <a:gd name="connsiteX18-207" fmla="*/ 3242861 w 6410513"/>
              <a:gd name="connsiteY18-208" fmla="*/ 6858000 h 6858000"/>
              <a:gd name="connsiteX0-209" fmla="*/ 239270 w 6410513"/>
              <a:gd name="connsiteY0-210" fmla="*/ 6858000 h 6858000"/>
              <a:gd name="connsiteX1-211" fmla="*/ 162719 w 6410513"/>
              <a:gd name="connsiteY1-212" fmla="*/ 6713993 h 6858000"/>
              <a:gd name="connsiteX2-213" fmla="*/ 50595 w 6410513"/>
              <a:gd name="connsiteY2-214" fmla="*/ 6349709 h 6858000"/>
              <a:gd name="connsiteX3-215" fmla="*/ 237663 w 6410513"/>
              <a:gd name="connsiteY3-216" fmla="*/ 4890555 h 6858000"/>
              <a:gd name="connsiteX4-217" fmla="*/ 999083 w 6410513"/>
              <a:gd name="connsiteY4-218" fmla="*/ 4309746 h 6858000"/>
              <a:gd name="connsiteX5-219" fmla="*/ 1213635 w 6410513"/>
              <a:gd name="connsiteY5-220" fmla="*/ 4040684 h 6858000"/>
              <a:gd name="connsiteX6-221" fmla="*/ 2460283 w 6410513"/>
              <a:gd name="connsiteY6-222" fmla="*/ 0 h 6858000"/>
              <a:gd name="connsiteX7-223" fmla="*/ 2550070 w 6410513"/>
              <a:gd name="connsiteY7-224" fmla="*/ 69221 h 6858000"/>
              <a:gd name="connsiteX8-225" fmla="*/ 3018077 w 6410513"/>
              <a:gd name="connsiteY8-226" fmla="*/ 479799 h 6858000"/>
              <a:gd name="connsiteX9-227" fmla="*/ 4668556 w 6410513"/>
              <a:gd name="connsiteY9-228" fmla="*/ 1383678 h 6858000"/>
              <a:gd name="connsiteX10-229" fmla="*/ 5934914 w 6410513"/>
              <a:gd name="connsiteY10-230" fmla="*/ 2398231 h 6858000"/>
              <a:gd name="connsiteX11-231" fmla="*/ 6005679 w 6410513"/>
              <a:gd name="connsiteY11-232" fmla="*/ 2502345 h 6858000"/>
              <a:gd name="connsiteX12-233" fmla="*/ 6342306 w 6410513"/>
              <a:gd name="connsiteY12-234" fmla="*/ 4183546 h 6858000"/>
              <a:gd name="connsiteX13-235" fmla="*/ 6341380 w 6410513"/>
              <a:gd name="connsiteY13-236" fmla="*/ 4183178 h 6858000"/>
              <a:gd name="connsiteX14-237" fmla="*/ 5474427 w 6410513"/>
              <a:gd name="connsiteY14-238" fmla="*/ 5267186 h 6858000"/>
              <a:gd name="connsiteX15-239" fmla="*/ 3556314 w 6410513"/>
              <a:gd name="connsiteY15-240" fmla="*/ 6697536 h 6858000"/>
              <a:gd name="connsiteX16-241" fmla="*/ 3260653 w 6410513"/>
              <a:gd name="connsiteY16-242" fmla="*/ 6849975 h 6858000"/>
              <a:gd name="connsiteX17-243" fmla="*/ 3242861 w 6410513"/>
              <a:gd name="connsiteY17-244" fmla="*/ 6858000 h 6858000"/>
              <a:gd name="connsiteX0-245" fmla="*/ 227746 w 6398989"/>
              <a:gd name="connsiteY0-246" fmla="*/ 6858000 h 6858000"/>
              <a:gd name="connsiteX1-247" fmla="*/ 151195 w 6398989"/>
              <a:gd name="connsiteY1-248" fmla="*/ 6713993 h 6858000"/>
              <a:gd name="connsiteX2-249" fmla="*/ 39071 w 6398989"/>
              <a:gd name="connsiteY2-250" fmla="*/ 6349709 h 6858000"/>
              <a:gd name="connsiteX3-251" fmla="*/ 226139 w 6398989"/>
              <a:gd name="connsiteY3-252" fmla="*/ 4890555 h 6858000"/>
              <a:gd name="connsiteX4-253" fmla="*/ 1202111 w 6398989"/>
              <a:gd name="connsiteY4-254" fmla="*/ 4040684 h 6858000"/>
              <a:gd name="connsiteX5-255" fmla="*/ 2448759 w 6398989"/>
              <a:gd name="connsiteY5-256" fmla="*/ 0 h 6858000"/>
              <a:gd name="connsiteX6-257" fmla="*/ 2538546 w 6398989"/>
              <a:gd name="connsiteY6-258" fmla="*/ 69221 h 6858000"/>
              <a:gd name="connsiteX7-259" fmla="*/ 3006553 w 6398989"/>
              <a:gd name="connsiteY7-260" fmla="*/ 479799 h 6858000"/>
              <a:gd name="connsiteX8-261" fmla="*/ 4657032 w 6398989"/>
              <a:gd name="connsiteY8-262" fmla="*/ 1383678 h 6858000"/>
              <a:gd name="connsiteX9-263" fmla="*/ 5923390 w 6398989"/>
              <a:gd name="connsiteY9-264" fmla="*/ 2398231 h 6858000"/>
              <a:gd name="connsiteX10-265" fmla="*/ 5994155 w 6398989"/>
              <a:gd name="connsiteY10-266" fmla="*/ 2502345 h 6858000"/>
              <a:gd name="connsiteX11-267" fmla="*/ 6330782 w 6398989"/>
              <a:gd name="connsiteY11-268" fmla="*/ 4183546 h 6858000"/>
              <a:gd name="connsiteX12-269" fmla="*/ 6329856 w 6398989"/>
              <a:gd name="connsiteY12-270" fmla="*/ 4183178 h 6858000"/>
              <a:gd name="connsiteX13-271" fmla="*/ 5462903 w 6398989"/>
              <a:gd name="connsiteY13-272" fmla="*/ 5267186 h 6858000"/>
              <a:gd name="connsiteX14-273" fmla="*/ 3544790 w 6398989"/>
              <a:gd name="connsiteY14-274" fmla="*/ 6697536 h 6858000"/>
              <a:gd name="connsiteX15-275" fmla="*/ 3249129 w 6398989"/>
              <a:gd name="connsiteY15-276" fmla="*/ 6849975 h 6858000"/>
              <a:gd name="connsiteX16-277" fmla="*/ 3231337 w 6398989"/>
              <a:gd name="connsiteY16-278" fmla="*/ 6858000 h 6858000"/>
              <a:gd name="connsiteX0-279" fmla="*/ 188675 w 6359918"/>
              <a:gd name="connsiteY0-280" fmla="*/ 6858000 h 6858000"/>
              <a:gd name="connsiteX1-281" fmla="*/ 112124 w 6359918"/>
              <a:gd name="connsiteY1-282" fmla="*/ 6713993 h 6858000"/>
              <a:gd name="connsiteX2-283" fmla="*/ 0 w 6359918"/>
              <a:gd name="connsiteY2-284" fmla="*/ 6349709 h 6858000"/>
              <a:gd name="connsiteX3-285" fmla="*/ 1163040 w 6359918"/>
              <a:gd name="connsiteY3-286" fmla="*/ 4040684 h 6858000"/>
              <a:gd name="connsiteX4-287" fmla="*/ 2409688 w 6359918"/>
              <a:gd name="connsiteY4-288" fmla="*/ 0 h 6858000"/>
              <a:gd name="connsiteX5-289" fmla="*/ 2499475 w 6359918"/>
              <a:gd name="connsiteY5-290" fmla="*/ 69221 h 6858000"/>
              <a:gd name="connsiteX6-291" fmla="*/ 2967482 w 6359918"/>
              <a:gd name="connsiteY6-292" fmla="*/ 479799 h 6858000"/>
              <a:gd name="connsiteX7-293" fmla="*/ 4617961 w 6359918"/>
              <a:gd name="connsiteY7-294" fmla="*/ 1383678 h 6858000"/>
              <a:gd name="connsiteX8-295" fmla="*/ 5884319 w 6359918"/>
              <a:gd name="connsiteY8-296" fmla="*/ 2398231 h 6858000"/>
              <a:gd name="connsiteX9-297" fmla="*/ 5955084 w 6359918"/>
              <a:gd name="connsiteY9-298" fmla="*/ 2502345 h 6858000"/>
              <a:gd name="connsiteX10-299" fmla="*/ 6291711 w 6359918"/>
              <a:gd name="connsiteY10-300" fmla="*/ 4183546 h 6858000"/>
              <a:gd name="connsiteX11-301" fmla="*/ 6290785 w 6359918"/>
              <a:gd name="connsiteY11-302" fmla="*/ 4183178 h 6858000"/>
              <a:gd name="connsiteX12-303" fmla="*/ 5423832 w 6359918"/>
              <a:gd name="connsiteY12-304" fmla="*/ 5267186 h 6858000"/>
              <a:gd name="connsiteX13-305" fmla="*/ 3505719 w 6359918"/>
              <a:gd name="connsiteY13-306" fmla="*/ 6697536 h 6858000"/>
              <a:gd name="connsiteX14-307" fmla="*/ 3210058 w 6359918"/>
              <a:gd name="connsiteY14-308" fmla="*/ 6849975 h 6858000"/>
              <a:gd name="connsiteX15-309" fmla="*/ 3192266 w 6359918"/>
              <a:gd name="connsiteY15-310" fmla="*/ 6858000 h 6858000"/>
              <a:gd name="connsiteX0-311" fmla="*/ 76551 w 6247794"/>
              <a:gd name="connsiteY0-312" fmla="*/ 6858000 h 6858000"/>
              <a:gd name="connsiteX1-313" fmla="*/ 0 w 6247794"/>
              <a:gd name="connsiteY1-314" fmla="*/ 6713993 h 6858000"/>
              <a:gd name="connsiteX2-315" fmla="*/ 1050916 w 6247794"/>
              <a:gd name="connsiteY2-316" fmla="*/ 4040684 h 6858000"/>
              <a:gd name="connsiteX3-317" fmla="*/ 2297564 w 6247794"/>
              <a:gd name="connsiteY3-318" fmla="*/ 0 h 6858000"/>
              <a:gd name="connsiteX4-319" fmla="*/ 2387351 w 6247794"/>
              <a:gd name="connsiteY4-320" fmla="*/ 69221 h 6858000"/>
              <a:gd name="connsiteX5-321" fmla="*/ 2855358 w 6247794"/>
              <a:gd name="connsiteY5-322" fmla="*/ 479799 h 6858000"/>
              <a:gd name="connsiteX6-323" fmla="*/ 4505837 w 6247794"/>
              <a:gd name="connsiteY6-324" fmla="*/ 1383678 h 6858000"/>
              <a:gd name="connsiteX7-325" fmla="*/ 5772195 w 6247794"/>
              <a:gd name="connsiteY7-326" fmla="*/ 2398231 h 6858000"/>
              <a:gd name="connsiteX8-327" fmla="*/ 5842960 w 6247794"/>
              <a:gd name="connsiteY8-328" fmla="*/ 2502345 h 6858000"/>
              <a:gd name="connsiteX9-329" fmla="*/ 6179587 w 6247794"/>
              <a:gd name="connsiteY9-330" fmla="*/ 4183546 h 6858000"/>
              <a:gd name="connsiteX10-331" fmla="*/ 6178661 w 6247794"/>
              <a:gd name="connsiteY10-332" fmla="*/ 4183178 h 6858000"/>
              <a:gd name="connsiteX11-333" fmla="*/ 5311708 w 6247794"/>
              <a:gd name="connsiteY11-334" fmla="*/ 5267186 h 6858000"/>
              <a:gd name="connsiteX12-335" fmla="*/ 3393595 w 6247794"/>
              <a:gd name="connsiteY12-336" fmla="*/ 6697536 h 6858000"/>
              <a:gd name="connsiteX13-337" fmla="*/ 3097934 w 6247794"/>
              <a:gd name="connsiteY13-338" fmla="*/ 6849975 h 6858000"/>
              <a:gd name="connsiteX14-339" fmla="*/ 3080142 w 6247794"/>
              <a:gd name="connsiteY14-340" fmla="*/ 6858000 h 6858000"/>
              <a:gd name="connsiteX0-341" fmla="*/ 0 w 6171243"/>
              <a:gd name="connsiteY0-342" fmla="*/ 6858000 h 6858000"/>
              <a:gd name="connsiteX1-343" fmla="*/ 974365 w 6171243"/>
              <a:gd name="connsiteY1-344" fmla="*/ 4040684 h 6858000"/>
              <a:gd name="connsiteX2-345" fmla="*/ 2221013 w 6171243"/>
              <a:gd name="connsiteY2-346" fmla="*/ 0 h 6858000"/>
              <a:gd name="connsiteX3-347" fmla="*/ 2310800 w 6171243"/>
              <a:gd name="connsiteY3-348" fmla="*/ 69221 h 6858000"/>
              <a:gd name="connsiteX4-349" fmla="*/ 2778807 w 6171243"/>
              <a:gd name="connsiteY4-350" fmla="*/ 479799 h 6858000"/>
              <a:gd name="connsiteX5-351" fmla="*/ 4429286 w 6171243"/>
              <a:gd name="connsiteY5-352" fmla="*/ 1383678 h 6858000"/>
              <a:gd name="connsiteX6-353" fmla="*/ 5695644 w 6171243"/>
              <a:gd name="connsiteY6-354" fmla="*/ 2398231 h 6858000"/>
              <a:gd name="connsiteX7-355" fmla="*/ 5766409 w 6171243"/>
              <a:gd name="connsiteY7-356" fmla="*/ 2502345 h 6858000"/>
              <a:gd name="connsiteX8-357" fmla="*/ 6103036 w 6171243"/>
              <a:gd name="connsiteY8-358" fmla="*/ 4183546 h 6858000"/>
              <a:gd name="connsiteX9-359" fmla="*/ 6102110 w 6171243"/>
              <a:gd name="connsiteY9-360" fmla="*/ 4183178 h 6858000"/>
              <a:gd name="connsiteX10-361" fmla="*/ 5235157 w 6171243"/>
              <a:gd name="connsiteY10-362" fmla="*/ 5267186 h 6858000"/>
              <a:gd name="connsiteX11-363" fmla="*/ 3317044 w 6171243"/>
              <a:gd name="connsiteY11-364" fmla="*/ 6697536 h 6858000"/>
              <a:gd name="connsiteX12-365" fmla="*/ 3021383 w 6171243"/>
              <a:gd name="connsiteY12-366" fmla="*/ 6849975 h 6858000"/>
              <a:gd name="connsiteX13-367" fmla="*/ 3003591 w 6171243"/>
              <a:gd name="connsiteY13-368" fmla="*/ 6858000 h 6858000"/>
              <a:gd name="connsiteX0-369" fmla="*/ 0 w 5196878"/>
              <a:gd name="connsiteY0-370" fmla="*/ 4040684 h 6858000"/>
              <a:gd name="connsiteX1-371" fmla="*/ 1246648 w 5196878"/>
              <a:gd name="connsiteY1-372" fmla="*/ 0 h 6858000"/>
              <a:gd name="connsiteX2-373" fmla="*/ 1336435 w 5196878"/>
              <a:gd name="connsiteY2-374" fmla="*/ 69221 h 6858000"/>
              <a:gd name="connsiteX3-375" fmla="*/ 1804442 w 5196878"/>
              <a:gd name="connsiteY3-376" fmla="*/ 479799 h 6858000"/>
              <a:gd name="connsiteX4-377" fmla="*/ 3454921 w 5196878"/>
              <a:gd name="connsiteY4-378" fmla="*/ 1383678 h 6858000"/>
              <a:gd name="connsiteX5-379" fmla="*/ 4721279 w 5196878"/>
              <a:gd name="connsiteY5-380" fmla="*/ 2398231 h 6858000"/>
              <a:gd name="connsiteX6-381" fmla="*/ 4792044 w 5196878"/>
              <a:gd name="connsiteY6-382" fmla="*/ 2502345 h 6858000"/>
              <a:gd name="connsiteX7-383" fmla="*/ 5128671 w 5196878"/>
              <a:gd name="connsiteY7-384" fmla="*/ 4183546 h 6858000"/>
              <a:gd name="connsiteX8-385" fmla="*/ 5127745 w 5196878"/>
              <a:gd name="connsiteY8-386" fmla="*/ 4183178 h 6858000"/>
              <a:gd name="connsiteX9-387" fmla="*/ 4260792 w 5196878"/>
              <a:gd name="connsiteY9-388" fmla="*/ 5267186 h 6858000"/>
              <a:gd name="connsiteX10-389" fmla="*/ 2342679 w 5196878"/>
              <a:gd name="connsiteY10-390" fmla="*/ 6697536 h 6858000"/>
              <a:gd name="connsiteX11-391" fmla="*/ 2047018 w 5196878"/>
              <a:gd name="connsiteY11-392" fmla="*/ 6849975 h 6858000"/>
              <a:gd name="connsiteX12-393" fmla="*/ 2029226 w 5196878"/>
              <a:gd name="connsiteY12-394" fmla="*/ 6858000 h 6858000"/>
              <a:gd name="connsiteX0-395" fmla="*/ 0 w 3950230"/>
              <a:gd name="connsiteY0-396" fmla="*/ 0 h 6858000"/>
              <a:gd name="connsiteX1-397" fmla="*/ 89787 w 3950230"/>
              <a:gd name="connsiteY1-398" fmla="*/ 69221 h 6858000"/>
              <a:gd name="connsiteX2-399" fmla="*/ 557794 w 3950230"/>
              <a:gd name="connsiteY2-400" fmla="*/ 479799 h 6858000"/>
              <a:gd name="connsiteX3-401" fmla="*/ 2208273 w 3950230"/>
              <a:gd name="connsiteY3-402" fmla="*/ 1383678 h 6858000"/>
              <a:gd name="connsiteX4-403" fmla="*/ 3474631 w 3950230"/>
              <a:gd name="connsiteY4-404" fmla="*/ 2398231 h 6858000"/>
              <a:gd name="connsiteX5-405" fmla="*/ 3545396 w 3950230"/>
              <a:gd name="connsiteY5-406" fmla="*/ 2502345 h 6858000"/>
              <a:gd name="connsiteX6-407" fmla="*/ 3882023 w 3950230"/>
              <a:gd name="connsiteY6-408" fmla="*/ 4183546 h 6858000"/>
              <a:gd name="connsiteX7-409" fmla="*/ 3881097 w 3950230"/>
              <a:gd name="connsiteY7-410" fmla="*/ 4183178 h 6858000"/>
              <a:gd name="connsiteX8-411" fmla="*/ 3014144 w 3950230"/>
              <a:gd name="connsiteY8-412" fmla="*/ 5267186 h 6858000"/>
              <a:gd name="connsiteX9-413" fmla="*/ 1096031 w 3950230"/>
              <a:gd name="connsiteY9-414" fmla="*/ 6697536 h 6858000"/>
              <a:gd name="connsiteX10-415" fmla="*/ 800370 w 3950230"/>
              <a:gd name="connsiteY10-416" fmla="*/ 6849975 h 6858000"/>
              <a:gd name="connsiteX11-417" fmla="*/ 782578 w 3950230"/>
              <a:gd name="connsiteY11-418"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50230" h="6858000">
                <a:moveTo>
                  <a:pt x="0" y="0"/>
                </a:moveTo>
                <a:lnTo>
                  <a:pt x="89787" y="69221"/>
                </a:lnTo>
                <a:cubicBezTo>
                  <a:pt x="239961" y="191912"/>
                  <a:pt x="394453" y="330373"/>
                  <a:pt x="557794" y="479799"/>
                </a:cubicBezTo>
                <a:cubicBezTo>
                  <a:pt x="1174262" y="1043595"/>
                  <a:pt x="1591032" y="1176097"/>
                  <a:pt x="2208273" y="1383678"/>
                </a:cubicBezTo>
                <a:cubicBezTo>
                  <a:pt x="2684642" y="1543736"/>
                  <a:pt x="3132694" y="1915719"/>
                  <a:pt x="3474631" y="2398231"/>
                </a:cubicBezTo>
                <a:cubicBezTo>
                  <a:pt x="3499195" y="2432978"/>
                  <a:pt x="3523025" y="2467687"/>
                  <a:pt x="3545396" y="2502345"/>
                </a:cubicBezTo>
                <a:cubicBezTo>
                  <a:pt x="3880109" y="3018194"/>
                  <a:pt x="4056090" y="3666389"/>
                  <a:pt x="3882023" y="4183546"/>
                </a:cubicBezTo>
                <a:lnTo>
                  <a:pt x="3881097" y="4183178"/>
                </a:lnTo>
                <a:cubicBezTo>
                  <a:pt x="3721074" y="4659034"/>
                  <a:pt x="3337296" y="4950308"/>
                  <a:pt x="3014144" y="5267186"/>
                </a:cubicBezTo>
                <a:cubicBezTo>
                  <a:pt x="2436666" y="5833454"/>
                  <a:pt x="1800286" y="6312548"/>
                  <a:pt x="1096031" y="6697536"/>
                </a:cubicBezTo>
                <a:cubicBezTo>
                  <a:pt x="999843" y="6750140"/>
                  <a:pt x="901179" y="6801163"/>
                  <a:pt x="800370" y="6849975"/>
                </a:cubicBezTo>
                <a:lnTo>
                  <a:pt x="782578" y="6858000"/>
                </a:lnTo>
              </a:path>
            </a:pathLst>
          </a:custGeom>
          <a:noFill/>
          <a:ln w="25346" cap="flat">
            <a:solidFill>
              <a:schemeClr val="tx2">
                <a:alpha val="10000"/>
              </a:schemeClr>
            </a:solidFill>
            <a:prstDash val="solid"/>
            <a:miter/>
          </a:ln>
        </p:spPr>
        <p:txBody>
          <a:bodyPr rtlCol="0" anchor="ctr"/>
          <a:lstStyle/>
          <a:p>
            <a:endParaRPr lang="zh-CN" altLang="en-US" sz="1350" dirty="0"/>
          </a:p>
        </p:txBody>
      </p:sp>
      <p:sp>
        <p:nvSpPr>
          <p:cNvPr id="10" name="任意多边形: 形状 9"/>
          <p:cNvSpPr/>
          <p:nvPr userDrawn="1">
            <p:custDataLst>
              <p:tags r:id="rId3"/>
            </p:custDataLst>
          </p:nvPr>
        </p:nvSpPr>
        <p:spPr>
          <a:xfrm>
            <a:off x="2686040" y="258823"/>
            <a:ext cx="4003090" cy="6525582"/>
          </a:xfrm>
          <a:custGeom>
            <a:avLst/>
            <a:gdLst>
              <a:gd name="connsiteX0" fmla="*/ 5284163 w 5337453"/>
              <a:gd name="connsiteY0" fmla="*/ 3938348 h 6525582"/>
              <a:gd name="connsiteX1" fmla="*/ 4595955 w 5337453"/>
              <a:gd name="connsiteY1" fmla="*/ 4822522 h 6525582"/>
              <a:gd name="connsiteX2" fmla="*/ 3057500 w 5337453"/>
              <a:gd name="connsiteY2" fmla="*/ 5990732 h 6525582"/>
              <a:gd name="connsiteX3" fmla="*/ 771073 w 5337453"/>
              <a:gd name="connsiteY3" fmla="*/ 6492141 h 6525582"/>
              <a:gd name="connsiteX4" fmla="*/ 44701 w 5337453"/>
              <a:gd name="connsiteY4" fmla="*/ 5680699 h 6525582"/>
              <a:gd name="connsiteX5" fmla="*/ 189958 w 5337453"/>
              <a:gd name="connsiteY5" fmla="*/ 4486531 h 6525582"/>
              <a:gd name="connsiteX6" fmla="*/ 813015 w 5337453"/>
              <a:gd name="connsiteY6" fmla="*/ 4002128 h 6525582"/>
              <a:gd name="connsiteX7" fmla="*/ 990631 w 5337453"/>
              <a:gd name="connsiteY7" fmla="*/ 3780741 h 6525582"/>
              <a:gd name="connsiteX8" fmla="*/ 939551 w 5337453"/>
              <a:gd name="connsiteY8" fmla="*/ 2987512 h 6525582"/>
              <a:gd name="connsiteX9" fmla="*/ 112910 w 5337453"/>
              <a:gd name="connsiteY9" fmla="*/ 1244640 h 6525582"/>
              <a:gd name="connsiteX10" fmla="*/ 991696 w 5337453"/>
              <a:gd name="connsiteY10" fmla="*/ 21446 h 6525582"/>
              <a:gd name="connsiteX11" fmla="*/ 2525905 w 5337453"/>
              <a:gd name="connsiteY11" fmla="*/ 693168 h 6525582"/>
              <a:gd name="connsiteX12" fmla="*/ 3901054 w 5337453"/>
              <a:gd name="connsiteY12" fmla="*/ 1564998 h 6525582"/>
              <a:gd name="connsiteX13" fmla="*/ 4936586 w 5337453"/>
              <a:gd name="connsiteY13" fmla="*/ 2442288 h 6525582"/>
              <a:gd name="connsiteX14" fmla="*/ 4995132 w 5337453"/>
              <a:gd name="connsiteY14" fmla="*/ 2529715 h 6525582"/>
              <a:gd name="connsiteX15" fmla="*/ 5284429 w 5337453"/>
              <a:gd name="connsiteY15" fmla="*/ 3938196 h 652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37453" h="6525582">
                <a:moveTo>
                  <a:pt x="5284163" y="3938348"/>
                </a:moveTo>
                <a:cubicBezTo>
                  <a:pt x="5160061" y="4324974"/>
                  <a:pt x="4853666" y="4563328"/>
                  <a:pt x="4595955" y="4822522"/>
                </a:cubicBezTo>
                <a:cubicBezTo>
                  <a:pt x="4135531" y="5284968"/>
                  <a:pt x="3621264" y="5671835"/>
                  <a:pt x="3057500" y="5990732"/>
                </a:cubicBezTo>
                <a:cubicBezTo>
                  <a:pt x="2393767" y="6366398"/>
                  <a:pt x="1565156" y="6619890"/>
                  <a:pt x="771073" y="6492141"/>
                </a:cubicBezTo>
                <a:cubicBezTo>
                  <a:pt x="380552" y="6429580"/>
                  <a:pt x="126505" y="6101933"/>
                  <a:pt x="44701" y="5680699"/>
                </a:cubicBezTo>
                <a:cubicBezTo>
                  <a:pt x="-37760" y="5263809"/>
                  <a:pt x="-15355" y="4794380"/>
                  <a:pt x="189958" y="4486531"/>
                </a:cubicBezTo>
                <a:cubicBezTo>
                  <a:pt x="341741" y="4256674"/>
                  <a:pt x="612913" y="4172143"/>
                  <a:pt x="813015" y="4002128"/>
                </a:cubicBezTo>
                <a:cubicBezTo>
                  <a:pt x="883755" y="3941943"/>
                  <a:pt x="945305" y="3871204"/>
                  <a:pt x="990631" y="3780741"/>
                </a:cubicBezTo>
                <a:cubicBezTo>
                  <a:pt x="1110475" y="3541550"/>
                  <a:pt x="1054996" y="3247900"/>
                  <a:pt x="939551" y="2987512"/>
                </a:cubicBezTo>
                <a:cubicBezTo>
                  <a:pt x="687759" y="2419301"/>
                  <a:pt x="205887" y="1909714"/>
                  <a:pt x="112910" y="1244640"/>
                </a:cubicBezTo>
                <a:cubicBezTo>
                  <a:pt x="15220" y="548794"/>
                  <a:pt x="523528" y="112497"/>
                  <a:pt x="991696" y="21446"/>
                </a:cubicBezTo>
                <a:cubicBezTo>
                  <a:pt x="1506635" y="-78939"/>
                  <a:pt x="1949415" y="177775"/>
                  <a:pt x="2525905" y="693168"/>
                </a:cubicBezTo>
                <a:cubicBezTo>
                  <a:pt x="3057981" y="1168948"/>
                  <a:pt x="3395177" y="1357442"/>
                  <a:pt x="3901054" y="1564998"/>
                </a:cubicBezTo>
                <a:cubicBezTo>
                  <a:pt x="4283995" y="1722262"/>
                  <a:pt x="4653792" y="2036485"/>
                  <a:pt x="4936586" y="2442288"/>
                </a:cubicBezTo>
                <a:cubicBezTo>
                  <a:pt x="4956955" y="2471092"/>
                  <a:pt x="4976272" y="2500492"/>
                  <a:pt x="4995132" y="2529715"/>
                </a:cubicBezTo>
                <a:cubicBezTo>
                  <a:pt x="5272604" y="2962823"/>
                  <a:pt x="5424629" y="3502205"/>
                  <a:pt x="5284429" y="3938196"/>
                </a:cubicBezTo>
                <a:close/>
              </a:path>
            </a:pathLst>
          </a:custGeom>
          <a:noFill/>
          <a:ln w="25346" cap="flat">
            <a:solidFill>
              <a:schemeClr val="tx2">
                <a:alpha val="10000"/>
              </a:schemeClr>
            </a:solidFill>
            <a:prstDash val="solid"/>
            <a:miter/>
          </a:ln>
        </p:spPr>
        <p:txBody>
          <a:bodyPr rtlCol="0" anchor="ctr"/>
          <a:lstStyle/>
          <a:p>
            <a:endParaRPr lang="zh-CN" altLang="en-US" sz="1350"/>
          </a:p>
        </p:txBody>
      </p:sp>
      <p:sp>
        <p:nvSpPr>
          <p:cNvPr id="11" name="任意多边形: 形状 10"/>
          <p:cNvSpPr/>
          <p:nvPr userDrawn="1">
            <p:custDataLst>
              <p:tags r:id="rId4"/>
            </p:custDataLst>
          </p:nvPr>
        </p:nvSpPr>
        <p:spPr>
          <a:xfrm>
            <a:off x="3195494" y="1146883"/>
            <a:ext cx="3045971" cy="4990109"/>
          </a:xfrm>
          <a:custGeom>
            <a:avLst/>
            <a:gdLst>
              <a:gd name="connsiteX0" fmla="*/ 4024814 w 4061295"/>
              <a:gd name="connsiteY0" fmla="*/ 3073365 h 4990109"/>
              <a:gd name="connsiteX1" fmla="*/ 3537861 w 4061295"/>
              <a:gd name="connsiteY1" fmla="*/ 3725942 h 4990109"/>
              <a:gd name="connsiteX2" fmla="*/ 2431299 w 4061295"/>
              <a:gd name="connsiteY2" fmla="*/ 4589529 h 4990109"/>
              <a:gd name="connsiteX3" fmla="*/ 571909 w 4061295"/>
              <a:gd name="connsiteY3" fmla="*/ 4940112 h 4990109"/>
              <a:gd name="connsiteX4" fmla="*/ 36309 w 4061295"/>
              <a:gd name="connsiteY4" fmla="*/ 4330881 h 4990109"/>
              <a:gd name="connsiteX5" fmla="*/ 135555 w 4061295"/>
              <a:gd name="connsiteY5" fmla="*/ 3445068 h 4990109"/>
              <a:gd name="connsiteX6" fmla="*/ 597956 w 4061295"/>
              <a:gd name="connsiteY6" fmla="*/ 3075892 h 4990109"/>
              <a:gd name="connsiteX7" fmla="*/ 731894 w 4061295"/>
              <a:gd name="connsiteY7" fmla="*/ 2910830 h 4990109"/>
              <a:gd name="connsiteX8" fmla="*/ 716950 w 4061295"/>
              <a:gd name="connsiteY8" fmla="*/ 2324560 h 4990109"/>
              <a:gd name="connsiteX9" fmla="*/ 156051 w 4061295"/>
              <a:gd name="connsiteY9" fmla="*/ 1014910 h 4990109"/>
              <a:gd name="connsiteX10" fmla="*/ 753074 w 4061295"/>
              <a:gd name="connsiteY10" fmla="*/ 56177 h 4990109"/>
              <a:gd name="connsiteX11" fmla="*/ 1935828 w 4061295"/>
              <a:gd name="connsiteY11" fmla="*/ 428310 h 4990109"/>
              <a:gd name="connsiteX12" fmla="*/ 2983047 w 4061295"/>
              <a:gd name="connsiteY12" fmla="*/ 1222213 h 4990109"/>
              <a:gd name="connsiteX13" fmla="*/ 3750525 w 4061295"/>
              <a:gd name="connsiteY13" fmla="*/ 1925310 h 4990109"/>
              <a:gd name="connsiteX14" fmla="*/ 3794824 w 4061295"/>
              <a:gd name="connsiteY14" fmla="*/ 1992925 h 4990109"/>
              <a:gd name="connsiteX15" fmla="*/ 4024928 w 4061295"/>
              <a:gd name="connsiteY15" fmla="*/ 3074114 h 499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61295" h="4990109">
                <a:moveTo>
                  <a:pt x="4024814" y="3073365"/>
                </a:moveTo>
                <a:cubicBezTo>
                  <a:pt x="3939562" y="3356638"/>
                  <a:pt x="3721651" y="3534172"/>
                  <a:pt x="3537861" y="3725942"/>
                </a:cubicBezTo>
                <a:cubicBezTo>
                  <a:pt x="3209285" y="4067800"/>
                  <a:pt x="2836091" y="4349994"/>
                  <a:pt x="2431299" y="4589529"/>
                </a:cubicBezTo>
                <a:cubicBezTo>
                  <a:pt x="1901225" y="4902927"/>
                  <a:pt x="1211407" y="5083724"/>
                  <a:pt x="571909" y="4940112"/>
                </a:cubicBezTo>
                <a:cubicBezTo>
                  <a:pt x="287885" y="4876308"/>
                  <a:pt x="100369" y="4640418"/>
                  <a:pt x="36309" y="4330881"/>
                </a:cubicBezTo>
                <a:cubicBezTo>
                  <a:pt x="-27574" y="4021661"/>
                  <a:pt x="-14632" y="3675078"/>
                  <a:pt x="135555" y="3445068"/>
                </a:cubicBezTo>
                <a:cubicBezTo>
                  <a:pt x="247832" y="3271650"/>
                  <a:pt x="448453" y="3204187"/>
                  <a:pt x="597956" y="3075892"/>
                </a:cubicBezTo>
                <a:cubicBezTo>
                  <a:pt x="650837" y="3030693"/>
                  <a:pt x="697317" y="2977746"/>
                  <a:pt x="731894" y="2910830"/>
                </a:cubicBezTo>
                <a:cubicBezTo>
                  <a:pt x="824004" y="2733919"/>
                  <a:pt x="791810" y="2518375"/>
                  <a:pt x="716950" y="2324560"/>
                </a:cubicBezTo>
                <a:cubicBezTo>
                  <a:pt x="553403" y="1900380"/>
                  <a:pt x="222215" y="1512408"/>
                  <a:pt x="156051" y="1014910"/>
                </a:cubicBezTo>
                <a:cubicBezTo>
                  <a:pt x="86743" y="495544"/>
                  <a:pt x="443586" y="171300"/>
                  <a:pt x="753074" y="56177"/>
                </a:cubicBezTo>
                <a:cubicBezTo>
                  <a:pt x="1110576" y="-76417"/>
                  <a:pt x="1461969" y="17187"/>
                  <a:pt x="1935828" y="428310"/>
                </a:cubicBezTo>
                <a:cubicBezTo>
                  <a:pt x="2360876" y="797321"/>
                  <a:pt x="2606164" y="1024816"/>
                  <a:pt x="2983047" y="1222213"/>
                </a:cubicBezTo>
                <a:cubicBezTo>
                  <a:pt x="3259478" y="1367196"/>
                  <a:pt x="3537266" y="1612331"/>
                  <a:pt x="3750525" y="1925310"/>
                </a:cubicBezTo>
                <a:cubicBezTo>
                  <a:pt x="3766039" y="1947827"/>
                  <a:pt x="3780641" y="1970459"/>
                  <a:pt x="3794824" y="1992925"/>
                </a:cubicBezTo>
                <a:cubicBezTo>
                  <a:pt x="4004674" y="2327075"/>
                  <a:pt x="4126380" y="2736561"/>
                  <a:pt x="4024928" y="3074114"/>
                </a:cubicBezTo>
                <a:close/>
              </a:path>
            </a:pathLst>
          </a:custGeom>
          <a:noFill/>
          <a:ln w="25346" cap="flat">
            <a:solidFill>
              <a:schemeClr val="tx2">
                <a:alpha val="10000"/>
              </a:schemeClr>
            </a:solidFill>
            <a:prstDash val="solid"/>
            <a:miter/>
          </a:ln>
        </p:spPr>
        <p:txBody>
          <a:bodyPr rtlCol="0" anchor="ctr"/>
          <a:lstStyle/>
          <a:p>
            <a:endParaRPr lang="zh-CN" altLang="en-US" sz="1350"/>
          </a:p>
        </p:txBody>
      </p:sp>
      <p:sp>
        <p:nvSpPr>
          <p:cNvPr id="12" name="任意多边形: 形状 11"/>
          <p:cNvSpPr/>
          <p:nvPr userDrawn="1">
            <p:custDataLst>
              <p:tags r:id="rId5"/>
            </p:custDataLst>
          </p:nvPr>
        </p:nvSpPr>
        <p:spPr>
          <a:xfrm>
            <a:off x="3597105" y="1841521"/>
            <a:ext cx="2237292" cy="3767663"/>
          </a:xfrm>
          <a:custGeom>
            <a:avLst/>
            <a:gdLst>
              <a:gd name="connsiteX0" fmla="*/ 2960908 w 2983056"/>
              <a:gd name="connsiteY0" fmla="*/ 2408312 h 3766107"/>
              <a:gd name="connsiteX1" fmla="*/ 2645652 w 2983056"/>
              <a:gd name="connsiteY1" fmla="*/ 2864686 h 3766107"/>
              <a:gd name="connsiteX2" fmla="*/ 1906199 w 2983056"/>
              <a:gd name="connsiteY2" fmla="*/ 3470032 h 3766107"/>
              <a:gd name="connsiteX3" fmla="*/ 403766 w 2983056"/>
              <a:gd name="connsiteY3" fmla="*/ 3692269 h 3766107"/>
              <a:gd name="connsiteX4" fmla="*/ 29913 w 2983056"/>
              <a:gd name="connsiteY4" fmla="*/ 3254157 h 3766107"/>
              <a:gd name="connsiteX5" fmla="*/ 89676 w 2983056"/>
              <a:gd name="connsiteY5" fmla="*/ 2629787 h 3766107"/>
              <a:gd name="connsiteX6" fmla="*/ 415794 w 2983056"/>
              <a:gd name="connsiteY6" fmla="*/ 2357639 h 3766107"/>
              <a:gd name="connsiteX7" fmla="*/ 512835 w 2983056"/>
              <a:gd name="connsiteY7" fmla="*/ 2239846 h 3766107"/>
              <a:gd name="connsiteX8" fmla="*/ 529338 w 2983056"/>
              <a:gd name="connsiteY8" fmla="*/ 1828608 h 3766107"/>
              <a:gd name="connsiteX9" fmla="*/ 195095 w 2983056"/>
              <a:gd name="connsiteY9" fmla="*/ 885658 h 3766107"/>
              <a:gd name="connsiteX10" fmla="*/ 551393 w 2983056"/>
              <a:gd name="connsiteY10" fmla="*/ 149071 h 3766107"/>
              <a:gd name="connsiteX11" fmla="*/ 1437777 w 2983056"/>
              <a:gd name="connsiteY11" fmla="*/ 263218 h 3766107"/>
              <a:gd name="connsiteX12" fmla="*/ 2208056 w 2983056"/>
              <a:gd name="connsiteY12" fmla="*/ 995449 h 3766107"/>
              <a:gd name="connsiteX13" fmla="*/ 2748207 w 2983056"/>
              <a:gd name="connsiteY13" fmla="*/ 1552357 h 3766107"/>
              <a:gd name="connsiteX14" fmla="*/ 2780300 w 2983056"/>
              <a:gd name="connsiteY14" fmla="*/ 1602992 h 3766107"/>
              <a:gd name="connsiteX15" fmla="*/ 2960743 w 2983056"/>
              <a:gd name="connsiteY15" fmla="*/ 2408020 h 3766107"/>
              <a:gd name="connsiteX0-1" fmla="*/ 2960908 w 2983056"/>
              <a:gd name="connsiteY0-2" fmla="*/ 2408312 h 3766107"/>
              <a:gd name="connsiteX1-3" fmla="*/ 2645652 w 2983056"/>
              <a:gd name="connsiteY1-4" fmla="*/ 2864686 h 3766107"/>
              <a:gd name="connsiteX2-5" fmla="*/ 1906199 w 2983056"/>
              <a:gd name="connsiteY2-6" fmla="*/ 3470032 h 3766107"/>
              <a:gd name="connsiteX3-7" fmla="*/ 403766 w 2983056"/>
              <a:gd name="connsiteY3-8" fmla="*/ 3692269 h 3766107"/>
              <a:gd name="connsiteX4-9" fmla="*/ 29913 w 2983056"/>
              <a:gd name="connsiteY4-10" fmla="*/ 3254157 h 3766107"/>
              <a:gd name="connsiteX5-11" fmla="*/ 89676 w 2983056"/>
              <a:gd name="connsiteY5-12" fmla="*/ 2629787 h 3766107"/>
              <a:gd name="connsiteX6-13" fmla="*/ 415794 w 2983056"/>
              <a:gd name="connsiteY6-14" fmla="*/ 2357639 h 3766107"/>
              <a:gd name="connsiteX7-15" fmla="*/ 512835 w 2983056"/>
              <a:gd name="connsiteY7-16" fmla="*/ 2239846 h 3766107"/>
              <a:gd name="connsiteX8-17" fmla="*/ 529338 w 2983056"/>
              <a:gd name="connsiteY8-18" fmla="*/ 1828608 h 3766107"/>
              <a:gd name="connsiteX9-19" fmla="*/ 195095 w 2983056"/>
              <a:gd name="connsiteY9-20" fmla="*/ 885658 h 3766107"/>
              <a:gd name="connsiteX10-21" fmla="*/ 551393 w 2983056"/>
              <a:gd name="connsiteY10-22" fmla="*/ 149071 h 3766107"/>
              <a:gd name="connsiteX11-23" fmla="*/ 1437777 w 2983056"/>
              <a:gd name="connsiteY11-24" fmla="*/ 263218 h 3766107"/>
              <a:gd name="connsiteX12-25" fmla="*/ 2208056 w 2983056"/>
              <a:gd name="connsiteY12-26" fmla="*/ 995449 h 3766107"/>
              <a:gd name="connsiteX13-27" fmla="*/ 2748207 w 2983056"/>
              <a:gd name="connsiteY13-28" fmla="*/ 1552357 h 3766107"/>
              <a:gd name="connsiteX14-29" fmla="*/ 2780300 w 2983056"/>
              <a:gd name="connsiteY14-30" fmla="*/ 1602992 h 3766107"/>
              <a:gd name="connsiteX15-31" fmla="*/ 2960743 w 2983056"/>
              <a:gd name="connsiteY15-32" fmla="*/ 2408020 h 3766107"/>
              <a:gd name="connsiteX16" fmla="*/ 2960908 w 2983056"/>
              <a:gd name="connsiteY16" fmla="*/ 2408312 h 3766107"/>
              <a:gd name="connsiteX0-33" fmla="*/ 2960908 w 2983056"/>
              <a:gd name="connsiteY0-34" fmla="*/ 2402781 h 3760576"/>
              <a:gd name="connsiteX1-35" fmla="*/ 2645652 w 2983056"/>
              <a:gd name="connsiteY1-36" fmla="*/ 2859155 h 3760576"/>
              <a:gd name="connsiteX2-37" fmla="*/ 1906199 w 2983056"/>
              <a:gd name="connsiteY2-38" fmla="*/ 3464501 h 3760576"/>
              <a:gd name="connsiteX3-39" fmla="*/ 403766 w 2983056"/>
              <a:gd name="connsiteY3-40" fmla="*/ 3686738 h 3760576"/>
              <a:gd name="connsiteX4-41" fmla="*/ 29913 w 2983056"/>
              <a:gd name="connsiteY4-42" fmla="*/ 3248626 h 3760576"/>
              <a:gd name="connsiteX5-43" fmla="*/ 89676 w 2983056"/>
              <a:gd name="connsiteY5-44" fmla="*/ 2624256 h 3760576"/>
              <a:gd name="connsiteX6-45" fmla="*/ 415794 w 2983056"/>
              <a:gd name="connsiteY6-46" fmla="*/ 2352108 h 3760576"/>
              <a:gd name="connsiteX7-47" fmla="*/ 512835 w 2983056"/>
              <a:gd name="connsiteY7-48" fmla="*/ 2234315 h 3760576"/>
              <a:gd name="connsiteX8-49" fmla="*/ 529338 w 2983056"/>
              <a:gd name="connsiteY8-50" fmla="*/ 1823077 h 3760576"/>
              <a:gd name="connsiteX9-51" fmla="*/ 195095 w 2983056"/>
              <a:gd name="connsiteY9-52" fmla="*/ 880127 h 3760576"/>
              <a:gd name="connsiteX10-53" fmla="*/ 551393 w 2983056"/>
              <a:gd name="connsiteY10-54" fmla="*/ 143540 h 3760576"/>
              <a:gd name="connsiteX11-55" fmla="*/ 1437777 w 2983056"/>
              <a:gd name="connsiteY11-56" fmla="*/ 257687 h 3760576"/>
              <a:gd name="connsiteX12-57" fmla="*/ 2208056 w 2983056"/>
              <a:gd name="connsiteY12-58" fmla="*/ 989918 h 3760576"/>
              <a:gd name="connsiteX13-59" fmla="*/ 2748207 w 2983056"/>
              <a:gd name="connsiteY13-60" fmla="*/ 1546826 h 3760576"/>
              <a:gd name="connsiteX14-61" fmla="*/ 2780300 w 2983056"/>
              <a:gd name="connsiteY14-62" fmla="*/ 1597461 h 3760576"/>
              <a:gd name="connsiteX15-63" fmla="*/ 2960743 w 2983056"/>
              <a:gd name="connsiteY15-64" fmla="*/ 2402489 h 3760576"/>
              <a:gd name="connsiteX16-65" fmla="*/ 2960908 w 2983056"/>
              <a:gd name="connsiteY16-66" fmla="*/ 2402781 h 3760576"/>
              <a:gd name="connsiteX0-67" fmla="*/ 2960908 w 2983056"/>
              <a:gd name="connsiteY0-68" fmla="*/ 2352411 h 3710206"/>
              <a:gd name="connsiteX1-69" fmla="*/ 2645652 w 2983056"/>
              <a:gd name="connsiteY1-70" fmla="*/ 2808785 h 3710206"/>
              <a:gd name="connsiteX2-71" fmla="*/ 1906199 w 2983056"/>
              <a:gd name="connsiteY2-72" fmla="*/ 3414131 h 3710206"/>
              <a:gd name="connsiteX3-73" fmla="*/ 403766 w 2983056"/>
              <a:gd name="connsiteY3-74" fmla="*/ 3636368 h 3710206"/>
              <a:gd name="connsiteX4-75" fmla="*/ 29913 w 2983056"/>
              <a:gd name="connsiteY4-76" fmla="*/ 3198256 h 3710206"/>
              <a:gd name="connsiteX5-77" fmla="*/ 89676 w 2983056"/>
              <a:gd name="connsiteY5-78" fmla="*/ 2573886 h 3710206"/>
              <a:gd name="connsiteX6-79" fmla="*/ 415794 w 2983056"/>
              <a:gd name="connsiteY6-80" fmla="*/ 2301738 h 3710206"/>
              <a:gd name="connsiteX7-81" fmla="*/ 512835 w 2983056"/>
              <a:gd name="connsiteY7-82" fmla="*/ 2183945 h 3710206"/>
              <a:gd name="connsiteX8-83" fmla="*/ 529338 w 2983056"/>
              <a:gd name="connsiteY8-84" fmla="*/ 1772707 h 3710206"/>
              <a:gd name="connsiteX9-85" fmla="*/ 195095 w 2983056"/>
              <a:gd name="connsiteY9-86" fmla="*/ 829757 h 3710206"/>
              <a:gd name="connsiteX10-87" fmla="*/ 551393 w 2983056"/>
              <a:gd name="connsiteY10-88" fmla="*/ 93170 h 3710206"/>
              <a:gd name="connsiteX11-89" fmla="*/ 1437777 w 2983056"/>
              <a:gd name="connsiteY11-90" fmla="*/ 207317 h 3710206"/>
              <a:gd name="connsiteX12-91" fmla="*/ 2208056 w 2983056"/>
              <a:gd name="connsiteY12-92" fmla="*/ 939548 h 3710206"/>
              <a:gd name="connsiteX13-93" fmla="*/ 2748207 w 2983056"/>
              <a:gd name="connsiteY13-94" fmla="*/ 1496456 h 3710206"/>
              <a:gd name="connsiteX14-95" fmla="*/ 2780300 w 2983056"/>
              <a:gd name="connsiteY14-96" fmla="*/ 1547091 h 3710206"/>
              <a:gd name="connsiteX15-97" fmla="*/ 2960743 w 2983056"/>
              <a:gd name="connsiteY15-98" fmla="*/ 2352119 h 3710206"/>
              <a:gd name="connsiteX16-99" fmla="*/ 2960908 w 2983056"/>
              <a:gd name="connsiteY16-100" fmla="*/ 2352411 h 3710206"/>
              <a:gd name="connsiteX0-101" fmla="*/ 2960908 w 2983056"/>
              <a:gd name="connsiteY0-102" fmla="*/ 2415703 h 3773498"/>
              <a:gd name="connsiteX1-103" fmla="*/ 2645652 w 2983056"/>
              <a:gd name="connsiteY1-104" fmla="*/ 2872077 h 3773498"/>
              <a:gd name="connsiteX2-105" fmla="*/ 1906199 w 2983056"/>
              <a:gd name="connsiteY2-106" fmla="*/ 3477423 h 3773498"/>
              <a:gd name="connsiteX3-107" fmla="*/ 403766 w 2983056"/>
              <a:gd name="connsiteY3-108" fmla="*/ 3699660 h 3773498"/>
              <a:gd name="connsiteX4-109" fmla="*/ 29913 w 2983056"/>
              <a:gd name="connsiteY4-110" fmla="*/ 3261548 h 3773498"/>
              <a:gd name="connsiteX5-111" fmla="*/ 89676 w 2983056"/>
              <a:gd name="connsiteY5-112" fmla="*/ 2637178 h 3773498"/>
              <a:gd name="connsiteX6-113" fmla="*/ 415794 w 2983056"/>
              <a:gd name="connsiteY6-114" fmla="*/ 2365030 h 3773498"/>
              <a:gd name="connsiteX7-115" fmla="*/ 512835 w 2983056"/>
              <a:gd name="connsiteY7-116" fmla="*/ 2247237 h 3773498"/>
              <a:gd name="connsiteX8-117" fmla="*/ 529338 w 2983056"/>
              <a:gd name="connsiteY8-118" fmla="*/ 1835999 h 3773498"/>
              <a:gd name="connsiteX9-119" fmla="*/ 195095 w 2983056"/>
              <a:gd name="connsiteY9-120" fmla="*/ 893049 h 3773498"/>
              <a:gd name="connsiteX10-121" fmla="*/ 551393 w 2983056"/>
              <a:gd name="connsiteY10-122" fmla="*/ 156462 h 3773498"/>
              <a:gd name="connsiteX11-123" fmla="*/ 1437777 w 2983056"/>
              <a:gd name="connsiteY11-124" fmla="*/ 270609 h 3773498"/>
              <a:gd name="connsiteX12-125" fmla="*/ 2208056 w 2983056"/>
              <a:gd name="connsiteY12-126" fmla="*/ 1002840 h 3773498"/>
              <a:gd name="connsiteX13-127" fmla="*/ 2748207 w 2983056"/>
              <a:gd name="connsiteY13-128" fmla="*/ 1559748 h 3773498"/>
              <a:gd name="connsiteX14-129" fmla="*/ 2780300 w 2983056"/>
              <a:gd name="connsiteY14-130" fmla="*/ 1610383 h 3773498"/>
              <a:gd name="connsiteX15-131" fmla="*/ 2960743 w 2983056"/>
              <a:gd name="connsiteY15-132" fmla="*/ 2415411 h 3773498"/>
              <a:gd name="connsiteX16-133" fmla="*/ 2960908 w 2983056"/>
              <a:gd name="connsiteY16-134" fmla="*/ 2415703 h 3773498"/>
              <a:gd name="connsiteX0-135" fmla="*/ 2960908 w 2983056"/>
              <a:gd name="connsiteY0-136" fmla="*/ 2415703 h 3773498"/>
              <a:gd name="connsiteX1-137" fmla="*/ 2645652 w 2983056"/>
              <a:gd name="connsiteY1-138" fmla="*/ 2872077 h 3773498"/>
              <a:gd name="connsiteX2-139" fmla="*/ 1906199 w 2983056"/>
              <a:gd name="connsiteY2-140" fmla="*/ 3477423 h 3773498"/>
              <a:gd name="connsiteX3-141" fmla="*/ 403766 w 2983056"/>
              <a:gd name="connsiteY3-142" fmla="*/ 3699660 h 3773498"/>
              <a:gd name="connsiteX4-143" fmla="*/ 29913 w 2983056"/>
              <a:gd name="connsiteY4-144" fmla="*/ 3261548 h 3773498"/>
              <a:gd name="connsiteX5-145" fmla="*/ 89676 w 2983056"/>
              <a:gd name="connsiteY5-146" fmla="*/ 2637178 h 3773498"/>
              <a:gd name="connsiteX6-147" fmla="*/ 415794 w 2983056"/>
              <a:gd name="connsiteY6-148" fmla="*/ 2365030 h 3773498"/>
              <a:gd name="connsiteX7-149" fmla="*/ 512835 w 2983056"/>
              <a:gd name="connsiteY7-150" fmla="*/ 2247237 h 3773498"/>
              <a:gd name="connsiteX8-151" fmla="*/ 529338 w 2983056"/>
              <a:gd name="connsiteY8-152" fmla="*/ 1835999 h 3773498"/>
              <a:gd name="connsiteX9-153" fmla="*/ 195095 w 2983056"/>
              <a:gd name="connsiteY9-154" fmla="*/ 893049 h 3773498"/>
              <a:gd name="connsiteX10-155" fmla="*/ 551393 w 2983056"/>
              <a:gd name="connsiteY10-156" fmla="*/ 156462 h 3773498"/>
              <a:gd name="connsiteX11-157" fmla="*/ 1437777 w 2983056"/>
              <a:gd name="connsiteY11-158" fmla="*/ 270609 h 3773498"/>
              <a:gd name="connsiteX12-159" fmla="*/ 2208056 w 2983056"/>
              <a:gd name="connsiteY12-160" fmla="*/ 1002840 h 3773498"/>
              <a:gd name="connsiteX13-161" fmla="*/ 2748207 w 2983056"/>
              <a:gd name="connsiteY13-162" fmla="*/ 1559748 h 3773498"/>
              <a:gd name="connsiteX14-163" fmla="*/ 2780300 w 2983056"/>
              <a:gd name="connsiteY14-164" fmla="*/ 1610383 h 3773498"/>
              <a:gd name="connsiteX15-165" fmla="*/ 2960743 w 2983056"/>
              <a:gd name="connsiteY15-166" fmla="*/ 2415411 h 3773498"/>
              <a:gd name="connsiteX16-167" fmla="*/ 2960908 w 2983056"/>
              <a:gd name="connsiteY16-168" fmla="*/ 2415703 h 3773498"/>
              <a:gd name="connsiteX0-169" fmla="*/ 2960908 w 2983056"/>
              <a:gd name="connsiteY0-170" fmla="*/ 2399130 h 3756925"/>
              <a:gd name="connsiteX1-171" fmla="*/ 2645652 w 2983056"/>
              <a:gd name="connsiteY1-172" fmla="*/ 2855504 h 3756925"/>
              <a:gd name="connsiteX2-173" fmla="*/ 1906199 w 2983056"/>
              <a:gd name="connsiteY2-174" fmla="*/ 3460850 h 3756925"/>
              <a:gd name="connsiteX3-175" fmla="*/ 403766 w 2983056"/>
              <a:gd name="connsiteY3-176" fmla="*/ 3683087 h 3756925"/>
              <a:gd name="connsiteX4-177" fmla="*/ 29913 w 2983056"/>
              <a:gd name="connsiteY4-178" fmla="*/ 3244975 h 3756925"/>
              <a:gd name="connsiteX5-179" fmla="*/ 89676 w 2983056"/>
              <a:gd name="connsiteY5-180" fmla="*/ 2620605 h 3756925"/>
              <a:gd name="connsiteX6-181" fmla="*/ 415794 w 2983056"/>
              <a:gd name="connsiteY6-182" fmla="*/ 2348457 h 3756925"/>
              <a:gd name="connsiteX7-183" fmla="*/ 512835 w 2983056"/>
              <a:gd name="connsiteY7-184" fmla="*/ 2230664 h 3756925"/>
              <a:gd name="connsiteX8-185" fmla="*/ 529338 w 2983056"/>
              <a:gd name="connsiteY8-186" fmla="*/ 1819426 h 3756925"/>
              <a:gd name="connsiteX9-187" fmla="*/ 195095 w 2983056"/>
              <a:gd name="connsiteY9-188" fmla="*/ 876476 h 3756925"/>
              <a:gd name="connsiteX10-189" fmla="*/ 551393 w 2983056"/>
              <a:gd name="connsiteY10-190" fmla="*/ 139889 h 3756925"/>
              <a:gd name="connsiteX11-191" fmla="*/ 1437777 w 2983056"/>
              <a:gd name="connsiteY11-192" fmla="*/ 254036 h 3756925"/>
              <a:gd name="connsiteX12-193" fmla="*/ 2208056 w 2983056"/>
              <a:gd name="connsiteY12-194" fmla="*/ 986267 h 3756925"/>
              <a:gd name="connsiteX13-195" fmla="*/ 2748207 w 2983056"/>
              <a:gd name="connsiteY13-196" fmla="*/ 1543175 h 3756925"/>
              <a:gd name="connsiteX14-197" fmla="*/ 2780300 w 2983056"/>
              <a:gd name="connsiteY14-198" fmla="*/ 1593810 h 3756925"/>
              <a:gd name="connsiteX15-199" fmla="*/ 2960743 w 2983056"/>
              <a:gd name="connsiteY15-200" fmla="*/ 2398838 h 3756925"/>
              <a:gd name="connsiteX16-201" fmla="*/ 2960908 w 2983056"/>
              <a:gd name="connsiteY16-202" fmla="*/ 2399130 h 3756925"/>
              <a:gd name="connsiteX0-203" fmla="*/ 2960908 w 2983056"/>
              <a:gd name="connsiteY0-204" fmla="*/ 2409868 h 3767663"/>
              <a:gd name="connsiteX1-205" fmla="*/ 2645652 w 2983056"/>
              <a:gd name="connsiteY1-206" fmla="*/ 2866242 h 3767663"/>
              <a:gd name="connsiteX2-207" fmla="*/ 1906199 w 2983056"/>
              <a:gd name="connsiteY2-208" fmla="*/ 3471588 h 3767663"/>
              <a:gd name="connsiteX3-209" fmla="*/ 403766 w 2983056"/>
              <a:gd name="connsiteY3-210" fmla="*/ 3693825 h 3767663"/>
              <a:gd name="connsiteX4-211" fmla="*/ 29913 w 2983056"/>
              <a:gd name="connsiteY4-212" fmla="*/ 3255713 h 3767663"/>
              <a:gd name="connsiteX5-213" fmla="*/ 89676 w 2983056"/>
              <a:gd name="connsiteY5-214" fmla="*/ 2631343 h 3767663"/>
              <a:gd name="connsiteX6-215" fmla="*/ 415794 w 2983056"/>
              <a:gd name="connsiteY6-216" fmla="*/ 2359195 h 3767663"/>
              <a:gd name="connsiteX7-217" fmla="*/ 512835 w 2983056"/>
              <a:gd name="connsiteY7-218" fmla="*/ 2241402 h 3767663"/>
              <a:gd name="connsiteX8-219" fmla="*/ 529338 w 2983056"/>
              <a:gd name="connsiteY8-220" fmla="*/ 1830164 h 3767663"/>
              <a:gd name="connsiteX9-221" fmla="*/ 195095 w 2983056"/>
              <a:gd name="connsiteY9-222" fmla="*/ 887214 h 3767663"/>
              <a:gd name="connsiteX10-223" fmla="*/ 551393 w 2983056"/>
              <a:gd name="connsiteY10-224" fmla="*/ 150627 h 3767663"/>
              <a:gd name="connsiteX11-225" fmla="*/ 1437777 w 2983056"/>
              <a:gd name="connsiteY11-226" fmla="*/ 264774 h 3767663"/>
              <a:gd name="connsiteX12-227" fmla="*/ 2208056 w 2983056"/>
              <a:gd name="connsiteY12-228" fmla="*/ 997005 h 3767663"/>
              <a:gd name="connsiteX13-229" fmla="*/ 2748207 w 2983056"/>
              <a:gd name="connsiteY13-230" fmla="*/ 1553913 h 3767663"/>
              <a:gd name="connsiteX14-231" fmla="*/ 2780300 w 2983056"/>
              <a:gd name="connsiteY14-232" fmla="*/ 1604548 h 3767663"/>
              <a:gd name="connsiteX15-233" fmla="*/ 2960743 w 2983056"/>
              <a:gd name="connsiteY15-234" fmla="*/ 2409576 h 3767663"/>
              <a:gd name="connsiteX16-235" fmla="*/ 2960908 w 2983056"/>
              <a:gd name="connsiteY16-236" fmla="*/ 2409868 h 3767663"/>
              <a:gd name="connsiteX0-237" fmla="*/ 2960908 w 2983056"/>
              <a:gd name="connsiteY0-238" fmla="*/ 2409868 h 3767663"/>
              <a:gd name="connsiteX1-239" fmla="*/ 2645652 w 2983056"/>
              <a:gd name="connsiteY1-240" fmla="*/ 2866242 h 3767663"/>
              <a:gd name="connsiteX2-241" fmla="*/ 1906199 w 2983056"/>
              <a:gd name="connsiteY2-242" fmla="*/ 3471588 h 3767663"/>
              <a:gd name="connsiteX3-243" fmla="*/ 403766 w 2983056"/>
              <a:gd name="connsiteY3-244" fmla="*/ 3693825 h 3767663"/>
              <a:gd name="connsiteX4-245" fmla="*/ 29913 w 2983056"/>
              <a:gd name="connsiteY4-246" fmla="*/ 3255713 h 3767663"/>
              <a:gd name="connsiteX5-247" fmla="*/ 89676 w 2983056"/>
              <a:gd name="connsiteY5-248" fmla="*/ 2631343 h 3767663"/>
              <a:gd name="connsiteX6-249" fmla="*/ 415794 w 2983056"/>
              <a:gd name="connsiteY6-250" fmla="*/ 2359195 h 3767663"/>
              <a:gd name="connsiteX7-251" fmla="*/ 512835 w 2983056"/>
              <a:gd name="connsiteY7-252" fmla="*/ 2241402 h 3767663"/>
              <a:gd name="connsiteX8-253" fmla="*/ 529338 w 2983056"/>
              <a:gd name="connsiteY8-254" fmla="*/ 1830164 h 3767663"/>
              <a:gd name="connsiteX9-255" fmla="*/ 195095 w 2983056"/>
              <a:gd name="connsiteY9-256" fmla="*/ 887214 h 3767663"/>
              <a:gd name="connsiteX10-257" fmla="*/ 551393 w 2983056"/>
              <a:gd name="connsiteY10-258" fmla="*/ 150627 h 3767663"/>
              <a:gd name="connsiteX11-259" fmla="*/ 1437777 w 2983056"/>
              <a:gd name="connsiteY11-260" fmla="*/ 264774 h 3767663"/>
              <a:gd name="connsiteX12-261" fmla="*/ 2208056 w 2983056"/>
              <a:gd name="connsiteY12-262" fmla="*/ 997005 h 3767663"/>
              <a:gd name="connsiteX13-263" fmla="*/ 2748207 w 2983056"/>
              <a:gd name="connsiteY13-264" fmla="*/ 1553913 h 3767663"/>
              <a:gd name="connsiteX14-265" fmla="*/ 2780300 w 2983056"/>
              <a:gd name="connsiteY14-266" fmla="*/ 1604548 h 3767663"/>
              <a:gd name="connsiteX15-267" fmla="*/ 2960743 w 2983056"/>
              <a:gd name="connsiteY15-268" fmla="*/ 2409576 h 3767663"/>
              <a:gd name="connsiteX16-269" fmla="*/ 2960908 w 2983056"/>
              <a:gd name="connsiteY16-270" fmla="*/ 2409868 h 37676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65" y="connsiteY16-66"/>
              </a:cxn>
            </a:cxnLst>
            <a:rect l="l" t="t" r="r" b="b"/>
            <a:pathLst>
              <a:path w="2983056" h="3767663">
                <a:moveTo>
                  <a:pt x="2960908" y="2409868"/>
                </a:moveTo>
                <a:cubicBezTo>
                  <a:pt x="2908560" y="2605575"/>
                  <a:pt x="2766801" y="2731483"/>
                  <a:pt x="2645652" y="2866242"/>
                </a:cubicBezTo>
                <a:cubicBezTo>
                  <a:pt x="2429440" y="3105739"/>
                  <a:pt x="2176838" y="3300938"/>
                  <a:pt x="1906199" y="3471588"/>
                </a:cubicBezTo>
                <a:cubicBezTo>
                  <a:pt x="1488769" y="3734935"/>
                  <a:pt x="915942" y="3857071"/>
                  <a:pt x="403766" y="3693825"/>
                </a:cubicBezTo>
                <a:cubicBezTo>
                  <a:pt x="210851" y="3632230"/>
                  <a:pt x="78598" y="3470762"/>
                  <a:pt x="29913" y="3255713"/>
                </a:cubicBezTo>
                <a:cubicBezTo>
                  <a:pt x="-19393" y="3037959"/>
                  <a:pt x="-13169" y="2795871"/>
                  <a:pt x="89676" y="2631343"/>
                </a:cubicBezTo>
                <a:cubicBezTo>
                  <a:pt x="168465" y="2505651"/>
                  <a:pt x="309108" y="2452197"/>
                  <a:pt x="415794" y="2359195"/>
                </a:cubicBezTo>
                <a:cubicBezTo>
                  <a:pt x="453833" y="2326124"/>
                  <a:pt x="487181" y="2288075"/>
                  <a:pt x="512835" y="2241402"/>
                </a:cubicBezTo>
                <a:cubicBezTo>
                  <a:pt x="581395" y="2116993"/>
                  <a:pt x="569506" y="1967158"/>
                  <a:pt x="529338" y="1830164"/>
                </a:cubicBezTo>
                <a:cubicBezTo>
                  <a:pt x="440929" y="1527802"/>
                  <a:pt x="238216" y="1242966"/>
                  <a:pt x="195095" y="887214"/>
                </a:cubicBezTo>
                <a:cubicBezTo>
                  <a:pt x="205087" y="673517"/>
                  <a:pt x="112324" y="498661"/>
                  <a:pt x="551393" y="150627"/>
                </a:cubicBezTo>
                <a:cubicBezTo>
                  <a:pt x="990462" y="-197407"/>
                  <a:pt x="1294920" y="151281"/>
                  <a:pt x="1437777" y="264774"/>
                </a:cubicBezTo>
                <a:cubicBezTo>
                  <a:pt x="1580634" y="378267"/>
                  <a:pt x="1939813" y="804105"/>
                  <a:pt x="2208056" y="997005"/>
                </a:cubicBezTo>
                <a:cubicBezTo>
                  <a:pt x="2393139" y="1129949"/>
                  <a:pt x="2593988" y="1319077"/>
                  <a:pt x="2748207" y="1553913"/>
                </a:cubicBezTo>
                <a:cubicBezTo>
                  <a:pt x="2759285" y="1570576"/>
                  <a:pt x="2770071" y="1587784"/>
                  <a:pt x="2780300" y="1604548"/>
                </a:cubicBezTo>
                <a:cubicBezTo>
                  <a:pt x="2933023" y="1854840"/>
                  <a:pt x="3028897" y="2154814"/>
                  <a:pt x="2960743" y="2409576"/>
                </a:cubicBezTo>
                <a:lnTo>
                  <a:pt x="2960908" y="2409868"/>
                </a:lnTo>
                <a:close/>
              </a:path>
            </a:pathLst>
          </a:custGeom>
          <a:noFill/>
          <a:ln w="25346" cap="flat">
            <a:solidFill>
              <a:schemeClr val="tx2">
                <a:alpha val="10000"/>
              </a:schemeClr>
            </a:solidFill>
            <a:prstDash val="solid"/>
            <a:miter/>
          </a:ln>
        </p:spPr>
        <p:txBody>
          <a:bodyPr rtlCol="0" anchor="ctr"/>
          <a:lstStyle/>
          <a:p>
            <a:endParaRPr lang="zh-CN" altLang="en-US" sz="1350"/>
          </a:p>
        </p:txBody>
      </p:sp>
      <p:sp>
        <p:nvSpPr>
          <p:cNvPr id="13" name="任意多边形: 形状 12"/>
          <p:cNvSpPr/>
          <p:nvPr userDrawn="1">
            <p:custDataLst>
              <p:tags r:id="rId6"/>
            </p:custDataLst>
          </p:nvPr>
        </p:nvSpPr>
        <p:spPr>
          <a:xfrm>
            <a:off x="4149995" y="2624302"/>
            <a:ext cx="1217468" cy="2321719"/>
          </a:xfrm>
          <a:custGeom>
            <a:avLst/>
            <a:gdLst>
              <a:gd name="connsiteX0" fmla="*/ 1042096 w 1623291"/>
              <a:gd name="connsiteY0" fmla="*/ 719087 h 2321719"/>
              <a:gd name="connsiteX1" fmla="*/ 1610981 w 1623291"/>
              <a:gd name="connsiteY1" fmla="*/ 1479576 h 2321719"/>
              <a:gd name="connsiteX2" fmla="*/ 1523358 w 1623291"/>
              <a:gd name="connsiteY2" fmla="*/ 1908290 h 2321719"/>
              <a:gd name="connsiteX3" fmla="*/ 385182 w 1623291"/>
              <a:gd name="connsiteY3" fmla="*/ 2227580 h 2321719"/>
              <a:gd name="connsiteX4" fmla="*/ 133011 w 1623291"/>
              <a:gd name="connsiteY4" fmla="*/ 1840484 h 2321719"/>
              <a:gd name="connsiteX5" fmla="*/ 218568 w 1623291"/>
              <a:gd name="connsiteY5" fmla="*/ 1669542 h 2321719"/>
              <a:gd name="connsiteX6" fmla="*/ 59305 w 1623291"/>
              <a:gd name="connsiteY6" fmla="*/ 566852 h 2321719"/>
              <a:gd name="connsiteX7" fmla="*/ 440877 w 1623291"/>
              <a:gd name="connsiteY7" fmla="*/ 30264 h 2321719"/>
              <a:gd name="connsiteX8" fmla="*/ 1041652 w 1623291"/>
              <a:gd name="connsiteY8" fmla="*/ 719531 h 232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91" h="2321719">
                <a:moveTo>
                  <a:pt x="1042096" y="719087"/>
                </a:moveTo>
                <a:cubicBezTo>
                  <a:pt x="1225175" y="973481"/>
                  <a:pt x="1540912" y="1172071"/>
                  <a:pt x="1610981" y="1479576"/>
                </a:cubicBezTo>
                <a:cubicBezTo>
                  <a:pt x="1647181" y="1639316"/>
                  <a:pt x="1599243" y="1788402"/>
                  <a:pt x="1523358" y="1908290"/>
                </a:cubicBezTo>
                <a:cubicBezTo>
                  <a:pt x="1318794" y="2232038"/>
                  <a:pt x="826923" y="2458085"/>
                  <a:pt x="385182" y="2227580"/>
                </a:cubicBezTo>
                <a:cubicBezTo>
                  <a:pt x="237948" y="2150910"/>
                  <a:pt x="108130" y="1982889"/>
                  <a:pt x="133011" y="1840484"/>
                </a:cubicBezTo>
                <a:cubicBezTo>
                  <a:pt x="144583" y="1774292"/>
                  <a:pt x="186208" y="1724140"/>
                  <a:pt x="218568" y="1669542"/>
                </a:cubicBezTo>
                <a:cubicBezTo>
                  <a:pt x="409671" y="1347191"/>
                  <a:pt x="237897" y="938162"/>
                  <a:pt x="59305" y="566852"/>
                </a:cubicBezTo>
                <a:cubicBezTo>
                  <a:pt x="-98741" y="238773"/>
                  <a:pt x="69445" y="-105143"/>
                  <a:pt x="440877" y="30264"/>
                </a:cubicBezTo>
                <a:cubicBezTo>
                  <a:pt x="717638" y="131432"/>
                  <a:pt x="881147" y="496418"/>
                  <a:pt x="1041652" y="719531"/>
                </a:cubicBezTo>
                <a:close/>
              </a:path>
            </a:pathLst>
          </a:custGeom>
          <a:noFill/>
          <a:ln w="25346" cap="flat">
            <a:solidFill>
              <a:schemeClr val="tx2">
                <a:alpha val="10000"/>
              </a:schemeClr>
            </a:solidFill>
            <a:prstDash val="solid"/>
            <a:miter/>
          </a:ln>
        </p:spPr>
        <p:txBody>
          <a:bodyPr rtlCol="0" anchor="ctr"/>
          <a:lstStyle/>
          <a:p>
            <a:endParaRPr lang="zh-CN" altLang="en-US" sz="1350"/>
          </a:p>
        </p:txBody>
      </p:sp>
      <p:sp>
        <p:nvSpPr>
          <p:cNvPr id="14" name="任意多边形: 形状 13"/>
          <p:cNvSpPr/>
          <p:nvPr userDrawn="1">
            <p:custDataLst>
              <p:tags r:id="rId7"/>
            </p:custDataLst>
          </p:nvPr>
        </p:nvSpPr>
        <p:spPr>
          <a:xfrm>
            <a:off x="1959725" y="4077"/>
            <a:ext cx="1137808" cy="6839748"/>
          </a:xfrm>
          <a:custGeom>
            <a:avLst/>
            <a:gdLst>
              <a:gd name="connsiteX0" fmla="*/ 14184 w 7400564"/>
              <a:gd name="connsiteY0" fmla="*/ 0 h 6858000"/>
              <a:gd name="connsiteX1" fmla="*/ 3448656 w 7400564"/>
              <a:gd name="connsiteY1" fmla="*/ 0 h 6858000"/>
              <a:gd name="connsiteX2" fmla="*/ 3479316 w 7400564"/>
              <a:gd name="connsiteY2" fmla="*/ 28643 h 6858000"/>
              <a:gd name="connsiteX3" fmla="*/ 5379722 w 7400564"/>
              <a:gd name="connsiteY3" fmla="*/ 948586 h 6858000"/>
              <a:gd name="connsiteX4" fmla="*/ 6857857 w 7400564"/>
              <a:gd name="connsiteY4" fmla="*/ 2084643 h 6858000"/>
              <a:gd name="connsiteX5" fmla="*/ 6939573 w 7400564"/>
              <a:gd name="connsiteY5" fmla="*/ 2203515 h 6858000"/>
              <a:gd name="connsiteX6" fmla="*/ 7318077 w 7400564"/>
              <a:gd name="connsiteY6" fmla="*/ 4131540 h 6858000"/>
              <a:gd name="connsiteX7" fmla="*/ 7318154 w 7400564"/>
              <a:gd name="connsiteY7" fmla="*/ 4131044 h 6858000"/>
              <a:gd name="connsiteX8" fmla="*/ 6284751 w 7400564"/>
              <a:gd name="connsiteY8" fmla="*/ 5398505 h 6858000"/>
              <a:gd name="connsiteX9" fmla="*/ 4625832 w 7400564"/>
              <a:gd name="connsiteY9" fmla="*/ 6714471 h 6858000"/>
              <a:gd name="connsiteX10" fmla="*/ 4389884 w 7400564"/>
              <a:gd name="connsiteY10" fmla="*/ 6858000 h 6858000"/>
              <a:gd name="connsiteX11" fmla="*/ 111946 w 7400564"/>
              <a:gd name="connsiteY11" fmla="*/ 6858000 h 6858000"/>
              <a:gd name="connsiteX12" fmla="*/ 71555 w 7400564"/>
              <a:gd name="connsiteY12" fmla="*/ 6690335 h 6858000"/>
              <a:gd name="connsiteX13" fmla="*/ 297531 w 7400564"/>
              <a:gd name="connsiteY13" fmla="*/ 4988015 h 6858000"/>
              <a:gd name="connsiteX14" fmla="*/ 1185748 w 7400564"/>
              <a:gd name="connsiteY14" fmla="*/ 4319741 h 6858000"/>
              <a:gd name="connsiteX15" fmla="*/ 1434084 w 7400564"/>
              <a:gd name="connsiteY15" fmla="*/ 4006521 h 6858000"/>
              <a:gd name="connsiteX16" fmla="*/ 1310806 w 7400564"/>
              <a:gd name="connsiteY16" fmla="*/ 2871674 h 6858000"/>
              <a:gd name="connsiteX17" fmla="*/ 17952 w 7400564"/>
              <a:gd name="connsiteY17" fmla="*/ 424197 h 6858000"/>
              <a:gd name="connsiteX18" fmla="*/ 4385 w 7400564"/>
              <a:gd name="connsiteY18" fmla="*/ 72040 h 6858000"/>
              <a:gd name="connsiteX0-1" fmla="*/ 4389884 w 7400564"/>
              <a:gd name="connsiteY0-2" fmla="*/ 6858000 h 6949440"/>
              <a:gd name="connsiteX1-3" fmla="*/ 111946 w 7400564"/>
              <a:gd name="connsiteY1-4" fmla="*/ 6858000 h 6949440"/>
              <a:gd name="connsiteX2-5" fmla="*/ 71555 w 7400564"/>
              <a:gd name="connsiteY2-6" fmla="*/ 6690335 h 6949440"/>
              <a:gd name="connsiteX3-7" fmla="*/ 297531 w 7400564"/>
              <a:gd name="connsiteY3-8" fmla="*/ 4988015 h 6949440"/>
              <a:gd name="connsiteX4-9" fmla="*/ 1185748 w 7400564"/>
              <a:gd name="connsiteY4-10" fmla="*/ 4319741 h 6949440"/>
              <a:gd name="connsiteX5-11" fmla="*/ 1434084 w 7400564"/>
              <a:gd name="connsiteY5-12" fmla="*/ 4006521 h 6949440"/>
              <a:gd name="connsiteX6-13" fmla="*/ 1310806 w 7400564"/>
              <a:gd name="connsiteY6-14" fmla="*/ 2871674 h 6949440"/>
              <a:gd name="connsiteX7-15" fmla="*/ 17952 w 7400564"/>
              <a:gd name="connsiteY7-16" fmla="*/ 424197 h 6949440"/>
              <a:gd name="connsiteX8-17" fmla="*/ 4385 w 7400564"/>
              <a:gd name="connsiteY8-18" fmla="*/ 72040 h 6949440"/>
              <a:gd name="connsiteX9-19" fmla="*/ 14184 w 7400564"/>
              <a:gd name="connsiteY9-20" fmla="*/ 0 h 6949440"/>
              <a:gd name="connsiteX10-21" fmla="*/ 3448656 w 7400564"/>
              <a:gd name="connsiteY10-22" fmla="*/ 0 h 6949440"/>
              <a:gd name="connsiteX11-23" fmla="*/ 3479316 w 7400564"/>
              <a:gd name="connsiteY11-24" fmla="*/ 28643 h 6949440"/>
              <a:gd name="connsiteX12-25" fmla="*/ 5379722 w 7400564"/>
              <a:gd name="connsiteY12-26" fmla="*/ 948586 h 6949440"/>
              <a:gd name="connsiteX13-27" fmla="*/ 6857857 w 7400564"/>
              <a:gd name="connsiteY13-28" fmla="*/ 2084643 h 6949440"/>
              <a:gd name="connsiteX14-29" fmla="*/ 6939573 w 7400564"/>
              <a:gd name="connsiteY14-30" fmla="*/ 2203515 h 6949440"/>
              <a:gd name="connsiteX15-31" fmla="*/ 7318077 w 7400564"/>
              <a:gd name="connsiteY15-32" fmla="*/ 4131540 h 6949440"/>
              <a:gd name="connsiteX16-33" fmla="*/ 7318154 w 7400564"/>
              <a:gd name="connsiteY16-34" fmla="*/ 4131044 h 6949440"/>
              <a:gd name="connsiteX17-35" fmla="*/ 6284751 w 7400564"/>
              <a:gd name="connsiteY17-36" fmla="*/ 5398505 h 6949440"/>
              <a:gd name="connsiteX18-37" fmla="*/ 4625832 w 7400564"/>
              <a:gd name="connsiteY18-38" fmla="*/ 6714471 h 6949440"/>
              <a:gd name="connsiteX19" fmla="*/ 4481324 w 7400564"/>
              <a:gd name="connsiteY19" fmla="*/ 6949440 h 6949440"/>
              <a:gd name="connsiteX0-39" fmla="*/ 111946 w 7400564"/>
              <a:gd name="connsiteY0-40" fmla="*/ 6858000 h 6949440"/>
              <a:gd name="connsiteX1-41" fmla="*/ 71555 w 7400564"/>
              <a:gd name="connsiteY1-42" fmla="*/ 6690335 h 6949440"/>
              <a:gd name="connsiteX2-43" fmla="*/ 297531 w 7400564"/>
              <a:gd name="connsiteY2-44" fmla="*/ 4988015 h 6949440"/>
              <a:gd name="connsiteX3-45" fmla="*/ 1185748 w 7400564"/>
              <a:gd name="connsiteY3-46" fmla="*/ 4319741 h 6949440"/>
              <a:gd name="connsiteX4-47" fmla="*/ 1434084 w 7400564"/>
              <a:gd name="connsiteY4-48" fmla="*/ 4006521 h 6949440"/>
              <a:gd name="connsiteX5-49" fmla="*/ 1310806 w 7400564"/>
              <a:gd name="connsiteY5-50" fmla="*/ 2871674 h 6949440"/>
              <a:gd name="connsiteX6-51" fmla="*/ 17952 w 7400564"/>
              <a:gd name="connsiteY6-52" fmla="*/ 424197 h 6949440"/>
              <a:gd name="connsiteX7-53" fmla="*/ 4385 w 7400564"/>
              <a:gd name="connsiteY7-54" fmla="*/ 72040 h 6949440"/>
              <a:gd name="connsiteX8-55" fmla="*/ 14184 w 7400564"/>
              <a:gd name="connsiteY8-56" fmla="*/ 0 h 6949440"/>
              <a:gd name="connsiteX9-57" fmla="*/ 3448656 w 7400564"/>
              <a:gd name="connsiteY9-58" fmla="*/ 0 h 6949440"/>
              <a:gd name="connsiteX10-59" fmla="*/ 3479316 w 7400564"/>
              <a:gd name="connsiteY10-60" fmla="*/ 28643 h 6949440"/>
              <a:gd name="connsiteX11-61" fmla="*/ 5379722 w 7400564"/>
              <a:gd name="connsiteY11-62" fmla="*/ 948586 h 6949440"/>
              <a:gd name="connsiteX12-63" fmla="*/ 6857857 w 7400564"/>
              <a:gd name="connsiteY12-64" fmla="*/ 2084643 h 6949440"/>
              <a:gd name="connsiteX13-65" fmla="*/ 6939573 w 7400564"/>
              <a:gd name="connsiteY13-66" fmla="*/ 2203515 h 6949440"/>
              <a:gd name="connsiteX14-67" fmla="*/ 7318077 w 7400564"/>
              <a:gd name="connsiteY14-68" fmla="*/ 4131540 h 6949440"/>
              <a:gd name="connsiteX15-69" fmla="*/ 7318154 w 7400564"/>
              <a:gd name="connsiteY15-70" fmla="*/ 4131044 h 6949440"/>
              <a:gd name="connsiteX16-71" fmla="*/ 6284751 w 7400564"/>
              <a:gd name="connsiteY16-72" fmla="*/ 5398505 h 6949440"/>
              <a:gd name="connsiteX17-73" fmla="*/ 4625832 w 7400564"/>
              <a:gd name="connsiteY17-74" fmla="*/ 6714471 h 6949440"/>
              <a:gd name="connsiteX18-75" fmla="*/ 4481324 w 7400564"/>
              <a:gd name="connsiteY18-76" fmla="*/ 6949440 h 6949440"/>
              <a:gd name="connsiteX0-77" fmla="*/ 111946 w 7400564"/>
              <a:gd name="connsiteY0-78" fmla="*/ 6858000 h 6949440"/>
              <a:gd name="connsiteX1-79" fmla="*/ 71555 w 7400564"/>
              <a:gd name="connsiteY1-80" fmla="*/ 6690335 h 6949440"/>
              <a:gd name="connsiteX2-81" fmla="*/ 297531 w 7400564"/>
              <a:gd name="connsiteY2-82" fmla="*/ 4988015 h 6949440"/>
              <a:gd name="connsiteX3-83" fmla="*/ 1185748 w 7400564"/>
              <a:gd name="connsiteY3-84" fmla="*/ 4319741 h 6949440"/>
              <a:gd name="connsiteX4-85" fmla="*/ 1434084 w 7400564"/>
              <a:gd name="connsiteY4-86" fmla="*/ 4006521 h 6949440"/>
              <a:gd name="connsiteX5-87" fmla="*/ 1310806 w 7400564"/>
              <a:gd name="connsiteY5-88" fmla="*/ 2871674 h 6949440"/>
              <a:gd name="connsiteX6-89" fmla="*/ 17952 w 7400564"/>
              <a:gd name="connsiteY6-90" fmla="*/ 424197 h 6949440"/>
              <a:gd name="connsiteX7-91" fmla="*/ 4385 w 7400564"/>
              <a:gd name="connsiteY7-92" fmla="*/ 72040 h 6949440"/>
              <a:gd name="connsiteX8-93" fmla="*/ 14184 w 7400564"/>
              <a:gd name="connsiteY8-94" fmla="*/ 0 h 6949440"/>
              <a:gd name="connsiteX9-95" fmla="*/ 3448656 w 7400564"/>
              <a:gd name="connsiteY9-96" fmla="*/ 0 h 6949440"/>
              <a:gd name="connsiteX10-97" fmla="*/ 3479316 w 7400564"/>
              <a:gd name="connsiteY10-98" fmla="*/ 28643 h 6949440"/>
              <a:gd name="connsiteX11-99" fmla="*/ 5379722 w 7400564"/>
              <a:gd name="connsiteY11-100" fmla="*/ 948586 h 6949440"/>
              <a:gd name="connsiteX12-101" fmla="*/ 6857857 w 7400564"/>
              <a:gd name="connsiteY12-102" fmla="*/ 2084643 h 6949440"/>
              <a:gd name="connsiteX13-103" fmla="*/ 6939573 w 7400564"/>
              <a:gd name="connsiteY13-104" fmla="*/ 2203515 h 6949440"/>
              <a:gd name="connsiteX14-105" fmla="*/ 7318077 w 7400564"/>
              <a:gd name="connsiteY14-106" fmla="*/ 4131540 h 6949440"/>
              <a:gd name="connsiteX15-107" fmla="*/ 7318154 w 7400564"/>
              <a:gd name="connsiteY15-108" fmla="*/ 4131044 h 6949440"/>
              <a:gd name="connsiteX16-109" fmla="*/ 6284751 w 7400564"/>
              <a:gd name="connsiteY16-110" fmla="*/ 5398505 h 6949440"/>
              <a:gd name="connsiteX17-111" fmla="*/ 4625832 w 7400564"/>
              <a:gd name="connsiteY17-112" fmla="*/ 6714471 h 6949440"/>
              <a:gd name="connsiteX18-113" fmla="*/ 4225830 w 7400564"/>
              <a:gd name="connsiteY18-114" fmla="*/ 6949440 h 6949440"/>
              <a:gd name="connsiteX0-115" fmla="*/ 111946 w 7400564"/>
              <a:gd name="connsiteY0-116" fmla="*/ 6858000 h 6858000"/>
              <a:gd name="connsiteX1-117" fmla="*/ 71555 w 7400564"/>
              <a:gd name="connsiteY1-118" fmla="*/ 6690335 h 6858000"/>
              <a:gd name="connsiteX2-119" fmla="*/ 297531 w 7400564"/>
              <a:gd name="connsiteY2-120" fmla="*/ 4988015 h 6858000"/>
              <a:gd name="connsiteX3-121" fmla="*/ 1185748 w 7400564"/>
              <a:gd name="connsiteY3-122" fmla="*/ 4319741 h 6858000"/>
              <a:gd name="connsiteX4-123" fmla="*/ 1434084 w 7400564"/>
              <a:gd name="connsiteY4-124" fmla="*/ 4006521 h 6858000"/>
              <a:gd name="connsiteX5-125" fmla="*/ 1310806 w 7400564"/>
              <a:gd name="connsiteY5-126" fmla="*/ 2871674 h 6858000"/>
              <a:gd name="connsiteX6-127" fmla="*/ 17952 w 7400564"/>
              <a:gd name="connsiteY6-128" fmla="*/ 424197 h 6858000"/>
              <a:gd name="connsiteX7-129" fmla="*/ 4385 w 7400564"/>
              <a:gd name="connsiteY7-130" fmla="*/ 72040 h 6858000"/>
              <a:gd name="connsiteX8-131" fmla="*/ 14184 w 7400564"/>
              <a:gd name="connsiteY8-132" fmla="*/ 0 h 6858000"/>
              <a:gd name="connsiteX9-133" fmla="*/ 3448656 w 7400564"/>
              <a:gd name="connsiteY9-134" fmla="*/ 0 h 6858000"/>
              <a:gd name="connsiteX10-135" fmla="*/ 3479316 w 7400564"/>
              <a:gd name="connsiteY10-136" fmla="*/ 28643 h 6858000"/>
              <a:gd name="connsiteX11-137" fmla="*/ 5379722 w 7400564"/>
              <a:gd name="connsiteY11-138" fmla="*/ 948586 h 6858000"/>
              <a:gd name="connsiteX12-139" fmla="*/ 6857857 w 7400564"/>
              <a:gd name="connsiteY12-140" fmla="*/ 2084643 h 6858000"/>
              <a:gd name="connsiteX13-141" fmla="*/ 6939573 w 7400564"/>
              <a:gd name="connsiteY13-142" fmla="*/ 2203515 h 6858000"/>
              <a:gd name="connsiteX14-143" fmla="*/ 7318077 w 7400564"/>
              <a:gd name="connsiteY14-144" fmla="*/ 4131540 h 6858000"/>
              <a:gd name="connsiteX15-145" fmla="*/ 7318154 w 7400564"/>
              <a:gd name="connsiteY15-146" fmla="*/ 4131044 h 6858000"/>
              <a:gd name="connsiteX16-147" fmla="*/ 6284751 w 7400564"/>
              <a:gd name="connsiteY16-148" fmla="*/ 5398505 h 6858000"/>
              <a:gd name="connsiteX17-149" fmla="*/ 4625832 w 7400564"/>
              <a:gd name="connsiteY17-150" fmla="*/ 6714471 h 6858000"/>
              <a:gd name="connsiteX0-151" fmla="*/ 111946 w 7400564"/>
              <a:gd name="connsiteY0-152" fmla="*/ 6858000 h 6858000"/>
              <a:gd name="connsiteX1-153" fmla="*/ 71555 w 7400564"/>
              <a:gd name="connsiteY1-154" fmla="*/ 6690335 h 6858000"/>
              <a:gd name="connsiteX2-155" fmla="*/ 297531 w 7400564"/>
              <a:gd name="connsiteY2-156" fmla="*/ 4988015 h 6858000"/>
              <a:gd name="connsiteX3-157" fmla="*/ 1185748 w 7400564"/>
              <a:gd name="connsiteY3-158" fmla="*/ 4319741 h 6858000"/>
              <a:gd name="connsiteX4-159" fmla="*/ 1434084 w 7400564"/>
              <a:gd name="connsiteY4-160" fmla="*/ 4006521 h 6858000"/>
              <a:gd name="connsiteX5-161" fmla="*/ 1310806 w 7400564"/>
              <a:gd name="connsiteY5-162" fmla="*/ 2871674 h 6858000"/>
              <a:gd name="connsiteX6-163" fmla="*/ 17952 w 7400564"/>
              <a:gd name="connsiteY6-164" fmla="*/ 424197 h 6858000"/>
              <a:gd name="connsiteX7-165" fmla="*/ 4385 w 7400564"/>
              <a:gd name="connsiteY7-166" fmla="*/ 72040 h 6858000"/>
              <a:gd name="connsiteX8-167" fmla="*/ 14184 w 7400564"/>
              <a:gd name="connsiteY8-168" fmla="*/ 0 h 6858000"/>
              <a:gd name="connsiteX9-169" fmla="*/ 3448656 w 7400564"/>
              <a:gd name="connsiteY9-170" fmla="*/ 0 h 6858000"/>
              <a:gd name="connsiteX10-171" fmla="*/ 3479316 w 7400564"/>
              <a:gd name="connsiteY10-172" fmla="*/ 28643 h 6858000"/>
              <a:gd name="connsiteX11-173" fmla="*/ 5379722 w 7400564"/>
              <a:gd name="connsiteY11-174" fmla="*/ 948586 h 6858000"/>
              <a:gd name="connsiteX12-175" fmla="*/ 6857857 w 7400564"/>
              <a:gd name="connsiteY12-176" fmla="*/ 2084643 h 6858000"/>
              <a:gd name="connsiteX13-177" fmla="*/ 6939573 w 7400564"/>
              <a:gd name="connsiteY13-178" fmla="*/ 2203515 h 6858000"/>
              <a:gd name="connsiteX14-179" fmla="*/ 7318077 w 7400564"/>
              <a:gd name="connsiteY14-180" fmla="*/ 4131540 h 6858000"/>
              <a:gd name="connsiteX15-181" fmla="*/ 7318154 w 7400564"/>
              <a:gd name="connsiteY15-182" fmla="*/ 4131044 h 6858000"/>
              <a:gd name="connsiteX16-183" fmla="*/ 6284751 w 7400564"/>
              <a:gd name="connsiteY16-184" fmla="*/ 5398505 h 6858000"/>
              <a:gd name="connsiteX17-185" fmla="*/ 4397232 w 7400564"/>
              <a:gd name="connsiteY17-186" fmla="*/ 6848941 h 6858000"/>
              <a:gd name="connsiteX0-187" fmla="*/ 111946 w 7400564"/>
              <a:gd name="connsiteY0-188" fmla="*/ 6858000 h 6858000"/>
              <a:gd name="connsiteX1-189" fmla="*/ 71555 w 7400564"/>
              <a:gd name="connsiteY1-190" fmla="*/ 6690335 h 6858000"/>
              <a:gd name="connsiteX2-191" fmla="*/ 297531 w 7400564"/>
              <a:gd name="connsiteY2-192" fmla="*/ 4988015 h 6858000"/>
              <a:gd name="connsiteX3-193" fmla="*/ 1185748 w 7400564"/>
              <a:gd name="connsiteY3-194" fmla="*/ 4319741 h 6858000"/>
              <a:gd name="connsiteX4-195" fmla="*/ 1434084 w 7400564"/>
              <a:gd name="connsiteY4-196" fmla="*/ 4006521 h 6858000"/>
              <a:gd name="connsiteX5-197" fmla="*/ 1310806 w 7400564"/>
              <a:gd name="connsiteY5-198" fmla="*/ 2871674 h 6858000"/>
              <a:gd name="connsiteX6-199" fmla="*/ 17952 w 7400564"/>
              <a:gd name="connsiteY6-200" fmla="*/ 424197 h 6858000"/>
              <a:gd name="connsiteX7-201" fmla="*/ 4385 w 7400564"/>
              <a:gd name="connsiteY7-202" fmla="*/ 72040 h 6858000"/>
              <a:gd name="connsiteX8-203" fmla="*/ 3448656 w 7400564"/>
              <a:gd name="connsiteY8-204" fmla="*/ 0 h 6858000"/>
              <a:gd name="connsiteX9-205" fmla="*/ 3479316 w 7400564"/>
              <a:gd name="connsiteY9-206" fmla="*/ 28643 h 6858000"/>
              <a:gd name="connsiteX10-207" fmla="*/ 5379722 w 7400564"/>
              <a:gd name="connsiteY10-208" fmla="*/ 948586 h 6858000"/>
              <a:gd name="connsiteX11-209" fmla="*/ 6857857 w 7400564"/>
              <a:gd name="connsiteY11-210" fmla="*/ 2084643 h 6858000"/>
              <a:gd name="connsiteX12-211" fmla="*/ 6939573 w 7400564"/>
              <a:gd name="connsiteY12-212" fmla="*/ 2203515 h 6858000"/>
              <a:gd name="connsiteX13-213" fmla="*/ 7318077 w 7400564"/>
              <a:gd name="connsiteY13-214" fmla="*/ 4131540 h 6858000"/>
              <a:gd name="connsiteX14-215" fmla="*/ 7318154 w 7400564"/>
              <a:gd name="connsiteY14-216" fmla="*/ 4131044 h 6858000"/>
              <a:gd name="connsiteX15-217" fmla="*/ 6284751 w 7400564"/>
              <a:gd name="connsiteY15-218" fmla="*/ 5398505 h 6858000"/>
              <a:gd name="connsiteX16-219" fmla="*/ 4397232 w 7400564"/>
              <a:gd name="connsiteY16-220" fmla="*/ 6848941 h 6858000"/>
              <a:gd name="connsiteX0-221" fmla="*/ 111946 w 7400564"/>
              <a:gd name="connsiteY0-222" fmla="*/ 6858000 h 6858000"/>
              <a:gd name="connsiteX1-223" fmla="*/ 71555 w 7400564"/>
              <a:gd name="connsiteY1-224" fmla="*/ 6690335 h 6858000"/>
              <a:gd name="connsiteX2-225" fmla="*/ 297531 w 7400564"/>
              <a:gd name="connsiteY2-226" fmla="*/ 4988015 h 6858000"/>
              <a:gd name="connsiteX3-227" fmla="*/ 1185748 w 7400564"/>
              <a:gd name="connsiteY3-228" fmla="*/ 4319741 h 6858000"/>
              <a:gd name="connsiteX4-229" fmla="*/ 1434084 w 7400564"/>
              <a:gd name="connsiteY4-230" fmla="*/ 4006521 h 6858000"/>
              <a:gd name="connsiteX5-231" fmla="*/ 1310806 w 7400564"/>
              <a:gd name="connsiteY5-232" fmla="*/ 2871674 h 6858000"/>
              <a:gd name="connsiteX6-233" fmla="*/ 17952 w 7400564"/>
              <a:gd name="connsiteY6-234" fmla="*/ 424197 h 6858000"/>
              <a:gd name="connsiteX7-235" fmla="*/ 4385 w 7400564"/>
              <a:gd name="connsiteY7-236" fmla="*/ 72040 h 6858000"/>
              <a:gd name="connsiteX8-237" fmla="*/ 3448656 w 7400564"/>
              <a:gd name="connsiteY8-238" fmla="*/ 0 h 6858000"/>
              <a:gd name="connsiteX9-239" fmla="*/ 3479316 w 7400564"/>
              <a:gd name="connsiteY9-240" fmla="*/ 28643 h 6858000"/>
              <a:gd name="connsiteX10-241" fmla="*/ 5379722 w 7400564"/>
              <a:gd name="connsiteY10-242" fmla="*/ 948586 h 6858000"/>
              <a:gd name="connsiteX11-243" fmla="*/ 6857857 w 7400564"/>
              <a:gd name="connsiteY11-244" fmla="*/ 2084643 h 6858000"/>
              <a:gd name="connsiteX12-245" fmla="*/ 6939573 w 7400564"/>
              <a:gd name="connsiteY12-246" fmla="*/ 2203515 h 6858000"/>
              <a:gd name="connsiteX13-247" fmla="*/ 7318077 w 7400564"/>
              <a:gd name="connsiteY13-248" fmla="*/ 4131540 h 6858000"/>
              <a:gd name="connsiteX14-249" fmla="*/ 7318154 w 7400564"/>
              <a:gd name="connsiteY14-250" fmla="*/ 4131044 h 6858000"/>
              <a:gd name="connsiteX15-251" fmla="*/ 6284751 w 7400564"/>
              <a:gd name="connsiteY15-252" fmla="*/ 5398505 h 6858000"/>
              <a:gd name="connsiteX0-253" fmla="*/ 111946 w 7400564"/>
              <a:gd name="connsiteY0-254" fmla="*/ 6858000 h 6858000"/>
              <a:gd name="connsiteX1-255" fmla="*/ 71555 w 7400564"/>
              <a:gd name="connsiteY1-256" fmla="*/ 6690335 h 6858000"/>
              <a:gd name="connsiteX2-257" fmla="*/ 297531 w 7400564"/>
              <a:gd name="connsiteY2-258" fmla="*/ 4988015 h 6858000"/>
              <a:gd name="connsiteX3-259" fmla="*/ 1185748 w 7400564"/>
              <a:gd name="connsiteY3-260" fmla="*/ 4319741 h 6858000"/>
              <a:gd name="connsiteX4-261" fmla="*/ 1434084 w 7400564"/>
              <a:gd name="connsiteY4-262" fmla="*/ 4006521 h 6858000"/>
              <a:gd name="connsiteX5-263" fmla="*/ 1310806 w 7400564"/>
              <a:gd name="connsiteY5-264" fmla="*/ 2871674 h 6858000"/>
              <a:gd name="connsiteX6-265" fmla="*/ 17952 w 7400564"/>
              <a:gd name="connsiteY6-266" fmla="*/ 424197 h 6858000"/>
              <a:gd name="connsiteX7-267" fmla="*/ 4385 w 7400564"/>
              <a:gd name="connsiteY7-268" fmla="*/ 72040 h 6858000"/>
              <a:gd name="connsiteX8-269" fmla="*/ 3448656 w 7400564"/>
              <a:gd name="connsiteY8-270" fmla="*/ 0 h 6858000"/>
              <a:gd name="connsiteX9-271" fmla="*/ 3479316 w 7400564"/>
              <a:gd name="connsiteY9-272" fmla="*/ 28643 h 6858000"/>
              <a:gd name="connsiteX10-273" fmla="*/ 5379722 w 7400564"/>
              <a:gd name="connsiteY10-274" fmla="*/ 948586 h 6858000"/>
              <a:gd name="connsiteX11-275" fmla="*/ 6857857 w 7400564"/>
              <a:gd name="connsiteY11-276" fmla="*/ 2084643 h 6858000"/>
              <a:gd name="connsiteX12-277" fmla="*/ 6939573 w 7400564"/>
              <a:gd name="connsiteY12-278" fmla="*/ 2203515 h 6858000"/>
              <a:gd name="connsiteX13-279" fmla="*/ 7318077 w 7400564"/>
              <a:gd name="connsiteY13-280" fmla="*/ 4131540 h 6858000"/>
              <a:gd name="connsiteX14-281" fmla="*/ 7318154 w 7400564"/>
              <a:gd name="connsiteY14-282" fmla="*/ 4131044 h 6858000"/>
              <a:gd name="connsiteX0-283" fmla="*/ 111946 w 7400564"/>
              <a:gd name="connsiteY0-284" fmla="*/ 6858000 h 6858000"/>
              <a:gd name="connsiteX1-285" fmla="*/ 71555 w 7400564"/>
              <a:gd name="connsiteY1-286" fmla="*/ 6690335 h 6858000"/>
              <a:gd name="connsiteX2-287" fmla="*/ 297531 w 7400564"/>
              <a:gd name="connsiteY2-288" fmla="*/ 4988015 h 6858000"/>
              <a:gd name="connsiteX3-289" fmla="*/ 1185748 w 7400564"/>
              <a:gd name="connsiteY3-290" fmla="*/ 4319741 h 6858000"/>
              <a:gd name="connsiteX4-291" fmla="*/ 1434084 w 7400564"/>
              <a:gd name="connsiteY4-292" fmla="*/ 4006521 h 6858000"/>
              <a:gd name="connsiteX5-293" fmla="*/ 1310806 w 7400564"/>
              <a:gd name="connsiteY5-294" fmla="*/ 2871674 h 6858000"/>
              <a:gd name="connsiteX6-295" fmla="*/ 17952 w 7400564"/>
              <a:gd name="connsiteY6-296" fmla="*/ 424197 h 6858000"/>
              <a:gd name="connsiteX7-297" fmla="*/ 4385 w 7400564"/>
              <a:gd name="connsiteY7-298" fmla="*/ 72040 h 6858000"/>
              <a:gd name="connsiteX8-299" fmla="*/ 3448656 w 7400564"/>
              <a:gd name="connsiteY8-300" fmla="*/ 0 h 6858000"/>
              <a:gd name="connsiteX9-301" fmla="*/ 3479316 w 7400564"/>
              <a:gd name="connsiteY9-302" fmla="*/ 28643 h 6858000"/>
              <a:gd name="connsiteX10-303" fmla="*/ 5379722 w 7400564"/>
              <a:gd name="connsiteY10-304" fmla="*/ 948586 h 6858000"/>
              <a:gd name="connsiteX11-305" fmla="*/ 6857857 w 7400564"/>
              <a:gd name="connsiteY11-306" fmla="*/ 2084643 h 6858000"/>
              <a:gd name="connsiteX12-307" fmla="*/ 6939573 w 7400564"/>
              <a:gd name="connsiteY12-308" fmla="*/ 2203515 h 6858000"/>
              <a:gd name="connsiteX13-309" fmla="*/ 7318077 w 7400564"/>
              <a:gd name="connsiteY13-310" fmla="*/ 4131540 h 6858000"/>
              <a:gd name="connsiteX0-311" fmla="*/ 111946 w 6939573"/>
              <a:gd name="connsiteY0-312" fmla="*/ 6858000 h 6858000"/>
              <a:gd name="connsiteX1-313" fmla="*/ 71555 w 6939573"/>
              <a:gd name="connsiteY1-314" fmla="*/ 6690335 h 6858000"/>
              <a:gd name="connsiteX2-315" fmla="*/ 297531 w 6939573"/>
              <a:gd name="connsiteY2-316" fmla="*/ 4988015 h 6858000"/>
              <a:gd name="connsiteX3-317" fmla="*/ 1185748 w 6939573"/>
              <a:gd name="connsiteY3-318" fmla="*/ 4319741 h 6858000"/>
              <a:gd name="connsiteX4-319" fmla="*/ 1434084 w 6939573"/>
              <a:gd name="connsiteY4-320" fmla="*/ 4006521 h 6858000"/>
              <a:gd name="connsiteX5-321" fmla="*/ 1310806 w 6939573"/>
              <a:gd name="connsiteY5-322" fmla="*/ 2871674 h 6858000"/>
              <a:gd name="connsiteX6-323" fmla="*/ 17952 w 6939573"/>
              <a:gd name="connsiteY6-324" fmla="*/ 424197 h 6858000"/>
              <a:gd name="connsiteX7-325" fmla="*/ 4385 w 6939573"/>
              <a:gd name="connsiteY7-326" fmla="*/ 72040 h 6858000"/>
              <a:gd name="connsiteX8-327" fmla="*/ 3448656 w 6939573"/>
              <a:gd name="connsiteY8-328" fmla="*/ 0 h 6858000"/>
              <a:gd name="connsiteX9-329" fmla="*/ 3479316 w 6939573"/>
              <a:gd name="connsiteY9-330" fmla="*/ 28643 h 6858000"/>
              <a:gd name="connsiteX10-331" fmla="*/ 5379722 w 6939573"/>
              <a:gd name="connsiteY10-332" fmla="*/ 948586 h 6858000"/>
              <a:gd name="connsiteX11-333" fmla="*/ 6857857 w 6939573"/>
              <a:gd name="connsiteY11-334" fmla="*/ 2084643 h 6858000"/>
              <a:gd name="connsiteX12-335" fmla="*/ 6939573 w 6939573"/>
              <a:gd name="connsiteY12-336" fmla="*/ 2203515 h 6858000"/>
              <a:gd name="connsiteX0-337" fmla="*/ 111946 w 6857857"/>
              <a:gd name="connsiteY0-338" fmla="*/ 6858000 h 6858000"/>
              <a:gd name="connsiteX1-339" fmla="*/ 71555 w 6857857"/>
              <a:gd name="connsiteY1-340" fmla="*/ 6690335 h 6858000"/>
              <a:gd name="connsiteX2-341" fmla="*/ 297531 w 6857857"/>
              <a:gd name="connsiteY2-342" fmla="*/ 4988015 h 6858000"/>
              <a:gd name="connsiteX3-343" fmla="*/ 1185748 w 6857857"/>
              <a:gd name="connsiteY3-344" fmla="*/ 4319741 h 6858000"/>
              <a:gd name="connsiteX4-345" fmla="*/ 1434084 w 6857857"/>
              <a:gd name="connsiteY4-346" fmla="*/ 4006521 h 6858000"/>
              <a:gd name="connsiteX5-347" fmla="*/ 1310806 w 6857857"/>
              <a:gd name="connsiteY5-348" fmla="*/ 2871674 h 6858000"/>
              <a:gd name="connsiteX6-349" fmla="*/ 17952 w 6857857"/>
              <a:gd name="connsiteY6-350" fmla="*/ 424197 h 6858000"/>
              <a:gd name="connsiteX7-351" fmla="*/ 4385 w 6857857"/>
              <a:gd name="connsiteY7-352" fmla="*/ 72040 h 6858000"/>
              <a:gd name="connsiteX8-353" fmla="*/ 3448656 w 6857857"/>
              <a:gd name="connsiteY8-354" fmla="*/ 0 h 6858000"/>
              <a:gd name="connsiteX9-355" fmla="*/ 3479316 w 6857857"/>
              <a:gd name="connsiteY9-356" fmla="*/ 28643 h 6858000"/>
              <a:gd name="connsiteX10-357" fmla="*/ 5379722 w 6857857"/>
              <a:gd name="connsiteY10-358" fmla="*/ 948586 h 6858000"/>
              <a:gd name="connsiteX11-359" fmla="*/ 6857857 w 6857857"/>
              <a:gd name="connsiteY11-360" fmla="*/ 2084643 h 6858000"/>
              <a:gd name="connsiteX0-361" fmla="*/ 111946 w 5379722"/>
              <a:gd name="connsiteY0-362" fmla="*/ 6858000 h 6858000"/>
              <a:gd name="connsiteX1-363" fmla="*/ 71555 w 5379722"/>
              <a:gd name="connsiteY1-364" fmla="*/ 6690335 h 6858000"/>
              <a:gd name="connsiteX2-365" fmla="*/ 297531 w 5379722"/>
              <a:gd name="connsiteY2-366" fmla="*/ 4988015 h 6858000"/>
              <a:gd name="connsiteX3-367" fmla="*/ 1185748 w 5379722"/>
              <a:gd name="connsiteY3-368" fmla="*/ 4319741 h 6858000"/>
              <a:gd name="connsiteX4-369" fmla="*/ 1434084 w 5379722"/>
              <a:gd name="connsiteY4-370" fmla="*/ 4006521 h 6858000"/>
              <a:gd name="connsiteX5-371" fmla="*/ 1310806 w 5379722"/>
              <a:gd name="connsiteY5-372" fmla="*/ 2871674 h 6858000"/>
              <a:gd name="connsiteX6-373" fmla="*/ 17952 w 5379722"/>
              <a:gd name="connsiteY6-374" fmla="*/ 424197 h 6858000"/>
              <a:gd name="connsiteX7-375" fmla="*/ 4385 w 5379722"/>
              <a:gd name="connsiteY7-376" fmla="*/ 72040 h 6858000"/>
              <a:gd name="connsiteX8-377" fmla="*/ 3448656 w 5379722"/>
              <a:gd name="connsiteY8-378" fmla="*/ 0 h 6858000"/>
              <a:gd name="connsiteX9-379" fmla="*/ 3479316 w 5379722"/>
              <a:gd name="connsiteY9-380" fmla="*/ 28643 h 6858000"/>
              <a:gd name="connsiteX10-381" fmla="*/ 5379722 w 5379722"/>
              <a:gd name="connsiteY10-382" fmla="*/ 948586 h 6858000"/>
              <a:gd name="connsiteX0-383" fmla="*/ 111946 w 3479316"/>
              <a:gd name="connsiteY0-384" fmla="*/ 6858000 h 6858000"/>
              <a:gd name="connsiteX1-385" fmla="*/ 71555 w 3479316"/>
              <a:gd name="connsiteY1-386" fmla="*/ 6690335 h 6858000"/>
              <a:gd name="connsiteX2-387" fmla="*/ 297531 w 3479316"/>
              <a:gd name="connsiteY2-388" fmla="*/ 4988015 h 6858000"/>
              <a:gd name="connsiteX3-389" fmla="*/ 1185748 w 3479316"/>
              <a:gd name="connsiteY3-390" fmla="*/ 4319741 h 6858000"/>
              <a:gd name="connsiteX4-391" fmla="*/ 1434084 w 3479316"/>
              <a:gd name="connsiteY4-392" fmla="*/ 4006521 h 6858000"/>
              <a:gd name="connsiteX5-393" fmla="*/ 1310806 w 3479316"/>
              <a:gd name="connsiteY5-394" fmla="*/ 2871674 h 6858000"/>
              <a:gd name="connsiteX6-395" fmla="*/ 17952 w 3479316"/>
              <a:gd name="connsiteY6-396" fmla="*/ 424197 h 6858000"/>
              <a:gd name="connsiteX7-397" fmla="*/ 4385 w 3479316"/>
              <a:gd name="connsiteY7-398" fmla="*/ 72040 h 6858000"/>
              <a:gd name="connsiteX8-399" fmla="*/ 3448656 w 3479316"/>
              <a:gd name="connsiteY8-400" fmla="*/ 0 h 6858000"/>
              <a:gd name="connsiteX9-401" fmla="*/ 3479316 w 3479316"/>
              <a:gd name="connsiteY9-402" fmla="*/ 28643 h 6858000"/>
              <a:gd name="connsiteX0-403" fmla="*/ 111946 w 3448656"/>
              <a:gd name="connsiteY0-404" fmla="*/ 6858000 h 6858000"/>
              <a:gd name="connsiteX1-405" fmla="*/ 71555 w 3448656"/>
              <a:gd name="connsiteY1-406" fmla="*/ 6690335 h 6858000"/>
              <a:gd name="connsiteX2-407" fmla="*/ 297531 w 3448656"/>
              <a:gd name="connsiteY2-408" fmla="*/ 4988015 h 6858000"/>
              <a:gd name="connsiteX3-409" fmla="*/ 1185748 w 3448656"/>
              <a:gd name="connsiteY3-410" fmla="*/ 4319741 h 6858000"/>
              <a:gd name="connsiteX4-411" fmla="*/ 1434084 w 3448656"/>
              <a:gd name="connsiteY4-412" fmla="*/ 4006521 h 6858000"/>
              <a:gd name="connsiteX5-413" fmla="*/ 1310806 w 3448656"/>
              <a:gd name="connsiteY5-414" fmla="*/ 2871674 h 6858000"/>
              <a:gd name="connsiteX6-415" fmla="*/ 17952 w 3448656"/>
              <a:gd name="connsiteY6-416" fmla="*/ 424197 h 6858000"/>
              <a:gd name="connsiteX7-417" fmla="*/ 4385 w 3448656"/>
              <a:gd name="connsiteY7-418" fmla="*/ 72040 h 6858000"/>
              <a:gd name="connsiteX8-419" fmla="*/ 3448656 w 3448656"/>
              <a:gd name="connsiteY8-420" fmla="*/ 0 h 6858000"/>
              <a:gd name="connsiteX0-421" fmla="*/ 111946 w 1517077"/>
              <a:gd name="connsiteY0-422" fmla="*/ 6785960 h 6785960"/>
              <a:gd name="connsiteX1-423" fmla="*/ 71555 w 1517077"/>
              <a:gd name="connsiteY1-424" fmla="*/ 6618295 h 6785960"/>
              <a:gd name="connsiteX2-425" fmla="*/ 297531 w 1517077"/>
              <a:gd name="connsiteY2-426" fmla="*/ 4915975 h 6785960"/>
              <a:gd name="connsiteX3-427" fmla="*/ 1185748 w 1517077"/>
              <a:gd name="connsiteY3-428" fmla="*/ 4247701 h 6785960"/>
              <a:gd name="connsiteX4-429" fmla="*/ 1434084 w 1517077"/>
              <a:gd name="connsiteY4-430" fmla="*/ 3934481 h 6785960"/>
              <a:gd name="connsiteX5-431" fmla="*/ 1310806 w 1517077"/>
              <a:gd name="connsiteY5-432" fmla="*/ 2799634 h 6785960"/>
              <a:gd name="connsiteX6-433" fmla="*/ 17952 w 1517077"/>
              <a:gd name="connsiteY6-434" fmla="*/ 352157 h 6785960"/>
              <a:gd name="connsiteX7-435" fmla="*/ 4385 w 1517077"/>
              <a:gd name="connsiteY7-436" fmla="*/ 0 h 6785960"/>
              <a:gd name="connsiteX0-437" fmla="*/ 111946 w 1517077"/>
              <a:gd name="connsiteY0-438" fmla="*/ 6785960 h 6785960"/>
              <a:gd name="connsiteX1-439" fmla="*/ 71555 w 1517077"/>
              <a:gd name="connsiteY1-440" fmla="*/ 6618295 h 6785960"/>
              <a:gd name="connsiteX2-441" fmla="*/ 297531 w 1517077"/>
              <a:gd name="connsiteY2-442" fmla="*/ 4915975 h 6785960"/>
              <a:gd name="connsiteX3-443" fmla="*/ 1185748 w 1517077"/>
              <a:gd name="connsiteY3-444" fmla="*/ 4247701 h 6785960"/>
              <a:gd name="connsiteX4-445" fmla="*/ 1434084 w 1517077"/>
              <a:gd name="connsiteY4-446" fmla="*/ 3934481 h 6785960"/>
              <a:gd name="connsiteX5-447" fmla="*/ 1310806 w 1517077"/>
              <a:gd name="connsiteY5-448" fmla="*/ 2799634 h 6785960"/>
              <a:gd name="connsiteX6-449" fmla="*/ 17952 w 1517077"/>
              <a:gd name="connsiteY6-450" fmla="*/ 352157 h 6785960"/>
              <a:gd name="connsiteX7-451" fmla="*/ 4385 w 1517077"/>
              <a:gd name="connsiteY7-452" fmla="*/ 0 h 6785960"/>
              <a:gd name="connsiteX0-453" fmla="*/ 111946 w 1517077"/>
              <a:gd name="connsiteY0-454" fmla="*/ 6839748 h 6839748"/>
              <a:gd name="connsiteX1-455" fmla="*/ 71555 w 1517077"/>
              <a:gd name="connsiteY1-456" fmla="*/ 6672083 h 6839748"/>
              <a:gd name="connsiteX2-457" fmla="*/ 297531 w 1517077"/>
              <a:gd name="connsiteY2-458" fmla="*/ 4969763 h 6839748"/>
              <a:gd name="connsiteX3-459" fmla="*/ 1185748 w 1517077"/>
              <a:gd name="connsiteY3-460" fmla="*/ 4301489 h 6839748"/>
              <a:gd name="connsiteX4-461" fmla="*/ 1434084 w 1517077"/>
              <a:gd name="connsiteY4-462" fmla="*/ 3988269 h 6839748"/>
              <a:gd name="connsiteX5-463" fmla="*/ 1310806 w 1517077"/>
              <a:gd name="connsiteY5-464" fmla="*/ 2853422 h 6839748"/>
              <a:gd name="connsiteX6-465" fmla="*/ 17952 w 1517077"/>
              <a:gd name="connsiteY6-466" fmla="*/ 405945 h 6839748"/>
              <a:gd name="connsiteX7-467" fmla="*/ 4385 w 1517077"/>
              <a:gd name="connsiteY7-468" fmla="*/ 0 h 68397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517077" h="6839748">
                <a:moveTo>
                  <a:pt x="111946" y="6839748"/>
                </a:moveTo>
                <a:lnTo>
                  <a:pt x="71555" y="6672083"/>
                </a:lnTo>
                <a:cubicBezTo>
                  <a:pt x="-37564" y="6077749"/>
                  <a:pt x="513" y="5404827"/>
                  <a:pt x="297531" y="4969763"/>
                </a:cubicBezTo>
                <a:cubicBezTo>
                  <a:pt x="515428" y="4649418"/>
                  <a:pt x="902913" y="4539043"/>
                  <a:pt x="1185748" y="4301489"/>
                </a:cubicBezTo>
                <a:cubicBezTo>
                  <a:pt x="1285380" y="4217567"/>
                  <a:pt x="1372014" y="4117821"/>
                  <a:pt x="1434084" y="3988269"/>
                </a:cubicBezTo>
                <a:cubicBezTo>
                  <a:pt x="1597847" y="3646194"/>
                  <a:pt x="1499488" y="3223310"/>
                  <a:pt x="1310806" y="2853422"/>
                </a:cubicBezTo>
                <a:cubicBezTo>
                  <a:pt x="902744" y="2048318"/>
                  <a:pt x="157181" y="1344510"/>
                  <a:pt x="17952" y="405945"/>
                </a:cubicBezTo>
                <a:cubicBezTo>
                  <a:pt x="-344" y="282801"/>
                  <a:pt x="-4247" y="111465"/>
                  <a:pt x="4385" y="0"/>
                </a:cubicBezTo>
              </a:path>
            </a:pathLst>
          </a:custGeom>
          <a:noFill/>
          <a:ln w="25346" cap="flat">
            <a:solidFill>
              <a:schemeClr val="tx2">
                <a:alpha val="10000"/>
              </a:schemeClr>
            </a:solidFill>
            <a:prstDash val="solid"/>
            <a:miter/>
          </a:ln>
        </p:spPr>
        <p:txBody>
          <a:bodyPr rtlCol="0" anchor="ctr"/>
          <a:lstStyle/>
          <a:p>
            <a:endParaRPr lang="zh-CN" altLang="en-US" sz="1350" dirty="0"/>
          </a:p>
        </p:txBody>
      </p:sp>
      <p:sp>
        <p:nvSpPr>
          <p:cNvPr id="15" name="任意多边形: 形状 14"/>
          <p:cNvSpPr/>
          <p:nvPr userDrawn="1">
            <p:custDataLst>
              <p:tags r:id="rId8"/>
            </p:custDataLst>
          </p:nvPr>
        </p:nvSpPr>
        <p:spPr>
          <a:xfrm>
            <a:off x="2344268" y="0"/>
            <a:ext cx="966812" cy="6858000"/>
          </a:xfrm>
          <a:custGeom>
            <a:avLst/>
            <a:gdLst>
              <a:gd name="connsiteX0" fmla="*/ 304153 w 6410513"/>
              <a:gd name="connsiteY0" fmla="*/ 0 h 6858000"/>
              <a:gd name="connsiteX1" fmla="*/ 2460283 w 6410513"/>
              <a:gd name="connsiteY1" fmla="*/ 0 h 6858000"/>
              <a:gd name="connsiteX2" fmla="*/ 2550070 w 6410513"/>
              <a:gd name="connsiteY2" fmla="*/ 69221 h 6858000"/>
              <a:gd name="connsiteX3" fmla="*/ 3018077 w 6410513"/>
              <a:gd name="connsiteY3" fmla="*/ 479799 h 6858000"/>
              <a:gd name="connsiteX4" fmla="*/ 4668556 w 6410513"/>
              <a:gd name="connsiteY4" fmla="*/ 1383678 h 6858000"/>
              <a:gd name="connsiteX5" fmla="*/ 5934914 w 6410513"/>
              <a:gd name="connsiteY5" fmla="*/ 2398231 h 6858000"/>
              <a:gd name="connsiteX6" fmla="*/ 6005679 w 6410513"/>
              <a:gd name="connsiteY6" fmla="*/ 2502345 h 6858000"/>
              <a:gd name="connsiteX7" fmla="*/ 6342306 w 6410513"/>
              <a:gd name="connsiteY7" fmla="*/ 4183546 h 6858000"/>
              <a:gd name="connsiteX8" fmla="*/ 6341380 w 6410513"/>
              <a:gd name="connsiteY8" fmla="*/ 4183178 h 6858000"/>
              <a:gd name="connsiteX9" fmla="*/ 5474427 w 6410513"/>
              <a:gd name="connsiteY9" fmla="*/ 5267186 h 6858000"/>
              <a:gd name="connsiteX10" fmla="*/ 3556314 w 6410513"/>
              <a:gd name="connsiteY10" fmla="*/ 6697536 h 6858000"/>
              <a:gd name="connsiteX11" fmla="*/ 3260653 w 6410513"/>
              <a:gd name="connsiteY11" fmla="*/ 6849975 h 6858000"/>
              <a:gd name="connsiteX12" fmla="*/ 3242861 w 6410513"/>
              <a:gd name="connsiteY12" fmla="*/ 6858000 h 6858000"/>
              <a:gd name="connsiteX13" fmla="*/ 239270 w 6410513"/>
              <a:gd name="connsiteY13" fmla="*/ 6858000 h 6858000"/>
              <a:gd name="connsiteX14" fmla="*/ 162719 w 6410513"/>
              <a:gd name="connsiteY14" fmla="*/ 6713993 h 6858000"/>
              <a:gd name="connsiteX15" fmla="*/ 50595 w 6410513"/>
              <a:gd name="connsiteY15" fmla="*/ 6349709 h 6858000"/>
              <a:gd name="connsiteX16" fmla="*/ 237663 w 6410513"/>
              <a:gd name="connsiteY16" fmla="*/ 4890555 h 6858000"/>
              <a:gd name="connsiteX17" fmla="*/ 999083 w 6410513"/>
              <a:gd name="connsiteY17" fmla="*/ 4309746 h 6858000"/>
              <a:gd name="connsiteX18" fmla="*/ 1213635 w 6410513"/>
              <a:gd name="connsiteY18" fmla="*/ 4040684 h 6858000"/>
              <a:gd name="connsiteX19" fmla="*/ 1126227 w 6410513"/>
              <a:gd name="connsiteY19" fmla="*/ 3069540 h 6858000"/>
              <a:gd name="connsiteX20" fmla="*/ 59111 w 6410513"/>
              <a:gd name="connsiteY20" fmla="*/ 958484 h 6858000"/>
              <a:gd name="connsiteX21" fmla="*/ 271658 w 6410513"/>
              <a:gd name="connsiteY21" fmla="*/ 39985 h 6858000"/>
              <a:gd name="connsiteX0-1" fmla="*/ 239270 w 6410513"/>
              <a:gd name="connsiteY0-2" fmla="*/ 6858000 h 6949440"/>
              <a:gd name="connsiteX1-3" fmla="*/ 162719 w 6410513"/>
              <a:gd name="connsiteY1-4" fmla="*/ 6713993 h 6949440"/>
              <a:gd name="connsiteX2-5" fmla="*/ 50595 w 6410513"/>
              <a:gd name="connsiteY2-6" fmla="*/ 6349709 h 6949440"/>
              <a:gd name="connsiteX3-7" fmla="*/ 237663 w 6410513"/>
              <a:gd name="connsiteY3-8" fmla="*/ 4890555 h 6949440"/>
              <a:gd name="connsiteX4-9" fmla="*/ 999083 w 6410513"/>
              <a:gd name="connsiteY4-10" fmla="*/ 4309746 h 6949440"/>
              <a:gd name="connsiteX5-11" fmla="*/ 1213635 w 6410513"/>
              <a:gd name="connsiteY5-12" fmla="*/ 4040684 h 6949440"/>
              <a:gd name="connsiteX6-13" fmla="*/ 1126227 w 6410513"/>
              <a:gd name="connsiteY6-14" fmla="*/ 3069540 h 6949440"/>
              <a:gd name="connsiteX7-15" fmla="*/ 59111 w 6410513"/>
              <a:gd name="connsiteY7-16" fmla="*/ 958484 h 6949440"/>
              <a:gd name="connsiteX8-17" fmla="*/ 271658 w 6410513"/>
              <a:gd name="connsiteY8-18" fmla="*/ 39985 h 6949440"/>
              <a:gd name="connsiteX9-19" fmla="*/ 304153 w 6410513"/>
              <a:gd name="connsiteY9-20" fmla="*/ 0 h 6949440"/>
              <a:gd name="connsiteX10-21" fmla="*/ 2460283 w 6410513"/>
              <a:gd name="connsiteY10-22" fmla="*/ 0 h 6949440"/>
              <a:gd name="connsiteX11-23" fmla="*/ 2550070 w 6410513"/>
              <a:gd name="connsiteY11-24" fmla="*/ 69221 h 6949440"/>
              <a:gd name="connsiteX12-25" fmla="*/ 3018077 w 6410513"/>
              <a:gd name="connsiteY12-26" fmla="*/ 479799 h 6949440"/>
              <a:gd name="connsiteX13-27" fmla="*/ 4668556 w 6410513"/>
              <a:gd name="connsiteY13-28" fmla="*/ 1383678 h 6949440"/>
              <a:gd name="connsiteX14-29" fmla="*/ 5934914 w 6410513"/>
              <a:gd name="connsiteY14-30" fmla="*/ 2398231 h 6949440"/>
              <a:gd name="connsiteX15-31" fmla="*/ 6005679 w 6410513"/>
              <a:gd name="connsiteY15-32" fmla="*/ 2502345 h 6949440"/>
              <a:gd name="connsiteX16-33" fmla="*/ 6342306 w 6410513"/>
              <a:gd name="connsiteY16-34" fmla="*/ 4183546 h 6949440"/>
              <a:gd name="connsiteX17-35" fmla="*/ 6341380 w 6410513"/>
              <a:gd name="connsiteY17-36" fmla="*/ 4183178 h 6949440"/>
              <a:gd name="connsiteX18-37" fmla="*/ 5474427 w 6410513"/>
              <a:gd name="connsiteY18-38" fmla="*/ 5267186 h 6949440"/>
              <a:gd name="connsiteX19-39" fmla="*/ 3556314 w 6410513"/>
              <a:gd name="connsiteY19-40" fmla="*/ 6697536 h 6949440"/>
              <a:gd name="connsiteX20-41" fmla="*/ 3260653 w 6410513"/>
              <a:gd name="connsiteY20-42" fmla="*/ 6849975 h 6949440"/>
              <a:gd name="connsiteX21-43" fmla="*/ 3242861 w 6410513"/>
              <a:gd name="connsiteY21-44" fmla="*/ 6858000 h 6949440"/>
              <a:gd name="connsiteX22" fmla="*/ 330710 w 6410513"/>
              <a:gd name="connsiteY22" fmla="*/ 6949440 h 6949440"/>
              <a:gd name="connsiteX0-45" fmla="*/ 239270 w 6410513"/>
              <a:gd name="connsiteY0-46" fmla="*/ 6858000 h 6858000"/>
              <a:gd name="connsiteX1-47" fmla="*/ 162719 w 6410513"/>
              <a:gd name="connsiteY1-48" fmla="*/ 6713993 h 6858000"/>
              <a:gd name="connsiteX2-49" fmla="*/ 50595 w 6410513"/>
              <a:gd name="connsiteY2-50" fmla="*/ 6349709 h 6858000"/>
              <a:gd name="connsiteX3-51" fmla="*/ 237663 w 6410513"/>
              <a:gd name="connsiteY3-52" fmla="*/ 4890555 h 6858000"/>
              <a:gd name="connsiteX4-53" fmla="*/ 999083 w 6410513"/>
              <a:gd name="connsiteY4-54" fmla="*/ 4309746 h 6858000"/>
              <a:gd name="connsiteX5-55" fmla="*/ 1213635 w 6410513"/>
              <a:gd name="connsiteY5-56" fmla="*/ 4040684 h 6858000"/>
              <a:gd name="connsiteX6-57" fmla="*/ 1126227 w 6410513"/>
              <a:gd name="connsiteY6-58" fmla="*/ 3069540 h 6858000"/>
              <a:gd name="connsiteX7-59" fmla="*/ 59111 w 6410513"/>
              <a:gd name="connsiteY7-60" fmla="*/ 958484 h 6858000"/>
              <a:gd name="connsiteX8-61" fmla="*/ 271658 w 6410513"/>
              <a:gd name="connsiteY8-62" fmla="*/ 39985 h 6858000"/>
              <a:gd name="connsiteX9-63" fmla="*/ 304153 w 6410513"/>
              <a:gd name="connsiteY9-64" fmla="*/ 0 h 6858000"/>
              <a:gd name="connsiteX10-65" fmla="*/ 2460283 w 6410513"/>
              <a:gd name="connsiteY10-66" fmla="*/ 0 h 6858000"/>
              <a:gd name="connsiteX11-67" fmla="*/ 2550070 w 6410513"/>
              <a:gd name="connsiteY11-68" fmla="*/ 69221 h 6858000"/>
              <a:gd name="connsiteX12-69" fmla="*/ 3018077 w 6410513"/>
              <a:gd name="connsiteY12-70" fmla="*/ 479799 h 6858000"/>
              <a:gd name="connsiteX13-71" fmla="*/ 4668556 w 6410513"/>
              <a:gd name="connsiteY13-72" fmla="*/ 1383678 h 6858000"/>
              <a:gd name="connsiteX14-73" fmla="*/ 5934914 w 6410513"/>
              <a:gd name="connsiteY14-74" fmla="*/ 2398231 h 6858000"/>
              <a:gd name="connsiteX15-75" fmla="*/ 6005679 w 6410513"/>
              <a:gd name="connsiteY15-76" fmla="*/ 2502345 h 6858000"/>
              <a:gd name="connsiteX16-77" fmla="*/ 6342306 w 6410513"/>
              <a:gd name="connsiteY16-78" fmla="*/ 4183546 h 6858000"/>
              <a:gd name="connsiteX17-79" fmla="*/ 6341380 w 6410513"/>
              <a:gd name="connsiteY17-80" fmla="*/ 4183178 h 6858000"/>
              <a:gd name="connsiteX18-81" fmla="*/ 5474427 w 6410513"/>
              <a:gd name="connsiteY18-82" fmla="*/ 5267186 h 6858000"/>
              <a:gd name="connsiteX19-83" fmla="*/ 3556314 w 6410513"/>
              <a:gd name="connsiteY19-84" fmla="*/ 6697536 h 6858000"/>
              <a:gd name="connsiteX20-85" fmla="*/ 3260653 w 6410513"/>
              <a:gd name="connsiteY20-86" fmla="*/ 6849975 h 6858000"/>
              <a:gd name="connsiteX21-87" fmla="*/ 3242861 w 6410513"/>
              <a:gd name="connsiteY21-88" fmla="*/ 6858000 h 6858000"/>
              <a:gd name="connsiteX0-89" fmla="*/ 239270 w 6410513"/>
              <a:gd name="connsiteY0-90" fmla="*/ 6858000 h 6858000"/>
              <a:gd name="connsiteX1-91" fmla="*/ 162719 w 6410513"/>
              <a:gd name="connsiteY1-92" fmla="*/ 6713993 h 6858000"/>
              <a:gd name="connsiteX2-93" fmla="*/ 50595 w 6410513"/>
              <a:gd name="connsiteY2-94" fmla="*/ 6349709 h 6858000"/>
              <a:gd name="connsiteX3-95" fmla="*/ 237663 w 6410513"/>
              <a:gd name="connsiteY3-96" fmla="*/ 4890555 h 6858000"/>
              <a:gd name="connsiteX4-97" fmla="*/ 999083 w 6410513"/>
              <a:gd name="connsiteY4-98" fmla="*/ 4309746 h 6858000"/>
              <a:gd name="connsiteX5-99" fmla="*/ 1213635 w 6410513"/>
              <a:gd name="connsiteY5-100" fmla="*/ 4040684 h 6858000"/>
              <a:gd name="connsiteX6-101" fmla="*/ 1126227 w 6410513"/>
              <a:gd name="connsiteY6-102" fmla="*/ 3069540 h 6858000"/>
              <a:gd name="connsiteX7-103" fmla="*/ 59111 w 6410513"/>
              <a:gd name="connsiteY7-104" fmla="*/ 958484 h 6858000"/>
              <a:gd name="connsiteX8-105" fmla="*/ 271658 w 6410513"/>
              <a:gd name="connsiteY8-106" fmla="*/ 39985 h 6858000"/>
              <a:gd name="connsiteX9-107" fmla="*/ 304153 w 6410513"/>
              <a:gd name="connsiteY9-108" fmla="*/ 0 h 6858000"/>
              <a:gd name="connsiteX10-109" fmla="*/ 2550070 w 6410513"/>
              <a:gd name="connsiteY10-110" fmla="*/ 69221 h 6858000"/>
              <a:gd name="connsiteX11-111" fmla="*/ 3018077 w 6410513"/>
              <a:gd name="connsiteY11-112" fmla="*/ 479799 h 6858000"/>
              <a:gd name="connsiteX12-113" fmla="*/ 4668556 w 6410513"/>
              <a:gd name="connsiteY12-114" fmla="*/ 1383678 h 6858000"/>
              <a:gd name="connsiteX13-115" fmla="*/ 5934914 w 6410513"/>
              <a:gd name="connsiteY13-116" fmla="*/ 2398231 h 6858000"/>
              <a:gd name="connsiteX14-117" fmla="*/ 6005679 w 6410513"/>
              <a:gd name="connsiteY14-118" fmla="*/ 2502345 h 6858000"/>
              <a:gd name="connsiteX15-119" fmla="*/ 6342306 w 6410513"/>
              <a:gd name="connsiteY15-120" fmla="*/ 4183546 h 6858000"/>
              <a:gd name="connsiteX16-121" fmla="*/ 6341380 w 6410513"/>
              <a:gd name="connsiteY16-122" fmla="*/ 4183178 h 6858000"/>
              <a:gd name="connsiteX17-123" fmla="*/ 5474427 w 6410513"/>
              <a:gd name="connsiteY17-124" fmla="*/ 5267186 h 6858000"/>
              <a:gd name="connsiteX18-125" fmla="*/ 3556314 w 6410513"/>
              <a:gd name="connsiteY18-126" fmla="*/ 6697536 h 6858000"/>
              <a:gd name="connsiteX19-127" fmla="*/ 3260653 w 6410513"/>
              <a:gd name="connsiteY19-128" fmla="*/ 6849975 h 6858000"/>
              <a:gd name="connsiteX20-129" fmla="*/ 3242861 w 6410513"/>
              <a:gd name="connsiteY20-130" fmla="*/ 6858000 h 6858000"/>
              <a:gd name="connsiteX0-131" fmla="*/ 239270 w 6410513"/>
              <a:gd name="connsiteY0-132" fmla="*/ 6858000 h 6858000"/>
              <a:gd name="connsiteX1-133" fmla="*/ 162719 w 6410513"/>
              <a:gd name="connsiteY1-134" fmla="*/ 6713993 h 6858000"/>
              <a:gd name="connsiteX2-135" fmla="*/ 50595 w 6410513"/>
              <a:gd name="connsiteY2-136" fmla="*/ 6349709 h 6858000"/>
              <a:gd name="connsiteX3-137" fmla="*/ 237663 w 6410513"/>
              <a:gd name="connsiteY3-138" fmla="*/ 4890555 h 6858000"/>
              <a:gd name="connsiteX4-139" fmla="*/ 999083 w 6410513"/>
              <a:gd name="connsiteY4-140" fmla="*/ 4309746 h 6858000"/>
              <a:gd name="connsiteX5-141" fmla="*/ 1213635 w 6410513"/>
              <a:gd name="connsiteY5-142" fmla="*/ 4040684 h 6858000"/>
              <a:gd name="connsiteX6-143" fmla="*/ 1126227 w 6410513"/>
              <a:gd name="connsiteY6-144" fmla="*/ 3069540 h 6858000"/>
              <a:gd name="connsiteX7-145" fmla="*/ 59111 w 6410513"/>
              <a:gd name="connsiteY7-146" fmla="*/ 958484 h 6858000"/>
              <a:gd name="connsiteX8-147" fmla="*/ 271658 w 6410513"/>
              <a:gd name="connsiteY8-148" fmla="*/ 39985 h 6858000"/>
              <a:gd name="connsiteX9-149" fmla="*/ 304153 w 6410513"/>
              <a:gd name="connsiteY9-150" fmla="*/ 0 h 6858000"/>
              <a:gd name="connsiteX10-151" fmla="*/ 3018077 w 6410513"/>
              <a:gd name="connsiteY10-152" fmla="*/ 479799 h 6858000"/>
              <a:gd name="connsiteX11-153" fmla="*/ 4668556 w 6410513"/>
              <a:gd name="connsiteY11-154" fmla="*/ 1383678 h 6858000"/>
              <a:gd name="connsiteX12-155" fmla="*/ 5934914 w 6410513"/>
              <a:gd name="connsiteY12-156" fmla="*/ 2398231 h 6858000"/>
              <a:gd name="connsiteX13-157" fmla="*/ 6005679 w 6410513"/>
              <a:gd name="connsiteY13-158" fmla="*/ 2502345 h 6858000"/>
              <a:gd name="connsiteX14-159" fmla="*/ 6342306 w 6410513"/>
              <a:gd name="connsiteY14-160" fmla="*/ 4183546 h 6858000"/>
              <a:gd name="connsiteX15-161" fmla="*/ 6341380 w 6410513"/>
              <a:gd name="connsiteY15-162" fmla="*/ 4183178 h 6858000"/>
              <a:gd name="connsiteX16-163" fmla="*/ 5474427 w 6410513"/>
              <a:gd name="connsiteY16-164" fmla="*/ 5267186 h 6858000"/>
              <a:gd name="connsiteX17-165" fmla="*/ 3556314 w 6410513"/>
              <a:gd name="connsiteY17-166" fmla="*/ 6697536 h 6858000"/>
              <a:gd name="connsiteX18-167" fmla="*/ 3260653 w 6410513"/>
              <a:gd name="connsiteY18-168" fmla="*/ 6849975 h 6858000"/>
              <a:gd name="connsiteX19-169" fmla="*/ 3242861 w 6410513"/>
              <a:gd name="connsiteY19-170" fmla="*/ 6858000 h 6858000"/>
              <a:gd name="connsiteX0-171" fmla="*/ 239270 w 6410513"/>
              <a:gd name="connsiteY0-172" fmla="*/ 6858000 h 6858000"/>
              <a:gd name="connsiteX1-173" fmla="*/ 162719 w 6410513"/>
              <a:gd name="connsiteY1-174" fmla="*/ 6713993 h 6858000"/>
              <a:gd name="connsiteX2-175" fmla="*/ 50595 w 6410513"/>
              <a:gd name="connsiteY2-176" fmla="*/ 6349709 h 6858000"/>
              <a:gd name="connsiteX3-177" fmla="*/ 237663 w 6410513"/>
              <a:gd name="connsiteY3-178" fmla="*/ 4890555 h 6858000"/>
              <a:gd name="connsiteX4-179" fmla="*/ 999083 w 6410513"/>
              <a:gd name="connsiteY4-180" fmla="*/ 4309746 h 6858000"/>
              <a:gd name="connsiteX5-181" fmla="*/ 1213635 w 6410513"/>
              <a:gd name="connsiteY5-182" fmla="*/ 4040684 h 6858000"/>
              <a:gd name="connsiteX6-183" fmla="*/ 1126227 w 6410513"/>
              <a:gd name="connsiteY6-184" fmla="*/ 3069540 h 6858000"/>
              <a:gd name="connsiteX7-185" fmla="*/ 59111 w 6410513"/>
              <a:gd name="connsiteY7-186" fmla="*/ 958484 h 6858000"/>
              <a:gd name="connsiteX8-187" fmla="*/ 271658 w 6410513"/>
              <a:gd name="connsiteY8-188" fmla="*/ 39985 h 6858000"/>
              <a:gd name="connsiteX9-189" fmla="*/ 304153 w 6410513"/>
              <a:gd name="connsiteY9-190" fmla="*/ 0 h 6858000"/>
              <a:gd name="connsiteX10-191" fmla="*/ 4668556 w 6410513"/>
              <a:gd name="connsiteY10-192" fmla="*/ 1383678 h 6858000"/>
              <a:gd name="connsiteX11-193" fmla="*/ 5934914 w 6410513"/>
              <a:gd name="connsiteY11-194" fmla="*/ 2398231 h 6858000"/>
              <a:gd name="connsiteX12-195" fmla="*/ 6005679 w 6410513"/>
              <a:gd name="connsiteY12-196" fmla="*/ 2502345 h 6858000"/>
              <a:gd name="connsiteX13-197" fmla="*/ 6342306 w 6410513"/>
              <a:gd name="connsiteY13-198" fmla="*/ 4183546 h 6858000"/>
              <a:gd name="connsiteX14-199" fmla="*/ 6341380 w 6410513"/>
              <a:gd name="connsiteY14-200" fmla="*/ 4183178 h 6858000"/>
              <a:gd name="connsiteX15-201" fmla="*/ 5474427 w 6410513"/>
              <a:gd name="connsiteY15-202" fmla="*/ 5267186 h 6858000"/>
              <a:gd name="connsiteX16-203" fmla="*/ 3556314 w 6410513"/>
              <a:gd name="connsiteY16-204" fmla="*/ 6697536 h 6858000"/>
              <a:gd name="connsiteX17-205" fmla="*/ 3260653 w 6410513"/>
              <a:gd name="connsiteY17-206" fmla="*/ 6849975 h 6858000"/>
              <a:gd name="connsiteX18-207" fmla="*/ 3242861 w 6410513"/>
              <a:gd name="connsiteY18-208" fmla="*/ 6858000 h 6858000"/>
              <a:gd name="connsiteX0-209" fmla="*/ 239270 w 6410513"/>
              <a:gd name="connsiteY0-210" fmla="*/ 6858000 h 6858000"/>
              <a:gd name="connsiteX1-211" fmla="*/ 162719 w 6410513"/>
              <a:gd name="connsiteY1-212" fmla="*/ 6713993 h 6858000"/>
              <a:gd name="connsiteX2-213" fmla="*/ 50595 w 6410513"/>
              <a:gd name="connsiteY2-214" fmla="*/ 6349709 h 6858000"/>
              <a:gd name="connsiteX3-215" fmla="*/ 237663 w 6410513"/>
              <a:gd name="connsiteY3-216" fmla="*/ 4890555 h 6858000"/>
              <a:gd name="connsiteX4-217" fmla="*/ 999083 w 6410513"/>
              <a:gd name="connsiteY4-218" fmla="*/ 4309746 h 6858000"/>
              <a:gd name="connsiteX5-219" fmla="*/ 1213635 w 6410513"/>
              <a:gd name="connsiteY5-220" fmla="*/ 4040684 h 6858000"/>
              <a:gd name="connsiteX6-221" fmla="*/ 1126227 w 6410513"/>
              <a:gd name="connsiteY6-222" fmla="*/ 3069540 h 6858000"/>
              <a:gd name="connsiteX7-223" fmla="*/ 59111 w 6410513"/>
              <a:gd name="connsiteY7-224" fmla="*/ 958484 h 6858000"/>
              <a:gd name="connsiteX8-225" fmla="*/ 271658 w 6410513"/>
              <a:gd name="connsiteY8-226" fmla="*/ 39985 h 6858000"/>
              <a:gd name="connsiteX9-227" fmla="*/ 304153 w 6410513"/>
              <a:gd name="connsiteY9-228" fmla="*/ 0 h 6858000"/>
              <a:gd name="connsiteX10-229" fmla="*/ 5934914 w 6410513"/>
              <a:gd name="connsiteY10-230" fmla="*/ 2398231 h 6858000"/>
              <a:gd name="connsiteX11-231" fmla="*/ 6005679 w 6410513"/>
              <a:gd name="connsiteY11-232" fmla="*/ 2502345 h 6858000"/>
              <a:gd name="connsiteX12-233" fmla="*/ 6342306 w 6410513"/>
              <a:gd name="connsiteY12-234" fmla="*/ 4183546 h 6858000"/>
              <a:gd name="connsiteX13-235" fmla="*/ 6341380 w 6410513"/>
              <a:gd name="connsiteY13-236" fmla="*/ 4183178 h 6858000"/>
              <a:gd name="connsiteX14-237" fmla="*/ 5474427 w 6410513"/>
              <a:gd name="connsiteY14-238" fmla="*/ 5267186 h 6858000"/>
              <a:gd name="connsiteX15-239" fmla="*/ 3556314 w 6410513"/>
              <a:gd name="connsiteY15-240" fmla="*/ 6697536 h 6858000"/>
              <a:gd name="connsiteX16-241" fmla="*/ 3260653 w 6410513"/>
              <a:gd name="connsiteY16-242" fmla="*/ 6849975 h 6858000"/>
              <a:gd name="connsiteX17-243" fmla="*/ 3242861 w 6410513"/>
              <a:gd name="connsiteY17-244" fmla="*/ 6858000 h 6858000"/>
              <a:gd name="connsiteX0-245" fmla="*/ 239270 w 6410513"/>
              <a:gd name="connsiteY0-246" fmla="*/ 6858000 h 6858000"/>
              <a:gd name="connsiteX1-247" fmla="*/ 162719 w 6410513"/>
              <a:gd name="connsiteY1-248" fmla="*/ 6713993 h 6858000"/>
              <a:gd name="connsiteX2-249" fmla="*/ 50595 w 6410513"/>
              <a:gd name="connsiteY2-250" fmla="*/ 6349709 h 6858000"/>
              <a:gd name="connsiteX3-251" fmla="*/ 237663 w 6410513"/>
              <a:gd name="connsiteY3-252" fmla="*/ 4890555 h 6858000"/>
              <a:gd name="connsiteX4-253" fmla="*/ 999083 w 6410513"/>
              <a:gd name="connsiteY4-254" fmla="*/ 4309746 h 6858000"/>
              <a:gd name="connsiteX5-255" fmla="*/ 1213635 w 6410513"/>
              <a:gd name="connsiteY5-256" fmla="*/ 4040684 h 6858000"/>
              <a:gd name="connsiteX6-257" fmla="*/ 1126227 w 6410513"/>
              <a:gd name="connsiteY6-258" fmla="*/ 3069540 h 6858000"/>
              <a:gd name="connsiteX7-259" fmla="*/ 59111 w 6410513"/>
              <a:gd name="connsiteY7-260" fmla="*/ 958484 h 6858000"/>
              <a:gd name="connsiteX8-261" fmla="*/ 271658 w 6410513"/>
              <a:gd name="connsiteY8-262" fmla="*/ 39985 h 6858000"/>
              <a:gd name="connsiteX9-263" fmla="*/ 304153 w 6410513"/>
              <a:gd name="connsiteY9-264" fmla="*/ 0 h 6858000"/>
              <a:gd name="connsiteX10-265" fmla="*/ 6005679 w 6410513"/>
              <a:gd name="connsiteY10-266" fmla="*/ 2502345 h 6858000"/>
              <a:gd name="connsiteX11-267" fmla="*/ 6342306 w 6410513"/>
              <a:gd name="connsiteY11-268" fmla="*/ 4183546 h 6858000"/>
              <a:gd name="connsiteX12-269" fmla="*/ 6341380 w 6410513"/>
              <a:gd name="connsiteY12-270" fmla="*/ 4183178 h 6858000"/>
              <a:gd name="connsiteX13-271" fmla="*/ 5474427 w 6410513"/>
              <a:gd name="connsiteY13-272" fmla="*/ 5267186 h 6858000"/>
              <a:gd name="connsiteX14-273" fmla="*/ 3556314 w 6410513"/>
              <a:gd name="connsiteY14-274" fmla="*/ 6697536 h 6858000"/>
              <a:gd name="connsiteX15-275" fmla="*/ 3260653 w 6410513"/>
              <a:gd name="connsiteY15-276" fmla="*/ 6849975 h 6858000"/>
              <a:gd name="connsiteX16-277" fmla="*/ 3242861 w 6410513"/>
              <a:gd name="connsiteY16-278" fmla="*/ 6858000 h 6858000"/>
              <a:gd name="connsiteX0-279" fmla="*/ 239270 w 6342306"/>
              <a:gd name="connsiteY0-280" fmla="*/ 6858000 h 6858000"/>
              <a:gd name="connsiteX1-281" fmla="*/ 162719 w 6342306"/>
              <a:gd name="connsiteY1-282" fmla="*/ 6713993 h 6858000"/>
              <a:gd name="connsiteX2-283" fmla="*/ 50595 w 6342306"/>
              <a:gd name="connsiteY2-284" fmla="*/ 6349709 h 6858000"/>
              <a:gd name="connsiteX3-285" fmla="*/ 237663 w 6342306"/>
              <a:gd name="connsiteY3-286" fmla="*/ 4890555 h 6858000"/>
              <a:gd name="connsiteX4-287" fmla="*/ 999083 w 6342306"/>
              <a:gd name="connsiteY4-288" fmla="*/ 4309746 h 6858000"/>
              <a:gd name="connsiteX5-289" fmla="*/ 1213635 w 6342306"/>
              <a:gd name="connsiteY5-290" fmla="*/ 4040684 h 6858000"/>
              <a:gd name="connsiteX6-291" fmla="*/ 1126227 w 6342306"/>
              <a:gd name="connsiteY6-292" fmla="*/ 3069540 h 6858000"/>
              <a:gd name="connsiteX7-293" fmla="*/ 59111 w 6342306"/>
              <a:gd name="connsiteY7-294" fmla="*/ 958484 h 6858000"/>
              <a:gd name="connsiteX8-295" fmla="*/ 271658 w 6342306"/>
              <a:gd name="connsiteY8-296" fmla="*/ 39985 h 6858000"/>
              <a:gd name="connsiteX9-297" fmla="*/ 304153 w 6342306"/>
              <a:gd name="connsiteY9-298" fmla="*/ 0 h 6858000"/>
              <a:gd name="connsiteX10-299" fmla="*/ 6342306 w 6342306"/>
              <a:gd name="connsiteY10-300" fmla="*/ 4183546 h 6858000"/>
              <a:gd name="connsiteX11-301" fmla="*/ 6341380 w 6342306"/>
              <a:gd name="connsiteY11-302" fmla="*/ 4183178 h 6858000"/>
              <a:gd name="connsiteX12-303" fmla="*/ 5474427 w 6342306"/>
              <a:gd name="connsiteY12-304" fmla="*/ 5267186 h 6858000"/>
              <a:gd name="connsiteX13-305" fmla="*/ 3556314 w 6342306"/>
              <a:gd name="connsiteY13-306" fmla="*/ 6697536 h 6858000"/>
              <a:gd name="connsiteX14-307" fmla="*/ 3260653 w 6342306"/>
              <a:gd name="connsiteY14-308" fmla="*/ 6849975 h 6858000"/>
              <a:gd name="connsiteX15-309" fmla="*/ 3242861 w 6342306"/>
              <a:gd name="connsiteY15-310" fmla="*/ 6858000 h 6858000"/>
              <a:gd name="connsiteX0-311" fmla="*/ 239270 w 6342306"/>
              <a:gd name="connsiteY0-312" fmla="*/ 6858000 h 6858000"/>
              <a:gd name="connsiteX1-313" fmla="*/ 162719 w 6342306"/>
              <a:gd name="connsiteY1-314" fmla="*/ 6713993 h 6858000"/>
              <a:gd name="connsiteX2-315" fmla="*/ 50595 w 6342306"/>
              <a:gd name="connsiteY2-316" fmla="*/ 6349709 h 6858000"/>
              <a:gd name="connsiteX3-317" fmla="*/ 237663 w 6342306"/>
              <a:gd name="connsiteY3-318" fmla="*/ 4890555 h 6858000"/>
              <a:gd name="connsiteX4-319" fmla="*/ 999083 w 6342306"/>
              <a:gd name="connsiteY4-320" fmla="*/ 4309746 h 6858000"/>
              <a:gd name="connsiteX5-321" fmla="*/ 1213635 w 6342306"/>
              <a:gd name="connsiteY5-322" fmla="*/ 4040684 h 6858000"/>
              <a:gd name="connsiteX6-323" fmla="*/ 1126227 w 6342306"/>
              <a:gd name="connsiteY6-324" fmla="*/ 3069540 h 6858000"/>
              <a:gd name="connsiteX7-325" fmla="*/ 59111 w 6342306"/>
              <a:gd name="connsiteY7-326" fmla="*/ 958484 h 6858000"/>
              <a:gd name="connsiteX8-327" fmla="*/ 271658 w 6342306"/>
              <a:gd name="connsiteY8-328" fmla="*/ 39985 h 6858000"/>
              <a:gd name="connsiteX9-329" fmla="*/ 304153 w 6342306"/>
              <a:gd name="connsiteY9-330" fmla="*/ 0 h 6858000"/>
              <a:gd name="connsiteX10-331" fmla="*/ 6342306 w 6342306"/>
              <a:gd name="connsiteY10-332" fmla="*/ 4183546 h 6858000"/>
              <a:gd name="connsiteX11-333" fmla="*/ 5474427 w 6342306"/>
              <a:gd name="connsiteY11-334" fmla="*/ 5267186 h 6858000"/>
              <a:gd name="connsiteX12-335" fmla="*/ 3556314 w 6342306"/>
              <a:gd name="connsiteY12-336" fmla="*/ 6697536 h 6858000"/>
              <a:gd name="connsiteX13-337" fmla="*/ 3260653 w 6342306"/>
              <a:gd name="connsiteY13-338" fmla="*/ 6849975 h 6858000"/>
              <a:gd name="connsiteX14-339" fmla="*/ 3242861 w 6342306"/>
              <a:gd name="connsiteY14-340" fmla="*/ 6858000 h 6858000"/>
              <a:gd name="connsiteX0-341" fmla="*/ 239270 w 5474427"/>
              <a:gd name="connsiteY0-342" fmla="*/ 6858000 h 6858000"/>
              <a:gd name="connsiteX1-343" fmla="*/ 162719 w 5474427"/>
              <a:gd name="connsiteY1-344" fmla="*/ 6713993 h 6858000"/>
              <a:gd name="connsiteX2-345" fmla="*/ 50595 w 5474427"/>
              <a:gd name="connsiteY2-346" fmla="*/ 6349709 h 6858000"/>
              <a:gd name="connsiteX3-347" fmla="*/ 237663 w 5474427"/>
              <a:gd name="connsiteY3-348" fmla="*/ 4890555 h 6858000"/>
              <a:gd name="connsiteX4-349" fmla="*/ 999083 w 5474427"/>
              <a:gd name="connsiteY4-350" fmla="*/ 4309746 h 6858000"/>
              <a:gd name="connsiteX5-351" fmla="*/ 1213635 w 5474427"/>
              <a:gd name="connsiteY5-352" fmla="*/ 4040684 h 6858000"/>
              <a:gd name="connsiteX6-353" fmla="*/ 1126227 w 5474427"/>
              <a:gd name="connsiteY6-354" fmla="*/ 3069540 h 6858000"/>
              <a:gd name="connsiteX7-355" fmla="*/ 59111 w 5474427"/>
              <a:gd name="connsiteY7-356" fmla="*/ 958484 h 6858000"/>
              <a:gd name="connsiteX8-357" fmla="*/ 271658 w 5474427"/>
              <a:gd name="connsiteY8-358" fmla="*/ 39985 h 6858000"/>
              <a:gd name="connsiteX9-359" fmla="*/ 304153 w 5474427"/>
              <a:gd name="connsiteY9-360" fmla="*/ 0 h 6858000"/>
              <a:gd name="connsiteX10-361" fmla="*/ 5474427 w 5474427"/>
              <a:gd name="connsiteY10-362" fmla="*/ 5267186 h 6858000"/>
              <a:gd name="connsiteX11-363" fmla="*/ 3556314 w 5474427"/>
              <a:gd name="connsiteY11-364" fmla="*/ 6697536 h 6858000"/>
              <a:gd name="connsiteX12-365" fmla="*/ 3260653 w 5474427"/>
              <a:gd name="connsiteY12-366" fmla="*/ 6849975 h 6858000"/>
              <a:gd name="connsiteX13-367" fmla="*/ 3242861 w 5474427"/>
              <a:gd name="connsiteY13-368" fmla="*/ 6858000 h 6858000"/>
              <a:gd name="connsiteX0-369" fmla="*/ 239270 w 3556314"/>
              <a:gd name="connsiteY0-370" fmla="*/ 6858000 h 6858000"/>
              <a:gd name="connsiteX1-371" fmla="*/ 162719 w 3556314"/>
              <a:gd name="connsiteY1-372" fmla="*/ 6713993 h 6858000"/>
              <a:gd name="connsiteX2-373" fmla="*/ 50595 w 3556314"/>
              <a:gd name="connsiteY2-374" fmla="*/ 6349709 h 6858000"/>
              <a:gd name="connsiteX3-375" fmla="*/ 237663 w 3556314"/>
              <a:gd name="connsiteY3-376" fmla="*/ 4890555 h 6858000"/>
              <a:gd name="connsiteX4-377" fmla="*/ 999083 w 3556314"/>
              <a:gd name="connsiteY4-378" fmla="*/ 4309746 h 6858000"/>
              <a:gd name="connsiteX5-379" fmla="*/ 1213635 w 3556314"/>
              <a:gd name="connsiteY5-380" fmla="*/ 4040684 h 6858000"/>
              <a:gd name="connsiteX6-381" fmla="*/ 1126227 w 3556314"/>
              <a:gd name="connsiteY6-382" fmla="*/ 3069540 h 6858000"/>
              <a:gd name="connsiteX7-383" fmla="*/ 59111 w 3556314"/>
              <a:gd name="connsiteY7-384" fmla="*/ 958484 h 6858000"/>
              <a:gd name="connsiteX8-385" fmla="*/ 271658 w 3556314"/>
              <a:gd name="connsiteY8-386" fmla="*/ 39985 h 6858000"/>
              <a:gd name="connsiteX9-387" fmla="*/ 304153 w 3556314"/>
              <a:gd name="connsiteY9-388" fmla="*/ 0 h 6858000"/>
              <a:gd name="connsiteX10-389" fmla="*/ 3556314 w 3556314"/>
              <a:gd name="connsiteY10-390" fmla="*/ 6697536 h 6858000"/>
              <a:gd name="connsiteX11-391" fmla="*/ 3260653 w 3556314"/>
              <a:gd name="connsiteY11-392" fmla="*/ 6849975 h 6858000"/>
              <a:gd name="connsiteX12-393" fmla="*/ 3242861 w 3556314"/>
              <a:gd name="connsiteY12-394" fmla="*/ 6858000 h 6858000"/>
              <a:gd name="connsiteX0-395" fmla="*/ 239270 w 3260653"/>
              <a:gd name="connsiteY0-396" fmla="*/ 6858000 h 6858000"/>
              <a:gd name="connsiteX1-397" fmla="*/ 162719 w 3260653"/>
              <a:gd name="connsiteY1-398" fmla="*/ 6713993 h 6858000"/>
              <a:gd name="connsiteX2-399" fmla="*/ 50595 w 3260653"/>
              <a:gd name="connsiteY2-400" fmla="*/ 6349709 h 6858000"/>
              <a:gd name="connsiteX3-401" fmla="*/ 237663 w 3260653"/>
              <a:gd name="connsiteY3-402" fmla="*/ 4890555 h 6858000"/>
              <a:gd name="connsiteX4-403" fmla="*/ 999083 w 3260653"/>
              <a:gd name="connsiteY4-404" fmla="*/ 4309746 h 6858000"/>
              <a:gd name="connsiteX5-405" fmla="*/ 1213635 w 3260653"/>
              <a:gd name="connsiteY5-406" fmla="*/ 4040684 h 6858000"/>
              <a:gd name="connsiteX6-407" fmla="*/ 1126227 w 3260653"/>
              <a:gd name="connsiteY6-408" fmla="*/ 3069540 h 6858000"/>
              <a:gd name="connsiteX7-409" fmla="*/ 59111 w 3260653"/>
              <a:gd name="connsiteY7-410" fmla="*/ 958484 h 6858000"/>
              <a:gd name="connsiteX8-411" fmla="*/ 271658 w 3260653"/>
              <a:gd name="connsiteY8-412" fmla="*/ 39985 h 6858000"/>
              <a:gd name="connsiteX9-413" fmla="*/ 304153 w 3260653"/>
              <a:gd name="connsiteY9-414" fmla="*/ 0 h 6858000"/>
              <a:gd name="connsiteX10-415" fmla="*/ 3260653 w 3260653"/>
              <a:gd name="connsiteY10-416" fmla="*/ 6849975 h 6858000"/>
              <a:gd name="connsiteX11-417" fmla="*/ 3242861 w 3260653"/>
              <a:gd name="connsiteY11-418" fmla="*/ 6858000 h 6858000"/>
              <a:gd name="connsiteX0-419" fmla="*/ 239270 w 3260653"/>
              <a:gd name="connsiteY0-420" fmla="*/ 6858000 h 6858000"/>
              <a:gd name="connsiteX1-421" fmla="*/ 162719 w 3260653"/>
              <a:gd name="connsiteY1-422" fmla="*/ 6713993 h 6858000"/>
              <a:gd name="connsiteX2-423" fmla="*/ 50595 w 3260653"/>
              <a:gd name="connsiteY2-424" fmla="*/ 6349709 h 6858000"/>
              <a:gd name="connsiteX3-425" fmla="*/ 237663 w 3260653"/>
              <a:gd name="connsiteY3-426" fmla="*/ 4890555 h 6858000"/>
              <a:gd name="connsiteX4-427" fmla="*/ 999083 w 3260653"/>
              <a:gd name="connsiteY4-428" fmla="*/ 4309746 h 6858000"/>
              <a:gd name="connsiteX5-429" fmla="*/ 1213635 w 3260653"/>
              <a:gd name="connsiteY5-430" fmla="*/ 4040684 h 6858000"/>
              <a:gd name="connsiteX6-431" fmla="*/ 1126227 w 3260653"/>
              <a:gd name="connsiteY6-432" fmla="*/ 3069540 h 6858000"/>
              <a:gd name="connsiteX7-433" fmla="*/ 59111 w 3260653"/>
              <a:gd name="connsiteY7-434" fmla="*/ 958484 h 6858000"/>
              <a:gd name="connsiteX8-435" fmla="*/ 271658 w 3260653"/>
              <a:gd name="connsiteY8-436" fmla="*/ 39985 h 6858000"/>
              <a:gd name="connsiteX9-437" fmla="*/ 304153 w 3260653"/>
              <a:gd name="connsiteY9-438" fmla="*/ 0 h 6858000"/>
              <a:gd name="connsiteX10-439" fmla="*/ 3260653 w 3260653"/>
              <a:gd name="connsiteY10-440" fmla="*/ 6849975 h 6858000"/>
              <a:gd name="connsiteX0-441" fmla="*/ 239270 w 1289082"/>
              <a:gd name="connsiteY0-442" fmla="*/ 6858000 h 6858000"/>
              <a:gd name="connsiteX1-443" fmla="*/ 162719 w 1289082"/>
              <a:gd name="connsiteY1-444" fmla="*/ 6713993 h 6858000"/>
              <a:gd name="connsiteX2-445" fmla="*/ 50595 w 1289082"/>
              <a:gd name="connsiteY2-446" fmla="*/ 6349709 h 6858000"/>
              <a:gd name="connsiteX3-447" fmla="*/ 237663 w 1289082"/>
              <a:gd name="connsiteY3-448" fmla="*/ 4890555 h 6858000"/>
              <a:gd name="connsiteX4-449" fmla="*/ 999083 w 1289082"/>
              <a:gd name="connsiteY4-450" fmla="*/ 4309746 h 6858000"/>
              <a:gd name="connsiteX5-451" fmla="*/ 1213635 w 1289082"/>
              <a:gd name="connsiteY5-452" fmla="*/ 4040684 h 6858000"/>
              <a:gd name="connsiteX6-453" fmla="*/ 1126227 w 1289082"/>
              <a:gd name="connsiteY6-454" fmla="*/ 3069540 h 6858000"/>
              <a:gd name="connsiteX7-455" fmla="*/ 59111 w 1289082"/>
              <a:gd name="connsiteY7-456" fmla="*/ 958484 h 6858000"/>
              <a:gd name="connsiteX8-457" fmla="*/ 271658 w 1289082"/>
              <a:gd name="connsiteY8-458" fmla="*/ 39985 h 6858000"/>
              <a:gd name="connsiteX9-459" fmla="*/ 304153 w 1289082"/>
              <a:gd name="connsiteY9-460"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289082" h="6858000">
                <a:moveTo>
                  <a:pt x="239270" y="6858000"/>
                </a:moveTo>
                <a:lnTo>
                  <a:pt x="162719" y="6713993"/>
                </a:lnTo>
                <a:cubicBezTo>
                  <a:pt x="112384" y="6601822"/>
                  <a:pt x="74788" y="6479097"/>
                  <a:pt x="50595" y="6349709"/>
                </a:cubicBezTo>
                <a:cubicBezTo>
                  <a:pt x="-45906" y="5840070"/>
                  <a:pt x="-15231" y="5264722"/>
                  <a:pt x="237663" y="4890555"/>
                </a:cubicBezTo>
                <a:cubicBezTo>
                  <a:pt x="424112" y="4613466"/>
                  <a:pt x="755797" y="4515079"/>
                  <a:pt x="999083" y="4309746"/>
                </a:cubicBezTo>
                <a:cubicBezTo>
                  <a:pt x="1085008" y="4237318"/>
                  <a:pt x="1159754" y="4151606"/>
                  <a:pt x="1213635" y="4040684"/>
                </a:cubicBezTo>
                <a:cubicBezTo>
                  <a:pt x="1356534" y="3747872"/>
                  <a:pt x="1279026" y="3387446"/>
                  <a:pt x="1126227" y="3069540"/>
                </a:cubicBezTo>
                <a:cubicBezTo>
                  <a:pt x="793607" y="2377961"/>
                  <a:pt x="176058" y="1766342"/>
                  <a:pt x="59111" y="958484"/>
                </a:cubicBezTo>
                <a:cubicBezTo>
                  <a:pt x="5295" y="587931"/>
                  <a:pt x="98538" y="277105"/>
                  <a:pt x="271658" y="39985"/>
                </a:cubicBezTo>
                <a:lnTo>
                  <a:pt x="304153" y="0"/>
                </a:lnTo>
              </a:path>
            </a:pathLst>
          </a:custGeom>
          <a:noFill/>
          <a:ln w="25346" cap="flat">
            <a:solidFill>
              <a:schemeClr val="tx2">
                <a:alpha val="10000"/>
              </a:schemeClr>
            </a:solidFill>
            <a:prstDash val="solid"/>
            <a:miter/>
          </a:ln>
        </p:spPr>
        <p:txBody>
          <a:bodyPr rtlCol="0" anchor="ctr"/>
          <a:lstStyle/>
          <a:p>
            <a:endParaRPr lang="zh-CN" altLang="en-US" sz="1350"/>
          </a:p>
        </p:txBody>
      </p:sp>
      <p:sp>
        <p:nvSpPr>
          <p:cNvPr id="2" name="标题 1"/>
          <p:cNvSpPr>
            <a:spLocks noGrp="1"/>
          </p:cNvSpPr>
          <p:nvPr>
            <p:ph type="title"/>
            <p:custDataLst>
              <p:tags r:id="rId9"/>
            </p:custDataLst>
          </p:nvPr>
        </p:nvSpPr>
        <p:spPr>
          <a:xfrm>
            <a:off x="659486" y="3483671"/>
            <a:ext cx="7825028" cy="2653321"/>
          </a:xfrm>
        </p:spPr>
        <p:txBody>
          <a:bodyPr wrap="square" anchor="t">
            <a:normAutofit/>
          </a:bodyPr>
          <a:lstStyle>
            <a:lvl1pPr algn="ctr">
              <a:defRPr sz="34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10"/>
            </p:custDataLst>
          </p:nvPr>
        </p:nvSpPr>
        <p:spPr>
          <a:xfrm>
            <a:off x="659486" y="499470"/>
            <a:ext cx="7825028" cy="2671100"/>
          </a:xfrm>
        </p:spPr>
        <p:txBody>
          <a:bodyPr wrap="square" anchor="b">
            <a:normAutofit/>
          </a:bodyPr>
          <a:lstStyle>
            <a:lvl1pPr marL="0" indent="0" algn="ctr">
              <a:buNone/>
              <a:defRPr sz="4425" b="1">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11"/>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5"/>
          <p:cNvSpPr>
            <a:spLocks noGrp="1"/>
          </p:cNvSpPr>
          <p:nvPr>
            <p:ph type="ftr" sz="quarter" idx="11"/>
            <p:custDataLst>
              <p:tags r:id="rId12"/>
            </p:custDataLst>
          </p:nvPr>
        </p:nvSpPr>
        <p:spPr/>
        <p:txBody>
          <a:bodyPr/>
          <a:lstStyle/>
          <a:p>
            <a:endParaRPr lang="zh-CN" altLang="en-US"/>
          </a:p>
        </p:txBody>
      </p:sp>
      <p:sp>
        <p:nvSpPr>
          <p:cNvPr id="6" name="灯片编号占位符 6"/>
          <p:cNvSpPr>
            <a:spLocks noGrp="1"/>
          </p:cNvSpPr>
          <p:nvPr>
            <p:ph type="sldNum" sz="quarter" idx="12"/>
            <p:custDataLst>
              <p:tags r:id="rId13"/>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360000"/>
            <a:ext cx="8100000" cy="720000"/>
          </a:xfrm>
        </p:spPr>
        <p:txBody>
          <a:bodyPr vert="horz" wrap="square" lIns="0" tIns="0" rIns="0" bIns="0" rtlCol="0" anchor="b">
            <a:normAutofit/>
          </a:bodyPr>
          <a:lstStyle>
            <a:lvl1pPr algn="l">
              <a:defRPr lang="zh-CN" altLang="en-US" sz="2700" dirty="0">
                <a:latin typeface="+mj-ea"/>
                <a:ea typeface="+mj-ea"/>
                <a:cs typeface="+mj-ea"/>
                <a:sym typeface="+mj-ea"/>
              </a:defRPr>
            </a:lvl1pPr>
          </a:lstStyle>
          <a:p>
            <a:pPr lvl="0"/>
            <a:r>
              <a:rPr lang="zh-CN" altLang="en-US"/>
              <a:t>单击此处编辑母版标题样式</a:t>
            </a:r>
            <a:endParaRPr lang="zh-CN" altLang="en-US" dirty="0"/>
          </a:p>
        </p:txBody>
      </p:sp>
      <p:sp>
        <p:nvSpPr>
          <p:cNvPr id="3" name="内容占位符 2"/>
          <p:cNvSpPr>
            <a:spLocks noGrp="1"/>
          </p:cNvSpPr>
          <p:nvPr>
            <p:ph sz="half" idx="1"/>
            <p:custDataLst>
              <p:tags r:id="rId2"/>
            </p:custDataLst>
          </p:nvPr>
        </p:nvSpPr>
        <p:spPr>
          <a:xfrm>
            <a:off x="521970" y="1364400"/>
            <a:ext cx="3992880" cy="481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内容占位符 3"/>
          <p:cNvSpPr>
            <a:spLocks noGrp="1"/>
          </p:cNvSpPr>
          <p:nvPr>
            <p:ph sz="half" idx="2"/>
            <p:custDataLst>
              <p:tags r:id="rId3"/>
            </p:custDataLst>
          </p:nvPr>
        </p:nvSpPr>
        <p:spPr>
          <a:xfrm>
            <a:off x="4629150" y="1364400"/>
            <a:ext cx="3992880" cy="481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360000"/>
            <a:ext cx="8100000" cy="720000"/>
          </a:xfrm>
        </p:spPr>
        <p:txBody>
          <a:bodyPr vert="horz" wrap="square" lIns="0" tIns="0" rIns="0" bIns="0" rtlCol="0" anchor="b">
            <a:normAutofit/>
          </a:bodyPr>
          <a:lstStyle>
            <a:lvl1pPr algn="l">
              <a:defRPr lang="zh-CN" altLang="en-US" sz="2700" dirty="0">
                <a:latin typeface="+mj-ea"/>
                <a:ea typeface="+mj-ea"/>
                <a:cs typeface="+mj-ea"/>
                <a:sym typeface="+mj-ea"/>
              </a:defRPr>
            </a:lvl1pPr>
          </a:lstStyle>
          <a:p>
            <a:pPr lvl="0"/>
            <a:r>
              <a:rPr lang="zh-CN" altLang="en-US"/>
              <a:t>单击此处编辑母版标题样式</a:t>
            </a:r>
            <a:endParaRPr lang="zh-CN" altLang="en-US" dirty="0"/>
          </a:p>
        </p:txBody>
      </p:sp>
      <p:sp>
        <p:nvSpPr>
          <p:cNvPr id="3" name="文本占位符 2"/>
          <p:cNvSpPr>
            <a:spLocks noGrp="1"/>
          </p:cNvSpPr>
          <p:nvPr>
            <p:ph type="body" idx="1"/>
            <p:custDataLst>
              <p:tags r:id="rId2"/>
            </p:custDataLst>
          </p:nvPr>
        </p:nvSpPr>
        <p:spPr>
          <a:xfrm>
            <a:off x="521970" y="1364400"/>
            <a:ext cx="3992880" cy="540000"/>
          </a:xfrm>
        </p:spPr>
        <p:txBody>
          <a:bodyPr wrap="square" anchor="b">
            <a:normAutofit/>
          </a:bodyPr>
          <a:lstStyle>
            <a:lvl1pPr marL="0" indent="0">
              <a:buNone/>
              <a:defRPr sz="18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3"/>
            </p:custDataLst>
          </p:nvPr>
        </p:nvSpPr>
        <p:spPr>
          <a:xfrm>
            <a:off x="521970" y="2061275"/>
            <a:ext cx="3992880" cy="4128388"/>
          </a:xfrm>
        </p:spPr>
        <p:txBody>
          <a:bodyPr wrap="square">
            <a:normAutofit/>
          </a:bodyPr>
          <a:lstStyle>
            <a:lvl1pPr>
              <a:defRPr sz="1650">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文本占位符 4"/>
          <p:cNvSpPr>
            <a:spLocks noGrp="1"/>
          </p:cNvSpPr>
          <p:nvPr>
            <p:ph type="body" sz="quarter" idx="3"/>
            <p:custDataLst>
              <p:tags r:id="rId4"/>
            </p:custDataLst>
          </p:nvPr>
        </p:nvSpPr>
        <p:spPr>
          <a:xfrm>
            <a:off x="4629150" y="1364400"/>
            <a:ext cx="3992880" cy="540000"/>
          </a:xfrm>
        </p:spPr>
        <p:txBody>
          <a:bodyPr wrap="square" anchor="b">
            <a:normAutofit/>
          </a:bodyPr>
          <a:lstStyle>
            <a:lvl1pPr marL="0" indent="0">
              <a:buNone/>
              <a:defRPr sz="18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5"/>
            </p:custDataLst>
          </p:nvPr>
        </p:nvSpPr>
        <p:spPr>
          <a:xfrm>
            <a:off x="4629150" y="2061275"/>
            <a:ext cx="3992880" cy="4128388"/>
          </a:xfrm>
        </p:spPr>
        <p:txBody>
          <a:bodyPr wrap="square">
            <a:normAutofit/>
          </a:bodyPr>
          <a:lstStyle>
            <a:lvl1pPr>
              <a:defRPr sz="1650">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7" name="日期占位符 6"/>
          <p:cNvSpPr>
            <a:spLocks noGrp="1"/>
          </p:cNvSpPr>
          <p:nvPr>
            <p:ph type="dt" sz="half" idx="10"/>
            <p:custDataLst>
              <p:tags r:id="rId6"/>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dirty="0"/>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1"/>
            </p:custDataLst>
          </p:nvPr>
        </p:nvSpPr>
        <p:spPr>
          <a:xfrm>
            <a:off x="522000" y="360000"/>
            <a:ext cx="8100000" cy="58176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2"/>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3"/>
          <p:cNvSpPr>
            <a:spLocks noGrp="1"/>
          </p:cNvSpPr>
          <p:nvPr>
            <p:ph type="ftr" sz="quarter" idx="11"/>
            <p:custDataLst>
              <p:tags r:id="rId3"/>
            </p:custDataLst>
          </p:nvPr>
        </p:nvSpPr>
        <p:spPr/>
        <p:txBody>
          <a:body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360000"/>
            <a:ext cx="8100000" cy="720000"/>
          </a:xfrm>
        </p:spPr>
        <p:txBody>
          <a:bodyPr wrap="square" lIns="0" tIns="0" rIns="0" bIns="0" anchor="b">
            <a:normAutofit/>
          </a:bodyPr>
          <a:lstStyle>
            <a:lvl1pPr algn="l">
              <a:defRPr sz="2700">
                <a:latin typeface="+mj-ea"/>
                <a:ea typeface="+mj-ea"/>
                <a:cs typeface="+mj-ea"/>
                <a:sym typeface="+mj-ea"/>
              </a:defRPr>
            </a:lvl1pPr>
          </a:lstStyle>
          <a:p>
            <a:r>
              <a:rPr lang="zh-CN" altLang="en-US"/>
              <a:t>单击此处编辑母版标题样式</a:t>
            </a:r>
            <a:endParaRPr lang="zh-CN" altLang="en-US" dirty="0"/>
          </a:p>
        </p:txBody>
      </p:sp>
      <p:sp>
        <p:nvSpPr>
          <p:cNvPr id="3" name="文本占位符 2"/>
          <p:cNvSpPr>
            <a:spLocks noGrp="1"/>
          </p:cNvSpPr>
          <p:nvPr>
            <p:ph type="body" idx="1" hasCustomPrompt="1"/>
            <p:custDataLst>
              <p:tags r:id="rId2"/>
            </p:custDataLst>
          </p:nvPr>
        </p:nvSpPr>
        <p:spPr>
          <a:xfrm>
            <a:off x="522000" y="1296000"/>
            <a:ext cx="8100000" cy="576000"/>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任意多边形: 形状 6"/>
          <p:cNvSpPr/>
          <p:nvPr userDrawn="1">
            <p:custDataLst>
              <p:tags r:id="rId1"/>
            </p:custDataLst>
          </p:nvPr>
        </p:nvSpPr>
        <p:spPr>
          <a:xfrm>
            <a:off x="6674218" y="6691"/>
            <a:ext cx="2469782" cy="2334153"/>
          </a:xfrm>
          <a:custGeom>
            <a:avLst/>
            <a:gdLst>
              <a:gd name="connsiteX0" fmla="*/ 175721 w 3293043"/>
              <a:gd name="connsiteY0" fmla="*/ 0 h 2340843"/>
              <a:gd name="connsiteX1" fmla="*/ 3293043 w 3293043"/>
              <a:gd name="connsiteY1" fmla="*/ 0 h 2340843"/>
              <a:gd name="connsiteX2" fmla="*/ 3293043 w 3293043"/>
              <a:gd name="connsiteY2" fmla="*/ 2012752 h 2340843"/>
              <a:gd name="connsiteX3" fmla="*/ 3217341 w 3293043"/>
              <a:gd name="connsiteY3" fmla="*/ 2006744 h 2340843"/>
              <a:gd name="connsiteX4" fmla="*/ 2151159 w 3293043"/>
              <a:gd name="connsiteY4" fmla="*/ 2262968 h 2340843"/>
              <a:gd name="connsiteX5" fmla="*/ 1009908 w 3293043"/>
              <a:gd name="connsiteY5" fmla="*/ 2225041 h 2340843"/>
              <a:gd name="connsiteX6" fmla="*/ 921144 w 3293043"/>
              <a:gd name="connsiteY6" fmla="*/ 2199756 h 2340843"/>
              <a:gd name="connsiteX7" fmla="*/ 46187 w 3293043"/>
              <a:gd name="connsiteY7" fmla="*/ 1378009 h 2340843"/>
              <a:gd name="connsiteX8" fmla="*/ 96909 w 3293043"/>
              <a:gd name="connsiteY8" fmla="*/ 379269 h 2340843"/>
              <a:gd name="connsiteX0-1" fmla="*/ 175721 w 3293043"/>
              <a:gd name="connsiteY0-2" fmla="*/ 0 h 2340843"/>
              <a:gd name="connsiteX1-3" fmla="*/ 3293043 w 3293043"/>
              <a:gd name="connsiteY1-4" fmla="*/ 0 h 2340843"/>
              <a:gd name="connsiteX2-5" fmla="*/ 3293043 w 3293043"/>
              <a:gd name="connsiteY2-6" fmla="*/ 2012752 h 2340843"/>
              <a:gd name="connsiteX3-7" fmla="*/ 3217341 w 3293043"/>
              <a:gd name="connsiteY3-8" fmla="*/ 2006744 h 2340843"/>
              <a:gd name="connsiteX4-9" fmla="*/ 2151159 w 3293043"/>
              <a:gd name="connsiteY4-10" fmla="*/ 2262968 h 2340843"/>
              <a:gd name="connsiteX5-11" fmla="*/ 1009908 w 3293043"/>
              <a:gd name="connsiteY5-12" fmla="*/ 2225041 h 2340843"/>
              <a:gd name="connsiteX6-13" fmla="*/ 921144 w 3293043"/>
              <a:gd name="connsiteY6-14" fmla="*/ 2199756 h 2340843"/>
              <a:gd name="connsiteX7-15" fmla="*/ 46187 w 3293043"/>
              <a:gd name="connsiteY7-16" fmla="*/ 1378009 h 2340843"/>
              <a:gd name="connsiteX8-17" fmla="*/ 96909 w 3293043"/>
              <a:gd name="connsiteY8-18" fmla="*/ 379269 h 2340843"/>
              <a:gd name="connsiteX9" fmla="*/ 267161 w 3293043"/>
              <a:gd name="connsiteY9" fmla="*/ 91440 h 2340843"/>
              <a:gd name="connsiteX0-19" fmla="*/ 3293043 w 3293043"/>
              <a:gd name="connsiteY0-20" fmla="*/ 0 h 2340843"/>
              <a:gd name="connsiteX1-21" fmla="*/ 3293043 w 3293043"/>
              <a:gd name="connsiteY1-22" fmla="*/ 2012752 h 2340843"/>
              <a:gd name="connsiteX2-23" fmla="*/ 3217341 w 3293043"/>
              <a:gd name="connsiteY2-24" fmla="*/ 2006744 h 2340843"/>
              <a:gd name="connsiteX3-25" fmla="*/ 2151159 w 3293043"/>
              <a:gd name="connsiteY3-26" fmla="*/ 2262968 h 2340843"/>
              <a:gd name="connsiteX4-27" fmla="*/ 1009908 w 3293043"/>
              <a:gd name="connsiteY4-28" fmla="*/ 2225041 h 2340843"/>
              <a:gd name="connsiteX5-29" fmla="*/ 921144 w 3293043"/>
              <a:gd name="connsiteY5-30" fmla="*/ 2199756 h 2340843"/>
              <a:gd name="connsiteX6-31" fmla="*/ 46187 w 3293043"/>
              <a:gd name="connsiteY6-32" fmla="*/ 1378009 h 2340843"/>
              <a:gd name="connsiteX7-33" fmla="*/ 96909 w 3293043"/>
              <a:gd name="connsiteY7-34" fmla="*/ 379269 h 2340843"/>
              <a:gd name="connsiteX8-35" fmla="*/ 267161 w 3293043"/>
              <a:gd name="connsiteY8-36" fmla="*/ 91440 h 2340843"/>
              <a:gd name="connsiteX0-37" fmla="*/ 3293043 w 3293043"/>
              <a:gd name="connsiteY0-38" fmla="*/ 0 h 2340843"/>
              <a:gd name="connsiteX1-39" fmla="*/ 3293043 w 3293043"/>
              <a:gd name="connsiteY1-40" fmla="*/ 2012752 h 2340843"/>
              <a:gd name="connsiteX2-41" fmla="*/ 3217341 w 3293043"/>
              <a:gd name="connsiteY2-42" fmla="*/ 2006744 h 2340843"/>
              <a:gd name="connsiteX3-43" fmla="*/ 2151159 w 3293043"/>
              <a:gd name="connsiteY3-44" fmla="*/ 2262968 h 2340843"/>
              <a:gd name="connsiteX4-45" fmla="*/ 1009908 w 3293043"/>
              <a:gd name="connsiteY4-46" fmla="*/ 2225041 h 2340843"/>
              <a:gd name="connsiteX5-47" fmla="*/ 921144 w 3293043"/>
              <a:gd name="connsiteY5-48" fmla="*/ 2199756 h 2340843"/>
              <a:gd name="connsiteX6-49" fmla="*/ 46187 w 3293043"/>
              <a:gd name="connsiteY6-50" fmla="*/ 1378009 h 2340843"/>
              <a:gd name="connsiteX7-51" fmla="*/ 96909 w 3293043"/>
              <a:gd name="connsiteY7-52" fmla="*/ 379269 h 2340843"/>
              <a:gd name="connsiteX8-53" fmla="*/ 177951 w 3293043"/>
              <a:gd name="connsiteY8-54" fmla="*/ 6690 h 2340843"/>
              <a:gd name="connsiteX0-55" fmla="*/ 3293043 w 3293043"/>
              <a:gd name="connsiteY0-56" fmla="*/ 2006062 h 2334153"/>
              <a:gd name="connsiteX1-57" fmla="*/ 3217341 w 3293043"/>
              <a:gd name="connsiteY1-58" fmla="*/ 2000054 h 2334153"/>
              <a:gd name="connsiteX2-59" fmla="*/ 2151159 w 3293043"/>
              <a:gd name="connsiteY2-60" fmla="*/ 2256278 h 2334153"/>
              <a:gd name="connsiteX3-61" fmla="*/ 1009908 w 3293043"/>
              <a:gd name="connsiteY3-62" fmla="*/ 2218351 h 2334153"/>
              <a:gd name="connsiteX4-63" fmla="*/ 921144 w 3293043"/>
              <a:gd name="connsiteY4-64" fmla="*/ 2193066 h 2334153"/>
              <a:gd name="connsiteX5-65" fmla="*/ 46187 w 3293043"/>
              <a:gd name="connsiteY5-66" fmla="*/ 1371319 h 2334153"/>
              <a:gd name="connsiteX6-67" fmla="*/ 96909 w 3293043"/>
              <a:gd name="connsiteY6-68" fmla="*/ 372579 h 2334153"/>
              <a:gd name="connsiteX7-69" fmla="*/ 177951 w 3293043"/>
              <a:gd name="connsiteY7-70" fmla="*/ 0 h 23341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293043" h="2334153">
                <a:moveTo>
                  <a:pt x="3293043" y="2006062"/>
                </a:moveTo>
                <a:lnTo>
                  <a:pt x="3217341" y="2000054"/>
                </a:lnTo>
                <a:cubicBezTo>
                  <a:pt x="2776126" y="1984809"/>
                  <a:pt x="2528272" y="2117726"/>
                  <a:pt x="2151159" y="2256278"/>
                </a:cubicBezTo>
                <a:cubicBezTo>
                  <a:pt x="1814820" y="2379805"/>
                  <a:pt x="1405163" y="2348364"/>
                  <a:pt x="1009908" y="2218351"/>
                </a:cubicBezTo>
                <a:cubicBezTo>
                  <a:pt x="981700" y="2209084"/>
                  <a:pt x="948375" y="2203345"/>
                  <a:pt x="921144" y="2193066"/>
                </a:cubicBezTo>
                <a:cubicBezTo>
                  <a:pt x="516513" y="2040866"/>
                  <a:pt x="157137" y="1737059"/>
                  <a:pt x="46187" y="1371319"/>
                </a:cubicBezTo>
                <a:cubicBezTo>
                  <a:pt x="-58577" y="1026134"/>
                  <a:pt x="39755" y="693616"/>
                  <a:pt x="96909" y="372579"/>
                </a:cubicBezTo>
                <a:cubicBezTo>
                  <a:pt x="123180" y="246156"/>
                  <a:pt x="177951" y="0"/>
                  <a:pt x="177951"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8" name="任意多边形: 形状 7"/>
          <p:cNvSpPr/>
          <p:nvPr userDrawn="1">
            <p:custDataLst>
              <p:tags r:id="rId2"/>
            </p:custDataLst>
          </p:nvPr>
        </p:nvSpPr>
        <p:spPr>
          <a:xfrm>
            <a:off x="6830031" y="11151"/>
            <a:ext cx="2313970" cy="2016389"/>
          </a:xfrm>
          <a:custGeom>
            <a:avLst/>
            <a:gdLst>
              <a:gd name="connsiteX0" fmla="*/ 149955 w 3085293"/>
              <a:gd name="connsiteY0" fmla="*/ 0 h 2027540"/>
              <a:gd name="connsiteX1" fmla="*/ 3085293 w 3085293"/>
              <a:gd name="connsiteY1" fmla="*/ 0 h 2027540"/>
              <a:gd name="connsiteX2" fmla="*/ 3085293 w 3085293"/>
              <a:gd name="connsiteY2" fmla="*/ 1825899 h 2027540"/>
              <a:gd name="connsiteX3" fmla="*/ 3033935 w 3085293"/>
              <a:gd name="connsiteY3" fmla="*/ 1820488 h 2027540"/>
              <a:gd name="connsiteX4" fmla="*/ 1880007 w 3085293"/>
              <a:gd name="connsiteY4" fmla="*/ 1972195 h 2027540"/>
              <a:gd name="connsiteX5" fmla="*/ 890922 w 3085293"/>
              <a:gd name="connsiteY5" fmla="*/ 1921626 h 2027540"/>
              <a:gd name="connsiteX6" fmla="*/ 814839 w 3085293"/>
              <a:gd name="connsiteY6" fmla="*/ 1896342 h 2027540"/>
              <a:gd name="connsiteX7" fmla="*/ 41326 w 3085293"/>
              <a:gd name="connsiteY7" fmla="*/ 1188374 h 2027540"/>
              <a:gd name="connsiteX8" fmla="*/ 79368 w 3085293"/>
              <a:gd name="connsiteY8" fmla="*/ 341342 h 2027540"/>
              <a:gd name="connsiteX0-1" fmla="*/ 149955 w 3085293"/>
              <a:gd name="connsiteY0-2" fmla="*/ 0 h 2027540"/>
              <a:gd name="connsiteX1-3" fmla="*/ 3085293 w 3085293"/>
              <a:gd name="connsiteY1-4" fmla="*/ 0 h 2027540"/>
              <a:gd name="connsiteX2-5" fmla="*/ 3085293 w 3085293"/>
              <a:gd name="connsiteY2-6" fmla="*/ 1825899 h 2027540"/>
              <a:gd name="connsiteX3-7" fmla="*/ 3033935 w 3085293"/>
              <a:gd name="connsiteY3-8" fmla="*/ 1820488 h 2027540"/>
              <a:gd name="connsiteX4-9" fmla="*/ 1880007 w 3085293"/>
              <a:gd name="connsiteY4-10" fmla="*/ 1972195 h 2027540"/>
              <a:gd name="connsiteX5-11" fmla="*/ 890922 w 3085293"/>
              <a:gd name="connsiteY5-12" fmla="*/ 1921626 h 2027540"/>
              <a:gd name="connsiteX6-13" fmla="*/ 814839 w 3085293"/>
              <a:gd name="connsiteY6-14" fmla="*/ 1896342 h 2027540"/>
              <a:gd name="connsiteX7-15" fmla="*/ 41326 w 3085293"/>
              <a:gd name="connsiteY7-16" fmla="*/ 1188374 h 2027540"/>
              <a:gd name="connsiteX8-17" fmla="*/ 79368 w 3085293"/>
              <a:gd name="connsiteY8-18" fmla="*/ 341342 h 2027540"/>
              <a:gd name="connsiteX9" fmla="*/ 241395 w 3085293"/>
              <a:gd name="connsiteY9" fmla="*/ 91440 h 2027540"/>
              <a:gd name="connsiteX0-19" fmla="*/ 3085293 w 3085293"/>
              <a:gd name="connsiteY0-20" fmla="*/ 0 h 2027540"/>
              <a:gd name="connsiteX1-21" fmla="*/ 3085293 w 3085293"/>
              <a:gd name="connsiteY1-22" fmla="*/ 1825899 h 2027540"/>
              <a:gd name="connsiteX2-23" fmla="*/ 3033935 w 3085293"/>
              <a:gd name="connsiteY2-24" fmla="*/ 1820488 h 2027540"/>
              <a:gd name="connsiteX3-25" fmla="*/ 1880007 w 3085293"/>
              <a:gd name="connsiteY3-26" fmla="*/ 1972195 h 2027540"/>
              <a:gd name="connsiteX4-27" fmla="*/ 890922 w 3085293"/>
              <a:gd name="connsiteY4-28" fmla="*/ 1921626 h 2027540"/>
              <a:gd name="connsiteX5-29" fmla="*/ 814839 w 3085293"/>
              <a:gd name="connsiteY5-30" fmla="*/ 1896342 h 2027540"/>
              <a:gd name="connsiteX6-31" fmla="*/ 41326 w 3085293"/>
              <a:gd name="connsiteY6-32" fmla="*/ 1188374 h 2027540"/>
              <a:gd name="connsiteX7-33" fmla="*/ 79368 w 3085293"/>
              <a:gd name="connsiteY7-34" fmla="*/ 341342 h 2027540"/>
              <a:gd name="connsiteX8-35" fmla="*/ 241395 w 3085293"/>
              <a:gd name="connsiteY8-36" fmla="*/ 91440 h 2027540"/>
              <a:gd name="connsiteX0-37" fmla="*/ 3085293 w 3085293"/>
              <a:gd name="connsiteY0-38" fmla="*/ 0 h 2027540"/>
              <a:gd name="connsiteX1-39" fmla="*/ 3085293 w 3085293"/>
              <a:gd name="connsiteY1-40" fmla="*/ 1825899 h 2027540"/>
              <a:gd name="connsiteX2-41" fmla="*/ 3033935 w 3085293"/>
              <a:gd name="connsiteY2-42" fmla="*/ 1820488 h 2027540"/>
              <a:gd name="connsiteX3-43" fmla="*/ 1880007 w 3085293"/>
              <a:gd name="connsiteY3-44" fmla="*/ 1972195 h 2027540"/>
              <a:gd name="connsiteX4-45" fmla="*/ 890922 w 3085293"/>
              <a:gd name="connsiteY4-46" fmla="*/ 1921626 h 2027540"/>
              <a:gd name="connsiteX5-47" fmla="*/ 814839 w 3085293"/>
              <a:gd name="connsiteY5-48" fmla="*/ 1896342 h 2027540"/>
              <a:gd name="connsiteX6-49" fmla="*/ 41326 w 3085293"/>
              <a:gd name="connsiteY6-50" fmla="*/ 1188374 h 2027540"/>
              <a:gd name="connsiteX7-51" fmla="*/ 79368 w 3085293"/>
              <a:gd name="connsiteY7-52" fmla="*/ 341342 h 2027540"/>
              <a:gd name="connsiteX8-53" fmla="*/ 152186 w 3085293"/>
              <a:gd name="connsiteY8-54" fmla="*/ 11151 h 2027540"/>
              <a:gd name="connsiteX0-55" fmla="*/ 3085293 w 3085293"/>
              <a:gd name="connsiteY0-56" fmla="*/ 1814748 h 2016389"/>
              <a:gd name="connsiteX1-57" fmla="*/ 3033935 w 3085293"/>
              <a:gd name="connsiteY1-58" fmla="*/ 1809337 h 2016389"/>
              <a:gd name="connsiteX2-59" fmla="*/ 1880007 w 3085293"/>
              <a:gd name="connsiteY2-60" fmla="*/ 1961044 h 2016389"/>
              <a:gd name="connsiteX3-61" fmla="*/ 890922 w 3085293"/>
              <a:gd name="connsiteY3-62" fmla="*/ 1910475 h 2016389"/>
              <a:gd name="connsiteX4-63" fmla="*/ 814839 w 3085293"/>
              <a:gd name="connsiteY4-64" fmla="*/ 1885191 h 2016389"/>
              <a:gd name="connsiteX5-65" fmla="*/ 41326 w 3085293"/>
              <a:gd name="connsiteY5-66" fmla="*/ 1177223 h 2016389"/>
              <a:gd name="connsiteX6-67" fmla="*/ 79368 w 3085293"/>
              <a:gd name="connsiteY6-68" fmla="*/ 330191 h 2016389"/>
              <a:gd name="connsiteX7-69" fmla="*/ 152186 w 3085293"/>
              <a:gd name="connsiteY7-70" fmla="*/ 0 h 20163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85293" h="2016389">
                <a:moveTo>
                  <a:pt x="3085293" y="1814748"/>
                </a:moveTo>
                <a:lnTo>
                  <a:pt x="3033935" y="1809337"/>
                </a:lnTo>
                <a:cubicBezTo>
                  <a:pt x="2524660" y="1752700"/>
                  <a:pt x="2261310" y="1841410"/>
                  <a:pt x="1880007" y="1961044"/>
                </a:cubicBezTo>
                <a:cubicBezTo>
                  <a:pt x="1585780" y="2053459"/>
                  <a:pt x="1234580" y="2025773"/>
                  <a:pt x="890922" y="1910475"/>
                </a:cubicBezTo>
                <a:cubicBezTo>
                  <a:pt x="866209" y="1902156"/>
                  <a:pt x="838435" y="1894255"/>
                  <a:pt x="814839" y="1885191"/>
                </a:cubicBezTo>
                <a:cubicBezTo>
                  <a:pt x="462756" y="1750816"/>
                  <a:pt x="141225" y="1495404"/>
                  <a:pt x="41326" y="1177223"/>
                </a:cubicBezTo>
                <a:cubicBezTo>
                  <a:pt x="-50670" y="884510"/>
                  <a:pt x="33080" y="603079"/>
                  <a:pt x="79368" y="330191"/>
                </a:cubicBezTo>
                <a:cubicBezTo>
                  <a:pt x="102897" y="216410"/>
                  <a:pt x="152186" y="0"/>
                  <a:pt x="152186"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9" name="任意多边形: 形状 8"/>
          <p:cNvSpPr/>
          <p:nvPr userDrawn="1">
            <p:custDataLst>
              <p:tags r:id="rId3"/>
            </p:custDataLst>
          </p:nvPr>
        </p:nvSpPr>
        <p:spPr>
          <a:xfrm>
            <a:off x="7053040" y="11152"/>
            <a:ext cx="2090960" cy="1664836"/>
          </a:xfrm>
          <a:custGeom>
            <a:avLst/>
            <a:gdLst>
              <a:gd name="connsiteX0" fmla="*/ 114864 w 2787947"/>
              <a:gd name="connsiteY0" fmla="*/ 0 h 1675988"/>
              <a:gd name="connsiteX1" fmla="*/ 2787947 w 2787947"/>
              <a:gd name="connsiteY1" fmla="*/ 0 h 1675988"/>
              <a:gd name="connsiteX2" fmla="*/ 2787947 w 2787947"/>
              <a:gd name="connsiteY2" fmla="*/ 1594542 h 1675988"/>
              <a:gd name="connsiteX3" fmla="*/ 2753971 w 2787947"/>
              <a:gd name="connsiteY3" fmla="*/ 1593672 h 1675988"/>
              <a:gd name="connsiteX4" fmla="*/ 2584424 w 2787947"/>
              <a:gd name="connsiteY4" fmla="*/ 1580284 h 1675988"/>
              <a:gd name="connsiteX5" fmla="*/ 1582661 w 2787947"/>
              <a:gd name="connsiteY5" fmla="*/ 1643496 h 1675988"/>
              <a:gd name="connsiteX6" fmla="*/ 758426 w 2787947"/>
              <a:gd name="connsiteY6" fmla="*/ 1580284 h 1675988"/>
              <a:gd name="connsiteX7" fmla="*/ 695021 w 2787947"/>
              <a:gd name="connsiteY7" fmla="*/ 1555000 h 1675988"/>
              <a:gd name="connsiteX8" fmla="*/ 35633 w 2787947"/>
              <a:gd name="connsiteY8" fmla="*/ 960813 h 1675988"/>
              <a:gd name="connsiteX9" fmla="*/ 60994 w 2787947"/>
              <a:gd name="connsiteY9" fmla="*/ 278130 h 1675988"/>
              <a:gd name="connsiteX0-1" fmla="*/ 114864 w 2787947"/>
              <a:gd name="connsiteY0-2" fmla="*/ 0 h 1675988"/>
              <a:gd name="connsiteX1-3" fmla="*/ 2787947 w 2787947"/>
              <a:gd name="connsiteY1-4" fmla="*/ 0 h 1675988"/>
              <a:gd name="connsiteX2-5" fmla="*/ 2787947 w 2787947"/>
              <a:gd name="connsiteY2-6" fmla="*/ 1594542 h 1675988"/>
              <a:gd name="connsiteX3-7" fmla="*/ 2753971 w 2787947"/>
              <a:gd name="connsiteY3-8" fmla="*/ 1593672 h 1675988"/>
              <a:gd name="connsiteX4-9" fmla="*/ 2584424 w 2787947"/>
              <a:gd name="connsiteY4-10" fmla="*/ 1580284 h 1675988"/>
              <a:gd name="connsiteX5-11" fmla="*/ 1582661 w 2787947"/>
              <a:gd name="connsiteY5-12" fmla="*/ 1643496 h 1675988"/>
              <a:gd name="connsiteX6-13" fmla="*/ 758426 w 2787947"/>
              <a:gd name="connsiteY6-14" fmla="*/ 1580284 h 1675988"/>
              <a:gd name="connsiteX7-15" fmla="*/ 695021 w 2787947"/>
              <a:gd name="connsiteY7-16" fmla="*/ 1555000 h 1675988"/>
              <a:gd name="connsiteX8-17" fmla="*/ 35633 w 2787947"/>
              <a:gd name="connsiteY8-18" fmla="*/ 960813 h 1675988"/>
              <a:gd name="connsiteX9-19" fmla="*/ 60994 w 2787947"/>
              <a:gd name="connsiteY9-20" fmla="*/ 278130 h 1675988"/>
              <a:gd name="connsiteX10" fmla="*/ 206304 w 2787947"/>
              <a:gd name="connsiteY10" fmla="*/ 91440 h 1675988"/>
              <a:gd name="connsiteX0-21" fmla="*/ 2787947 w 2787947"/>
              <a:gd name="connsiteY0-22" fmla="*/ 0 h 1675988"/>
              <a:gd name="connsiteX1-23" fmla="*/ 2787947 w 2787947"/>
              <a:gd name="connsiteY1-24" fmla="*/ 1594542 h 1675988"/>
              <a:gd name="connsiteX2-25" fmla="*/ 2753971 w 2787947"/>
              <a:gd name="connsiteY2-26" fmla="*/ 1593672 h 1675988"/>
              <a:gd name="connsiteX3-27" fmla="*/ 2584424 w 2787947"/>
              <a:gd name="connsiteY3-28" fmla="*/ 1580284 h 1675988"/>
              <a:gd name="connsiteX4-29" fmla="*/ 1582661 w 2787947"/>
              <a:gd name="connsiteY4-30" fmla="*/ 1643496 h 1675988"/>
              <a:gd name="connsiteX5-31" fmla="*/ 758426 w 2787947"/>
              <a:gd name="connsiteY5-32" fmla="*/ 1580284 h 1675988"/>
              <a:gd name="connsiteX6-33" fmla="*/ 695021 w 2787947"/>
              <a:gd name="connsiteY6-34" fmla="*/ 1555000 h 1675988"/>
              <a:gd name="connsiteX7-35" fmla="*/ 35633 w 2787947"/>
              <a:gd name="connsiteY7-36" fmla="*/ 960813 h 1675988"/>
              <a:gd name="connsiteX8-37" fmla="*/ 60994 w 2787947"/>
              <a:gd name="connsiteY8-38" fmla="*/ 278130 h 1675988"/>
              <a:gd name="connsiteX9-39" fmla="*/ 206304 w 2787947"/>
              <a:gd name="connsiteY9-40" fmla="*/ 91440 h 1675988"/>
              <a:gd name="connsiteX0-41" fmla="*/ 2787947 w 2787947"/>
              <a:gd name="connsiteY0-42" fmla="*/ 0 h 1675988"/>
              <a:gd name="connsiteX1-43" fmla="*/ 2787947 w 2787947"/>
              <a:gd name="connsiteY1-44" fmla="*/ 1594542 h 1675988"/>
              <a:gd name="connsiteX2-45" fmla="*/ 2753971 w 2787947"/>
              <a:gd name="connsiteY2-46" fmla="*/ 1593672 h 1675988"/>
              <a:gd name="connsiteX3-47" fmla="*/ 2584424 w 2787947"/>
              <a:gd name="connsiteY3-48" fmla="*/ 1580284 h 1675988"/>
              <a:gd name="connsiteX4-49" fmla="*/ 1582661 w 2787947"/>
              <a:gd name="connsiteY4-50" fmla="*/ 1643496 h 1675988"/>
              <a:gd name="connsiteX5-51" fmla="*/ 758426 w 2787947"/>
              <a:gd name="connsiteY5-52" fmla="*/ 1580284 h 1675988"/>
              <a:gd name="connsiteX6-53" fmla="*/ 695021 w 2787947"/>
              <a:gd name="connsiteY6-54" fmla="*/ 1555000 h 1675988"/>
              <a:gd name="connsiteX7-55" fmla="*/ 35633 w 2787947"/>
              <a:gd name="connsiteY7-56" fmla="*/ 960813 h 1675988"/>
              <a:gd name="connsiteX8-57" fmla="*/ 60994 w 2787947"/>
              <a:gd name="connsiteY8-58" fmla="*/ 278130 h 1675988"/>
              <a:gd name="connsiteX9-59" fmla="*/ 108173 w 2787947"/>
              <a:gd name="connsiteY9-60" fmla="*/ 24533 h 1675988"/>
              <a:gd name="connsiteX0-61" fmla="*/ 2787947 w 2787947"/>
              <a:gd name="connsiteY0-62" fmla="*/ 0 h 1675988"/>
              <a:gd name="connsiteX1-63" fmla="*/ 2787947 w 2787947"/>
              <a:gd name="connsiteY1-64" fmla="*/ 1594542 h 1675988"/>
              <a:gd name="connsiteX2-65" fmla="*/ 2753971 w 2787947"/>
              <a:gd name="connsiteY2-66" fmla="*/ 1593672 h 1675988"/>
              <a:gd name="connsiteX3-67" fmla="*/ 2584424 w 2787947"/>
              <a:gd name="connsiteY3-68" fmla="*/ 1580284 h 1675988"/>
              <a:gd name="connsiteX4-69" fmla="*/ 1582661 w 2787947"/>
              <a:gd name="connsiteY4-70" fmla="*/ 1643496 h 1675988"/>
              <a:gd name="connsiteX5-71" fmla="*/ 758426 w 2787947"/>
              <a:gd name="connsiteY5-72" fmla="*/ 1580284 h 1675988"/>
              <a:gd name="connsiteX6-73" fmla="*/ 695021 w 2787947"/>
              <a:gd name="connsiteY6-74" fmla="*/ 1555000 h 1675988"/>
              <a:gd name="connsiteX7-75" fmla="*/ 35633 w 2787947"/>
              <a:gd name="connsiteY7-76" fmla="*/ 960813 h 1675988"/>
              <a:gd name="connsiteX8-77" fmla="*/ 60994 w 2787947"/>
              <a:gd name="connsiteY8-78" fmla="*/ 278130 h 1675988"/>
              <a:gd name="connsiteX9-79" fmla="*/ 108173 w 2787947"/>
              <a:gd name="connsiteY9-80" fmla="*/ 11152 h 1675988"/>
              <a:gd name="connsiteX0-81" fmla="*/ 2787947 w 2787947"/>
              <a:gd name="connsiteY0-82" fmla="*/ 1583390 h 1664836"/>
              <a:gd name="connsiteX1-83" fmla="*/ 2753971 w 2787947"/>
              <a:gd name="connsiteY1-84" fmla="*/ 1582520 h 1664836"/>
              <a:gd name="connsiteX2-85" fmla="*/ 2584424 w 2787947"/>
              <a:gd name="connsiteY2-86" fmla="*/ 1569132 h 1664836"/>
              <a:gd name="connsiteX3-87" fmla="*/ 1582661 w 2787947"/>
              <a:gd name="connsiteY3-88" fmla="*/ 1632344 h 1664836"/>
              <a:gd name="connsiteX4-89" fmla="*/ 758426 w 2787947"/>
              <a:gd name="connsiteY4-90" fmla="*/ 1569132 h 1664836"/>
              <a:gd name="connsiteX5-91" fmla="*/ 695021 w 2787947"/>
              <a:gd name="connsiteY5-92" fmla="*/ 1543848 h 1664836"/>
              <a:gd name="connsiteX6-93" fmla="*/ 35633 w 2787947"/>
              <a:gd name="connsiteY6-94" fmla="*/ 949661 h 1664836"/>
              <a:gd name="connsiteX7-95" fmla="*/ 60994 w 2787947"/>
              <a:gd name="connsiteY7-96" fmla="*/ 266978 h 1664836"/>
              <a:gd name="connsiteX8-97" fmla="*/ 108173 w 2787947"/>
              <a:gd name="connsiteY8-98" fmla="*/ 0 h 16648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87947" h="1664836">
                <a:moveTo>
                  <a:pt x="2787947" y="1583390"/>
                </a:moveTo>
                <a:lnTo>
                  <a:pt x="2753971" y="1582520"/>
                </a:lnTo>
                <a:cubicBezTo>
                  <a:pt x="2699889" y="1579555"/>
                  <a:pt x="2643420" y="1575022"/>
                  <a:pt x="2584424" y="1569132"/>
                </a:cubicBezTo>
                <a:cubicBezTo>
                  <a:pt x="2148771" y="1525605"/>
                  <a:pt x="1908652" y="1552786"/>
                  <a:pt x="1582661" y="1632344"/>
                </a:cubicBezTo>
                <a:cubicBezTo>
                  <a:pt x="1335834" y="1692495"/>
                  <a:pt x="1045070" y="1667831"/>
                  <a:pt x="758426" y="1569132"/>
                </a:cubicBezTo>
                <a:cubicBezTo>
                  <a:pt x="737934" y="1562242"/>
                  <a:pt x="714917" y="1551496"/>
                  <a:pt x="695021" y="1543848"/>
                </a:cubicBezTo>
                <a:cubicBezTo>
                  <a:pt x="401174" y="1429751"/>
                  <a:pt x="123112" y="1215544"/>
                  <a:pt x="35633" y="949661"/>
                </a:cubicBezTo>
                <a:cubicBezTo>
                  <a:pt x="-42045" y="713966"/>
                  <a:pt x="26417" y="487811"/>
                  <a:pt x="60994" y="266978"/>
                </a:cubicBezTo>
                <a:cubicBezTo>
                  <a:pt x="78951" y="174268"/>
                  <a:pt x="108173" y="0"/>
                  <a:pt x="108173"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11" name="任意多边形: 形状 10"/>
          <p:cNvSpPr/>
          <p:nvPr userDrawn="1">
            <p:custDataLst>
              <p:tags r:id="rId4"/>
            </p:custDataLst>
          </p:nvPr>
        </p:nvSpPr>
        <p:spPr>
          <a:xfrm>
            <a:off x="8826152" y="0"/>
            <a:ext cx="310920" cy="209999"/>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075676 w 2472986"/>
              <a:gd name="connsiteY0-156" fmla="*/ 0 h 1309290"/>
              <a:gd name="connsiteX1-157" fmla="*/ 2126179 w 2472986"/>
              <a:gd name="connsiteY1-158" fmla="*/ 25644 h 1309290"/>
              <a:gd name="connsiteX2-159" fmla="*/ 2420302 w 2472986"/>
              <a:gd name="connsiteY2-160" fmla="*/ 168810 h 1309290"/>
              <a:gd name="connsiteX3-161" fmla="*/ 2472986 w 2472986"/>
              <a:gd name="connsiteY3-162" fmla="*/ 1267084 h 1309290"/>
              <a:gd name="connsiteX4-163" fmla="*/ 2016453 w 2472986"/>
              <a:gd name="connsiteY4-164" fmla="*/ 1302155 h 1309290"/>
              <a:gd name="connsiteX5-165" fmla="*/ 1217580 w 2472986"/>
              <a:gd name="connsiteY5-166" fmla="*/ 1289513 h 1309290"/>
              <a:gd name="connsiteX6-167" fmla="*/ 583553 w 2472986"/>
              <a:gd name="connsiteY6-168" fmla="*/ 1213659 h 1309290"/>
              <a:gd name="connsiteX7-169" fmla="*/ 532831 w 2472986"/>
              <a:gd name="connsiteY7-170" fmla="*/ 1201017 h 1309290"/>
              <a:gd name="connsiteX8-171" fmla="*/ 25607 w 2472986"/>
              <a:gd name="connsiteY8-172" fmla="*/ 745895 h 1309290"/>
              <a:gd name="connsiteX9-173" fmla="*/ 76672 w 2472986"/>
              <a:gd name="connsiteY9-174" fmla="*/ 2766 h 1309290"/>
              <a:gd name="connsiteX0-175" fmla="*/ 2050069 w 2447379"/>
              <a:gd name="connsiteY0-176" fmla="*/ 0 h 1309290"/>
              <a:gd name="connsiteX1-177" fmla="*/ 2100572 w 2447379"/>
              <a:gd name="connsiteY1-178" fmla="*/ 25644 h 1309290"/>
              <a:gd name="connsiteX2-179" fmla="*/ 2394695 w 2447379"/>
              <a:gd name="connsiteY2-180" fmla="*/ 168810 h 1309290"/>
              <a:gd name="connsiteX3-181" fmla="*/ 2447379 w 2447379"/>
              <a:gd name="connsiteY3-182" fmla="*/ 1267084 h 1309290"/>
              <a:gd name="connsiteX4-183" fmla="*/ 1990846 w 2447379"/>
              <a:gd name="connsiteY4-184" fmla="*/ 1302155 h 1309290"/>
              <a:gd name="connsiteX5-185" fmla="*/ 1191973 w 2447379"/>
              <a:gd name="connsiteY5-186" fmla="*/ 1289513 h 1309290"/>
              <a:gd name="connsiteX6-187" fmla="*/ 557946 w 2447379"/>
              <a:gd name="connsiteY6-188" fmla="*/ 1213659 h 1309290"/>
              <a:gd name="connsiteX7-189" fmla="*/ 507224 w 2447379"/>
              <a:gd name="connsiteY7-190" fmla="*/ 1201017 h 1309290"/>
              <a:gd name="connsiteX8-191" fmla="*/ 0 w 2447379"/>
              <a:gd name="connsiteY8-192" fmla="*/ 745895 h 1309290"/>
              <a:gd name="connsiteX0-193" fmla="*/ 1542845 w 1940155"/>
              <a:gd name="connsiteY0-194" fmla="*/ 0 h 1309290"/>
              <a:gd name="connsiteX1-195" fmla="*/ 1593348 w 1940155"/>
              <a:gd name="connsiteY1-196" fmla="*/ 25644 h 1309290"/>
              <a:gd name="connsiteX2-197" fmla="*/ 1887471 w 1940155"/>
              <a:gd name="connsiteY2-198" fmla="*/ 168810 h 1309290"/>
              <a:gd name="connsiteX3-199" fmla="*/ 1940155 w 1940155"/>
              <a:gd name="connsiteY3-200" fmla="*/ 1267084 h 1309290"/>
              <a:gd name="connsiteX4-201" fmla="*/ 1483622 w 1940155"/>
              <a:gd name="connsiteY4-202" fmla="*/ 1302155 h 1309290"/>
              <a:gd name="connsiteX5-203" fmla="*/ 684749 w 1940155"/>
              <a:gd name="connsiteY5-204" fmla="*/ 1289513 h 1309290"/>
              <a:gd name="connsiteX6-205" fmla="*/ 50722 w 1940155"/>
              <a:gd name="connsiteY6-206" fmla="*/ 1213659 h 1309290"/>
              <a:gd name="connsiteX7-207" fmla="*/ 0 w 1940155"/>
              <a:gd name="connsiteY7-208" fmla="*/ 1201017 h 1309290"/>
              <a:gd name="connsiteX0-209" fmla="*/ 1492123 w 1889433"/>
              <a:gd name="connsiteY0-210" fmla="*/ 0 h 1309290"/>
              <a:gd name="connsiteX1-211" fmla="*/ 1542626 w 1889433"/>
              <a:gd name="connsiteY1-212" fmla="*/ 25644 h 1309290"/>
              <a:gd name="connsiteX2-213" fmla="*/ 1836749 w 1889433"/>
              <a:gd name="connsiteY2-214" fmla="*/ 168810 h 1309290"/>
              <a:gd name="connsiteX3-215" fmla="*/ 1889433 w 1889433"/>
              <a:gd name="connsiteY3-216" fmla="*/ 1267084 h 1309290"/>
              <a:gd name="connsiteX4-217" fmla="*/ 1432900 w 1889433"/>
              <a:gd name="connsiteY4-218" fmla="*/ 1302155 h 1309290"/>
              <a:gd name="connsiteX5-219" fmla="*/ 634027 w 1889433"/>
              <a:gd name="connsiteY5-220" fmla="*/ 1289513 h 1309290"/>
              <a:gd name="connsiteX6-221" fmla="*/ 0 w 1889433"/>
              <a:gd name="connsiteY6-222" fmla="*/ 1213659 h 1309290"/>
              <a:gd name="connsiteX0-223" fmla="*/ 858096 w 1255406"/>
              <a:gd name="connsiteY0-224" fmla="*/ 0 h 1309290"/>
              <a:gd name="connsiteX1-225" fmla="*/ 908599 w 1255406"/>
              <a:gd name="connsiteY1-226" fmla="*/ 25644 h 1309290"/>
              <a:gd name="connsiteX2-227" fmla="*/ 1202722 w 1255406"/>
              <a:gd name="connsiteY2-228" fmla="*/ 168810 h 1309290"/>
              <a:gd name="connsiteX3-229" fmla="*/ 1255406 w 1255406"/>
              <a:gd name="connsiteY3-230" fmla="*/ 1267084 h 1309290"/>
              <a:gd name="connsiteX4-231" fmla="*/ 798873 w 1255406"/>
              <a:gd name="connsiteY4-232" fmla="*/ 1302155 h 1309290"/>
              <a:gd name="connsiteX5-233" fmla="*/ 0 w 1255406"/>
              <a:gd name="connsiteY5-234" fmla="*/ 1289513 h 1309290"/>
              <a:gd name="connsiteX0-235" fmla="*/ 59223 w 456533"/>
              <a:gd name="connsiteY0-236" fmla="*/ 0 h 1309290"/>
              <a:gd name="connsiteX1-237" fmla="*/ 109726 w 456533"/>
              <a:gd name="connsiteY1-238" fmla="*/ 25644 h 1309290"/>
              <a:gd name="connsiteX2-239" fmla="*/ 403849 w 456533"/>
              <a:gd name="connsiteY2-240" fmla="*/ 168810 h 1309290"/>
              <a:gd name="connsiteX3-241" fmla="*/ 456533 w 456533"/>
              <a:gd name="connsiteY3-242" fmla="*/ 1267084 h 1309290"/>
              <a:gd name="connsiteX4-243" fmla="*/ 0 w 456533"/>
              <a:gd name="connsiteY4-244" fmla="*/ 1302155 h 1309290"/>
              <a:gd name="connsiteX0-245" fmla="*/ 0 w 397310"/>
              <a:gd name="connsiteY0-246" fmla="*/ 0 h 1267084"/>
              <a:gd name="connsiteX1-247" fmla="*/ 50503 w 397310"/>
              <a:gd name="connsiteY1-248" fmla="*/ 25644 h 1267084"/>
              <a:gd name="connsiteX2-249" fmla="*/ 344626 w 397310"/>
              <a:gd name="connsiteY2-250" fmla="*/ 168810 h 1267084"/>
              <a:gd name="connsiteX3-251" fmla="*/ 397310 w 397310"/>
              <a:gd name="connsiteY3-252" fmla="*/ 1267084 h 1267084"/>
              <a:gd name="connsiteX0-253" fmla="*/ 0 w 344626"/>
              <a:gd name="connsiteY0-254" fmla="*/ 0 h 168810"/>
              <a:gd name="connsiteX1-255" fmla="*/ 50503 w 344626"/>
              <a:gd name="connsiteY1-256" fmla="*/ 25644 h 168810"/>
              <a:gd name="connsiteX2-257" fmla="*/ 344626 w 344626"/>
              <a:gd name="connsiteY2-258" fmla="*/ 168810 h 168810"/>
              <a:gd name="connsiteX0-259" fmla="*/ 0 w 414666"/>
              <a:gd name="connsiteY0-260" fmla="*/ 0 h 209999"/>
              <a:gd name="connsiteX1-261" fmla="*/ 50503 w 414666"/>
              <a:gd name="connsiteY1-262" fmla="*/ 25644 h 209999"/>
              <a:gd name="connsiteX2-263" fmla="*/ 414666 w 414666"/>
              <a:gd name="connsiteY2-264" fmla="*/ 209999 h 209999"/>
            </a:gdLst>
            <a:ahLst/>
            <a:cxnLst>
              <a:cxn ang="0">
                <a:pos x="connsiteX0-1" y="connsiteY0-2"/>
              </a:cxn>
              <a:cxn ang="0">
                <a:pos x="connsiteX1-3" y="connsiteY1-4"/>
              </a:cxn>
              <a:cxn ang="0">
                <a:pos x="connsiteX2-5" y="connsiteY2-6"/>
              </a:cxn>
            </a:cxnLst>
            <a:rect l="l" t="t" r="r" b="b"/>
            <a:pathLst>
              <a:path w="414666" h="209999">
                <a:moveTo>
                  <a:pt x="0" y="0"/>
                </a:moveTo>
                <a:lnTo>
                  <a:pt x="50503" y="25644"/>
                </a:lnTo>
                <a:cubicBezTo>
                  <a:pt x="147312" y="72451"/>
                  <a:pt x="318168" y="157265"/>
                  <a:pt x="414666" y="209999"/>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12" name="任意多边形: 形状 11"/>
          <p:cNvSpPr/>
          <p:nvPr userDrawn="1">
            <p:custDataLst>
              <p:tags r:id="rId5"/>
            </p:custDataLst>
          </p:nvPr>
        </p:nvSpPr>
        <p:spPr>
          <a:xfrm>
            <a:off x="7462230" y="1"/>
            <a:ext cx="1560914" cy="1051647"/>
          </a:xfrm>
          <a:custGeom>
            <a:avLst/>
            <a:gdLst>
              <a:gd name="connsiteX0" fmla="*/ 57732 w 2081218"/>
              <a:gd name="connsiteY0" fmla="*/ 0 h 1051647"/>
              <a:gd name="connsiteX1" fmla="*/ 1518173 w 2081218"/>
              <a:gd name="connsiteY1" fmla="*/ 0 h 1051647"/>
              <a:gd name="connsiteX2" fmla="*/ 1565547 w 2081218"/>
              <a:gd name="connsiteY2" fmla="*/ 31806 h 1051647"/>
              <a:gd name="connsiteX3" fmla="*/ 1950073 w 2081218"/>
              <a:gd name="connsiteY3" fmla="*/ 303415 h 1051647"/>
              <a:gd name="connsiteX4" fmla="*/ 2038836 w 2081218"/>
              <a:gd name="connsiteY4" fmla="*/ 783821 h 1051647"/>
              <a:gd name="connsiteX5" fmla="*/ 1556976 w 2081218"/>
              <a:gd name="connsiteY5" fmla="*/ 1049309 h 1051647"/>
              <a:gd name="connsiteX6" fmla="*/ 910269 w 2081218"/>
              <a:gd name="connsiteY6" fmla="*/ 973455 h 1051647"/>
              <a:gd name="connsiteX7" fmla="*/ 441089 w 2081218"/>
              <a:gd name="connsiteY7" fmla="*/ 884959 h 1051647"/>
              <a:gd name="connsiteX8" fmla="*/ 403047 w 2081218"/>
              <a:gd name="connsiteY8" fmla="*/ 872317 h 1051647"/>
              <a:gd name="connsiteX9" fmla="*/ 22629 w 2081218"/>
              <a:gd name="connsiteY9" fmla="*/ 543618 h 1051647"/>
              <a:gd name="connsiteX10" fmla="*/ 22629 w 2081218"/>
              <a:gd name="connsiteY10" fmla="*/ 202277 h 1051647"/>
              <a:gd name="connsiteX0-1" fmla="*/ 57732 w 2081218"/>
              <a:gd name="connsiteY0-2" fmla="*/ 0 h 1051647"/>
              <a:gd name="connsiteX1-3" fmla="*/ 1518173 w 2081218"/>
              <a:gd name="connsiteY1-4" fmla="*/ 0 h 1051647"/>
              <a:gd name="connsiteX2-5" fmla="*/ 1565547 w 2081218"/>
              <a:gd name="connsiteY2-6" fmla="*/ 31806 h 1051647"/>
              <a:gd name="connsiteX3-7" fmla="*/ 1950073 w 2081218"/>
              <a:gd name="connsiteY3-8" fmla="*/ 303415 h 1051647"/>
              <a:gd name="connsiteX4-9" fmla="*/ 2038836 w 2081218"/>
              <a:gd name="connsiteY4-10" fmla="*/ 783821 h 1051647"/>
              <a:gd name="connsiteX5-11" fmla="*/ 1556976 w 2081218"/>
              <a:gd name="connsiteY5-12" fmla="*/ 1049309 h 1051647"/>
              <a:gd name="connsiteX6-13" fmla="*/ 910269 w 2081218"/>
              <a:gd name="connsiteY6-14" fmla="*/ 973455 h 1051647"/>
              <a:gd name="connsiteX7-15" fmla="*/ 441089 w 2081218"/>
              <a:gd name="connsiteY7-16" fmla="*/ 884959 h 1051647"/>
              <a:gd name="connsiteX8-17" fmla="*/ 403047 w 2081218"/>
              <a:gd name="connsiteY8-18" fmla="*/ 872317 h 1051647"/>
              <a:gd name="connsiteX9-19" fmla="*/ 22629 w 2081218"/>
              <a:gd name="connsiteY9-20" fmla="*/ 543618 h 1051647"/>
              <a:gd name="connsiteX10-21" fmla="*/ 22629 w 2081218"/>
              <a:gd name="connsiteY10-22" fmla="*/ 202277 h 1051647"/>
              <a:gd name="connsiteX11" fmla="*/ 149172 w 2081218"/>
              <a:gd name="connsiteY11" fmla="*/ 91440 h 1051647"/>
              <a:gd name="connsiteX0-23" fmla="*/ 1518173 w 2081218"/>
              <a:gd name="connsiteY0-24" fmla="*/ 0 h 1051647"/>
              <a:gd name="connsiteX1-25" fmla="*/ 1565547 w 2081218"/>
              <a:gd name="connsiteY1-26" fmla="*/ 31806 h 1051647"/>
              <a:gd name="connsiteX2-27" fmla="*/ 1950073 w 2081218"/>
              <a:gd name="connsiteY2-28" fmla="*/ 303415 h 1051647"/>
              <a:gd name="connsiteX3-29" fmla="*/ 2038836 w 2081218"/>
              <a:gd name="connsiteY3-30" fmla="*/ 783821 h 1051647"/>
              <a:gd name="connsiteX4-31" fmla="*/ 1556976 w 2081218"/>
              <a:gd name="connsiteY4-32" fmla="*/ 1049309 h 1051647"/>
              <a:gd name="connsiteX5-33" fmla="*/ 910269 w 2081218"/>
              <a:gd name="connsiteY5-34" fmla="*/ 973455 h 1051647"/>
              <a:gd name="connsiteX6-35" fmla="*/ 441089 w 2081218"/>
              <a:gd name="connsiteY6-36" fmla="*/ 884959 h 1051647"/>
              <a:gd name="connsiteX7-37" fmla="*/ 403047 w 2081218"/>
              <a:gd name="connsiteY7-38" fmla="*/ 872317 h 1051647"/>
              <a:gd name="connsiteX8-39" fmla="*/ 22629 w 2081218"/>
              <a:gd name="connsiteY8-40" fmla="*/ 543618 h 1051647"/>
              <a:gd name="connsiteX9-41" fmla="*/ 22629 w 2081218"/>
              <a:gd name="connsiteY9-42" fmla="*/ 202277 h 1051647"/>
              <a:gd name="connsiteX10-43" fmla="*/ 149172 w 2081218"/>
              <a:gd name="connsiteY10-44" fmla="*/ 91440 h 1051647"/>
              <a:gd name="connsiteX0-45" fmla="*/ 1518173 w 2081218"/>
              <a:gd name="connsiteY0-46" fmla="*/ 0 h 1051647"/>
              <a:gd name="connsiteX1-47" fmla="*/ 1565547 w 2081218"/>
              <a:gd name="connsiteY1-48" fmla="*/ 31806 h 1051647"/>
              <a:gd name="connsiteX2-49" fmla="*/ 1950073 w 2081218"/>
              <a:gd name="connsiteY2-50" fmla="*/ 303415 h 1051647"/>
              <a:gd name="connsiteX3-51" fmla="*/ 2038836 w 2081218"/>
              <a:gd name="connsiteY3-52" fmla="*/ 783821 h 1051647"/>
              <a:gd name="connsiteX4-53" fmla="*/ 1556976 w 2081218"/>
              <a:gd name="connsiteY4-54" fmla="*/ 1049309 h 1051647"/>
              <a:gd name="connsiteX5-55" fmla="*/ 910269 w 2081218"/>
              <a:gd name="connsiteY5-56" fmla="*/ 973455 h 1051647"/>
              <a:gd name="connsiteX6-57" fmla="*/ 441089 w 2081218"/>
              <a:gd name="connsiteY6-58" fmla="*/ 884959 h 1051647"/>
              <a:gd name="connsiteX7-59" fmla="*/ 403047 w 2081218"/>
              <a:gd name="connsiteY7-60" fmla="*/ 872317 h 1051647"/>
              <a:gd name="connsiteX8-61" fmla="*/ 22629 w 2081218"/>
              <a:gd name="connsiteY8-62" fmla="*/ 543618 h 1051647"/>
              <a:gd name="connsiteX9-63" fmla="*/ 22629 w 2081218"/>
              <a:gd name="connsiteY9-64" fmla="*/ 202277 h 1051647"/>
              <a:gd name="connsiteX10-65" fmla="*/ 46581 w 2081218"/>
              <a:gd name="connsiteY10-66" fmla="*/ 6691 h 10516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1218" h="1051647">
                <a:moveTo>
                  <a:pt x="1518173" y="0"/>
                </a:moveTo>
                <a:lnTo>
                  <a:pt x="1565547" y="31806"/>
                </a:lnTo>
                <a:cubicBezTo>
                  <a:pt x="1694635" y="110340"/>
                  <a:pt x="1837878" y="183235"/>
                  <a:pt x="1950073" y="303415"/>
                </a:cubicBezTo>
                <a:cubicBezTo>
                  <a:pt x="2105790" y="469927"/>
                  <a:pt x="2105447" y="669981"/>
                  <a:pt x="2038836" y="783821"/>
                </a:cubicBezTo>
                <a:cubicBezTo>
                  <a:pt x="2024381" y="959721"/>
                  <a:pt x="1866546" y="1069279"/>
                  <a:pt x="1556976" y="1049309"/>
                </a:cubicBezTo>
                <a:cubicBezTo>
                  <a:pt x="1289911" y="1032163"/>
                  <a:pt x="1112980" y="972195"/>
                  <a:pt x="910269" y="973455"/>
                </a:cubicBezTo>
                <a:cubicBezTo>
                  <a:pt x="770466" y="974402"/>
                  <a:pt x="602284" y="945468"/>
                  <a:pt x="441089" y="884959"/>
                </a:cubicBezTo>
                <a:cubicBezTo>
                  <a:pt x="429588" y="880718"/>
                  <a:pt x="414168" y="876918"/>
                  <a:pt x="403047" y="872317"/>
                </a:cubicBezTo>
                <a:cubicBezTo>
                  <a:pt x="237021" y="803632"/>
                  <a:pt x="80577" y="694021"/>
                  <a:pt x="22629" y="543618"/>
                </a:cubicBezTo>
                <a:cubicBezTo>
                  <a:pt x="-21899" y="428082"/>
                  <a:pt x="11028" y="312464"/>
                  <a:pt x="22629" y="202277"/>
                </a:cubicBezTo>
                <a:cubicBezTo>
                  <a:pt x="34330" y="134851"/>
                  <a:pt x="46581" y="6691"/>
                  <a:pt x="46581" y="6691"/>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13" name="任意多边形: 形状 12"/>
          <p:cNvSpPr/>
          <p:nvPr userDrawn="1">
            <p:custDataLst>
              <p:tags r:id="rId6"/>
            </p:custDataLst>
          </p:nvPr>
        </p:nvSpPr>
        <p:spPr>
          <a:xfrm>
            <a:off x="7669176" y="0"/>
            <a:ext cx="1024852" cy="695164"/>
          </a:xfrm>
          <a:custGeom>
            <a:avLst/>
            <a:gdLst>
              <a:gd name="connsiteX0" fmla="*/ 15631 w 1367152"/>
              <a:gd name="connsiteY0" fmla="*/ 0 h 695164"/>
              <a:gd name="connsiteX1" fmla="*/ 819715 w 1367152"/>
              <a:gd name="connsiteY1" fmla="*/ 0 h 695164"/>
              <a:gd name="connsiteX2" fmla="*/ 835591 w 1367152"/>
              <a:gd name="connsiteY2" fmla="*/ 22528 h 695164"/>
              <a:gd name="connsiteX3" fmla="*/ 1205647 w 1367152"/>
              <a:gd name="connsiteY3" fmla="*/ 290773 h 695164"/>
              <a:gd name="connsiteX4" fmla="*/ 1205647 w 1367152"/>
              <a:gd name="connsiteY4" fmla="*/ 682683 h 695164"/>
              <a:gd name="connsiteX5" fmla="*/ 660384 w 1367152"/>
              <a:gd name="connsiteY5" fmla="*/ 568903 h 695164"/>
              <a:gd name="connsiteX6" fmla="*/ 102440 w 1367152"/>
              <a:gd name="connsiteY6" fmla="*/ 391911 h 695164"/>
              <a:gd name="connsiteX7" fmla="*/ 996 w 1367152"/>
              <a:gd name="connsiteY7" fmla="*/ 151708 h 695164"/>
              <a:gd name="connsiteX8" fmla="*/ 3334 w 1367152"/>
              <a:gd name="connsiteY8" fmla="*/ 62046 h 695164"/>
              <a:gd name="connsiteX0-1" fmla="*/ 15631 w 1367152"/>
              <a:gd name="connsiteY0-2" fmla="*/ 0 h 695164"/>
              <a:gd name="connsiteX1-3" fmla="*/ 819715 w 1367152"/>
              <a:gd name="connsiteY1-4" fmla="*/ 0 h 695164"/>
              <a:gd name="connsiteX2-5" fmla="*/ 835591 w 1367152"/>
              <a:gd name="connsiteY2-6" fmla="*/ 22528 h 695164"/>
              <a:gd name="connsiteX3-7" fmla="*/ 1205647 w 1367152"/>
              <a:gd name="connsiteY3-8" fmla="*/ 290773 h 695164"/>
              <a:gd name="connsiteX4-9" fmla="*/ 1205647 w 1367152"/>
              <a:gd name="connsiteY4-10" fmla="*/ 682683 h 695164"/>
              <a:gd name="connsiteX5-11" fmla="*/ 660384 w 1367152"/>
              <a:gd name="connsiteY5-12" fmla="*/ 568903 h 695164"/>
              <a:gd name="connsiteX6-13" fmla="*/ 102440 w 1367152"/>
              <a:gd name="connsiteY6-14" fmla="*/ 391911 h 695164"/>
              <a:gd name="connsiteX7-15" fmla="*/ 996 w 1367152"/>
              <a:gd name="connsiteY7-16" fmla="*/ 151708 h 695164"/>
              <a:gd name="connsiteX8-17" fmla="*/ 3334 w 1367152"/>
              <a:gd name="connsiteY8-18" fmla="*/ 62046 h 695164"/>
              <a:gd name="connsiteX9" fmla="*/ 107071 w 1367152"/>
              <a:gd name="connsiteY9" fmla="*/ 91440 h 695164"/>
              <a:gd name="connsiteX0-19" fmla="*/ 819715 w 1367152"/>
              <a:gd name="connsiteY0-20" fmla="*/ 0 h 695164"/>
              <a:gd name="connsiteX1-21" fmla="*/ 835591 w 1367152"/>
              <a:gd name="connsiteY1-22" fmla="*/ 22528 h 695164"/>
              <a:gd name="connsiteX2-23" fmla="*/ 1205647 w 1367152"/>
              <a:gd name="connsiteY2-24" fmla="*/ 290773 h 695164"/>
              <a:gd name="connsiteX3-25" fmla="*/ 1205647 w 1367152"/>
              <a:gd name="connsiteY3-26" fmla="*/ 682683 h 695164"/>
              <a:gd name="connsiteX4-27" fmla="*/ 660384 w 1367152"/>
              <a:gd name="connsiteY4-28" fmla="*/ 568903 h 695164"/>
              <a:gd name="connsiteX5-29" fmla="*/ 102440 w 1367152"/>
              <a:gd name="connsiteY5-30" fmla="*/ 391911 h 695164"/>
              <a:gd name="connsiteX6-31" fmla="*/ 996 w 1367152"/>
              <a:gd name="connsiteY6-32" fmla="*/ 151708 h 695164"/>
              <a:gd name="connsiteX7-33" fmla="*/ 3334 w 1367152"/>
              <a:gd name="connsiteY7-34" fmla="*/ 62046 h 695164"/>
              <a:gd name="connsiteX8-35" fmla="*/ 107071 w 1367152"/>
              <a:gd name="connsiteY8-36" fmla="*/ 91440 h 695164"/>
              <a:gd name="connsiteX0-37" fmla="*/ 819715 w 1367152"/>
              <a:gd name="connsiteY0-38" fmla="*/ 0 h 695164"/>
              <a:gd name="connsiteX1-39" fmla="*/ 835591 w 1367152"/>
              <a:gd name="connsiteY1-40" fmla="*/ 22528 h 695164"/>
              <a:gd name="connsiteX2-41" fmla="*/ 1205647 w 1367152"/>
              <a:gd name="connsiteY2-42" fmla="*/ 290773 h 695164"/>
              <a:gd name="connsiteX3-43" fmla="*/ 1205647 w 1367152"/>
              <a:gd name="connsiteY3-44" fmla="*/ 682683 h 695164"/>
              <a:gd name="connsiteX4-45" fmla="*/ 660384 w 1367152"/>
              <a:gd name="connsiteY4-46" fmla="*/ 568903 h 695164"/>
              <a:gd name="connsiteX5-47" fmla="*/ 102440 w 1367152"/>
              <a:gd name="connsiteY5-48" fmla="*/ 391911 h 695164"/>
              <a:gd name="connsiteX6-49" fmla="*/ 996 w 1367152"/>
              <a:gd name="connsiteY6-50" fmla="*/ 151708 h 695164"/>
              <a:gd name="connsiteX7-51" fmla="*/ 3334 w 1367152"/>
              <a:gd name="connsiteY7-52" fmla="*/ 62046 h 695164"/>
              <a:gd name="connsiteX0-53" fmla="*/ 818891 w 1366328"/>
              <a:gd name="connsiteY0-54" fmla="*/ 0 h 695164"/>
              <a:gd name="connsiteX1-55" fmla="*/ 834767 w 1366328"/>
              <a:gd name="connsiteY1-56" fmla="*/ 22528 h 695164"/>
              <a:gd name="connsiteX2-57" fmla="*/ 1204823 w 1366328"/>
              <a:gd name="connsiteY2-58" fmla="*/ 290773 h 695164"/>
              <a:gd name="connsiteX3-59" fmla="*/ 1204823 w 1366328"/>
              <a:gd name="connsiteY3-60" fmla="*/ 682683 h 695164"/>
              <a:gd name="connsiteX4-61" fmla="*/ 659560 w 1366328"/>
              <a:gd name="connsiteY4-62" fmla="*/ 568903 h 695164"/>
              <a:gd name="connsiteX5-63" fmla="*/ 101616 w 1366328"/>
              <a:gd name="connsiteY5-64" fmla="*/ 391911 h 695164"/>
              <a:gd name="connsiteX6-65" fmla="*/ 172 w 1366328"/>
              <a:gd name="connsiteY6-66" fmla="*/ 151708 h 695164"/>
              <a:gd name="connsiteX7-67" fmla="*/ 15957 w 1366328"/>
              <a:gd name="connsiteY7-68" fmla="*/ 21705 h 695164"/>
              <a:gd name="connsiteX0-69" fmla="*/ 818868 w 1366305"/>
              <a:gd name="connsiteY0-70" fmla="*/ 0 h 695164"/>
              <a:gd name="connsiteX1-71" fmla="*/ 834744 w 1366305"/>
              <a:gd name="connsiteY1-72" fmla="*/ 22528 h 695164"/>
              <a:gd name="connsiteX2-73" fmla="*/ 1204800 w 1366305"/>
              <a:gd name="connsiteY2-74" fmla="*/ 290773 h 695164"/>
              <a:gd name="connsiteX3-75" fmla="*/ 1204800 w 1366305"/>
              <a:gd name="connsiteY3-76" fmla="*/ 682683 h 695164"/>
              <a:gd name="connsiteX4-77" fmla="*/ 659537 w 1366305"/>
              <a:gd name="connsiteY4-78" fmla="*/ 568903 h 695164"/>
              <a:gd name="connsiteX5-79" fmla="*/ 101593 w 1366305"/>
              <a:gd name="connsiteY5-80" fmla="*/ 391911 h 695164"/>
              <a:gd name="connsiteX6-81" fmla="*/ 149 w 1366305"/>
              <a:gd name="connsiteY6-82" fmla="*/ 151708 h 695164"/>
              <a:gd name="connsiteX7-83" fmla="*/ 18315 w 1366305"/>
              <a:gd name="connsiteY7-84" fmla="*/ 5037 h 695164"/>
              <a:gd name="connsiteX0-85" fmla="*/ 819032 w 1366469"/>
              <a:gd name="connsiteY0-86" fmla="*/ 0 h 695164"/>
              <a:gd name="connsiteX1-87" fmla="*/ 834908 w 1366469"/>
              <a:gd name="connsiteY1-88" fmla="*/ 22528 h 695164"/>
              <a:gd name="connsiteX2-89" fmla="*/ 1204964 w 1366469"/>
              <a:gd name="connsiteY2-90" fmla="*/ 290773 h 695164"/>
              <a:gd name="connsiteX3-91" fmla="*/ 1204964 w 1366469"/>
              <a:gd name="connsiteY3-92" fmla="*/ 682683 h 695164"/>
              <a:gd name="connsiteX4-93" fmla="*/ 659701 w 1366469"/>
              <a:gd name="connsiteY4-94" fmla="*/ 568903 h 695164"/>
              <a:gd name="connsiteX5-95" fmla="*/ 101757 w 1366469"/>
              <a:gd name="connsiteY5-96" fmla="*/ 391911 h 695164"/>
              <a:gd name="connsiteX6-97" fmla="*/ 313 w 1366469"/>
              <a:gd name="connsiteY6-98" fmla="*/ 151708 h 695164"/>
              <a:gd name="connsiteX7-99" fmla="*/ 8954 w 1366469"/>
              <a:gd name="connsiteY7-100" fmla="*/ 5037 h 6951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366469" h="695164">
                <a:moveTo>
                  <a:pt x="819032" y="0"/>
                </a:moveTo>
                <a:lnTo>
                  <a:pt x="834908" y="22528"/>
                </a:lnTo>
                <a:cubicBezTo>
                  <a:pt x="925700" y="131403"/>
                  <a:pt x="1065914" y="216298"/>
                  <a:pt x="1204964" y="290773"/>
                </a:cubicBezTo>
                <a:cubicBezTo>
                  <a:pt x="1401652" y="395973"/>
                  <a:pt x="1438184" y="615874"/>
                  <a:pt x="1204964" y="682683"/>
                </a:cubicBezTo>
                <a:cubicBezTo>
                  <a:pt x="1031076" y="732329"/>
                  <a:pt x="819793" y="621355"/>
                  <a:pt x="659701" y="568903"/>
                </a:cubicBezTo>
                <a:cubicBezTo>
                  <a:pt x="477127" y="509126"/>
                  <a:pt x="247343" y="518617"/>
                  <a:pt x="101757" y="391911"/>
                </a:cubicBezTo>
                <a:cubicBezTo>
                  <a:pt x="26219" y="326027"/>
                  <a:pt x="5829" y="238257"/>
                  <a:pt x="313" y="151708"/>
                </a:cubicBezTo>
                <a:cubicBezTo>
                  <a:pt x="-1572" y="122508"/>
                  <a:pt x="5527" y="35416"/>
                  <a:pt x="8954" y="5037"/>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15" name="任意多边形: 形状 14"/>
          <p:cNvSpPr/>
          <p:nvPr userDrawn="1">
            <p:custDataLst>
              <p:tags r:id="rId7"/>
            </p:custDataLst>
          </p:nvPr>
        </p:nvSpPr>
        <p:spPr>
          <a:xfrm>
            <a:off x="7268759" y="2766"/>
            <a:ext cx="1856230" cy="1306524"/>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128795 w 2475602"/>
              <a:gd name="connsiteY0-156" fmla="*/ 22878 h 1306524"/>
              <a:gd name="connsiteX1-157" fmla="*/ 2422918 w 2475602"/>
              <a:gd name="connsiteY1-158" fmla="*/ 166044 h 1306524"/>
              <a:gd name="connsiteX2-159" fmla="*/ 2475602 w 2475602"/>
              <a:gd name="connsiteY2-160" fmla="*/ 1264318 h 1306524"/>
              <a:gd name="connsiteX3-161" fmla="*/ 2019069 w 2475602"/>
              <a:gd name="connsiteY3-162" fmla="*/ 1299389 h 1306524"/>
              <a:gd name="connsiteX4-163" fmla="*/ 1220196 w 2475602"/>
              <a:gd name="connsiteY4-164" fmla="*/ 1286747 h 1306524"/>
              <a:gd name="connsiteX5-165" fmla="*/ 586169 w 2475602"/>
              <a:gd name="connsiteY5-166" fmla="*/ 1210893 h 1306524"/>
              <a:gd name="connsiteX6-167" fmla="*/ 535447 w 2475602"/>
              <a:gd name="connsiteY6-168" fmla="*/ 1198251 h 1306524"/>
              <a:gd name="connsiteX7-169" fmla="*/ 28223 w 2475602"/>
              <a:gd name="connsiteY7-170" fmla="*/ 743129 h 1306524"/>
              <a:gd name="connsiteX8-171" fmla="*/ 40903 w 2475602"/>
              <a:gd name="connsiteY8-172" fmla="*/ 250080 h 1306524"/>
              <a:gd name="connsiteX9-173" fmla="*/ 79288 w 2475602"/>
              <a:gd name="connsiteY9-174" fmla="*/ 0 h 1306524"/>
              <a:gd name="connsiteX0-175" fmla="*/ 2422918 w 2475602"/>
              <a:gd name="connsiteY0-176" fmla="*/ 166044 h 1306524"/>
              <a:gd name="connsiteX1-177" fmla="*/ 2475602 w 2475602"/>
              <a:gd name="connsiteY1-178" fmla="*/ 1264318 h 1306524"/>
              <a:gd name="connsiteX2-179" fmla="*/ 2019069 w 2475602"/>
              <a:gd name="connsiteY2-180" fmla="*/ 1299389 h 1306524"/>
              <a:gd name="connsiteX3-181" fmla="*/ 1220196 w 2475602"/>
              <a:gd name="connsiteY3-182" fmla="*/ 1286747 h 1306524"/>
              <a:gd name="connsiteX4-183" fmla="*/ 586169 w 2475602"/>
              <a:gd name="connsiteY4-184" fmla="*/ 1210893 h 1306524"/>
              <a:gd name="connsiteX5-185" fmla="*/ 535447 w 2475602"/>
              <a:gd name="connsiteY5-186" fmla="*/ 1198251 h 1306524"/>
              <a:gd name="connsiteX6-187" fmla="*/ 28223 w 2475602"/>
              <a:gd name="connsiteY6-188" fmla="*/ 743129 h 1306524"/>
              <a:gd name="connsiteX7-189" fmla="*/ 40903 w 2475602"/>
              <a:gd name="connsiteY7-190" fmla="*/ 250080 h 1306524"/>
              <a:gd name="connsiteX8-191" fmla="*/ 79288 w 2475602"/>
              <a:gd name="connsiteY8-192" fmla="*/ 0 h 1306524"/>
              <a:gd name="connsiteX0-193" fmla="*/ 2475602 w 2475602"/>
              <a:gd name="connsiteY0-194" fmla="*/ 1264318 h 1306524"/>
              <a:gd name="connsiteX1-195" fmla="*/ 2019069 w 2475602"/>
              <a:gd name="connsiteY1-196" fmla="*/ 1299389 h 1306524"/>
              <a:gd name="connsiteX2-197" fmla="*/ 1220196 w 2475602"/>
              <a:gd name="connsiteY2-198" fmla="*/ 1286747 h 1306524"/>
              <a:gd name="connsiteX3-199" fmla="*/ 586169 w 2475602"/>
              <a:gd name="connsiteY3-200" fmla="*/ 1210893 h 1306524"/>
              <a:gd name="connsiteX4-201" fmla="*/ 535447 w 2475602"/>
              <a:gd name="connsiteY4-202" fmla="*/ 1198251 h 1306524"/>
              <a:gd name="connsiteX5-203" fmla="*/ 28223 w 2475602"/>
              <a:gd name="connsiteY5-204" fmla="*/ 743129 h 1306524"/>
              <a:gd name="connsiteX6-205" fmla="*/ 40903 w 2475602"/>
              <a:gd name="connsiteY6-206" fmla="*/ 250080 h 1306524"/>
              <a:gd name="connsiteX7-207" fmla="*/ 79288 w 2475602"/>
              <a:gd name="connsiteY7-208" fmla="*/ 0 h 13065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75602" h="1306524">
                <a:moveTo>
                  <a:pt x="2475602" y="1264318"/>
                </a:moveTo>
                <a:cubicBezTo>
                  <a:pt x="2359054" y="1304161"/>
                  <a:pt x="2210793" y="1315660"/>
                  <a:pt x="2019069" y="1299389"/>
                </a:cubicBezTo>
                <a:cubicBezTo>
                  <a:pt x="1675034" y="1270084"/>
                  <a:pt x="1478460" y="1248604"/>
                  <a:pt x="1220196" y="1286747"/>
                </a:cubicBezTo>
                <a:cubicBezTo>
                  <a:pt x="1030672" y="1314623"/>
                  <a:pt x="804845" y="1288757"/>
                  <a:pt x="586169" y="1210893"/>
                </a:cubicBezTo>
                <a:cubicBezTo>
                  <a:pt x="570356" y="1205352"/>
                  <a:pt x="550587" y="1204243"/>
                  <a:pt x="535447" y="1198251"/>
                </a:cubicBezTo>
                <a:cubicBezTo>
                  <a:pt x="310839" y="1108695"/>
                  <a:pt x="99468" y="946431"/>
                  <a:pt x="28223" y="743129"/>
                </a:cubicBezTo>
                <a:cubicBezTo>
                  <a:pt x="-31510" y="572482"/>
                  <a:pt x="18737" y="410992"/>
                  <a:pt x="40903" y="250080"/>
                </a:cubicBezTo>
                <a:cubicBezTo>
                  <a:pt x="50900" y="178283"/>
                  <a:pt x="63787" y="71055"/>
                  <a:pt x="79288" y="0"/>
                </a:cubicBezTo>
              </a:path>
            </a:pathLst>
          </a:custGeom>
          <a:noFill/>
          <a:ln w="25273" cap="flat">
            <a:solidFill>
              <a:schemeClr val="tx2">
                <a:alpha val="20000"/>
              </a:schemeClr>
            </a:solidFill>
            <a:prstDash val="solid"/>
            <a:miter/>
          </a:ln>
        </p:spPr>
        <p:txBody>
          <a:bodyPr rtlCol="0" anchor="ctr"/>
          <a:lstStyle/>
          <a:p>
            <a:endParaRPr lang="zh-CN" altLang="en-US" sz="1350"/>
          </a:p>
        </p:txBody>
      </p:sp>
      <p:sp>
        <p:nvSpPr>
          <p:cNvPr id="16" name="任意多边形: 形状 15"/>
          <p:cNvSpPr/>
          <p:nvPr userDrawn="1">
            <p:custDataLst>
              <p:tags r:id="rId8"/>
            </p:custDataLst>
          </p:nvPr>
        </p:nvSpPr>
        <p:spPr>
          <a:xfrm>
            <a:off x="0" y="4797132"/>
            <a:ext cx="2208150" cy="2032466"/>
          </a:xfrm>
          <a:custGeom>
            <a:avLst/>
            <a:gdLst>
              <a:gd name="connsiteX0" fmla="*/ 840806 w 2944200"/>
              <a:gd name="connsiteY0" fmla="*/ 27 h 2060868"/>
              <a:gd name="connsiteX1" fmla="*/ 1051399 w 2944200"/>
              <a:gd name="connsiteY1" fmla="*/ 14054 h 2060868"/>
              <a:gd name="connsiteX2" fmla="*/ 2786836 w 2944200"/>
              <a:gd name="connsiteY2" fmla="*/ 1163449 h 2060868"/>
              <a:gd name="connsiteX3" fmla="*/ 2809315 w 2944200"/>
              <a:gd name="connsiteY3" fmla="*/ 2032466 h 2060868"/>
              <a:gd name="connsiteX4" fmla="*/ 2786027 w 2944200"/>
              <a:gd name="connsiteY4" fmla="*/ 2060868 h 2060868"/>
              <a:gd name="connsiteX5" fmla="*/ 0 w 2944200"/>
              <a:gd name="connsiteY5" fmla="*/ 2060868 h 2060868"/>
              <a:gd name="connsiteX6" fmla="*/ 0 w 2944200"/>
              <a:gd name="connsiteY6" fmla="*/ 199491 h 2060868"/>
              <a:gd name="connsiteX7" fmla="*/ 44807 w 2944200"/>
              <a:gd name="connsiteY7" fmla="*/ 176880 h 2060868"/>
              <a:gd name="connsiteX8" fmla="*/ 840806 w 2944200"/>
              <a:gd name="connsiteY8" fmla="*/ 27 h 2060868"/>
              <a:gd name="connsiteX0-1" fmla="*/ 2786027 w 2944200"/>
              <a:gd name="connsiteY0-2" fmla="*/ 2060868 h 2152308"/>
              <a:gd name="connsiteX1-3" fmla="*/ 0 w 2944200"/>
              <a:gd name="connsiteY1-4" fmla="*/ 2060868 h 2152308"/>
              <a:gd name="connsiteX2-5" fmla="*/ 0 w 2944200"/>
              <a:gd name="connsiteY2-6" fmla="*/ 199491 h 2152308"/>
              <a:gd name="connsiteX3-7" fmla="*/ 44807 w 2944200"/>
              <a:gd name="connsiteY3-8" fmla="*/ 176880 h 2152308"/>
              <a:gd name="connsiteX4-9" fmla="*/ 840806 w 2944200"/>
              <a:gd name="connsiteY4-10" fmla="*/ 27 h 2152308"/>
              <a:gd name="connsiteX5-11" fmla="*/ 1051399 w 2944200"/>
              <a:gd name="connsiteY5-12" fmla="*/ 14054 h 2152308"/>
              <a:gd name="connsiteX6-13" fmla="*/ 2786836 w 2944200"/>
              <a:gd name="connsiteY6-14" fmla="*/ 1163449 h 2152308"/>
              <a:gd name="connsiteX7-15" fmla="*/ 2809315 w 2944200"/>
              <a:gd name="connsiteY7-16" fmla="*/ 2032466 h 2152308"/>
              <a:gd name="connsiteX8-17" fmla="*/ 2877467 w 2944200"/>
              <a:gd name="connsiteY8-18" fmla="*/ 2152308 h 2152308"/>
              <a:gd name="connsiteX0-19" fmla="*/ 2786027 w 2944200"/>
              <a:gd name="connsiteY0-20" fmla="*/ 2060868 h 2060868"/>
              <a:gd name="connsiteX1-21" fmla="*/ 0 w 2944200"/>
              <a:gd name="connsiteY1-22" fmla="*/ 2060868 h 2060868"/>
              <a:gd name="connsiteX2-23" fmla="*/ 0 w 2944200"/>
              <a:gd name="connsiteY2-24" fmla="*/ 199491 h 2060868"/>
              <a:gd name="connsiteX3-25" fmla="*/ 44807 w 2944200"/>
              <a:gd name="connsiteY3-26" fmla="*/ 176880 h 2060868"/>
              <a:gd name="connsiteX4-27" fmla="*/ 840806 w 2944200"/>
              <a:gd name="connsiteY4-28" fmla="*/ 27 h 2060868"/>
              <a:gd name="connsiteX5-29" fmla="*/ 1051399 w 2944200"/>
              <a:gd name="connsiteY5-30" fmla="*/ 14054 h 2060868"/>
              <a:gd name="connsiteX6-31" fmla="*/ 2786836 w 2944200"/>
              <a:gd name="connsiteY6-32" fmla="*/ 1163449 h 2060868"/>
              <a:gd name="connsiteX7-33" fmla="*/ 2809315 w 2944200"/>
              <a:gd name="connsiteY7-34" fmla="*/ 2032466 h 2060868"/>
              <a:gd name="connsiteX0-35" fmla="*/ 0 w 2944200"/>
              <a:gd name="connsiteY0-36" fmla="*/ 2060868 h 2060868"/>
              <a:gd name="connsiteX1-37" fmla="*/ 0 w 2944200"/>
              <a:gd name="connsiteY1-38" fmla="*/ 199491 h 2060868"/>
              <a:gd name="connsiteX2-39" fmla="*/ 44807 w 2944200"/>
              <a:gd name="connsiteY2-40" fmla="*/ 176880 h 2060868"/>
              <a:gd name="connsiteX3-41" fmla="*/ 840806 w 2944200"/>
              <a:gd name="connsiteY3-42" fmla="*/ 27 h 2060868"/>
              <a:gd name="connsiteX4-43" fmla="*/ 1051399 w 2944200"/>
              <a:gd name="connsiteY4-44" fmla="*/ 14054 h 2060868"/>
              <a:gd name="connsiteX5-45" fmla="*/ 2786836 w 2944200"/>
              <a:gd name="connsiteY5-46" fmla="*/ 1163449 h 2060868"/>
              <a:gd name="connsiteX6-47" fmla="*/ 2809315 w 2944200"/>
              <a:gd name="connsiteY6-48" fmla="*/ 2032466 h 2060868"/>
              <a:gd name="connsiteX0-49" fmla="*/ 0 w 2944200"/>
              <a:gd name="connsiteY0-50" fmla="*/ 199491 h 2032466"/>
              <a:gd name="connsiteX1-51" fmla="*/ 44807 w 2944200"/>
              <a:gd name="connsiteY1-52" fmla="*/ 176880 h 2032466"/>
              <a:gd name="connsiteX2-53" fmla="*/ 840806 w 2944200"/>
              <a:gd name="connsiteY2-54" fmla="*/ 27 h 2032466"/>
              <a:gd name="connsiteX3-55" fmla="*/ 1051399 w 2944200"/>
              <a:gd name="connsiteY3-56" fmla="*/ 14054 h 2032466"/>
              <a:gd name="connsiteX4-57" fmla="*/ 2786836 w 2944200"/>
              <a:gd name="connsiteY4-58" fmla="*/ 1163449 h 2032466"/>
              <a:gd name="connsiteX5-59" fmla="*/ 2809315 w 2944200"/>
              <a:gd name="connsiteY5-60" fmla="*/ 2032466 h 20324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944200" h="2032466">
                <a:moveTo>
                  <a:pt x="0" y="199491"/>
                </a:moveTo>
                <a:lnTo>
                  <a:pt x="44807" y="176880"/>
                </a:lnTo>
                <a:cubicBezTo>
                  <a:pt x="295590" y="63915"/>
                  <a:pt x="562670" y="-1525"/>
                  <a:pt x="840806" y="27"/>
                </a:cubicBezTo>
                <a:cubicBezTo>
                  <a:pt x="910340" y="414"/>
                  <a:pt x="980565" y="4989"/>
                  <a:pt x="1051399" y="14054"/>
                </a:cubicBezTo>
                <a:cubicBezTo>
                  <a:pt x="1756771" y="104477"/>
                  <a:pt x="2412336" y="578652"/>
                  <a:pt x="2786836" y="1163449"/>
                </a:cubicBezTo>
                <a:cubicBezTo>
                  <a:pt x="3010240" y="1512352"/>
                  <a:pt x="2975482" y="1800093"/>
                  <a:pt x="2809315" y="2032466"/>
                </a:cubicBez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17" name="任意多边形: 形状 16"/>
          <p:cNvSpPr/>
          <p:nvPr userDrawn="1">
            <p:custDataLst>
              <p:tags r:id="rId9"/>
            </p:custDataLst>
          </p:nvPr>
        </p:nvSpPr>
        <p:spPr>
          <a:xfrm>
            <a:off x="0" y="5106522"/>
            <a:ext cx="1954399" cy="1751478"/>
          </a:xfrm>
          <a:custGeom>
            <a:avLst/>
            <a:gdLst>
              <a:gd name="connsiteX0" fmla="*/ 813526 w 2605865"/>
              <a:gd name="connsiteY0" fmla="*/ 155 h 1751478"/>
              <a:gd name="connsiteX1" fmla="*/ 988062 w 2605865"/>
              <a:gd name="connsiteY1" fmla="*/ 7801 h 1751478"/>
              <a:gd name="connsiteX2" fmla="*/ 2457483 w 2605865"/>
              <a:gd name="connsiteY2" fmla="*/ 891952 h 1751478"/>
              <a:gd name="connsiteX3" fmla="*/ 2426261 w 2605865"/>
              <a:gd name="connsiteY3" fmla="*/ 1736886 h 1751478"/>
              <a:gd name="connsiteX4" fmla="*/ 2411664 w 2605865"/>
              <a:gd name="connsiteY4" fmla="*/ 1751478 h 1751478"/>
              <a:gd name="connsiteX5" fmla="*/ 0 w 2605865"/>
              <a:gd name="connsiteY5" fmla="*/ 1751478 h 1751478"/>
              <a:gd name="connsiteX6" fmla="*/ 0 w 2605865"/>
              <a:gd name="connsiteY6" fmla="*/ 230460 h 1751478"/>
              <a:gd name="connsiteX7" fmla="*/ 1592 w 2605865"/>
              <a:gd name="connsiteY7" fmla="*/ 229499 h 1751478"/>
              <a:gd name="connsiteX8" fmla="*/ 813526 w 2605865"/>
              <a:gd name="connsiteY8" fmla="*/ 155 h 1751478"/>
              <a:gd name="connsiteX0-1" fmla="*/ 0 w 2605865"/>
              <a:gd name="connsiteY0-2" fmla="*/ 1751478 h 1842918"/>
              <a:gd name="connsiteX1-3" fmla="*/ 0 w 2605865"/>
              <a:gd name="connsiteY1-4" fmla="*/ 230460 h 1842918"/>
              <a:gd name="connsiteX2-5" fmla="*/ 1592 w 2605865"/>
              <a:gd name="connsiteY2-6" fmla="*/ 229499 h 1842918"/>
              <a:gd name="connsiteX3-7" fmla="*/ 813526 w 2605865"/>
              <a:gd name="connsiteY3-8" fmla="*/ 155 h 1842918"/>
              <a:gd name="connsiteX4-9" fmla="*/ 988062 w 2605865"/>
              <a:gd name="connsiteY4-10" fmla="*/ 7801 h 1842918"/>
              <a:gd name="connsiteX5-11" fmla="*/ 2457483 w 2605865"/>
              <a:gd name="connsiteY5-12" fmla="*/ 891952 h 1842918"/>
              <a:gd name="connsiteX6-13" fmla="*/ 2426261 w 2605865"/>
              <a:gd name="connsiteY6-14" fmla="*/ 1736886 h 1842918"/>
              <a:gd name="connsiteX7-15" fmla="*/ 2411664 w 2605865"/>
              <a:gd name="connsiteY7-16" fmla="*/ 1751478 h 1842918"/>
              <a:gd name="connsiteX8-17" fmla="*/ 91440 w 2605865"/>
              <a:gd name="connsiteY8-18" fmla="*/ 1842918 h 1842918"/>
              <a:gd name="connsiteX0-19" fmla="*/ 0 w 2605865"/>
              <a:gd name="connsiteY0-20" fmla="*/ 1751478 h 1751478"/>
              <a:gd name="connsiteX1-21" fmla="*/ 0 w 2605865"/>
              <a:gd name="connsiteY1-22" fmla="*/ 230460 h 1751478"/>
              <a:gd name="connsiteX2-23" fmla="*/ 1592 w 2605865"/>
              <a:gd name="connsiteY2-24" fmla="*/ 229499 h 1751478"/>
              <a:gd name="connsiteX3-25" fmla="*/ 813526 w 2605865"/>
              <a:gd name="connsiteY3-26" fmla="*/ 155 h 1751478"/>
              <a:gd name="connsiteX4-27" fmla="*/ 988062 w 2605865"/>
              <a:gd name="connsiteY4-28" fmla="*/ 7801 h 1751478"/>
              <a:gd name="connsiteX5-29" fmla="*/ 2457483 w 2605865"/>
              <a:gd name="connsiteY5-30" fmla="*/ 891952 h 1751478"/>
              <a:gd name="connsiteX6-31" fmla="*/ 2426261 w 2605865"/>
              <a:gd name="connsiteY6-32" fmla="*/ 1736886 h 1751478"/>
              <a:gd name="connsiteX7-33" fmla="*/ 2411664 w 2605865"/>
              <a:gd name="connsiteY7-34" fmla="*/ 1751478 h 1751478"/>
              <a:gd name="connsiteX0-35" fmla="*/ 0 w 2605865"/>
              <a:gd name="connsiteY0-36" fmla="*/ 230460 h 1751478"/>
              <a:gd name="connsiteX1-37" fmla="*/ 1592 w 2605865"/>
              <a:gd name="connsiteY1-38" fmla="*/ 229499 h 1751478"/>
              <a:gd name="connsiteX2-39" fmla="*/ 813526 w 2605865"/>
              <a:gd name="connsiteY2-40" fmla="*/ 155 h 1751478"/>
              <a:gd name="connsiteX3-41" fmla="*/ 988062 w 2605865"/>
              <a:gd name="connsiteY3-42" fmla="*/ 7801 h 1751478"/>
              <a:gd name="connsiteX4-43" fmla="*/ 2457483 w 2605865"/>
              <a:gd name="connsiteY4-44" fmla="*/ 891952 h 1751478"/>
              <a:gd name="connsiteX5-45" fmla="*/ 2426261 w 2605865"/>
              <a:gd name="connsiteY5-46" fmla="*/ 1736886 h 1751478"/>
              <a:gd name="connsiteX6-47" fmla="*/ 2411664 w 2605865"/>
              <a:gd name="connsiteY6-48" fmla="*/ 1751478 h 17514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05865" h="1751478">
                <a:moveTo>
                  <a:pt x="0" y="230460"/>
                </a:moveTo>
                <a:lnTo>
                  <a:pt x="1592" y="229499"/>
                </a:lnTo>
                <a:cubicBezTo>
                  <a:pt x="252700" y="90774"/>
                  <a:pt x="525563" y="4285"/>
                  <a:pt x="813526" y="155"/>
                </a:cubicBezTo>
                <a:cubicBezTo>
                  <a:pt x="871118" y="-671"/>
                  <a:pt x="929315" y="1798"/>
                  <a:pt x="988062" y="7801"/>
                </a:cubicBezTo>
                <a:cubicBezTo>
                  <a:pt x="1578857" y="68011"/>
                  <a:pt x="2122961" y="407663"/>
                  <a:pt x="2457483" y="891952"/>
                </a:cubicBezTo>
                <a:cubicBezTo>
                  <a:pt x="2690665" y="1229383"/>
                  <a:pt x="2625042" y="1514490"/>
                  <a:pt x="2426261" y="1736886"/>
                </a:cubicBezTo>
                <a:lnTo>
                  <a:pt x="2411664" y="1751478"/>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19" name="任意多边形: 形状 18"/>
          <p:cNvSpPr/>
          <p:nvPr userDrawn="1">
            <p:custDataLst>
              <p:tags r:id="rId10"/>
            </p:custDataLst>
          </p:nvPr>
        </p:nvSpPr>
        <p:spPr>
          <a:xfrm>
            <a:off x="0" y="5440188"/>
            <a:ext cx="1672788" cy="1417812"/>
          </a:xfrm>
          <a:custGeom>
            <a:avLst/>
            <a:gdLst>
              <a:gd name="connsiteX0" fmla="*/ 776427 w 2230384"/>
              <a:gd name="connsiteY0" fmla="*/ 1227 h 1417812"/>
              <a:gd name="connsiteX1" fmla="*/ 912057 w 2230384"/>
              <a:gd name="connsiteY1" fmla="*/ 2534 h 1417812"/>
              <a:gd name="connsiteX2" fmla="*/ 2090128 w 2230384"/>
              <a:gd name="connsiteY2" fmla="*/ 608810 h 1417812"/>
              <a:gd name="connsiteX3" fmla="*/ 2096028 w 2230384"/>
              <a:gd name="connsiteY3" fmla="*/ 1317550 h 1417812"/>
              <a:gd name="connsiteX4" fmla="*/ 1992535 w 2230384"/>
              <a:gd name="connsiteY4" fmla="*/ 1417812 h 1417812"/>
              <a:gd name="connsiteX5" fmla="*/ 0 w 2230384"/>
              <a:gd name="connsiteY5" fmla="*/ 1417812 h 1417812"/>
              <a:gd name="connsiteX6" fmla="*/ 0 w 2230384"/>
              <a:gd name="connsiteY6" fmla="*/ 270027 h 1417812"/>
              <a:gd name="connsiteX7" fmla="*/ 25904 w 2230384"/>
              <a:gd name="connsiteY7" fmla="*/ 252685 h 1417812"/>
              <a:gd name="connsiteX8" fmla="*/ 776427 w 2230384"/>
              <a:gd name="connsiteY8" fmla="*/ 1227 h 1417812"/>
              <a:gd name="connsiteX0-1" fmla="*/ 0 w 2230384"/>
              <a:gd name="connsiteY0-2" fmla="*/ 1417812 h 1509252"/>
              <a:gd name="connsiteX1-3" fmla="*/ 0 w 2230384"/>
              <a:gd name="connsiteY1-4" fmla="*/ 270027 h 1509252"/>
              <a:gd name="connsiteX2-5" fmla="*/ 25904 w 2230384"/>
              <a:gd name="connsiteY2-6" fmla="*/ 252685 h 1509252"/>
              <a:gd name="connsiteX3-7" fmla="*/ 776427 w 2230384"/>
              <a:gd name="connsiteY3-8" fmla="*/ 1227 h 1509252"/>
              <a:gd name="connsiteX4-9" fmla="*/ 912057 w 2230384"/>
              <a:gd name="connsiteY4-10" fmla="*/ 2534 h 1509252"/>
              <a:gd name="connsiteX5-11" fmla="*/ 2090128 w 2230384"/>
              <a:gd name="connsiteY5-12" fmla="*/ 608810 h 1509252"/>
              <a:gd name="connsiteX6-13" fmla="*/ 2096028 w 2230384"/>
              <a:gd name="connsiteY6-14" fmla="*/ 1317550 h 1509252"/>
              <a:gd name="connsiteX7-15" fmla="*/ 1992535 w 2230384"/>
              <a:gd name="connsiteY7-16" fmla="*/ 1417812 h 1509252"/>
              <a:gd name="connsiteX8-17" fmla="*/ 91440 w 2230384"/>
              <a:gd name="connsiteY8-18" fmla="*/ 1509252 h 1509252"/>
              <a:gd name="connsiteX0-19" fmla="*/ 0 w 2230384"/>
              <a:gd name="connsiteY0-20" fmla="*/ 1417812 h 1417812"/>
              <a:gd name="connsiteX1-21" fmla="*/ 0 w 2230384"/>
              <a:gd name="connsiteY1-22" fmla="*/ 270027 h 1417812"/>
              <a:gd name="connsiteX2-23" fmla="*/ 25904 w 2230384"/>
              <a:gd name="connsiteY2-24" fmla="*/ 252685 h 1417812"/>
              <a:gd name="connsiteX3-25" fmla="*/ 776427 w 2230384"/>
              <a:gd name="connsiteY3-26" fmla="*/ 1227 h 1417812"/>
              <a:gd name="connsiteX4-27" fmla="*/ 912057 w 2230384"/>
              <a:gd name="connsiteY4-28" fmla="*/ 2534 h 1417812"/>
              <a:gd name="connsiteX5-29" fmla="*/ 2090128 w 2230384"/>
              <a:gd name="connsiteY5-30" fmla="*/ 608810 h 1417812"/>
              <a:gd name="connsiteX6-31" fmla="*/ 2096028 w 2230384"/>
              <a:gd name="connsiteY6-32" fmla="*/ 1317550 h 1417812"/>
              <a:gd name="connsiteX7-33" fmla="*/ 1992535 w 2230384"/>
              <a:gd name="connsiteY7-34" fmla="*/ 1417812 h 1417812"/>
              <a:gd name="connsiteX0-35" fmla="*/ 0 w 2230384"/>
              <a:gd name="connsiteY0-36" fmla="*/ 270027 h 1417812"/>
              <a:gd name="connsiteX1-37" fmla="*/ 25904 w 2230384"/>
              <a:gd name="connsiteY1-38" fmla="*/ 252685 h 1417812"/>
              <a:gd name="connsiteX2-39" fmla="*/ 776427 w 2230384"/>
              <a:gd name="connsiteY2-40" fmla="*/ 1227 h 1417812"/>
              <a:gd name="connsiteX3-41" fmla="*/ 912057 w 2230384"/>
              <a:gd name="connsiteY3-42" fmla="*/ 2534 h 1417812"/>
              <a:gd name="connsiteX4-43" fmla="*/ 2090128 w 2230384"/>
              <a:gd name="connsiteY4-44" fmla="*/ 608810 h 1417812"/>
              <a:gd name="connsiteX5-45" fmla="*/ 2096028 w 2230384"/>
              <a:gd name="connsiteY5-46" fmla="*/ 1317550 h 1417812"/>
              <a:gd name="connsiteX6-47" fmla="*/ 1992535 w 2230384"/>
              <a:gd name="connsiteY6-48" fmla="*/ 1417812 h 14178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0384" h="1417812">
                <a:moveTo>
                  <a:pt x="0" y="270027"/>
                </a:moveTo>
                <a:lnTo>
                  <a:pt x="25904" y="252685"/>
                </a:lnTo>
                <a:cubicBezTo>
                  <a:pt x="255160" y="109345"/>
                  <a:pt x="507774" y="13040"/>
                  <a:pt x="776427" y="1227"/>
                </a:cubicBezTo>
                <a:cubicBezTo>
                  <a:pt x="821203" y="-743"/>
                  <a:pt x="866424" y="-365"/>
                  <a:pt x="912057" y="2534"/>
                </a:cubicBezTo>
                <a:cubicBezTo>
                  <a:pt x="1378129" y="32231"/>
                  <a:pt x="1802729" y="233517"/>
                  <a:pt x="2090128" y="608810"/>
                </a:cubicBezTo>
                <a:cubicBezTo>
                  <a:pt x="2296930" y="878918"/>
                  <a:pt x="2254466" y="1124785"/>
                  <a:pt x="2096028" y="1317550"/>
                </a:cubicBezTo>
                <a:lnTo>
                  <a:pt x="1992535" y="1417812"/>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21" name="任意多边形: 形状 20"/>
          <p:cNvSpPr/>
          <p:nvPr userDrawn="1">
            <p:custDataLst>
              <p:tags r:id="rId11"/>
            </p:custDataLst>
          </p:nvPr>
        </p:nvSpPr>
        <p:spPr>
          <a:xfrm>
            <a:off x="0" y="5809012"/>
            <a:ext cx="1356560" cy="1048988"/>
          </a:xfrm>
          <a:custGeom>
            <a:avLst/>
            <a:gdLst>
              <a:gd name="connsiteX0" fmla="*/ 810718 w 1808746"/>
              <a:gd name="connsiteY0" fmla="*/ 1 h 1048988"/>
              <a:gd name="connsiteX1" fmla="*/ 1684770 w 1808746"/>
              <a:gd name="connsiteY1" fmla="*/ 328401 h 1048988"/>
              <a:gd name="connsiteX2" fmla="*/ 1609681 w 1808746"/>
              <a:gd name="connsiteY2" fmla="*/ 985064 h 1048988"/>
              <a:gd name="connsiteX3" fmla="*/ 1515465 w 1808746"/>
              <a:gd name="connsiteY3" fmla="*/ 1048988 h 1048988"/>
              <a:gd name="connsiteX4" fmla="*/ 0 w 1808746"/>
              <a:gd name="connsiteY4" fmla="*/ 1048988 h 1048988"/>
              <a:gd name="connsiteX5" fmla="*/ 0 w 1808746"/>
              <a:gd name="connsiteY5" fmla="*/ 330853 h 1048988"/>
              <a:gd name="connsiteX6" fmla="*/ 127324 w 1808746"/>
              <a:gd name="connsiteY6" fmla="*/ 235774 h 1048988"/>
              <a:gd name="connsiteX7" fmla="*/ 810718 w 1808746"/>
              <a:gd name="connsiteY7" fmla="*/ 1 h 1048988"/>
              <a:gd name="connsiteX0-1" fmla="*/ 0 w 1808746"/>
              <a:gd name="connsiteY0-2" fmla="*/ 1048988 h 1140428"/>
              <a:gd name="connsiteX1-3" fmla="*/ 0 w 1808746"/>
              <a:gd name="connsiteY1-4" fmla="*/ 330853 h 1140428"/>
              <a:gd name="connsiteX2-5" fmla="*/ 127324 w 1808746"/>
              <a:gd name="connsiteY2-6" fmla="*/ 235774 h 1140428"/>
              <a:gd name="connsiteX3-7" fmla="*/ 810718 w 1808746"/>
              <a:gd name="connsiteY3-8" fmla="*/ 1 h 1140428"/>
              <a:gd name="connsiteX4-9" fmla="*/ 1684770 w 1808746"/>
              <a:gd name="connsiteY4-10" fmla="*/ 328401 h 1140428"/>
              <a:gd name="connsiteX5-11" fmla="*/ 1609681 w 1808746"/>
              <a:gd name="connsiteY5-12" fmla="*/ 985064 h 1140428"/>
              <a:gd name="connsiteX6-13" fmla="*/ 1515465 w 1808746"/>
              <a:gd name="connsiteY6-14" fmla="*/ 1048988 h 1140428"/>
              <a:gd name="connsiteX7-15" fmla="*/ 91440 w 1808746"/>
              <a:gd name="connsiteY7-16" fmla="*/ 1140428 h 1140428"/>
              <a:gd name="connsiteX0-17" fmla="*/ 0 w 1808746"/>
              <a:gd name="connsiteY0-18" fmla="*/ 1048988 h 1048988"/>
              <a:gd name="connsiteX1-19" fmla="*/ 0 w 1808746"/>
              <a:gd name="connsiteY1-20" fmla="*/ 330853 h 1048988"/>
              <a:gd name="connsiteX2-21" fmla="*/ 127324 w 1808746"/>
              <a:gd name="connsiteY2-22" fmla="*/ 235774 h 1048988"/>
              <a:gd name="connsiteX3-23" fmla="*/ 810718 w 1808746"/>
              <a:gd name="connsiteY3-24" fmla="*/ 1 h 1048988"/>
              <a:gd name="connsiteX4-25" fmla="*/ 1684770 w 1808746"/>
              <a:gd name="connsiteY4-26" fmla="*/ 328401 h 1048988"/>
              <a:gd name="connsiteX5-27" fmla="*/ 1609681 w 1808746"/>
              <a:gd name="connsiteY5-28" fmla="*/ 985064 h 1048988"/>
              <a:gd name="connsiteX6-29" fmla="*/ 1515465 w 1808746"/>
              <a:gd name="connsiteY6-30" fmla="*/ 1048988 h 1048988"/>
              <a:gd name="connsiteX0-31" fmla="*/ 0 w 1808746"/>
              <a:gd name="connsiteY0-32" fmla="*/ 330853 h 1048988"/>
              <a:gd name="connsiteX1-33" fmla="*/ 127324 w 1808746"/>
              <a:gd name="connsiteY1-34" fmla="*/ 235774 h 1048988"/>
              <a:gd name="connsiteX2-35" fmla="*/ 810718 w 1808746"/>
              <a:gd name="connsiteY2-36" fmla="*/ 1 h 1048988"/>
              <a:gd name="connsiteX3-37" fmla="*/ 1684770 w 1808746"/>
              <a:gd name="connsiteY3-38" fmla="*/ 328401 h 1048988"/>
              <a:gd name="connsiteX4-39" fmla="*/ 1609681 w 1808746"/>
              <a:gd name="connsiteY4-40" fmla="*/ 985064 h 1048988"/>
              <a:gd name="connsiteX5-41" fmla="*/ 1515465 w 1808746"/>
              <a:gd name="connsiteY5-42" fmla="*/ 1048988 h 10489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08746" h="1048988">
                <a:moveTo>
                  <a:pt x="0" y="330853"/>
                </a:moveTo>
                <a:lnTo>
                  <a:pt x="127324" y="235774"/>
                </a:lnTo>
                <a:cubicBezTo>
                  <a:pt x="331466" y="97283"/>
                  <a:pt x="560727" y="194"/>
                  <a:pt x="810718" y="1"/>
                </a:cubicBezTo>
                <a:cubicBezTo>
                  <a:pt x="1138608" y="-272"/>
                  <a:pt x="1456768" y="71541"/>
                  <a:pt x="1684770" y="328401"/>
                </a:cubicBezTo>
                <a:cubicBezTo>
                  <a:pt x="1900188" y="571046"/>
                  <a:pt x="1808766" y="819443"/>
                  <a:pt x="1609681" y="985064"/>
                </a:cubicBezTo>
                <a:lnTo>
                  <a:pt x="1515465" y="1048988"/>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22" name="任意多边形: 形状 21"/>
          <p:cNvSpPr/>
          <p:nvPr userDrawn="1">
            <p:custDataLst>
              <p:tags r:id="rId12"/>
            </p:custDataLst>
          </p:nvPr>
        </p:nvSpPr>
        <p:spPr>
          <a:xfrm>
            <a:off x="0" y="6137510"/>
            <a:ext cx="1017794" cy="720491"/>
          </a:xfrm>
          <a:custGeom>
            <a:avLst/>
            <a:gdLst>
              <a:gd name="connsiteX0" fmla="*/ 999806 w 1357058"/>
              <a:gd name="connsiteY0" fmla="*/ 692 h 720491"/>
              <a:gd name="connsiteX1" fmla="*/ 1254078 w 1357058"/>
              <a:gd name="connsiteY1" fmla="*/ 100950 h 720491"/>
              <a:gd name="connsiteX2" fmla="*/ 937392 w 1357058"/>
              <a:gd name="connsiteY2" fmla="*/ 669333 h 720491"/>
              <a:gd name="connsiteX3" fmla="*/ 658709 w 1357058"/>
              <a:gd name="connsiteY3" fmla="*/ 669333 h 720491"/>
              <a:gd name="connsiteX4" fmla="*/ 550590 w 1357058"/>
              <a:gd name="connsiteY4" fmla="*/ 691423 h 720491"/>
              <a:gd name="connsiteX5" fmla="*/ 474686 w 1357058"/>
              <a:gd name="connsiteY5" fmla="*/ 720491 h 720491"/>
              <a:gd name="connsiteX6" fmla="*/ 0 w 1357058"/>
              <a:gd name="connsiteY6" fmla="*/ 720491 h 720491"/>
              <a:gd name="connsiteX7" fmla="*/ 0 w 1357058"/>
              <a:gd name="connsiteY7" fmla="*/ 378828 h 720491"/>
              <a:gd name="connsiteX8" fmla="*/ 2 w 1357058"/>
              <a:gd name="connsiteY8" fmla="*/ 378826 h 720491"/>
              <a:gd name="connsiteX9" fmla="*/ 722046 w 1357058"/>
              <a:gd name="connsiteY9" fmla="*/ 25166 h 720491"/>
              <a:gd name="connsiteX10" fmla="*/ 999806 w 1357058"/>
              <a:gd name="connsiteY10" fmla="*/ 692 h 720491"/>
              <a:gd name="connsiteX0-1" fmla="*/ 0 w 1357058"/>
              <a:gd name="connsiteY0-2" fmla="*/ 720491 h 811931"/>
              <a:gd name="connsiteX1-3" fmla="*/ 0 w 1357058"/>
              <a:gd name="connsiteY1-4" fmla="*/ 378828 h 811931"/>
              <a:gd name="connsiteX2-5" fmla="*/ 2 w 1357058"/>
              <a:gd name="connsiteY2-6" fmla="*/ 378826 h 811931"/>
              <a:gd name="connsiteX3-7" fmla="*/ 722046 w 1357058"/>
              <a:gd name="connsiteY3-8" fmla="*/ 25166 h 811931"/>
              <a:gd name="connsiteX4-9" fmla="*/ 999806 w 1357058"/>
              <a:gd name="connsiteY4-10" fmla="*/ 692 h 811931"/>
              <a:gd name="connsiteX5-11" fmla="*/ 1254078 w 1357058"/>
              <a:gd name="connsiteY5-12" fmla="*/ 100950 h 811931"/>
              <a:gd name="connsiteX6-13" fmla="*/ 937392 w 1357058"/>
              <a:gd name="connsiteY6-14" fmla="*/ 669333 h 811931"/>
              <a:gd name="connsiteX7-15" fmla="*/ 658709 w 1357058"/>
              <a:gd name="connsiteY7-16" fmla="*/ 669333 h 811931"/>
              <a:gd name="connsiteX8-17" fmla="*/ 550590 w 1357058"/>
              <a:gd name="connsiteY8-18" fmla="*/ 691423 h 811931"/>
              <a:gd name="connsiteX9-19" fmla="*/ 474686 w 1357058"/>
              <a:gd name="connsiteY9-20" fmla="*/ 720491 h 811931"/>
              <a:gd name="connsiteX10-21" fmla="*/ 91440 w 1357058"/>
              <a:gd name="connsiteY10-22" fmla="*/ 811931 h 811931"/>
              <a:gd name="connsiteX0-23" fmla="*/ 0 w 1357058"/>
              <a:gd name="connsiteY0-24" fmla="*/ 720491 h 720491"/>
              <a:gd name="connsiteX1-25" fmla="*/ 0 w 1357058"/>
              <a:gd name="connsiteY1-26" fmla="*/ 378828 h 720491"/>
              <a:gd name="connsiteX2-27" fmla="*/ 2 w 1357058"/>
              <a:gd name="connsiteY2-28" fmla="*/ 378826 h 720491"/>
              <a:gd name="connsiteX3-29" fmla="*/ 722046 w 1357058"/>
              <a:gd name="connsiteY3-30" fmla="*/ 25166 h 720491"/>
              <a:gd name="connsiteX4-31" fmla="*/ 999806 w 1357058"/>
              <a:gd name="connsiteY4-32" fmla="*/ 692 h 720491"/>
              <a:gd name="connsiteX5-33" fmla="*/ 1254078 w 1357058"/>
              <a:gd name="connsiteY5-34" fmla="*/ 100950 h 720491"/>
              <a:gd name="connsiteX6-35" fmla="*/ 937392 w 1357058"/>
              <a:gd name="connsiteY6-36" fmla="*/ 669333 h 720491"/>
              <a:gd name="connsiteX7-37" fmla="*/ 658709 w 1357058"/>
              <a:gd name="connsiteY7-38" fmla="*/ 669333 h 720491"/>
              <a:gd name="connsiteX8-39" fmla="*/ 550590 w 1357058"/>
              <a:gd name="connsiteY8-40" fmla="*/ 691423 h 720491"/>
              <a:gd name="connsiteX9-41" fmla="*/ 474686 w 1357058"/>
              <a:gd name="connsiteY9-42" fmla="*/ 720491 h 720491"/>
              <a:gd name="connsiteX0-43" fmla="*/ 0 w 1357058"/>
              <a:gd name="connsiteY0-44" fmla="*/ 378828 h 720491"/>
              <a:gd name="connsiteX1-45" fmla="*/ 2 w 1357058"/>
              <a:gd name="connsiteY1-46" fmla="*/ 378826 h 720491"/>
              <a:gd name="connsiteX2-47" fmla="*/ 722046 w 1357058"/>
              <a:gd name="connsiteY2-48" fmla="*/ 25166 h 720491"/>
              <a:gd name="connsiteX3-49" fmla="*/ 999806 w 1357058"/>
              <a:gd name="connsiteY3-50" fmla="*/ 692 h 720491"/>
              <a:gd name="connsiteX4-51" fmla="*/ 1254078 w 1357058"/>
              <a:gd name="connsiteY4-52" fmla="*/ 100950 h 720491"/>
              <a:gd name="connsiteX5-53" fmla="*/ 937392 w 1357058"/>
              <a:gd name="connsiteY5-54" fmla="*/ 669333 h 720491"/>
              <a:gd name="connsiteX6-55" fmla="*/ 658709 w 1357058"/>
              <a:gd name="connsiteY6-56" fmla="*/ 669333 h 720491"/>
              <a:gd name="connsiteX7-57" fmla="*/ 550590 w 1357058"/>
              <a:gd name="connsiteY7-58" fmla="*/ 691423 h 720491"/>
              <a:gd name="connsiteX8-59" fmla="*/ 474686 w 1357058"/>
              <a:gd name="connsiteY8-60" fmla="*/ 720491 h 7204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57058" h="720491">
                <a:moveTo>
                  <a:pt x="0" y="378828"/>
                </a:moveTo>
                <a:lnTo>
                  <a:pt x="2" y="378826"/>
                </a:lnTo>
                <a:cubicBezTo>
                  <a:pt x="198173" y="229683"/>
                  <a:pt x="447980" y="60431"/>
                  <a:pt x="722046" y="25166"/>
                </a:cubicBezTo>
                <a:cubicBezTo>
                  <a:pt x="817287" y="12914"/>
                  <a:pt x="910503" y="-3591"/>
                  <a:pt x="999806" y="692"/>
                </a:cubicBezTo>
                <a:cubicBezTo>
                  <a:pt x="1089108" y="4976"/>
                  <a:pt x="1174496" y="30048"/>
                  <a:pt x="1254078" y="100950"/>
                </a:cubicBezTo>
                <a:cubicBezTo>
                  <a:pt x="1515596" y="333798"/>
                  <a:pt x="1230711" y="670040"/>
                  <a:pt x="937392" y="669333"/>
                </a:cubicBezTo>
                <a:cubicBezTo>
                  <a:pt x="837843" y="669144"/>
                  <a:pt x="752639" y="659734"/>
                  <a:pt x="658709" y="669333"/>
                </a:cubicBezTo>
                <a:cubicBezTo>
                  <a:pt x="622741" y="672939"/>
                  <a:pt x="586591" y="680600"/>
                  <a:pt x="550590" y="691423"/>
                </a:cubicBezTo>
                <a:lnTo>
                  <a:pt x="474686" y="720491"/>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23" name="任意多边形: 形状 22" descr="C:/Users/kingsoft/AppData/Local/Temp/fig2wpp/@svg_Vector-2178&amp;8989.svg"/>
          <p:cNvSpPr/>
          <p:nvPr userDrawn="1">
            <p:custDataLst>
              <p:tags r:id="rId13"/>
            </p:custDataLst>
          </p:nvPr>
        </p:nvSpPr>
        <p:spPr>
          <a:xfrm>
            <a:off x="7478758" y="6242814"/>
            <a:ext cx="1665242" cy="615186"/>
          </a:xfrm>
          <a:custGeom>
            <a:avLst/>
            <a:gdLst>
              <a:gd name="connsiteX0" fmla="*/ 2220323 w 2220323"/>
              <a:gd name="connsiteY0" fmla="*/ 0 h 615186"/>
              <a:gd name="connsiteX1" fmla="*/ 2220323 w 2220323"/>
              <a:gd name="connsiteY1" fmla="*/ 578680 h 615186"/>
              <a:gd name="connsiteX2" fmla="*/ 2161010 w 2220323"/>
              <a:gd name="connsiteY2" fmla="*/ 615186 h 615186"/>
              <a:gd name="connsiteX3" fmla="*/ 0 w 2220323"/>
              <a:gd name="connsiteY3" fmla="*/ 615186 h 615186"/>
              <a:gd name="connsiteX4" fmla="*/ 6983 w 2220323"/>
              <a:gd name="connsiteY4" fmla="*/ 601050 h 615186"/>
              <a:gd name="connsiteX5" fmla="*/ 1125302 w 2220323"/>
              <a:gd name="connsiteY5" fmla="*/ 146380 h 615186"/>
              <a:gd name="connsiteX6" fmla="*/ 1743643 w 2220323"/>
              <a:gd name="connsiteY6" fmla="*/ 361078 h 615186"/>
              <a:gd name="connsiteX7" fmla="*/ 2166971 w 2220323"/>
              <a:gd name="connsiteY7" fmla="*/ 26306 h 615186"/>
              <a:gd name="connsiteX0-1" fmla="*/ 2161010 w 2252450"/>
              <a:gd name="connsiteY0-2" fmla="*/ 615186 h 706626"/>
              <a:gd name="connsiteX1-3" fmla="*/ 0 w 2252450"/>
              <a:gd name="connsiteY1-4" fmla="*/ 615186 h 706626"/>
              <a:gd name="connsiteX2-5" fmla="*/ 6983 w 2252450"/>
              <a:gd name="connsiteY2-6" fmla="*/ 601050 h 706626"/>
              <a:gd name="connsiteX3-7" fmla="*/ 1125302 w 2252450"/>
              <a:gd name="connsiteY3-8" fmla="*/ 146380 h 706626"/>
              <a:gd name="connsiteX4-9" fmla="*/ 1743643 w 2252450"/>
              <a:gd name="connsiteY4-10" fmla="*/ 361078 h 706626"/>
              <a:gd name="connsiteX5-11" fmla="*/ 2166971 w 2252450"/>
              <a:gd name="connsiteY5-12" fmla="*/ 26306 h 706626"/>
              <a:gd name="connsiteX6-13" fmla="*/ 2220323 w 2252450"/>
              <a:gd name="connsiteY6-14" fmla="*/ 0 h 706626"/>
              <a:gd name="connsiteX7-15" fmla="*/ 2220323 w 2252450"/>
              <a:gd name="connsiteY7-16" fmla="*/ 578680 h 706626"/>
              <a:gd name="connsiteX8" fmla="*/ 2252450 w 2252450"/>
              <a:gd name="connsiteY8" fmla="*/ 706626 h 706626"/>
              <a:gd name="connsiteX0-17" fmla="*/ 2161010 w 2252450"/>
              <a:gd name="connsiteY0-18" fmla="*/ 615186 h 706626"/>
              <a:gd name="connsiteX1-19" fmla="*/ 0 w 2252450"/>
              <a:gd name="connsiteY1-20" fmla="*/ 615186 h 706626"/>
              <a:gd name="connsiteX2-21" fmla="*/ 6983 w 2252450"/>
              <a:gd name="connsiteY2-22" fmla="*/ 601050 h 706626"/>
              <a:gd name="connsiteX3-23" fmla="*/ 1125302 w 2252450"/>
              <a:gd name="connsiteY3-24" fmla="*/ 146380 h 706626"/>
              <a:gd name="connsiteX4-25" fmla="*/ 1743643 w 2252450"/>
              <a:gd name="connsiteY4-26" fmla="*/ 361078 h 706626"/>
              <a:gd name="connsiteX5-27" fmla="*/ 2166971 w 2252450"/>
              <a:gd name="connsiteY5-28" fmla="*/ 26306 h 706626"/>
              <a:gd name="connsiteX6-29" fmla="*/ 2220323 w 2252450"/>
              <a:gd name="connsiteY6-30" fmla="*/ 0 h 706626"/>
              <a:gd name="connsiteX7-31" fmla="*/ 2252450 w 2252450"/>
              <a:gd name="connsiteY7-32" fmla="*/ 706626 h 706626"/>
              <a:gd name="connsiteX0-33" fmla="*/ 2161010 w 2220323"/>
              <a:gd name="connsiteY0-34" fmla="*/ 615186 h 615186"/>
              <a:gd name="connsiteX1-35" fmla="*/ 0 w 2220323"/>
              <a:gd name="connsiteY1-36" fmla="*/ 615186 h 615186"/>
              <a:gd name="connsiteX2-37" fmla="*/ 6983 w 2220323"/>
              <a:gd name="connsiteY2-38" fmla="*/ 601050 h 615186"/>
              <a:gd name="connsiteX3-39" fmla="*/ 1125302 w 2220323"/>
              <a:gd name="connsiteY3-40" fmla="*/ 146380 h 615186"/>
              <a:gd name="connsiteX4-41" fmla="*/ 1743643 w 2220323"/>
              <a:gd name="connsiteY4-42" fmla="*/ 361078 h 615186"/>
              <a:gd name="connsiteX5-43" fmla="*/ 2166971 w 2220323"/>
              <a:gd name="connsiteY5-44" fmla="*/ 26306 h 615186"/>
              <a:gd name="connsiteX6-45" fmla="*/ 2220323 w 2220323"/>
              <a:gd name="connsiteY6-46" fmla="*/ 0 h 615186"/>
              <a:gd name="connsiteX0-47" fmla="*/ 0 w 2220323"/>
              <a:gd name="connsiteY0-48" fmla="*/ 615186 h 615186"/>
              <a:gd name="connsiteX1-49" fmla="*/ 6983 w 2220323"/>
              <a:gd name="connsiteY1-50" fmla="*/ 601050 h 615186"/>
              <a:gd name="connsiteX2-51" fmla="*/ 1125302 w 2220323"/>
              <a:gd name="connsiteY2-52" fmla="*/ 146380 h 615186"/>
              <a:gd name="connsiteX3-53" fmla="*/ 1743643 w 2220323"/>
              <a:gd name="connsiteY3-54" fmla="*/ 361078 h 615186"/>
              <a:gd name="connsiteX4-55" fmla="*/ 2166971 w 2220323"/>
              <a:gd name="connsiteY4-56" fmla="*/ 26306 h 615186"/>
              <a:gd name="connsiteX5-57" fmla="*/ 2220323 w 2220323"/>
              <a:gd name="connsiteY5-58" fmla="*/ 0 h 6151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20323" h="615186">
                <a:moveTo>
                  <a:pt x="0" y="615186"/>
                </a:moveTo>
                <a:lnTo>
                  <a:pt x="6983" y="601050"/>
                </a:lnTo>
                <a:cubicBezTo>
                  <a:pt x="269151" y="166348"/>
                  <a:pt x="815559" y="-192217"/>
                  <a:pt x="1125302" y="146380"/>
                </a:cubicBezTo>
                <a:cubicBezTo>
                  <a:pt x="1271684" y="306496"/>
                  <a:pt x="1429481" y="644932"/>
                  <a:pt x="1743643" y="361078"/>
                </a:cubicBezTo>
                <a:cubicBezTo>
                  <a:pt x="1880638" y="237317"/>
                  <a:pt x="2021197" y="110468"/>
                  <a:pt x="2166971" y="26306"/>
                </a:cubicBezTo>
                <a:lnTo>
                  <a:pt x="2220323" y="0"/>
                </a:lnTo>
              </a:path>
            </a:pathLst>
          </a:custGeom>
          <a:noFill/>
          <a:ln w="25273" cap="flat">
            <a:solidFill>
              <a:schemeClr val="tx2">
                <a:alpha val="20000"/>
              </a:schemeClr>
            </a:solidFill>
            <a:prstDash val="solid"/>
            <a:miter/>
          </a:ln>
        </p:spPr>
        <p:txBody>
          <a:bodyPr rtlCol="0" anchor="ctr"/>
          <a:lstStyle/>
          <a:p>
            <a:pPr lvl="0"/>
            <a:endParaRPr lang="zh-CN" altLang="en-US" sz="1350"/>
          </a:p>
        </p:txBody>
      </p:sp>
      <p:sp>
        <p:nvSpPr>
          <p:cNvPr id="2" name="标题 1"/>
          <p:cNvSpPr>
            <a:spLocks noGrp="1"/>
          </p:cNvSpPr>
          <p:nvPr>
            <p:ph type="ctrTitle"/>
            <p:custDataLst>
              <p:tags r:id="rId14"/>
            </p:custDataLst>
          </p:nvPr>
        </p:nvSpPr>
        <p:spPr>
          <a:xfrm>
            <a:off x="628875" y="551543"/>
            <a:ext cx="7886250" cy="2966449"/>
          </a:xfrm>
        </p:spPr>
        <p:txBody>
          <a:bodyPr wrap="square" anchor="b">
            <a:normAutofit/>
          </a:bodyPr>
          <a:lstStyle>
            <a:lvl1pPr algn="ctr">
              <a:lnSpc>
                <a:spcPct val="100000"/>
              </a:lnSpc>
              <a:defRPr sz="495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1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a:xfrm>
            <a:off x="6457950" y="6356350"/>
            <a:ext cx="2057400" cy="365125"/>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8"/>
            </p:custDataLst>
          </p:nvPr>
        </p:nvSpPr>
        <p:spPr>
          <a:xfrm>
            <a:off x="628875" y="4083084"/>
            <a:ext cx="7886250" cy="671132"/>
          </a:xfrm>
        </p:spPr>
        <p:txBody>
          <a:bodyPr wrap="square" anchor="t">
            <a:normAutofit/>
          </a:bodyPr>
          <a:lstStyle>
            <a:lvl1pPr marL="0" indent="0" algn="ctr">
              <a:lnSpc>
                <a:spcPct val="100000"/>
              </a:lnSpc>
              <a:buNone/>
              <a:defRPr sz="1800">
                <a:solidFill>
                  <a:schemeClr val="tx1">
                    <a:lumMod val="75000"/>
                    <a:lumOff val="25000"/>
                  </a:schemeClr>
                </a:solidFill>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solidFill>
                <a:srgbClr val="000000"/>
              </a:solidFill>
            </a:endParaRPr>
          </a:p>
        </p:txBody>
      </p:sp>
      <p:sp>
        <p:nvSpPr>
          <p:cNvPr id="6" name="页脚占位符 5"/>
          <p:cNvSpPr>
            <a:spLocks noGrp="1"/>
          </p:cNvSpPr>
          <p:nvPr>
            <p:ph type="ftr" sz="quarter" idx="11"/>
          </p:nvPr>
        </p:nvSpPr>
        <p:spPr/>
        <p:txBody>
          <a:body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5" name="任意多边形: 形状 24"/>
          <p:cNvSpPr/>
          <p:nvPr userDrawn="1">
            <p:custDataLst>
              <p:tags r:id="rId1"/>
            </p:custDataLst>
          </p:nvPr>
        </p:nvSpPr>
        <p:spPr>
          <a:xfrm>
            <a:off x="6674218" y="862268"/>
            <a:ext cx="2469782" cy="1750615"/>
          </a:xfrm>
          <a:custGeom>
            <a:avLst/>
            <a:gdLst>
              <a:gd name="connsiteX0" fmla="*/ 175721 w 3293043"/>
              <a:gd name="connsiteY0" fmla="*/ 0 h 2340843"/>
              <a:gd name="connsiteX1" fmla="*/ 3293043 w 3293043"/>
              <a:gd name="connsiteY1" fmla="*/ 0 h 2340843"/>
              <a:gd name="connsiteX2" fmla="*/ 3293043 w 3293043"/>
              <a:gd name="connsiteY2" fmla="*/ 2012752 h 2340843"/>
              <a:gd name="connsiteX3" fmla="*/ 3217341 w 3293043"/>
              <a:gd name="connsiteY3" fmla="*/ 2006744 h 2340843"/>
              <a:gd name="connsiteX4" fmla="*/ 2151159 w 3293043"/>
              <a:gd name="connsiteY4" fmla="*/ 2262968 h 2340843"/>
              <a:gd name="connsiteX5" fmla="*/ 1009908 w 3293043"/>
              <a:gd name="connsiteY5" fmla="*/ 2225041 h 2340843"/>
              <a:gd name="connsiteX6" fmla="*/ 921144 w 3293043"/>
              <a:gd name="connsiteY6" fmla="*/ 2199756 h 2340843"/>
              <a:gd name="connsiteX7" fmla="*/ 46187 w 3293043"/>
              <a:gd name="connsiteY7" fmla="*/ 1378009 h 2340843"/>
              <a:gd name="connsiteX8" fmla="*/ 96909 w 3293043"/>
              <a:gd name="connsiteY8" fmla="*/ 379269 h 2340843"/>
              <a:gd name="connsiteX0-1" fmla="*/ 175721 w 3293043"/>
              <a:gd name="connsiteY0-2" fmla="*/ 0 h 2340843"/>
              <a:gd name="connsiteX1-3" fmla="*/ 3293043 w 3293043"/>
              <a:gd name="connsiteY1-4" fmla="*/ 0 h 2340843"/>
              <a:gd name="connsiteX2-5" fmla="*/ 3293043 w 3293043"/>
              <a:gd name="connsiteY2-6" fmla="*/ 2012752 h 2340843"/>
              <a:gd name="connsiteX3-7" fmla="*/ 3217341 w 3293043"/>
              <a:gd name="connsiteY3-8" fmla="*/ 2006744 h 2340843"/>
              <a:gd name="connsiteX4-9" fmla="*/ 2151159 w 3293043"/>
              <a:gd name="connsiteY4-10" fmla="*/ 2262968 h 2340843"/>
              <a:gd name="connsiteX5-11" fmla="*/ 1009908 w 3293043"/>
              <a:gd name="connsiteY5-12" fmla="*/ 2225041 h 2340843"/>
              <a:gd name="connsiteX6-13" fmla="*/ 921144 w 3293043"/>
              <a:gd name="connsiteY6-14" fmla="*/ 2199756 h 2340843"/>
              <a:gd name="connsiteX7-15" fmla="*/ 46187 w 3293043"/>
              <a:gd name="connsiteY7-16" fmla="*/ 1378009 h 2340843"/>
              <a:gd name="connsiteX8-17" fmla="*/ 96909 w 3293043"/>
              <a:gd name="connsiteY8-18" fmla="*/ 379269 h 2340843"/>
              <a:gd name="connsiteX9" fmla="*/ 267161 w 3293043"/>
              <a:gd name="connsiteY9" fmla="*/ 91440 h 2340843"/>
              <a:gd name="connsiteX0-19" fmla="*/ 3293043 w 3293043"/>
              <a:gd name="connsiteY0-20" fmla="*/ 0 h 2340843"/>
              <a:gd name="connsiteX1-21" fmla="*/ 3293043 w 3293043"/>
              <a:gd name="connsiteY1-22" fmla="*/ 2012752 h 2340843"/>
              <a:gd name="connsiteX2-23" fmla="*/ 3217341 w 3293043"/>
              <a:gd name="connsiteY2-24" fmla="*/ 2006744 h 2340843"/>
              <a:gd name="connsiteX3-25" fmla="*/ 2151159 w 3293043"/>
              <a:gd name="connsiteY3-26" fmla="*/ 2262968 h 2340843"/>
              <a:gd name="connsiteX4-27" fmla="*/ 1009908 w 3293043"/>
              <a:gd name="connsiteY4-28" fmla="*/ 2225041 h 2340843"/>
              <a:gd name="connsiteX5-29" fmla="*/ 921144 w 3293043"/>
              <a:gd name="connsiteY5-30" fmla="*/ 2199756 h 2340843"/>
              <a:gd name="connsiteX6-31" fmla="*/ 46187 w 3293043"/>
              <a:gd name="connsiteY6-32" fmla="*/ 1378009 h 2340843"/>
              <a:gd name="connsiteX7-33" fmla="*/ 96909 w 3293043"/>
              <a:gd name="connsiteY7-34" fmla="*/ 379269 h 2340843"/>
              <a:gd name="connsiteX8-35" fmla="*/ 267161 w 3293043"/>
              <a:gd name="connsiteY8-36" fmla="*/ 91440 h 2340843"/>
              <a:gd name="connsiteX0-37" fmla="*/ 3293043 w 3293043"/>
              <a:gd name="connsiteY0-38" fmla="*/ 0 h 2340843"/>
              <a:gd name="connsiteX1-39" fmla="*/ 3293043 w 3293043"/>
              <a:gd name="connsiteY1-40" fmla="*/ 2012752 h 2340843"/>
              <a:gd name="connsiteX2-41" fmla="*/ 3217341 w 3293043"/>
              <a:gd name="connsiteY2-42" fmla="*/ 2006744 h 2340843"/>
              <a:gd name="connsiteX3-43" fmla="*/ 2151159 w 3293043"/>
              <a:gd name="connsiteY3-44" fmla="*/ 2262968 h 2340843"/>
              <a:gd name="connsiteX4-45" fmla="*/ 1009908 w 3293043"/>
              <a:gd name="connsiteY4-46" fmla="*/ 2225041 h 2340843"/>
              <a:gd name="connsiteX5-47" fmla="*/ 921144 w 3293043"/>
              <a:gd name="connsiteY5-48" fmla="*/ 2199756 h 2340843"/>
              <a:gd name="connsiteX6-49" fmla="*/ 46187 w 3293043"/>
              <a:gd name="connsiteY6-50" fmla="*/ 1378009 h 2340843"/>
              <a:gd name="connsiteX7-51" fmla="*/ 96909 w 3293043"/>
              <a:gd name="connsiteY7-52" fmla="*/ 379269 h 2340843"/>
              <a:gd name="connsiteX8-53" fmla="*/ 177951 w 3293043"/>
              <a:gd name="connsiteY8-54" fmla="*/ 6690 h 2340843"/>
              <a:gd name="connsiteX0-55" fmla="*/ 3293043 w 3293043"/>
              <a:gd name="connsiteY0-56" fmla="*/ 2006062 h 2334153"/>
              <a:gd name="connsiteX1-57" fmla="*/ 3217341 w 3293043"/>
              <a:gd name="connsiteY1-58" fmla="*/ 2000054 h 2334153"/>
              <a:gd name="connsiteX2-59" fmla="*/ 2151159 w 3293043"/>
              <a:gd name="connsiteY2-60" fmla="*/ 2256278 h 2334153"/>
              <a:gd name="connsiteX3-61" fmla="*/ 1009908 w 3293043"/>
              <a:gd name="connsiteY3-62" fmla="*/ 2218351 h 2334153"/>
              <a:gd name="connsiteX4-63" fmla="*/ 921144 w 3293043"/>
              <a:gd name="connsiteY4-64" fmla="*/ 2193066 h 2334153"/>
              <a:gd name="connsiteX5-65" fmla="*/ 46187 w 3293043"/>
              <a:gd name="connsiteY5-66" fmla="*/ 1371319 h 2334153"/>
              <a:gd name="connsiteX6-67" fmla="*/ 96909 w 3293043"/>
              <a:gd name="connsiteY6-68" fmla="*/ 372579 h 2334153"/>
              <a:gd name="connsiteX7-69" fmla="*/ 177951 w 3293043"/>
              <a:gd name="connsiteY7-70" fmla="*/ 0 h 23341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293043" h="2334153">
                <a:moveTo>
                  <a:pt x="3293043" y="2006062"/>
                </a:moveTo>
                <a:lnTo>
                  <a:pt x="3217341" y="2000054"/>
                </a:lnTo>
                <a:cubicBezTo>
                  <a:pt x="2776126" y="1984809"/>
                  <a:pt x="2528272" y="2117726"/>
                  <a:pt x="2151159" y="2256278"/>
                </a:cubicBezTo>
                <a:cubicBezTo>
                  <a:pt x="1814820" y="2379805"/>
                  <a:pt x="1405163" y="2348364"/>
                  <a:pt x="1009908" y="2218351"/>
                </a:cubicBezTo>
                <a:cubicBezTo>
                  <a:pt x="981700" y="2209084"/>
                  <a:pt x="948375" y="2203345"/>
                  <a:pt x="921144" y="2193066"/>
                </a:cubicBezTo>
                <a:cubicBezTo>
                  <a:pt x="516513" y="2040866"/>
                  <a:pt x="157137" y="1737059"/>
                  <a:pt x="46187" y="1371319"/>
                </a:cubicBezTo>
                <a:cubicBezTo>
                  <a:pt x="-58577" y="1026134"/>
                  <a:pt x="39755" y="693616"/>
                  <a:pt x="96909" y="372579"/>
                </a:cubicBezTo>
                <a:cubicBezTo>
                  <a:pt x="123180" y="246156"/>
                  <a:pt x="177951" y="0"/>
                  <a:pt x="177951"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26" name="任意多边形: 形状 25"/>
          <p:cNvSpPr/>
          <p:nvPr userDrawn="1">
            <p:custDataLst>
              <p:tags r:id="rId2"/>
            </p:custDataLst>
          </p:nvPr>
        </p:nvSpPr>
        <p:spPr>
          <a:xfrm>
            <a:off x="6830031" y="865613"/>
            <a:ext cx="2313970" cy="1512292"/>
          </a:xfrm>
          <a:custGeom>
            <a:avLst/>
            <a:gdLst>
              <a:gd name="connsiteX0" fmla="*/ 149955 w 3085293"/>
              <a:gd name="connsiteY0" fmla="*/ 0 h 2027540"/>
              <a:gd name="connsiteX1" fmla="*/ 3085293 w 3085293"/>
              <a:gd name="connsiteY1" fmla="*/ 0 h 2027540"/>
              <a:gd name="connsiteX2" fmla="*/ 3085293 w 3085293"/>
              <a:gd name="connsiteY2" fmla="*/ 1825899 h 2027540"/>
              <a:gd name="connsiteX3" fmla="*/ 3033935 w 3085293"/>
              <a:gd name="connsiteY3" fmla="*/ 1820488 h 2027540"/>
              <a:gd name="connsiteX4" fmla="*/ 1880007 w 3085293"/>
              <a:gd name="connsiteY4" fmla="*/ 1972195 h 2027540"/>
              <a:gd name="connsiteX5" fmla="*/ 890922 w 3085293"/>
              <a:gd name="connsiteY5" fmla="*/ 1921626 h 2027540"/>
              <a:gd name="connsiteX6" fmla="*/ 814839 w 3085293"/>
              <a:gd name="connsiteY6" fmla="*/ 1896342 h 2027540"/>
              <a:gd name="connsiteX7" fmla="*/ 41326 w 3085293"/>
              <a:gd name="connsiteY7" fmla="*/ 1188374 h 2027540"/>
              <a:gd name="connsiteX8" fmla="*/ 79368 w 3085293"/>
              <a:gd name="connsiteY8" fmla="*/ 341342 h 2027540"/>
              <a:gd name="connsiteX0-1" fmla="*/ 149955 w 3085293"/>
              <a:gd name="connsiteY0-2" fmla="*/ 0 h 2027540"/>
              <a:gd name="connsiteX1-3" fmla="*/ 3085293 w 3085293"/>
              <a:gd name="connsiteY1-4" fmla="*/ 0 h 2027540"/>
              <a:gd name="connsiteX2-5" fmla="*/ 3085293 w 3085293"/>
              <a:gd name="connsiteY2-6" fmla="*/ 1825899 h 2027540"/>
              <a:gd name="connsiteX3-7" fmla="*/ 3033935 w 3085293"/>
              <a:gd name="connsiteY3-8" fmla="*/ 1820488 h 2027540"/>
              <a:gd name="connsiteX4-9" fmla="*/ 1880007 w 3085293"/>
              <a:gd name="connsiteY4-10" fmla="*/ 1972195 h 2027540"/>
              <a:gd name="connsiteX5-11" fmla="*/ 890922 w 3085293"/>
              <a:gd name="connsiteY5-12" fmla="*/ 1921626 h 2027540"/>
              <a:gd name="connsiteX6-13" fmla="*/ 814839 w 3085293"/>
              <a:gd name="connsiteY6-14" fmla="*/ 1896342 h 2027540"/>
              <a:gd name="connsiteX7-15" fmla="*/ 41326 w 3085293"/>
              <a:gd name="connsiteY7-16" fmla="*/ 1188374 h 2027540"/>
              <a:gd name="connsiteX8-17" fmla="*/ 79368 w 3085293"/>
              <a:gd name="connsiteY8-18" fmla="*/ 341342 h 2027540"/>
              <a:gd name="connsiteX9" fmla="*/ 241395 w 3085293"/>
              <a:gd name="connsiteY9" fmla="*/ 91440 h 2027540"/>
              <a:gd name="connsiteX0-19" fmla="*/ 3085293 w 3085293"/>
              <a:gd name="connsiteY0-20" fmla="*/ 0 h 2027540"/>
              <a:gd name="connsiteX1-21" fmla="*/ 3085293 w 3085293"/>
              <a:gd name="connsiteY1-22" fmla="*/ 1825899 h 2027540"/>
              <a:gd name="connsiteX2-23" fmla="*/ 3033935 w 3085293"/>
              <a:gd name="connsiteY2-24" fmla="*/ 1820488 h 2027540"/>
              <a:gd name="connsiteX3-25" fmla="*/ 1880007 w 3085293"/>
              <a:gd name="connsiteY3-26" fmla="*/ 1972195 h 2027540"/>
              <a:gd name="connsiteX4-27" fmla="*/ 890922 w 3085293"/>
              <a:gd name="connsiteY4-28" fmla="*/ 1921626 h 2027540"/>
              <a:gd name="connsiteX5-29" fmla="*/ 814839 w 3085293"/>
              <a:gd name="connsiteY5-30" fmla="*/ 1896342 h 2027540"/>
              <a:gd name="connsiteX6-31" fmla="*/ 41326 w 3085293"/>
              <a:gd name="connsiteY6-32" fmla="*/ 1188374 h 2027540"/>
              <a:gd name="connsiteX7-33" fmla="*/ 79368 w 3085293"/>
              <a:gd name="connsiteY7-34" fmla="*/ 341342 h 2027540"/>
              <a:gd name="connsiteX8-35" fmla="*/ 241395 w 3085293"/>
              <a:gd name="connsiteY8-36" fmla="*/ 91440 h 2027540"/>
              <a:gd name="connsiteX0-37" fmla="*/ 3085293 w 3085293"/>
              <a:gd name="connsiteY0-38" fmla="*/ 0 h 2027540"/>
              <a:gd name="connsiteX1-39" fmla="*/ 3085293 w 3085293"/>
              <a:gd name="connsiteY1-40" fmla="*/ 1825899 h 2027540"/>
              <a:gd name="connsiteX2-41" fmla="*/ 3033935 w 3085293"/>
              <a:gd name="connsiteY2-42" fmla="*/ 1820488 h 2027540"/>
              <a:gd name="connsiteX3-43" fmla="*/ 1880007 w 3085293"/>
              <a:gd name="connsiteY3-44" fmla="*/ 1972195 h 2027540"/>
              <a:gd name="connsiteX4-45" fmla="*/ 890922 w 3085293"/>
              <a:gd name="connsiteY4-46" fmla="*/ 1921626 h 2027540"/>
              <a:gd name="connsiteX5-47" fmla="*/ 814839 w 3085293"/>
              <a:gd name="connsiteY5-48" fmla="*/ 1896342 h 2027540"/>
              <a:gd name="connsiteX6-49" fmla="*/ 41326 w 3085293"/>
              <a:gd name="connsiteY6-50" fmla="*/ 1188374 h 2027540"/>
              <a:gd name="connsiteX7-51" fmla="*/ 79368 w 3085293"/>
              <a:gd name="connsiteY7-52" fmla="*/ 341342 h 2027540"/>
              <a:gd name="connsiteX8-53" fmla="*/ 152186 w 3085293"/>
              <a:gd name="connsiteY8-54" fmla="*/ 11151 h 2027540"/>
              <a:gd name="connsiteX0-55" fmla="*/ 3085293 w 3085293"/>
              <a:gd name="connsiteY0-56" fmla="*/ 1814748 h 2016389"/>
              <a:gd name="connsiteX1-57" fmla="*/ 3033935 w 3085293"/>
              <a:gd name="connsiteY1-58" fmla="*/ 1809337 h 2016389"/>
              <a:gd name="connsiteX2-59" fmla="*/ 1880007 w 3085293"/>
              <a:gd name="connsiteY2-60" fmla="*/ 1961044 h 2016389"/>
              <a:gd name="connsiteX3-61" fmla="*/ 890922 w 3085293"/>
              <a:gd name="connsiteY3-62" fmla="*/ 1910475 h 2016389"/>
              <a:gd name="connsiteX4-63" fmla="*/ 814839 w 3085293"/>
              <a:gd name="connsiteY4-64" fmla="*/ 1885191 h 2016389"/>
              <a:gd name="connsiteX5-65" fmla="*/ 41326 w 3085293"/>
              <a:gd name="connsiteY5-66" fmla="*/ 1177223 h 2016389"/>
              <a:gd name="connsiteX6-67" fmla="*/ 79368 w 3085293"/>
              <a:gd name="connsiteY6-68" fmla="*/ 330191 h 2016389"/>
              <a:gd name="connsiteX7-69" fmla="*/ 152186 w 3085293"/>
              <a:gd name="connsiteY7-70" fmla="*/ 0 h 20163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85293" h="2016389">
                <a:moveTo>
                  <a:pt x="3085293" y="1814748"/>
                </a:moveTo>
                <a:lnTo>
                  <a:pt x="3033935" y="1809337"/>
                </a:lnTo>
                <a:cubicBezTo>
                  <a:pt x="2524660" y="1752700"/>
                  <a:pt x="2261310" y="1841410"/>
                  <a:pt x="1880007" y="1961044"/>
                </a:cubicBezTo>
                <a:cubicBezTo>
                  <a:pt x="1585780" y="2053459"/>
                  <a:pt x="1234580" y="2025773"/>
                  <a:pt x="890922" y="1910475"/>
                </a:cubicBezTo>
                <a:cubicBezTo>
                  <a:pt x="866209" y="1902156"/>
                  <a:pt x="838435" y="1894255"/>
                  <a:pt x="814839" y="1885191"/>
                </a:cubicBezTo>
                <a:cubicBezTo>
                  <a:pt x="462756" y="1750816"/>
                  <a:pt x="141225" y="1495404"/>
                  <a:pt x="41326" y="1177223"/>
                </a:cubicBezTo>
                <a:cubicBezTo>
                  <a:pt x="-50670" y="884510"/>
                  <a:pt x="33080" y="603079"/>
                  <a:pt x="79368" y="330191"/>
                </a:cubicBezTo>
                <a:cubicBezTo>
                  <a:pt x="102897" y="216410"/>
                  <a:pt x="152186" y="0"/>
                  <a:pt x="152186"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27" name="任意多边形: 形状 26"/>
          <p:cNvSpPr/>
          <p:nvPr userDrawn="1">
            <p:custDataLst>
              <p:tags r:id="rId3"/>
            </p:custDataLst>
          </p:nvPr>
        </p:nvSpPr>
        <p:spPr>
          <a:xfrm>
            <a:off x="7053040" y="865614"/>
            <a:ext cx="2090960" cy="1248627"/>
          </a:xfrm>
          <a:custGeom>
            <a:avLst/>
            <a:gdLst>
              <a:gd name="connsiteX0" fmla="*/ 114864 w 2787947"/>
              <a:gd name="connsiteY0" fmla="*/ 0 h 1675988"/>
              <a:gd name="connsiteX1" fmla="*/ 2787947 w 2787947"/>
              <a:gd name="connsiteY1" fmla="*/ 0 h 1675988"/>
              <a:gd name="connsiteX2" fmla="*/ 2787947 w 2787947"/>
              <a:gd name="connsiteY2" fmla="*/ 1594542 h 1675988"/>
              <a:gd name="connsiteX3" fmla="*/ 2753971 w 2787947"/>
              <a:gd name="connsiteY3" fmla="*/ 1593672 h 1675988"/>
              <a:gd name="connsiteX4" fmla="*/ 2584424 w 2787947"/>
              <a:gd name="connsiteY4" fmla="*/ 1580284 h 1675988"/>
              <a:gd name="connsiteX5" fmla="*/ 1582661 w 2787947"/>
              <a:gd name="connsiteY5" fmla="*/ 1643496 h 1675988"/>
              <a:gd name="connsiteX6" fmla="*/ 758426 w 2787947"/>
              <a:gd name="connsiteY6" fmla="*/ 1580284 h 1675988"/>
              <a:gd name="connsiteX7" fmla="*/ 695021 w 2787947"/>
              <a:gd name="connsiteY7" fmla="*/ 1555000 h 1675988"/>
              <a:gd name="connsiteX8" fmla="*/ 35633 w 2787947"/>
              <a:gd name="connsiteY8" fmla="*/ 960813 h 1675988"/>
              <a:gd name="connsiteX9" fmla="*/ 60994 w 2787947"/>
              <a:gd name="connsiteY9" fmla="*/ 278130 h 1675988"/>
              <a:gd name="connsiteX0-1" fmla="*/ 114864 w 2787947"/>
              <a:gd name="connsiteY0-2" fmla="*/ 0 h 1675988"/>
              <a:gd name="connsiteX1-3" fmla="*/ 2787947 w 2787947"/>
              <a:gd name="connsiteY1-4" fmla="*/ 0 h 1675988"/>
              <a:gd name="connsiteX2-5" fmla="*/ 2787947 w 2787947"/>
              <a:gd name="connsiteY2-6" fmla="*/ 1594542 h 1675988"/>
              <a:gd name="connsiteX3-7" fmla="*/ 2753971 w 2787947"/>
              <a:gd name="connsiteY3-8" fmla="*/ 1593672 h 1675988"/>
              <a:gd name="connsiteX4-9" fmla="*/ 2584424 w 2787947"/>
              <a:gd name="connsiteY4-10" fmla="*/ 1580284 h 1675988"/>
              <a:gd name="connsiteX5-11" fmla="*/ 1582661 w 2787947"/>
              <a:gd name="connsiteY5-12" fmla="*/ 1643496 h 1675988"/>
              <a:gd name="connsiteX6-13" fmla="*/ 758426 w 2787947"/>
              <a:gd name="connsiteY6-14" fmla="*/ 1580284 h 1675988"/>
              <a:gd name="connsiteX7-15" fmla="*/ 695021 w 2787947"/>
              <a:gd name="connsiteY7-16" fmla="*/ 1555000 h 1675988"/>
              <a:gd name="connsiteX8-17" fmla="*/ 35633 w 2787947"/>
              <a:gd name="connsiteY8-18" fmla="*/ 960813 h 1675988"/>
              <a:gd name="connsiteX9-19" fmla="*/ 60994 w 2787947"/>
              <a:gd name="connsiteY9-20" fmla="*/ 278130 h 1675988"/>
              <a:gd name="connsiteX10" fmla="*/ 206304 w 2787947"/>
              <a:gd name="connsiteY10" fmla="*/ 91440 h 1675988"/>
              <a:gd name="connsiteX0-21" fmla="*/ 2787947 w 2787947"/>
              <a:gd name="connsiteY0-22" fmla="*/ 0 h 1675988"/>
              <a:gd name="connsiteX1-23" fmla="*/ 2787947 w 2787947"/>
              <a:gd name="connsiteY1-24" fmla="*/ 1594542 h 1675988"/>
              <a:gd name="connsiteX2-25" fmla="*/ 2753971 w 2787947"/>
              <a:gd name="connsiteY2-26" fmla="*/ 1593672 h 1675988"/>
              <a:gd name="connsiteX3-27" fmla="*/ 2584424 w 2787947"/>
              <a:gd name="connsiteY3-28" fmla="*/ 1580284 h 1675988"/>
              <a:gd name="connsiteX4-29" fmla="*/ 1582661 w 2787947"/>
              <a:gd name="connsiteY4-30" fmla="*/ 1643496 h 1675988"/>
              <a:gd name="connsiteX5-31" fmla="*/ 758426 w 2787947"/>
              <a:gd name="connsiteY5-32" fmla="*/ 1580284 h 1675988"/>
              <a:gd name="connsiteX6-33" fmla="*/ 695021 w 2787947"/>
              <a:gd name="connsiteY6-34" fmla="*/ 1555000 h 1675988"/>
              <a:gd name="connsiteX7-35" fmla="*/ 35633 w 2787947"/>
              <a:gd name="connsiteY7-36" fmla="*/ 960813 h 1675988"/>
              <a:gd name="connsiteX8-37" fmla="*/ 60994 w 2787947"/>
              <a:gd name="connsiteY8-38" fmla="*/ 278130 h 1675988"/>
              <a:gd name="connsiteX9-39" fmla="*/ 206304 w 2787947"/>
              <a:gd name="connsiteY9-40" fmla="*/ 91440 h 1675988"/>
              <a:gd name="connsiteX0-41" fmla="*/ 2787947 w 2787947"/>
              <a:gd name="connsiteY0-42" fmla="*/ 0 h 1675988"/>
              <a:gd name="connsiteX1-43" fmla="*/ 2787947 w 2787947"/>
              <a:gd name="connsiteY1-44" fmla="*/ 1594542 h 1675988"/>
              <a:gd name="connsiteX2-45" fmla="*/ 2753971 w 2787947"/>
              <a:gd name="connsiteY2-46" fmla="*/ 1593672 h 1675988"/>
              <a:gd name="connsiteX3-47" fmla="*/ 2584424 w 2787947"/>
              <a:gd name="connsiteY3-48" fmla="*/ 1580284 h 1675988"/>
              <a:gd name="connsiteX4-49" fmla="*/ 1582661 w 2787947"/>
              <a:gd name="connsiteY4-50" fmla="*/ 1643496 h 1675988"/>
              <a:gd name="connsiteX5-51" fmla="*/ 758426 w 2787947"/>
              <a:gd name="connsiteY5-52" fmla="*/ 1580284 h 1675988"/>
              <a:gd name="connsiteX6-53" fmla="*/ 695021 w 2787947"/>
              <a:gd name="connsiteY6-54" fmla="*/ 1555000 h 1675988"/>
              <a:gd name="connsiteX7-55" fmla="*/ 35633 w 2787947"/>
              <a:gd name="connsiteY7-56" fmla="*/ 960813 h 1675988"/>
              <a:gd name="connsiteX8-57" fmla="*/ 60994 w 2787947"/>
              <a:gd name="connsiteY8-58" fmla="*/ 278130 h 1675988"/>
              <a:gd name="connsiteX9-59" fmla="*/ 108173 w 2787947"/>
              <a:gd name="connsiteY9-60" fmla="*/ 24533 h 1675988"/>
              <a:gd name="connsiteX0-61" fmla="*/ 2787947 w 2787947"/>
              <a:gd name="connsiteY0-62" fmla="*/ 0 h 1675988"/>
              <a:gd name="connsiteX1-63" fmla="*/ 2787947 w 2787947"/>
              <a:gd name="connsiteY1-64" fmla="*/ 1594542 h 1675988"/>
              <a:gd name="connsiteX2-65" fmla="*/ 2753971 w 2787947"/>
              <a:gd name="connsiteY2-66" fmla="*/ 1593672 h 1675988"/>
              <a:gd name="connsiteX3-67" fmla="*/ 2584424 w 2787947"/>
              <a:gd name="connsiteY3-68" fmla="*/ 1580284 h 1675988"/>
              <a:gd name="connsiteX4-69" fmla="*/ 1582661 w 2787947"/>
              <a:gd name="connsiteY4-70" fmla="*/ 1643496 h 1675988"/>
              <a:gd name="connsiteX5-71" fmla="*/ 758426 w 2787947"/>
              <a:gd name="connsiteY5-72" fmla="*/ 1580284 h 1675988"/>
              <a:gd name="connsiteX6-73" fmla="*/ 695021 w 2787947"/>
              <a:gd name="connsiteY6-74" fmla="*/ 1555000 h 1675988"/>
              <a:gd name="connsiteX7-75" fmla="*/ 35633 w 2787947"/>
              <a:gd name="connsiteY7-76" fmla="*/ 960813 h 1675988"/>
              <a:gd name="connsiteX8-77" fmla="*/ 60994 w 2787947"/>
              <a:gd name="connsiteY8-78" fmla="*/ 278130 h 1675988"/>
              <a:gd name="connsiteX9-79" fmla="*/ 108173 w 2787947"/>
              <a:gd name="connsiteY9-80" fmla="*/ 11152 h 1675988"/>
              <a:gd name="connsiteX0-81" fmla="*/ 2787947 w 2787947"/>
              <a:gd name="connsiteY0-82" fmla="*/ 1583390 h 1664836"/>
              <a:gd name="connsiteX1-83" fmla="*/ 2753971 w 2787947"/>
              <a:gd name="connsiteY1-84" fmla="*/ 1582520 h 1664836"/>
              <a:gd name="connsiteX2-85" fmla="*/ 2584424 w 2787947"/>
              <a:gd name="connsiteY2-86" fmla="*/ 1569132 h 1664836"/>
              <a:gd name="connsiteX3-87" fmla="*/ 1582661 w 2787947"/>
              <a:gd name="connsiteY3-88" fmla="*/ 1632344 h 1664836"/>
              <a:gd name="connsiteX4-89" fmla="*/ 758426 w 2787947"/>
              <a:gd name="connsiteY4-90" fmla="*/ 1569132 h 1664836"/>
              <a:gd name="connsiteX5-91" fmla="*/ 695021 w 2787947"/>
              <a:gd name="connsiteY5-92" fmla="*/ 1543848 h 1664836"/>
              <a:gd name="connsiteX6-93" fmla="*/ 35633 w 2787947"/>
              <a:gd name="connsiteY6-94" fmla="*/ 949661 h 1664836"/>
              <a:gd name="connsiteX7-95" fmla="*/ 60994 w 2787947"/>
              <a:gd name="connsiteY7-96" fmla="*/ 266978 h 1664836"/>
              <a:gd name="connsiteX8-97" fmla="*/ 108173 w 2787947"/>
              <a:gd name="connsiteY8-98" fmla="*/ 0 h 16648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87947" h="1664836">
                <a:moveTo>
                  <a:pt x="2787947" y="1583390"/>
                </a:moveTo>
                <a:lnTo>
                  <a:pt x="2753971" y="1582520"/>
                </a:lnTo>
                <a:cubicBezTo>
                  <a:pt x="2699889" y="1579555"/>
                  <a:pt x="2643420" y="1575022"/>
                  <a:pt x="2584424" y="1569132"/>
                </a:cubicBezTo>
                <a:cubicBezTo>
                  <a:pt x="2148771" y="1525605"/>
                  <a:pt x="1908652" y="1552786"/>
                  <a:pt x="1582661" y="1632344"/>
                </a:cubicBezTo>
                <a:cubicBezTo>
                  <a:pt x="1335834" y="1692495"/>
                  <a:pt x="1045070" y="1667831"/>
                  <a:pt x="758426" y="1569132"/>
                </a:cubicBezTo>
                <a:cubicBezTo>
                  <a:pt x="737934" y="1562242"/>
                  <a:pt x="714917" y="1551496"/>
                  <a:pt x="695021" y="1543848"/>
                </a:cubicBezTo>
                <a:cubicBezTo>
                  <a:pt x="401174" y="1429751"/>
                  <a:pt x="123112" y="1215544"/>
                  <a:pt x="35633" y="949661"/>
                </a:cubicBezTo>
                <a:cubicBezTo>
                  <a:pt x="-42045" y="713966"/>
                  <a:pt x="26417" y="487811"/>
                  <a:pt x="60994" y="266978"/>
                </a:cubicBezTo>
                <a:cubicBezTo>
                  <a:pt x="78951" y="174268"/>
                  <a:pt x="108173" y="0"/>
                  <a:pt x="108173"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28" name="任意多边形: 形状 27"/>
          <p:cNvSpPr/>
          <p:nvPr userDrawn="1">
            <p:custDataLst>
              <p:tags r:id="rId4"/>
            </p:custDataLst>
          </p:nvPr>
        </p:nvSpPr>
        <p:spPr>
          <a:xfrm>
            <a:off x="8826152" y="857250"/>
            <a:ext cx="310920" cy="157499"/>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075676 w 2472986"/>
              <a:gd name="connsiteY0-156" fmla="*/ 0 h 1309290"/>
              <a:gd name="connsiteX1-157" fmla="*/ 2126179 w 2472986"/>
              <a:gd name="connsiteY1-158" fmla="*/ 25644 h 1309290"/>
              <a:gd name="connsiteX2-159" fmla="*/ 2420302 w 2472986"/>
              <a:gd name="connsiteY2-160" fmla="*/ 168810 h 1309290"/>
              <a:gd name="connsiteX3-161" fmla="*/ 2472986 w 2472986"/>
              <a:gd name="connsiteY3-162" fmla="*/ 1267084 h 1309290"/>
              <a:gd name="connsiteX4-163" fmla="*/ 2016453 w 2472986"/>
              <a:gd name="connsiteY4-164" fmla="*/ 1302155 h 1309290"/>
              <a:gd name="connsiteX5-165" fmla="*/ 1217580 w 2472986"/>
              <a:gd name="connsiteY5-166" fmla="*/ 1289513 h 1309290"/>
              <a:gd name="connsiteX6-167" fmla="*/ 583553 w 2472986"/>
              <a:gd name="connsiteY6-168" fmla="*/ 1213659 h 1309290"/>
              <a:gd name="connsiteX7-169" fmla="*/ 532831 w 2472986"/>
              <a:gd name="connsiteY7-170" fmla="*/ 1201017 h 1309290"/>
              <a:gd name="connsiteX8-171" fmla="*/ 25607 w 2472986"/>
              <a:gd name="connsiteY8-172" fmla="*/ 745895 h 1309290"/>
              <a:gd name="connsiteX9-173" fmla="*/ 76672 w 2472986"/>
              <a:gd name="connsiteY9-174" fmla="*/ 2766 h 1309290"/>
              <a:gd name="connsiteX0-175" fmla="*/ 2050069 w 2447379"/>
              <a:gd name="connsiteY0-176" fmla="*/ 0 h 1309290"/>
              <a:gd name="connsiteX1-177" fmla="*/ 2100572 w 2447379"/>
              <a:gd name="connsiteY1-178" fmla="*/ 25644 h 1309290"/>
              <a:gd name="connsiteX2-179" fmla="*/ 2394695 w 2447379"/>
              <a:gd name="connsiteY2-180" fmla="*/ 168810 h 1309290"/>
              <a:gd name="connsiteX3-181" fmla="*/ 2447379 w 2447379"/>
              <a:gd name="connsiteY3-182" fmla="*/ 1267084 h 1309290"/>
              <a:gd name="connsiteX4-183" fmla="*/ 1990846 w 2447379"/>
              <a:gd name="connsiteY4-184" fmla="*/ 1302155 h 1309290"/>
              <a:gd name="connsiteX5-185" fmla="*/ 1191973 w 2447379"/>
              <a:gd name="connsiteY5-186" fmla="*/ 1289513 h 1309290"/>
              <a:gd name="connsiteX6-187" fmla="*/ 557946 w 2447379"/>
              <a:gd name="connsiteY6-188" fmla="*/ 1213659 h 1309290"/>
              <a:gd name="connsiteX7-189" fmla="*/ 507224 w 2447379"/>
              <a:gd name="connsiteY7-190" fmla="*/ 1201017 h 1309290"/>
              <a:gd name="connsiteX8-191" fmla="*/ 0 w 2447379"/>
              <a:gd name="connsiteY8-192" fmla="*/ 745895 h 1309290"/>
              <a:gd name="connsiteX0-193" fmla="*/ 1542845 w 1940155"/>
              <a:gd name="connsiteY0-194" fmla="*/ 0 h 1309290"/>
              <a:gd name="connsiteX1-195" fmla="*/ 1593348 w 1940155"/>
              <a:gd name="connsiteY1-196" fmla="*/ 25644 h 1309290"/>
              <a:gd name="connsiteX2-197" fmla="*/ 1887471 w 1940155"/>
              <a:gd name="connsiteY2-198" fmla="*/ 168810 h 1309290"/>
              <a:gd name="connsiteX3-199" fmla="*/ 1940155 w 1940155"/>
              <a:gd name="connsiteY3-200" fmla="*/ 1267084 h 1309290"/>
              <a:gd name="connsiteX4-201" fmla="*/ 1483622 w 1940155"/>
              <a:gd name="connsiteY4-202" fmla="*/ 1302155 h 1309290"/>
              <a:gd name="connsiteX5-203" fmla="*/ 684749 w 1940155"/>
              <a:gd name="connsiteY5-204" fmla="*/ 1289513 h 1309290"/>
              <a:gd name="connsiteX6-205" fmla="*/ 50722 w 1940155"/>
              <a:gd name="connsiteY6-206" fmla="*/ 1213659 h 1309290"/>
              <a:gd name="connsiteX7-207" fmla="*/ 0 w 1940155"/>
              <a:gd name="connsiteY7-208" fmla="*/ 1201017 h 1309290"/>
              <a:gd name="connsiteX0-209" fmla="*/ 1492123 w 1889433"/>
              <a:gd name="connsiteY0-210" fmla="*/ 0 h 1309290"/>
              <a:gd name="connsiteX1-211" fmla="*/ 1542626 w 1889433"/>
              <a:gd name="connsiteY1-212" fmla="*/ 25644 h 1309290"/>
              <a:gd name="connsiteX2-213" fmla="*/ 1836749 w 1889433"/>
              <a:gd name="connsiteY2-214" fmla="*/ 168810 h 1309290"/>
              <a:gd name="connsiteX3-215" fmla="*/ 1889433 w 1889433"/>
              <a:gd name="connsiteY3-216" fmla="*/ 1267084 h 1309290"/>
              <a:gd name="connsiteX4-217" fmla="*/ 1432900 w 1889433"/>
              <a:gd name="connsiteY4-218" fmla="*/ 1302155 h 1309290"/>
              <a:gd name="connsiteX5-219" fmla="*/ 634027 w 1889433"/>
              <a:gd name="connsiteY5-220" fmla="*/ 1289513 h 1309290"/>
              <a:gd name="connsiteX6-221" fmla="*/ 0 w 1889433"/>
              <a:gd name="connsiteY6-222" fmla="*/ 1213659 h 1309290"/>
              <a:gd name="connsiteX0-223" fmla="*/ 858096 w 1255406"/>
              <a:gd name="connsiteY0-224" fmla="*/ 0 h 1309290"/>
              <a:gd name="connsiteX1-225" fmla="*/ 908599 w 1255406"/>
              <a:gd name="connsiteY1-226" fmla="*/ 25644 h 1309290"/>
              <a:gd name="connsiteX2-227" fmla="*/ 1202722 w 1255406"/>
              <a:gd name="connsiteY2-228" fmla="*/ 168810 h 1309290"/>
              <a:gd name="connsiteX3-229" fmla="*/ 1255406 w 1255406"/>
              <a:gd name="connsiteY3-230" fmla="*/ 1267084 h 1309290"/>
              <a:gd name="connsiteX4-231" fmla="*/ 798873 w 1255406"/>
              <a:gd name="connsiteY4-232" fmla="*/ 1302155 h 1309290"/>
              <a:gd name="connsiteX5-233" fmla="*/ 0 w 1255406"/>
              <a:gd name="connsiteY5-234" fmla="*/ 1289513 h 1309290"/>
              <a:gd name="connsiteX0-235" fmla="*/ 59223 w 456533"/>
              <a:gd name="connsiteY0-236" fmla="*/ 0 h 1309290"/>
              <a:gd name="connsiteX1-237" fmla="*/ 109726 w 456533"/>
              <a:gd name="connsiteY1-238" fmla="*/ 25644 h 1309290"/>
              <a:gd name="connsiteX2-239" fmla="*/ 403849 w 456533"/>
              <a:gd name="connsiteY2-240" fmla="*/ 168810 h 1309290"/>
              <a:gd name="connsiteX3-241" fmla="*/ 456533 w 456533"/>
              <a:gd name="connsiteY3-242" fmla="*/ 1267084 h 1309290"/>
              <a:gd name="connsiteX4-243" fmla="*/ 0 w 456533"/>
              <a:gd name="connsiteY4-244" fmla="*/ 1302155 h 1309290"/>
              <a:gd name="connsiteX0-245" fmla="*/ 0 w 397310"/>
              <a:gd name="connsiteY0-246" fmla="*/ 0 h 1267084"/>
              <a:gd name="connsiteX1-247" fmla="*/ 50503 w 397310"/>
              <a:gd name="connsiteY1-248" fmla="*/ 25644 h 1267084"/>
              <a:gd name="connsiteX2-249" fmla="*/ 344626 w 397310"/>
              <a:gd name="connsiteY2-250" fmla="*/ 168810 h 1267084"/>
              <a:gd name="connsiteX3-251" fmla="*/ 397310 w 397310"/>
              <a:gd name="connsiteY3-252" fmla="*/ 1267084 h 1267084"/>
              <a:gd name="connsiteX0-253" fmla="*/ 0 w 344626"/>
              <a:gd name="connsiteY0-254" fmla="*/ 0 h 168810"/>
              <a:gd name="connsiteX1-255" fmla="*/ 50503 w 344626"/>
              <a:gd name="connsiteY1-256" fmla="*/ 25644 h 168810"/>
              <a:gd name="connsiteX2-257" fmla="*/ 344626 w 344626"/>
              <a:gd name="connsiteY2-258" fmla="*/ 168810 h 168810"/>
              <a:gd name="connsiteX0-259" fmla="*/ 0 w 414666"/>
              <a:gd name="connsiteY0-260" fmla="*/ 0 h 209999"/>
              <a:gd name="connsiteX1-261" fmla="*/ 50503 w 414666"/>
              <a:gd name="connsiteY1-262" fmla="*/ 25644 h 209999"/>
              <a:gd name="connsiteX2-263" fmla="*/ 414666 w 414666"/>
              <a:gd name="connsiteY2-264" fmla="*/ 209999 h 209999"/>
            </a:gdLst>
            <a:ahLst/>
            <a:cxnLst>
              <a:cxn ang="0">
                <a:pos x="connsiteX0-1" y="connsiteY0-2"/>
              </a:cxn>
              <a:cxn ang="0">
                <a:pos x="connsiteX1-3" y="connsiteY1-4"/>
              </a:cxn>
              <a:cxn ang="0">
                <a:pos x="connsiteX2-5" y="connsiteY2-6"/>
              </a:cxn>
            </a:cxnLst>
            <a:rect l="l" t="t" r="r" b="b"/>
            <a:pathLst>
              <a:path w="414666" h="209999">
                <a:moveTo>
                  <a:pt x="0" y="0"/>
                </a:moveTo>
                <a:lnTo>
                  <a:pt x="50503" y="25644"/>
                </a:lnTo>
                <a:cubicBezTo>
                  <a:pt x="147312" y="72451"/>
                  <a:pt x="318168" y="157265"/>
                  <a:pt x="414666" y="209999"/>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29" name="任意多边形: 形状 28"/>
          <p:cNvSpPr/>
          <p:nvPr userDrawn="1">
            <p:custDataLst>
              <p:tags r:id="rId5"/>
            </p:custDataLst>
          </p:nvPr>
        </p:nvSpPr>
        <p:spPr>
          <a:xfrm>
            <a:off x="7462230" y="857251"/>
            <a:ext cx="1560914" cy="788735"/>
          </a:xfrm>
          <a:custGeom>
            <a:avLst/>
            <a:gdLst>
              <a:gd name="connsiteX0" fmla="*/ 57732 w 2081218"/>
              <a:gd name="connsiteY0" fmla="*/ 0 h 1051647"/>
              <a:gd name="connsiteX1" fmla="*/ 1518173 w 2081218"/>
              <a:gd name="connsiteY1" fmla="*/ 0 h 1051647"/>
              <a:gd name="connsiteX2" fmla="*/ 1565547 w 2081218"/>
              <a:gd name="connsiteY2" fmla="*/ 31806 h 1051647"/>
              <a:gd name="connsiteX3" fmla="*/ 1950073 w 2081218"/>
              <a:gd name="connsiteY3" fmla="*/ 303415 h 1051647"/>
              <a:gd name="connsiteX4" fmla="*/ 2038836 w 2081218"/>
              <a:gd name="connsiteY4" fmla="*/ 783821 h 1051647"/>
              <a:gd name="connsiteX5" fmla="*/ 1556976 w 2081218"/>
              <a:gd name="connsiteY5" fmla="*/ 1049309 h 1051647"/>
              <a:gd name="connsiteX6" fmla="*/ 910269 w 2081218"/>
              <a:gd name="connsiteY6" fmla="*/ 973455 h 1051647"/>
              <a:gd name="connsiteX7" fmla="*/ 441089 w 2081218"/>
              <a:gd name="connsiteY7" fmla="*/ 884959 h 1051647"/>
              <a:gd name="connsiteX8" fmla="*/ 403047 w 2081218"/>
              <a:gd name="connsiteY8" fmla="*/ 872317 h 1051647"/>
              <a:gd name="connsiteX9" fmla="*/ 22629 w 2081218"/>
              <a:gd name="connsiteY9" fmla="*/ 543618 h 1051647"/>
              <a:gd name="connsiteX10" fmla="*/ 22629 w 2081218"/>
              <a:gd name="connsiteY10" fmla="*/ 202277 h 1051647"/>
              <a:gd name="connsiteX0-1" fmla="*/ 57732 w 2081218"/>
              <a:gd name="connsiteY0-2" fmla="*/ 0 h 1051647"/>
              <a:gd name="connsiteX1-3" fmla="*/ 1518173 w 2081218"/>
              <a:gd name="connsiteY1-4" fmla="*/ 0 h 1051647"/>
              <a:gd name="connsiteX2-5" fmla="*/ 1565547 w 2081218"/>
              <a:gd name="connsiteY2-6" fmla="*/ 31806 h 1051647"/>
              <a:gd name="connsiteX3-7" fmla="*/ 1950073 w 2081218"/>
              <a:gd name="connsiteY3-8" fmla="*/ 303415 h 1051647"/>
              <a:gd name="connsiteX4-9" fmla="*/ 2038836 w 2081218"/>
              <a:gd name="connsiteY4-10" fmla="*/ 783821 h 1051647"/>
              <a:gd name="connsiteX5-11" fmla="*/ 1556976 w 2081218"/>
              <a:gd name="connsiteY5-12" fmla="*/ 1049309 h 1051647"/>
              <a:gd name="connsiteX6-13" fmla="*/ 910269 w 2081218"/>
              <a:gd name="connsiteY6-14" fmla="*/ 973455 h 1051647"/>
              <a:gd name="connsiteX7-15" fmla="*/ 441089 w 2081218"/>
              <a:gd name="connsiteY7-16" fmla="*/ 884959 h 1051647"/>
              <a:gd name="connsiteX8-17" fmla="*/ 403047 w 2081218"/>
              <a:gd name="connsiteY8-18" fmla="*/ 872317 h 1051647"/>
              <a:gd name="connsiteX9-19" fmla="*/ 22629 w 2081218"/>
              <a:gd name="connsiteY9-20" fmla="*/ 543618 h 1051647"/>
              <a:gd name="connsiteX10-21" fmla="*/ 22629 w 2081218"/>
              <a:gd name="connsiteY10-22" fmla="*/ 202277 h 1051647"/>
              <a:gd name="connsiteX11" fmla="*/ 149172 w 2081218"/>
              <a:gd name="connsiteY11" fmla="*/ 91440 h 1051647"/>
              <a:gd name="connsiteX0-23" fmla="*/ 1518173 w 2081218"/>
              <a:gd name="connsiteY0-24" fmla="*/ 0 h 1051647"/>
              <a:gd name="connsiteX1-25" fmla="*/ 1565547 w 2081218"/>
              <a:gd name="connsiteY1-26" fmla="*/ 31806 h 1051647"/>
              <a:gd name="connsiteX2-27" fmla="*/ 1950073 w 2081218"/>
              <a:gd name="connsiteY2-28" fmla="*/ 303415 h 1051647"/>
              <a:gd name="connsiteX3-29" fmla="*/ 2038836 w 2081218"/>
              <a:gd name="connsiteY3-30" fmla="*/ 783821 h 1051647"/>
              <a:gd name="connsiteX4-31" fmla="*/ 1556976 w 2081218"/>
              <a:gd name="connsiteY4-32" fmla="*/ 1049309 h 1051647"/>
              <a:gd name="connsiteX5-33" fmla="*/ 910269 w 2081218"/>
              <a:gd name="connsiteY5-34" fmla="*/ 973455 h 1051647"/>
              <a:gd name="connsiteX6-35" fmla="*/ 441089 w 2081218"/>
              <a:gd name="connsiteY6-36" fmla="*/ 884959 h 1051647"/>
              <a:gd name="connsiteX7-37" fmla="*/ 403047 w 2081218"/>
              <a:gd name="connsiteY7-38" fmla="*/ 872317 h 1051647"/>
              <a:gd name="connsiteX8-39" fmla="*/ 22629 w 2081218"/>
              <a:gd name="connsiteY8-40" fmla="*/ 543618 h 1051647"/>
              <a:gd name="connsiteX9-41" fmla="*/ 22629 w 2081218"/>
              <a:gd name="connsiteY9-42" fmla="*/ 202277 h 1051647"/>
              <a:gd name="connsiteX10-43" fmla="*/ 149172 w 2081218"/>
              <a:gd name="connsiteY10-44" fmla="*/ 91440 h 1051647"/>
              <a:gd name="connsiteX0-45" fmla="*/ 1518173 w 2081218"/>
              <a:gd name="connsiteY0-46" fmla="*/ 0 h 1051647"/>
              <a:gd name="connsiteX1-47" fmla="*/ 1565547 w 2081218"/>
              <a:gd name="connsiteY1-48" fmla="*/ 31806 h 1051647"/>
              <a:gd name="connsiteX2-49" fmla="*/ 1950073 w 2081218"/>
              <a:gd name="connsiteY2-50" fmla="*/ 303415 h 1051647"/>
              <a:gd name="connsiteX3-51" fmla="*/ 2038836 w 2081218"/>
              <a:gd name="connsiteY3-52" fmla="*/ 783821 h 1051647"/>
              <a:gd name="connsiteX4-53" fmla="*/ 1556976 w 2081218"/>
              <a:gd name="connsiteY4-54" fmla="*/ 1049309 h 1051647"/>
              <a:gd name="connsiteX5-55" fmla="*/ 910269 w 2081218"/>
              <a:gd name="connsiteY5-56" fmla="*/ 973455 h 1051647"/>
              <a:gd name="connsiteX6-57" fmla="*/ 441089 w 2081218"/>
              <a:gd name="connsiteY6-58" fmla="*/ 884959 h 1051647"/>
              <a:gd name="connsiteX7-59" fmla="*/ 403047 w 2081218"/>
              <a:gd name="connsiteY7-60" fmla="*/ 872317 h 1051647"/>
              <a:gd name="connsiteX8-61" fmla="*/ 22629 w 2081218"/>
              <a:gd name="connsiteY8-62" fmla="*/ 543618 h 1051647"/>
              <a:gd name="connsiteX9-63" fmla="*/ 22629 w 2081218"/>
              <a:gd name="connsiteY9-64" fmla="*/ 202277 h 1051647"/>
              <a:gd name="connsiteX10-65" fmla="*/ 46581 w 2081218"/>
              <a:gd name="connsiteY10-66" fmla="*/ 6691 h 10516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1218" h="1051647">
                <a:moveTo>
                  <a:pt x="1518173" y="0"/>
                </a:moveTo>
                <a:lnTo>
                  <a:pt x="1565547" y="31806"/>
                </a:lnTo>
                <a:cubicBezTo>
                  <a:pt x="1694635" y="110340"/>
                  <a:pt x="1837878" y="183235"/>
                  <a:pt x="1950073" y="303415"/>
                </a:cubicBezTo>
                <a:cubicBezTo>
                  <a:pt x="2105790" y="469927"/>
                  <a:pt x="2105447" y="669981"/>
                  <a:pt x="2038836" y="783821"/>
                </a:cubicBezTo>
                <a:cubicBezTo>
                  <a:pt x="2024381" y="959721"/>
                  <a:pt x="1866546" y="1069279"/>
                  <a:pt x="1556976" y="1049309"/>
                </a:cubicBezTo>
                <a:cubicBezTo>
                  <a:pt x="1289911" y="1032163"/>
                  <a:pt x="1112980" y="972195"/>
                  <a:pt x="910269" y="973455"/>
                </a:cubicBezTo>
                <a:cubicBezTo>
                  <a:pt x="770466" y="974402"/>
                  <a:pt x="602284" y="945468"/>
                  <a:pt x="441089" y="884959"/>
                </a:cubicBezTo>
                <a:cubicBezTo>
                  <a:pt x="429588" y="880718"/>
                  <a:pt x="414168" y="876918"/>
                  <a:pt x="403047" y="872317"/>
                </a:cubicBezTo>
                <a:cubicBezTo>
                  <a:pt x="237021" y="803632"/>
                  <a:pt x="80577" y="694021"/>
                  <a:pt x="22629" y="543618"/>
                </a:cubicBezTo>
                <a:cubicBezTo>
                  <a:pt x="-21899" y="428082"/>
                  <a:pt x="11028" y="312464"/>
                  <a:pt x="22629" y="202277"/>
                </a:cubicBezTo>
                <a:cubicBezTo>
                  <a:pt x="34330" y="134851"/>
                  <a:pt x="46581" y="6691"/>
                  <a:pt x="46581" y="6691"/>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30" name="任意多边形: 形状 29"/>
          <p:cNvSpPr/>
          <p:nvPr userDrawn="1">
            <p:custDataLst>
              <p:tags r:id="rId6"/>
            </p:custDataLst>
          </p:nvPr>
        </p:nvSpPr>
        <p:spPr>
          <a:xfrm>
            <a:off x="7669176" y="857250"/>
            <a:ext cx="1024852" cy="521373"/>
          </a:xfrm>
          <a:custGeom>
            <a:avLst/>
            <a:gdLst>
              <a:gd name="connsiteX0" fmla="*/ 15631 w 1367152"/>
              <a:gd name="connsiteY0" fmla="*/ 0 h 695164"/>
              <a:gd name="connsiteX1" fmla="*/ 819715 w 1367152"/>
              <a:gd name="connsiteY1" fmla="*/ 0 h 695164"/>
              <a:gd name="connsiteX2" fmla="*/ 835591 w 1367152"/>
              <a:gd name="connsiteY2" fmla="*/ 22528 h 695164"/>
              <a:gd name="connsiteX3" fmla="*/ 1205647 w 1367152"/>
              <a:gd name="connsiteY3" fmla="*/ 290773 h 695164"/>
              <a:gd name="connsiteX4" fmla="*/ 1205647 w 1367152"/>
              <a:gd name="connsiteY4" fmla="*/ 682683 h 695164"/>
              <a:gd name="connsiteX5" fmla="*/ 660384 w 1367152"/>
              <a:gd name="connsiteY5" fmla="*/ 568903 h 695164"/>
              <a:gd name="connsiteX6" fmla="*/ 102440 w 1367152"/>
              <a:gd name="connsiteY6" fmla="*/ 391911 h 695164"/>
              <a:gd name="connsiteX7" fmla="*/ 996 w 1367152"/>
              <a:gd name="connsiteY7" fmla="*/ 151708 h 695164"/>
              <a:gd name="connsiteX8" fmla="*/ 3334 w 1367152"/>
              <a:gd name="connsiteY8" fmla="*/ 62046 h 695164"/>
              <a:gd name="connsiteX0-1" fmla="*/ 15631 w 1367152"/>
              <a:gd name="connsiteY0-2" fmla="*/ 0 h 695164"/>
              <a:gd name="connsiteX1-3" fmla="*/ 819715 w 1367152"/>
              <a:gd name="connsiteY1-4" fmla="*/ 0 h 695164"/>
              <a:gd name="connsiteX2-5" fmla="*/ 835591 w 1367152"/>
              <a:gd name="connsiteY2-6" fmla="*/ 22528 h 695164"/>
              <a:gd name="connsiteX3-7" fmla="*/ 1205647 w 1367152"/>
              <a:gd name="connsiteY3-8" fmla="*/ 290773 h 695164"/>
              <a:gd name="connsiteX4-9" fmla="*/ 1205647 w 1367152"/>
              <a:gd name="connsiteY4-10" fmla="*/ 682683 h 695164"/>
              <a:gd name="connsiteX5-11" fmla="*/ 660384 w 1367152"/>
              <a:gd name="connsiteY5-12" fmla="*/ 568903 h 695164"/>
              <a:gd name="connsiteX6-13" fmla="*/ 102440 w 1367152"/>
              <a:gd name="connsiteY6-14" fmla="*/ 391911 h 695164"/>
              <a:gd name="connsiteX7-15" fmla="*/ 996 w 1367152"/>
              <a:gd name="connsiteY7-16" fmla="*/ 151708 h 695164"/>
              <a:gd name="connsiteX8-17" fmla="*/ 3334 w 1367152"/>
              <a:gd name="connsiteY8-18" fmla="*/ 62046 h 695164"/>
              <a:gd name="connsiteX9" fmla="*/ 107071 w 1367152"/>
              <a:gd name="connsiteY9" fmla="*/ 91440 h 695164"/>
              <a:gd name="connsiteX0-19" fmla="*/ 819715 w 1367152"/>
              <a:gd name="connsiteY0-20" fmla="*/ 0 h 695164"/>
              <a:gd name="connsiteX1-21" fmla="*/ 835591 w 1367152"/>
              <a:gd name="connsiteY1-22" fmla="*/ 22528 h 695164"/>
              <a:gd name="connsiteX2-23" fmla="*/ 1205647 w 1367152"/>
              <a:gd name="connsiteY2-24" fmla="*/ 290773 h 695164"/>
              <a:gd name="connsiteX3-25" fmla="*/ 1205647 w 1367152"/>
              <a:gd name="connsiteY3-26" fmla="*/ 682683 h 695164"/>
              <a:gd name="connsiteX4-27" fmla="*/ 660384 w 1367152"/>
              <a:gd name="connsiteY4-28" fmla="*/ 568903 h 695164"/>
              <a:gd name="connsiteX5-29" fmla="*/ 102440 w 1367152"/>
              <a:gd name="connsiteY5-30" fmla="*/ 391911 h 695164"/>
              <a:gd name="connsiteX6-31" fmla="*/ 996 w 1367152"/>
              <a:gd name="connsiteY6-32" fmla="*/ 151708 h 695164"/>
              <a:gd name="connsiteX7-33" fmla="*/ 3334 w 1367152"/>
              <a:gd name="connsiteY7-34" fmla="*/ 62046 h 695164"/>
              <a:gd name="connsiteX8-35" fmla="*/ 107071 w 1367152"/>
              <a:gd name="connsiteY8-36" fmla="*/ 91440 h 695164"/>
              <a:gd name="connsiteX0-37" fmla="*/ 819715 w 1367152"/>
              <a:gd name="connsiteY0-38" fmla="*/ 0 h 695164"/>
              <a:gd name="connsiteX1-39" fmla="*/ 835591 w 1367152"/>
              <a:gd name="connsiteY1-40" fmla="*/ 22528 h 695164"/>
              <a:gd name="connsiteX2-41" fmla="*/ 1205647 w 1367152"/>
              <a:gd name="connsiteY2-42" fmla="*/ 290773 h 695164"/>
              <a:gd name="connsiteX3-43" fmla="*/ 1205647 w 1367152"/>
              <a:gd name="connsiteY3-44" fmla="*/ 682683 h 695164"/>
              <a:gd name="connsiteX4-45" fmla="*/ 660384 w 1367152"/>
              <a:gd name="connsiteY4-46" fmla="*/ 568903 h 695164"/>
              <a:gd name="connsiteX5-47" fmla="*/ 102440 w 1367152"/>
              <a:gd name="connsiteY5-48" fmla="*/ 391911 h 695164"/>
              <a:gd name="connsiteX6-49" fmla="*/ 996 w 1367152"/>
              <a:gd name="connsiteY6-50" fmla="*/ 151708 h 695164"/>
              <a:gd name="connsiteX7-51" fmla="*/ 3334 w 1367152"/>
              <a:gd name="connsiteY7-52" fmla="*/ 62046 h 695164"/>
              <a:gd name="connsiteX0-53" fmla="*/ 818891 w 1366328"/>
              <a:gd name="connsiteY0-54" fmla="*/ 0 h 695164"/>
              <a:gd name="connsiteX1-55" fmla="*/ 834767 w 1366328"/>
              <a:gd name="connsiteY1-56" fmla="*/ 22528 h 695164"/>
              <a:gd name="connsiteX2-57" fmla="*/ 1204823 w 1366328"/>
              <a:gd name="connsiteY2-58" fmla="*/ 290773 h 695164"/>
              <a:gd name="connsiteX3-59" fmla="*/ 1204823 w 1366328"/>
              <a:gd name="connsiteY3-60" fmla="*/ 682683 h 695164"/>
              <a:gd name="connsiteX4-61" fmla="*/ 659560 w 1366328"/>
              <a:gd name="connsiteY4-62" fmla="*/ 568903 h 695164"/>
              <a:gd name="connsiteX5-63" fmla="*/ 101616 w 1366328"/>
              <a:gd name="connsiteY5-64" fmla="*/ 391911 h 695164"/>
              <a:gd name="connsiteX6-65" fmla="*/ 172 w 1366328"/>
              <a:gd name="connsiteY6-66" fmla="*/ 151708 h 695164"/>
              <a:gd name="connsiteX7-67" fmla="*/ 15957 w 1366328"/>
              <a:gd name="connsiteY7-68" fmla="*/ 21705 h 695164"/>
              <a:gd name="connsiteX0-69" fmla="*/ 818868 w 1366305"/>
              <a:gd name="connsiteY0-70" fmla="*/ 0 h 695164"/>
              <a:gd name="connsiteX1-71" fmla="*/ 834744 w 1366305"/>
              <a:gd name="connsiteY1-72" fmla="*/ 22528 h 695164"/>
              <a:gd name="connsiteX2-73" fmla="*/ 1204800 w 1366305"/>
              <a:gd name="connsiteY2-74" fmla="*/ 290773 h 695164"/>
              <a:gd name="connsiteX3-75" fmla="*/ 1204800 w 1366305"/>
              <a:gd name="connsiteY3-76" fmla="*/ 682683 h 695164"/>
              <a:gd name="connsiteX4-77" fmla="*/ 659537 w 1366305"/>
              <a:gd name="connsiteY4-78" fmla="*/ 568903 h 695164"/>
              <a:gd name="connsiteX5-79" fmla="*/ 101593 w 1366305"/>
              <a:gd name="connsiteY5-80" fmla="*/ 391911 h 695164"/>
              <a:gd name="connsiteX6-81" fmla="*/ 149 w 1366305"/>
              <a:gd name="connsiteY6-82" fmla="*/ 151708 h 695164"/>
              <a:gd name="connsiteX7-83" fmla="*/ 18315 w 1366305"/>
              <a:gd name="connsiteY7-84" fmla="*/ 5037 h 695164"/>
              <a:gd name="connsiteX0-85" fmla="*/ 819032 w 1366469"/>
              <a:gd name="connsiteY0-86" fmla="*/ 0 h 695164"/>
              <a:gd name="connsiteX1-87" fmla="*/ 834908 w 1366469"/>
              <a:gd name="connsiteY1-88" fmla="*/ 22528 h 695164"/>
              <a:gd name="connsiteX2-89" fmla="*/ 1204964 w 1366469"/>
              <a:gd name="connsiteY2-90" fmla="*/ 290773 h 695164"/>
              <a:gd name="connsiteX3-91" fmla="*/ 1204964 w 1366469"/>
              <a:gd name="connsiteY3-92" fmla="*/ 682683 h 695164"/>
              <a:gd name="connsiteX4-93" fmla="*/ 659701 w 1366469"/>
              <a:gd name="connsiteY4-94" fmla="*/ 568903 h 695164"/>
              <a:gd name="connsiteX5-95" fmla="*/ 101757 w 1366469"/>
              <a:gd name="connsiteY5-96" fmla="*/ 391911 h 695164"/>
              <a:gd name="connsiteX6-97" fmla="*/ 313 w 1366469"/>
              <a:gd name="connsiteY6-98" fmla="*/ 151708 h 695164"/>
              <a:gd name="connsiteX7-99" fmla="*/ 8954 w 1366469"/>
              <a:gd name="connsiteY7-100" fmla="*/ 5037 h 6951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366469" h="695164">
                <a:moveTo>
                  <a:pt x="819032" y="0"/>
                </a:moveTo>
                <a:lnTo>
                  <a:pt x="834908" y="22528"/>
                </a:lnTo>
                <a:cubicBezTo>
                  <a:pt x="925700" y="131403"/>
                  <a:pt x="1065914" y="216298"/>
                  <a:pt x="1204964" y="290773"/>
                </a:cubicBezTo>
                <a:cubicBezTo>
                  <a:pt x="1401652" y="395973"/>
                  <a:pt x="1438184" y="615874"/>
                  <a:pt x="1204964" y="682683"/>
                </a:cubicBezTo>
                <a:cubicBezTo>
                  <a:pt x="1031076" y="732329"/>
                  <a:pt x="819793" y="621355"/>
                  <a:pt x="659701" y="568903"/>
                </a:cubicBezTo>
                <a:cubicBezTo>
                  <a:pt x="477127" y="509126"/>
                  <a:pt x="247343" y="518617"/>
                  <a:pt x="101757" y="391911"/>
                </a:cubicBezTo>
                <a:cubicBezTo>
                  <a:pt x="26219" y="326027"/>
                  <a:pt x="5829" y="238257"/>
                  <a:pt x="313" y="151708"/>
                </a:cubicBezTo>
                <a:cubicBezTo>
                  <a:pt x="-1572" y="122508"/>
                  <a:pt x="5527" y="35416"/>
                  <a:pt x="8954" y="5037"/>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31" name="任意多边形: 形状 30"/>
          <p:cNvSpPr/>
          <p:nvPr userDrawn="1">
            <p:custDataLst>
              <p:tags r:id="rId7"/>
            </p:custDataLst>
          </p:nvPr>
        </p:nvSpPr>
        <p:spPr>
          <a:xfrm>
            <a:off x="7268759" y="859325"/>
            <a:ext cx="1856230" cy="979893"/>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128795 w 2475602"/>
              <a:gd name="connsiteY0-156" fmla="*/ 22878 h 1306524"/>
              <a:gd name="connsiteX1-157" fmla="*/ 2422918 w 2475602"/>
              <a:gd name="connsiteY1-158" fmla="*/ 166044 h 1306524"/>
              <a:gd name="connsiteX2-159" fmla="*/ 2475602 w 2475602"/>
              <a:gd name="connsiteY2-160" fmla="*/ 1264318 h 1306524"/>
              <a:gd name="connsiteX3-161" fmla="*/ 2019069 w 2475602"/>
              <a:gd name="connsiteY3-162" fmla="*/ 1299389 h 1306524"/>
              <a:gd name="connsiteX4-163" fmla="*/ 1220196 w 2475602"/>
              <a:gd name="connsiteY4-164" fmla="*/ 1286747 h 1306524"/>
              <a:gd name="connsiteX5-165" fmla="*/ 586169 w 2475602"/>
              <a:gd name="connsiteY5-166" fmla="*/ 1210893 h 1306524"/>
              <a:gd name="connsiteX6-167" fmla="*/ 535447 w 2475602"/>
              <a:gd name="connsiteY6-168" fmla="*/ 1198251 h 1306524"/>
              <a:gd name="connsiteX7-169" fmla="*/ 28223 w 2475602"/>
              <a:gd name="connsiteY7-170" fmla="*/ 743129 h 1306524"/>
              <a:gd name="connsiteX8-171" fmla="*/ 40903 w 2475602"/>
              <a:gd name="connsiteY8-172" fmla="*/ 250080 h 1306524"/>
              <a:gd name="connsiteX9-173" fmla="*/ 79288 w 2475602"/>
              <a:gd name="connsiteY9-174" fmla="*/ 0 h 1306524"/>
              <a:gd name="connsiteX0-175" fmla="*/ 2422918 w 2475602"/>
              <a:gd name="connsiteY0-176" fmla="*/ 166044 h 1306524"/>
              <a:gd name="connsiteX1-177" fmla="*/ 2475602 w 2475602"/>
              <a:gd name="connsiteY1-178" fmla="*/ 1264318 h 1306524"/>
              <a:gd name="connsiteX2-179" fmla="*/ 2019069 w 2475602"/>
              <a:gd name="connsiteY2-180" fmla="*/ 1299389 h 1306524"/>
              <a:gd name="connsiteX3-181" fmla="*/ 1220196 w 2475602"/>
              <a:gd name="connsiteY3-182" fmla="*/ 1286747 h 1306524"/>
              <a:gd name="connsiteX4-183" fmla="*/ 586169 w 2475602"/>
              <a:gd name="connsiteY4-184" fmla="*/ 1210893 h 1306524"/>
              <a:gd name="connsiteX5-185" fmla="*/ 535447 w 2475602"/>
              <a:gd name="connsiteY5-186" fmla="*/ 1198251 h 1306524"/>
              <a:gd name="connsiteX6-187" fmla="*/ 28223 w 2475602"/>
              <a:gd name="connsiteY6-188" fmla="*/ 743129 h 1306524"/>
              <a:gd name="connsiteX7-189" fmla="*/ 40903 w 2475602"/>
              <a:gd name="connsiteY7-190" fmla="*/ 250080 h 1306524"/>
              <a:gd name="connsiteX8-191" fmla="*/ 79288 w 2475602"/>
              <a:gd name="connsiteY8-192" fmla="*/ 0 h 1306524"/>
              <a:gd name="connsiteX0-193" fmla="*/ 2475602 w 2475602"/>
              <a:gd name="connsiteY0-194" fmla="*/ 1264318 h 1306524"/>
              <a:gd name="connsiteX1-195" fmla="*/ 2019069 w 2475602"/>
              <a:gd name="connsiteY1-196" fmla="*/ 1299389 h 1306524"/>
              <a:gd name="connsiteX2-197" fmla="*/ 1220196 w 2475602"/>
              <a:gd name="connsiteY2-198" fmla="*/ 1286747 h 1306524"/>
              <a:gd name="connsiteX3-199" fmla="*/ 586169 w 2475602"/>
              <a:gd name="connsiteY3-200" fmla="*/ 1210893 h 1306524"/>
              <a:gd name="connsiteX4-201" fmla="*/ 535447 w 2475602"/>
              <a:gd name="connsiteY4-202" fmla="*/ 1198251 h 1306524"/>
              <a:gd name="connsiteX5-203" fmla="*/ 28223 w 2475602"/>
              <a:gd name="connsiteY5-204" fmla="*/ 743129 h 1306524"/>
              <a:gd name="connsiteX6-205" fmla="*/ 40903 w 2475602"/>
              <a:gd name="connsiteY6-206" fmla="*/ 250080 h 1306524"/>
              <a:gd name="connsiteX7-207" fmla="*/ 79288 w 2475602"/>
              <a:gd name="connsiteY7-208" fmla="*/ 0 h 13065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75602" h="1306524">
                <a:moveTo>
                  <a:pt x="2475602" y="1264318"/>
                </a:moveTo>
                <a:cubicBezTo>
                  <a:pt x="2359054" y="1304161"/>
                  <a:pt x="2210793" y="1315660"/>
                  <a:pt x="2019069" y="1299389"/>
                </a:cubicBezTo>
                <a:cubicBezTo>
                  <a:pt x="1675034" y="1270084"/>
                  <a:pt x="1478460" y="1248604"/>
                  <a:pt x="1220196" y="1286747"/>
                </a:cubicBezTo>
                <a:cubicBezTo>
                  <a:pt x="1030672" y="1314623"/>
                  <a:pt x="804845" y="1288757"/>
                  <a:pt x="586169" y="1210893"/>
                </a:cubicBezTo>
                <a:cubicBezTo>
                  <a:pt x="570356" y="1205352"/>
                  <a:pt x="550587" y="1204243"/>
                  <a:pt x="535447" y="1198251"/>
                </a:cubicBezTo>
                <a:cubicBezTo>
                  <a:pt x="310839" y="1108695"/>
                  <a:pt x="99468" y="946431"/>
                  <a:pt x="28223" y="743129"/>
                </a:cubicBezTo>
                <a:cubicBezTo>
                  <a:pt x="-31510" y="572482"/>
                  <a:pt x="18737" y="410992"/>
                  <a:pt x="40903" y="250080"/>
                </a:cubicBezTo>
                <a:cubicBezTo>
                  <a:pt x="50900" y="178283"/>
                  <a:pt x="63787" y="71055"/>
                  <a:pt x="79288"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32" name="任意多边形: 形状 31"/>
          <p:cNvSpPr/>
          <p:nvPr userDrawn="1">
            <p:custDataLst>
              <p:tags r:id="rId8"/>
            </p:custDataLst>
          </p:nvPr>
        </p:nvSpPr>
        <p:spPr>
          <a:xfrm>
            <a:off x="0" y="4455099"/>
            <a:ext cx="2208150" cy="1524350"/>
          </a:xfrm>
          <a:custGeom>
            <a:avLst/>
            <a:gdLst>
              <a:gd name="connsiteX0" fmla="*/ 840806 w 2944200"/>
              <a:gd name="connsiteY0" fmla="*/ 27 h 2060868"/>
              <a:gd name="connsiteX1" fmla="*/ 1051399 w 2944200"/>
              <a:gd name="connsiteY1" fmla="*/ 14054 h 2060868"/>
              <a:gd name="connsiteX2" fmla="*/ 2786836 w 2944200"/>
              <a:gd name="connsiteY2" fmla="*/ 1163449 h 2060868"/>
              <a:gd name="connsiteX3" fmla="*/ 2809315 w 2944200"/>
              <a:gd name="connsiteY3" fmla="*/ 2032466 h 2060868"/>
              <a:gd name="connsiteX4" fmla="*/ 2786027 w 2944200"/>
              <a:gd name="connsiteY4" fmla="*/ 2060868 h 2060868"/>
              <a:gd name="connsiteX5" fmla="*/ 0 w 2944200"/>
              <a:gd name="connsiteY5" fmla="*/ 2060868 h 2060868"/>
              <a:gd name="connsiteX6" fmla="*/ 0 w 2944200"/>
              <a:gd name="connsiteY6" fmla="*/ 199491 h 2060868"/>
              <a:gd name="connsiteX7" fmla="*/ 44807 w 2944200"/>
              <a:gd name="connsiteY7" fmla="*/ 176880 h 2060868"/>
              <a:gd name="connsiteX8" fmla="*/ 840806 w 2944200"/>
              <a:gd name="connsiteY8" fmla="*/ 27 h 2060868"/>
              <a:gd name="connsiteX0-1" fmla="*/ 2786027 w 2944200"/>
              <a:gd name="connsiteY0-2" fmla="*/ 2060868 h 2152308"/>
              <a:gd name="connsiteX1-3" fmla="*/ 0 w 2944200"/>
              <a:gd name="connsiteY1-4" fmla="*/ 2060868 h 2152308"/>
              <a:gd name="connsiteX2-5" fmla="*/ 0 w 2944200"/>
              <a:gd name="connsiteY2-6" fmla="*/ 199491 h 2152308"/>
              <a:gd name="connsiteX3-7" fmla="*/ 44807 w 2944200"/>
              <a:gd name="connsiteY3-8" fmla="*/ 176880 h 2152308"/>
              <a:gd name="connsiteX4-9" fmla="*/ 840806 w 2944200"/>
              <a:gd name="connsiteY4-10" fmla="*/ 27 h 2152308"/>
              <a:gd name="connsiteX5-11" fmla="*/ 1051399 w 2944200"/>
              <a:gd name="connsiteY5-12" fmla="*/ 14054 h 2152308"/>
              <a:gd name="connsiteX6-13" fmla="*/ 2786836 w 2944200"/>
              <a:gd name="connsiteY6-14" fmla="*/ 1163449 h 2152308"/>
              <a:gd name="connsiteX7-15" fmla="*/ 2809315 w 2944200"/>
              <a:gd name="connsiteY7-16" fmla="*/ 2032466 h 2152308"/>
              <a:gd name="connsiteX8-17" fmla="*/ 2877467 w 2944200"/>
              <a:gd name="connsiteY8-18" fmla="*/ 2152308 h 2152308"/>
              <a:gd name="connsiteX0-19" fmla="*/ 2786027 w 2944200"/>
              <a:gd name="connsiteY0-20" fmla="*/ 2060868 h 2060868"/>
              <a:gd name="connsiteX1-21" fmla="*/ 0 w 2944200"/>
              <a:gd name="connsiteY1-22" fmla="*/ 2060868 h 2060868"/>
              <a:gd name="connsiteX2-23" fmla="*/ 0 w 2944200"/>
              <a:gd name="connsiteY2-24" fmla="*/ 199491 h 2060868"/>
              <a:gd name="connsiteX3-25" fmla="*/ 44807 w 2944200"/>
              <a:gd name="connsiteY3-26" fmla="*/ 176880 h 2060868"/>
              <a:gd name="connsiteX4-27" fmla="*/ 840806 w 2944200"/>
              <a:gd name="connsiteY4-28" fmla="*/ 27 h 2060868"/>
              <a:gd name="connsiteX5-29" fmla="*/ 1051399 w 2944200"/>
              <a:gd name="connsiteY5-30" fmla="*/ 14054 h 2060868"/>
              <a:gd name="connsiteX6-31" fmla="*/ 2786836 w 2944200"/>
              <a:gd name="connsiteY6-32" fmla="*/ 1163449 h 2060868"/>
              <a:gd name="connsiteX7-33" fmla="*/ 2809315 w 2944200"/>
              <a:gd name="connsiteY7-34" fmla="*/ 2032466 h 2060868"/>
              <a:gd name="connsiteX0-35" fmla="*/ 0 w 2944200"/>
              <a:gd name="connsiteY0-36" fmla="*/ 2060868 h 2060868"/>
              <a:gd name="connsiteX1-37" fmla="*/ 0 w 2944200"/>
              <a:gd name="connsiteY1-38" fmla="*/ 199491 h 2060868"/>
              <a:gd name="connsiteX2-39" fmla="*/ 44807 w 2944200"/>
              <a:gd name="connsiteY2-40" fmla="*/ 176880 h 2060868"/>
              <a:gd name="connsiteX3-41" fmla="*/ 840806 w 2944200"/>
              <a:gd name="connsiteY3-42" fmla="*/ 27 h 2060868"/>
              <a:gd name="connsiteX4-43" fmla="*/ 1051399 w 2944200"/>
              <a:gd name="connsiteY4-44" fmla="*/ 14054 h 2060868"/>
              <a:gd name="connsiteX5-45" fmla="*/ 2786836 w 2944200"/>
              <a:gd name="connsiteY5-46" fmla="*/ 1163449 h 2060868"/>
              <a:gd name="connsiteX6-47" fmla="*/ 2809315 w 2944200"/>
              <a:gd name="connsiteY6-48" fmla="*/ 2032466 h 2060868"/>
              <a:gd name="connsiteX0-49" fmla="*/ 0 w 2944200"/>
              <a:gd name="connsiteY0-50" fmla="*/ 199491 h 2032466"/>
              <a:gd name="connsiteX1-51" fmla="*/ 44807 w 2944200"/>
              <a:gd name="connsiteY1-52" fmla="*/ 176880 h 2032466"/>
              <a:gd name="connsiteX2-53" fmla="*/ 840806 w 2944200"/>
              <a:gd name="connsiteY2-54" fmla="*/ 27 h 2032466"/>
              <a:gd name="connsiteX3-55" fmla="*/ 1051399 w 2944200"/>
              <a:gd name="connsiteY3-56" fmla="*/ 14054 h 2032466"/>
              <a:gd name="connsiteX4-57" fmla="*/ 2786836 w 2944200"/>
              <a:gd name="connsiteY4-58" fmla="*/ 1163449 h 2032466"/>
              <a:gd name="connsiteX5-59" fmla="*/ 2809315 w 2944200"/>
              <a:gd name="connsiteY5-60" fmla="*/ 2032466 h 20324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944200" h="2032466">
                <a:moveTo>
                  <a:pt x="0" y="199491"/>
                </a:moveTo>
                <a:lnTo>
                  <a:pt x="44807" y="176880"/>
                </a:lnTo>
                <a:cubicBezTo>
                  <a:pt x="295590" y="63915"/>
                  <a:pt x="562670" y="-1525"/>
                  <a:pt x="840806" y="27"/>
                </a:cubicBezTo>
                <a:cubicBezTo>
                  <a:pt x="910340" y="414"/>
                  <a:pt x="980565" y="4989"/>
                  <a:pt x="1051399" y="14054"/>
                </a:cubicBezTo>
                <a:cubicBezTo>
                  <a:pt x="1756771" y="104477"/>
                  <a:pt x="2412336" y="578652"/>
                  <a:pt x="2786836" y="1163449"/>
                </a:cubicBezTo>
                <a:cubicBezTo>
                  <a:pt x="3010240" y="1512352"/>
                  <a:pt x="2975482" y="1800093"/>
                  <a:pt x="2809315" y="2032466"/>
                </a:cubicBez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33" name="任意多边形: 形状 32"/>
          <p:cNvSpPr/>
          <p:nvPr userDrawn="1">
            <p:custDataLst>
              <p:tags r:id="rId9"/>
            </p:custDataLst>
          </p:nvPr>
        </p:nvSpPr>
        <p:spPr>
          <a:xfrm>
            <a:off x="0" y="4687142"/>
            <a:ext cx="1954399" cy="1313609"/>
          </a:xfrm>
          <a:custGeom>
            <a:avLst/>
            <a:gdLst>
              <a:gd name="connsiteX0" fmla="*/ 813526 w 2605865"/>
              <a:gd name="connsiteY0" fmla="*/ 155 h 1751478"/>
              <a:gd name="connsiteX1" fmla="*/ 988062 w 2605865"/>
              <a:gd name="connsiteY1" fmla="*/ 7801 h 1751478"/>
              <a:gd name="connsiteX2" fmla="*/ 2457483 w 2605865"/>
              <a:gd name="connsiteY2" fmla="*/ 891952 h 1751478"/>
              <a:gd name="connsiteX3" fmla="*/ 2426261 w 2605865"/>
              <a:gd name="connsiteY3" fmla="*/ 1736886 h 1751478"/>
              <a:gd name="connsiteX4" fmla="*/ 2411664 w 2605865"/>
              <a:gd name="connsiteY4" fmla="*/ 1751478 h 1751478"/>
              <a:gd name="connsiteX5" fmla="*/ 0 w 2605865"/>
              <a:gd name="connsiteY5" fmla="*/ 1751478 h 1751478"/>
              <a:gd name="connsiteX6" fmla="*/ 0 w 2605865"/>
              <a:gd name="connsiteY6" fmla="*/ 230460 h 1751478"/>
              <a:gd name="connsiteX7" fmla="*/ 1592 w 2605865"/>
              <a:gd name="connsiteY7" fmla="*/ 229499 h 1751478"/>
              <a:gd name="connsiteX8" fmla="*/ 813526 w 2605865"/>
              <a:gd name="connsiteY8" fmla="*/ 155 h 1751478"/>
              <a:gd name="connsiteX0-1" fmla="*/ 0 w 2605865"/>
              <a:gd name="connsiteY0-2" fmla="*/ 1751478 h 1842918"/>
              <a:gd name="connsiteX1-3" fmla="*/ 0 w 2605865"/>
              <a:gd name="connsiteY1-4" fmla="*/ 230460 h 1842918"/>
              <a:gd name="connsiteX2-5" fmla="*/ 1592 w 2605865"/>
              <a:gd name="connsiteY2-6" fmla="*/ 229499 h 1842918"/>
              <a:gd name="connsiteX3-7" fmla="*/ 813526 w 2605865"/>
              <a:gd name="connsiteY3-8" fmla="*/ 155 h 1842918"/>
              <a:gd name="connsiteX4-9" fmla="*/ 988062 w 2605865"/>
              <a:gd name="connsiteY4-10" fmla="*/ 7801 h 1842918"/>
              <a:gd name="connsiteX5-11" fmla="*/ 2457483 w 2605865"/>
              <a:gd name="connsiteY5-12" fmla="*/ 891952 h 1842918"/>
              <a:gd name="connsiteX6-13" fmla="*/ 2426261 w 2605865"/>
              <a:gd name="connsiteY6-14" fmla="*/ 1736886 h 1842918"/>
              <a:gd name="connsiteX7-15" fmla="*/ 2411664 w 2605865"/>
              <a:gd name="connsiteY7-16" fmla="*/ 1751478 h 1842918"/>
              <a:gd name="connsiteX8-17" fmla="*/ 91440 w 2605865"/>
              <a:gd name="connsiteY8-18" fmla="*/ 1842918 h 1842918"/>
              <a:gd name="connsiteX0-19" fmla="*/ 0 w 2605865"/>
              <a:gd name="connsiteY0-20" fmla="*/ 1751478 h 1751478"/>
              <a:gd name="connsiteX1-21" fmla="*/ 0 w 2605865"/>
              <a:gd name="connsiteY1-22" fmla="*/ 230460 h 1751478"/>
              <a:gd name="connsiteX2-23" fmla="*/ 1592 w 2605865"/>
              <a:gd name="connsiteY2-24" fmla="*/ 229499 h 1751478"/>
              <a:gd name="connsiteX3-25" fmla="*/ 813526 w 2605865"/>
              <a:gd name="connsiteY3-26" fmla="*/ 155 h 1751478"/>
              <a:gd name="connsiteX4-27" fmla="*/ 988062 w 2605865"/>
              <a:gd name="connsiteY4-28" fmla="*/ 7801 h 1751478"/>
              <a:gd name="connsiteX5-29" fmla="*/ 2457483 w 2605865"/>
              <a:gd name="connsiteY5-30" fmla="*/ 891952 h 1751478"/>
              <a:gd name="connsiteX6-31" fmla="*/ 2426261 w 2605865"/>
              <a:gd name="connsiteY6-32" fmla="*/ 1736886 h 1751478"/>
              <a:gd name="connsiteX7-33" fmla="*/ 2411664 w 2605865"/>
              <a:gd name="connsiteY7-34" fmla="*/ 1751478 h 1751478"/>
              <a:gd name="connsiteX0-35" fmla="*/ 0 w 2605865"/>
              <a:gd name="connsiteY0-36" fmla="*/ 230460 h 1751478"/>
              <a:gd name="connsiteX1-37" fmla="*/ 1592 w 2605865"/>
              <a:gd name="connsiteY1-38" fmla="*/ 229499 h 1751478"/>
              <a:gd name="connsiteX2-39" fmla="*/ 813526 w 2605865"/>
              <a:gd name="connsiteY2-40" fmla="*/ 155 h 1751478"/>
              <a:gd name="connsiteX3-41" fmla="*/ 988062 w 2605865"/>
              <a:gd name="connsiteY3-42" fmla="*/ 7801 h 1751478"/>
              <a:gd name="connsiteX4-43" fmla="*/ 2457483 w 2605865"/>
              <a:gd name="connsiteY4-44" fmla="*/ 891952 h 1751478"/>
              <a:gd name="connsiteX5-45" fmla="*/ 2426261 w 2605865"/>
              <a:gd name="connsiteY5-46" fmla="*/ 1736886 h 1751478"/>
              <a:gd name="connsiteX6-47" fmla="*/ 2411664 w 2605865"/>
              <a:gd name="connsiteY6-48" fmla="*/ 1751478 h 17514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05865" h="1751478">
                <a:moveTo>
                  <a:pt x="0" y="230460"/>
                </a:moveTo>
                <a:lnTo>
                  <a:pt x="1592" y="229499"/>
                </a:lnTo>
                <a:cubicBezTo>
                  <a:pt x="252700" y="90774"/>
                  <a:pt x="525563" y="4285"/>
                  <a:pt x="813526" y="155"/>
                </a:cubicBezTo>
                <a:cubicBezTo>
                  <a:pt x="871118" y="-671"/>
                  <a:pt x="929315" y="1798"/>
                  <a:pt x="988062" y="7801"/>
                </a:cubicBezTo>
                <a:cubicBezTo>
                  <a:pt x="1578857" y="68011"/>
                  <a:pt x="2122961" y="407663"/>
                  <a:pt x="2457483" y="891952"/>
                </a:cubicBezTo>
                <a:cubicBezTo>
                  <a:pt x="2690665" y="1229383"/>
                  <a:pt x="2625042" y="1514490"/>
                  <a:pt x="2426261" y="1736886"/>
                </a:cubicBezTo>
                <a:lnTo>
                  <a:pt x="2411664" y="1751478"/>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34" name="任意多边形: 形状 33"/>
          <p:cNvSpPr/>
          <p:nvPr userDrawn="1">
            <p:custDataLst>
              <p:tags r:id="rId10"/>
            </p:custDataLst>
          </p:nvPr>
        </p:nvSpPr>
        <p:spPr>
          <a:xfrm>
            <a:off x="0" y="4937391"/>
            <a:ext cx="1672788" cy="1063359"/>
          </a:xfrm>
          <a:custGeom>
            <a:avLst/>
            <a:gdLst>
              <a:gd name="connsiteX0" fmla="*/ 776427 w 2230384"/>
              <a:gd name="connsiteY0" fmla="*/ 1227 h 1417812"/>
              <a:gd name="connsiteX1" fmla="*/ 912057 w 2230384"/>
              <a:gd name="connsiteY1" fmla="*/ 2534 h 1417812"/>
              <a:gd name="connsiteX2" fmla="*/ 2090128 w 2230384"/>
              <a:gd name="connsiteY2" fmla="*/ 608810 h 1417812"/>
              <a:gd name="connsiteX3" fmla="*/ 2096028 w 2230384"/>
              <a:gd name="connsiteY3" fmla="*/ 1317550 h 1417812"/>
              <a:gd name="connsiteX4" fmla="*/ 1992535 w 2230384"/>
              <a:gd name="connsiteY4" fmla="*/ 1417812 h 1417812"/>
              <a:gd name="connsiteX5" fmla="*/ 0 w 2230384"/>
              <a:gd name="connsiteY5" fmla="*/ 1417812 h 1417812"/>
              <a:gd name="connsiteX6" fmla="*/ 0 w 2230384"/>
              <a:gd name="connsiteY6" fmla="*/ 270027 h 1417812"/>
              <a:gd name="connsiteX7" fmla="*/ 25904 w 2230384"/>
              <a:gd name="connsiteY7" fmla="*/ 252685 h 1417812"/>
              <a:gd name="connsiteX8" fmla="*/ 776427 w 2230384"/>
              <a:gd name="connsiteY8" fmla="*/ 1227 h 1417812"/>
              <a:gd name="connsiteX0-1" fmla="*/ 0 w 2230384"/>
              <a:gd name="connsiteY0-2" fmla="*/ 1417812 h 1509252"/>
              <a:gd name="connsiteX1-3" fmla="*/ 0 w 2230384"/>
              <a:gd name="connsiteY1-4" fmla="*/ 270027 h 1509252"/>
              <a:gd name="connsiteX2-5" fmla="*/ 25904 w 2230384"/>
              <a:gd name="connsiteY2-6" fmla="*/ 252685 h 1509252"/>
              <a:gd name="connsiteX3-7" fmla="*/ 776427 w 2230384"/>
              <a:gd name="connsiteY3-8" fmla="*/ 1227 h 1509252"/>
              <a:gd name="connsiteX4-9" fmla="*/ 912057 w 2230384"/>
              <a:gd name="connsiteY4-10" fmla="*/ 2534 h 1509252"/>
              <a:gd name="connsiteX5-11" fmla="*/ 2090128 w 2230384"/>
              <a:gd name="connsiteY5-12" fmla="*/ 608810 h 1509252"/>
              <a:gd name="connsiteX6-13" fmla="*/ 2096028 w 2230384"/>
              <a:gd name="connsiteY6-14" fmla="*/ 1317550 h 1509252"/>
              <a:gd name="connsiteX7-15" fmla="*/ 1992535 w 2230384"/>
              <a:gd name="connsiteY7-16" fmla="*/ 1417812 h 1509252"/>
              <a:gd name="connsiteX8-17" fmla="*/ 91440 w 2230384"/>
              <a:gd name="connsiteY8-18" fmla="*/ 1509252 h 1509252"/>
              <a:gd name="connsiteX0-19" fmla="*/ 0 w 2230384"/>
              <a:gd name="connsiteY0-20" fmla="*/ 1417812 h 1417812"/>
              <a:gd name="connsiteX1-21" fmla="*/ 0 w 2230384"/>
              <a:gd name="connsiteY1-22" fmla="*/ 270027 h 1417812"/>
              <a:gd name="connsiteX2-23" fmla="*/ 25904 w 2230384"/>
              <a:gd name="connsiteY2-24" fmla="*/ 252685 h 1417812"/>
              <a:gd name="connsiteX3-25" fmla="*/ 776427 w 2230384"/>
              <a:gd name="connsiteY3-26" fmla="*/ 1227 h 1417812"/>
              <a:gd name="connsiteX4-27" fmla="*/ 912057 w 2230384"/>
              <a:gd name="connsiteY4-28" fmla="*/ 2534 h 1417812"/>
              <a:gd name="connsiteX5-29" fmla="*/ 2090128 w 2230384"/>
              <a:gd name="connsiteY5-30" fmla="*/ 608810 h 1417812"/>
              <a:gd name="connsiteX6-31" fmla="*/ 2096028 w 2230384"/>
              <a:gd name="connsiteY6-32" fmla="*/ 1317550 h 1417812"/>
              <a:gd name="connsiteX7-33" fmla="*/ 1992535 w 2230384"/>
              <a:gd name="connsiteY7-34" fmla="*/ 1417812 h 1417812"/>
              <a:gd name="connsiteX0-35" fmla="*/ 0 w 2230384"/>
              <a:gd name="connsiteY0-36" fmla="*/ 270027 h 1417812"/>
              <a:gd name="connsiteX1-37" fmla="*/ 25904 w 2230384"/>
              <a:gd name="connsiteY1-38" fmla="*/ 252685 h 1417812"/>
              <a:gd name="connsiteX2-39" fmla="*/ 776427 w 2230384"/>
              <a:gd name="connsiteY2-40" fmla="*/ 1227 h 1417812"/>
              <a:gd name="connsiteX3-41" fmla="*/ 912057 w 2230384"/>
              <a:gd name="connsiteY3-42" fmla="*/ 2534 h 1417812"/>
              <a:gd name="connsiteX4-43" fmla="*/ 2090128 w 2230384"/>
              <a:gd name="connsiteY4-44" fmla="*/ 608810 h 1417812"/>
              <a:gd name="connsiteX5-45" fmla="*/ 2096028 w 2230384"/>
              <a:gd name="connsiteY5-46" fmla="*/ 1317550 h 1417812"/>
              <a:gd name="connsiteX6-47" fmla="*/ 1992535 w 2230384"/>
              <a:gd name="connsiteY6-48" fmla="*/ 1417812 h 14178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0384" h="1417812">
                <a:moveTo>
                  <a:pt x="0" y="270027"/>
                </a:moveTo>
                <a:lnTo>
                  <a:pt x="25904" y="252685"/>
                </a:lnTo>
                <a:cubicBezTo>
                  <a:pt x="255160" y="109345"/>
                  <a:pt x="507774" y="13040"/>
                  <a:pt x="776427" y="1227"/>
                </a:cubicBezTo>
                <a:cubicBezTo>
                  <a:pt x="821203" y="-743"/>
                  <a:pt x="866424" y="-365"/>
                  <a:pt x="912057" y="2534"/>
                </a:cubicBezTo>
                <a:cubicBezTo>
                  <a:pt x="1378129" y="32231"/>
                  <a:pt x="1802729" y="233517"/>
                  <a:pt x="2090128" y="608810"/>
                </a:cubicBezTo>
                <a:cubicBezTo>
                  <a:pt x="2296930" y="878918"/>
                  <a:pt x="2254466" y="1124785"/>
                  <a:pt x="2096028" y="1317550"/>
                </a:cubicBezTo>
                <a:lnTo>
                  <a:pt x="1992535" y="1417812"/>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35" name="任意多边形: 形状 34"/>
          <p:cNvSpPr/>
          <p:nvPr userDrawn="1">
            <p:custDataLst>
              <p:tags r:id="rId11"/>
            </p:custDataLst>
          </p:nvPr>
        </p:nvSpPr>
        <p:spPr>
          <a:xfrm>
            <a:off x="0" y="5214009"/>
            <a:ext cx="1356560" cy="786741"/>
          </a:xfrm>
          <a:custGeom>
            <a:avLst/>
            <a:gdLst>
              <a:gd name="connsiteX0" fmla="*/ 810718 w 1808746"/>
              <a:gd name="connsiteY0" fmla="*/ 1 h 1048988"/>
              <a:gd name="connsiteX1" fmla="*/ 1684770 w 1808746"/>
              <a:gd name="connsiteY1" fmla="*/ 328401 h 1048988"/>
              <a:gd name="connsiteX2" fmla="*/ 1609681 w 1808746"/>
              <a:gd name="connsiteY2" fmla="*/ 985064 h 1048988"/>
              <a:gd name="connsiteX3" fmla="*/ 1515465 w 1808746"/>
              <a:gd name="connsiteY3" fmla="*/ 1048988 h 1048988"/>
              <a:gd name="connsiteX4" fmla="*/ 0 w 1808746"/>
              <a:gd name="connsiteY4" fmla="*/ 1048988 h 1048988"/>
              <a:gd name="connsiteX5" fmla="*/ 0 w 1808746"/>
              <a:gd name="connsiteY5" fmla="*/ 330853 h 1048988"/>
              <a:gd name="connsiteX6" fmla="*/ 127324 w 1808746"/>
              <a:gd name="connsiteY6" fmla="*/ 235774 h 1048988"/>
              <a:gd name="connsiteX7" fmla="*/ 810718 w 1808746"/>
              <a:gd name="connsiteY7" fmla="*/ 1 h 1048988"/>
              <a:gd name="connsiteX0-1" fmla="*/ 0 w 1808746"/>
              <a:gd name="connsiteY0-2" fmla="*/ 1048988 h 1140428"/>
              <a:gd name="connsiteX1-3" fmla="*/ 0 w 1808746"/>
              <a:gd name="connsiteY1-4" fmla="*/ 330853 h 1140428"/>
              <a:gd name="connsiteX2-5" fmla="*/ 127324 w 1808746"/>
              <a:gd name="connsiteY2-6" fmla="*/ 235774 h 1140428"/>
              <a:gd name="connsiteX3-7" fmla="*/ 810718 w 1808746"/>
              <a:gd name="connsiteY3-8" fmla="*/ 1 h 1140428"/>
              <a:gd name="connsiteX4-9" fmla="*/ 1684770 w 1808746"/>
              <a:gd name="connsiteY4-10" fmla="*/ 328401 h 1140428"/>
              <a:gd name="connsiteX5-11" fmla="*/ 1609681 w 1808746"/>
              <a:gd name="connsiteY5-12" fmla="*/ 985064 h 1140428"/>
              <a:gd name="connsiteX6-13" fmla="*/ 1515465 w 1808746"/>
              <a:gd name="connsiteY6-14" fmla="*/ 1048988 h 1140428"/>
              <a:gd name="connsiteX7-15" fmla="*/ 91440 w 1808746"/>
              <a:gd name="connsiteY7-16" fmla="*/ 1140428 h 1140428"/>
              <a:gd name="connsiteX0-17" fmla="*/ 0 w 1808746"/>
              <a:gd name="connsiteY0-18" fmla="*/ 1048988 h 1048988"/>
              <a:gd name="connsiteX1-19" fmla="*/ 0 w 1808746"/>
              <a:gd name="connsiteY1-20" fmla="*/ 330853 h 1048988"/>
              <a:gd name="connsiteX2-21" fmla="*/ 127324 w 1808746"/>
              <a:gd name="connsiteY2-22" fmla="*/ 235774 h 1048988"/>
              <a:gd name="connsiteX3-23" fmla="*/ 810718 w 1808746"/>
              <a:gd name="connsiteY3-24" fmla="*/ 1 h 1048988"/>
              <a:gd name="connsiteX4-25" fmla="*/ 1684770 w 1808746"/>
              <a:gd name="connsiteY4-26" fmla="*/ 328401 h 1048988"/>
              <a:gd name="connsiteX5-27" fmla="*/ 1609681 w 1808746"/>
              <a:gd name="connsiteY5-28" fmla="*/ 985064 h 1048988"/>
              <a:gd name="connsiteX6-29" fmla="*/ 1515465 w 1808746"/>
              <a:gd name="connsiteY6-30" fmla="*/ 1048988 h 1048988"/>
              <a:gd name="connsiteX0-31" fmla="*/ 0 w 1808746"/>
              <a:gd name="connsiteY0-32" fmla="*/ 330853 h 1048988"/>
              <a:gd name="connsiteX1-33" fmla="*/ 127324 w 1808746"/>
              <a:gd name="connsiteY1-34" fmla="*/ 235774 h 1048988"/>
              <a:gd name="connsiteX2-35" fmla="*/ 810718 w 1808746"/>
              <a:gd name="connsiteY2-36" fmla="*/ 1 h 1048988"/>
              <a:gd name="connsiteX3-37" fmla="*/ 1684770 w 1808746"/>
              <a:gd name="connsiteY3-38" fmla="*/ 328401 h 1048988"/>
              <a:gd name="connsiteX4-39" fmla="*/ 1609681 w 1808746"/>
              <a:gd name="connsiteY4-40" fmla="*/ 985064 h 1048988"/>
              <a:gd name="connsiteX5-41" fmla="*/ 1515465 w 1808746"/>
              <a:gd name="connsiteY5-42" fmla="*/ 1048988 h 10489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08746" h="1048988">
                <a:moveTo>
                  <a:pt x="0" y="330853"/>
                </a:moveTo>
                <a:lnTo>
                  <a:pt x="127324" y="235774"/>
                </a:lnTo>
                <a:cubicBezTo>
                  <a:pt x="331466" y="97283"/>
                  <a:pt x="560727" y="194"/>
                  <a:pt x="810718" y="1"/>
                </a:cubicBezTo>
                <a:cubicBezTo>
                  <a:pt x="1138608" y="-272"/>
                  <a:pt x="1456768" y="71541"/>
                  <a:pt x="1684770" y="328401"/>
                </a:cubicBezTo>
                <a:cubicBezTo>
                  <a:pt x="1900188" y="571046"/>
                  <a:pt x="1808766" y="819443"/>
                  <a:pt x="1609681" y="985064"/>
                </a:cubicBezTo>
                <a:lnTo>
                  <a:pt x="1515465" y="1048988"/>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36" name="任意多边形: 形状 35"/>
          <p:cNvSpPr/>
          <p:nvPr userDrawn="1">
            <p:custDataLst>
              <p:tags r:id="rId12"/>
            </p:custDataLst>
          </p:nvPr>
        </p:nvSpPr>
        <p:spPr>
          <a:xfrm>
            <a:off x="0" y="5460383"/>
            <a:ext cx="1017794" cy="540368"/>
          </a:xfrm>
          <a:custGeom>
            <a:avLst/>
            <a:gdLst>
              <a:gd name="connsiteX0" fmla="*/ 999806 w 1357058"/>
              <a:gd name="connsiteY0" fmla="*/ 692 h 720491"/>
              <a:gd name="connsiteX1" fmla="*/ 1254078 w 1357058"/>
              <a:gd name="connsiteY1" fmla="*/ 100950 h 720491"/>
              <a:gd name="connsiteX2" fmla="*/ 937392 w 1357058"/>
              <a:gd name="connsiteY2" fmla="*/ 669333 h 720491"/>
              <a:gd name="connsiteX3" fmla="*/ 658709 w 1357058"/>
              <a:gd name="connsiteY3" fmla="*/ 669333 h 720491"/>
              <a:gd name="connsiteX4" fmla="*/ 550590 w 1357058"/>
              <a:gd name="connsiteY4" fmla="*/ 691423 h 720491"/>
              <a:gd name="connsiteX5" fmla="*/ 474686 w 1357058"/>
              <a:gd name="connsiteY5" fmla="*/ 720491 h 720491"/>
              <a:gd name="connsiteX6" fmla="*/ 0 w 1357058"/>
              <a:gd name="connsiteY6" fmla="*/ 720491 h 720491"/>
              <a:gd name="connsiteX7" fmla="*/ 0 w 1357058"/>
              <a:gd name="connsiteY7" fmla="*/ 378828 h 720491"/>
              <a:gd name="connsiteX8" fmla="*/ 2 w 1357058"/>
              <a:gd name="connsiteY8" fmla="*/ 378826 h 720491"/>
              <a:gd name="connsiteX9" fmla="*/ 722046 w 1357058"/>
              <a:gd name="connsiteY9" fmla="*/ 25166 h 720491"/>
              <a:gd name="connsiteX10" fmla="*/ 999806 w 1357058"/>
              <a:gd name="connsiteY10" fmla="*/ 692 h 720491"/>
              <a:gd name="connsiteX0-1" fmla="*/ 0 w 1357058"/>
              <a:gd name="connsiteY0-2" fmla="*/ 720491 h 811931"/>
              <a:gd name="connsiteX1-3" fmla="*/ 0 w 1357058"/>
              <a:gd name="connsiteY1-4" fmla="*/ 378828 h 811931"/>
              <a:gd name="connsiteX2-5" fmla="*/ 2 w 1357058"/>
              <a:gd name="connsiteY2-6" fmla="*/ 378826 h 811931"/>
              <a:gd name="connsiteX3-7" fmla="*/ 722046 w 1357058"/>
              <a:gd name="connsiteY3-8" fmla="*/ 25166 h 811931"/>
              <a:gd name="connsiteX4-9" fmla="*/ 999806 w 1357058"/>
              <a:gd name="connsiteY4-10" fmla="*/ 692 h 811931"/>
              <a:gd name="connsiteX5-11" fmla="*/ 1254078 w 1357058"/>
              <a:gd name="connsiteY5-12" fmla="*/ 100950 h 811931"/>
              <a:gd name="connsiteX6-13" fmla="*/ 937392 w 1357058"/>
              <a:gd name="connsiteY6-14" fmla="*/ 669333 h 811931"/>
              <a:gd name="connsiteX7-15" fmla="*/ 658709 w 1357058"/>
              <a:gd name="connsiteY7-16" fmla="*/ 669333 h 811931"/>
              <a:gd name="connsiteX8-17" fmla="*/ 550590 w 1357058"/>
              <a:gd name="connsiteY8-18" fmla="*/ 691423 h 811931"/>
              <a:gd name="connsiteX9-19" fmla="*/ 474686 w 1357058"/>
              <a:gd name="connsiteY9-20" fmla="*/ 720491 h 811931"/>
              <a:gd name="connsiteX10-21" fmla="*/ 91440 w 1357058"/>
              <a:gd name="connsiteY10-22" fmla="*/ 811931 h 811931"/>
              <a:gd name="connsiteX0-23" fmla="*/ 0 w 1357058"/>
              <a:gd name="connsiteY0-24" fmla="*/ 720491 h 720491"/>
              <a:gd name="connsiteX1-25" fmla="*/ 0 w 1357058"/>
              <a:gd name="connsiteY1-26" fmla="*/ 378828 h 720491"/>
              <a:gd name="connsiteX2-27" fmla="*/ 2 w 1357058"/>
              <a:gd name="connsiteY2-28" fmla="*/ 378826 h 720491"/>
              <a:gd name="connsiteX3-29" fmla="*/ 722046 w 1357058"/>
              <a:gd name="connsiteY3-30" fmla="*/ 25166 h 720491"/>
              <a:gd name="connsiteX4-31" fmla="*/ 999806 w 1357058"/>
              <a:gd name="connsiteY4-32" fmla="*/ 692 h 720491"/>
              <a:gd name="connsiteX5-33" fmla="*/ 1254078 w 1357058"/>
              <a:gd name="connsiteY5-34" fmla="*/ 100950 h 720491"/>
              <a:gd name="connsiteX6-35" fmla="*/ 937392 w 1357058"/>
              <a:gd name="connsiteY6-36" fmla="*/ 669333 h 720491"/>
              <a:gd name="connsiteX7-37" fmla="*/ 658709 w 1357058"/>
              <a:gd name="connsiteY7-38" fmla="*/ 669333 h 720491"/>
              <a:gd name="connsiteX8-39" fmla="*/ 550590 w 1357058"/>
              <a:gd name="connsiteY8-40" fmla="*/ 691423 h 720491"/>
              <a:gd name="connsiteX9-41" fmla="*/ 474686 w 1357058"/>
              <a:gd name="connsiteY9-42" fmla="*/ 720491 h 720491"/>
              <a:gd name="connsiteX0-43" fmla="*/ 0 w 1357058"/>
              <a:gd name="connsiteY0-44" fmla="*/ 378828 h 720491"/>
              <a:gd name="connsiteX1-45" fmla="*/ 2 w 1357058"/>
              <a:gd name="connsiteY1-46" fmla="*/ 378826 h 720491"/>
              <a:gd name="connsiteX2-47" fmla="*/ 722046 w 1357058"/>
              <a:gd name="connsiteY2-48" fmla="*/ 25166 h 720491"/>
              <a:gd name="connsiteX3-49" fmla="*/ 999806 w 1357058"/>
              <a:gd name="connsiteY3-50" fmla="*/ 692 h 720491"/>
              <a:gd name="connsiteX4-51" fmla="*/ 1254078 w 1357058"/>
              <a:gd name="connsiteY4-52" fmla="*/ 100950 h 720491"/>
              <a:gd name="connsiteX5-53" fmla="*/ 937392 w 1357058"/>
              <a:gd name="connsiteY5-54" fmla="*/ 669333 h 720491"/>
              <a:gd name="connsiteX6-55" fmla="*/ 658709 w 1357058"/>
              <a:gd name="connsiteY6-56" fmla="*/ 669333 h 720491"/>
              <a:gd name="connsiteX7-57" fmla="*/ 550590 w 1357058"/>
              <a:gd name="connsiteY7-58" fmla="*/ 691423 h 720491"/>
              <a:gd name="connsiteX8-59" fmla="*/ 474686 w 1357058"/>
              <a:gd name="connsiteY8-60" fmla="*/ 720491 h 7204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57058" h="720491">
                <a:moveTo>
                  <a:pt x="0" y="378828"/>
                </a:moveTo>
                <a:lnTo>
                  <a:pt x="2" y="378826"/>
                </a:lnTo>
                <a:cubicBezTo>
                  <a:pt x="198173" y="229683"/>
                  <a:pt x="447980" y="60431"/>
                  <a:pt x="722046" y="25166"/>
                </a:cubicBezTo>
                <a:cubicBezTo>
                  <a:pt x="817287" y="12914"/>
                  <a:pt x="910503" y="-3591"/>
                  <a:pt x="999806" y="692"/>
                </a:cubicBezTo>
                <a:cubicBezTo>
                  <a:pt x="1089108" y="4976"/>
                  <a:pt x="1174496" y="30048"/>
                  <a:pt x="1254078" y="100950"/>
                </a:cubicBezTo>
                <a:cubicBezTo>
                  <a:pt x="1515596" y="333798"/>
                  <a:pt x="1230711" y="670040"/>
                  <a:pt x="937392" y="669333"/>
                </a:cubicBezTo>
                <a:cubicBezTo>
                  <a:pt x="837843" y="669144"/>
                  <a:pt x="752639" y="659734"/>
                  <a:pt x="658709" y="669333"/>
                </a:cubicBezTo>
                <a:cubicBezTo>
                  <a:pt x="622741" y="672939"/>
                  <a:pt x="586591" y="680600"/>
                  <a:pt x="550590" y="691423"/>
                </a:cubicBezTo>
                <a:lnTo>
                  <a:pt x="474686" y="720491"/>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37" name="任意多边形: 形状 36" descr="C:/Users/kingsoft/AppData/Local/Temp/fig2wpp/@svg_Vector-2178&amp;8989.svg"/>
          <p:cNvSpPr/>
          <p:nvPr userDrawn="1">
            <p:custDataLst>
              <p:tags r:id="rId13"/>
            </p:custDataLst>
          </p:nvPr>
        </p:nvSpPr>
        <p:spPr>
          <a:xfrm>
            <a:off x="7478758" y="5539361"/>
            <a:ext cx="1665242" cy="461390"/>
          </a:xfrm>
          <a:custGeom>
            <a:avLst/>
            <a:gdLst>
              <a:gd name="connsiteX0" fmla="*/ 2220323 w 2220323"/>
              <a:gd name="connsiteY0" fmla="*/ 0 h 615186"/>
              <a:gd name="connsiteX1" fmla="*/ 2220323 w 2220323"/>
              <a:gd name="connsiteY1" fmla="*/ 578680 h 615186"/>
              <a:gd name="connsiteX2" fmla="*/ 2161010 w 2220323"/>
              <a:gd name="connsiteY2" fmla="*/ 615186 h 615186"/>
              <a:gd name="connsiteX3" fmla="*/ 0 w 2220323"/>
              <a:gd name="connsiteY3" fmla="*/ 615186 h 615186"/>
              <a:gd name="connsiteX4" fmla="*/ 6983 w 2220323"/>
              <a:gd name="connsiteY4" fmla="*/ 601050 h 615186"/>
              <a:gd name="connsiteX5" fmla="*/ 1125302 w 2220323"/>
              <a:gd name="connsiteY5" fmla="*/ 146380 h 615186"/>
              <a:gd name="connsiteX6" fmla="*/ 1743643 w 2220323"/>
              <a:gd name="connsiteY6" fmla="*/ 361078 h 615186"/>
              <a:gd name="connsiteX7" fmla="*/ 2166971 w 2220323"/>
              <a:gd name="connsiteY7" fmla="*/ 26306 h 615186"/>
              <a:gd name="connsiteX0-1" fmla="*/ 2161010 w 2252450"/>
              <a:gd name="connsiteY0-2" fmla="*/ 615186 h 706626"/>
              <a:gd name="connsiteX1-3" fmla="*/ 0 w 2252450"/>
              <a:gd name="connsiteY1-4" fmla="*/ 615186 h 706626"/>
              <a:gd name="connsiteX2-5" fmla="*/ 6983 w 2252450"/>
              <a:gd name="connsiteY2-6" fmla="*/ 601050 h 706626"/>
              <a:gd name="connsiteX3-7" fmla="*/ 1125302 w 2252450"/>
              <a:gd name="connsiteY3-8" fmla="*/ 146380 h 706626"/>
              <a:gd name="connsiteX4-9" fmla="*/ 1743643 w 2252450"/>
              <a:gd name="connsiteY4-10" fmla="*/ 361078 h 706626"/>
              <a:gd name="connsiteX5-11" fmla="*/ 2166971 w 2252450"/>
              <a:gd name="connsiteY5-12" fmla="*/ 26306 h 706626"/>
              <a:gd name="connsiteX6-13" fmla="*/ 2220323 w 2252450"/>
              <a:gd name="connsiteY6-14" fmla="*/ 0 h 706626"/>
              <a:gd name="connsiteX7-15" fmla="*/ 2220323 w 2252450"/>
              <a:gd name="connsiteY7-16" fmla="*/ 578680 h 706626"/>
              <a:gd name="connsiteX8" fmla="*/ 2252450 w 2252450"/>
              <a:gd name="connsiteY8" fmla="*/ 706626 h 706626"/>
              <a:gd name="connsiteX0-17" fmla="*/ 2161010 w 2252450"/>
              <a:gd name="connsiteY0-18" fmla="*/ 615186 h 706626"/>
              <a:gd name="connsiteX1-19" fmla="*/ 0 w 2252450"/>
              <a:gd name="connsiteY1-20" fmla="*/ 615186 h 706626"/>
              <a:gd name="connsiteX2-21" fmla="*/ 6983 w 2252450"/>
              <a:gd name="connsiteY2-22" fmla="*/ 601050 h 706626"/>
              <a:gd name="connsiteX3-23" fmla="*/ 1125302 w 2252450"/>
              <a:gd name="connsiteY3-24" fmla="*/ 146380 h 706626"/>
              <a:gd name="connsiteX4-25" fmla="*/ 1743643 w 2252450"/>
              <a:gd name="connsiteY4-26" fmla="*/ 361078 h 706626"/>
              <a:gd name="connsiteX5-27" fmla="*/ 2166971 w 2252450"/>
              <a:gd name="connsiteY5-28" fmla="*/ 26306 h 706626"/>
              <a:gd name="connsiteX6-29" fmla="*/ 2220323 w 2252450"/>
              <a:gd name="connsiteY6-30" fmla="*/ 0 h 706626"/>
              <a:gd name="connsiteX7-31" fmla="*/ 2252450 w 2252450"/>
              <a:gd name="connsiteY7-32" fmla="*/ 706626 h 706626"/>
              <a:gd name="connsiteX0-33" fmla="*/ 2161010 w 2220323"/>
              <a:gd name="connsiteY0-34" fmla="*/ 615186 h 615186"/>
              <a:gd name="connsiteX1-35" fmla="*/ 0 w 2220323"/>
              <a:gd name="connsiteY1-36" fmla="*/ 615186 h 615186"/>
              <a:gd name="connsiteX2-37" fmla="*/ 6983 w 2220323"/>
              <a:gd name="connsiteY2-38" fmla="*/ 601050 h 615186"/>
              <a:gd name="connsiteX3-39" fmla="*/ 1125302 w 2220323"/>
              <a:gd name="connsiteY3-40" fmla="*/ 146380 h 615186"/>
              <a:gd name="connsiteX4-41" fmla="*/ 1743643 w 2220323"/>
              <a:gd name="connsiteY4-42" fmla="*/ 361078 h 615186"/>
              <a:gd name="connsiteX5-43" fmla="*/ 2166971 w 2220323"/>
              <a:gd name="connsiteY5-44" fmla="*/ 26306 h 615186"/>
              <a:gd name="connsiteX6-45" fmla="*/ 2220323 w 2220323"/>
              <a:gd name="connsiteY6-46" fmla="*/ 0 h 615186"/>
              <a:gd name="connsiteX0-47" fmla="*/ 0 w 2220323"/>
              <a:gd name="connsiteY0-48" fmla="*/ 615186 h 615186"/>
              <a:gd name="connsiteX1-49" fmla="*/ 6983 w 2220323"/>
              <a:gd name="connsiteY1-50" fmla="*/ 601050 h 615186"/>
              <a:gd name="connsiteX2-51" fmla="*/ 1125302 w 2220323"/>
              <a:gd name="connsiteY2-52" fmla="*/ 146380 h 615186"/>
              <a:gd name="connsiteX3-53" fmla="*/ 1743643 w 2220323"/>
              <a:gd name="connsiteY3-54" fmla="*/ 361078 h 615186"/>
              <a:gd name="connsiteX4-55" fmla="*/ 2166971 w 2220323"/>
              <a:gd name="connsiteY4-56" fmla="*/ 26306 h 615186"/>
              <a:gd name="connsiteX5-57" fmla="*/ 2220323 w 2220323"/>
              <a:gd name="connsiteY5-58" fmla="*/ 0 h 6151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20323" h="615186">
                <a:moveTo>
                  <a:pt x="0" y="615186"/>
                </a:moveTo>
                <a:lnTo>
                  <a:pt x="6983" y="601050"/>
                </a:lnTo>
                <a:cubicBezTo>
                  <a:pt x="269151" y="166348"/>
                  <a:pt x="815559" y="-192217"/>
                  <a:pt x="1125302" y="146380"/>
                </a:cubicBezTo>
                <a:cubicBezTo>
                  <a:pt x="1271684" y="306496"/>
                  <a:pt x="1429481" y="644932"/>
                  <a:pt x="1743643" y="361078"/>
                </a:cubicBezTo>
                <a:cubicBezTo>
                  <a:pt x="1880638" y="237317"/>
                  <a:pt x="2021197" y="110468"/>
                  <a:pt x="2166971" y="26306"/>
                </a:cubicBezTo>
                <a:lnTo>
                  <a:pt x="2220323" y="0"/>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2" name="标题 1"/>
          <p:cNvSpPr>
            <a:spLocks noGrp="1"/>
          </p:cNvSpPr>
          <p:nvPr>
            <p:ph type="ctrTitle"/>
            <p:custDataLst>
              <p:tags r:id="rId14"/>
            </p:custDataLst>
          </p:nvPr>
        </p:nvSpPr>
        <p:spPr>
          <a:xfrm>
            <a:off x="628650" y="2624279"/>
            <a:ext cx="7886700" cy="1455363"/>
          </a:xfrm>
        </p:spPr>
        <p:txBody>
          <a:bodyPr wrap="square" anchor="b">
            <a:normAutofit/>
          </a:bodyPr>
          <a:lstStyle>
            <a:lvl1pPr algn="ctr">
              <a:lnSpc>
                <a:spcPct val="100000"/>
              </a:lnSpc>
              <a:defRPr sz="450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1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11"/>
            <p:custDataLst>
              <p:tags r:id="rId16"/>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7"/>
            </p:custDataLst>
          </p:nvPr>
        </p:nvSpPr>
        <p:spPr>
          <a:xfrm>
            <a:off x="6457950" y="562451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8"/>
            </p:custDataLst>
          </p:nvPr>
        </p:nvSpPr>
        <p:spPr>
          <a:xfrm>
            <a:off x="2143125" y="4307690"/>
            <a:ext cx="4857750" cy="899095"/>
          </a:xfrm>
        </p:spPr>
        <p:txBody>
          <a:bodyPr wrap="square" anchor="t">
            <a:normAutofit/>
          </a:bodyPr>
          <a:lstStyle>
            <a:lvl1pPr marL="0" indent="0" algn="ctr">
              <a:lnSpc>
                <a:spcPct val="100000"/>
              </a:lnSpc>
              <a:buNone/>
              <a:defRPr sz="1800">
                <a:solidFill>
                  <a:schemeClr val="tx1">
                    <a:lumMod val="75000"/>
                    <a:lumOff val="25000"/>
                  </a:schemeClr>
                </a:solidFill>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1127250"/>
            <a:ext cx="8100000" cy="540000"/>
          </a:xfrm>
        </p:spPr>
        <p:txBody>
          <a:bodyPr wrap="square" lIns="0" tIns="0" rIns="0" bIns="0" anchor="b">
            <a:normAutofit/>
          </a:bodyPr>
          <a:lstStyle>
            <a:lvl1pPr algn="l">
              <a:defRPr sz="2700">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2"/>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任意多边形: 形状 3"/>
          <p:cNvSpPr/>
          <p:nvPr userDrawn="1">
            <p:custDataLst>
              <p:tags r:id="rId1"/>
            </p:custDataLst>
          </p:nvPr>
        </p:nvSpPr>
        <p:spPr>
          <a:xfrm>
            <a:off x="0" y="5099988"/>
            <a:ext cx="1509218" cy="900762"/>
          </a:xfrm>
          <a:custGeom>
            <a:avLst/>
            <a:gdLst>
              <a:gd name="connsiteX0" fmla="*/ 693451 w 2012290"/>
              <a:gd name="connsiteY0" fmla="*/ 116 h 1201016"/>
              <a:gd name="connsiteX1" fmla="*/ 821862 w 2012290"/>
              <a:gd name="connsiteY1" fmla="*/ 5726 h 1201016"/>
              <a:gd name="connsiteX2" fmla="*/ 1902538 w 2012290"/>
              <a:gd name="connsiteY2" fmla="*/ 655056 h 1201016"/>
              <a:gd name="connsiteX3" fmla="*/ 1970470 w 2012290"/>
              <a:gd name="connsiteY3" fmla="*/ 1145078 h 1201016"/>
              <a:gd name="connsiteX4" fmla="*/ 1932716 w 2012290"/>
              <a:gd name="connsiteY4" fmla="*/ 1201016 h 1201016"/>
              <a:gd name="connsiteX5" fmla="*/ 0 w 2012290"/>
              <a:gd name="connsiteY5" fmla="*/ 1201016 h 1201016"/>
              <a:gd name="connsiteX6" fmla="*/ 0 w 2012290"/>
              <a:gd name="connsiteY6" fmla="*/ 226571 h 1201016"/>
              <a:gd name="connsiteX7" fmla="*/ 95549 w 2012290"/>
              <a:gd name="connsiteY7" fmla="*/ 169006 h 1201016"/>
              <a:gd name="connsiteX8" fmla="*/ 693451 w 2012290"/>
              <a:gd name="connsiteY8" fmla="*/ 116 h 1201016"/>
              <a:gd name="connsiteX0-1" fmla="*/ 0 w 2012290"/>
              <a:gd name="connsiteY0-2" fmla="*/ 1201016 h 1292456"/>
              <a:gd name="connsiteX1-3" fmla="*/ 0 w 2012290"/>
              <a:gd name="connsiteY1-4" fmla="*/ 226571 h 1292456"/>
              <a:gd name="connsiteX2-5" fmla="*/ 95549 w 2012290"/>
              <a:gd name="connsiteY2-6" fmla="*/ 169006 h 1292456"/>
              <a:gd name="connsiteX3-7" fmla="*/ 693451 w 2012290"/>
              <a:gd name="connsiteY3-8" fmla="*/ 116 h 1292456"/>
              <a:gd name="connsiteX4-9" fmla="*/ 821862 w 2012290"/>
              <a:gd name="connsiteY4-10" fmla="*/ 5726 h 1292456"/>
              <a:gd name="connsiteX5-11" fmla="*/ 1902538 w 2012290"/>
              <a:gd name="connsiteY5-12" fmla="*/ 655056 h 1292456"/>
              <a:gd name="connsiteX6-13" fmla="*/ 1970470 w 2012290"/>
              <a:gd name="connsiteY6-14" fmla="*/ 1145078 h 1292456"/>
              <a:gd name="connsiteX7-15" fmla="*/ 1932716 w 2012290"/>
              <a:gd name="connsiteY7-16" fmla="*/ 1201016 h 1292456"/>
              <a:gd name="connsiteX8-17" fmla="*/ 91440 w 2012290"/>
              <a:gd name="connsiteY8-18" fmla="*/ 1292456 h 1292456"/>
              <a:gd name="connsiteX0-19" fmla="*/ 0 w 2012290"/>
              <a:gd name="connsiteY0-20" fmla="*/ 1201016 h 1201016"/>
              <a:gd name="connsiteX1-21" fmla="*/ 0 w 2012290"/>
              <a:gd name="connsiteY1-22" fmla="*/ 226571 h 1201016"/>
              <a:gd name="connsiteX2-23" fmla="*/ 95549 w 2012290"/>
              <a:gd name="connsiteY2-24" fmla="*/ 169006 h 1201016"/>
              <a:gd name="connsiteX3-25" fmla="*/ 693451 w 2012290"/>
              <a:gd name="connsiteY3-26" fmla="*/ 116 h 1201016"/>
              <a:gd name="connsiteX4-27" fmla="*/ 821862 w 2012290"/>
              <a:gd name="connsiteY4-28" fmla="*/ 5726 h 1201016"/>
              <a:gd name="connsiteX5-29" fmla="*/ 1902538 w 2012290"/>
              <a:gd name="connsiteY5-30" fmla="*/ 655056 h 1201016"/>
              <a:gd name="connsiteX6-31" fmla="*/ 1970470 w 2012290"/>
              <a:gd name="connsiteY6-32" fmla="*/ 1145078 h 1201016"/>
              <a:gd name="connsiteX7-33" fmla="*/ 1932716 w 2012290"/>
              <a:gd name="connsiteY7-34" fmla="*/ 1201016 h 1201016"/>
              <a:gd name="connsiteX0-35" fmla="*/ 0 w 2012290"/>
              <a:gd name="connsiteY0-36" fmla="*/ 226571 h 1201016"/>
              <a:gd name="connsiteX1-37" fmla="*/ 95549 w 2012290"/>
              <a:gd name="connsiteY1-38" fmla="*/ 169006 h 1201016"/>
              <a:gd name="connsiteX2-39" fmla="*/ 693451 w 2012290"/>
              <a:gd name="connsiteY2-40" fmla="*/ 116 h 1201016"/>
              <a:gd name="connsiteX3-41" fmla="*/ 821862 w 2012290"/>
              <a:gd name="connsiteY3-42" fmla="*/ 5726 h 1201016"/>
              <a:gd name="connsiteX4-43" fmla="*/ 1902538 w 2012290"/>
              <a:gd name="connsiteY4-44" fmla="*/ 655056 h 1201016"/>
              <a:gd name="connsiteX5-45" fmla="*/ 1970470 w 2012290"/>
              <a:gd name="connsiteY5-46" fmla="*/ 1145078 h 1201016"/>
              <a:gd name="connsiteX6-47" fmla="*/ 1932716 w 2012290"/>
              <a:gd name="connsiteY6-48" fmla="*/ 1201016 h 12010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2290" h="1201016">
                <a:moveTo>
                  <a:pt x="0" y="226571"/>
                </a:moveTo>
                <a:lnTo>
                  <a:pt x="95549" y="169006"/>
                </a:lnTo>
                <a:cubicBezTo>
                  <a:pt x="280575" y="66885"/>
                  <a:pt x="481551" y="3188"/>
                  <a:pt x="693451" y="116"/>
                </a:cubicBezTo>
                <a:cubicBezTo>
                  <a:pt x="735831" y="-498"/>
                  <a:pt x="778648" y="1313"/>
                  <a:pt x="821862" y="5726"/>
                </a:cubicBezTo>
                <a:cubicBezTo>
                  <a:pt x="1256446" y="49986"/>
                  <a:pt x="1656466" y="299057"/>
                  <a:pt x="1902538" y="655056"/>
                </a:cubicBezTo>
                <a:cubicBezTo>
                  <a:pt x="2031184" y="841089"/>
                  <a:pt x="2036859" y="1005509"/>
                  <a:pt x="1970470" y="1145078"/>
                </a:cubicBezTo>
                <a:lnTo>
                  <a:pt x="1932716" y="1201016"/>
                </a:lnTo>
              </a:path>
            </a:pathLst>
          </a:custGeom>
          <a:noFill/>
          <a:ln w="25294" cap="flat">
            <a:solidFill>
              <a:schemeClr val="tx2">
                <a:alpha val="20000"/>
              </a:schemeClr>
            </a:solidFill>
            <a:prstDash val="solid"/>
            <a:miter/>
          </a:ln>
        </p:spPr>
        <p:txBody>
          <a:bodyPr rtlCol="0" anchor="ctr"/>
          <a:lstStyle/>
          <a:p>
            <a:endParaRPr lang="zh-CN" altLang="en-US" sz="1015"/>
          </a:p>
        </p:txBody>
      </p:sp>
      <p:sp>
        <p:nvSpPr>
          <p:cNvPr id="5" name="任意多边形: 形状 4"/>
          <p:cNvSpPr/>
          <p:nvPr userDrawn="1">
            <p:custDataLst>
              <p:tags r:id="rId2"/>
            </p:custDataLst>
          </p:nvPr>
        </p:nvSpPr>
        <p:spPr>
          <a:xfrm>
            <a:off x="0" y="5285014"/>
            <a:ext cx="1303985" cy="715736"/>
          </a:xfrm>
          <a:custGeom>
            <a:avLst/>
            <a:gdLst>
              <a:gd name="connsiteX0" fmla="*/ 664417 w 1738647"/>
              <a:gd name="connsiteY0" fmla="*/ 927 h 954315"/>
              <a:gd name="connsiteX1" fmla="*/ 764136 w 1738647"/>
              <a:gd name="connsiteY1" fmla="*/ 1850 h 954315"/>
              <a:gd name="connsiteX2" fmla="*/ 1636421 w 1738647"/>
              <a:gd name="connsiteY2" fmla="*/ 450962 h 954315"/>
              <a:gd name="connsiteX3" fmla="*/ 1708529 w 1738647"/>
              <a:gd name="connsiteY3" fmla="*/ 858514 h 954315"/>
              <a:gd name="connsiteX4" fmla="*/ 1648330 w 1738647"/>
              <a:gd name="connsiteY4" fmla="*/ 954315 h 954315"/>
              <a:gd name="connsiteX5" fmla="*/ 0 w 1738647"/>
              <a:gd name="connsiteY5" fmla="*/ 954315 h 954315"/>
              <a:gd name="connsiteX6" fmla="*/ 0 w 1738647"/>
              <a:gd name="connsiteY6" fmla="*/ 268365 h 954315"/>
              <a:gd name="connsiteX7" fmla="*/ 31585 w 1738647"/>
              <a:gd name="connsiteY7" fmla="*/ 242867 h 954315"/>
              <a:gd name="connsiteX8" fmla="*/ 664417 w 1738647"/>
              <a:gd name="connsiteY8" fmla="*/ 927 h 954315"/>
              <a:gd name="connsiteX0-1" fmla="*/ 0 w 1738647"/>
              <a:gd name="connsiteY0-2" fmla="*/ 954315 h 1045755"/>
              <a:gd name="connsiteX1-3" fmla="*/ 0 w 1738647"/>
              <a:gd name="connsiteY1-4" fmla="*/ 268365 h 1045755"/>
              <a:gd name="connsiteX2-5" fmla="*/ 31585 w 1738647"/>
              <a:gd name="connsiteY2-6" fmla="*/ 242867 h 1045755"/>
              <a:gd name="connsiteX3-7" fmla="*/ 664417 w 1738647"/>
              <a:gd name="connsiteY3-8" fmla="*/ 927 h 1045755"/>
              <a:gd name="connsiteX4-9" fmla="*/ 764136 w 1738647"/>
              <a:gd name="connsiteY4-10" fmla="*/ 1850 h 1045755"/>
              <a:gd name="connsiteX5-11" fmla="*/ 1636421 w 1738647"/>
              <a:gd name="connsiteY5-12" fmla="*/ 450962 h 1045755"/>
              <a:gd name="connsiteX6-13" fmla="*/ 1708529 w 1738647"/>
              <a:gd name="connsiteY6-14" fmla="*/ 858514 h 1045755"/>
              <a:gd name="connsiteX7-15" fmla="*/ 1648330 w 1738647"/>
              <a:gd name="connsiteY7-16" fmla="*/ 954315 h 1045755"/>
              <a:gd name="connsiteX8-17" fmla="*/ 91440 w 1738647"/>
              <a:gd name="connsiteY8-18" fmla="*/ 1045755 h 1045755"/>
              <a:gd name="connsiteX0-19" fmla="*/ 0 w 1738647"/>
              <a:gd name="connsiteY0-20" fmla="*/ 954315 h 954315"/>
              <a:gd name="connsiteX1-21" fmla="*/ 0 w 1738647"/>
              <a:gd name="connsiteY1-22" fmla="*/ 268365 h 954315"/>
              <a:gd name="connsiteX2-23" fmla="*/ 31585 w 1738647"/>
              <a:gd name="connsiteY2-24" fmla="*/ 242867 h 954315"/>
              <a:gd name="connsiteX3-25" fmla="*/ 664417 w 1738647"/>
              <a:gd name="connsiteY3-26" fmla="*/ 927 h 954315"/>
              <a:gd name="connsiteX4-27" fmla="*/ 764136 w 1738647"/>
              <a:gd name="connsiteY4-28" fmla="*/ 1850 h 954315"/>
              <a:gd name="connsiteX5-29" fmla="*/ 1636421 w 1738647"/>
              <a:gd name="connsiteY5-30" fmla="*/ 450962 h 954315"/>
              <a:gd name="connsiteX6-31" fmla="*/ 1708529 w 1738647"/>
              <a:gd name="connsiteY6-32" fmla="*/ 858514 h 954315"/>
              <a:gd name="connsiteX7-33" fmla="*/ 1648330 w 1738647"/>
              <a:gd name="connsiteY7-34" fmla="*/ 954315 h 954315"/>
              <a:gd name="connsiteX0-35" fmla="*/ 0 w 1738647"/>
              <a:gd name="connsiteY0-36" fmla="*/ 268365 h 954315"/>
              <a:gd name="connsiteX1-37" fmla="*/ 31585 w 1738647"/>
              <a:gd name="connsiteY1-38" fmla="*/ 242867 h 954315"/>
              <a:gd name="connsiteX2-39" fmla="*/ 664417 w 1738647"/>
              <a:gd name="connsiteY2-40" fmla="*/ 927 h 954315"/>
              <a:gd name="connsiteX3-41" fmla="*/ 764136 w 1738647"/>
              <a:gd name="connsiteY3-42" fmla="*/ 1850 h 954315"/>
              <a:gd name="connsiteX4-43" fmla="*/ 1636421 w 1738647"/>
              <a:gd name="connsiteY4-44" fmla="*/ 450962 h 954315"/>
              <a:gd name="connsiteX5-45" fmla="*/ 1708529 w 1738647"/>
              <a:gd name="connsiteY5-46" fmla="*/ 858514 h 954315"/>
              <a:gd name="connsiteX6-47" fmla="*/ 1648330 w 1738647"/>
              <a:gd name="connsiteY6-48" fmla="*/ 954315 h 9543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38647" h="954315">
                <a:moveTo>
                  <a:pt x="0" y="268365"/>
                </a:moveTo>
                <a:lnTo>
                  <a:pt x="31585" y="242867"/>
                </a:lnTo>
                <a:cubicBezTo>
                  <a:pt x="220530" y="106642"/>
                  <a:pt x="434082" y="11231"/>
                  <a:pt x="664417" y="927"/>
                </a:cubicBezTo>
                <a:cubicBezTo>
                  <a:pt x="697322" y="-546"/>
                  <a:pt x="730569" y="-281"/>
                  <a:pt x="764136" y="1850"/>
                </a:cubicBezTo>
                <a:cubicBezTo>
                  <a:pt x="1106972" y="23680"/>
                  <a:pt x="1425008" y="175086"/>
                  <a:pt x="1636421" y="450962"/>
                </a:cubicBezTo>
                <a:cubicBezTo>
                  <a:pt x="1750512" y="599876"/>
                  <a:pt x="1760525" y="738691"/>
                  <a:pt x="1708529" y="858514"/>
                </a:cubicBezTo>
                <a:lnTo>
                  <a:pt x="1648330" y="954315"/>
                </a:lnTo>
              </a:path>
            </a:pathLst>
          </a:custGeom>
          <a:noFill/>
          <a:ln w="25294" cap="flat">
            <a:solidFill>
              <a:schemeClr val="tx2">
                <a:alpha val="20000"/>
              </a:schemeClr>
            </a:solidFill>
            <a:prstDash val="solid"/>
            <a:miter/>
          </a:ln>
        </p:spPr>
        <p:txBody>
          <a:bodyPr rtlCol="0" anchor="ctr"/>
          <a:lstStyle/>
          <a:p>
            <a:endParaRPr lang="zh-CN" altLang="en-US" sz="1015"/>
          </a:p>
        </p:txBody>
      </p:sp>
      <p:sp>
        <p:nvSpPr>
          <p:cNvPr id="6" name="任意多边形: 形状 5"/>
          <p:cNvSpPr/>
          <p:nvPr userDrawn="1">
            <p:custDataLst>
              <p:tags r:id="rId3"/>
            </p:custDataLst>
          </p:nvPr>
        </p:nvSpPr>
        <p:spPr>
          <a:xfrm>
            <a:off x="0" y="5490306"/>
            <a:ext cx="1067384" cy="510445"/>
          </a:xfrm>
          <a:custGeom>
            <a:avLst/>
            <a:gdLst>
              <a:gd name="connsiteX0" fmla="*/ 696233 w 1423178"/>
              <a:gd name="connsiteY0" fmla="*/ 1 h 680593"/>
              <a:gd name="connsiteX1" fmla="*/ 1332241 w 1423178"/>
              <a:gd name="connsiteY1" fmla="*/ 243392 h 680593"/>
              <a:gd name="connsiteX2" fmla="*/ 1353391 w 1423178"/>
              <a:gd name="connsiteY2" fmla="*/ 645006 h 680593"/>
              <a:gd name="connsiteX3" fmla="*/ 1318646 w 1423178"/>
              <a:gd name="connsiteY3" fmla="*/ 680593 h 680593"/>
              <a:gd name="connsiteX4" fmla="*/ 0 w 1423178"/>
              <a:gd name="connsiteY4" fmla="*/ 680593 h 680593"/>
              <a:gd name="connsiteX5" fmla="*/ 0 w 1423178"/>
              <a:gd name="connsiteY5" fmla="*/ 319923 h 680593"/>
              <a:gd name="connsiteX6" fmla="*/ 79446 w 1423178"/>
              <a:gd name="connsiteY6" fmla="*/ 251825 h 680593"/>
              <a:gd name="connsiteX7" fmla="*/ 696233 w 1423178"/>
              <a:gd name="connsiteY7" fmla="*/ 1 h 680593"/>
              <a:gd name="connsiteX0-1" fmla="*/ 0 w 1423178"/>
              <a:gd name="connsiteY0-2" fmla="*/ 680593 h 772033"/>
              <a:gd name="connsiteX1-3" fmla="*/ 0 w 1423178"/>
              <a:gd name="connsiteY1-4" fmla="*/ 319923 h 772033"/>
              <a:gd name="connsiteX2-5" fmla="*/ 79446 w 1423178"/>
              <a:gd name="connsiteY2-6" fmla="*/ 251825 h 772033"/>
              <a:gd name="connsiteX3-7" fmla="*/ 696233 w 1423178"/>
              <a:gd name="connsiteY3-8" fmla="*/ 1 h 772033"/>
              <a:gd name="connsiteX4-9" fmla="*/ 1332241 w 1423178"/>
              <a:gd name="connsiteY4-10" fmla="*/ 243392 h 772033"/>
              <a:gd name="connsiteX5-11" fmla="*/ 1353391 w 1423178"/>
              <a:gd name="connsiteY5-12" fmla="*/ 645006 h 772033"/>
              <a:gd name="connsiteX6-13" fmla="*/ 1318646 w 1423178"/>
              <a:gd name="connsiteY6-14" fmla="*/ 680593 h 772033"/>
              <a:gd name="connsiteX7-15" fmla="*/ 91440 w 1423178"/>
              <a:gd name="connsiteY7-16" fmla="*/ 772033 h 772033"/>
              <a:gd name="connsiteX0-17" fmla="*/ 0 w 1423178"/>
              <a:gd name="connsiteY0-18" fmla="*/ 680593 h 680593"/>
              <a:gd name="connsiteX1-19" fmla="*/ 0 w 1423178"/>
              <a:gd name="connsiteY1-20" fmla="*/ 319923 h 680593"/>
              <a:gd name="connsiteX2-21" fmla="*/ 79446 w 1423178"/>
              <a:gd name="connsiteY2-22" fmla="*/ 251825 h 680593"/>
              <a:gd name="connsiteX3-23" fmla="*/ 696233 w 1423178"/>
              <a:gd name="connsiteY3-24" fmla="*/ 1 h 680593"/>
              <a:gd name="connsiteX4-25" fmla="*/ 1332241 w 1423178"/>
              <a:gd name="connsiteY4-26" fmla="*/ 243392 h 680593"/>
              <a:gd name="connsiteX5-27" fmla="*/ 1353391 w 1423178"/>
              <a:gd name="connsiteY5-28" fmla="*/ 645006 h 680593"/>
              <a:gd name="connsiteX6-29" fmla="*/ 1318646 w 1423178"/>
              <a:gd name="connsiteY6-30" fmla="*/ 680593 h 680593"/>
              <a:gd name="connsiteX0-31" fmla="*/ 0 w 1423178"/>
              <a:gd name="connsiteY0-32" fmla="*/ 319923 h 680593"/>
              <a:gd name="connsiteX1-33" fmla="*/ 79446 w 1423178"/>
              <a:gd name="connsiteY1-34" fmla="*/ 251825 h 680593"/>
              <a:gd name="connsiteX2-35" fmla="*/ 696233 w 1423178"/>
              <a:gd name="connsiteY2-36" fmla="*/ 1 h 680593"/>
              <a:gd name="connsiteX3-37" fmla="*/ 1332241 w 1423178"/>
              <a:gd name="connsiteY3-38" fmla="*/ 243392 h 680593"/>
              <a:gd name="connsiteX4-39" fmla="*/ 1353391 w 1423178"/>
              <a:gd name="connsiteY4-40" fmla="*/ 645006 h 680593"/>
              <a:gd name="connsiteX5-41" fmla="*/ 1318646 w 1423178"/>
              <a:gd name="connsiteY5-42" fmla="*/ 680593 h 6805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3178" h="680593">
                <a:moveTo>
                  <a:pt x="0" y="319923"/>
                </a:moveTo>
                <a:lnTo>
                  <a:pt x="79446" y="251825"/>
                </a:lnTo>
                <a:cubicBezTo>
                  <a:pt x="257486" y="109985"/>
                  <a:pt x="466371" y="178"/>
                  <a:pt x="696233" y="1"/>
                </a:cubicBezTo>
                <a:cubicBezTo>
                  <a:pt x="937426" y="-201"/>
                  <a:pt x="1164524" y="54575"/>
                  <a:pt x="1332241" y="243392"/>
                </a:cubicBezTo>
                <a:cubicBezTo>
                  <a:pt x="1459004" y="386087"/>
                  <a:pt x="1440916" y="530854"/>
                  <a:pt x="1353391" y="645006"/>
                </a:cubicBezTo>
                <a:lnTo>
                  <a:pt x="1318646" y="680593"/>
                </a:lnTo>
              </a:path>
            </a:pathLst>
          </a:custGeom>
          <a:noFill/>
          <a:ln w="25294" cap="flat">
            <a:solidFill>
              <a:schemeClr val="tx2">
                <a:alpha val="20000"/>
              </a:schemeClr>
            </a:solidFill>
            <a:prstDash val="solid"/>
            <a:miter/>
          </a:ln>
        </p:spPr>
        <p:txBody>
          <a:bodyPr rtlCol="0" anchor="ctr"/>
          <a:lstStyle/>
          <a:p>
            <a:endParaRPr lang="zh-CN" altLang="en-US" sz="1015"/>
          </a:p>
        </p:txBody>
      </p:sp>
      <p:sp>
        <p:nvSpPr>
          <p:cNvPr id="10" name="任意多边形: 形状 9"/>
          <p:cNvSpPr/>
          <p:nvPr userDrawn="1">
            <p:custDataLst>
              <p:tags r:id="rId4"/>
            </p:custDataLst>
          </p:nvPr>
        </p:nvSpPr>
        <p:spPr>
          <a:xfrm>
            <a:off x="1" y="5672197"/>
            <a:ext cx="822356" cy="328553"/>
          </a:xfrm>
          <a:custGeom>
            <a:avLst/>
            <a:gdLst>
              <a:gd name="connsiteX0" fmla="*/ 832874 w 1096475"/>
              <a:gd name="connsiteY0" fmla="*/ 961 h 438071"/>
              <a:gd name="connsiteX1" fmla="*/ 1020987 w 1096475"/>
              <a:gd name="connsiteY1" fmla="*/ 76960 h 438071"/>
              <a:gd name="connsiteX2" fmla="*/ 1006323 w 1096475"/>
              <a:gd name="connsiteY2" fmla="*/ 407049 h 438071"/>
              <a:gd name="connsiteX3" fmla="*/ 962140 w 1096475"/>
              <a:gd name="connsiteY3" fmla="*/ 438071 h 438071"/>
              <a:gd name="connsiteX4" fmla="*/ 0 w 1096475"/>
              <a:gd name="connsiteY4" fmla="*/ 438071 h 438071"/>
              <a:gd name="connsiteX5" fmla="*/ 0 w 1096475"/>
              <a:gd name="connsiteY5" fmla="*/ 359183 h 438071"/>
              <a:gd name="connsiteX6" fmla="*/ 26928 w 1096475"/>
              <a:gd name="connsiteY6" fmla="*/ 333097 h 438071"/>
              <a:gd name="connsiteX7" fmla="*/ 97356 w 1096475"/>
              <a:gd name="connsiteY7" fmla="*/ 277372 h 438071"/>
              <a:gd name="connsiteX8" fmla="*/ 627484 w 1096475"/>
              <a:gd name="connsiteY8" fmla="*/ 16656 h 438071"/>
              <a:gd name="connsiteX9" fmla="*/ 832874 w 1096475"/>
              <a:gd name="connsiteY9" fmla="*/ 961 h 438071"/>
              <a:gd name="connsiteX0-1" fmla="*/ 0 w 1096475"/>
              <a:gd name="connsiteY0-2" fmla="*/ 438071 h 529511"/>
              <a:gd name="connsiteX1-3" fmla="*/ 0 w 1096475"/>
              <a:gd name="connsiteY1-4" fmla="*/ 359183 h 529511"/>
              <a:gd name="connsiteX2-5" fmla="*/ 26928 w 1096475"/>
              <a:gd name="connsiteY2-6" fmla="*/ 333097 h 529511"/>
              <a:gd name="connsiteX3-7" fmla="*/ 97356 w 1096475"/>
              <a:gd name="connsiteY3-8" fmla="*/ 277372 h 529511"/>
              <a:gd name="connsiteX4-9" fmla="*/ 627484 w 1096475"/>
              <a:gd name="connsiteY4-10" fmla="*/ 16656 h 529511"/>
              <a:gd name="connsiteX5-11" fmla="*/ 832874 w 1096475"/>
              <a:gd name="connsiteY5-12" fmla="*/ 961 h 529511"/>
              <a:gd name="connsiteX6-13" fmla="*/ 1020987 w 1096475"/>
              <a:gd name="connsiteY6-14" fmla="*/ 76960 h 529511"/>
              <a:gd name="connsiteX7-15" fmla="*/ 1006323 w 1096475"/>
              <a:gd name="connsiteY7-16" fmla="*/ 407049 h 529511"/>
              <a:gd name="connsiteX8-17" fmla="*/ 962140 w 1096475"/>
              <a:gd name="connsiteY8-18" fmla="*/ 438071 h 529511"/>
              <a:gd name="connsiteX9-19" fmla="*/ 91440 w 1096475"/>
              <a:gd name="connsiteY9-20" fmla="*/ 529511 h 529511"/>
              <a:gd name="connsiteX0-21" fmla="*/ 0 w 1096475"/>
              <a:gd name="connsiteY0-22" fmla="*/ 438071 h 438071"/>
              <a:gd name="connsiteX1-23" fmla="*/ 0 w 1096475"/>
              <a:gd name="connsiteY1-24" fmla="*/ 359183 h 438071"/>
              <a:gd name="connsiteX2-25" fmla="*/ 26928 w 1096475"/>
              <a:gd name="connsiteY2-26" fmla="*/ 333097 h 438071"/>
              <a:gd name="connsiteX3-27" fmla="*/ 97356 w 1096475"/>
              <a:gd name="connsiteY3-28" fmla="*/ 277372 h 438071"/>
              <a:gd name="connsiteX4-29" fmla="*/ 627484 w 1096475"/>
              <a:gd name="connsiteY4-30" fmla="*/ 16656 h 438071"/>
              <a:gd name="connsiteX5-31" fmla="*/ 832874 w 1096475"/>
              <a:gd name="connsiteY5-32" fmla="*/ 961 h 438071"/>
              <a:gd name="connsiteX6-33" fmla="*/ 1020987 w 1096475"/>
              <a:gd name="connsiteY6-34" fmla="*/ 76960 h 438071"/>
              <a:gd name="connsiteX7-35" fmla="*/ 1006323 w 1096475"/>
              <a:gd name="connsiteY7-36" fmla="*/ 407049 h 438071"/>
              <a:gd name="connsiteX8-37" fmla="*/ 962140 w 1096475"/>
              <a:gd name="connsiteY8-38" fmla="*/ 438071 h 438071"/>
              <a:gd name="connsiteX0-39" fmla="*/ 0 w 1096475"/>
              <a:gd name="connsiteY0-40" fmla="*/ 359183 h 438071"/>
              <a:gd name="connsiteX1-41" fmla="*/ 26928 w 1096475"/>
              <a:gd name="connsiteY1-42" fmla="*/ 333097 h 438071"/>
              <a:gd name="connsiteX2-43" fmla="*/ 97356 w 1096475"/>
              <a:gd name="connsiteY2-44" fmla="*/ 277372 h 438071"/>
              <a:gd name="connsiteX3-45" fmla="*/ 627484 w 1096475"/>
              <a:gd name="connsiteY3-46" fmla="*/ 16656 h 438071"/>
              <a:gd name="connsiteX4-47" fmla="*/ 832874 w 1096475"/>
              <a:gd name="connsiteY4-48" fmla="*/ 961 h 438071"/>
              <a:gd name="connsiteX5-49" fmla="*/ 1020987 w 1096475"/>
              <a:gd name="connsiteY5-50" fmla="*/ 76960 h 438071"/>
              <a:gd name="connsiteX6-51" fmla="*/ 1006323 w 1096475"/>
              <a:gd name="connsiteY6-52" fmla="*/ 407049 h 438071"/>
              <a:gd name="connsiteX7-53" fmla="*/ 962140 w 1096475"/>
              <a:gd name="connsiteY7-54" fmla="*/ 438071 h 4380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96475" h="438071">
                <a:moveTo>
                  <a:pt x="0" y="359183"/>
                </a:moveTo>
                <a:lnTo>
                  <a:pt x="26928" y="333097"/>
                </a:lnTo>
                <a:cubicBezTo>
                  <a:pt x="50142" y="313306"/>
                  <a:pt x="74123" y="294856"/>
                  <a:pt x="97356" y="277372"/>
                </a:cubicBezTo>
                <a:cubicBezTo>
                  <a:pt x="243127" y="167737"/>
                  <a:pt x="425884" y="42584"/>
                  <a:pt x="627484" y="16656"/>
                </a:cubicBezTo>
                <a:cubicBezTo>
                  <a:pt x="697542" y="7649"/>
                  <a:pt x="766648" y="-3337"/>
                  <a:pt x="832874" y="961"/>
                </a:cubicBezTo>
                <a:cubicBezTo>
                  <a:pt x="899100" y="5259"/>
                  <a:pt x="962447" y="24839"/>
                  <a:pt x="1020987" y="76960"/>
                </a:cubicBezTo>
                <a:cubicBezTo>
                  <a:pt x="1141219" y="183938"/>
                  <a:pt x="1103898" y="320100"/>
                  <a:pt x="1006323" y="407049"/>
                </a:cubicBezTo>
                <a:lnTo>
                  <a:pt x="962140" y="438071"/>
                </a:lnTo>
              </a:path>
            </a:pathLst>
          </a:custGeom>
          <a:noFill/>
          <a:ln w="25294" cap="flat">
            <a:solidFill>
              <a:schemeClr val="tx2">
                <a:alpha val="20000"/>
              </a:schemeClr>
            </a:solidFill>
            <a:prstDash val="solid"/>
            <a:miter/>
          </a:ln>
        </p:spPr>
        <p:txBody>
          <a:bodyPr rtlCol="0" anchor="ctr"/>
          <a:lstStyle/>
          <a:p>
            <a:endParaRPr lang="zh-CN" altLang="en-US" sz="1015"/>
          </a:p>
        </p:txBody>
      </p:sp>
      <p:sp>
        <p:nvSpPr>
          <p:cNvPr id="11" name="任意多边形: 形状 10"/>
          <p:cNvSpPr/>
          <p:nvPr userDrawn="1">
            <p:custDataLst>
              <p:tags r:id="rId5"/>
            </p:custDataLst>
          </p:nvPr>
        </p:nvSpPr>
        <p:spPr>
          <a:xfrm>
            <a:off x="6246638" y="857251"/>
            <a:ext cx="2897363" cy="3145574"/>
          </a:xfrm>
          <a:custGeom>
            <a:avLst/>
            <a:gdLst>
              <a:gd name="connsiteX0" fmla="*/ 483235 w 3863151"/>
              <a:gd name="connsiteY0" fmla="*/ 0 h 4194099"/>
              <a:gd name="connsiteX1" fmla="*/ 3863151 w 3863151"/>
              <a:gd name="connsiteY1" fmla="*/ 0 h 4194099"/>
              <a:gd name="connsiteX2" fmla="*/ 3863151 w 3863151"/>
              <a:gd name="connsiteY2" fmla="*/ 3821524 h 4194099"/>
              <a:gd name="connsiteX3" fmla="*/ 3798216 w 3863151"/>
              <a:gd name="connsiteY3" fmla="*/ 3839632 h 4194099"/>
              <a:gd name="connsiteX4" fmla="*/ 3152425 w 3863151"/>
              <a:gd name="connsiteY4" fmla="*/ 4074726 h 4194099"/>
              <a:gd name="connsiteX5" fmla="*/ 1479213 w 3863151"/>
              <a:gd name="connsiteY5" fmla="*/ 4031979 h 4194099"/>
              <a:gd name="connsiteX6" fmla="*/ 1357143 w 3863151"/>
              <a:gd name="connsiteY6" fmla="*/ 3989030 h 4194099"/>
              <a:gd name="connsiteX7" fmla="*/ 65418 w 3863151"/>
              <a:gd name="connsiteY7" fmla="*/ 2793011 h 4194099"/>
              <a:gd name="connsiteX8" fmla="*/ 65624 w 3863151"/>
              <a:gd name="connsiteY8" fmla="*/ 2793403 h 4194099"/>
              <a:gd name="connsiteX9" fmla="*/ 148252 w 3863151"/>
              <a:gd name="connsiteY9" fmla="*/ 1330872 h 4194099"/>
              <a:gd name="connsiteX10" fmla="*/ 448413 w 3863151"/>
              <a:gd name="connsiteY10" fmla="*/ 97910 h 4194099"/>
              <a:gd name="connsiteX0-1" fmla="*/ 3863151 w 3954591"/>
              <a:gd name="connsiteY0-2" fmla="*/ 0 h 4194099"/>
              <a:gd name="connsiteX1-3" fmla="*/ 3863151 w 3954591"/>
              <a:gd name="connsiteY1-4" fmla="*/ 3821524 h 4194099"/>
              <a:gd name="connsiteX2-5" fmla="*/ 3798216 w 3954591"/>
              <a:gd name="connsiteY2-6" fmla="*/ 3839632 h 4194099"/>
              <a:gd name="connsiteX3-7" fmla="*/ 3152425 w 3954591"/>
              <a:gd name="connsiteY3-8" fmla="*/ 4074726 h 4194099"/>
              <a:gd name="connsiteX4-9" fmla="*/ 1479213 w 3954591"/>
              <a:gd name="connsiteY4-10" fmla="*/ 4031979 h 4194099"/>
              <a:gd name="connsiteX5-11" fmla="*/ 1357143 w 3954591"/>
              <a:gd name="connsiteY5-12" fmla="*/ 3989030 h 4194099"/>
              <a:gd name="connsiteX6-13" fmla="*/ 65418 w 3954591"/>
              <a:gd name="connsiteY6-14" fmla="*/ 2793011 h 4194099"/>
              <a:gd name="connsiteX7-15" fmla="*/ 65624 w 3954591"/>
              <a:gd name="connsiteY7-16" fmla="*/ 2793403 h 4194099"/>
              <a:gd name="connsiteX8-17" fmla="*/ 148252 w 3954591"/>
              <a:gd name="connsiteY8-18" fmla="*/ 1330872 h 4194099"/>
              <a:gd name="connsiteX9-19" fmla="*/ 448413 w 3954591"/>
              <a:gd name="connsiteY9-20" fmla="*/ 97910 h 4194099"/>
              <a:gd name="connsiteX10-21" fmla="*/ 483235 w 3954591"/>
              <a:gd name="connsiteY10-22" fmla="*/ 0 h 4194099"/>
              <a:gd name="connsiteX11" fmla="*/ 3954591 w 3954591"/>
              <a:gd name="connsiteY11" fmla="*/ 91440 h 4194099"/>
              <a:gd name="connsiteX0-23" fmla="*/ 3863151 w 3863151"/>
              <a:gd name="connsiteY0-24" fmla="*/ 0 h 4194099"/>
              <a:gd name="connsiteX1-25" fmla="*/ 3863151 w 3863151"/>
              <a:gd name="connsiteY1-26" fmla="*/ 3821524 h 4194099"/>
              <a:gd name="connsiteX2-27" fmla="*/ 3798216 w 3863151"/>
              <a:gd name="connsiteY2-28" fmla="*/ 3839632 h 4194099"/>
              <a:gd name="connsiteX3-29" fmla="*/ 3152425 w 3863151"/>
              <a:gd name="connsiteY3-30" fmla="*/ 4074726 h 4194099"/>
              <a:gd name="connsiteX4-31" fmla="*/ 1479213 w 3863151"/>
              <a:gd name="connsiteY4-32" fmla="*/ 4031979 h 4194099"/>
              <a:gd name="connsiteX5-33" fmla="*/ 1357143 w 3863151"/>
              <a:gd name="connsiteY5-34" fmla="*/ 3989030 h 4194099"/>
              <a:gd name="connsiteX6-35" fmla="*/ 65418 w 3863151"/>
              <a:gd name="connsiteY6-36" fmla="*/ 2793011 h 4194099"/>
              <a:gd name="connsiteX7-37" fmla="*/ 65624 w 3863151"/>
              <a:gd name="connsiteY7-38" fmla="*/ 2793403 h 4194099"/>
              <a:gd name="connsiteX8-39" fmla="*/ 148252 w 3863151"/>
              <a:gd name="connsiteY8-40" fmla="*/ 1330872 h 4194099"/>
              <a:gd name="connsiteX9-41" fmla="*/ 448413 w 3863151"/>
              <a:gd name="connsiteY9-42" fmla="*/ 97910 h 4194099"/>
              <a:gd name="connsiteX10-43" fmla="*/ 483235 w 3863151"/>
              <a:gd name="connsiteY10-44" fmla="*/ 0 h 4194099"/>
              <a:gd name="connsiteX0-45" fmla="*/ 3863151 w 3863151"/>
              <a:gd name="connsiteY0-46" fmla="*/ 3821524 h 4194099"/>
              <a:gd name="connsiteX1-47" fmla="*/ 3798216 w 3863151"/>
              <a:gd name="connsiteY1-48" fmla="*/ 3839632 h 4194099"/>
              <a:gd name="connsiteX2-49" fmla="*/ 3152425 w 3863151"/>
              <a:gd name="connsiteY2-50" fmla="*/ 4074726 h 4194099"/>
              <a:gd name="connsiteX3-51" fmla="*/ 1479213 w 3863151"/>
              <a:gd name="connsiteY3-52" fmla="*/ 4031979 h 4194099"/>
              <a:gd name="connsiteX4-53" fmla="*/ 1357143 w 3863151"/>
              <a:gd name="connsiteY4-54" fmla="*/ 3989030 h 4194099"/>
              <a:gd name="connsiteX5-55" fmla="*/ 65418 w 3863151"/>
              <a:gd name="connsiteY5-56" fmla="*/ 2793011 h 4194099"/>
              <a:gd name="connsiteX6-57" fmla="*/ 65624 w 3863151"/>
              <a:gd name="connsiteY6-58" fmla="*/ 2793403 h 4194099"/>
              <a:gd name="connsiteX7-59" fmla="*/ 148252 w 3863151"/>
              <a:gd name="connsiteY7-60" fmla="*/ 1330872 h 4194099"/>
              <a:gd name="connsiteX8-61" fmla="*/ 448413 w 3863151"/>
              <a:gd name="connsiteY8-62" fmla="*/ 97910 h 4194099"/>
              <a:gd name="connsiteX9-63" fmla="*/ 483235 w 3863151"/>
              <a:gd name="connsiteY9-64" fmla="*/ 0 h 41940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863151" h="4194099">
                <a:moveTo>
                  <a:pt x="3863151" y="3821524"/>
                </a:moveTo>
                <a:lnTo>
                  <a:pt x="3798216" y="3839632"/>
                </a:lnTo>
                <a:cubicBezTo>
                  <a:pt x="3592190" y="3904429"/>
                  <a:pt x="3388949" y="3987727"/>
                  <a:pt x="3152425" y="4074726"/>
                </a:cubicBezTo>
                <a:cubicBezTo>
                  <a:pt x="2660225" y="4255706"/>
                  <a:pt x="2057646" y="4222459"/>
                  <a:pt x="1479213" y="4031979"/>
                </a:cubicBezTo>
                <a:cubicBezTo>
                  <a:pt x="1437935" y="4018402"/>
                  <a:pt x="1396988" y="4004077"/>
                  <a:pt x="1357143" y="3989030"/>
                </a:cubicBezTo>
                <a:cubicBezTo>
                  <a:pt x="764992" y="3766026"/>
                  <a:pt x="227787" y="3328870"/>
                  <a:pt x="65418" y="2793011"/>
                </a:cubicBezTo>
                <a:lnTo>
                  <a:pt x="65624" y="2793403"/>
                </a:lnTo>
                <a:cubicBezTo>
                  <a:pt x="-87692" y="2287663"/>
                  <a:pt x="64612" y="1801238"/>
                  <a:pt x="148252" y="1330872"/>
                </a:cubicBezTo>
                <a:cubicBezTo>
                  <a:pt x="222903" y="910483"/>
                  <a:pt x="321702" y="499277"/>
                  <a:pt x="448413" y="97910"/>
                </a:cubicBezTo>
                <a:lnTo>
                  <a:pt x="483235" y="0"/>
                </a:lnTo>
              </a:path>
            </a:pathLst>
          </a:custGeom>
          <a:noFill/>
          <a:ln w="25338" cap="flat">
            <a:solidFill>
              <a:schemeClr val="tx2">
                <a:alpha val="20000"/>
              </a:schemeClr>
            </a:solidFill>
            <a:prstDash val="solid"/>
            <a:miter/>
          </a:ln>
        </p:spPr>
        <p:txBody>
          <a:bodyPr rtlCol="0" anchor="ctr"/>
          <a:lstStyle/>
          <a:p>
            <a:endParaRPr lang="zh-CN" altLang="en-US" sz="1015"/>
          </a:p>
        </p:txBody>
      </p:sp>
      <p:sp>
        <p:nvSpPr>
          <p:cNvPr id="12" name="任意多边形: 形状 11"/>
          <p:cNvSpPr/>
          <p:nvPr userDrawn="1">
            <p:custDataLst>
              <p:tags r:id="rId6"/>
            </p:custDataLst>
          </p:nvPr>
        </p:nvSpPr>
        <p:spPr>
          <a:xfrm>
            <a:off x="6484053" y="857250"/>
            <a:ext cx="2659947" cy="2803718"/>
          </a:xfrm>
          <a:custGeom>
            <a:avLst/>
            <a:gdLst>
              <a:gd name="connsiteX0" fmla="*/ 444865 w 3546596"/>
              <a:gd name="connsiteY0" fmla="*/ 0 h 3738290"/>
              <a:gd name="connsiteX1" fmla="*/ 3546596 w 3546596"/>
              <a:gd name="connsiteY1" fmla="*/ 0 h 3738290"/>
              <a:gd name="connsiteX2" fmla="*/ 3546596 w 3546596"/>
              <a:gd name="connsiteY2" fmla="*/ 3445922 h 3738290"/>
              <a:gd name="connsiteX3" fmla="*/ 3519436 w 3546596"/>
              <a:gd name="connsiteY3" fmla="*/ 3449432 h 3738290"/>
              <a:gd name="connsiteX4" fmla="*/ 2751640 w 3546596"/>
              <a:gd name="connsiteY4" fmla="*/ 3654378 h 3738290"/>
              <a:gd name="connsiteX5" fmla="*/ 1296395 w 3546596"/>
              <a:gd name="connsiteY5" fmla="*/ 3587896 h 3738290"/>
              <a:gd name="connsiteX6" fmla="*/ 1190075 w 3546596"/>
              <a:gd name="connsiteY6" fmla="*/ 3549848 h 3738290"/>
              <a:gd name="connsiteX7" fmla="*/ 58939 w 3546596"/>
              <a:gd name="connsiteY7" fmla="*/ 2510414 h 3738290"/>
              <a:gd name="connsiteX8" fmla="*/ 59801 w 3546596"/>
              <a:gd name="connsiteY8" fmla="*/ 2510198 h 3738290"/>
              <a:gd name="connsiteX9" fmla="*/ 118210 w 3546596"/>
              <a:gd name="connsiteY9" fmla="*/ 1268253 h 3738290"/>
              <a:gd name="connsiteX10" fmla="*/ 367647 w 3546596"/>
              <a:gd name="connsiteY10" fmla="*/ 220588 h 3738290"/>
              <a:gd name="connsiteX0-1" fmla="*/ 3546596 w 3638036"/>
              <a:gd name="connsiteY0-2" fmla="*/ 0 h 3738290"/>
              <a:gd name="connsiteX1-3" fmla="*/ 3546596 w 3638036"/>
              <a:gd name="connsiteY1-4" fmla="*/ 3445922 h 3738290"/>
              <a:gd name="connsiteX2-5" fmla="*/ 3519436 w 3638036"/>
              <a:gd name="connsiteY2-6" fmla="*/ 3449432 h 3738290"/>
              <a:gd name="connsiteX3-7" fmla="*/ 2751640 w 3638036"/>
              <a:gd name="connsiteY3-8" fmla="*/ 3654378 h 3738290"/>
              <a:gd name="connsiteX4-9" fmla="*/ 1296395 w 3638036"/>
              <a:gd name="connsiteY4-10" fmla="*/ 3587896 h 3738290"/>
              <a:gd name="connsiteX5-11" fmla="*/ 1190075 w 3638036"/>
              <a:gd name="connsiteY5-12" fmla="*/ 3549848 h 3738290"/>
              <a:gd name="connsiteX6-13" fmla="*/ 58939 w 3638036"/>
              <a:gd name="connsiteY6-14" fmla="*/ 2510414 h 3738290"/>
              <a:gd name="connsiteX7-15" fmla="*/ 59801 w 3638036"/>
              <a:gd name="connsiteY7-16" fmla="*/ 2510198 h 3738290"/>
              <a:gd name="connsiteX8-17" fmla="*/ 118210 w 3638036"/>
              <a:gd name="connsiteY8-18" fmla="*/ 1268253 h 3738290"/>
              <a:gd name="connsiteX9-19" fmla="*/ 367647 w 3638036"/>
              <a:gd name="connsiteY9-20" fmla="*/ 220588 h 3738290"/>
              <a:gd name="connsiteX10-21" fmla="*/ 444865 w 3638036"/>
              <a:gd name="connsiteY10-22" fmla="*/ 0 h 3738290"/>
              <a:gd name="connsiteX11" fmla="*/ 3638036 w 3638036"/>
              <a:gd name="connsiteY11" fmla="*/ 91440 h 3738290"/>
              <a:gd name="connsiteX0-23" fmla="*/ 3546596 w 3546596"/>
              <a:gd name="connsiteY0-24" fmla="*/ 0 h 3738290"/>
              <a:gd name="connsiteX1-25" fmla="*/ 3546596 w 3546596"/>
              <a:gd name="connsiteY1-26" fmla="*/ 3445922 h 3738290"/>
              <a:gd name="connsiteX2-27" fmla="*/ 3519436 w 3546596"/>
              <a:gd name="connsiteY2-28" fmla="*/ 3449432 h 3738290"/>
              <a:gd name="connsiteX3-29" fmla="*/ 2751640 w 3546596"/>
              <a:gd name="connsiteY3-30" fmla="*/ 3654378 h 3738290"/>
              <a:gd name="connsiteX4-31" fmla="*/ 1296395 w 3546596"/>
              <a:gd name="connsiteY4-32" fmla="*/ 3587896 h 3738290"/>
              <a:gd name="connsiteX5-33" fmla="*/ 1190075 w 3546596"/>
              <a:gd name="connsiteY5-34" fmla="*/ 3549848 h 3738290"/>
              <a:gd name="connsiteX6-35" fmla="*/ 58939 w 3546596"/>
              <a:gd name="connsiteY6-36" fmla="*/ 2510414 h 3738290"/>
              <a:gd name="connsiteX7-37" fmla="*/ 59801 w 3546596"/>
              <a:gd name="connsiteY7-38" fmla="*/ 2510198 h 3738290"/>
              <a:gd name="connsiteX8-39" fmla="*/ 118210 w 3546596"/>
              <a:gd name="connsiteY8-40" fmla="*/ 1268253 h 3738290"/>
              <a:gd name="connsiteX9-41" fmla="*/ 367647 w 3546596"/>
              <a:gd name="connsiteY9-42" fmla="*/ 220588 h 3738290"/>
              <a:gd name="connsiteX10-43" fmla="*/ 444865 w 3546596"/>
              <a:gd name="connsiteY10-44" fmla="*/ 0 h 3738290"/>
              <a:gd name="connsiteX0-45" fmla="*/ 3546596 w 3546596"/>
              <a:gd name="connsiteY0-46" fmla="*/ 3445922 h 3738290"/>
              <a:gd name="connsiteX1-47" fmla="*/ 3519436 w 3546596"/>
              <a:gd name="connsiteY1-48" fmla="*/ 3449432 h 3738290"/>
              <a:gd name="connsiteX2-49" fmla="*/ 2751640 w 3546596"/>
              <a:gd name="connsiteY2-50" fmla="*/ 3654378 h 3738290"/>
              <a:gd name="connsiteX3-51" fmla="*/ 1296395 w 3546596"/>
              <a:gd name="connsiteY3-52" fmla="*/ 3587896 h 3738290"/>
              <a:gd name="connsiteX4-53" fmla="*/ 1190075 w 3546596"/>
              <a:gd name="connsiteY4-54" fmla="*/ 3549848 h 3738290"/>
              <a:gd name="connsiteX5-55" fmla="*/ 58939 w 3546596"/>
              <a:gd name="connsiteY5-56" fmla="*/ 2510414 h 3738290"/>
              <a:gd name="connsiteX6-57" fmla="*/ 59801 w 3546596"/>
              <a:gd name="connsiteY6-58" fmla="*/ 2510198 h 3738290"/>
              <a:gd name="connsiteX7-59" fmla="*/ 118210 w 3546596"/>
              <a:gd name="connsiteY7-60" fmla="*/ 1268253 h 3738290"/>
              <a:gd name="connsiteX8-61" fmla="*/ 367647 w 3546596"/>
              <a:gd name="connsiteY8-62" fmla="*/ 220588 h 3738290"/>
              <a:gd name="connsiteX9-63" fmla="*/ 444865 w 3546596"/>
              <a:gd name="connsiteY9-64" fmla="*/ 0 h 37382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546596" h="3738290">
                <a:moveTo>
                  <a:pt x="3546596" y="3445922"/>
                </a:moveTo>
                <a:lnTo>
                  <a:pt x="3519436" y="3449432"/>
                </a:lnTo>
                <a:cubicBezTo>
                  <a:pt x="3263338" y="3491944"/>
                  <a:pt x="3030649" y="3566738"/>
                  <a:pt x="2751640" y="3654378"/>
                </a:cubicBezTo>
                <a:cubicBezTo>
                  <a:pt x="2321071" y="3789787"/>
                  <a:pt x="1799324" y="3756818"/>
                  <a:pt x="1296395" y="3587896"/>
                </a:cubicBezTo>
                <a:cubicBezTo>
                  <a:pt x="1260228" y="3575698"/>
                  <a:pt x="1224606" y="3563134"/>
                  <a:pt x="1190075" y="3549848"/>
                </a:cubicBezTo>
                <a:cubicBezTo>
                  <a:pt x="674821" y="3352985"/>
                  <a:pt x="205134" y="2976587"/>
                  <a:pt x="58939" y="2510414"/>
                </a:cubicBezTo>
                <a:lnTo>
                  <a:pt x="59801" y="2510198"/>
                </a:lnTo>
                <a:cubicBezTo>
                  <a:pt x="-74829" y="2081326"/>
                  <a:pt x="50470" y="1668070"/>
                  <a:pt x="118210" y="1268253"/>
                </a:cubicBezTo>
                <a:cubicBezTo>
                  <a:pt x="178739" y="911012"/>
                  <a:pt x="261461" y="561777"/>
                  <a:pt x="367647" y="220588"/>
                </a:cubicBezTo>
                <a:lnTo>
                  <a:pt x="444865" y="0"/>
                </a:lnTo>
              </a:path>
            </a:pathLst>
          </a:custGeom>
          <a:noFill/>
          <a:ln w="25338" cap="flat">
            <a:solidFill>
              <a:schemeClr val="tx2">
                <a:alpha val="20000"/>
              </a:schemeClr>
            </a:solidFill>
            <a:prstDash val="solid"/>
            <a:miter/>
          </a:ln>
        </p:spPr>
        <p:txBody>
          <a:bodyPr rtlCol="0" anchor="ctr"/>
          <a:lstStyle/>
          <a:p>
            <a:endParaRPr lang="zh-CN" altLang="en-US" sz="1015"/>
          </a:p>
        </p:txBody>
      </p:sp>
      <p:sp>
        <p:nvSpPr>
          <p:cNvPr id="13" name="任意多边形: 形状 12"/>
          <p:cNvSpPr/>
          <p:nvPr userDrawn="1">
            <p:custDataLst>
              <p:tags r:id="rId7"/>
            </p:custDataLst>
          </p:nvPr>
        </p:nvSpPr>
        <p:spPr>
          <a:xfrm>
            <a:off x="6810716" y="857250"/>
            <a:ext cx="2333285" cy="2415587"/>
          </a:xfrm>
          <a:custGeom>
            <a:avLst/>
            <a:gdLst>
              <a:gd name="connsiteX0" fmla="*/ 395330 w 3111046"/>
              <a:gd name="connsiteY0" fmla="*/ 0 h 3220782"/>
              <a:gd name="connsiteX1" fmla="*/ 3111046 w 3111046"/>
              <a:gd name="connsiteY1" fmla="*/ 0 h 3220782"/>
              <a:gd name="connsiteX2" fmla="*/ 3111046 w 3111046"/>
              <a:gd name="connsiteY2" fmla="*/ 3050911 h 3220782"/>
              <a:gd name="connsiteX3" fmla="*/ 2978949 w 3111046"/>
              <a:gd name="connsiteY3" fmla="*/ 3057321 h 3220782"/>
              <a:gd name="connsiteX4" fmla="*/ 2309610 w 3111046"/>
              <a:gd name="connsiteY4" fmla="*/ 3172043 h 3220782"/>
              <a:gd name="connsiteX5" fmla="*/ 1094473 w 3111046"/>
              <a:gd name="connsiteY5" fmla="*/ 3083168 h 3220782"/>
              <a:gd name="connsiteX6" fmla="*/ 1005831 w 3111046"/>
              <a:gd name="connsiteY6" fmla="*/ 3050757 h 3220782"/>
              <a:gd name="connsiteX7" fmla="*/ 52890 w 3111046"/>
              <a:gd name="connsiteY7" fmla="*/ 2183766 h 3220782"/>
              <a:gd name="connsiteX8" fmla="*/ 53000 w 3111046"/>
              <a:gd name="connsiteY8" fmla="*/ 2183525 h 3220782"/>
              <a:gd name="connsiteX9" fmla="*/ 86893 w 3111046"/>
              <a:gd name="connsiteY9" fmla="*/ 1180512 h 3220782"/>
              <a:gd name="connsiteX10" fmla="*/ 281346 w 3111046"/>
              <a:gd name="connsiteY10" fmla="*/ 333450 h 3220782"/>
              <a:gd name="connsiteX0-1" fmla="*/ 3111046 w 3202486"/>
              <a:gd name="connsiteY0-2" fmla="*/ 0 h 3220782"/>
              <a:gd name="connsiteX1-3" fmla="*/ 3111046 w 3202486"/>
              <a:gd name="connsiteY1-4" fmla="*/ 3050911 h 3220782"/>
              <a:gd name="connsiteX2-5" fmla="*/ 2978949 w 3202486"/>
              <a:gd name="connsiteY2-6" fmla="*/ 3057321 h 3220782"/>
              <a:gd name="connsiteX3-7" fmla="*/ 2309610 w 3202486"/>
              <a:gd name="connsiteY3-8" fmla="*/ 3172043 h 3220782"/>
              <a:gd name="connsiteX4-9" fmla="*/ 1094473 w 3202486"/>
              <a:gd name="connsiteY4-10" fmla="*/ 3083168 h 3220782"/>
              <a:gd name="connsiteX5-11" fmla="*/ 1005831 w 3202486"/>
              <a:gd name="connsiteY5-12" fmla="*/ 3050757 h 3220782"/>
              <a:gd name="connsiteX6-13" fmla="*/ 52890 w 3202486"/>
              <a:gd name="connsiteY6-14" fmla="*/ 2183766 h 3220782"/>
              <a:gd name="connsiteX7-15" fmla="*/ 53000 w 3202486"/>
              <a:gd name="connsiteY7-16" fmla="*/ 2183525 h 3220782"/>
              <a:gd name="connsiteX8-17" fmla="*/ 86893 w 3202486"/>
              <a:gd name="connsiteY8-18" fmla="*/ 1180512 h 3220782"/>
              <a:gd name="connsiteX9-19" fmla="*/ 281346 w 3202486"/>
              <a:gd name="connsiteY9-20" fmla="*/ 333450 h 3220782"/>
              <a:gd name="connsiteX10-21" fmla="*/ 395330 w 3202486"/>
              <a:gd name="connsiteY10-22" fmla="*/ 0 h 3220782"/>
              <a:gd name="connsiteX11" fmla="*/ 3202486 w 3202486"/>
              <a:gd name="connsiteY11" fmla="*/ 91440 h 3220782"/>
              <a:gd name="connsiteX0-23" fmla="*/ 3111046 w 3111046"/>
              <a:gd name="connsiteY0-24" fmla="*/ 0 h 3220782"/>
              <a:gd name="connsiteX1-25" fmla="*/ 3111046 w 3111046"/>
              <a:gd name="connsiteY1-26" fmla="*/ 3050911 h 3220782"/>
              <a:gd name="connsiteX2-27" fmla="*/ 2978949 w 3111046"/>
              <a:gd name="connsiteY2-28" fmla="*/ 3057321 h 3220782"/>
              <a:gd name="connsiteX3-29" fmla="*/ 2309610 w 3111046"/>
              <a:gd name="connsiteY3-30" fmla="*/ 3172043 h 3220782"/>
              <a:gd name="connsiteX4-31" fmla="*/ 1094473 w 3111046"/>
              <a:gd name="connsiteY4-32" fmla="*/ 3083168 h 3220782"/>
              <a:gd name="connsiteX5-33" fmla="*/ 1005831 w 3111046"/>
              <a:gd name="connsiteY5-34" fmla="*/ 3050757 h 3220782"/>
              <a:gd name="connsiteX6-35" fmla="*/ 52890 w 3111046"/>
              <a:gd name="connsiteY6-36" fmla="*/ 2183766 h 3220782"/>
              <a:gd name="connsiteX7-37" fmla="*/ 53000 w 3111046"/>
              <a:gd name="connsiteY7-38" fmla="*/ 2183525 h 3220782"/>
              <a:gd name="connsiteX8-39" fmla="*/ 86893 w 3111046"/>
              <a:gd name="connsiteY8-40" fmla="*/ 1180512 h 3220782"/>
              <a:gd name="connsiteX9-41" fmla="*/ 281346 w 3111046"/>
              <a:gd name="connsiteY9-42" fmla="*/ 333450 h 3220782"/>
              <a:gd name="connsiteX10-43" fmla="*/ 395330 w 3111046"/>
              <a:gd name="connsiteY10-44" fmla="*/ 0 h 3220782"/>
              <a:gd name="connsiteX0-45" fmla="*/ 3111046 w 3111046"/>
              <a:gd name="connsiteY0-46" fmla="*/ 3050911 h 3220782"/>
              <a:gd name="connsiteX1-47" fmla="*/ 2978949 w 3111046"/>
              <a:gd name="connsiteY1-48" fmla="*/ 3057321 h 3220782"/>
              <a:gd name="connsiteX2-49" fmla="*/ 2309610 w 3111046"/>
              <a:gd name="connsiteY2-50" fmla="*/ 3172043 h 3220782"/>
              <a:gd name="connsiteX3-51" fmla="*/ 1094473 w 3111046"/>
              <a:gd name="connsiteY3-52" fmla="*/ 3083168 h 3220782"/>
              <a:gd name="connsiteX4-53" fmla="*/ 1005831 w 3111046"/>
              <a:gd name="connsiteY4-54" fmla="*/ 3050757 h 3220782"/>
              <a:gd name="connsiteX5-55" fmla="*/ 52890 w 3111046"/>
              <a:gd name="connsiteY5-56" fmla="*/ 2183766 h 3220782"/>
              <a:gd name="connsiteX6-57" fmla="*/ 53000 w 3111046"/>
              <a:gd name="connsiteY6-58" fmla="*/ 2183525 h 3220782"/>
              <a:gd name="connsiteX7-59" fmla="*/ 86893 w 3111046"/>
              <a:gd name="connsiteY7-60" fmla="*/ 1180512 h 3220782"/>
              <a:gd name="connsiteX8-61" fmla="*/ 281346 w 3111046"/>
              <a:gd name="connsiteY8-62" fmla="*/ 333450 h 3220782"/>
              <a:gd name="connsiteX9-63" fmla="*/ 395330 w 3111046"/>
              <a:gd name="connsiteY9-64" fmla="*/ 0 h 32207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111046" h="3220782">
                <a:moveTo>
                  <a:pt x="3111046" y="3050911"/>
                </a:moveTo>
                <a:lnTo>
                  <a:pt x="2978949" y="3057321"/>
                </a:lnTo>
                <a:cubicBezTo>
                  <a:pt x="2753514" y="3074271"/>
                  <a:pt x="2548140" y="3113762"/>
                  <a:pt x="2309610" y="3172043"/>
                </a:cubicBezTo>
                <a:cubicBezTo>
                  <a:pt x="1948395" y="3260171"/>
                  <a:pt x="1513959" y="3227759"/>
                  <a:pt x="1094473" y="3083168"/>
                </a:cubicBezTo>
                <a:cubicBezTo>
                  <a:pt x="1064482" y="3073061"/>
                  <a:pt x="1034947" y="3061966"/>
                  <a:pt x="1005831" y="3050757"/>
                </a:cubicBezTo>
                <a:cubicBezTo>
                  <a:pt x="575807" y="2883582"/>
                  <a:pt x="180909" y="2573324"/>
                  <a:pt x="52890" y="2183766"/>
                </a:cubicBezTo>
                <a:cubicBezTo>
                  <a:pt x="52927" y="2183686"/>
                  <a:pt x="52963" y="2183605"/>
                  <a:pt x="53000" y="2183525"/>
                </a:cubicBezTo>
                <a:cubicBezTo>
                  <a:pt x="-60676" y="1838195"/>
                  <a:pt x="36291" y="1504062"/>
                  <a:pt x="86893" y="1180512"/>
                </a:cubicBezTo>
                <a:cubicBezTo>
                  <a:pt x="132262" y="891714"/>
                  <a:pt x="197380" y="609494"/>
                  <a:pt x="281346" y="333450"/>
                </a:cubicBezTo>
                <a:lnTo>
                  <a:pt x="395330" y="0"/>
                </a:lnTo>
              </a:path>
            </a:pathLst>
          </a:custGeom>
          <a:noFill/>
          <a:ln w="25338" cap="flat">
            <a:solidFill>
              <a:schemeClr val="tx2">
                <a:alpha val="20000"/>
              </a:schemeClr>
            </a:solidFill>
            <a:prstDash val="solid"/>
            <a:miter/>
          </a:ln>
        </p:spPr>
        <p:txBody>
          <a:bodyPr rtlCol="0" anchor="ctr"/>
          <a:lstStyle/>
          <a:p>
            <a:endParaRPr lang="zh-CN" altLang="en-US" sz="1015"/>
          </a:p>
        </p:txBody>
      </p:sp>
      <p:sp>
        <p:nvSpPr>
          <p:cNvPr id="14" name="任意多边形: 形状 13"/>
          <p:cNvSpPr/>
          <p:nvPr userDrawn="1">
            <p:custDataLst>
              <p:tags r:id="rId8"/>
            </p:custDataLst>
          </p:nvPr>
        </p:nvSpPr>
        <p:spPr>
          <a:xfrm>
            <a:off x="7124588" y="857250"/>
            <a:ext cx="2019413" cy="2001447"/>
          </a:xfrm>
          <a:custGeom>
            <a:avLst/>
            <a:gdLst>
              <a:gd name="connsiteX0" fmla="*/ 371595 w 2692550"/>
              <a:gd name="connsiteY0" fmla="*/ 0 h 2668596"/>
              <a:gd name="connsiteX1" fmla="*/ 2549524 w 2692550"/>
              <a:gd name="connsiteY1" fmla="*/ 0 h 2668596"/>
              <a:gd name="connsiteX2" fmla="*/ 2532865 w 2692550"/>
              <a:gd name="connsiteY2" fmla="*/ 51620 h 2668596"/>
              <a:gd name="connsiteX3" fmla="*/ 2522568 w 2692550"/>
              <a:gd name="connsiteY3" fmla="*/ 241747 h 2668596"/>
              <a:gd name="connsiteX4" fmla="*/ 2633729 w 2692550"/>
              <a:gd name="connsiteY4" fmla="*/ 478437 h 2668596"/>
              <a:gd name="connsiteX5" fmla="*/ 2692550 w 2692550"/>
              <a:gd name="connsiteY5" fmla="*/ 537601 h 2668596"/>
              <a:gd name="connsiteX6" fmla="*/ 2692550 w 2692550"/>
              <a:gd name="connsiteY6" fmla="*/ 2651032 h 2668596"/>
              <a:gd name="connsiteX7" fmla="*/ 2613148 w 2692550"/>
              <a:gd name="connsiteY7" fmla="*/ 2644303 h 2668596"/>
              <a:gd name="connsiteX8" fmla="*/ 1777071 w 2692550"/>
              <a:gd name="connsiteY8" fmla="*/ 2651408 h 2668596"/>
              <a:gd name="connsiteX9" fmla="*/ 848582 w 2692550"/>
              <a:gd name="connsiteY9" fmla="*/ 2547258 h 2668596"/>
              <a:gd name="connsiteX10" fmla="*/ 780737 w 2692550"/>
              <a:gd name="connsiteY10" fmla="*/ 2521674 h 2668596"/>
              <a:gd name="connsiteX11" fmla="*/ 43407 w 2692550"/>
              <a:gd name="connsiteY11" fmla="*/ 1860386 h 2668596"/>
              <a:gd name="connsiteX12" fmla="*/ 43884 w 2692550"/>
              <a:gd name="connsiteY12" fmla="*/ 1860867 h 2668596"/>
              <a:gd name="connsiteX13" fmla="*/ 53645 w 2692550"/>
              <a:gd name="connsiteY13" fmla="*/ 1131655 h 2668596"/>
              <a:gd name="connsiteX14" fmla="*/ 285337 w 2692550"/>
              <a:gd name="connsiteY14" fmla="*/ 215809 h 2668596"/>
              <a:gd name="connsiteX0-1" fmla="*/ 2549524 w 2692550"/>
              <a:gd name="connsiteY0-2" fmla="*/ 0 h 2668596"/>
              <a:gd name="connsiteX1-3" fmla="*/ 2532865 w 2692550"/>
              <a:gd name="connsiteY1-4" fmla="*/ 51620 h 2668596"/>
              <a:gd name="connsiteX2-5" fmla="*/ 2522568 w 2692550"/>
              <a:gd name="connsiteY2-6" fmla="*/ 241747 h 2668596"/>
              <a:gd name="connsiteX3-7" fmla="*/ 2633729 w 2692550"/>
              <a:gd name="connsiteY3-8" fmla="*/ 478437 h 2668596"/>
              <a:gd name="connsiteX4-9" fmla="*/ 2692550 w 2692550"/>
              <a:gd name="connsiteY4-10" fmla="*/ 537601 h 2668596"/>
              <a:gd name="connsiteX5-11" fmla="*/ 2692550 w 2692550"/>
              <a:gd name="connsiteY5-12" fmla="*/ 2651032 h 2668596"/>
              <a:gd name="connsiteX6-13" fmla="*/ 2613148 w 2692550"/>
              <a:gd name="connsiteY6-14" fmla="*/ 2644303 h 2668596"/>
              <a:gd name="connsiteX7-15" fmla="*/ 1777071 w 2692550"/>
              <a:gd name="connsiteY7-16" fmla="*/ 2651408 h 2668596"/>
              <a:gd name="connsiteX8-17" fmla="*/ 848582 w 2692550"/>
              <a:gd name="connsiteY8-18" fmla="*/ 2547258 h 2668596"/>
              <a:gd name="connsiteX9-19" fmla="*/ 780737 w 2692550"/>
              <a:gd name="connsiteY9-20" fmla="*/ 2521674 h 2668596"/>
              <a:gd name="connsiteX10-21" fmla="*/ 43407 w 2692550"/>
              <a:gd name="connsiteY10-22" fmla="*/ 1860386 h 2668596"/>
              <a:gd name="connsiteX11-23" fmla="*/ 43884 w 2692550"/>
              <a:gd name="connsiteY11-24" fmla="*/ 1860867 h 2668596"/>
              <a:gd name="connsiteX12-25" fmla="*/ 53645 w 2692550"/>
              <a:gd name="connsiteY12-26" fmla="*/ 1131655 h 2668596"/>
              <a:gd name="connsiteX13-27" fmla="*/ 285337 w 2692550"/>
              <a:gd name="connsiteY13-28" fmla="*/ 215809 h 2668596"/>
              <a:gd name="connsiteX14-29" fmla="*/ 371595 w 2692550"/>
              <a:gd name="connsiteY14-30" fmla="*/ 0 h 2668596"/>
              <a:gd name="connsiteX15" fmla="*/ 2640964 w 2692550"/>
              <a:gd name="connsiteY15" fmla="*/ 91440 h 2668596"/>
              <a:gd name="connsiteX0-31" fmla="*/ 2549524 w 2692550"/>
              <a:gd name="connsiteY0-32" fmla="*/ 0 h 2668596"/>
              <a:gd name="connsiteX1-33" fmla="*/ 2532865 w 2692550"/>
              <a:gd name="connsiteY1-34" fmla="*/ 51620 h 2668596"/>
              <a:gd name="connsiteX2-35" fmla="*/ 2522568 w 2692550"/>
              <a:gd name="connsiteY2-36" fmla="*/ 241747 h 2668596"/>
              <a:gd name="connsiteX3-37" fmla="*/ 2633729 w 2692550"/>
              <a:gd name="connsiteY3-38" fmla="*/ 478437 h 2668596"/>
              <a:gd name="connsiteX4-39" fmla="*/ 2692550 w 2692550"/>
              <a:gd name="connsiteY4-40" fmla="*/ 537601 h 2668596"/>
              <a:gd name="connsiteX5-41" fmla="*/ 2692550 w 2692550"/>
              <a:gd name="connsiteY5-42" fmla="*/ 2651032 h 2668596"/>
              <a:gd name="connsiteX6-43" fmla="*/ 2613148 w 2692550"/>
              <a:gd name="connsiteY6-44" fmla="*/ 2644303 h 2668596"/>
              <a:gd name="connsiteX7-45" fmla="*/ 1777071 w 2692550"/>
              <a:gd name="connsiteY7-46" fmla="*/ 2651408 h 2668596"/>
              <a:gd name="connsiteX8-47" fmla="*/ 848582 w 2692550"/>
              <a:gd name="connsiteY8-48" fmla="*/ 2547258 h 2668596"/>
              <a:gd name="connsiteX9-49" fmla="*/ 780737 w 2692550"/>
              <a:gd name="connsiteY9-50" fmla="*/ 2521674 h 2668596"/>
              <a:gd name="connsiteX10-51" fmla="*/ 43407 w 2692550"/>
              <a:gd name="connsiteY10-52" fmla="*/ 1860386 h 2668596"/>
              <a:gd name="connsiteX11-53" fmla="*/ 43884 w 2692550"/>
              <a:gd name="connsiteY11-54" fmla="*/ 1860867 h 2668596"/>
              <a:gd name="connsiteX12-55" fmla="*/ 53645 w 2692550"/>
              <a:gd name="connsiteY12-56" fmla="*/ 1131655 h 2668596"/>
              <a:gd name="connsiteX13-57" fmla="*/ 285337 w 2692550"/>
              <a:gd name="connsiteY13-58" fmla="*/ 215809 h 2668596"/>
              <a:gd name="connsiteX14-59" fmla="*/ 371595 w 2692550"/>
              <a:gd name="connsiteY14-60" fmla="*/ 0 h 2668596"/>
              <a:gd name="connsiteX0-61" fmla="*/ 2532865 w 2692550"/>
              <a:gd name="connsiteY0-62" fmla="*/ 51620 h 2668596"/>
              <a:gd name="connsiteX1-63" fmla="*/ 2522568 w 2692550"/>
              <a:gd name="connsiteY1-64" fmla="*/ 241747 h 2668596"/>
              <a:gd name="connsiteX2-65" fmla="*/ 2633729 w 2692550"/>
              <a:gd name="connsiteY2-66" fmla="*/ 478437 h 2668596"/>
              <a:gd name="connsiteX3-67" fmla="*/ 2692550 w 2692550"/>
              <a:gd name="connsiteY3-68" fmla="*/ 537601 h 2668596"/>
              <a:gd name="connsiteX4-69" fmla="*/ 2692550 w 2692550"/>
              <a:gd name="connsiteY4-70" fmla="*/ 2651032 h 2668596"/>
              <a:gd name="connsiteX5-71" fmla="*/ 2613148 w 2692550"/>
              <a:gd name="connsiteY5-72" fmla="*/ 2644303 h 2668596"/>
              <a:gd name="connsiteX6-73" fmla="*/ 1777071 w 2692550"/>
              <a:gd name="connsiteY6-74" fmla="*/ 2651408 h 2668596"/>
              <a:gd name="connsiteX7-75" fmla="*/ 848582 w 2692550"/>
              <a:gd name="connsiteY7-76" fmla="*/ 2547258 h 2668596"/>
              <a:gd name="connsiteX8-77" fmla="*/ 780737 w 2692550"/>
              <a:gd name="connsiteY8-78" fmla="*/ 2521674 h 2668596"/>
              <a:gd name="connsiteX9-79" fmla="*/ 43407 w 2692550"/>
              <a:gd name="connsiteY9-80" fmla="*/ 1860386 h 2668596"/>
              <a:gd name="connsiteX10-81" fmla="*/ 43884 w 2692550"/>
              <a:gd name="connsiteY10-82" fmla="*/ 1860867 h 2668596"/>
              <a:gd name="connsiteX11-83" fmla="*/ 53645 w 2692550"/>
              <a:gd name="connsiteY11-84" fmla="*/ 1131655 h 2668596"/>
              <a:gd name="connsiteX12-85" fmla="*/ 285337 w 2692550"/>
              <a:gd name="connsiteY12-86" fmla="*/ 215809 h 2668596"/>
              <a:gd name="connsiteX13-87" fmla="*/ 371595 w 2692550"/>
              <a:gd name="connsiteY13-88" fmla="*/ 0 h 2668596"/>
              <a:gd name="connsiteX0-89" fmla="*/ 2522568 w 2692550"/>
              <a:gd name="connsiteY0-90" fmla="*/ 241747 h 2668596"/>
              <a:gd name="connsiteX1-91" fmla="*/ 2633729 w 2692550"/>
              <a:gd name="connsiteY1-92" fmla="*/ 478437 h 2668596"/>
              <a:gd name="connsiteX2-93" fmla="*/ 2692550 w 2692550"/>
              <a:gd name="connsiteY2-94" fmla="*/ 537601 h 2668596"/>
              <a:gd name="connsiteX3-95" fmla="*/ 2692550 w 2692550"/>
              <a:gd name="connsiteY3-96" fmla="*/ 2651032 h 2668596"/>
              <a:gd name="connsiteX4-97" fmla="*/ 2613148 w 2692550"/>
              <a:gd name="connsiteY4-98" fmla="*/ 2644303 h 2668596"/>
              <a:gd name="connsiteX5-99" fmla="*/ 1777071 w 2692550"/>
              <a:gd name="connsiteY5-100" fmla="*/ 2651408 h 2668596"/>
              <a:gd name="connsiteX6-101" fmla="*/ 848582 w 2692550"/>
              <a:gd name="connsiteY6-102" fmla="*/ 2547258 h 2668596"/>
              <a:gd name="connsiteX7-103" fmla="*/ 780737 w 2692550"/>
              <a:gd name="connsiteY7-104" fmla="*/ 2521674 h 2668596"/>
              <a:gd name="connsiteX8-105" fmla="*/ 43407 w 2692550"/>
              <a:gd name="connsiteY8-106" fmla="*/ 1860386 h 2668596"/>
              <a:gd name="connsiteX9-107" fmla="*/ 43884 w 2692550"/>
              <a:gd name="connsiteY9-108" fmla="*/ 1860867 h 2668596"/>
              <a:gd name="connsiteX10-109" fmla="*/ 53645 w 2692550"/>
              <a:gd name="connsiteY10-110" fmla="*/ 1131655 h 2668596"/>
              <a:gd name="connsiteX11-111" fmla="*/ 285337 w 2692550"/>
              <a:gd name="connsiteY11-112" fmla="*/ 215809 h 2668596"/>
              <a:gd name="connsiteX12-113" fmla="*/ 371595 w 2692550"/>
              <a:gd name="connsiteY12-114" fmla="*/ 0 h 2668596"/>
              <a:gd name="connsiteX0-115" fmla="*/ 2633729 w 2692550"/>
              <a:gd name="connsiteY0-116" fmla="*/ 478437 h 2668596"/>
              <a:gd name="connsiteX1-117" fmla="*/ 2692550 w 2692550"/>
              <a:gd name="connsiteY1-118" fmla="*/ 537601 h 2668596"/>
              <a:gd name="connsiteX2-119" fmla="*/ 2692550 w 2692550"/>
              <a:gd name="connsiteY2-120" fmla="*/ 2651032 h 2668596"/>
              <a:gd name="connsiteX3-121" fmla="*/ 2613148 w 2692550"/>
              <a:gd name="connsiteY3-122" fmla="*/ 2644303 h 2668596"/>
              <a:gd name="connsiteX4-123" fmla="*/ 1777071 w 2692550"/>
              <a:gd name="connsiteY4-124" fmla="*/ 2651408 h 2668596"/>
              <a:gd name="connsiteX5-125" fmla="*/ 848582 w 2692550"/>
              <a:gd name="connsiteY5-126" fmla="*/ 2547258 h 2668596"/>
              <a:gd name="connsiteX6-127" fmla="*/ 780737 w 2692550"/>
              <a:gd name="connsiteY6-128" fmla="*/ 2521674 h 2668596"/>
              <a:gd name="connsiteX7-129" fmla="*/ 43407 w 2692550"/>
              <a:gd name="connsiteY7-130" fmla="*/ 1860386 h 2668596"/>
              <a:gd name="connsiteX8-131" fmla="*/ 43884 w 2692550"/>
              <a:gd name="connsiteY8-132" fmla="*/ 1860867 h 2668596"/>
              <a:gd name="connsiteX9-133" fmla="*/ 53645 w 2692550"/>
              <a:gd name="connsiteY9-134" fmla="*/ 1131655 h 2668596"/>
              <a:gd name="connsiteX10-135" fmla="*/ 285337 w 2692550"/>
              <a:gd name="connsiteY10-136" fmla="*/ 215809 h 2668596"/>
              <a:gd name="connsiteX11-137" fmla="*/ 371595 w 2692550"/>
              <a:gd name="connsiteY11-138" fmla="*/ 0 h 2668596"/>
              <a:gd name="connsiteX0-139" fmla="*/ 2692550 w 2692550"/>
              <a:gd name="connsiteY0-140" fmla="*/ 537601 h 2668596"/>
              <a:gd name="connsiteX1-141" fmla="*/ 2692550 w 2692550"/>
              <a:gd name="connsiteY1-142" fmla="*/ 2651032 h 2668596"/>
              <a:gd name="connsiteX2-143" fmla="*/ 2613148 w 2692550"/>
              <a:gd name="connsiteY2-144" fmla="*/ 2644303 h 2668596"/>
              <a:gd name="connsiteX3-145" fmla="*/ 1777071 w 2692550"/>
              <a:gd name="connsiteY3-146" fmla="*/ 2651408 h 2668596"/>
              <a:gd name="connsiteX4-147" fmla="*/ 848582 w 2692550"/>
              <a:gd name="connsiteY4-148" fmla="*/ 2547258 h 2668596"/>
              <a:gd name="connsiteX5-149" fmla="*/ 780737 w 2692550"/>
              <a:gd name="connsiteY5-150" fmla="*/ 2521674 h 2668596"/>
              <a:gd name="connsiteX6-151" fmla="*/ 43407 w 2692550"/>
              <a:gd name="connsiteY6-152" fmla="*/ 1860386 h 2668596"/>
              <a:gd name="connsiteX7-153" fmla="*/ 43884 w 2692550"/>
              <a:gd name="connsiteY7-154" fmla="*/ 1860867 h 2668596"/>
              <a:gd name="connsiteX8-155" fmla="*/ 53645 w 2692550"/>
              <a:gd name="connsiteY8-156" fmla="*/ 1131655 h 2668596"/>
              <a:gd name="connsiteX9-157" fmla="*/ 285337 w 2692550"/>
              <a:gd name="connsiteY9-158" fmla="*/ 215809 h 2668596"/>
              <a:gd name="connsiteX10-159" fmla="*/ 371595 w 2692550"/>
              <a:gd name="connsiteY10-160" fmla="*/ 0 h 2668596"/>
              <a:gd name="connsiteX0-161" fmla="*/ 2692550 w 2692550"/>
              <a:gd name="connsiteY0-162" fmla="*/ 2651032 h 2668596"/>
              <a:gd name="connsiteX1-163" fmla="*/ 2613148 w 2692550"/>
              <a:gd name="connsiteY1-164" fmla="*/ 2644303 h 2668596"/>
              <a:gd name="connsiteX2-165" fmla="*/ 1777071 w 2692550"/>
              <a:gd name="connsiteY2-166" fmla="*/ 2651408 h 2668596"/>
              <a:gd name="connsiteX3-167" fmla="*/ 848582 w 2692550"/>
              <a:gd name="connsiteY3-168" fmla="*/ 2547258 h 2668596"/>
              <a:gd name="connsiteX4-169" fmla="*/ 780737 w 2692550"/>
              <a:gd name="connsiteY4-170" fmla="*/ 2521674 h 2668596"/>
              <a:gd name="connsiteX5-171" fmla="*/ 43407 w 2692550"/>
              <a:gd name="connsiteY5-172" fmla="*/ 1860386 h 2668596"/>
              <a:gd name="connsiteX6-173" fmla="*/ 43884 w 2692550"/>
              <a:gd name="connsiteY6-174" fmla="*/ 1860867 h 2668596"/>
              <a:gd name="connsiteX7-175" fmla="*/ 53645 w 2692550"/>
              <a:gd name="connsiteY7-176" fmla="*/ 1131655 h 2668596"/>
              <a:gd name="connsiteX8-177" fmla="*/ 285337 w 2692550"/>
              <a:gd name="connsiteY8-178" fmla="*/ 215809 h 2668596"/>
              <a:gd name="connsiteX9-179" fmla="*/ 371595 w 2692550"/>
              <a:gd name="connsiteY9-180" fmla="*/ 0 h 26685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92550" h="2668596">
                <a:moveTo>
                  <a:pt x="2692550" y="2651032"/>
                </a:moveTo>
                <a:lnTo>
                  <a:pt x="2613148" y="2644303"/>
                </a:lnTo>
                <a:cubicBezTo>
                  <a:pt x="2299160" y="2618883"/>
                  <a:pt x="2060546" y="2609497"/>
                  <a:pt x="1777071" y="2651408"/>
                </a:cubicBezTo>
                <a:cubicBezTo>
                  <a:pt x="1499730" y="2692268"/>
                  <a:pt x="1168596" y="2661338"/>
                  <a:pt x="848582" y="2547258"/>
                </a:cubicBezTo>
                <a:cubicBezTo>
                  <a:pt x="825439" y="2539140"/>
                  <a:pt x="802892" y="2530451"/>
                  <a:pt x="780737" y="2521674"/>
                </a:cubicBezTo>
                <a:cubicBezTo>
                  <a:pt x="452050" y="2390470"/>
                  <a:pt x="147673" y="2158245"/>
                  <a:pt x="43407" y="1860386"/>
                </a:cubicBezTo>
                <a:lnTo>
                  <a:pt x="43884" y="1860867"/>
                </a:lnTo>
                <a:cubicBezTo>
                  <a:pt x="-43530" y="1610847"/>
                  <a:pt x="21207" y="1367413"/>
                  <a:pt x="53645" y="1131655"/>
                </a:cubicBezTo>
                <a:cubicBezTo>
                  <a:pt x="97535" y="816078"/>
                  <a:pt x="177357" y="511563"/>
                  <a:pt x="285337" y="215809"/>
                </a:cubicBezTo>
                <a:lnTo>
                  <a:pt x="371595" y="0"/>
                </a:lnTo>
              </a:path>
            </a:pathLst>
          </a:custGeom>
          <a:noFill/>
          <a:ln w="25338" cap="flat">
            <a:solidFill>
              <a:schemeClr val="tx2">
                <a:alpha val="20000"/>
              </a:schemeClr>
            </a:solidFill>
            <a:prstDash val="solid"/>
            <a:miter/>
          </a:ln>
        </p:spPr>
        <p:txBody>
          <a:bodyPr rtlCol="0" anchor="ctr"/>
          <a:lstStyle/>
          <a:p>
            <a:endParaRPr lang="zh-CN" altLang="en-US" sz="1015" dirty="0"/>
          </a:p>
        </p:txBody>
      </p:sp>
      <p:sp>
        <p:nvSpPr>
          <p:cNvPr id="15" name="任意多边形: 形状 14"/>
          <p:cNvSpPr/>
          <p:nvPr userDrawn="1">
            <p:custDataLst>
              <p:tags r:id="rId9"/>
            </p:custDataLst>
          </p:nvPr>
        </p:nvSpPr>
        <p:spPr>
          <a:xfrm>
            <a:off x="7405256" y="860330"/>
            <a:ext cx="1725927" cy="1728712"/>
          </a:xfrm>
          <a:custGeom>
            <a:avLst/>
            <a:gdLst>
              <a:gd name="connsiteX0" fmla="*/ 362324 w 2318326"/>
              <a:gd name="connsiteY0" fmla="*/ 0 h 2309713"/>
              <a:gd name="connsiteX1" fmla="*/ 1994876 w 2318326"/>
              <a:gd name="connsiteY1" fmla="*/ 0 h 2309713"/>
              <a:gd name="connsiteX2" fmla="*/ 1974322 w 2318326"/>
              <a:gd name="connsiteY2" fmla="*/ 72792 h 2309713"/>
              <a:gd name="connsiteX3" fmla="*/ 1913511 w 2318326"/>
              <a:gd name="connsiteY3" fmla="*/ 253941 h 2309713"/>
              <a:gd name="connsiteX4" fmla="*/ 1905104 w 2318326"/>
              <a:gd name="connsiteY4" fmla="*/ 390386 h 2309713"/>
              <a:gd name="connsiteX5" fmla="*/ 2109971 w 2318326"/>
              <a:gd name="connsiteY5" fmla="*/ 696773 h 2309713"/>
              <a:gd name="connsiteX6" fmla="*/ 2289189 w 2318326"/>
              <a:gd name="connsiteY6" fmla="*/ 815534 h 2309713"/>
              <a:gd name="connsiteX7" fmla="*/ 2318326 w 2318326"/>
              <a:gd name="connsiteY7" fmla="*/ 832315 h 2309713"/>
              <a:gd name="connsiteX8" fmla="*/ 2318326 w 2318326"/>
              <a:gd name="connsiteY8" fmla="*/ 2309713 h 2309713"/>
              <a:gd name="connsiteX9" fmla="*/ 2275234 w 2318326"/>
              <a:gd name="connsiteY9" fmla="*/ 2309055 h 2309713"/>
              <a:gd name="connsiteX10" fmla="*/ 1329359 w 2318326"/>
              <a:gd name="connsiteY10" fmla="*/ 2185273 h 2309713"/>
              <a:gd name="connsiteX11" fmla="*/ 643160 w 2318326"/>
              <a:gd name="connsiteY11" fmla="*/ 2067039 h 2309713"/>
              <a:gd name="connsiteX12" fmla="*/ 593145 w 2318326"/>
              <a:gd name="connsiteY12" fmla="*/ 2047319 h 2309713"/>
              <a:gd name="connsiteX13" fmla="*/ 37525 w 2318326"/>
              <a:gd name="connsiteY13" fmla="*/ 1559741 h 2309713"/>
              <a:gd name="connsiteX14" fmla="*/ 37259 w 2318326"/>
              <a:gd name="connsiteY14" fmla="*/ 1559627 h 2309713"/>
              <a:gd name="connsiteX15" fmla="*/ 25694 w 2318326"/>
              <a:gd name="connsiteY15" fmla="*/ 1062994 h 2309713"/>
              <a:gd name="connsiteX16" fmla="*/ 243863 w 2318326"/>
              <a:gd name="connsiteY16" fmla="*/ 234786 h 2309713"/>
              <a:gd name="connsiteX17" fmla="*/ 314168 w 2318326"/>
              <a:gd name="connsiteY17" fmla="*/ 82112 h 2309713"/>
              <a:gd name="connsiteX0-1" fmla="*/ 362324 w 2318326"/>
              <a:gd name="connsiteY0-2" fmla="*/ 0 h 2309713"/>
              <a:gd name="connsiteX1-3" fmla="*/ 1994876 w 2318326"/>
              <a:gd name="connsiteY1-4" fmla="*/ 0 h 2309713"/>
              <a:gd name="connsiteX2-5" fmla="*/ 1974322 w 2318326"/>
              <a:gd name="connsiteY2-6" fmla="*/ 72792 h 2309713"/>
              <a:gd name="connsiteX3-7" fmla="*/ 1913511 w 2318326"/>
              <a:gd name="connsiteY3-8" fmla="*/ 253941 h 2309713"/>
              <a:gd name="connsiteX4-9" fmla="*/ 1905104 w 2318326"/>
              <a:gd name="connsiteY4-10" fmla="*/ 390386 h 2309713"/>
              <a:gd name="connsiteX5-11" fmla="*/ 2109971 w 2318326"/>
              <a:gd name="connsiteY5-12" fmla="*/ 696773 h 2309713"/>
              <a:gd name="connsiteX6-13" fmla="*/ 2289189 w 2318326"/>
              <a:gd name="connsiteY6-14" fmla="*/ 815534 h 2309713"/>
              <a:gd name="connsiteX7-15" fmla="*/ 2318326 w 2318326"/>
              <a:gd name="connsiteY7-16" fmla="*/ 832315 h 2309713"/>
              <a:gd name="connsiteX8-17" fmla="*/ 2318326 w 2318326"/>
              <a:gd name="connsiteY8-18" fmla="*/ 2309713 h 2309713"/>
              <a:gd name="connsiteX9-19" fmla="*/ 2275234 w 2318326"/>
              <a:gd name="connsiteY9-20" fmla="*/ 2309055 h 2309713"/>
              <a:gd name="connsiteX10-21" fmla="*/ 1329359 w 2318326"/>
              <a:gd name="connsiteY10-22" fmla="*/ 2185273 h 2309713"/>
              <a:gd name="connsiteX11-23" fmla="*/ 643160 w 2318326"/>
              <a:gd name="connsiteY11-24" fmla="*/ 2067039 h 2309713"/>
              <a:gd name="connsiteX12-25" fmla="*/ 593145 w 2318326"/>
              <a:gd name="connsiteY12-26" fmla="*/ 2047319 h 2309713"/>
              <a:gd name="connsiteX13-27" fmla="*/ 37525 w 2318326"/>
              <a:gd name="connsiteY13-28" fmla="*/ 1559741 h 2309713"/>
              <a:gd name="connsiteX14-29" fmla="*/ 37259 w 2318326"/>
              <a:gd name="connsiteY14-30" fmla="*/ 1559627 h 2309713"/>
              <a:gd name="connsiteX15-31" fmla="*/ 25694 w 2318326"/>
              <a:gd name="connsiteY15-32" fmla="*/ 1062994 h 2309713"/>
              <a:gd name="connsiteX16-33" fmla="*/ 243863 w 2318326"/>
              <a:gd name="connsiteY16-34" fmla="*/ 234786 h 2309713"/>
              <a:gd name="connsiteX17-35" fmla="*/ 314168 w 2318326"/>
              <a:gd name="connsiteY17-36" fmla="*/ 82112 h 2309713"/>
              <a:gd name="connsiteX18" fmla="*/ 453764 w 2318326"/>
              <a:gd name="connsiteY18" fmla="*/ 91440 h 2309713"/>
              <a:gd name="connsiteX0-37" fmla="*/ 1994876 w 2318326"/>
              <a:gd name="connsiteY0-38" fmla="*/ 0 h 2309713"/>
              <a:gd name="connsiteX1-39" fmla="*/ 1974322 w 2318326"/>
              <a:gd name="connsiteY1-40" fmla="*/ 72792 h 2309713"/>
              <a:gd name="connsiteX2-41" fmla="*/ 1913511 w 2318326"/>
              <a:gd name="connsiteY2-42" fmla="*/ 253941 h 2309713"/>
              <a:gd name="connsiteX3-43" fmla="*/ 1905104 w 2318326"/>
              <a:gd name="connsiteY3-44" fmla="*/ 390386 h 2309713"/>
              <a:gd name="connsiteX4-45" fmla="*/ 2109971 w 2318326"/>
              <a:gd name="connsiteY4-46" fmla="*/ 696773 h 2309713"/>
              <a:gd name="connsiteX5-47" fmla="*/ 2289189 w 2318326"/>
              <a:gd name="connsiteY5-48" fmla="*/ 815534 h 2309713"/>
              <a:gd name="connsiteX6-49" fmla="*/ 2318326 w 2318326"/>
              <a:gd name="connsiteY6-50" fmla="*/ 832315 h 2309713"/>
              <a:gd name="connsiteX7-51" fmla="*/ 2318326 w 2318326"/>
              <a:gd name="connsiteY7-52" fmla="*/ 2309713 h 2309713"/>
              <a:gd name="connsiteX8-53" fmla="*/ 2275234 w 2318326"/>
              <a:gd name="connsiteY8-54" fmla="*/ 2309055 h 2309713"/>
              <a:gd name="connsiteX9-55" fmla="*/ 1329359 w 2318326"/>
              <a:gd name="connsiteY9-56" fmla="*/ 2185273 h 2309713"/>
              <a:gd name="connsiteX10-57" fmla="*/ 643160 w 2318326"/>
              <a:gd name="connsiteY10-58" fmla="*/ 2067039 h 2309713"/>
              <a:gd name="connsiteX11-59" fmla="*/ 593145 w 2318326"/>
              <a:gd name="connsiteY11-60" fmla="*/ 2047319 h 2309713"/>
              <a:gd name="connsiteX12-61" fmla="*/ 37525 w 2318326"/>
              <a:gd name="connsiteY12-62" fmla="*/ 1559741 h 2309713"/>
              <a:gd name="connsiteX13-63" fmla="*/ 37259 w 2318326"/>
              <a:gd name="connsiteY13-64" fmla="*/ 1559627 h 2309713"/>
              <a:gd name="connsiteX14-65" fmla="*/ 25694 w 2318326"/>
              <a:gd name="connsiteY14-66" fmla="*/ 1062994 h 2309713"/>
              <a:gd name="connsiteX15-67" fmla="*/ 243863 w 2318326"/>
              <a:gd name="connsiteY15-68" fmla="*/ 234786 h 2309713"/>
              <a:gd name="connsiteX16-69" fmla="*/ 314168 w 2318326"/>
              <a:gd name="connsiteY16-70" fmla="*/ 82112 h 2309713"/>
              <a:gd name="connsiteX17-71" fmla="*/ 453764 w 2318326"/>
              <a:gd name="connsiteY17-72" fmla="*/ 91440 h 2309713"/>
              <a:gd name="connsiteX0-73" fmla="*/ 1994876 w 2318326"/>
              <a:gd name="connsiteY0-74" fmla="*/ 0 h 2309713"/>
              <a:gd name="connsiteX1-75" fmla="*/ 1974322 w 2318326"/>
              <a:gd name="connsiteY1-76" fmla="*/ 72792 h 2309713"/>
              <a:gd name="connsiteX2-77" fmla="*/ 1913511 w 2318326"/>
              <a:gd name="connsiteY2-78" fmla="*/ 253941 h 2309713"/>
              <a:gd name="connsiteX3-79" fmla="*/ 1905104 w 2318326"/>
              <a:gd name="connsiteY3-80" fmla="*/ 390386 h 2309713"/>
              <a:gd name="connsiteX4-81" fmla="*/ 2109971 w 2318326"/>
              <a:gd name="connsiteY4-82" fmla="*/ 696773 h 2309713"/>
              <a:gd name="connsiteX5-83" fmla="*/ 2289189 w 2318326"/>
              <a:gd name="connsiteY5-84" fmla="*/ 815534 h 2309713"/>
              <a:gd name="connsiteX6-85" fmla="*/ 2318326 w 2318326"/>
              <a:gd name="connsiteY6-86" fmla="*/ 832315 h 2309713"/>
              <a:gd name="connsiteX7-87" fmla="*/ 2318326 w 2318326"/>
              <a:gd name="connsiteY7-88" fmla="*/ 2309713 h 2309713"/>
              <a:gd name="connsiteX8-89" fmla="*/ 2275234 w 2318326"/>
              <a:gd name="connsiteY8-90" fmla="*/ 2309055 h 2309713"/>
              <a:gd name="connsiteX9-91" fmla="*/ 1329359 w 2318326"/>
              <a:gd name="connsiteY9-92" fmla="*/ 2185273 h 2309713"/>
              <a:gd name="connsiteX10-93" fmla="*/ 643160 w 2318326"/>
              <a:gd name="connsiteY10-94" fmla="*/ 2067039 h 2309713"/>
              <a:gd name="connsiteX11-95" fmla="*/ 593145 w 2318326"/>
              <a:gd name="connsiteY11-96" fmla="*/ 2047319 h 2309713"/>
              <a:gd name="connsiteX12-97" fmla="*/ 37525 w 2318326"/>
              <a:gd name="connsiteY12-98" fmla="*/ 1559741 h 2309713"/>
              <a:gd name="connsiteX13-99" fmla="*/ 37259 w 2318326"/>
              <a:gd name="connsiteY13-100" fmla="*/ 1559627 h 2309713"/>
              <a:gd name="connsiteX14-101" fmla="*/ 25694 w 2318326"/>
              <a:gd name="connsiteY14-102" fmla="*/ 1062994 h 2309713"/>
              <a:gd name="connsiteX15-103" fmla="*/ 243863 w 2318326"/>
              <a:gd name="connsiteY15-104" fmla="*/ 234786 h 2309713"/>
              <a:gd name="connsiteX16-105" fmla="*/ 314168 w 2318326"/>
              <a:gd name="connsiteY16-106" fmla="*/ 82112 h 2309713"/>
              <a:gd name="connsiteX0-107" fmla="*/ 1994876 w 2318326"/>
              <a:gd name="connsiteY0-108" fmla="*/ 0 h 2309713"/>
              <a:gd name="connsiteX1-109" fmla="*/ 1974322 w 2318326"/>
              <a:gd name="connsiteY1-110" fmla="*/ 72792 h 2309713"/>
              <a:gd name="connsiteX2-111" fmla="*/ 1913511 w 2318326"/>
              <a:gd name="connsiteY2-112" fmla="*/ 253941 h 2309713"/>
              <a:gd name="connsiteX3-113" fmla="*/ 1905104 w 2318326"/>
              <a:gd name="connsiteY3-114" fmla="*/ 390386 h 2309713"/>
              <a:gd name="connsiteX4-115" fmla="*/ 2109971 w 2318326"/>
              <a:gd name="connsiteY4-116" fmla="*/ 696773 h 2309713"/>
              <a:gd name="connsiteX5-117" fmla="*/ 2289189 w 2318326"/>
              <a:gd name="connsiteY5-118" fmla="*/ 815534 h 2309713"/>
              <a:gd name="connsiteX6-119" fmla="*/ 2318326 w 2318326"/>
              <a:gd name="connsiteY6-120" fmla="*/ 832315 h 2309713"/>
              <a:gd name="connsiteX7-121" fmla="*/ 2318326 w 2318326"/>
              <a:gd name="connsiteY7-122" fmla="*/ 2309713 h 2309713"/>
              <a:gd name="connsiteX8-123" fmla="*/ 2275234 w 2318326"/>
              <a:gd name="connsiteY8-124" fmla="*/ 2309055 h 2309713"/>
              <a:gd name="connsiteX9-125" fmla="*/ 1329359 w 2318326"/>
              <a:gd name="connsiteY9-126" fmla="*/ 2185273 h 2309713"/>
              <a:gd name="connsiteX10-127" fmla="*/ 643160 w 2318326"/>
              <a:gd name="connsiteY10-128" fmla="*/ 2067039 h 2309713"/>
              <a:gd name="connsiteX11-129" fmla="*/ 593145 w 2318326"/>
              <a:gd name="connsiteY11-130" fmla="*/ 2047319 h 2309713"/>
              <a:gd name="connsiteX12-131" fmla="*/ 37525 w 2318326"/>
              <a:gd name="connsiteY12-132" fmla="*/ 1559741 h 2309713"/>
              <a:gd name="connsiteX13-133" fmla="*/ 37259 w 2318326"/>
              <a:gd name="connsiteY13-134" fmla="*/ 1559627 h 2309713"/>
              <a:gd name="connsiteX14-135" fmla="*/ 25694 w 2318326"/>
              <a:gd name="connsiteY14-136" fmla="*/ 1062994 h 2309713"/>
              <a:gd name="connsiteX15-137" fmla="*/ 243863 w 2318326"/>
              <a:gd name="connsiteY15-138" fmla="*/ 234786 h 2309713"/>
              <a:gd name="connsiteX16-139" fmla="*/ 357505 w 2318326"/>
              <a:gd name="connsiteY16-140" fmla="*/ 4106 h 2309713"/>
              <a:gd name="connsiteX0-141" fmla="*/ 1994876 w 2318326"/>
              <a:gd name="connsiteY0-142" fmla="*/ 0 h 2309055"/>
              <a:gd name="connsiteX1-143" fmla="*/ 1974322 w 2318326"/>
              <a:gd name="connsiteY1-144" fmla="*/ 72792 h 2309055"/>
              <a:gd name="connsiteX2-145" fmla="*/ 1913511 w 2318326"/>
              <a:gd name="connsiteY2-146" fmla="*/ 253941 h 2309055"/>
              <a:gd name="connsiteX3-147" fmla="*/ 1905104 w 2318326"/>
              <a:gd name="connsiteY3-148" fmla="*/ 390386 h 2309055"/>
              <a:gd name="connsiteX4-149" fmla="*/ 2109971 w 2318326"/>
              <a:gd name="connsiteY4-150" fmla="*/ 696773 h 2309055"/>
              <a:gd name="connsiteX5-151" fmla="*/ 2289189 w 2318326"/>
              <a:gd name="connsiteY5-152" fmla="*/ 815534 h 2309055"/>
              <a:gd name="connsiteX6-153" fmla="*/ 2318326 w 2318326"/>
              <a:gd name="connsiteY6-154" fmla="*/ 832315 h 2309055"/>
              <a:gd name="connsiteX7-155" fmla="*/ 2275234 w 2318326"/>
              <a:gd name="connsiteY7-156" fmla="*/ 2309055 h 2309055"/>
              <a:gd name="connsiteX8-157" fmla="*/ 1329359 w 2318326"/>
              <a:gd name="connsiteY8-158" fmla="*/ 2185273 h 2309055"/>
              <a:gd name="connsiteX9-159" fmla="*/ 643160 w 2318326"/>
              <a:gd name="connsiteY9-160" fmla="*/ 2067039 h 2309055"/>
              <a:gd name="connsiteX10-161" fmla="*/ 593145 w 2318326"/>
              <a:gd name="connsiteY10-162" fmla="*/ 2047319 h 2309055"/>
              <a:gd name="connsiteX11-163" fmla="*/ 37525 w 2318326"/>
              <a:gd name="connsiteY11-164" fmla="*/ 1559741 h 2309055"/>
              <a:gd name="connsiteX12-165" fmla="*/ 37259 w 2318326"/>
              <a:gd name="connsiteY12-166" fmla="*/ 1559627 h 2309055"/>
              <a:gd name="connsiteX13-167" fmla="*/ 25694 w 2318326"/>
              <a:gd name="connsiteY13-168" fmla="*/ 1062994 h 2309055"/>
              <a:gd name="connsiteX14-169" fmla="*/ 243863 w 2318326"/>
              <a:gd name="connsiteY14-170" fmla="*/ 234786 h 2309055"/>
              <a:gd name="connsiteX15-171" fmla="*/ 357505 w 2318326"/>
              <a:gd name="connsiteY15-172" fmla="*/ 4106 h 2309055"/>
              <a:gd name="connsiteX0-173" fmla="*/ 1994876 w 2289189"/>
              <a:gd name="connsiteY0-174" fmla="*/ 0 h 2309055"/>
              <a:gd name="connsiteX1-175" fmla="*/ 1974322 w 2289189"/>
              <a:gd name="connsiteY1-176" fmla="*/ 72792 h 2309055"/>
              <a:gd name="connsiteX2-177" fmla="*/ 1913511 w 2289189"/>
              <a:gd name="connsiteY2-178" fmla="*/ 253941 h 2309055"/>
              <a:gd name="connsiteX3-179" fmla="*/ 1905104 w 2289189"/>
              <a:gd name="connsiteY3-180" fmla="*/ 390386 h 2309055"/>
              <a:gd name="connsiteX4-181" fmla="*/ 2109971 w 2289189"/>
              <a:gd name="connsiteY4-182" fmla="*/ 696773 h 2309055"/>
              <a:gd name="connsiteX5-183" fmla="*/ 2289189 w 2289189"/>
              <a:gd name="connsiteY5-184" fmla="*/ 815534 h 2309055"/>
              <a:gd name="connsiteX6-185" fmla="*/ 2275234 w 2289189"/>
              <a:gd name="connsiteY6-186" fmla="*/ 2309055 h 2309055"/>
              <a:gd name="connsiteX7-187" fmla="*/ 1329359 w 2289189"/>
              <a:gd name="connsiteY7-188" fmla="*/ 2185273 h 2309055"/>
              <a:gd name="connsiteX8-189" fmla="*/ 643160 w 2289189"/>
              <a:gd name="connsiteY8-190" fmla="*/ 2067039 h 2309055"/>
              <a:gd name="connsiteX9-191" fmla="*/ 593145 w 2289189"/>
              <a:gd name="connsiteY9-192" fmla="*/ 2047319 h 2309055"/>
              <a:gd name="connsiteX10-193" fmla="*/ 37525 w 2289189"/>
              <a:gd name="connsiteY10-194" fmla="*/ 1559741 h 2309055"/>
              <a:gd name="connsiteX11-195" fmla="*/ 37259 w 2289189"/>
              <a:gd name="connsiteY11-196" fmla="*/ 1559627 h 2309055"/>
              <a:gd name="connsiteX12-197" fmla="*/ 25694 w 2289189"/>
              <a:gd name="connsiteY12-198" fmla="*/ 1062994 h 2309055"/>
              <a:gd name="connsiteX13-199" fmla="*/ 243863 w 2289189"/>
              <a:gd name="connsiteY13-200" fmla="*/ 234786 h 2309055"/>
              <a:gd name="connsiteX14-201" fmla="*/ 357505 w 2289189"/>
              <a:gd name="connsiteY14-202" fmla="*/ 4106 h 2309055"/>
              <a:gd name="connsiteX0-203" fmla="*/ 1994876 w 2314034"/>
              <a:gd name="connsiteY0-204" fmla="*/ 0 h 2309055"/>
              <a:gd name="connsiteX1-205" fmla="*/ 1974322 w 2314034"/>
              <a:gd name="connsiteY1-206" fmla="*/ 72792 h 2309055"/>
              <a:gd name="connsiteX2-207" fmla="*/ 1913511 w 2314034"/>
              <a:gd name="connsiteY2-208" fmla="*/ 253941 h 2309055"/>
              <a:gd name="connsiteX3-209" fmla="*/ 1905104 w 2314034"/>
              <a:gd name="connsiteY3-210" fmla="*/ 390386 h 2309055"/>
              <a:gd name="connsiteX4-211" fmla="*/ 2109971 w 2314034"/>
              <a:gd name="connsiteY4-212" fmla="*/ 696773 h 2309055"/>
              <a:gd name="connsiteX5-213" fmla="*/ 2275234 w 2314034"/>
              <a:gd name="connsiteY5-214" fmla="*/ 2309055 h 2309055"/>
              <a:gd name="connsiteX6-215" fmla="*/ 1329359 w 2314034"/>
              <a:gd name="connsiteY6-216" fmla="*/ 2185273 h 2309055"/>
              <a:gd name="connsiteX7-217" fmla="*/ 643160 w 2314034"/>
              <a:gd name="connsiteY7-218" fmla="*/ 2067039 h 2309055"/>
              <a:gd name="connsiteX8-219" fmla="*/ 593145 w 2314034"/>
              <a:gd name="connsiteY8-220" fmla="*/ 2047319 h 2309055"/>
              <a:gd name="connsiteX9-221" fmla="*/ 37525 w 2314034"/>
              <a:gd name="connsiteY9-222" fmla="*/ 1559741 h 2309055"/>
              <a:gd name="connsiteX10-223" fmla="*/ 37259 w 2314034"/>
              <a:gd name="connsiteY10-224" fmla="*/ 1559627 h 2309055"/>
              <a:gd name="connsiteX11-225" fmla="*/ 25694 w 2314034"/>
              <a:gd name="connsiteY11-226" fmla="*/ 1062994 h 2309055"/>
              <a:gd name="connsiteX12-227" fmla="*/ 243863 w 2314034"/>
              <a:gd name="connsiteY12-228" fmla="*/ 234786 h 2309055"/>
              <a:gd name="connsiteX13-229" fmla="*/ 357505 w 2314034"/>
              <a:gd name="connsiteY13-230" fmla="*/ 4106 h 2309055"/>
              <a:gd name="connsiteX0-231" fmla="*/ 1994876 w 2289845"/>
              <a:gd name="connsiteY0-232" fmla="*/ 0 h 2309055"/>
              <a:gd name="connsiteX1-233" fmla="*/ 1974322 w 2289845"/>
              <a:gd name="connsiteY1-234" fmla="*/ 72792 h 2309055"/>
              <a:gd name="connsiteX2-235" fmla="*/ 1913511 w 2289845"/>
              <a:gd name="connsiteY2-236" fmla="*/ 253941 h 2309055"/>
              <a:gd name="connsiteX3-237" fmla="*/ 1905104 w 2289845"/>
              <a:gd name="connsiteY3-238" fmla="*/ 390386 h 2309055"/>
              <a:gd name="connsiteX4-239" fmla="*/ 2275234 w 2289845"/>
              <a:gd name="connsiteY4-240" fmla="*/ 2309055 h 2309055"/>
              <a:gd name="connsiteX5-241" fmla="*/ 1329359 w 2289845"/>
              <a:gd name="connsiteY5-242" fmla="*/ 2185273 h 2309055"/>
              <a:gd name="connsiteX6-243" fmla="*/ 643160 w 2289845"/>
              <a:gd name="connsiteY6-244" fmla="*/ 2067039 h 2309055"/>
              <a:gd name="connsiteX7-245" fmla="*/ 593145 w 2289845"/>
              <a:gd name="connsiteY7-246" fmla="*/ 2047319 h 2309055"/>
              <a:gd name="connsiteX8-247" fmla="*/ 37525 w 2289845"/>
              <a:gd name="connsiteY8-248" fmla="*/ 1559741 h 2309055"/>
              <a:gd name="connsiteX9-249" fmla="*/ 37259 w 2289845"/>
              <a:gd name="connsiteY9-250" fmla="*/ 1559627 h 2309055"/>
              <a:gd name="connsiteX10-251" fmla="*/ 25694 w 2289845"/>
              <a:gd name="connsiteY10-252" fmla="*/ 1062994 h 2309055"/>
              <a:gd name="connsiteX11-253" fmla="*/ 243863 w 2289845"/>
              <a:gd name="connsiteY11-254" fmla="*/ 234786 h 2309055"/>
              <a:gd name="connsiteX12-255" fmla="*/ 357505 w 2289845"/>
              <a:gd name="connsiteY12-256" fmla="*/ 4106 h 2309055"/>
              <a:gd name="connsiteX0-257" fmla="*/ 1994876 w 2290158"/>
              <a:gd name="connsiteY0-258" fmla="*/ 0 h 2309055"/>
              <a:gd name="connsiteX1-259" fmla="*/ 1974322 w 2290158"/>
              <a:gd name="connsiteY1-260" fmla="*/ 72792 h 2309055"/>
              <a:gd name="connsiteX2-261" fmla="*/ 1913511 w 2290158"/>
              <a:gd name="connsiteY2-262" fmla="*/ 253941 h 2309055"/>
              <a:gd name="connsiteX3-263" fmla="*/ 2275234 w 2290158"/>
              <a:gd name="connsiteY3-264" fmla="*/ 2309055 h 2309055"/>
              <a:gd name="connsiteX4-265" fmla="*/ 1329359 w 2290158"/>
              <a:gd name="connsiteY4-266" fmla="*/ 2185273 h 2309055"/>
              <a:gd name="connsiteX5-267" fmla="*/ 643160 w 2290158"/>
              <a:gd name="connsiteY5-268" fmla="*/ 2067039 h 2309055"/>
              <a:gd name="connsiteX6-269" fmla="*/ 593145 w 2290158"/>
              <a:gd name="connsiteY6-270" fmla="*/ 2047319 h 2309055"/>
              <a:gd name="connsiteX7-271" fmla="*/ 37525 w 2290158"/>
              <a:gd name="connsiteY7-272" fmla="*/ 1559741 h 2309055"/>
              <a:gd name="connsiteX8-273" fmla="*/ 37259 w 2290158"/>
              <a:gd name="connsiteY8-274" fmla="*/ 1559627 h 2309055"/>
              <a:gd name="connsiteX9-275" fmla="*/ 25694 w 2290158"/>
              <a:gd name="connsiteY9-276" fmla="*/ 1062994 h 2309055"/>
              <a:gd name="connsiteX10-277" fmla="*/ 243863 w 2290158"/>
              <a:gd name="connsiteY10-278" fmla="*/ 234786 h 2309055"/>
              <a:gd name="connsiteX11-279" fmla="*/ 357505 w 2290158"/>
              <a:gd name="connsiteY11-280" fmla="*/ 4106 h 2309055"/>
              <a:gd name="connsiteX0-281" fmla="*/ 1994876 w 2295095"/>
              <a:gd name="connsiteY0-282" fmla="*/ 0 h 2309055"/>
              <a:gd name="connsiteX1-283" fmla="*/ 1974322 w 2295095"/>
              <a:gd name="connsiteY1-284" fmla="*/ 72792 h 2309055"/>
              <a:gd name="connsiteX2-285" fmla="*/ 2275234 w 2295095"/>
              <a:gd name="connsiteY2-286" fmla="*/ 2309055 h 2309055"/>
              <a:gd name="connsiteX3-287" fmla="*/ 1329359 w 2295095"/>
              <a:gd name="connsiteY3-288" fmla="*/ 2185273 h 2309055"/>
              <a:gd name="connsiteX4-289" fmla="*/ 643160 w 2295095"/>
              <a:gd name="connsiteY4-290" fmla="*/ 2067039 h 2309055"/>
              <a:gd name="connsiteX5-291" fmla="*/ 593145 w 2295095"/>
              <a:gd name="connsiteY5-292" fmla="*/ 2047319 h 2309055"/>
              <a:gd name="connsiteX6-293" fmla="*/ 37525 w 2295095"/>
              <a:gd name="connsiteY6-294" fmla="*/ 1559741 h 2309055"/>
              <a:gd name="connsiteX7-295" fmla="*/ 37259 w 2295095"/>
              <a:gd name="connsiteY7-296" fmla="*/ 1559627 h 2309055"/>
              <a:gd name="connsiteX8-297" fmla="*/ 25694 w 2295095"/>
              <a:gd name="connsiteY8-298" fmla="*/ 1062994 h 2309055"/>
              <a:gd name="connsiteX9-299" fmla="*/ 243863 w 2295095"/>
              <a:gd name="connsiteY9-300" fmla="*/ 234786 h 2309055"/>
              <a:gd name="connsiteX10-301" fmla="*/ 357505 w 2295095"/>
              <a:gd name="connsiteY10-302" fmla="*/ 4106 h 2309055"/>
              <a:gd name="connsiteX0-303" fmla="*/ 1994876 w 2275234"/>
              <a:gd name="connsiteY0-304" fmla="*/ 0 h 2309055"/>
              <a:gd name="connsiteX1-305" fmla="*/ 2275234 w 2275234"/>
              <a:gd name="connsiteY1-306" fmla="*/ 2309055 h 2309055"/>
              <a:gd name="connsiteX2-307" fmla="*/ 1329359 w 2275234"/>
              <a:gd name="connsiteY2-308" fmla="*/ 2185273 h 2309055"/>
              <a:gd name="connsiteX3-309" fmla="*/ 643160 w 2275234"/>
              <a:gd name="connsiteY3-310" fmla="*/ 2067039 h 2309055"/>
              <a:gd name="connsiteX4-311" fmla="*/ 593145 w 2275234"/>
              <a:gd name="connsiteY4-312" fmla="*/ 2047319 h 2309055"/>
              <a:gd name="connsiteX5-313" fmla="*/ 37525 w 2275234"/>
              <a:gd name="connsiteY5-314" fmla="*/ 1559741 h 2309055"/>
              <a:gd name="connsiteX6-315" fmla="*/ 37259 w 2275234"/>
              <a:gd name="connsiteY6-316" fmla="*/ 1559627 h 2309055"/>
              <a:gd name="connsiteX7-317" fmla="*/ 25694 w 2275234"/>
              <a:gd name="connsiteY7-318" fmla="*/ 1062994 h 2309055"/>
              <a:gd name="connsiteX8-319" fmla="*/ 243863 w 2275234"/>
              <a:gd name="connsiteY8-320" fmla="*/ 234786 h 2309055"/>
              <a:gd name="connsiteX9-321" fmla="*/ 357505 w 2275234"/>
              <a:gd name="connsiteY9-322" fmla="*/ 4106 h 2309055"/>
              <a:gd name="connsiteX0-323" fmla="*/ 2275234 w 2275234"/>
              <a:gd name="connsiteY0-324" fmla="*/ 2304949 h 2304949"/>
              <a:gd name="connsiteX1-325" fmla="*/ 1329359 w 2275234"/>
              <a:gd name="connsiteY1-326" fmla="*/ 2181167 h 2304949"/>
              <a:gd name="connsiteX2-327" fmla="*/ 643160 w 2275234"/>
              <a:gd name="connsiteY2-328" fmla="*/ 2062933 h 2304949"/>
              <a:gd name="connsiteX3-329" fmla="*/ 593145 w 2275234"/>
              <a:gd name="connsiteY3-330" fmla="*/ 2043213 h 2304949"/>
              <a:gd name="connsiteX4-331" fmla="*/ 37525 w 2275234"/>
              <a:gd name="connsiteY4-332" fmla="*/ 1555635 h 2304949"/>
              <a:gd name="connsiteX5-333" fmla="*/ 37259 w 2275234"/>
              <a:gd name="connsiteY5-334" fmla="*/ 1555521 h 2304949"/>
              <a:gd name="connsiteX6-335" fmla="*/ 25694 w 2275234"/>
              <a:gd name="connsiteY6-336" fmla="*/ 1058888 h 2304949"/>
              <a:gd name="connsiteX7-337" fmla="*/ 243863 w 2275234"/>
              <a:gd name="connsiteY7-338" fmla="*/ 230680 h 2304949"/>
              <a:gd name="connsiteX8-339" fmla="*/ 357505 w 2275234"/>
              <a:gd name="connsiteY8-340" fmla="*/ 0 h 2304949"/>
              <a:gd name="connsiteX0-341" fmla="*/ 2301236 w 2301236"/>
              <a:gd name="connsiteY0-342" fmla="*/ 2304949 h 2304949"/>
              <a:gd name="connsiteX1-343" fmla="*/ 1329359 w 2301236"/>
              <a:gd name="connsiteY1-344" fmla="*/ 2181167 h 2304949"/>
              <a:gd name="connsiteX2-345" fmla="*/ 643160 w 2301236"/>
              <a:gd name="connsiteY2-346" fmla="*/ 2062933 h 2304949"/>
              <a:gd name="connsiteX3-347" fmla="*/ 593145 w 2301236"/>
              <a:gd name="connsiteY3-348" fmla="*/ 2043213 h 2304949"/>
              <a:gd name="connsiteX4-349" fmla="*/ 37525 w 2301236"/>
              <a:gd name="connsiteY4-350" fmla="*/ 1555635 h 2304949"/>
              <a:gd name="connsiteX5-351" fmla="*/ 37259 w 2301236"/>
              <a:gd name="connsiteY5-352" fmla="*/ 1555521 h 2304949"/>
              <a:gd name="connsiteX6-353" fmla="*/ 25694 w 2301236"/>
              <a:gd name="connsiteY6-354" fmla="*/ 1058888 h 2304949"/>
              <a:gd name="connsiteX7-355" fmla="*/ 243863 w 2301236"/>
              <a:gd name="connsiteY7-356" fmla="*/ 230680 h 2304949"/>
              <a:gd name="connsiteX8-357" fmla="*/ 357505 w 2301236"/>
              <a:gd name="connsiteY8-358" fmla="*/ 0 h 2304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301236" h="2304949">
                <a:moveTo>
                  <a:pt x="2301236" y="2304949"/>
                </a:moveTo>
                <a:cubicBezTo>
                  <a:pt x="1910410" y="2279833"/>
                  <a:pt x="1605705" y="2221503"/>
                  <a:pt x="1329359" y="2181167"/>
                </a:cubicBezTo>
                <a:cubicBezTo>
                  <a:pt x="1053013" y="2140831"/>
                  <a:pt x="879071" y="2151593"/>
                  <a:pt x="643160" y="2062933"/>
                </a:cubicBezTo>
                <a:cubicBezTo>
                  <a:pt x="626332" y="2056727"/>
                  <a:pt x="609415" y="2049951"/>
                  <a:pt x="593145" y="2043213"/>
                </a:cubicBezTo>
                <a:cubicBezTo>
                  <a:pt x="350183" y="1942584"/>
                  <a:pt x="122338" y="1775992"/>
                  <a:pt x="37525" y="1555635"/>
                </a:cubicBezTo>
                <a:lnTo>
                  <a:pt x="37259" y="1555521"/>
                </a:lnTo>
                <a:cubicBezTo>
                  <a:pt x="-27910" y="1386244"/>
                  <a:pt x="8713" y="1220329"/>
                  <a:pt x="25694" y="1058888"/>
                </a:cubicBezTo>
                <a:cubicBezTo>
                  <a:pt x="56522" y="771481"/>
                  <a:pt x="137162" y="496954"/>
                  <a:pt x="243863" y="230680"/>
                </a:cubicBezTo>
                <a:cubicBezTo>
                  <a:pt x="264423" y="179330"/>
                  <a:pt x="331247" y="50290"/>
                  <a:pt x="357505" y="0"/>
                </a:cubicBezTo>
              </a:path>
            </a:pathLst>
          </a:custGeom>
          <a:noFill/>
          <a:ln w="25338" cap="flat">
            <a:solidFill>
              <a:schemeClr val="tx2">
                <a:alpha val="20000"/>
              </a:schemeClr>
            </a:solidFill>
            <a:prstDash val="solid"/>
            <a:miter/>
          </a:ln>
        </p:spPr>
        <p:txBody>
          <a:bodyPr rtlCol="0" anchor="ctr"/>
          <a:lstStyle/>
          <a:p>
            <a:endParaRPr lang="zh-CN" altLang="en-US" sz="1015"/>
          </a:p>
        </p:txBody>
      </p:sp>
      <p:sp>
        <p:nvSpPr>
          <p:cNvPr id="16" name="任意多边形: 形状 15"/>
          <p:cNvSpPr/>
          <p:nvPr userDrawn="1">
            <p:custDataLst>
              <p:tags r:id="rId10"/>
            </p:custDataLst>
          </p:nvPr>
        </p:nvSpPr>
        <p:spPr>
          <a:xfrm>
            <a:off x="7702646" y="969980"/>
            <a:ext cx="1441354" cy="1231499"/>
          </a:xfrm>
          <a:custGeom>
            <a:avLst/>
            <a:gdLst>
              <a:gd name="connsiteX0" fmla="*/ 774866 w 1921805"/>
              <a:gd name="connsiteY0" fmla="*/ 2241 h 1641998"/>
              <a:gd name="connsiteX1" fmla="*/ 1047527 w 1921805"/>
              <a:gd name="connsiteY1" fmla="*/ 152145 h 1641998"/>
              <a:gd name="connsiteX2" fmla="*/ 1075502 w 1921805"/>
              <a:gd name="connsiteY2" fmla="*/ 321006 h 1641998"/>
              <a:gd name="connsiteX3" fmla="*/ 1772696 w 1921805"/>
              <a:gd name="connsiteY3" fmla="*/ 1035216 h 1641998"/>
              <a:gd name="connsiteX4" fmla="*/ 1869580 w 1921805"/>
              <a:gd name="connsiteY4" fmla="*/ 1100793 h 1641998"/>
              <a:gd name="connsiteX5" fmla="*/ 1921805 w 1921805"/>
              <a:gd name="connsiteY5" fmla="*/ 1156141 h 1641998"/>
              <a:gd name="connsiteX6" fmla="*/ 1921805 w 1921805"/>
              <a:gd name="connsiteY6" fmla="*/ 1548176 h 1641998"/>
              <a:gd name="connsiteX7" fmla="*/ 1887911 w 1921805"/>
              <a:gd name="connsiteY7" fmla="*/ 1577770 h 1641998"/>
              <a:gd name="connsiteX8" fmla="*/ 1778352 w 1921805"/>
              <a:gd name="connsiteY8" fmla="*/ 1624888 h 1641998"/>
              <a:gd name="connsiteX9" fmla="*/ 978300 w 1921805"/>
              <a:gd name="connsiteY9" fmla="*/ 1442819 h 1641998"/>
              <a:gd name="connsiteX10" fmla="*/ 978211 w 1921805"/>
              <a:gd name="connsiteY10" fmla="*/ 1443363 h 1641998"/>
              <a:gd name="connsiteX11" fmla="*/ 163791 w 1921805"/>
              <a:gd name="connsiteY11" fmla="*/ 1192912 h 1641998"/>
              <a:gd name="connsiteX12" fmla="*/ 1407 w 1921805"/>
              <a:gd name="connsiteY12" fmla="*/ 836369 h 1641998"/>
              <a:gd name="connsiteX13" fmla="*/ 660164 w 1921805"/>
              <a:gd name="connsiteY13" fmla="*/ 4928 h 1641998"/>
              <a:gd name="connsiteX14" fmla="*/ 774866 w 1921805"/>
              <a:gd name="connsiteY14" fmla="*/ 2241 h 1641998"/>
              <a:gd name="connsiteX0-1" fmla="*/ 1921805 w 2013245"/>
              <a:gd name="connsiteY0-2" fmla="*/ 1156141 h 1641998"/>
              <a:gd name="connsiteX1-3" fmla="*/ 1921805 w 2013245"/>
              <a:gd name="connsiteY1-4" fmla="*/ 1548176 h 1641998"/>
              <a:gd name="connsiteX2-5" fmla="*/ 1887911 w 2013245"/>
              <a:gd name="connsiteY2-6" fmla="*/ 1577770 h 1641998"/>
              <a:gd name="connsiteX3-7" fmla="*/ 1778352 w 2013245"/>
              <a:gd name="connsiteY3-8" fmla="*/ 1624888 h 1641998"/>
              <a:gd name="connsiteX4-9" fmla="*/ 978300 w 2013245"/>
              <a:gd name="connsiteY4-10" fmla="*/ 1442819 h 1641998"/>
              <a:gd name="connsiteX5-11" fmla="*/ 978211 w 2013245"/>
              <a:gd name="connsiteY5-12" fmla="*/ 1443363 h 1641998"/>
              <a:gd name="connsiteX6-13" fmla="*/ 163791 w 2013245"/>
              <a:gd name="connsiteY6-14" fmla="*/ 1192912 h 1641998"/>
              <a:gd name="connsiteX7-15" fmla="*/ 1407 w 2013245"/>
              <a:gd name="connsiteY7-16" fmla="*/ 836369 h 1641998"/>
              <a:gd name="connsiteX8-17" fmla="*/ 660164 w 2013245"/>
              <a:gd name="connsiteY8-18" fmla="*/ 4928 h 1641998"/>
              <a:gd name="connsiteX9-19" fmla="*/ 774866 w 2013245"/>
              <a:gd name="connsiteY9-20" fmla="*/ 2241 h 1641998"/>
              <a:gd name="connsiteX10-21" fmla="*/ 1047527 w 2013245"/>
              <a:gd name="connsiteY10-22" fmla="*/ 152145 h 1641998"/>
              <a:gd name="connsiteX11-23" fmla="*/ 1075502 w 2013245"/>
              <a:gd name="connsiteY11-24" fmla="*/ 321006 h 1641998"/>
              <a:gd name="connsiteX12-25" fmla="*/ 1772696 w 2013245"/>
              <a:gd name="connsiteY12-26" fmla="*/ 1035216 h 1641998"/>
              <a:gd name="connsiteX13-27" fmla="*/ 1869580 w 2013245"/>
              <a:gd name="connsiteY13-28" fmla="*/ 1100793 h 1641998"/>
              <a:gd name="connsiteX14-29" fmla="*/ 2013245 w 2013245"/>
              <a:gd name="connsiteY14-30" fmla="*/ 1247581 h 1641998"/>
              <a:gd name="connsiteX0-31" fmla="*/ 1921805 w 2013245"/>
              <a:gd name="connsiteY0-32" fmla="*/ 1548176 h 1641998"/>
              <a:gd name="connsiteX1-33" fmla="*/ 1887911 w 2013245"/>
              <a:gd name="connsiteY1-34" fmla="*/ 1577770 h 1641998"/>
              <a:gd name="connsiteX2-35" fmla="*/ 1778352 w 2013245"/>
              <a:gd name="connsiteY2-36" fmla="*/ 1624888 h 1641998"/>
              <a:gd name="connsiteX3-37" fmla="*/ 978300 w 2013245"/>
              <a:gd name="connsiteY3-38" fmla="*/ 1442819 h 1641998"/>
              <a:gd name="connsiteX4-39" fmla="*/ 978211 w 2013245"/>
              <a:gd name="connsiteY4-40" fmla="*/ 1443363 h 1641998"/>
              <a:gd name="connsiteX5-41" fmla="*/ 163791 w 2013245"/>
              <a:gd name="connsiteY5-42" fmla="*/ 1192912 h 1641998"/>
              <a:gd name="connsiteX6-43" fmla="*/ 1407 w 2013245"/>
              <a:gd name="connsiteY6-44" fmla="*/ 836369 h 1641998"/>
              <a:gd name="connsiteX7-45" fmla="*/ 660164 w 2013245"/>
              <a:gd name="connsiteY7-46" fmla="*/ 4928 h 1641998"/>
              <a:gd name="connsiteX8-47" fmla="*/ 774866 w 2013245"/>
              <a:gd name="connsiteY8-48" fmla="*/ 2241 h 1641998"/>
              <a:gd name="connsiteX9-49" fmla="*/ 1047527 w 2013245"/>
              <a:gd name="connsiteY9-50" fmla="*/ 152145 h 1641998"/>
              <a:gd name="connsiteX10-51" fmla="*/ 1075502 w 2013245"/>
              <a:gd name="connsiteY10-52" fmla="*/ 321006 h 1641998"/>
              <a:gd name="connsiteX11-53" fmla="*/ 1772696 w 2013245"/>
              <a:gd name="connsiteY11-54" fmla="*/ 1035216 h 1641998"/>
              <a:gd name="connsiteX12-55" fmla="*/ 1869580 w 2013245"/>
              <a:gd name="connsiteY12-56" fmla="*/ 1100793 h 1641998"/>
              <a:gd name="connsiteX13-57" fmla="*/ 2013245 w 2013245"/>
              <a:gd name="connsiteY13-58" fmla="*/ 1247581 h 1641998"/>
              <a:gd name="connsiteX0-59" fmla="*/ 1921805 w 1921805"/>
              <a:gd name="connsiteY0-60" fmla="*/ 1548176 h 1641998"/>
              <a:gd name="connsiteX1-61" fmla="*/ 1887911 w 1921805"/>
              <a:gd name="connsiteY1-62" fmla="*/ 1577770 h 1641998"/>
              <a:gd name="connsiteX2-63" fmla="*/ 1778352 w 1921805"/>
              <a:gd name="connsiteY2-64" fmla="*/ 1624888 h 1641998"/>
              <a:gd name="connsiteX3-65" fmla="*/ 978300 w 1921805"/>
              <a:gd name="connsiteY3-66" fmla="*/ 1442819 h 1641998"/>
              <a:gd name="connsiteX4-67" fmla="*/ 978211 w 1921805"/>
              <a:gd name="connsiteY4-68" fmla="*/ 1443363 h 1641998"/>
              <a:gd name="connsiteX5-69" fmla="*/ 163791 w 1921805"/>
              <a:gd name="connsiteY5-70" fmla="*/ 1192912 h 1641998"/>
              <a:gd name="connsiteX6-71" fmla="*/ 1407 w 1921805"/>
              <a:gd name="connsiteY6-72" fmla="*/ 836369 h 1641998"/>
              <a:gd name="connsiteX7-73" fmla="*/ 660164 w 1921805"/>
              <a:gd name="connsiteY7-74" fmla="*/ 4928 h 1641998"/>
              <a:gd name="connsiteX8-75" fmla="*/ 774866 w 1921805"/>
              <a:gd name="connsiteY8-76" fmla="*/ 2241 h 1641998"/>
              <a:gd name="connsiteX9-77" fmla="*/ 1047527 w 1921805"/>
              <a:gd name="connsiteY9-78" fmla="*/ 152145 h 1641998"/>
              <a:gd name="connsiteX10-79" fmla="*/ 1075502 w 1921805"/>
              <a:gd name="connsiteY10-80" fmla="*/ 321006 h 1641998"/>
              <a:gd name="connsiteX11-81" fmla="*/ 1772696 w 1921805"/>
              <a:gd name="connsiteY11-82" fmla="*/ 1035216 h 1641998"/>
              <a:gd name="connsiteX12-83" fmla="*/ 1869580 w 1921805"/>
              <a:gd name="connsiteY12-84" fmla="*/ 1100793 h 1641998"/>
              <a:gd name="connsiteX0-85" fmla="*/ 1921805 w 1949547"/>
              <a:gd name="connsiteY0-86" fmla="*/ 1548176 h 1641998"/>
              <a:gd name="connsiteX1-87" fmla="*/ 1887911 w 1949547"/>
              <a:gd name="connsiteY1-88" fmla="*/ 1577770 h 1641998"/>
              <a:gd name="connsiteX2-89" fmla="*/ 1778352 w 1949547"/>
              <a:gd name="connsiteY2-90" fmla="*/ 1624888 h 1641998"/>
              <a:gd name="connsiteX3-91" fmla="*/ 978300 w 1949547"/>
              <a:gd name="connsiteY3-92" fmla="*/ 1442819 h 1641998"/>
              <a:gd name="connsiteX4-93" fmla="*/ 978211 w 1949547"/>
              <a:gd name="connsiteY4-94" fmla="*/ 1443363 h 1641998"/>
              <a:gd name="connsiteX5-95" fmla="*/ 163791 w 1949547"/>
              <a:gd name="connsiteY5-96" fmla="*/ 1192912 h 1641998"/>
              <a:gd name="connsiteX6-97" fmla="*/ 1407 w 1949547"/>
              <a:gd name="connsiteY6-98" fmla="*/ 836369 h 1641998"/>
              <a:gd name="connsiteX7-99" fmla="*/ 660164 w 1949547"/>
              <a:gd name="connsiteY7-100" fmla="*/ 4928 h 1641998"/>
              <a:gd name="connsiteX8-101" fmla="*/ 774866 w 1949547"/>
              <a:gd name="connsiteY8-102" fmla="*/ 2241 h 1641998"/>
              <a:gd name="connsiteX9-103" fmla="*/ 1047527 w 1949547"/>
              <a:gd name="connsiteY9-104" fmla="*/ 152145 h 1641998"/>
              <a:gd name="connsiteX10-105" fmla="*/ 1075502 w 1949547"/>
              <a:gd name="connsiteY10-106" fmla="*/ 321006 h 1641998"/>
              <a:gd name="connsiteX11-107" fmla="*/ 1772696 w 1949547"/>
              <a:gd name="connsiteY11-108" fmla="*/ 1035216 h 1641998"/>
              <a:gd name="connsiteX12-109" fmla="*/ 1949547 w 1949547"/>
              <a:gd name="connsiteY12-110" fmla="*/ 1170329 h 1641998"/>
              <a:gd name="connsiteX0-111" fmla="*/ 1921805 w 1921805"/>
              <a:gd name="connsiteY0-112" fmla="*/ 1548176 h 1641998"/>
              <a:gd name="connsiteX1-113" fmla="*/ 1887911 w 1921805"/>
              <a:gd name="connsiteY1-114" fmla="*/ 1577770 h 1641998"/>
              <a:gd name="connsiteX2-115" fmla="*/ 1778352 w 1921805"/>
              <a:gd name="connsiteY2-116" fmla="*/ 1624888 h 1641998"/>
              <a:gd name="connsiteX3-117" fmla="*/ 978300 w 1921805"/>
              <a:gd name="connsiteY3-118" fmla="*/ 1442819 h 1641998"/>
              <a:gd name="connsiteX4-119" fmla="*/ 978211 w 1921805"/>
              <a:gd name="connsiteY4-120" fmla="*/ 1443363 h 1641998"/>
              <a:gd name="connsiteX5-121" fmla="*/ 163791 w 1921805"/>
              <a:gd name="connsiteY5-122" fmla="*/ 1192912 h 1641998"/>
              <a:gd name="connsiteX6-123" fmla="*/ 1407 w 1921805"/>
              <a:gd name="connsiteY6-124" fmla="*/ 836369 h 1641998"/>
              <a:gd name="connsiteX7-125" fmla="*/ 660164 w 1921805"/>
              <a:gd name="connsiteY7-126" fmla="*/ 4928 h 1641998"/>
              <a:gd name="connsiteX8-127" fmla="*/ 774866 w 1921805"/>
              <a:gd name="connsiteY8-128" fmla="*/ 2241 h 1641998"/>
              <a:gd name="connsiteX9-129" fmla="*/ 1047527 w 1921805"/>
              <a:gd name="connsiteY9-130" fmla="*/ 152145 h 1641998"/>
              <a:gd name="connsiteX10-131" fmla="*/ 1075502 w 1921805"/>
              <a:gd name="connsiteY10-132" fmla="*/ 321006 h 1641998"/>
              <a:gd name="connsiteX11-133" fmla="*/ 1772696 w 1921805"/>
              <a:gd name="connsiteY11-134" fmla="*/ 1035216 h 1641998"/>
              <a:gd name="connsiteX12-135" fmla="*/ 1918256 w 1921805"/>
              <a:gd name="connsiteY12-136" fmla="*/ 1125130 h 1641998"/>
              <a:gd name="connsiteX0-137" fmla="*/ 1921805 w 1921805"/>
              <a:gd name="connsiteY0-138" fmla="*/ 1548176 h 1641998"/>
              <a:gd name="connsiteX1-139" fmla="*/ 1887911 w 1921805"/>
              <a:gd name="connsiteY1-140" fmla="*/ 1577770 h 1641998"/>
              <a:gd name="connsiteX2-141" fmla="*/ 1778352 w 1921805"/>
              <a:gd name="connsiteY2-142" fmla="*/ 1624888 h 1641998"/>
              <a:gd name="connsiteX3-143" fmla="*/ 978300 w 1921805"/>
              <a:gd name="connsiteY3-144" fmla="*/ 1442819 h 1641998"/>
              <a:gd name="connsiteX4-145" fmla="*/ 978211 w 1921805"/>
              <a:gd name="connsiteY4-146" fmla="*/ 1443363 h 1641998"/>
              <a:gd name="connsiteX5-147" fmla="*/ 163791 w 1921805"/>
              <a:gd name="connsiteY5-148" fmla="*/ 1192912 h 1641998"/>
              <a:gd name="connsiteX6-149" fmla="*/ 1407 w 1921805"/>
              <a:gd name="connsiteY6-150" fmla="*/ 836369 h 1641998"/>
              <a:gd name="connsiteX7-151" fmla="*/ 660164 w 1921805"/>
              <a:gd name="connsiteY7-152" fmla="*/ 4928 h 1641998"/>
              <a:gd name="connsiteX8-153" fmla="*/ 774866 w 1921805"/>
              <a:gd name="connsiteY8-154" fmla="*/ 2241 h 1641998"/>
              <a:gd name="connsiteX9-155" fmla="*/ 1047527 w 1921805"/>
              <a:gd name="connsiteY9-156" fmla="*/ 152145 h 1641998"/>
              <a:gd name="connsiteX10-157" fmla="*/ 1075502 w 1921805"/>
              <a:gd name="connsiteY10-158" fmla="*/ 321006 h 1641998"/>
              <a:gd name="connsiteX11-159" fmla="*/ 1772696 w 1921805"/>
              <a:gd name="connsiteY11-160" fmla="*/ 1035216 h 1641998"/>
              <a:gd name="connsiteX12-161" fmla="*/ 1921733 w 1921805"/>
              <a:gd name="connsiteY12-162" fmla="*/ 1156421 h 1641998"/>
              <a:gd name="connsiteX0-163" fmla="*/ 1921805 w 1921805"/>
              <a:gd name="connsiteY0-164" fmla="*/ 1548176 h 1641998"/>
              <a:gd name="connsiteX1-165" fmla="*/ 1887911 w 1921805"/>
              <a:gd name="connsiteY1-166" fmla="*/ 1577770 h 1641998"/>
              <a:gd name="connsiteX2-167" fmla="*/ 1778352 w 1921805"/>
              <a:gd name="connsiteY2-168" fmla="*/ 1624888 h 1641998"/>
              <a:gd name="connsiteX3-169" fmla="*/ 978300 w 1921805"/>
              <a:gd name="connsiteY3-170" fmla="*/ 1442819 h 1641998"/>
              <a:gd name="connsiteX4-171" fmla="*/ 978211 w 1921805"/>
              <a:gd name="connsiteY4-172" fmla="*/ 1443363 h 1641998"/>
              <a:gd name="connsiteX5-173" fmla="*/ 163791 w 1921805"/>
              <a:gd name="connsiteY5-174" fmla="*/ 1192912 h 1641998"/>
              <a:gd name="connsiteX6-175" fmla="*/ 1407 w 1921805"/>
              <a:gd name="connsiteY6-176" fmla="*/ 836369 h 1641998"/>
              <a:gd name="connsiteX7-177" fmla="*/ 660164 w 1921805"/>
              <a:gd name="connsiteY7-178" fmla="*/ 4928 h 1641998"/>
              <a:gd name="connsiteX8-179" fmla="*/ 774866 w 1921805"/>
              <a:gd name="connsiteY8-180" fmla="*/ 2241 h 1641998"/>
              <a:gd name="connsiteX9-181" fmla="*/ 1047527 w 1921805"/>
              <a:gd name="connsiteY9-182" fmla="*/ 152145 h 1641998"/>
              <a:gd name="connsiteX10-183" fmla="*/ 1075502 w 1921805"/>
              <a:gd name="connsiteY10-184" fmla="*/ 321006 h 1641998"/>
              <a:gd name="connsiteX11-185" fmla="*/ 1772696 w 1921805"/>
              <a:gd name="connsiteY11-186" fmla="*/ 1035216 h 1641998"/>
              <a:gd name="connsiteX12-187" fmla="*/ 1921733 w 1921805"/>
              <a:gd name="connsiteY12-188" fmla="*/ 1156421 h 1641998"/>
              <a:gd name="connsiteX0-189" fmla="*/ 1921805 w 1921805"/>
              <a:gd name="connsiteY0-190" fmla="*/ 1548176 h 1641998"/>
              <a:gd name="connsiteX1-191" fmla="*/ 1887911 w 1921805"/>
              <a:gd name="connsiteY1-192" fmla="*/ 1577770 h 1641998"/>
              <a:gd name="connsiteX2-193" fmla="*/ 1778352 w 1921805"/>
              <a:gd name="connsiteY2-194" fmla="*/ 1624888 h 1641998"/>
              <a:gd name="connsiteX3-195" fmla="*/ 978300 w 1921805"/>
              <a:gd name="connsiteY3-196" fmla="*/ 1442819 h 1641998"/>
              <a:gd name="connsiteX4-197" fmla="*/ 978211 w 1921805"/>
              <a:gd name="connsiteY4-198" fmla="*/ 1443363 h 1641998"/>
              <a:gd name="connsiteX5-199" fmla="*/ 163791 w 1921805"/>
              <a:gd name="connsiteY5-200" fmla="*/ 1192912 h 1641998"/>
              <a:gd name="connsiteX6-201" fmla="*/ 1407 w 1921805"/>
              <a:gd name="connsiteY6-202" fmla="*/ 836369 h 1641998"/>
              <a:gd name="connsiteX7-203" fmla="*/ 660164 w 1921805"/>
              <a:gd name="connsiteY7-204" fmla="*/ 4928 h 1641998"/>
              <a:gd name="connsiteX8-205" fmla="*/ 774866 w 1921805"/>
              <a:gd name="connsiteY8-206" fmla="*/ 2241 h 1641998"/>
              <a:gd name="connsiteX9-207" fmla="*/ 1047527 w 1921805"/>
              <a:gd name="connsiteY9-208" fmla="*/ 152145 h 1641998"/>
              <a:gd name="connsiteX10-209" fmla="*/ 1075502 w 1921805"/>
              <a:gd name="connsiteY10-210" fmla="*/ 321006 h 1641998"/>
              <a:gd name="connsiteX11-211" fmla="*/ 1772696 w 1921805"/>
              <a:gd name="connsiteY11-212" fmla="*/ 1035216 h 1641998"/>
              <a:gd name="connsiteX12-213" fmla="*/ 1921733 w 1921805"/>
              <a:gd name="connsiteY12-214" fmla="*/ 1156421 h 1641998"/>
              <a:gd name="connsiteX0-215" fmla="*/ 1921805 w 1921805"/>
              <a:gd name="connsiteY0-216" fmla="*/ 1548176 h 1641998"/>
              <a:gd name="connsiteX1-217" fmla="*/ 1887911 w 1921805"/>
              <a:gd name="connsiteY1-218" fmla="*/ 1577770 h 1641998"/>
              <a:gd name="connsiteX2-219" fmla="*/ 1778352 w 1921805"/>
              <a:gd name="connsiteY2-220" fmla="*/ 1624888 h 1641998"/>
              <a:gd name="connsiteX3-221" fmla="*/ 978300 w 1921805"/>
              <a:gd name="connsiteY3-222" fmla="*/ 1442819 h 1641998"/>
              <a:gd name="connsiteX4-223" fmla="*/ 978211 w 1921805"/>
              <a:gd name="connsiteY4-224" fmla="*/ 1443363 h 1641998"/>
              <a:gd name="connsiteX5-225" fmla="*/ 163791 w 1921805"/>
              <a:gd name="connsiteY5-226" fmla="*/ 1192912 h 1641998"/>
              <a:gd name="connsiteX6-227" fmla="*/ 1407 w 1921805"/>
              <a:gd name="connsiteY6-228" fmla="*/ 836369 h 1641998"/>
              <a:gd name="connsiteX7-229" fmla="*/ 660164 w 1921805"/>
              <a:gd name="connsiteY7-230" fmla="*/ 4928 h 1641998"/>
              <a:gd name="connsiteX8-231" fmla="*/ 774866 w 1921805"/>
              <a:gd name="connsiteY8-232" fmla="*/ 2241 h 1641998"/>
              <a:gd name="connsiteX9-233" fmla="*/ 1047527 w 1921805"/>
              <a:gd name="connsiteY9-234" fmla="*/ 152145 h 1641998"/>
              <a:gd name="connsiteX10-235" fmla="*/ 1075502 w 1921805"/>
              <a:gd name="connsiteY10-236" fmla="*/ 321006 h 1641998"/>
              <a:gd name="connsiteX11-237" fmla="*/ 1772696 w 1921805"/>
              <a:gd name="connsiteY11-238" fmla="*/ 1035216 h 1641998"/>
              <a:gd name="connsiteX12-239" fmla="*/ 1911303 w 1921805"/>
              <a:gd name="connsiteY12-240" fmla="*/ 1145991 h 1641998"/>
              <a:gd name="connsiteX0-241" fmla="*/ 1921805 w 1921805"/>
              <a:gd name="connsiteY0-242" fmla="*/ 1548176 h 1641998"/>
              <a:gd name="connsiteX1-243" fmla="*/ 1887911 w 1921805"/>
              <a:gd name="connsiteY1-244" fmla="*/ 1577770 h 1641998"/>
              <a:gd name="connsiteX2-245" fmla="*/ 1778352 w 1921805"/>
              <a:gd name="connsiteY2-246" fmla="*/ 1624888 h 1641998"/>
              <a:gd name="connsiteX3-247" fmla="*/ 978300 w 1921805"/>
              <a:gd name="connsiteY3-248" fmla="*/ 1442819 h 1641998"/>
              <a:gd name="connsiteX4-249" fmla="*/ 978211 w 1921805"/>
              <a:gd name="connsiteY4-250" fmla="*/ 1443363 h 1641998"/>
              <a:gd name="connsiteX5-251" fmla="*/ 163791 w 1921805"/>
              <a:gd name="connsiteY5-252" fmla="*/ 1192912 h 1641998"/>
              <a:gd name="connsiteX6-253" fmla="*/ 1407 w 1921805"/>
              <a:gd name="connsiteY6-254" fmla="*/ 836369 h 1641998"/>
              <a:gd name="connsiteX7-255" fmla="*/ 660164 w 1921805"/>
              <a:gd name="connsiteY7-256" fmla="*/ 4928 h 1641998"/>
              <a:gd name="connsiteX8-257" fmla="*/ 774866 w 1921805"/>
              <a:gd name="connsiteY8-258" fmla="*/ 2241 h 1641998"/>
              <a:gd name="connsiteX9-259" fmla="*/ 1047527 w 1921805"/>
              <a:gd name="connsiteY9-260" fmla="*/ 152145 h 1641998"/>
              <a:gd name="connsiteX10-261" fmla="*/ 1075502 w 1921805"/>
              <a:gd name="connsiteY10-262" fmla="*/ 321006 h 1641998"/>
              <a:gd name="connsiteX11-263" fmla="*/ 1772696 w 1921805"/>
              <a:gd name="connsiteY11-264" fmla="*/ 1035216 h 1641998"/>
              <a:gd name="connsiteX12-265" fmla="*/ 1911303 w 1921805"/>
              <a:gd name="connsiteY12-266" fmla="*/ 1145991 h 1641998"/>
              <a:gd name="connsiteX0-267" fmla="*/ 1921805 w 1921805"/>
              <a:gd name="connsiteY0-268" fmla="*/ 1548176 h 1641998"/>
              <a:gd name="connsiteX1-269" fmla="*/ 1887911 w 1921805"/>
              <a:gd name="connsiteY1-270" fmla="*/ 1577770 h 1641998"/>
              <a:gd name="connsiteX2-271" fmla="*/ 1778352 w 1921805"/>
              <a:gd name="connsiteY2-272" fmla="*/ 1624888 h 1641998"/>
              <a:gd name="connsiteX3-273" fmla="*/ 978300 w 1921805"/>
              <a:gd name="connsiteY3-274" fmla="*/ 1442819 h 1641998"/>
              <a:gd name="connsiteX4-275" fmla="*/ 978211 w 1921805"/>
              <a:gd name="connsiteY4-276" fmla="*/ 1443363 h 1641998"/>
              <a:gd name="connsiteX5-277" fmla="*/ 163791 w 1921805"/>
              <a:gd name="connsiteY5-278" fmla="*/ 1192912 h 1641998"/>
              <a:gd name="connsiteX6-279" fmla="*/ 1407 w 1921805"/>
              <a:gd name="connsiteY6-280" fmla="*/ 836369 h 1641998"/>
              <a:gd name="connsiteX7-281" fmla="*/ 660164 w 1921805"/>
              <a:gd name="connsiteY7-282" fmla="*/ 4928 h 1641998"/>
              <a:gd name="connsiteX8-283" fmla="*/ 774866 w 1921805"/>
              <a:gd name="connsiteY8-284" fmla="*/ 2241 h 1641998"/>
              <a:gd name="connsiteX9-285" fmla="*/ 1047527 w 1921805"/>
              <a:gd name="connsiteY9-286" fmla="*/ 152145 h 1641998"/>
              <a:gd name="connsiteX10-287" fmla="*/ 1075502 w 1921805"/>
              <a:gd name="connsiteY10-288" fmla="*/ 321006 h 1641998"/>
              <a:gd name="connsiteX11-289" fmla="*/ 1772696 w 1921805"/>
              <a:gd name="connsiteY11-290" fmla="*/ 1035216 h 1641998"/>
              <a:gd name="connsiteX12-291" fmla="*/ 1911303 w 1921805"/>
              <a:gd name="connsiteY12-292" fmla="*/ 1145991 h 16419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921805" h="1641998">
                <a:moveTo>
                  <a:pt x="1921805" y="1548176"/>
                </a:moveTo>
                <a:lnTo>
                  <a:pt x="1887911" y="1577770"/>
                </a:lnTo>
                <a:cubicBezTo>
                  <a:pt x="1857424" y="1596672"/>
                  <a:pt x="1821017" y="1612653"/>
                  <a:pt x="1778352" y="1624888"/>
                </a:cubicBezTo>
                <a:cubicBezTo>
                  <a:pt x="1523876" y="1697627"/>
                  <a:pt x="1212587" y="1519662"/>
                  <a:pt x="978300" y="1442819"/>
                </a:cubicBezTo>
                <a:cubicBezTo>
                  <a:pt x="978270" y="1443000"/>
                  <a:pt x="978241" y="1443182"/>
                  <a:pt x="978211" y="1443363"/>
                </a:cubicBezTo>
                <a:cubicBezTo>
                  <a:pt x="711028" y="1355780"/>
                  <a:pt x="376850" y="1378553"/>
                  <a:pt x="163791" y="1192912"/>
                </a:cubicBezTo>
                <a:cubicBezTo>
                  <a:pt x="53248" y="1096384"/>
                  <a:pt x="9485" y="963175"/>
                  <a:pt x="1407" y="836369"/>
                </a:cubicBezTo>
                <a:cubicBezTo>
                  <a:pt x="-20659" y="494115"/>
                  <a:pt x="217598" y="71068"/>
                  <a:pt x="660164" y="4928"/>
                </a:cubicBezTo>
                <a:cubicBezTo>
                  <a:pt x="697019" y="-611"/>
                  <a:pt x="736094" y="-1442"/>
                  <a:pt x="774866" y="2241"/>
                </a:cubicBezTo>
                <a:cubicBezTo>
                  <a:pt x="891183" y="13293"/>
                  <a:pt x="1004775" y="64985"/>
                  <a:pt x="1047527" y="152145"/>
                </a:cubicBezTo>
                <a:cubicBezTo>
                  <a:pt x="1074031" y="206156"/>
                  <a:pt x="1070227" y="264414"/>
                  <a:pt x="1075502" y="321006"/>
                </a:cubicBezTo>
                <a:cubicBezTo>
                  <a:pt x="1106597" y="655135"/>
                  <a:pt x="1538056" y="923721"/>
                  <a:pt x="1772696" y="1035216"/>
                </a:cubicBezTo>
                <a:cubicBezTo>
                  <a:pt x="1949482" y="1119220"/>
                  <a:pt x="1893236" y="1135723"/>
                  <a:pt x="1911303" y="1145991"/>
                </a:cubicBezTo>
              </a:path>
            </a:pathLst>
          </a:custGeom>
          <a:noFill/>
          <a:ln w="25338" cap="flat">
            <a:solidFill>
              <a:schemeClr val="tx2">
                <a:alpha val="20000"/>
              </a:schemeClr>
            </a:solidFill>
            <a:prstDash val="solid"/>
            <a:miter/>
          </a:ln>
        </p:spPr>
        <p:txBody>
          <a:bodyPr rtlCol="0" anchor="ctr"/>
          <a:lstStyle/>
          <a:p>
            <a:endParaRPr lang="zh-CN" altLang="en-US" sz="1015"/>
          </a:p>
        </p:txBody>
      </p:sp>
      <p:sp>
        <p:nvSpPr>
          <p:cNvPr id="17" name="任意多边形: 形状 16"/>
          <p:cNvSpPr/>
          <p:nvPr userDrawn="1">
            <p:custDataLst>
              <p:tags r:id="rId11"/>
            </p:custDataLst>
          </p:nvPr>
        </p:nvSpPr>
        <p:spPr>
          <a:xfrm>
            <a:off x="8832025" y="857250"/>
            <a:ext cx="309624" cy="618152"/>
          </a:xfrm>
          <a:custGeom>
            <a:avLst/>
            <a:gdLst>
              <a:gd name="connsiteX0" fmla="*/ 362324 w 2318326"/>
              <a:gd name="connsiteY0" fmla="*/ 0 h 2309713"/>
              <a:gd name="connsiteX1" fmla="*/ 1994876 w 2318326"/>
              <a:gd name="connsiteY1" fmla="*/ 0 h 2309713"/>
              <a:gd name="connsiteX2" fmla="*/ 1974322 w 2318326"/>
              <a:gd name="connsiteY2" fmla="*/ 72792 h 2309713"/>
              <a:gd name="connsiteX3" fmla="*/ 1913511 w 2318326"/>
              <a:gd name="connsiteY3" fmla="*/ 253941 h 2309713"/>
              <a:gd name="connsiteX4" fmla="*/ 1905104 w 2318326"/>
              <a:gd name="connsiteY4" fmla="*/ 390386 h 2309713"/>
              <a:gd name="connsiteX5" fmla="*/ 2109971 w 2318326"/>
              <a:gd name="connsiteY5" fmla="*/ 696773 h 2309713"/>
              <a:gd name="connsiteX6" fmla="*/ 2289189 w 2318326"/>
              <a:gd name="connsiteY6" fmla="*/ 815534 h 2309713"/>
              <a:gd name="connsiteX7" fmla="*/ 2318326 w 2318326"/>
              <a:gd name="connsiteY7" fmla="*/ 832315 h 2309713"/>
              <a:gd name="connsiteX8" fmla="*/ 2318326 w 2318326"/>
              <a:gd name="connsiteY8" fmla="*/ 2309713 h 2309713"/>
              <a:gd name="connsiteX9" fmla="*/ 2275234 w 2318326"/>
              <a:gd name="connsiteY9" fmla="*/ 2309055 h 2309713"/>
              <a:gd name="connsiteX10" fmla="*/ 1329359 w 2318326"/>
              <a:gd name="connsiteY10" fmla="*/ 2185273 h 2309713"/>
              <a:gd name="connsiteX11" fmla="*/ 643160 w 2318326"/>
              <a:gd name="connsiteY11" fmla="*/ 2067039 h 2309713"/>
              <a:gd name="connsiteX12" fmla="*/ 593145 w 2318326"/>
              <a:gd name="connsiteY12" fmla="*/ 2047319 h 2309713"/>
              <a:gd name="connsiteX13" fmla="*/ 37525 w 2318326"/>
              <a:gd name="connsiteY13" fmla="*/ 1559741 h 2309713"/>
              <a:gd name="connsiteX14" fmla="*/ 37259 w 2318326"/>
              <a:gd name="connsiteY14" fmla="*/ 1559627 h 2309713"/>
              <a:gd name="connsiteX15" fmla="*/ 25694 w 2318326"/>
              <a:gd name="connsiteY15" fmla="*/ 1062994 h 2309713"/>
              <a:gd name="connsiteX16" fmla="*/ 243863 w 2318326"/>
              <a:gd name="connsiteY16" fmla="*/ 234786 h 2309713"/>
              <a:gd name="connsiteX17" fmla="*/ 314168 w 2318326"/>
              <a:gd name="connsiteY17" fmla="*/ 82112 h 2309713"/>
              <a:gd name="connsiteX0-1" fmla="*/ 362324 w 2318326"/>
              <a:gd name="connsiteY0-2" fmla="*/ 0 h 2309713"/>
              <a:gd name="connsiteX1-3" fmla="*/ 1994876 w 2318326"/>
              <a:gd name="connsiteY1-4" fmla="*/ 0 h 2309713"/>
              <a:gd name="connsiteX2-5" fmla="*/ 1974322 w 2318326"/>
              <a:gd name="connsiteY2-6" fmla="*/ 72792 h 2309713"/>
              <a:gd name="connsiteX3-7" fmla="*/ 1913511 w 2318326"/>
              <a:gd name="connsiteY3-8" fmla="*/ 253941 h 2309713"/>
              <a:gd name="connsiteX4-9" fmla="*/ 1905104 w 2318326"/>
              <a:gd name="connsiteY4-10" fmla="*/ 390386 h 2309713"/>
              <a:gd name="connsiteX5-11" fmla="*/ 2109971 w 2318326"/>
              <a:gd name="connsiteY5-12" fmla="*/ 696773 h 2309713"/>
              <a:gd name="connsiteX6-13" fmla="*/ 2289189 w 2318326"/>
              <a:gd name="connsiteY6-14" fmla="*/ 815534 h 2309713"/>
              <a:gd name="connsiteX7-15" fmla="*/ 2318326 w 2318326"/>
              <a:gd name="connsiteY7-16" fmla="*/ 832315 h 2309713"/>
              <a:gd name="connsiteX8-17" fmla="*/ 2318326 w 2318326"/>
              <a:gd name="connsiteY8-18" fmla="*/ 2309713 h 2309713"/>
              <a:gd name="connsiteX9-19" fmla="*/ 2275234 w 2318326"/>
              <a:gd name="connsiteY9-20" fmla="*/ 2309055 h 2309713"/>
              <a:gd name="connsiteX10-21" fmla="*/ 1329359 w 2318326"/>
              <a:gd name="connsiteY10-22" fmla="*/ 2185273 h 2309713"/>
              <a:gd name="connsiteX11-23" fmla="*/ 643160 w 2318326"/>
              <a:gd name="connsiteY11-24" fmla="*/ 2067039 h 2309713"/>
              <a:gd name="connsiteX12-25" fmla="*/ 593145 w 2318326"/>
              <a:gd name="connsiteY12-26" fmla="*/ 2047319 h 2309713"/>
              <a:gd name="connsiteX13-27" fmla="*/ 37525 w 2318326"/>
              <a:gd name="connsiteY13-28" fmla="*/ 1559741 h 2309713"/>
              <a:gd name="connsiteX14-29" fmla="*/ 37259 w 2318326"/>
              <a:gd name="connsiteY14-30" fmla="*/ 1559627 h 2309713"/>
              <a:gd name="connsiteX15-31" fmla="*/ 25694 w 2318326"/>
              <a:gd name="connsiteY15-32" fmla="*/ 1062994 h 2309713"/>
              <a:gd name="connsiteX16-33" fmla="*/ 243863 w 2318326"/>
              <a:gd name="connsiteY16-34" fmla="*/ 234786 h 2309713"/>
              <a:gd name="connsiteX17-35" fmla="*/ 314168 w 2318326"/>
              <a:gd name="connsiteY17-36" fmla="*/ 82112 h 2309713"/>
              <a:gd name="connsiteX18" fmla="*/ 453764 w 2318326"/>
              <a:gd name="connsiteY18" fmla="*/ 91440 h 2309713"/>
              <a:gd name="connsiteX0-37" fmla="*/ 1994876 w 2318326"/>
              <a:gd name="connsiteY0-38" fmla="*/ 0 h 2309713"/>
              <a:gd name="connsiteX1-39" fmla="*/ 1974322 w 2318326"/>
              <a:gd name="connsiteY1-40" fmla="*/ 72792 h 2309713"/>
              <a:gd name="connsiteX2-41" fmla="*/ 1913511 w 2318326"/>
              <a:gd name="connsiteY2-42" fmla="*/ 253941 h 2309713"/>
              <a:gd name="connsiteX3-43" fmla="*/ 1905104 w 2318326"/>
              <a:gd name="connsiteY3-44" fmla="*/ 390386 h 2309713"/>
              <a:gd name="connsiteX4-45" fmla="*/ 2109971 w 2318326"/>
              <a:gd name="connsiteY4-46" fmla="*/ 696773 h 2309713"/>
              <a:gd name="connsiteX5-47" fmla="*/ 2289189 w 2318326"/>
              <a:gd name="connsiteY5-48" fmla="*/ 815534 h 2309713"/>
              <a:gd name="connsiteX6-49" fmla="*/ 2318326 w 2318326"/>
              <a:gd name="connsiteY6-50" fmla="*/ 832315 h 2309713"/>
              <a:gd name="connsiteX7-51" fmla="*/ 2318326 w 2318326"/>
              <a:gd name="connsiteY7-52" fmla="*/ 2309713 h 2309713"/>
              <a:gd name="connsiteX8-53" fmla="*/ 2275234 w 2318326"/>
              <a:gd name="connsiteY8-54" fmla="*/ 2309055 h 2309713"/>
              <a:gd name="connsiteX9-55" fmla="*/ 1329359 w 2318326"/>
              <a:gd name="connsiteY9-56" fmla="*/ 2185273 h 2309713"/>
              <a:gd name="connsiteX10-57" fmla="*/ 643160 w 2318326"/>
              <a:gd name="connsiteY10-58" fmla="*/ 2067039 h 2309713"/>
              <a:gd name="connsiteX11-59" fmla="*/ 593145 w 2318326"/>
              <a:gd name="connsiteY11-60" fmla="*/ 2047319 h 2309713"/>
              <a:gd name="connsiteX12-61" fmla="*/ 37525 w 2318326"/>
              <a:gd name="connsiteY12-62" fmla="*/ 1559741 h 2309713"/>
              <a:gd name="connsiteX13-63" fmla="*/ 37259 w 2318326"/>
              <a:gd name="connsiteY13-64" fmla="*/ 1559627 h 2309713"/>
              <a:gd name="connsiteX14-65" fmla="*/ 25694 w 2318326"/>
              <a:gd name="connsiteY14-66" fmla="*/ 1062994 h 2309713"/>
              <a:gd name="connsiteX15-67" fmla="*/ 243863 w 2318326"/>
              <a:gd name="connsiteY15-68" fmla="*/ 234786 h 2309713"/>
              <a:gd name="connsiteX16-69" fmla="*/ 314168 w 2318326"/>
              <a:gd name="connsiteY16-70" fmla="*/ 82112 h 2309713"/>
              <a:gd name="connsiteX17-71" fmla="*/ 453764 w 2318326"/>
              <a:gd name="connsiteY17-72" fmla="*/ 91440 h 2309713"/>
              <a:gd name="connsiteX0-73" fmla="*/ 1994876 w 2318326"/>
              <a:gd name="connsiteY0-74" fmla="*/ 0 h 2309713"/>
              <a:gd name="connsiteX1-75" fmla="*/ 1974322 w 2318326"/>
              <a:gd name="connsiteY1-76" fmla="*/ 72792 h 2309713"/>
              <a:gd name="connsiteX2-77" fmla="*/ 1913511 w 2318326"/>
              <a:gd name="connsiteY2-78" fmla="*/ 253941 h 2309713"/>
              <a:gd name="connsiteX3-79" fmla="*/ 1905104 w 2318326"/>
              <a:gd name="connsiteY3-80" fmla="*/ 390386 h 2309713"/>
              <a:gd name="connsiteX4-81" fmla="*/ 2109971 w 2318326"/>
              <a:gd name="connsiteY4-82" fmla="*/ 696773 h 2309713"/>
              <a:gd name="connsiteX5-83" fmla="*/ 2289189 w 2318326"/>
              <a:gd name="connsiteY5-84" fmla="*/ 815534 h 2309713"/>
              <a:gd name="connsiteX6-85" fmla="*/ 2318326 w 2318326"/>
              <a:gd name="connsiteY6-86" fmla="*/ 832315 h 2309713"/>
              <a:gd name="connsiteX7-87" fmla="*/ 2318326 w 2318326"/>
              <a:gd name="connsiteY7-88" fmla="*/ 2309713 h 2309713"/>
              <a:gd name="connsiteX8-89" fmla="*/ 2275234 w 2318326"/>
              <a:gd name="connsiteY8-90" fmla="*/ 2309055 h 2309713"/>
              <a:gd name="connsiteX9-91" fmla="*/ 1329359 w 2318326"/>
              <a:gd name="connsiteY9-92" fmla="*/ 2185273 h 2309713"/>
              <a:gd name="connsiteX10-93" fmla="*/ 643160 w 2318326"/>
              <a:gd name="connsiteY10-94" fmla="*/ 2067039 h 2309713"/>
              <a:gd name="connsiteX11-95" fmla="*/ 593145 w 2318326"/>
              <a:gd name="connsiteY11-96" fmla="*/ 2047319 h 2309713"/>
              <a:gd name="connsiteX12-97" fmla="*/ 37525 w 2318326"/>
              <a:gd name="connsiteY12-98" fmla="*/ 1559741 h 2309713"/>
              <a:gd name="connsiteX13-99" fmla="*/ 37259 w 2318326"/>
              <a:gd name="connsiteY13-100" fmla="*/ 1559627 h 2309713"/>
              <a:gd name="connsiteX14-101" fmla="*/ 25694 w 2318326"/>
              <a:gd name="connsiteY14-102" fmla="*/ 1062994 h 2309713"/>
              <a:gd name="connsiteX15-103" fmla="*/ 243863 w 2318326"/>
              <a:gd name="connsiteY15-104" fmla="*/ 234786 h 2309713"/>
              <a:gd name="connsiteX16-105" fmla="*/ 314168 w 2318326"/>
              <a:gd name="connsiteY16-106" fmla="*/ 82112 h 2309713"/>
              <a:gd name="connsiteX0-107" fmla="*/ 1994876 w 2318326"/>
              <a:gd name="connsiteY0-108" fmla="*/ 0 h 2309713"/>
              <a:gd name="connsiteX1-109" fmla="*/ 1974322 w 2318326"/>
              <a:gd name="connsiteY1-110" fmla="*/ 72792 h 2309713"/>
              <a:gd name="connsiteX2-111" fmla="*/ 1913511 w 2318326"/>
              <a:gd name="connsiteY2-112" fmla="*/ 253941 h 2309713"/>
              <a:gd name="connsiteX3-113" fmla="*/ 1905104 w 2318326"/>
              <a:gd name="connsiteY3-114" fmla="*/ 390386 h 2309713"/>
              <a:gd name="connsiteX4-115" fmla="*/ 2109971 w 2318326"/>
              <a:gd name="connsiteY4-116" fmla="*/ 696773 h 2309713"/>
              <a:gd name="connsiteX5-117" fmla="*/ 2289189 w 2318326"/>
              <a:gd name="connsiteY5-118" fmla="*/ 815534 h 2309713"/>
              <a:gd name="connsiteX6-119" fmla="*/ 2318326 w 2318326"/>
              <a:gd name="connsiteY6-120" fmla="*/ 832315 h 2309713"/>
              <a:gd name="connsiteX7-121" fmla="*/ 2318326 w 2318326"/>
              <a:gd name="connsiteY7-122" fmla="*/ 2309713 h 2309713"/>
              <a:gd name="connsiteX8-123" fmla="*/ 2275234 w 2318326"/>
              <a:gd name="connsiteY8-124" fmla="*/ 2309055 h 2309713"/>
              <a:gd name="connsiteX9-125" fmla="*/ 1329359 w 2318326"/>
              <a:gd name="connsiteY9-126" fmla="*/ 2185273 h 2309713"/>
              <a:gd name="connsiteX10-127" fmla="*/ 643160 w 2318326"/>
              <a:gd name="connsiteY10-128" fmla="*/ 2067039 h 2309713"/>
              <a:gd name="connsiteX11-129" fmla="*/ 593145 w 2318326"/>
              <a:gd name="connsiteY11-130" fmla="*/ 2047319 h 2309713"/>
              <a:gd name="connsiteX12-131" fmla="*/ 37525 w 2318326"/>
              <a:gd name="connsiteY12-132" fmla="*/ 1559741 h 2309713"/>
              <a:gd name="connsiteX13-133" fmla="*/ 37259 w 2318326"/>
              <a:gd name="connsiteY13-134" fmla="*/ 1559627 h 2309713"/>
              <a:gd name="connsiteX14-135" fmla="*/ 25694 w 2318326"/>
              <a:gd name="connsiteY14-136" fmla="*/ 1062994 h 2309713"/>
              <a:gd name="connsiteX15-137" fmla="*/ 243863 w 2318326"/>
              <a:gd name="connsiteY15-138" fmla="*/ 234786 h 2309713"/>
              <a:gd name="connsiteX16-139" fmla="*/ 357505 w 2318326"/>
              <a:gd name="connsiteY16-140" fmla="*/ 4106 h 2309713"/>
              <a:gd name="connsiteX0-141" fmla="*/ 1994876 w 2318326"/>
              <a:gd name="connsiteY0-142" fmla="*/ 0 h 2309713"/>
              <a:gd name="connsiteX1-143" fmla="*/ 1974322 w 2318326"/>
              <a:gd name="connsiteY1-144" fmla="*/ 72792 h 2309713"/>
              <a:gd name="connsiteX2-145" fmla="*/ 1913511 w 2318326"/>
              <a:gd name="connsiteY2-146" fmla="*/ 253941 h 2309713"/>
              <a:gd name="connsiteX3-147" fmla="*/ 1905104 w 2318326"/>
              <a:gd name="connsiteY3-148" fmla="*/ 390386 h 2309713"/>
              <a:gd name="connsiteX4-149" fmla="*/ 2109971 w 2318326"/>
              <a:gd name="connsiteY4-150" fmla="*/ 696773 h 2309713"/>
              <a:gd name="connsiteX5-151" fmla="*/ 2289189 w 2318326"/>
              <a:gd name="connsiteY5-152" fmla="*/ 815534 h 2309713"/>
              <a:gd name="connsiteX6-153" fmla="*/ 2318326 w 2318326"/>
              <a:gd name="connsiteY6-154" fmla="*/ 2309713 h 2309713"/>
              <a:gd name="connsiteX7-155" fmla="*/ 2275234 w 2318326"/>
              <a:gd name="connsiteY7-156" fmla="*/ 2309055 h 2309713"/>
              <a:gd name="connsiteX8-157" fmla="*/ 1329359 w 2318326"/>
              <a:gd name="connsiteY8-158" fmla="*/ 2185273 h 2309713"/>
              <a:gd name="connsiteX9-159" fmla="*/ 643160 w 2318326"/>
              <a:gd name="connsiteY9-160" fmla="*/ 2067039 h 2309713"/>
              <a:gd name="connsiteX10-161" fmla="*/ 593145 w 2318326"/>
              <a:gd name="connsiteY10-162" fmla="*/ 2047319 h 2309713"/>
              <a:gd name="connsiteX11-163" fmla="*/ 37525 w 2318326"/>
              <a:gd name="connsiteY11-164" fmla="*/ 1559741 h 2309713"/>
              <a:gd name="connsiteX12-165" fmla="*/ 37259 w 2318326"/>
              <a:gd name="connsiteY12-166" fmla="*/ 1559627 h 2309713"/>
              <a:gd name="connsiteX13-167" fmla="*/ 25694 w 2318326"/>
              <a:gd name="connsiteY13-168" fmla="*/ 1062994 h 2309713"/>
              <a:gd name="connsiteX14-169" fmla="*/ 243863 w 2318326"/>
              <a:gd name="connsiteY14-170" fmla="*/ 234786 h 2309713"/>
              <a:gd name="connsiteX15-171" fmla="*/ 357505 w 2318326"/>
              <a:gd name="connsiteY15-172" fmla="*/ 4106 h 2309713"/>
              <a:gd name="connsiteX0-173" fmla="*/ 1994876 w 2289189"/>
              <a:gd name="connsiteY0-174" fmla="*/ 0 h 2309055"/>
              <a:gd name="connsiteX1-175" fmla="*/ 1974322 w 2289189"/>
              <a:gd name="connsiteY1-176" fmla="*/ 72792 h 2309055"/>
              <a:gd name="connsiteX2-177" fmla="*/ 1913511 w 2289189"/>
              <a:gd name="connsiteY2-178" fmla="*/ 253941 h 2309055"/>
              <a:gd name="connsiteX3-179" fmla="*/ 1905104 w 2289189"/>
              <a:gd name="connsiteY3-180" fmla="*/ 390386 h 2309055"/>
              <a:gd name="connsiteX4-181" fmla="*/ 2109971 w 2289189"/>
              <a:gd name="connsiteY4-182" fmla="*/ 696773 h 2309055"/>
              <a:gd name="connsiteX5-183" fmla="*/ 2289189 w 2289189"/>
              <a:gd name="connsiteY5-184" fmla="*/ 815534 h 2309055"/>
              <a:gd name="connsiteX6-185" fmla="*/ 2275234 w 2289189"/>
              <a:gd name="connsiteY6-186" fmla="*/ 2309055 h 2309055"/>
              <a:gd name="connsiteX7-187" fmla="*/ 1329359 w 2289189"/>
              <a:gd name="connsiteY7-188" fmla="*/ 2185273 h 2309055"/>
              <a:gd name="connsiteX8-189" fmla="*/ 643160 w 2289189"/>
              <a:gd name="connsiteY8-190" fmla="*/ 2067039 h 2309055"/>
              <a:gd name="connsiteX9-191" fmla="*/ 593145 w 2289189"/>
              <a:gd name="connsiteY9-192" fmla="*/ 2047319 h 2309055"/>
              <a:gd name="connsiteX10-193" fmla="*/ 37525 w 2289189"/>
              <a:gd name="connsiteY10-194" fmla="*/ 1559741 h 2309055"/>
              <a:gd name="connsiteX11-195" fmla="*/ 37259 w 2289189"/>
              <a:gd name="connsiteY11-196" fmla="*/ 1559627 h 2309055"/>
              <a:gd name="connsiteX12-197" fmla="*/ 25694 w 2289189"/>
              <a:gd name="connsiteY12-198" fmla="*/ 1062994 h 2309055"/>
              <a:gd name="connsiteX13-199" fmla="*/ 243863 w 2289189"/>
              <a:gd name="connsiteY13-200" fmla="*/ 234786 h 2309055"/>
              <a:gd name="connsiteX14-201" fmla="*/ 357505 w 2289189"/>
              <a:gd name="connsiteY14-202" fmla="*/ 4106 h 2309055"/>
              <a:gd name="connsiteX0-203" fmla="*/ 1994876 w 2289189"/>
              <a:gd name="connsiteY0-204" fmla="*/ 0 h 2185317"/>
              <a:gd name="connsiteX1-205" fmla="*/ 1974322 w 2289189"/>
              <a:gd name="connsiteY1-206" fmla="*/ 72792 h 2185317"/>
              <a:gd name="connsiteX2-207" fmla="*/ 1913511 w 2289189"/>
              <a:gd name="connsiteY2-208" fmla="*/ 253941 h 2185317"/>
              <a:gd name="connsiteX3-209" fmla="*/ 1905104 w 2289189"/>
              <a:gd name="connsiteY3-210" fmla="*/ 390386 h 2185317"/>
              <a:gd name="connsiteX4-211" fmla="*/ 2109971 w 2289189"/>
              <a:gd name="connsiteY4-212" fmla="*/ 696773 h 2185317"/>
              <a:gd name="connsiteX5-213" fmla="*/ 2289189 w 2289189"/>
              <a:gd name="connsiteY5-214" fmla="*/ 815534 h 2185317"/>
              <a:gd name="connsiteX6-215" fmla="*/ 1329359 w 2289189"/>
              <a:gd name="connsiteY6-216" fmla="*/ 2185273 h 2185317"/>
              <a:gd name="connsiteX7-217" fmla="*/ 643160 w 2289189"/>
              <a:gd name="connsiteY7-218" fmla="*/ 2067039 h 2185317"/>
              <a:gd name="connsiteX8-219" fmla="*/ 593145 w 2289189"/>
              <a:gd name="connsiteY8-220" fmla="*/ 2047319 h 2185317"/>
              <a:gd name="connsiteX9-221" fmla="*/ 37525 w 2289189"/>
              <a:gd name="connsiteY9-222" fmla="*/ 1559741 h 2185317"/>
              <a:gd name="connsiteX10-223" fmla="*/ 37259 w 2289189"/>
              <a:gd name="connsiteY10-224" fmla="*/ 1559627 h 2185317"/>
              <a:gd name="connsiteX11-225" fmla="*/ 25694 w 2289189"/>
              <a:gd name="connsiteY11-226" fmla="*/ 1062994 h 2185317"/>
              <a:gd name="connsiteX12-227" fmla="*/ 243863 w 2289189"/>
              <a:gd name="connsiteY12-228" fmla="*/ 234786 h 2185317"/>
              <a:gd name="connsiteX13-229" fmla="*/ 357505 w 2289189"/>
              <a:gd name="connsiteY13-230" fmla="*/ 4106 h 2185317"/>
              <a:gd name="connsiteX0-231" fmla="*/ 1994876 w 2289189"/>
              <a:gd name="connsiteY0-232" fmla="*/ 0 h 2067039"/>
              <a:gd name="connsiteX1-233" fmla="*/ 1974322 w 2289189"/>
              <a:gd name="connsiteY1-234" fmla="*/ 72792 h 2067039"/>
              <a:gd name="connsiteX2-235" fmla="*/ 1913511 w 2289189"/>
              <a:gd name="connsiteY2-236" fmla="*/ 253941 h 2067039"/>
              <a:gd name="connsiteX3-237" fmla="*/ 1905104 w 2289189"/>
              <a:gd name="connsiteY3-238" fmla="*/ 390386 h 2067039"/>
              <a:gd name="connsiteX4-239" fmla="*/ 2109971 w 2289189"/>
              <a:gd name="connsiteY4-240" fmla="*/ 696773 h 2067039"/>
              <a:gd name="connsiteX5-241" fmla="*/ 2289189 w 2289189"/>
              <a:gd name="connsiteY5-242" fmla="*/ 815534 h 2067039"/>
              <a:gd name="connsiteX6-243" fmla="*/ 643160 w 2289189"/>
              <a:gd name="connsiteY6-244" fmla="*/ 2067039 h 2067039"/>
              <a:gd name="connsiteX7-245" fmla="*/ 593145 w 2289189"/>
              <a:gd name="connsiteY7-246" fmla="*/ 2047319 h 2067039"/>
              <a:gd name="connsiteX8-247" fmla="*/ 37525 w 2289189"/>
              <a:gd name="connsiteY8-248" fmla="*/ 1559741 h 2067039"/>
              <a:gd name="connsiteX9-249" fmla="*/ 37259 w 2289189"/>
              <a:gd name="connsiteY9-250" fmla="*/ 1559627 h 2067039"/>
              <a:gd name="connsiteX10-251" fmla="*/ 25694 w 2289189"/>
              <a:gd name="connsiteY10-252" fmla="*/ 1062994 h 2067039"/>
              <a:gd name="connsiteX11-253" fmla="*/ 243863 w 2289189"/>
              <a:gd name="connsiteY11-254" fmla="*/ 234786 h 2067039"/>
              <a:gd name="connsiteX12-255" fmla="*/ 357505 w 2289189"/>
              <a:gd name="connsiteY12-256" fmla="*/ 4106 h 2067039"/>
              <a:gd name="connsiteX0-257" fmla="*/ 1994876 w 2289189"/>
              <a:gd name="connsiteY0-258" fmla="*/ 0 h 2047319"/>
              <a:gd name="connsiteX1-259" fmla="*/ 1974322 w 2289189"/>
              <a:gd name="connsiteY1-260" fmla="*/ 72792 h 2047319"/>
              <a:gd name="connsiteX2-261" fmla="*/ 1913511 w 2289189"/>
              <a:gd name="connsiteY2-262" fmla="*/ 253941 h 2047319"/>
              <a:gd name="connsiteX3-263" fmla="*/ 1905104 w 2289189"/>
              <a:gd name="connsiteY3-264" fmla="*/ 390386 h 2047319"/>
              <a:gd name="connsiteX4-265" fmla="*/ 2109971 w 2289189"/>
              <a:gd name="connsiteY4-266" fmla="*/ 696773 h 2047319"/>
              <a:gd name="connsiteX5-267" fmla="*/ 2289189 w 2289189"/>
              <a:gd name="connsiteY5-268" fmla="*/ 815534 h 2047319"/>
              <a:gd name="connsiteX6-269" fmla="*/ 593145 w 2289189"/>
              <a:gd name="connsiteY6-270" fmla="*/ 2047319 h 2047319"/>
              <a:gd name="connsiteX7-271" fmla="*/ 37525 w 2289189"/>
              <a:gd name="connsiteY7-272" fmla="*/ 1559741 h 2047319"/>
              <a:gd name="connsiteX8-273" fmla="*/ 37259 w 2289189"/>
              <a:gd name="connsiteY8-274" fmla="*/ 1559627 h 2047319"/>
              <a:gd name="connsiteX9-275" fmla="*/ 25694 w 2289189"/>
              <a:gd name="connsiteY9-276" fmla="*/ 1062994 h 2047319"/>
              <a:gd name="connsiteX10-277" fmla="*/ 243863 w 2289189"/>
              <a:gd name="connsiteY10-278" fmla="*/ 234786 h 2047319"/>
              <a:gd name="connsiteX11-279" fmla="*/ 357505 w 2289189"/>
              <a:gd name="connsiteY11-280" fmla="*/ 4106 h 2047319"/>
              <a:gd name="connsiteX0-281" fmla="*/ 1994876 w 2289189"/>
              <a:gd name="connsiteY0-282" fmla="*/ 0 h 1559741"/>
              <a:gd name="connsiteX1-283" fmla="*/ 1974322 w 2289189"/>
              <a:gd name="connsiteY1-284" fmla="*/ 72792 h 1559741"/>
              <a:gd name="connsiteX2-285" fmla="*/ 1913511 w 2289189"/>
              <a:gd name="connsiteY2-286" fmla="*/ 253941 h 1559741"/>
              <a:gd name="connsiteX3-287" fmla="*/ 1905104 w 2289189"/>
              <a:gd name="connsiteY3-288" fmla="*/ 390386 h 1559741"/>
              <a:gd name="connsiteX4-289" fmla="*/ 2109971 w 2289189"/>
              <a:gd name="connsiteY4-290" fmla="*/ 696773 h 1559741"/>
              <a:gd name="connsiteX5-291" fmla="*/ 2289189 w 2289189"/>
              <a:gd name="connsiteY5-292" fmla="*/ 815534 h 1559741"/>
              <a:gd name="connsiteX6-293" fmla="*/ 37525 w 2289189"/>
              <a:gd name="connsiteY6-294" fmla="*/ 1559741 h 1559741"/>
              <a:gd name="connsiteX7-295" fmla="*/ 37259 w 2289189"/>
              <a:gd name="connsiteY7-296" fmla="*/ 1559627 h 1559741"/>
              <a:gd name="connsiteX8-297" fmla="*/ 25694 w 2289189"/>
              <a:gd name="connsiteY8-298" fmla="*/ 1062994 h 1559741"/>
              <a:gd name="connsiteX9-299" fmla="*/ 243863 w 2289189"/>
              <a:gd name="connsiteY9-300" fmla="*/ 234786 h 1559741"/>
              <a:gd name="connsiteX10-301" fmla="*/ 357505 w 2289189"/>
              <a:gd name="connsiteY10-302" fmla="*/ 4106 h 1559741"/>
              <a:gd name="connsiteX0-303" fmla="*/ 1969182 w 2263495"/>
              <a:gd name="connsiteY0-304" fmla="*/ 0 h 1559741"/>
              <a:gd name="connsiteX1-305" fmla="*/ 1948628 w 2263495"/>
              <a:gd name="connsiteY1-306" fmla="*/ 72792 h 1559741"/>
              <a:gd name="connsiteX2-307" fmla="*/ 1887817 w 2263495"/>
              <a:gd name="connsiteY2-308" fmla="*/ 253941 h 1559741"/>
              <a:gd name="connsiteX3-309" fmla="*/ 1879410 w 2263495"/>
              <a:gd name="connsiteY3-310" fmla="*/ 390386 h 1559741"/>
              <a:gd name="connsiteX4-311" fmla="*/ 2084277 w 2263495"/>
              <a:gd name="connsiteY4-312" fmla="*/ 696773 h 1559741"/>
              <a:gd name="connsiteX5-313" fmla="*/ 2263495 w 2263495"/>
              <a:gd name="connsiteY5-314" fmla="*/ 815534 h 1559741"/>
              <a:gd name="connsiteX6-315" fmla="*/ 11831 w 2263495"/>
              <a:gd name="connsiteY6-316" fmla="*/ 1559741 h 1559741"/>
              <a:gd name="connsiteX7-317" fmla="*/ 0 w 2263495"/>
              <a:gd name="connsiteY7-318" fmla="*/ 1062994 h 1559741"/>
              <a:gd name="connsiteX8-319" fmla="*/ 218169 w 2263495"/>
              <a:gd name="connsiteY8-320" fmla="*/ 234786 h 1559741"/>
              <a:gd name="connsiteX9-321" fmla="*/ 331811 w 2263495"/>
              <a:gd name="connsiteY9-322" fmla="*/ 4106 h 1559741"/>
              <a:gd name="connsiteX0-323" fmla="*/ 1957351 w 2251664"/>
              <a:gd name="connsiteY0-324" fmla="*/ 0 h 1559741"/>
              <a:gd name="connsiteX1-325" fmla="*/ 1936797 w 2251664"/>
              <a:gd name="connsiteY1-326" fmla="*/ 72792 h 1559741"/>
              <a:gd name="connsiteX2-327" fmla="*/ 1875986 w 2251664"/>
              <a:gd name="connsiteY2-328" fmla="*/ 253941 h 1559741"/>
              <a:gd name="connsiteX3-329" fmla="*/ 1867579 w 2251664"/>
              <a:gd name="connsiteY3-330" fmla="*/ 390386 h 1559741"/>
              <a:gd name="connsiteX4-331" fmla="*/ 2072446 w 2251664"/>
              <a:gd name="connsiteY4-332" fmla="*/ 696773 h 1559741"/>
              <a:gd name="connsiteX5-333" fmla="*/ 2251664 w 2251664"/>
              <a:gd name="connsiteY5-334" fmla="*/ 815534 h 1559741"/>
              <a:gd name="connsiteX6-335" fmla="*/ 0 w 2251664"/>
              <a:gd name="connsiteY6-336" fmla="*/ 1559741 h 1559741"/>
              <a:gd name="connsiteX7-337" fmla="*/ 206338 w 2251664"/>
              <a:gd name="connsiteY7-338" fmla="*/ 234786 h 1559741"/>
              <a:gd name="connsiteX8-339" fmla="*/ 319980 w 2251664"/>
              <a:gd name="connsiteY8-340" fmla="*/ 4106 h 1559741"/>
              <a:gd name="connsiteX0-341" fmla="*/ 1957351 w 2251664"/>
              <a:gd name="connsiteY0-342" fmla="*/ 0 h 1559741"/>
              <a:gd name="connsiteX1-343" fmla="*/ 1936797 w 2251664"/>
              <a:gd name="connsiteY1-344" fmla="*/ 72792 h 1559741"/>
              <a:gd name="connsiteX2-345" fmla="*/ 1875986 w 2251664"/>
              <a:gd name="connsiteY2-346" fmla="*/ 253941 h 1559741"/>
              <a:gd name="connsiteX3-347" fmla="*/ 1867579 w 2251664"/>
              <a:gd name="connsiteY3-348" fmla="*/ 390386 h 1559741"/>
              <a:gd name="connsiteX4-349" fmla="*/ 2072446 w 2251664"/>
              <a:gd name="connsiteY4-350" fmla="*/ 696773 h 1559741"/>
              <a:gd name="connsiteX5-351" fmla="*/ 2251664 w 2251664"/>
              <a:gd name="connsiteY5-352" fmla="*/ 815534 h 1559741"/>
              <a:gd name="connsiteX6-353" fmla="*/ 0 w 2251664"/>
              <a:gd name="connsiteY6-354" fmla="*/ 1559741 h 1559741"/>
              <a:gd name="connsiteX7-355" fmla="*/ 319980 w 2251664"/>
              <a:gd name="connsiteY7-356" fmla="*/ 4106 h 1559741"/>
              <a:gd name="connsiteX0-357" fmla="*/ 1957351 w 2251664"/>
              <a:gd name="connsiteY0-358" fmla="*/ 0 h 1559741"/>
              <a:gd name="connsiteX1-359" fmla="*/ 1936797 w 2251664"/>
              <a:gd name="connsiteY1-360" fmla="*/ 72792 h 1559741"/>
              <a:gd name="connsiteX2-361" fmla="*/ 1875986 w 2251664"/>
              <a:gd name="connsiteY2-362" fmla="*/ 253941 h 1559741"/>
              <a:gd name="connsiteX3-363" fmla="*/ 1867579 w 2251664"/>
              <a:gd name="connsiteY3-364" fmla="*/ 390386 h 1559741"/>
              <a:gd name="connsiteX4-365" fmla="*/ 2072446 w 2251664"/>
              <a:gd name="connsiteY4-366" fmla="*/ 696773 h 1559741"/>
              <a:gd name="connsiteX5-367" fmla="*/ 2251664 w 2251664"/>
              <a:gd name="connsiteY5-368" fmla="*/ 815534 h 1559741"/>
              <a:gd name="connsiteX6-369" fmla="*/ 0 w 2251664"/>
              <a:gd name="connsiteY6-370" fmla="*/ 1559741 h 1559741"/>
              <a:gd name="connsiteX0-371" fmla="*/ 92517 w 386830"/>
              <a:gd name="connsiteY0-372" fmla="*/ 0 h 815534"/>
              <a:gd name="connsiteX1-373" fmla="*/ 71963 w 386830"/>
              <a:gd name="connsiteY1-374" fmla="*/ 72792 h 815534"/>
              <a:gd name="connsiteX2-375" fmla="*/ 11152 w 386830"/>
              <a:gd name="connsiteY2-376" fmla="*/ 253941 h 815534"/>
              <a:gd name="connsiteX3-377" fmla="*/ 2745 w 386830"/>
              <a:gd name="connsiteY3-378" fmla="*/ 390386 h 815534"/>
              <a:gd name="connsiteX4-379" fmla="*/ 207612 w 386830"/>
              <a:gd name="connsiteY4-380" fmla="*/ 696773 h 815534"/>
              <a:gd name="connsiteX5-381" fmla="*/ 386830 w 386830"/>
              <a:gd name="connsiteY5-382" fmla="*/ 815534 h 815534"/>
              <a:gd name="connsiteX0-383" fmla="*/ 92517 w 412832"/>
              <a:gd name="connsiteY0-384" fmla="*/ 0 h 824202"/>
              <a:gd name="connsiteX1-385" fmla="*/ 71963 w 412832"/>
              <a:gd name="connsiteY1-386" fmla="*/ 72792 h 824202"/>
              <a:gd name="connsiteX2-387" fmla="*/ 11152 w 412832"/>
              <a:gd name="connsiteY2-388" fmla="*/ 253941 h 824202"/>
              <a:gd name="connsiteX3-389" fmla="*/ 2745 w 412832"/>
              <a:gd name="connsiteY3-390" fmla="*/ 390386 h 824202"/>
              <a:gd name="connsiteX4-391" fmla="*/ 207612 w 412832"/>
              <a:gd name="connsiteY4-392" fmla="*/ 696773 h 824202"/>
              <a:gd name="connsiteX5-393" fmla="*/ 412832 w 412832"/>
              <a:gd name="connsiteY5-394" fmla="*/ 824202 h 8242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12832" h="824202">
                <a:moveTo>
                  <a:pt x="92517" y="0"/>
                </a:moveTo>
                <a:lnTo>
                  <a:pt x="71963" y="72792"/>
                </a:lnTo>
                <a:cubicBezTo>
                  <a:pt x="51023" y="133028"/>
                  <a:pt x="25394" y="192145"/>
                  <a:pt x="11152" y="253941"/>
                </a:cubicBezTo>
                <a:cubicBezTo>
                  <a:pt x="957" y="297938"/>
                  <a:pt x="-3215" y="343068"/>
                  <a:pt x="2745" y="390386"/>
                </a:cubicBezTo>
                <a:cubicBezTo>
                  <a:pt x="18533" y="516596"/>
                  <a:pt x="139264" y="624470"/>
                  <a:pt x="207612" y="696773"/>
                </a:cubicBezTo>
                <a:cubicBezTo>
                  <a:pt x="275960" y="769076"/>
                  <a:pt x="350066" y="787005"/>
                  <a:pt x="412832" y="824202"/>
                </a:cubicBezTo>
              </a:path>
            </a:pathLst>
          </a:custGeom>
          <a:noFill/>
          <a:ln w="25338" cap="flat">
            <a:solidFill>
              <a:schemeClr val="tx2">
                <a:alpha val="20000"/>
              </a:schemeClr>
            </a:solidFill>
            <a:prstDash val="solid"/>
            <a:miter/>
          </a:ln>
        </p:spPr>
        <p:txBody>
          <a:bodyPr rtlCol="0" anchor="ctr"/>
          <a:lstStyle/>
          <a:p>
            <a:endParaRPr lang="zh-CN" altLang="en-US" sz="1015"/>
          </a:p>
        </p:txBody>
      </p:sp>
      <p:sp>
        <p:nvSpPr>
          <p:cNvPr id="18" name="任意多边形: 形状 17"/>
          <p:cNvSpPr/>
          <p:nvPr userDrawn="1">
            <p:custDataLst>
              <p:tags r:id="rId12"/>
            </p:custDataLst>
          </p:nvPr>
        </p:nvSpPr>
        <p:spPr>
          <a:xfrm>
            <a:off x="9009117" y="857250"/>
            <a:ext cx="134883" cy="400276"/>
          </a:xfrm>
          <a:custGeom>
            <a:avLst/>
            <a:gdLst>
              <a:gd name="connsiteX0" fmla="*/ 371595 w 2692550"/>
              <a:gd name="connsiteY0" fmla="*/ 0 h 2668596"/>
              <a:gd name="connsiteX1" fmla="*/ 2549524 w 2692550"/>
              <a:gd name="connsiteY1" fmla="*/ 0 h 2668596"/>
              <a:gd name="connsiteX2" fmla="*/ 2532865 w 2692550"/>
              <a:gd name="connsiteY2" fmla="*/ 51620 h 2668596"/>
              <a:gd name="connsiteX3" fmla="*/ 2522568 w 2692550"/>
              <a:gd name="connsiteY3" fmla="*/ 241747 h 2668596"/>
              <a:gd name="connsiteX4" fmla="*/ 2633729 w 2692550"/>
              <a:gd name="connsiteY4" fmla="*/ 478437 h 2668596"/>
              <a:gd name="connsiteX5" fmla="*/ 2692550 w 2692550"/>
              <a:gd name="connsiteY5" fmla="*/ 537601 h 2668596"/>
              <a:gd name="connsiteX6" fmla="*/ 2692550 w 2692550"/>
              <a:gd name="connsiteY6" fmla="*/ 2651032 h 2668596"/>
              <a:gd name="connsiteX7" fmla="*/ 2613148 w 2692550"/>
              <a:gd name="connsiteY7" fmla="*/ 2644303 h 2668596"/>
              <a:gd name="connsiteX8" fmla="*/ 1777071 w 2692550"/>
              <a:gd name="connsiteY8" fmla="*/ 2651408 h 2668596"/>
              <a:gd name="connsiteX9" fmla="*/ 848582 w 2692550"/>
              <a:gd name="connsiteY9" fmla="*/ 2547258 h 2668596"/>
              <a:gd name="connsiteX10" fmla="*/ 780737 w 2692550"/>
              <a:gd name="connsiteY10" fmla="*/ 2521674 h 2668596"/>
              <a:gd name="connsiteX11" fmla="*/ 43407 w 2692550"/>
              <a:gd name="connsiteY11" fmla="*/ 1860386 h 2668596"/>
              <a:gd name="connsiteX12" fmla="*/ 43884 w 2692550"/>
              <a:gd name="connsiteY12" fmla="*/ 1860867 h 2668596"/>
              <a:gd name="connsiteX13" fmla="*/ 53645 w 2692550"/>
              <a:gd name="connsiteY13" fmla="*/ 1131655 h 2668596"/>
              <a:gd name="connsiteX14" fmla="*/ 285337 w 2692550"/>
              <a:gd name="connsiteY14" fmla="*/ 215809 h 2668596"/>
              <a:gd name="connsiteX0-1" fmla="*/ 2692550 w 2783990"/>
              <a:gd name="connsiteY0-2" fmla="*/ 537601 h 2668596"/>
              <a:gd name="connsiteX1-3" fmla="*/ 2692550 w 2783990"/>
              <a:gd name="connsiteY1-4" fmla="*/ 2651032 h 2668596"/>
              <a:gd name="connsiteX2-5" fmla="*/ 2613148 w 2783990"/>
              <a:gd name="connsiteY2-6" fmla="*/ 2644303 h 2668596"/>
              <a:gd name="connsiteX3-7" fmla="*/ 1777071 w 2783990"/>
              <a:gd name="connsiteY3-8" fmla="*/ 2651408 h 2668596"/>
              <a:gd name="connsiteX4-9" fmla="*/ 848582 w 2783990"/>
              <a:gd name="connsiteY4-10" fmla="*/ 2547258 h 2668596"/>
              <a:gd name="connsiteX5-11" fmla="*/ 780737 w 2783990"/>
              <a:gd name="connsiteY5-12" fmla="*/ 2521674 h 2668596"/>
              <a:gd name="connsiteX6-13" fmla="*/ 43407 w 2783990"/>
              <a:gd name="connsiteY6-14" fmla="*/ 1860386 h 2668596"/>
              <a:gd name="connsiteX7-15" fmla="*/ 43884 w 2783990"/>
              <a:gd name="connsiteY7-16" fmla="*/ 1860867 h 2668596"/>
              <a:gd name="connsiteX8-17" fmla="*/ 53645 w 2783990"/>
              <a:gd name="connsiteY8-18" fmla="*/ 1131655 h 2668596"/>
              <a:gd name="connsiteX9-19" fmla="*/ 285337 w 2783990"/>
              <a:gd name="connsiteY9-20" fmla="*/ 215809 h 2668596"/>
              <a:gd name="connsiteX10-21" fmla="*/ 371595 w 2783990"/>
              <a:gd name="connsiteY10-22" fmla="*/ 0 h 2668596"/>
              <a:gd name="connsiteX11-23" fmla="*/ 2549524 w 2783990"/>
              <a:gd name="connsiteY11-24" fmla="*/ 0 h 2668596"/>
              <a:gd name="connsiteX12-25" fmla="*/ 2532865 w 2783990"/>
              <a:gd name="connsiteY12-26" fmla="*/ 51620 h 2668596"/>
              <a:gd name="connsiteX13-27" fmla="*/ 2522568 w 2783990"/>
              <a:gd name="connsiteY13-28" fmla="*/ 241747 h 2668596"/>
              <a:gd name="connsiteX14-29" fmla="*/ 2633729 w 2783990"/>
              <a:gd name="connsiteY14-30" fmla="*/ 478437 h 2668596"/>
              <a:gd name="connsiteX15" fmla="*/ 2783990 w 2783990"/>
              <a:gd name="connsiteY15" fmla="*/ 629041 h 2668596"/>
              <a:gd name="connsiteX0-31" fmla="*/ 2688216 w 2783990"/>
              <a:gd name="connsiteY0-32" fmla="*/ 832289 h 2668596"/>
              <a:gd name="connsiteX1-33" fmla="*/ 2692550 w 2783990"/>
              <a:gd name="connsiteY1-34" fmla="*/ 2651032 h 2668596"/>
              <a:gd name="connsiteX2-35" fmla="*/ 2613148 w 2783990"/>
              <a:gd name="connsiteY2-36" fmla="*/ 2644303 h 2668596"/>
              <a:gd name="connsiteX3-37" fmla="*/ 1777071 w 2783990"/>
              <a:gd name="connsiteY3-38" fmla="*/ 2651408 h 2668596"/>
              <a:gd name="connsiteX4-39" fmla="*/ 848582 w 2783990"/>
              <a:gd name="connsiteY4-40" fmla="*/ 2547258 h 2668596"/>
              <a:gd name="connsiteX5-41" fmla="*/ 780737 w 2783990"/>
              <a:gd name="connsiteY5-42" fmla="*/ 2521674 h 2668596"/>
              <a:gd name="connsiteX6-43" fmla="*/ 43407 w 2783990"/>
              <a:gd name="connsiteY6-44" fmla="*/ 1860386 h 2668596"/>
              <a:gd name="connsiteX7-45" fmla="*/ 43884 w 2783990"/>
              <a:gd name="connsiteY7-46" fmla="*/ 1860867 h 2668596"/>
              <a:gd name="connsiteX8-47" fmla="*/ 53645 w 2783990"/>
              <a:gd name="connsiteY8-48" fmla="*/ 1131655 h 2668596"/>
              <a:gd name="connsiteX9-49" fmla="*/ 285337 w 2783990"/>
              <a:gd name="connsiteY9-50" fmla="*/ 215809 h 2668596"/>
              <a:gd name="connsiteX10-51" fmla="*/ 371595 w 2783990"/>
              <a:gd name="connsiteY10-52" fmla="*/ 0 h 2668596"/>
              <a:gd name="connsiteX11-53" fmla="*/ 2549524 w 2783990"/>
              <a:gd name="connsiteY11-54" fmla="*/ 0 h 2668596"/>
              <a:gd name="connsiteX12-55" fmla="*/ 2532865 w 2783990"/>
              <a:gd name="connsiteY12-56" fmla="*/ 51620 h 2668596"/>
              <a:gd name="connsiteX13-57" fmla="*/ 2522568 w 2783990"/>
              <a:gd name="connsiteY13-58" fmla="*/ 241747 h 2668596"/>
              <a:gd name="connsiteX14-59" fmla="*/ 2633729 w 2783990"/>
              <a:gd name="connsiteY14-60" fmla="*/ 478437 h 2668596"/>
              <a:gd name="connsiteX15-61" fmla="*/ 2783990 w 2783990"/>
              <a:gd name="connsiteY15-62" fmla="*/ 629041 h 2668596"/>
              <a:gd name="connsiteX0-63" fmla="*/ 2692550 w 2783990"/>
              <a:gd name="connsiteY0-64" fmla="*/ 2651032 h 2668596"/>
              <a:gd name="connsiteX1-65" fmla="*/ 2613148 w 2783990"/>
              <a:gd name="connsiteY1-66" fmla="*/ 2644303 h 2668596"/>
              <a:gd name="connsiteX2-67" fmla="*/ 1777071 w 2783990"/>
              <a:gd name="connsiteY2-68" fmla="*/ 2651408 h 2668596"/>
              <a:gd name="connsiteX3-69" fmla="*/ 848582 w 2783990"/>
              <a:gd name="connsiteY3-70" fmla="*/ 2547258 h 2668596"/>
              <a:gd name="connsiteX4-71" fmla="*/ 780737 w 2783990"/>
              <a:gd name="connsiteY4-72" fmla="*/ 2521674 h 2668596"/>
              <a:gd name="connsiteX5-73" fmla="*/ 43407 w 2783990"/>
              <a:gd name="connsiteY5-74" fmla="*/ 1860386 h 2668596"/>
              <a:gd name="connsiteX6-75" fmla="*/ 43884 w 2783990"/>
              <a:gd name="connsiteY6-76" fmla="*/ 1860867 h 2668596"/>
              <a:gd name="connsiteX7-77" fmla="*/ 53645 w 2783990"/>
              <a:gd name="connsiteY7-78" fmla="*/ 1131655 h 2668596"/>
              <a:gd name="connsiteX8-79" fmla="*/ 285337 w 2783990"/>
              <a:gd name="connsiteY8-80" fmla="*/ 215809 h 2668596"/>
              <a:gd name="connsiteX9-81" fmla="*/ 371595 w 2783990"/>
              <a:gd name="connsiteY9-82" fmla="*/ 0 h 2668596"/>
              <a:gd name="connsiteX10-83" fmla="*/ 2549524 w 2783990"/>
              <a:gd name="connsiteY10-84" fmla="*/ 0 h 2668596"/>
              <a:gd name="connsiteX11-85" fmla="*/ 2532865 w 2783990"/>
              <a:gd name="connsiteY11-86" fmla="*/ 51620 h 2668596"/>
              <a:gd name="connsiteX12-87" fmla="*/ 2522568 w 2783990"/>
              <a:gd name="connsiteY12-88" fmla="*/ 241747 h 2668596"/>
              <a:gd name="connsiteX13-89" fmla="*/ 2633729 w 2783990"/>
              <a:gd name="connsiteY13-90" fmla="*/ 478437 h 2668596"/>
              <a:gd name="connsiteX14-91" fmla="*/ 2783990 w 2783990"/>
              <a:gd name="connsiteY14-92" fmla="*/ 629041 h 2668596"/>
              <a:gd name="connsiteX0-93" fmla="*/ 2613148 w 2783990"/>
              <a:gd name="connsiteY0-94" fmla="*/ 2644303 h 2668596"/>
              <a:gd name="connsiteX1-95" fmla="*/ 1777071 w 2783990"/>
              <a:gd name="connsiteY1-96" fmla="*/ 2651408 h 2668596"/>
              <a:gd name="connsiteX2-97" fmla="*/ 848582 w 2783990"/>
              <a:gd name="connsiteY2-98" fmla="*/ 2547258 h 2668596"/>
              <a:gd name="connsiteX3-99" fmla="*/ 780737 w 2783990"/>
              <a:gd name="connsiteY3-100" fmla="*/ 2521674 h 2668596"/>
              <a:gd name="connsiteX4-101" fmla="*/ 43407 w 2783990"/>
              <a:gd name="connsiteY4-102" fmla="*/ 1860386 h 2668596"/>
              <a:gd name="connsiteX5-103" fmla="*/ 43884 w 2783990"/>
              <a:gd name="connsiteY5-104" fmla="*/ 1860867 h 2668596"/>
              <a:gd name="connsiteX6-105" fmla="*/ 53645 w 2783990"/>
              <a:gd name="connsiteY6-106" fmla="*/ 1131655 h 2668596"/>
              <a:gd name="connsiteX7-107" fmla="*/ 285337 w 2783990"/>
              <a:gd name="connsiteY7-108" fmla="*/ 215809 h 2668596"/>
              <a:gd name="connsiteX8-109" fmla="*/ 371595 w 2783990"/>
              <a:gd name="connsiteY8-110" fmla="*/ 0 h 2668596"/>
              <a:gd name="connsiteX9-111" fmla="*/ 2549524 w 2783990"/>
              <a:gd name="connsiteY9-112" fmla="*/ 0 h 2668596"/>
              <a:gd name="connsiteX10-113" fmla="*/ 2532865 w 2783990"/>
              <a:gd name="connsiteY10-114" fmla="*/ 51620 h 2668596"/>
              <a:gd name="connsiteX11-115" fmla="*/ 2522568 w 2783990"/>
              <a:gd name="connsiteY11-116" fmla="*/ 241747 h 2668596"/>
              <a:gd name="connsiteX12-117" fmla="*/ 2633729 w 2783990"/>
              <a:gd name="connsiteY12-118" fmla="*/ 478437 h 2668596"/>
              <a:gd name="connsiteX13-119" fmla="*/ 2783990 w 2783990"/>
              <a:gd name="connsiteY13-120" fmla="*/ 629041 h 2668596"/>
              <a:gd name="connsiteX0-121" fmla="*/ 1777071 w 2783990"/>
              <a:gd name="connsiteY0-122" fmla="*/ 2651408 h 2668596"/>
              <a:gd name="connsiteX1-123" fmla="*/ 848582 w 2783990"/>
              <a:gd name="connsiteY1-124" fmla="*/ 2547258 h 2668596"/>
              <a:gd name="connsiteX2-125" fmla="*/ 780737 w 2783990"/>
              <a:gd name="connsiteY2-126" fmla="*/ 2521674 h 2668596"/>
              <a:gd name="connsiteX3-127" fmla="*/ 43407 w 2783990"/>
              <a:gd name="connsiteY3-128" fmla="*/ 1860386 h 2668596"/>
              <a:gd name="connsiteX4-129" fmla="*/ 43884 w 2783990"/>
              <a:gd name="connsiteY4-130" fmla="*/ 1860867 h 2668596"/>
              <a:gd name="connsiteX5-131" fmla="*/ 53645 w 2783990"/>
              <a:gd name="connsiteY5-132" fmla="*/ 1131655 h 2668596"/>
              <a:gd name="connsiteX6-133" fmla="*/ 285337 w 2783990"/>
              <a:gd name="connsiteY6-134" fmla="*/ 215809 h 2668596"/>
              <a:gd name="connsiteX7-135" fmla="*/ 371595 w 2783990"/>
              <a:gd name="connsiteY7-136" fmla="*/ 0 h 2668596"/>
              <a:gd name="connsiteX8-137" fmla="*/ 2549524 w 2783990"/>
              <a:gd name="connsiteY8-138" fmla="*/ 0 h 2668596"/>
              <a:gd name="connsiteX9-139" fmla="*/ 2532865 w 2783990"/>
              <a:gd name="connsiteY9-140" fmla="*/ 51620 h 2668596"/>
              <a:gd name="connsiteX10-141" fmla="*/ 2522568 w 2783990"/>
              <a:gd name="connsiteY10-142" fmla="*/ 241747 h 2668596"/>
              <a:gd name="connsiteX11-143" fmla="*/ 2633729 w 2783990"/>
              <a:gd name="connsiteY11-144" fmla="*/ 478437 h 2668596"/>
              <a:gd name="connsiteX12-145" fmla="*/ 2783990 w 2783990"/>
              <a:gd name="connsiteY12-146" fmla="*/ 629041 h 2668596"/>
              <a:gd name="connsiteX0-147" fmla="*/ 848582 w 2783990"/>
              <a:gd name="connsiteY0-148" fmla="*/ 2547258 h 2547258"/>
              <a:gd name="connsiteX1-149" fmla="*/ 780737 w 2783990"/>
              <a:gd name="connsiteY1-150" fmla="*/ 2521674 h 2547258"/>
              <a:gd name="connsiteX2-151" fmla="*/ 43407 w 2783990"/>
              <a:gd name="connsiteY2-152" fmla="*/ 1860386 h 2547258"/>
              <a:gd name="connsiteX3-153" fmla="*/ 43884 w 2783990"/>
              <a:gd name="connsiteY3-154" fmla="*/ 1860867 h 2547258"/>
              <a:gd name="connsiteX4-155" fmla="*/ 53645 w 2783990"/>
              <a:gd name="connsiteY4-156" fmla="*/ 1131655 h 2547258"/>
              <a:gd name="connsiteX5-157" fmla="*/ 285337 w 2783990"/>
              <a:gd name="connsiteY5-158" fmla="*/ 215809 h 2547258"/>
              <a:gd name="connsiteX6-159" fmla="*/ 371595 w 2783990"/>
              <a:gd name="connsiteY6-160" fmla="*/ 0 h 2547258"/>
              <a:gd name="connsiteX7-161" fmla="*/ 2549524 w 2783990"/>
              <a:gd name="connsiteY7-162" fmla="*/ 0 h 2547258"/>
              <a:gd name="connsiteX8-163" fmla="*/ 2532865 w 2783990"/>
              <a:gd name="connsiteY8-164" fmla="*/ 51620 h 2547258"/>
              <a:gd name="connsiteX9-165" fmla="*/ 2522568 w 2783990"/>
              <a:gd name="connsiteY9-166" fmla="*/ 241747 h 2547258"/>
              <a:gd name="connsiteX10-167" fmla="*/ 2633729 w 2783990"/>
              <a:gd name="connsiteY10-168" fmla="*/ 478437 h 2547258"/>
              <a:gd name="connsiteX11-169" fmla="*/ 2783990 w 2783990"/>
              <a:gd name="connsiteY11-170" fmla="*/ 629041 h 2547258"/>
              <a:gd name="connsiteX0-171" fmla="*/ 780737 w 2783990"/>
              <a:gd name="connsiteY0-172" fmla="*/ 2521674 h 2521674"/>
              <a:gd name="connsiteX1-173" fmla="*/ 43407 w 2783990"/>
              <a:gd name="connsiteY1-174" fmla="*/ 1860386 h 2521674"/>
              <a:gd name="connsiteX2-175" fmla="*/ 43884 w 2783990"/>
              <a:gd name="connsiteY2-176" fmla="*/ 1860867 h 2521674"/>
              <a:gd name="connsiteX3-177" fmla="*/ 53645 w 2783990"/>
              <a:gd name="connsiteY3-178" fmla="*/ 1131655 h 2521674"/>
              <a:gd name="connsiteX4-179" fmla="*/ 285337 w 2783990"/>
              <a:gd name="connsiteY4-180" fmla="*/ 215809 h 2521674"/>
              <a:gd name="connsiteX5-181" fmla="*/ 371595 w 2783990"/>
              <a:gd name="connsiteY5-182" fmla="*/ 0 h 2521674"/>
              <a:gd name="connsiteX6-183" fmla="*/ 2549524 w 2783990"/>
              <a:gd name="connsiteY6-184" fmla="*/ 0 h 2521674"/>
              <a:gd name="connsiteX7-185" fmla="*/ 2532865 w 2783990"/>
              <a:gd name="connsiteY7-186" fmla="*/ 51620 h 2521674"/>
              <a:gd name="connsiteX8-187" fmla="*/ 2522568 w 2783990"/>
              <a:gd name="connsiteY8-188" fmla="*/ 241747 h 2521674"/>
              <a:gd name="connsiteX9-189" fmla="*/ 2633729 w 2783990"/>
              <a:gd name="connsiteY9-190" fmla="*/ 478437 h 2521674"/>
              <a:gd name="connsiteX10-191" fmla="*/ 2783990 w 2783990"/>
              <a:gd name="connsiteY10-192" fmla="*/ 629041 h 2521674"/>
              <a:gd name="connsiteX0-193" fmla="*/ 43407 w 2783990"/>
              <a:gd name="connsiteY0-194" fmla="*/ 1860386 h 1860867"/>
              <a:gd name="connsiteX1-195" fmla="*/ 43884 w 2783990"/>
              <a:gd name="connsiteY1-196" fmla="*/ 1860867 h 1860867"/>
              <a:gd name="connsiteX2-197" fmla="*/ 53645 w 2783990"/>
              <a:gd name="connsiteY2-198" fmla="*/ 1131655 h 1860867"/>
              <a:gd name="connsiteX3-199" fmla="*/ 285337 w 2783990"/>
              <a:gd name="connsiteY3-200" fmla="*/ 215809 h 1860867"/>
              <a:gd name="connsiteX4-201" fmla="*/ 371595 w 2783990"/>
              <a:gd name="connsiteY4-202" fmla="*/ 0 h 1860867"/>
              <a:gd name="connsiteX5-203" fmla="*/ 2549524 w 2783990"/>
              <a:gd name="connsiteY5-204" fmla="*/ 0 h 1860867"/>
              <a:gd name="connsiteX6-205" fmla="*/ 2532865 w 2783990"/>
              <a:gd name="connsiteY6-206" fmla="*/ 51620 h 1860867"/>
              <a:gd name="connsiteX7-207" fmla="*/ 2522568 w 2783990"/>
              <a:gd name="connsiteY7-208" fmla="*/ 241747 h 1860867"/>
              <a:gd name="connsiteX8-209" fmla="*/ 2633729 w 2783990"/>
              <a:gd name="connsiteY8-210" fmla="*/ 478437 h 1860867"/>
              <a:gd name="connsiteX9-211" fmla="*/ 2783990 w 2783990"/>
              <a:gd name="connsiteY9-212" fmla="*/ 629041 h 1860867"/>
              <a:gd name="connsiteX0-213" fmla="*/ 0 w 2740583"/>
              <a:gd name="connsiteY0-214" fmla="*/ 1860386 h 1860386"/>
              <a:gd name="connsiteX1-215" fmla="*/ 10238 w 2740583"/>
              <a:gd name="connsiteY1-216" fmla="*/ 1131655 h 1860386"/>
              <a:gd name="connsiteX2-217" fmla="*/ 241930 w 2740583"/>
              <a:gd name="connsiteY2-218" fmla="*/ 215809 h 1860386"/>
              <a:gd name="connsiteX3-219" fmla="*/ 328188 w 2740583"/>
              <a:gd name="connsiteY3-220" fmla="*/ 0 h 1860386"/>
              <a:gd name="connsiteX4-221" fmla="*/ 2506117 w 2740583"/>
              <a:gd name="connsiteY4-222" fmla="*/ 0 h 1860386"/>
              <a:gd name="connsiteX5-223" fmla="*/ 2489458 w 2740583"/>
              <a:gd name="connsiteY5-224" fmla="*/ 51620 h 1860386"/>
              <a:gd name="connsiteX6-225" fmla="*/ 2479161 w 2740583"/>
              <a:gd name="connsiteY6-226" fmla="*/ 241747 h 1860386"/>
              <a:gd name="connsiteX7-227" fmla="*/ 2590322 w 2740583"/>
              <a:gd name="connsiteY7-228" fmla="*/ 478437 h 1860386"/>
              <a:gd name="connsiteX8-229" fmla="*/ 2740583 w 2740583"/>
              <a:gd name="connsiteY8-230" fmla="*/ 629041 h 1860386"/>
              <a:gd name="connsiteX0-231" fmla="*/ 0 w 2730345"/>
              <a:gd name="connsiteY0-232" fmla="*/ 1131655 h 1131655"/>
              <a:gd name="connsiteX1-233" fmla="*/ 231692 w 2730345"/>
              <a:gd name="connsiteY1-234" fmla="*/ 215809 h 1131655"/>
              <a:gd name="connsiteX2-235" fmla="*/ 317950 w 2730345"/>
              <a:gd name="connsiteY2-236" fmla="*/ 0 h 1131655"/>
              <a:gd name="connsiteX3-237" fmla="*/ 2495879 w 2730345"/>
              <a:gd name="connsiteY3-238" fmla="*/ 0 h 1131655"/>
              <a:gd name="connsiteX4-239" fmla="*/ 2479220 w 2730345"/>
              <a:gd name="connsiteY4-240" fmla="*/ 51620 h 1131655"/>
              <a:gd name="connsiteX5-241" fmla="*/ 2468923 w 2730345"/>
              <a:gd name="connsiteY5-242" fmla="*/ 241747 h 1131655"/>
              <a:gd name="connsiteX6-243" fmla="*/ 2580084 w 2730345"/>
              <a:gd name="connsiteY6-244" fmla="*/ 478437 h 1131655"/>
              <a:gd name="connsiteX7-245" fmla="*/ 2730345 w 2730345"/>
              <a:gd name="connsiteY7-246" fmla="*/ 629041 h 1131655"/>
              <a:gd name="connsiteX0-247" fmla="*/ 0 w 2498653"/>
              <a:gd name="connsiteY0-248" fmla="*/ 215809 h 629041"/>
              <a:gd name="connsiteX1-249" fmla="*/ 86258 w 2498653"/>
              <a:gd name="connsiteY1-250" fmla="*/ 0 h 629041"/>
              <a:gd name="connsiteX2-251" fmla="*/ 2264187 w 2498653"/>
              <a:gd name="connsiteY2-252" fmla="*/ 0 h 629041"/>
              <a:gd name="connsiteX3-253" fmla="*/ 2247528 w 2498653"/>
              <a:gd name="connsiteY3-254" fmla="*/ 51620 h 629041"/>
              <a:gd name="connsiteX4-255" fmla="*/ 2237231 w 2498653"/>
              <a:gd name="connsiteY4-256" fmla="*/ 241747 h 629041"/>
              <a:gd name="connsiteX5-257" fmla="*/ 2348392 w 2498653"/>
              <a:gd name="connsiteY5-258" fmla="*/ 478437 h 629041"/>
              <a:gd name="connsiteX6-259" fmla="*/ 2498653 w 2498653"/>
              <a:gd name="connsiteY6-260" fmla="*/ 629041 h 629041"/>
              <a:gd name="connsiteX0-261" fmla="*/ 0 w 2412395"/>
              <a:gd name="connsiteY0-262" fmla="*/ 0 h 629041"/>
              <a:gd name="connsiteX1-263" fmla="*/ 2177929 w 2412395"/>
              <a:gd name="connsiteY1-264" fmla="*/ 0 h 629041"/>
              <a:gd name="connsiteX2-265" fmla="*/ 2161270 w 2412395"/>
              <a:gd name="connsiteY2-266" fmla="*/ 51620 h 629041"/>
              <a:gd name="connsiteX3-267" fmla="*/ 2150973 w 2412395"/>
              <a:gd name="connsiteY3-268" fmla="*/ 241747 h 629041"/>
              <a:gd name="connsiteX4-269" fmla="*/ 2262134 w 2412395"/>
              <a:gd name="connsiteY4-270" fmla="*/ 478437 h 629041"/>
              <a:gd name="connsiteX5-271" fmla="*/ 2412395 w 2412395"/>
              <a:gd name="connsiteY5-272" fmla="*/ 629041 h 629041"/>
              <a:gd name="connsiteX0-273" fmla="*/ 32050 w 266516"/>
              <a:gd name="connsiteY0-274" fmla="*/ 0 h 629041"/>
              <a:gd name="connsiteX1-275" fmla="*/ 15391 w 266516"/>
              <a:gd name="connsiteY1-276" fmla="*/ 51620 h 629041"/>
              <a:gd name="connsiteX2-277" fmla="*/ 5094 w 266516"/>
              <a:gd name="connsiteY2-278" fmla="*/ 241747 h 629041"/>
              <a:gd name="connsiteX3-279" fmla="*/ 116255 w 266516"/>
              <a:gd name="connsiteY3-280" fmla="*/ 478437 h 629041"/>
              <a:gd name="connsiteX4-281" fmla="*/ 266516 w 266516"/>
              <a:gd name="connsiteY4-282" fmla="*/ 629041 h 629041"/>
              <a:gd name="connsiteX0-283" fmla="*/ 32050 w 197178"/>
              <a:gd name="connsiteY0-284" fmla="*/ 0 h 555369"/>
              <a:gd name="connsiteX1-285" fmla="*/ 15391 w 197178"/>
              <a:gd name="connsiteY1-286" fmla="*/ 51620 h 555369"/>
              <a:gd name="connsiteX2-287" fmla="*/ 5094 w 197178"/>
              <a:gd name="connsiteY2-288" fmla="*/ 241747 h 555369"/>
              <a:gd name="connsiteX3-289" fmla="*/ 116255 w 197178"/>
              <a:gd name="connsiteY3-290" fmla="*/ 478437 h 555369"/>
              <a:gd name="connsiteX4-291" fmla="*/ 197178 w 197178"/>
              <a:gd name="connsiteY4-292" fmla="*/ 555369 h 555369"/>
              <a:gd name="connsiteX0-293" fmla="*/ 32050 w 197178"/>
              <a:gd name="connsiteY0-294" fmla="*/ 0 h 555369"/>
              <a:gd name="connsiteX1-295" fmla="*/ 15391 w 197178"/>
              <a:gd name="connsiteY1-296" fmla="*/ 51620 h 555369"/>
              <a:gd name="connsiteX2-297" fmla="*/ 5094 w 197178"/>
              <a:gd name="connsiteY2-298" fmla="*/ 241747 h 555369"/>
              <a:gd name="connsiteX3-299" fmla="*/ 116255 w 197178"/>
              <a:gd name="connsiteY3-300" fmla="*/ 478437 h 555369"/>
              <a:gd name="connsiteX4-301" fmla="*/ 197178 w 197178"/>
              <a:gd name="connsiteY4-302" fmla="*/ 555369 h 555369"/>
              <a:gd name="connsiteX0-303" fmla="*/ 32050 w 179844"/>
              <a:gd name="connsiteY0-304" fmla="*/ 0 h 533701"/>
              <a:gd name="connsiteX1-305" fmla="*/ 15391 w 179844"/>
              <a:gd name="connsiteY1-306" fmla="*/ 51620 h 533701"/>
              <a:gd name="connsiteX2-307" fmla="*/ 5094 w 179844"/>
              <a:gd name="connsiteY2-308" fmla="*/ 241747 h 533701"/>
              <a:gd name="connsiteX3-309" fmla="*/ 116255 w 179844"/>
              <a:gd name="connsiteY3-310" fmla="*/ 478437 h 533701"/>
              <a:gd name="connsiteX4-311" fmla="*/ 179844 w 179844"/>
              <a:gd name="connsiteY4-312" fmla="*/ 533701 h 5337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844" h="533701">
                <a:moveTo>
                  <a:pt x="32050" y="0"/>
                </a:moveTo>
                <a:lnTo>
                  <a:pt x="15391" y="51620"/>
                </a:lnTo>
                <a:cubicBezTo>
                  <a:pt x="795" y="112224"/>
                  <a:pt x="-5064" y="175068"/>
                  <a:pt x="5094" y="241747"/>
                </a:cubicBezTo>
                <a:cubicBezTo>
                  <a:pt x="18270" y="330070"/>
                  <a:pt x="59123" y="408993"/>
                  <a:pt x="116255" y="478437"/>
                </a:cubicBezTo>
                <a:lnTo>
                  <a:pt x="179844" y="533701"/>
                </a:lnTo>
              </a:path>
            </a:pathLst>
          </a:custGeom>
          <a:noFill/>
          <a:ln w="25338" cap="flat">
            <a:solidFill>
              <a:schemeClr val="tx2">
                <a:alpha val="20000"/>
              </a:schemeClr>
            </a:solidFill>
            <a:prstDash val="solid"/>
            <a:miter/>
          </a:ln>
        </p:spPr>
        <p:txBody>
          <a:bodyPr rtlCol="0" anchor="ctr"/>
          <a:lstStyle/>
          <a:p>
            <a:endParaRPr lang="zh-CN" altLang="en-US" sz="1015" dirty="0"/>
          </a:p>
        </p:txBody>
      </p:sp>
      <p:sp>
        <p:nvSpPr>
          <p:cNvPr id="19" name="任意多边形: 形状 18"/>
          <p:cNvSpPr/>
          <p:nvPr userDrawn="1">
            <p:custDataLst>
              <p:tags r:id="rId13"/>
            </p:custDataLst>
          </p:nvPr>
        </p:nvSpPr>
        <p:spPr>
          <a:xfrm>
            <a:off x="0" y="4933068"/>
            <a:ext cx="1692893" cy="1067682"/>
          </a:xfrm>
          <a:custGeom>
            <a:avLst/>
            <a:gdLst>
              <a:gd name="connsiteX0" fmla="*/ 717072 w 2257190"/>
              <a:gd name="connsiteY0" fmla="*/ 21 h 1423576"/>
              <a:gd name="connsiteX1" fmla="*/ 871967 w 2257190"/>
              <a:gd name="connsiteY1" fmla="*/ 10341 h 1423576"/>
              <a:gd name="connsiteX2" fmla="*/ 2141473 w 2257190"/>
              <a:gd name="connsiteY2" fmla="*/ 849947 h 1423576"/>
              <a:gd name="connsiteX3" fmla="*/ 2204105 w 2257190"/>
              <a:gd name="connsiteY3" fmla="*/ 1413498 h 1423576"/>
              <a:gd name="connsiteX4" fmla="*/ 2197963 w 2257190"/>
              <a:gd name="connsiteY4" fmla="*/ 1423576 h 1423576"/>
              <a:gd name="connsiteX5" fmla="*/ 0 w 2257190"/>
              <a:gd name="connsiteY5" fmla="*/ 1423576 h 1423576"/>
              <a:gd name="connsiteX6" fmla="*/ 0 w 2257190"/>
              <a:gd name="connsiteY6" fmla="*/ 196325 h 1423576"/>
              <a:gd name="connsiteX7" fmla="*/ 131835 w 2257190"/>
              <a:gd name="connsiteY7" fmla="*/ 129852 h 1423576"/>
              <a:gd name="connsiteX8" fmla="*/ 717072 w 2257190"/>
              <a:gd name="connsiteY8" fmla="*/ 21 h 1423576"/>
              <a:gd name="connsiteX0-1" fmla="*/ 0 w 2257190"/>
              <a:gd name="connsiteY0-2" fmla="*/ 1423576 h 1515016"/>
              <a:gd name="connsiteX1-3" fmla="*/ 0 w 2257190"/>
              <a:gd name="connsiteY1-4" fmla="*/ 196325 h 1515016"/>
              <a:gd name="connsiteX2-5" fmla="*/ 131835 w 2257190"/>
              <a:gd name="connsiteY2-6" fmla="*/ 129852 h 1515016"/>
              <a:gd name="connsiteX3-7" fmla="*/ 717072 w 2257190"/>
              <a:gd name="connsiteY3-8" fmla="*/ 21 h 1515016"/>
              <a:gd name="connsiteX4-9" fmla="*/ 871967 w 2257190"/>
              <a:gd name="connsiteY4-10" fmla="*/ 10341 h 1515016"/>
              <a:gd name="connsiteX5-11" fmla="*/ 2141473 w 2257190"/>
              <a:gd name="connsiteY5-12" fmla="*/ 849947 h 1515016"/>
              <a:gd name="connsiteX6-13" fmla="*/ 2204105 w 2257190"/>
              <a:gd name="connsiteY6-14" fmla="*/ 1413498 h 1515016"/>
              <a:gd name="connsiteX7-15" fmla="*/ 2197963 w 2257190"/>
              <a:gd name="connsiteY7-16" fmla="*/ 1423576 h 1515016"/>
              <a:gd name="connsiteX8-17" fmla="*/ 91440 w 2257190"/>
              <a:gd name="connsiteY8-18" fmla="*/ 1515016 h 1515016"/>
              <a:gd name="connsiteX0-19" fmla="*/ 0 w 2257190"/>
              <a:gd name="connsiteY0-20" fmla="*/ 1423576 h 1423576"/>
              <a:gd name="connsiteX1-21" fmla="*/ 0 w 2257190"/>
              <a:gd name="connsiteY1-22" fmla="*/ 196325 h 1423576"/>
              <a:gd name="connsiteX2-23" fmla="*/ 131835 w 2257190"/>
              <a:gd name="connsiteY2-24" fmla="*/ 129852 h 1423576"/>
              <a:gd name="connsiteX3-25" fmla="*/ 717072 w 2257190"/>
              <a:gd name="connsiteY3-26" fmla="*/ 21 h 1423576"/>
              <a:gd name="connsiteX4-27" fmla="*/ 871967 w 2257190"/>
              <a:gd name="connsiteY4-28" fmla="*/ 10341 h 1423576"/>
              <a:gd name="connsiteX5-29" fmla="*/ 2141473 w 2257190"/>
              <a:gd name="connsiteY5-30" fmla="*/ 849947 h 1423576"/>
              <a:gd name="connsiteX6-31" fmla="*/ 2204105 w 2257190"/>
              <a:gd name="connsiteY6-32" fmla="*/ 1413498 h 1423576"/>
              <a:gd name="connsiteX7-33" fmla="*/ 2197963 w 2257190"/>
              <a:gd name="connsiteY7-34" fmla="*/ 1423576 h 1423576"/>
              <a:gd name="connsiteX0-35" fmla="*/ 0 w 2257190"/>
              <a:gd name="connsiteY0-36" fmla="*/ 196325 h 1423576"/>
              <a:gd name="connsiteX1-37" fmla="*/ 131835 w 2257190"/>
              <a:gd name="connsiteY1-38" fmla="*/ 129852 h 1423576"/>
              <a:gd name="connsiteX2-39" fmla="*/ 717072 w 2257190"/>
              <a:gd name="connsiteY2-40" fmla="*/ 21 h 1423576"/>
              <a:gd name="connsiteX3-41" fmla="*/ 871967 w 2257190"/>
              <a:gd name="connsiteY3-42" fmla="*/ 10341 h 1423576"/>
              <a:gd name="connsiteX4-43" fmla="*/ 2141473 w 2257190"/>
              <a:gd name="connsiteY4-44" fmla="*/ 849947 h 1423576"/>
              <a:gd name="connsiteX5-45" fmla="*/ 2204105 w 2257190"/>
              <a:gd name="connsiteY5-46" fmla="*/ 1413498 h 1423576"/>
              <a:gd name="connsiteX6-47" fmla="*/ 2197963 w 2257190"/>
              <a:gd name="connsiteY6-48" fmla="*/ 1423576 h 14235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57190" h="1423576">
                <a:moveTo>
                  <a:pt x="0" y="196325"/>
                </a:moveTo>
                <a:lnTo>
                  <a:pt x="131835" y="129852"/>
                </a:lnTo>
                <a:cubicBezTo>
                  <a:pt x="316167" y="46896"/>
                  <a:pt x="512517" y="-1143"/>
                  <a:pt x="717072" y="21"/>
                </a:cubicBezTo>
                <a:cubicBezTo>
                  <a:pt x="768211" y="311"/>
                  <a:pt x="819862" y="3677"/>
                  <a:pt x="871967" y="10341"/>
                </a:cubicBezTo>
                <a:cubicBezTo>
                  <a:pt x="1390830" y="76811"/>
                  <a:pt x="1865993" y="420062"/>
                  <a:pt x="2141473" y="849947"/>
                </a:cubicBezTo>
                <a:cubicBezTo>
                  <a:pt x="2282328" y="1069782"/>
                  <a:pt x="2283623" y="1256789"/>
                  <a:pt x="2204105" y="1413498"/>
                </a:cubicBezTo>
                <a:lnTo>
                  <a:pt x="2197963" y="1423576"/>
                </a:lnTo>
              </a:path>
            </a:pathLst>
          </a:custGeom>
          <a:noFill/>
          <a:ln w="25294" cap="flat">
            <a:solidFill>
              <a:schemeClr val="tx2">
                <a:alpha val="20000"/>
              </a:schemeClr>
            </a:solidFill>
            <a:prstDash val="solid"/>
            <a:miter/>
          </a:ln>
        </p:spPr>
        <p:txBody>
          <a:bodyPr rtlCol="0" anchor="ctr"/>
          <a:lstStyle/>
          <a:p>
            <a:endParaRPr lang="zh-CN" altLang="en-US" sz="1015"/>
          </a:p>
        </p:txBody>
      </p:sp>
      <p:sp>
        <p:nvSpPr>
          <p:cNvPr id="2" name="标题 1"/>
          <p:cNvSpPr>
            <a:spLocks noGrp="1"/>
          </p:cNvSpPr>
          <p:nvPr>
            <p:ph type="title" hasCustomPrompt="1"/>
            <p:custDataLst>
              <p:tags r:id="rId14"/>
            </p:custDataLst>
          </p:nvPr>
        </p:nvSpPr>
        <p:spPr>
          <a:xfrm>
            <a:off x="5856515" y="4754845"/>
            <a:ext cx="3153828" cy="810816"/>
          </a:xfrm>
        </p:spPr>
        <p:txBody>
          <a:bodyPr wrap="square" anchor="b">
            <a:normAutofit/>
          </a:bodyPr>
          <a:lstStyle>
            <a:lvl1pPr algn="l">
              <a:defRPr sz="3750">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1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8" name="页脚占位符 4"/>
          <p:cNvSpPr>
            <a:spLocks noGrp="1"/>
          </p:cNvSpPr>
          <p:nvPr>
            <p:ph type="ftr" sz="quarter" idx="11"/>
            <p:custDataLst>
              <p:tags r:id="rId16"/>
            </p:custDataLst>
          </p:nvPr>
        </p:nvSpPr>
        <p:spPr/>
        <p:txBody>
          <a:bodyPr/>
          <a:lstStyle/>
          <a:p>
            <a:endParaRPr lang="zh-CN" altLang="en-US"/>
          </a:p>
        </p:txBody>
      </p:sp>
      <p:sp>
        <p:nvSpPr>
          <p:cNvPr id="9" name="灯片编号占位符 5"/>
          <p:cNvSpPr>
            <a:spLocks noGrp="1"/>
          </p:cNvSpPr>
          <p:nvPr>
            <p:ph type="sldNum" sz="quarter" idx="12"/>
            <p:custDataLst>
              <p:tags r:id="rId1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任意多边形: 形状 6"/>
          <p:cNvSpPr/>
          <p:nvPr userDrawn="1">
            <p:custDataLst>
              <p:tags r:id="rId1"/>
            </p:custDataLst>
          </p:nvPr>
        </p:nvSpPr>
        <p:spPr>
          <a:xfrm>
            <a:off x="4546220" y="857250"/>
            <a:ext cx="2963931" cy="5136706"/>
          </a:xfrm>
          <a:custGeom>
            <a:avLst/>
            <a:gdLst>
              <a:gd name="connsiteX0" fmla="*/ 14184 w 7400564"/>
              <a:gd name="connsiteY0" fmla="*/ 0 h 6858000"/>
              <a:gd name="connsiteX1" fmla="*/ 3448656 w 7400564"/>
              <a:gd name="connsiteY1" fmla="*/ 0 h 6858000"/>
              <a:gd name="connsiteX2" fmla="*/ 3479316 w 7400564"/>
              <a:gd name="connsiteY2" fmla="*/ 28643 h 6858000"/>
              <a:gd name="connsiteX3" fmla="*/ 5379722 w 7400564"/>
              <a:gd name="connsiteY3" fmla="*/ 948586 h 6858000"/>
              <a:gd name="connsiteX4" fmla="*/ 6857857 w 7400564"/>
              <a:gd name="connsiteY4" fmla="*/ 2084643 h 6858000"/>
              <a:gd name="connsiteX5" fmla="*/ 6939573 w 7400564"/>
              <a:gd name="connsiteY5" fmla="*/ 2203515 h 6858000"/>
              <a:gd name="connsiteX6" fmla="*/ 7318077 w 7400564"/>
              <a:gd name="connsiteY6" fmla="*/ 4131540 h 6858000"/>
              <a:gd name="connsiteX7" fmla="*/ 7318154 w 7400564"/>
              <a:gd name="connsiteY7" fmla="*/ 4131044 h 6858000"/>
              <a:gd name="connsiteX8" fmla="*/ 6284751 w 7400564"/>
              <a:gd name="connsiteY8" fmla="*/ 5398505 h 6858000"/>
              <a:gd name="connsiteX9" fmla="*/ 4625832 w 7400564"/>
              <a:gd name="connsiteY9" fmla="*/ 6714471 h 6858000"/>
              <a:gd name="connsiteX10" fmla="*/ 4389884 w 7400564"/>
              <a:gd name="connsiteY10" fmla="*/ 6858000 h 6858000"/>
              <a:gd name="connsiteX11" fmla="*/ 111946 w 7400564"/>
              <a:gd name="connsiteY11" fmla="*/ 6858000 h 6858000"/>
              <a:gd name="connsiteX12" fmla="*/ 71555 w 7400564"/>
              <a:gd name="connsiteY12" fmla="*/ 6690335 h 6858000"/>
              <a:gd name="connsiteX13" fmla="*/ 297531 w 7400564"/>
              <a:gd name="connsiteY13" fmla="*/ 4988015 h 6858000"/>
              <a:gd name="connsiteX14" fmla="*/ 1185748 w 7400564"/>
              <a:gd name="connsiteY14" fmla="*/ 4319741 h 6858000"/>
              <a:gd name="connsiteX15" fmla="*/ 1434084 w 7400564"/>
              <a:gd name="connsiteY15" fmla="*/ 4006521 h 6858000"/>
              <a:gd name="connsiteX16" fmla="*/ 1310806 w 7400564"/>
              <a:gd name="connsiteY16" fmla="*/ 2871674 h 6858000"/>
              <a:gd name="connsiteX17" fmla="*/ 17952 w 7400564"/>
              <a:gd name="connsiteY17" fmla="*/ 424197 h 6858000"/>
              <a:gd name="connsiteX18" fmla="*/ 4385 w 7400564"/>
              <a:gd name="connsiteY18" fmla="*/ 72040 h 6858000"/>
              <a:gd name="connsiteX0-1" fmla="*/ 4389884 w 7400564"/>
              <a:gd name="connsiteY0-2" fmla="*/ 6858000 h 6949440"/>
              <a:gd name="connsiteX1-3" fmla="*/ 111946 w 7400564"/>
              <a:gd name="connsiteY1-4" fmla="*/ 6858000 h 6949440"/>
              <a:gd name="connsiteX2-5" fmla="*/ 71555 w 7400564"/>
              <a:gd name="connsiteY2-6" fmla="*/ 6690335 h 6949440"/>
              <a:gd name="connsiteX3-7" fmla="*/ 297531 w 7400564"/>
              <a:gd name="connsiteY3-8" fmla="*/ 4988015 h 6949440"/>
              <a:gd name="connsiteX4-9" fmla="*/ 1185748 w 7400564"/>
              <a:gd name="connsiteY4-10" fmla="*/ 4319741 h 6949440"/>
              <a:gd name="connsiteX5-11" fmla="*/ 1434084 w 7400564"/>
              <a:gd name="connsiteY5-12" fmla="*/ 4006521 h 6949440"/>
              <a:gd name="connsiteX6-13" fmla="*/ 1310806 w 7400564"/>
              <a:gd name="connsiteY6-14" fmla="*/ 2871674 h 6949440"/>
              <a:gd name="connsiteX7-15" fmla="*/ 17952 w 7400564"/>
              <a:gd name="connsiteY7-16" fmla="*/ 424197 h 6949440"/>
              <a:gd name="connsiteX8-17" fmla="*/ 4385 w 7400564"/>
              <a:gd name="connsiteY8-18" fmla="*/ 72040 h 6949440"/>
              <a:gd name="connsiteX9-19" fmla="*/ 14184 w 7400564"/>
              <a:gd name="connsiteY9-20" fmla="*/ 0 h 6949440"/>
              <a:gd name="connsiteX10-21" fmla="*/ 3448656 w 7400564"/>
              <a:gd name="connsiteY10-22" fmla="*/ 0 h 6949440"/>
              <a:gd name="connsiteX11-23" fmla="*/ 3479316 w 7400564"/>
              <a:gd name="connsiteY11-24" fmla="*/ 28643 h 6949440"/>
              <a:gd name="connsiteX12-25" fmla="*/ 5379722 w 7400564"/>
              <a:gd name="connsiteY12-26" fmla="*/ 948586 h 6949440"/>
              <a:gd name="connsiteX13-27" fmla="*/ 6857857 w 7400564"/>
              <a:gd name="connsiteY13-28" fmla="*/ 2084643 h 6949440"/>
              <a:gd name="connsiteX14-29" fmla="*/ 6939573 w 7400564"/>
              <a:gd name="connsiteY14-30" fmla="*/ 2203515 h 6949440"/>
              <a:gd name="connsiteX15-31" fmla="*/ 7318077 w 7400564"/>
              <a:gd name="connsiteY15-32" fmla="*/ 4131540 h 6949440"/>
              <a:gd name="connsiteX16-33" fmla="*/ 7318154 w 7400564"/>
              <a:gd name="connsiteY16-34" fmla="*/ 4131044 h 6949440"/>
              <a:gd name="connsiteX17-35" fmla="*/ 6284751 w 7400564"/>
              <a:gd name="connsiteY17-36" fmla="*/ 5398505 h 6949440"/>
              <a:gd name="connsiteX18-37" fmla="*/ 4625832 w 7400564"/>
              <a:gd name="connsiteY18-38" fmla="*/ 6714471 h 6949440"/>
              <a:gd name="connsiteX19" fmla="*/ 4481324 w 7400564"/>
              <a:gd name="connsiteY19" fmla="*/ 6949440 h 6949440"/>
              <a:gd name="connsiteX0-39" fmla="*/ 111946 w 7400564"/>
              <a:gd name="connsiteY0-40" fmla="*/ 6858000 h 6949440"/>
              <a:gd name="connsiteX1-41" fmla="*/ 71555 w 7400564"/>
              <a:gd name="connsiteY1-42" fmla="*/ 6690335 h 6949440"/>
              <a:gd name="connsiteX2-43" fmla="*/ 297531 w 7400564"/>
              <a:gd name="connsiteY2-44" fmla="*/ 4988015 h 6949440"/>
              <a:gd name="connsiteX3-45" fmla="*/ 1185748 w 7400564"/>
              <a:gd name="connsiteY3-46" fmla="*/ 4319741 h 6949440"/>
              <a:gd name="connsiteX4-47" fmla="*/ 1434084 w 7400564"/>
              <a:gd name="connsiteY4-48" fmla="*/ 4006521 h 6949440"/>
              <a:gd name="connsiteX5-49" fmla="*/ 1310806 w 7400564"/>
              <a:gd name="connsiteY5-50" fmla="*/ 2871674 h 6949440"/>
              <a:gd name="connsiteX6-51" fmla="*/ 17952 w 7400564"/>
              <a:gd name="connsiteY6-52" fmla="*/ 424197 h 6949440"/>
              <a:gd name="connsiteX7-53" fmla="*/ 4385 w 7400564"/>
              <a:gd name="connsiteY7-54" fmla="*/ 72040 h 6949440"/>
              <a:gd name="connsiteX8-55" fmla="*/ 14184 w 7400564"/>
              <a:gd name="connsiteY8-56" fmla="*/ 0 h 6949440"/>
              <a:gd name="connsiteX9-57" fmla="*/ 3448656 w 7400564"/>
              <a:gd name="connsiteY9-58" fmla="*/ 0 h 6949440"/>
              <a:gd name="connsiteX10-59" fmla="*/ 3479316 w 7400564"/>
              <a:gd name="connsiteY10-60" fmla="*/ 28643 h 6949440"/>
              <a:gd name="connsiteX11-61" fmla="*/ 5379722 w 7400564"/>
              <a:gd name="connsiteY11-62" fmla="*/ 948586 h 6949440"/>
              <a:gd name="connsiteX12-63" fmla="*/ 6857857 w 7400564"/>
              <a:gd name="connsiteY12-64" fmla="*/ 2084643 h 6949440"/>
              <a:gd name="connsiteX13-65" fmla="*/ 6939573 w 7400564"/>
              <a:gd name="connsiteY13-66" fmla="*/ 2203515 h 6949440"/>
              <a:gd name="connsiteX14-67" fmla="*/ 7318077 w 7400564"/>
              <a:gd name="connsiteY14-68" fmla="*/ 4131540 h 6949440"/>
              <a:gd name="connsiteX15-69" fmla="*/ 7318154 w 7400564"/>
              <a:gd name="connsiteY15-70" fmla="*/ 4131044 h 6949440"/>
              <a:gd name="connsiteX16-71" fmla="*/ 6284751 w 7400564"/>
              <a:gd name="connsiteY16-72" fmla="*/ 5398505 h 6949440"/>
              <a:gd name="connsiteX17-73" fmla="*/ 4625832 w 7400564"/>
              <a:gd name="connsiteY17-74" fmla="*/ 6714471 h 6949440"/>
              <a:gd name="connsiteX18-75" fmla="*/ 4481324 w 7400564"/>
              <a:gd name="connsiteY18-76" fmla="*/ 6949440 h 6949440"/>
              <a:gd name="connsiteX0-77" fmla="*/ 111946 w 7400564"/>
              <a:gd name="connsiteY0-78" fmla="*/ 6858000 h 6949440"/>
              <a:gd name="connsiteX1-79" fmla="*/ 71555 w 7400564"/>
              <a:gd name="connsiteY1-80" fmla="*/ 6690335 h 6949440"/>
              <a:gd name="connsiteX2-81" fmla="*/ 297531 w 7400564"/>
              <a:gd name="connsiteY2-82" fmla="*/ 4988015 h 6949440"/>
              <a:gd name="connsiteX3-83" fmla="*/ 1185748 w 7400564"/>
              <a:gd name="connsiteY3-84" fmla="*/ 4319741 h 6949440"/>
              <a:gd name="connsiteX4-85" fmla="*/ 1434084 w 7400564"/>
              <a:gd name="connsiteY4-86" fmla="*/ 4006521 h 6949440"/>
              <a:gd name="connsiteX5-87" fmla="*/ 1310806 w 7400564"/>
              <a:gd name="connsiteY5-88" fmla="*/ 2871674 h 6949440"/>
              <a:gd name="connsiteX6-89" fmla="*/ 17952 w 7400564"/>
              <a:gd name="connsiteY6-90" fmla="*/ 424197 h 6949440"/>
              <a:gd name="connsiteX7-91" fmla="*/ 4385 w 7400564"/>
              <a:gd name="connsiteY7-92" fmla="*/ 72040 h 6949440"/>
              <a:gd name="connsiteX8-93" fmla="*/ 14184 w 7400564"/>
              <a:gd name="connsiteY8-94" fmla="*/ 0 h 6949440"/>
              <a:gd name="connsiteX9-95" fmla="*/ 3448656 w 7400564"/>
              <a:gd name="connsiteY9-96" fmla="*/ 0 h 6949440"/>
              <a:gd name="connsiteX10-97" fmla="*/ 3479316 w 7400564"/>
              <a:gd name="connsiteY10-98" fmla="*/ 28643 h 6949440"/>
              <a:gd name="connsiteX11-99" fmla="*/ 5379722 w 7400564"/>
              <a:gd name="connsiteY11-100" fmla="*/ 948586 h 6949440"/>
              <a:gd name="connsiteX12-101" fmla="*/ 6857857 w 7400564"/>
              <a:gd name="connsiteY12-102" fmla="*/ 2084643 h 6949440"/>
              <a:gd name="connsiteX13-103" fmla="*/ 6939573 w 7400564"/>
              <a:gd name="connsiteY13-104" fmla="*/ 2203515 h 6949440"/>
              <a:gd name="connsiteX14-105" fmla="*/ 7318077 w 7400564"/>
              <a:gd name="connsiteY14-106" fmla="*/ 4131540 h 6949440"/>
              <a:gd name="connsiteX15-107" fmla="*/ 7318154 w 7400564"/>
              <a:gd name="connsiteY15-108" fmla="*/ 4131044 h 6949440"/>
              <a:gd name="connsiteX16-109" fmla="*/ 6284751 w 7400564"/>
              <a:gd name="connsiteY16-110" fmla="*/ 5398505 h 6949440"/>
              <a:gd name="connsiteX17-111" fmla="*/ 4625832 w 7400564"/>
              <a:gd name="connsiteY17-112" fmla="*/ 6714471 h 6949440"/>
              <a:gd name="connsiteX18-113" fmla="*/ 4225830 w 7400564"/>
              <a:gd name="connsiteY18-114" fmla="*/ 6949440 h 6949440"/>
              <a:gd name="connsiteX0-115" fmla="*/ 111946 w 7400564"/>
              <a:gd name="connsiteY0-116" fmla="*/ 6858000 h 6858000"/>
              <a:gd name="connsiteX1-117" fmla="*/ 71555 w 7400564"/>
              <a:gd name="connsiteY1-118" fmla="*/ 6690335 h 6858000"/>
              <a:gd name="connsiteX2-119" fmla="*/ 297531 w 7400564"/>
              <a:gd name="connsiteY2-120" fmla="*/ 4988015 h 6858000"/>
              <a:gd name="connsiteX3-121" fmla="*/ 1185748 w 7400564"/>
              <a:gd name="connsiteY3-122" fmla="*/ 4319741 h 6858000"/>
              <a:gd name="connsiteX4-123" fmla="*/ 1434084 w 7400564"/>
              <a:gd name="connsiteY4-124" fmla="*/ 4006521 h 6858000"/>
              <a:gd name="connsiteX5-125" fmla="*/ 1310806 w 7400564"/>
              <a:gd name="connsiteY5-126" fmla="*/ 2871674 h 6858000"/>
              <a:gd name="connsiteX6-127" fmla="*/ 17952 w 7400564"/>
              <a:gd name="connsiteY6-128" fmla="*/ 424197 h 6858000"/>
              <a:gd name="connsiteX7-129" fmla="*/ 4385 w 7400564"/>
              <a:gd name="connsiteY7-130" fmla="*/ 72040 h 6858000"/>
              <a:gd name="connsiteX8-131" fmla="*/ 14184 w 7400564"/>
              <a:gd name="connsiteY8-132" fmla="*/ 0 h 6858000"/>
              <a:gd name="connsiteX9-133" fmla="*/ 3448656 w 7400564"/>
              <a:gd name="connsiteY9-134" fmla="*/ 0 h 6858000"/>
              <a:gd name="connsiteX10-135" fmla="*/ 3479316 w 7400564"/>
              <a:gd name="connsiteY10-136" fmla="*/ 28643 h 6858000"/>
              <a:gd name="connsiteX11-137" fmla="*/ 5379722 w 7400564"/>
              <a:gd name="connsiteY11-138" fmla="*/ 948586 h 6858000"/>
              <a:gd name="connsiteX12-139" fmla="*/ 6857857 w 7400564"/>
              <a:gd name="connsiteY12-140" fmla="*/ 2084643 h 6858000"/>
              <a:gd name="connsiteX13-141" fmla="*/ 6939573 w 7400564"/>
              <a:gd name="connsiteY13-142" fmla="*/ 2203515 h 6858000"/>
              <a:gd name="connsiteX14-143" fmla="*/ 7318077 w 7400564"/>
              <a:gd name="connsiteY14-144" fmla="*/ 4131540 h 6858000"/>
              <a:gd name="connsiteX15-145" fmla="*/ 7318154 w 7400564"/>
              <a:gd name="connsiteY15-146" fmla="*/ 4131044 h 6858000"/>
              <a:gd name="connsiteX16-147" fmla="*/ 6284751 w 7400564"/>
              <a:gd name="connsiteY16-148" fmla="*/ 5398505 h 6858000"/>
              <a:gd name="connsiteX17-149" fmla="*/ 4625832 w 7400564"/>
              <a:gd name="connsiteY17-150" fmla="*/ 6714471 h 6858000"/>
              <a:gd name="connsiteX0-151" fmla="*/ 111946 w 7400564"/>
              <a:gd name="connsiteY0-152" fmla="*/ 6858000 h 6858000"/>
              <a:gd name="connsiteX1-153" fmla="*/ 71555 w 7400564"/>
              <a:gd name="connsiteY1-154" fmla="*/ 6690335 h 6858000"/>
              <a:gd name="connsiteX2-155" fmla="*/ 297531 w 7400564"/>
              <a:gd name="connsiteY2-156" fmla="*/ 4988015 h 6858000"/>
              <a:gd name="connsiteX3-157" fmla="*/ 1185748 w 7400564"/>
              <a:gd name="connsiteY3-158" fmla="*/ 4319741 h 6858000"/>
              <a:gd name="connsiteX4-159" fmla="*/ 1434084 w 7400564"/>
              <a:gd name="connsiteY4-160" fmla="*/ 4006521 h 6858000"/>
              <a:gd name="connsiteX5-161" fmla="*/ 1310806 w 7400564"/>
              <a:gd name="connsiteY5-162" fmla="*/ 2871674 h 6858000"/>
              <a:gd name="connsiteX6-163" fmla="*/ 17952 w 7400564"/>
              <a:gd name="connsiteY6-164" fmla="*/ 424197 h 6858000"/>
              <a:gd name="connsiteX7-165" fmla="*/ 4385 w 7400564"/>
              <a:gd name="connsiteY7-166" fmla="*/ 72040 h 6858000"/>
              <a:gd name="connsiteX8-167" fmla="*/ 14184 w 7400564"/>
              <a:gd name="connsiteY8-168" fmla="*/ 0 h 6858000"/>
              <a:gd name="connsiteX9-169" fmla="*/ 3448656 w 7400564"/>
              <a:gd name="connsiteY9-170" fmla="*/ 0 h 6858000"/>
              <a:gd name="connsiteX10-171" fmla="*/ 3479316 w 7400564"/>
              <a:gd name="connsiteY10-172" fmla="*/ 28643 h 6858000"/>
              <a:gd name="connsiteX11-173" fmla="*/ 5379722 w 7400564"/>
              <a:gd name="connsiteY11-174" fmla="*/ 948586 h 6858000"/>
              <a:gd name="connsiteX12-175" fmla="*/ 6857857 w 7400564"/>
              <a:gd name="connsiteY12-176" fmla="*/ 2084643 h 6858000"/>
              <a:gd name="connsiteX13-177" fmla="*/ 6939573 w 7400564"/>
              <a:gd name="connsiteY13-178" fmla="*/ 2203515 h 6858000"/>
              <a:gd name="connsiteX14-179" fmla="*/ 7318077 w 7400564"/>
              <a:gd name="connsiteY14-180" fmla="*/ 4131540 h 6858000"/>
              <a:gd name="connsiteX15-181" fmla="*/ 7318154 w 7400564"/>
              <a:gd name="connsiteY15-182" fmla="*/ 4131044 h 6858000"/>
              <a:gd name="connsiteX16-183" fmla="*/ 6284751 w 7400564"/>
              <a:gd name="connsiteY16-184" fmla="*/ 5398505 h 6858000"/>
              <a:gd name="connsiteX17-185" fmla="*/ 4397232 w 7400564"/>
              <a:gd name="connsiteY17-186" fmla="*/ 6848941 h 6858000"/>
              <a:gd name="connsiteX0-187" fmla="*/ 71555 w 7400564"/>
              <a:gd name="connsiteY0-188" fmla="*/ 6690335 h 6848941"/>
              <a:gd name="connsiteX1-189" fmla="*/ 297531 w 7400564"/>
              <a:gd name="connsiteY1-190" fmla="*/ 4988015 h 6848941"/>
              <a:gd name="connsiteX2-191" fmla="*/ 1185748 w 7400564"/>
              <a:gd name="connsiteY2-192" fmla="*/ 4319741 h 6848941"/>
              <a:gd name="connsiteX3-193" fmla="*/ 1434084 w 7400564"/>
              <a:gd name="connsiteY3-194" fmla="*/ 4006521 h 6848941"/>
              <a:gd name="connsiteX4-195" fmla="*/ 1310806 w 7400564"/>
              <a:gd name="connsiteY4-196" fmla="*/ 2871674 h 6848941"/>
              <a:gd name="connsiteX5-197" fmla="*/ 17952 w 7400564"/>
              <a:gd name="connsiteY5-198" fmla="*/ 424197 h 6848941"/>
              <a:gd name="connsiteX6-199" fmla="*/ 4385 w 7400564"/>
              <a:gd name="connsiteY6-200" fmla="*/ 72040 h 6848941"/>
              <a:gd name="connsiteX7-201" fmla="*/ 14184 w 7400564"/>
              <a:gd name="connsiteY7-202" fmla="*/ 0 h 6848941"/>
              <a:gd name="connsiteX8-203" fmla="*/ 3448656 w 7400564"/>
              <a:gd name="connsiteY8-204" fmla="*/ 0 h 6848941"/>
              <a:gd name="connsiteX9-205" fmla="*/ 3479316 w 7400564"/>
              <a:gd name="connsiteY9-206" fmla="*/ 28643 h 6848941"/>
              <a:gd name="connsiteX10-207" fmla="*/ 5379722 w 7400564"/>
              <a:gd name="connsiteY10-208" fmla="*/ 948586 h 6848941"/>
              <a:gd name="connsiteX11-209" fmla="*/ 6857857 w 7400564"/>
              <a:gd name="connsiteY11-210" fmla="*/ 2084643 h 6848941"/>
              <a:gd name="connsiteX12-211" fmla="*/ 6939573 w 7400564"/>
              <a:gd name="connsiteY12-212" fmla="*/ 2203515 h 6848941"/>
              <a:gd name="connsiteX13-213" fmla="*/ 7318077 w 7400564"/>
              <a:gd name="connsiteY13-214" fmla="*/ 4131540 h 6848941"/>
              <a:gd name="connsiteX14-215" fmla="*/ 7318154 w 7400564"/>
              <a:gd name="connsiteY14-216" fmla="*/ 4131044 h 6848941"/>
              <a:gd name="connsiteX15-217" fmla="*/ 6284751 w 7400564"/>
              <a:gd name="connsiteY15-218" fmla="*/ 5398505 h 6848941"/>
              <a:gd name="connsiteX16-219" fmla="*/ 4397232 w 7400564"/>
              <a:gd name="connsiteY16-220" fmla="*/ 6848941 h 6848941"/>
              <a:gd name="connsiteX0-221" fmla="*/ 297531 w 7400564"/>
              <a:gd name="connsiteY0-222" fmla="*/ 4988015 h 6848941"/>
              <a:gd name="connsiteX1-223" fmla="*/ 1185748 w 7400564"/>
              <a:gd name="connsiteY1-224" fmla="*/ 4319741 h 6848941"/>
              <a:gd name="connsiteX2-225" fmla="*/ 1434084 w 7400564"/>
              <a:gd name="connsiteY2-226" fmla="*/ 4006521 h 6848941"/>
              <a:gd name="connsiteX3-227" fmla="*/ 1310806 w 7400564"/>
              <a:gd name="connsiteY3-228" fmla="*/ 2871674 h 6848941"/>
              <a:gd name="connsiteX4-229" fmla="*/ 17952 w 7400564"/>
              <a:gd name="connsiteY4-230" fmla="*/ 424197 h 6848941"/>
              <a:gd name="connsiteX5-231" fmla="*/ 4385 w 7400564"/>
              <a:gd name="connsiteY5-232" fmla="*/ 72040 h 6848941"/>
              <a:gd name="connsiteX6-233" fmla="*/ 14184 w 7400564"/>
              <a:gd name="connsiteY6-234" fmla="*/ 0 h 6848941"/>
              <a:gd name="connsiteX7-235" fmla="*/ 3448656 w 7400564"/>
              <a:gd name="connsiteY7-236" fmla="*/ 0 h 6848941"/>
              <a:gd name="connsiteX8-237" fmla="*/ 3479316 w 7400564"/>
              <a:gd name="connsiteY8-238" fmla="*/ 28643 h 6848941"/>
              <a:gd name="connsiteX9-239" fmla="*/ 5379722 w 7400564"/>
              <a:gd name="connsiteY9-240" fmla="*/ 948586 h 6848941"/>
              <a:gd name="connsiteX10-241" fmla="*/ 6857857 w 7400564"/>
              <a:gd name="connsiteY10-242" fmla="*/ 2084643 h 6848941"/>
              <a:gd name="connsiteX11-243" fmla="*/ 6939573 w 7400564"/>
              <a:gd name="connsiteY11-244" fmla="*/ 2203515 h 6848941"/>
              <a:gd name="connsiteX12-245" fmla="*/ 7318077 w 7400564"/>
              <a:gd name="connsiteY12-246" fmla="*/ 4131540 h 6848941"/>
              <a:gd name="connsiteX13-247" fmla="*/ 7318154 w 7400564"/>
              <a:gd name="connsiteY13-248" fmla="*/ 4131044 h 6848941"/>
              <a:gd name="connsiteX14-249" fmla="*/ 6284751 w 7400564"/>
              <a:gd name="connsiteY14-250" fmla="*/ 5398505 h 6848941"/>
              <a:gd name="connsiteX15-251" fmla="*/ 4397232 w 7400564"/>
              <a:gd name="connsiteY15-252" fmla="*/ 6848941 h 6848941"/>
              <a:gd name="connsiteX0-253" fmla="*/ 1185748 w 7400564"/>
              <a:gd name="connsiteY0-254" fmla="*/ 4319741 h 6848941"/>
              <a:gd name="connsiteX1-255" fmla="*/ 1434084 w 7400564"/>
              <a:gd name="connsiteY1-256" fmla="*/ 4006521 h 6848941"/>
              <a:gd name="connsiteX2-257" fmla="*/ 1310806 w 7400564"/>
              <a:gd name="connsiteY2-258" fmla="*/ 2871674 h 6848941"/>
              <a:gd name="connsiteX3-259" fmla="*/ 17952 w 7400564"/>
              <a:gd name="connsiteY3-260" fmla="*/ 424197 h 6848941"/>
              <a:gd name="connsiteX4-261" fmla="*/ 4385 w 7400564"/>
              <a:gd name="connsiteY4-262" fmla="*/ 72040 h 6848941"/>
              <a:gd name="connsiteX5-263" fmla="*/ 14184 w 7400564"/>
              <a:gd name="connsiteY5-264" fmla="*/ 0 h 6848941"/>
              <a:gd name="connsiteX6-265" fmla="*/ 3448656 w 7400564"/>
              <a:gd name="connsiteY6-266" fmla="*/ 0 h 6848941"/>
              <a:gd name="connsiteX7-267" fmla="*/ 3479316 w 7400564"/>
              <a:gd name="connsiteY7-268" fmla="*/ 28643 h 6848941"/>
              <a:gd name="connsiteX8-269" fmla="*/ 5379722 w 7400564"/>
              <a:gd name="connsiteY8-270" fmla="*/ 948586 h 6848941"/>
              <a:gd name="connsiteX9-271" fmla="*/ 6857857 w 7400564"/>
              <a:gd name="connsiteY9-272" fmla="*/ 2084643 h 6848941"/>
              <a:gd name="connsiteX10-273" fmla="*/ 6939573 w 7400564"/>
              <a:gd name="connsiteY10-274" fmla="*/ 2203515 h 6848941"/>
              <a:gd name="connsiteX11-275" fmla="*/ 7318077 w 7400564"/>
              <a:gd name="connsiteY11-276" fmla="*/ 4131540 h 6848941"/>
              <a:gd name="connsiteX12-277" fmla="*/ 7318154 w 7400564"/>
              <a:gd name="connsiteY12-278" fmla="*/ 4131044 h 6848941"/>
              <a:gd name="connsiteX13-279" fmla="*/ 6284751 w 7400564"/>
              <a:gd name="connsiteY13-280" fmla="*/ 5398505 h 6848941"/>
              <a:gd name="connsiteX14-281" fmla="*/ 4397232 w 7400564"/>
              <a:gd name="connsiteY14-282" fmla="*/ 6848941 h 6848941"/>
              <a:gd name="connsiteX0-283" fmla="*/ 1434084 w 7400564"/>
              <a:gd name="connsiteY0-284" fmla="*/ 4006521 h 6848941"/>
              <a:gd name="connsiteX1-285" fmla="*/ 1310806 w 7400564"/>
              <a:gd name="connsiteY1-286" fmla="*/ 2871674 h 6848941"/>
              <a:gd name="connsiteX2-287" fmla="*/ 17952 w 7400564"/>
              <a:gd name="connsiteY2-288" fmla="*/ 424197 h 6848941"/>
              <a:gd name="connsiteX3-289" fmla="*/ 4385 w 7400564"/>
              <a:gd name="connsiteY3-290" fmla="*/ 72040 h 6848941"/>
              <a:gd name="connsiteX4-291" fmla="*/ 14184 w 7400564"/>
              <a:gd name="connsiteY4-292" fmla="*/ 0 h 6848941"/>
              <a:gd name="connsiteX5-293" fmla="*/ 3448656 w 7400564"/>
              <a:gd name="connsiteY5-294" fmla="*/ 0 h 6848941"/>
              <a:gd name="connsiteX6-295" fmla="*/ 3479316 w 7400564"/>
              <a:gd name="connsiteY6-296" fmla="*/ 28643 h 6848941"/>
              <a:gd name="connsiteX7-297" fmla="*/ 5379722 w 7400564"/>
              <a:gd name="connsiteY7-298" fmla="*/ 948586 h 6848941"/>
              <a:gd name="connsiteX8-299" fmla="*/ 6857857 w 7400564"/>
              <a:gd name="connsiteY8-300" fmla="*/ 2084643 h 6848941"/>
              <a:gd name="connsiteX9-301" fmla="*/ 6939573 w 7400564"/>
              <a:gd name="connsiteY9-302" fmla="*/ 2203515 h 6848941"/>
              <a:gd name="connsiteX10-303" fmla="*/ 7318077 w 7400564"/>
              <a:gd name="connsiteY10-304" fmla="*/ 4131540 h 6848941"/>
              <a:gd name="connsiteX11-305" fmla="*/ 7318154 w 7400564"/>
              <a:gd name="connsiteY11-306" fmla="*/ 4131044 h 6848941"/>
              <a:gd name="connsiteX12-307" fmla="*/ 6284751 w 7400564"/>
              <a:gd name="connsiteY12-308" fmla="*/ 5398505 h 6848941"/>
              <a:gd name="connsiteX13-309" fmla="*/ 4397232 w 7400564"/>
              <a:gd name="connsiteY13-310" fmla="*/ 6848941 h 6848941"/>
              <a:gd name="connsiteX0-311" fmla="*/ 1310806 w 7400564"/>
              <a:gd name="connsiteY0-312" fmla="*/ 2871674 h 6848941"/>
              <a:gd name="connsiteX1-313" fmla="*/ 17952 w 7400564"/>
              <a:gd name="connsiteY1-314" fmla="*/ 424197 h 6848941"/>
              <a:gd name="connsiteX2-315" fmla="*/ 4385 w 7400564"/>
              <a:gd name="connsiteY2-316" fmla="*/ 72040 h 6848941"/>
              <a:gd name="connsiteX3-317" fmla="*/ 14184 w 7400564"/>
              <a:gd name="connsiteY3-318" fmla="*/ 0 h 6848941"/>
              <a:gd name="connsiteX4-319" fmla="*/ 3448656 w 7400564"/>
              <a:gd name="connsiteY4-320" fmla="*/ 0 h 6848941"/>
              <a:gd name="connsiteX5-321" fmla="*/ 3479316 w 7400564"/>
              <a:gd name="connsiteY5-322" fmla="*/ 28643 h 6848941"/>
              <a:gd name="connsiteX6-323" fmla="*/ 5379722 w 7400564"/>
              <a:gd name="connsiteY6-324" fmla="*/ 948586 h 6848941"/>
              <a:gd name="connsiteX7-325" fmla="*/ 6857857 w 7400564"/>
              <a:gd name="connsiteY7-326" fmla="*/ 2084643 h 6848941"/>
              <a:gd name="connsiteX8-327" fmla="*/ 6939573 w 7400564"/>
              <a:gd name="connsiteY8-328" fmla="*/ 2203515 h 6848941"/>
              <a:gd name="connsiteX9-329" fmla="*/ 7318077 w 7400564"/>
              <a:gd name="connsiteY9-330" fmla="*/ 4131540 h 6848941"/>
              <a:gd name="connsiteX10-331" fmla="*/ 7318154 w 7400564"/>
              <a:gd name="connsiteY10-332" fmla="*/ 4131044 h 6848941"/>
              <a:gd name="connsiteX11-333" fmla="*/ 6284751 w 7400564"/>
              <a:gd name="connsiteY11-334" fmla="*/ 5398505 h 6848941"/>
              <a:gd name="connsiteX12-335" fmla="*/ 4397232 w 7400564"/>
              <a:gd name="connsiteY12-336" fmla="*/ 6848941 h 6848941"/>
              <a:gd name="connsiteX0-337" fmla="*/ 17952 w 7400564"/>
              <a:gd name="connsiteY0-338" fmla="*/ 424197 h 6848941"/>
              <a:gd name="connsiteX1-339" fmla="*/ 4385 w 7400564"/>
              <a:gd name="connsiteY1-340" fmla="*/ 72040 h 6848941"/>
              <a:gd name="connsiteX2-341" fmla="*/ 14184 w 7400564"/>
              <a:gd name="connsiteY2-342" fmla="*/ 0 h 6848941"/>
              <a:gd name="connsiteX3-343" fmla="*/ 3448656 w 7400564"/>
              <a:gd name="connsiteY3-344" fmla="*/ 0 h 6848941"/>
              <a:gd name="connsiteX4-345" fmla="*/ 3479316 w 7400564"/>
              <a:gd name="connsiteY4-346" fmla="*/ 28643 h 6848941"/>
              <a:gd name="connsiteX5-347" fmla="*/ 5379722 w 7400564"/>
              <a:gd name="connsiteY5-348" fmla="*/ 948586 h 6848941"/>
              <a:gd name="connsiteX6-349" fmla="*/ 6857857 w 7400564"/>
              <a:gd name="connsiteY6-350" fmla="*/ 2084643 h 6848941"/>
              <a:gd name="connsiteX7-351" fmla="*/ 6939573 w 7400564"/>
              <a:gd name="connsiteY7-352" fmla="*/ 2203515 h 6848941"/>
              <a:gd name="connsiteX8-353" fmla="*/ 7318077 w 7400564"/>
              <a:gd name="connsiteY8-354" fmla="*/ 4131540 h 6848941"/>
              <a:gd name="connsiteX9-355" fmla="*/ 7318154 w 7400564"/>
              <a:gd name="connsiteY9-356" fmla="*/ 4131044 h 6848941"/>
              <a:gd name="connsiteX10-357" fmla="*/ 6284751 w 7400564"/>
              <a:gd name="connsiteY10-358" fmla="*/ 5398505 h 6848941"/>
              <a:gd name="connsiteX11-359" fmla="*/ 4397232 w 7400564"/>
              <a:gd name="connsiteY11-360" fmla="*/ 6848941 h 6848941"/>
              <a:gd name="connsiteX0-361" fmla="*/ 0 w 7396179"/>
              <a:gd name="connsiteY0-362" fmla="*/ 72040 h 6848941"/>
              <a:gd name="connsiteX1-363" fmla="*/ 9799 w 7396179"/>
              <a:gd name="connsiteY1-364" fmla="*/ 0 h 6848941"/>
              <a:gd name="connsiteX2-365" fmla="*/ 3444271 w 7396179"/>
              <a:gd name="connsiteY2-366" fmla="*/ 0 h 6848941"/>
              <a:gd name="connsiteX3-367" fmla="*/ 3474931 w 7396179"/>
              <a:gd name="connsiteY3-368" fmla="*/ 28643 h 6848941"/>
              <a:gd name="connsiteX4-369" fmla="*/ 5375337 w 7396179"/>
              <a:gd name="connsiteY4-370" fmla="*/ 948586 h 6848941"/>
              <a:gd name="connsiteX5-371" fmla="*/ 6853472 w 7396179"/>
              <a:gd name="connsiteY5-372" fmla="*/ 2084643 h 6848941"/>
              <a:gd name="connsiteX6-373" fmla="*/ 6935188 w 7396179"/>
              <a:gd name="connsiteY6-374" fmla="*/ 2203515 h 6848941"/>
              <a:gd name="connsiteX7-375" fmla="*/ 7313692 w 7396179"/>
              <a:gd name="connsiteY7-376" fmla="*/ 4131540 h 6848941"/>
              <a:gd name="connsiteX8-377" fmla="*/ 7313769 w 7396179"/>
              <a:gd name="connsiteY8-378" fmla="*/ 4131044 h 6848941"/>
              <a:gd name="connsiteX9-379" fmla="*/ 6280366 w 7396179"/>
              <a:gd name="connsiteY9-380" fmla="*/ 5398505 h 6848941"/>
              <a:gd name="connsiteX10-381" fmla="*/ 4392847 w 7396179"/>
              <a:gd name="connsiteY10-382" fmla="*/ 6848941 h 6848941"/>
              <a:gd name="connsiteX0-383" fmla="*/ 0 w 7386380"/>
              <a:gd name="connsiteY0-384" fmla="*/ 0 h 6848941"/>
              <a:gd name="connsiteX1-385" fmla="*/ 3434472 w 7386380"/>
              <a:gd name="connsiteY1-386" fmla="*/ 0 h 6848941"/>
              <a:gd name="connsiteX2-387" fmla="*/ 3465132 w 7386380"/>
              <a:gd name="connsiteY2-388" fmla="*/ 28643 h 6848941"/>
              <a:gd name="connsiteX3-389" fmla="*/ 5365538 w 7386380"/>
              <a:gd name="connsiteY3-390" fmla="*/ 948586 h 6848941"/>
              <a:gd name="connsiteX4-391" fmla="*/ 6843673 w 7386380"/>
              <a:gd name="connsiteY4-392" fmla="*/ 2084643 h 6848941"/>
              <a:gd name="connsiteX5-393" fmla="*/ 6925389 w 7386380"/>
              <a:gd name="connsiteY5-394" fmla="*/ 2203515 h 6848941"/>
              <a:gd name="connsiteX6-395" fmla="*/ 7303893 w 7386380"/>
              <a:gd name="connsiteY6-396" fmla="*/ 4131540 h 6848941"/>
              <a:gd name="connsiteX7-397" fmla="*/ 7303970 w 7386380"/>
              <a:gd name="connsiteY7-398" fmla="*/ 4131044 h 6848941"/>
              <a:gd name="connsiteX8-399" fmla="*/ 6270567 w 7386380"/>
              <a:gd name="connsiteY8-400" fmla="*/ 5398505 h 6848941"/>
              <a:gd name="connsiteX9-401" fmla="*/ 4383048 w 7386380"/>
              <a:gd name="connsiteY9-402" fmla="*/ 6848941 h 6848941"/>
              <a:gd name="connsiteX0-403" fmla="*/ 0 w 3951908"/>
              <a:gd name="connsiteY0-404" fmla="*/ 0 h 6848941"/>
              <a:gd name="connsiteX1-405" fmla="*/ 30660 w 3951908"/>
              <a:gd name="connsiteY1-406" fmla="*/ 28643 h 6848941"/>
              <a:gd name="connsiteX2-407" fmla="*/ 1931066 w 3951908"/>
              <a:gd name="connsiteY2-408" fmla="*/ 948586 h 6848941"/>
              <a:gd name="connsiteX3-409" fmla="*/ 3409201 w 3951908"/>
              <a:gd name="connsiteY3-410" fmla="*/ 2084643 h 6848941"/>
              <a:gd name="connsiteX4-411" fmla="*/ 3490917 w 3951908"/>
              <a:gd name="connsiteY4-412" fmla="*/ 2203515 h 6848941"/>
              <a:gd name="connsiteX5-413" fmla="*/ 3869421 w 3951908"/>
              <a:gd name="connsiteY5-414" fmla="*/ 4131540 h 6848941"/>
              <a:gd name="connsiteX6-415" fmla="*/ 3869498 w 3951908"/>
              <a:gd name="connsiteY6-416" fmla="*/ 4131044 h 6848941"/>
              <a:gd name="connsiteX7-417" fmla="*/ 2836095 w 3951908"/>
              <a:gd name="connsiteY7-418" fmla="*/ 5398505 h 6848941"/>
              <a:gd name="connsiteX8-419" fmla="*/ 948576 w 3951908"/>
              <a:gd name="connsiteY8-420" fmla="*/ 6848941 h 68489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951908" h="6848941">
                <a:moveTo>
                  <a:pt x="0" y="0"/>
                </a:moveTo>
                <a:lnTo>
                  <a:pt x="30660" y="28643"/>
                </a:lnTo>
                <a:cubicBezTo>
                  <a:pt x="721593" y="671978"/>
                  <a:pt x="1211183" y="744555"/>
                  <a:pt x="1931066" y="948586"/>
                </a:cubicBezTo>
                <a:cubicBezTo>
                  <a:pt x="2492802" y="1107860"/>
                  <a:pt x="3013420" y="1533120"/>
                  <a:pt x="3409201" y="2084643"/>
                </a:cubicBezTo>
                <a:cubicBezTo>
                  <a:pt x="3437454" y="2123974"/>
                  <a:pt x="3464921" y="2163776"/>
                  <a:pt x="3490917" y="2203515"/>
                </a:cubicBezTo>
                <a:cubicBezTo>
                  <a:pt x="3877724" y="2793404"/>
                  <a:pt x="4074645" y="3540787"/>
                  <a:pt x="3869421" y="4131540"/>
                </a:cubicBezTo>
                <a:cubicBezTo>
                  <a:pt x="3869447" y="4131375"/>
                  <a:pt x="3869472" y="4131209"/>
                  <a:pt x="3869498" y="4131044"/>
                </a:cubicBezTo>
                <a:cubicBezTo>
                  <a:pt x="3675885" y="4688625"/>
                  <a:pt x="3322915" y="4945522"/>
                  <a:pt x="2836095" y="5398505"/>
                </a:cubicBezTo>
                <a:cubicBezTo>
                  <a:pt x="2349275" y="5851488"/>
                  <a:pt x="1543565" y="6471482"/>
                  <a:pt x="948576" y="6848941"/>
                </a:cubicBezTo>
              </a:path>
            </a:pathLst>
          </a:custGeom>
          <a:noFill/>
          <a:ln w="25346" cap="flat">
            <a:solidFill>
              <a:schemeClr val="tx2">
                <a:alpha val="10000"/>
              </a:schemeClr>
            </a:solidFill>
            <a:prstDash val="solid"/>
            <a:miter/>
          </a:ln>
        </p:spPr>
        <p:txBody>
          <a:bodyPr rtlCol="0" anchor="ctr"/>
          <a:lstStyle/>
          <a:p>
            <a:endParaRPr lang="zh-CN" altLang="en-US" sz="1015" dirty="0"/>
          </a:p>
        </p:txBody>
      </p:sp>
      <p:sp>
        <p:nvSpPr>
          <p:cNvPr id="9" name="任意多边形: 形状 8"/>
          <p:cNvSpPr/>
          <p:nvPr userDrawn="1">
            <p:custDataLst>
              <p:tags r:id="rId2"/>
            </p:custDataLst>
          </p:nvPr>
        </p:nvSpPr>
        <p:spPr>
          <a:xfrm>
            <a:off x="4188458" y="857250"/>
            <a:ext cx="2962673" cy="5143500"/>
          </a:xfrm>
          <a:custGeom>
            <a:avLst/>
            <a:gdLst>
              <a:gd name="connsiteX0" fmla="*/ 304153 w 6410513"/>
              <a:gd name="connsiteY0" fmla="*/ 0 h 6858000"/>
              <a:gd name="connsiteX1" fmla="*/ 2460283 w 6410513"/>
              <a:gd name="connsiteY1" fmla="*/ 0 h 6858000"/>
              <a:gd name="connsiteX2" fmla="*/ 2550070 w 6410513"/>
              <a:gd name="connsiteY2" fmla="*/ 69221 h 6858000"/>
              <a:gd name="connsiteX3" fmla="*/ 3018077 w 6410513"/>
              <a:gd name="connsiteY3" fmla="*/ 479799 h 6858000"/>
              <a:gd name="connsiteX4" fmla="*/ 4668556 w 6410513"/>
              <a:gd name="connsiteY4" fmla="*/ 1383678 h 6858000"/>
              <a:gd name="connsiteX5" fmla="*/ 5934914 w 6410513"/>
              <a:gd name="connsiteY5" fmla="*/ 2398231 h 6858000"/>
              <a:gd name="connsiteX6" fmla="*/ 6005679 w 6410513"/>
              <a:gd name="connsiteY6" fmla="*/ 2502345 h 6858000"/>
              <a:gd name="connsiteX7" fmla="*/ 6342306 w 6410513"/>
              <a:gd name="connsiteY7" fmla="*/ 4183546 h 6858000"/>
              <a:gd name="connsiteX8" fmla="*/ 6341380 w 6410513"/>
              <a:gd name="connsiteY8" fmla="*/ 4183178 h 6858000"/>
              <a:gd name="connsiteX9" fmla="*/ 5474427 w 6410513"/>
              <a:gd name="connsiteY9" fmla="*/ 5267186 h 6858000"/>
              <a:gd name="connsiteX10" fmla="*/ 3556314 w 6410513"/>
              <a:gd name="connsiteY10" fmla="*/ 6697536 h 6858000"/>
              <a:gd name="connsiteX11" fmla="*/ 3260653 w 6410513"/>
              <a:gd name="connsiteY11" fmla="*/ 6849975 h 6858000"/>
              <a:gd name="connsiteX12" fmla="*/ 3242861 w 6410513"/>
              <a:gd name="connsiteY12" fmla="*/ 6858000 h 6858000"/>
              <a:gd name="connsiteX13" fmla="*/ 239270 w 6410513"/>
              <a:gd name="connsiteY13" fmla="*/ 6858000 h 6858000"/>
              <a:gd name="connsiteX14" fmla="*/ 162719 w 6410513"/>
              <a:gd name="connsiteY14" fmla="*/ 6713993 h 6858000"/>
              <a:gd name="connsiteX15" fmla="*/ 50595 w 6410513"/>
              <a:gd name="connsiteY15" fmla="*/ 6349709 h 6858000"/>
              <a:gd name="connsiteX16" fmla="*/ 237663 w 6410513"/>
              <a:gd name="connsiteY16" fmla="*/ 4890555 h 6858000"/>
              <a:gd name="connsiteX17" fmla="*/ 999083 w 6410513"/>
              <a:gd name="connsiteY17" fmla="*/ 4309746 h 6858000"/>
              <a:gd name="connsiteX18" fmla="*/ 1213635 w 6410513"/>
              <a:gd name="connsiteY18" fmla="*/ 4040684 h 6858000"/>
              <a:gd name="connsiteX19" fmla="*/ 1126227 w 6410513"/>
              <a:gd name="connsiteY19" fmla="*/ 3069540 h 6858000"/>
              <a:gd name="connsiteX20" fmla="*/ 59111 w 6410513"/>
              <a:gd name="connsiteY20" fmla="*/ 958484 h 6858000"/>
              <a:gd name="connsiteX21" fmla="*/ 271658 w 6410513"/>
              <a:gd name="connsiteY21" fmla="*/ 39985 h 6858000"/>
              <a:gd name="connsiteX0-1" fmla="*/ 239270 w 6410513"/>
              <a:gd name="connsiteY0-2" fmla="*/ 6858000 h 6949440"/>
              <a:gd name="connsiteX1-3" fmla="*/ 162719 w 6410513"/>
              <a:gd name="connsiteY1-4" fmla="*/ 6713993 h 6949440"/>
              <a:gd name="connsiteX2-5" fmla="*/ 50595 w 6410513"/>
              <a:gd name="connsiteY2-6" fmla="*/ 6349709 h 6949440"/>
              <a:gd name="connsiteX3-7" fmla="*/ 237663 w 6410513"/>
              <a:gd name="connsiteY3-8" fmla="*/ 4890555 h 6949440"/>
              <a:gd name="connsiteX4-9" fmla="*/ 999083 w 6410513"/>
              <a:gd name="connsiteY4-10" fmla="*/ 4309746 h 6949440"/>
              <a:gd name="connsiteX5-11" fmla="*/ 1213635 w 6410513"/>
              <a:gd name="connsiteY5-12" fmla="*/ 4040684 h 6949440"/>
              <a:gd name="connsiteX6-13" fmla="*/ 1126227 w 6410513"/>
              <a:gd name="connsiteY6-14" fmla="*/ 3069540 h 6949440"/>
              <a:gd name="connsiteX7-15" fmla="*/ 59111 w 6410513"/>
              <a:gd name="connsiteY7-16" fmla="*/ 958484 h 6949440"/>
              <a:gd name="connsiteX8-17" fmla="*/ 271658 w 6410513"/>
              <a:gd name="connsiteY8-18" fmla="*/ 39985 h 6949440"/>
              <a:gd name="connsiteX9-19" fmla="*/ 304153 w 6410513"/>
              <a:gd name="connsiteY9-20" fmla="*/ 0 h 6949440"/>
              <a:gd name="connsiteX10-21" fmla="*/ 2460283 w 6410513"/>
              <a:gd name="connsiteY10-22" fmla="*/ 0 h 6949440"/>
              <a:gd name="connsiteX11-23" fmla="*/ 2550070 w 6410513"/>
              <a:gd name="connsiteY11-24" fmla="*/ 69221 h 6949440"/>
              <a:gd name="connsiteX12-25" fmla="*/ 3018077 w 6410513"/>
              <a:gd name="connsiteY12-26" fmla="*/ 479799 h 6949440"/>
              <a:gd name="connsiteX13-27" fmla="*/ 4668556 w 6410513"/>
              <a:gd name="connsiteY13-28" fmla="*/ 1383678 h 6949440"/>
              <a:gd name="connsiteX14-29" fmla="*/ 5934914 w 6410513"/>
              <a:gd name="connsiteY14-30" fmla="*/ 2398231 h 6949440"/>
              <a:gd name="connsiteX15-31" fmla="*/ 6005679 w 6410513"/>
              <a:gd name="connsiteY15-32" fmla="*/ 2502345 h 6949440"/>
              <a:gd name="connsiteX16-33" fmla="*/ 6342306 w 6410513"/>
              <a:gd name="connsiteY16-34" fmla="*/ 4183546 h 6949440"/>
              <a:gd name="connsiteX17-35" fmla="*/ 6341380 w 6410513"/>
              <a:gd name="connsiteY17-36" fmla="*/ 4183178 h 6949440"/>
              <a:gd name="connsiteX18-37" fmla="*/ 5474427 w 6410513"/>
              <a:gd name="connsiteY18-38" fmla="*/ 5267186 h 6949440"/>
              <a:gd name="connsiteX19-39" fmla="*/ 3556314 w 6410513"/>
              <a:gd name="connsiteY19-40" fmla="*/ 6697536 h 6949440"/>
              <a:gd name="connsiteX20-41" fmla="*/ 3260653 w 6410513"/>
              <a:gd name="connsiteY20-42" fmla="*/ 6849975 h 6949440"/>
              <a:gd name="connsiteX21-43" fmla="*/ 3242861 w 6410513"/>
              <a:gd name="connsiteY21-44" fmla="*/ 6858000 h 6949440"/>
              <a:gd name="connsiteX22" fmla="*/ 330710 w 6410513"/>
              <a:gd name="connsiteY22" fmla="*/ 6949440 h 6949440"/>
              <a:gd name="connsiteX0-45" fmla="*/ 239270 w 6410513"/>
              <a:gd name="connsiteY0-46" fmla="*/ 6858000 h 6858000"/>
              <a:gd name="connsiteX1-47" fmla="*/ 162719 w 6410513"/>
              <a:gd name="connsiteY1-48" fmla="*/ 6713993 h 6858000"/>
              <a:gd name="connsiteX2-49" fmla="*/ 50595 w 6410513"/>
              <a:gd name="connsiteY2-50" fmla="*/ 6349709 h 6858000"/>
              <a:gd name="connsiteX3-51" fmla="*/ 237663 w 6410513"/>
              <a:gd name="connsiteY3-52" fmla="*/ 4890555 h 6858000"/>
              <a:gd name="connsiteX4-53" fmla="*/ 999083 w 6410513"/>
              <a:gd name="connsiteY4-54" fmla="*/ 4309746 h 6858000"/>
              <a:gd name="connsiteX5-55" fmla="*/ 1213635 w 6410513"/>
              <a:gd name="connsiteY5-56" fmla="*/ 4040684 h 6858000"/>
              <a:gd name="connsiteX6-57" fmla="*/ 1126227 w 6410513"/>
              <a:gd name="connsiteY6-58" fmla="*/ 3069540 h 6858000"/>
              <a:gd name="connsiteX7-59" fmla="*/ 59111 w 6410513"/>
              <a:gd name="connsiteY7-60" fmla="*/ 958484 h 6858000"/>
              <a:gd name="connsiteX8-61" fmla="*/ 271658 w 6410513"/>
              <a:gd name="connsiteY8-62" fmla="*/ 39985 h 6858000"/>
              <a:gd name="connsiteX9-63" fmla="*/ 304153 w 6410513"/>
              <a:gd name="connsiteY9-64" fmla="*/ 0 h 6858000"/>
              <a:gd name="connsiteX10-65" fmla="*/ 2460283 w 6410513"/>
              <a:gd name="connsiteY10-66" fmla="*/ 0 h 6858000"/>
              <a:gd name="connsiteX11-67" fmla="*/ 2550070 w 6410513"/>
              <a:gd name="connsiteY11-68" fmla="*/ 69221 h 6858000"/>
              <a:gd name="connsiteX12-69" fmla="*/ 3018077 w 6410513"/>
              <a:gd name="connsiteY12-70" fmla="*/ 479799 h 6858000"/>
              <a:gd name="connsiteX13-71" fmla="*/ 4668556 w 6410513"/>
              <a:gd name="connsiteY13-72" fmla="*/ 1383678 h 6858000"/>
              <a:gd name="connsiteX14-73" fmla="*/ 5934914 w 6410513"/>
              <a:gd name="connsiteY14-74" fmla="*/ 2398231 h 6858000"/>
              <a:gd name="connsiteX15-75" fmla="*/ 6005679 w 6410513"/>
              <a:gd name="connsiteY15-76" fmla="*/ 2502345 h 6858000"/>
              <a:gd name="connsiteX16-77" fmla="*/ 6342306 w 6410513"/>
              <a:gd name="connsiteY16-78" fmla="*/ 4183546 h 6858000"/>
              <a:gd name="connsiteX17-79" fmla="*/ 6341380 w 6410513"/>
              <a:gd name="connsiteY17-80" fmla="*/ 4183178 h 6858000"/>
              <a:gd name="connsiteX18-81" fmla="*/ 5474427 w 6410513"/>
              <a:gd name="connsiteY18-82" fmla="*/ 5267186 h 6858000"/>
              <a:gd name="connsiteX19-83" fmla="*/ 3556314 w 6410513"/>
              <a:gd name="connsiteY19-84" fmla="*/ 6697536 h 6858000"/>
              <a:gd name="connsiteX20-85" fmla="*/ 3260653 w 6410513"/>
              <a:gd name="connsiteY20-86" fmla="*/ 6849975 h 6858000"/>
              <a:gd name="connsiteX21-87" fmla="*/ 3242861 w 6410513"/>
              <a:gd name="connsiteY21-88" fmla="*/ 6858000 h 6858000"/>
              <a:gd name="connsiteX0-89" fmla="*/ 239270 w 6410513"/>
              <a:gd name="connsiteY0-90" fmla="*/ 6858000 h 6858000"/>
              <a:gd name="connsiteX1-91" fmla="*/ 162719 w 6410513"/>
              <a:gd name="connsiteY1-92" fmla="*/ 6713993 h 6858000"/>
              <a:gd name="connsiteX2-93" fmla="*/ 50595 w 6410513"/>
              <a:gd name="connsiteY2-94" fmla="*/ 6349709 h 6858000"/>
              <a:gd name="connsiteX3-95" fmla="*/ 237663 w 6410513"/>
              <a:gd name="connsiteY3-96" fmla="*/ 4890555 h 6858000"/>
              <a:gd name="connsiteX4-97" fmla="*/ 999083 w 6410513"/>
              <a:gd name="connsiteY4-98" fmla="*/ 4309746 h 6858000"/>
              <a:gd name="connsiteX5-99" fmla="*/ 1213635 w 6410513"/>
              <a:gd name="connsiteY5-100" fmla="*/ 4040684 h 6858000"/>
              <a:gd name="connsiteX6-101" fmla="*/ 1126227 w 6410513"/>
              <a:gd name="connsiteY6-102" fmla="*/ 3069540 h 6858000"/>
              <a:gd name="connsiteX7-103" fmla="*/ 59111 w 6410513"/>
              <a:gd name="connsiteY7-104" fmla="*/ 958484 h 6858000"/>
              <a:gd name="connsiteX8-105" fmla="*/ 271658 w 6410513"/>
              <a:gd name="connsiteY8-106" fmla="*/ 39985 h 6858000"/>
              <a:gd name="connsiteX9-107" fmla="*/ 2460283 w 6410513"/>
              <a:gd name="connsiteY9-108" fmla="*/ 0 h 6858000"/>
              <a:gd name="connsiteX10-109" fmla="*/ 2550070 w 6410513"/>
              <a:gd name="connsiteY10-110" fmla="*/ 69221 h 6858000"/>
              <a:gd name="connsiteX11-111" fmla="*/ 3018077 w 6410513"/>
              <a:gd name="connsiteY11-112" fmla="*/ 479799 h 6858000"/>
              <a:gd name="connsiteX12-113" fmla="*/ 4668556 w 6410513"/>
              <a:gd name="connsiteY12-114" fmla="*/ 1383678 h 6858000"/>
              <a:gd name="connsiteX13-115" fmla="*/ 5934914 w 6410513"/>
              <a:gd name="connsiteY13-116" fmla="*/ 2398231 h 6858000"/>
              <a:gd name="connsiteX14-117" fmla="*/ 6005679 w 6410513"/>
              <a:gd name="connsiteY14-118" fmla="*/ 2502345 h 6858000"/>
              <a:gd name="connsiteX15-119" fmla="*/ 6342306 w 6410513"/>
              <a:gd name="connsiteY15-120" fmla="*/ 4183546 h 6858000"/>
              <a:gd name="connsiteX16-121" fmla="*/ 6341380 w 6410513"/>
              <a:gd name="connsiteY16-122" fmla="*/ 4183178 h 6858000"/>
              <a:gd name="connsiteX17-123" fmla="*/ 5474427 w 6410513"/>
              <a:gd name="connsiteY17-124" fmla="*/ 5267186 h 6858000"/>
              <a:gd name="connsiteX18-125" fmla="*/ 3556314 w 6410513"/>
              <a:gd name="connsiteY18-126" fmla="*/ 6697536 h 6858000"/>
              <a:gd name="connsiteX19-127" fmla="*/ 3260653 w 6410513"/>
              <a:gd name="connsiteY19-128" fmla="*/ 6849975 h 6858000"/>
              <a:gd name="connsiteX20-129" fmla="*/ 3242861 w 6410513"/>
              <a:gd name="connsiteY20-130" fmla="*/ 6858000 h 6858000"/>
              <a:gd name="connsiteX0-131" fmla="*/ 239270 w 6410513"/>
              <a:gd name="connsiteY0-132" fmla="*/ 6858000 h 6858000"/>
              <a:gd name="connsiteX1-133" fmla="*/ 162719 w 6410513"/>
              <a:gd name="connsiteY1-134" fmla="*/ 6713993 h 6858000"/>
              <a:gd name="connsiteX2-135" fmla="*/ 50595 w 6410513"/>
              <a:gd name="connsiteY2-136" fmla="*/ 6349709 h 6858000"/>
              <a:gd name="connsiteX3-137" fmla="*/ 237663 w 6410513"/>
              <a:gd name="connsiteY3-138" fmla="*/ 4890555 h 6858000"/>
              <a:gd name="connsiteX4-139" fmla="*/ 999083 w 6410513"/>
              <a:gd name="connsiteY4-140" fmla="*/ 4309746 h 6858000"/>
              <a:gd name="connsiteX5-141" fmla="*/ 1213635 w 6410513"/>
              <a:gd name="connsiteY5-142" fmla="*/ 4040684 h 6858000"/>
              <a:gd name="connsiteX6-143" fmla="*/ 1126227 w 6410513"/>
              <a:gd name="connsiteY6-144" fmla="*/ 3069540 h 6858000"/>
              <a:gd name="connsiteX7-145" fmla="*/ 59111 w 6410513"/>
              <a:gd name="connsiteY7-146" fmla="*/ 958484 h 6858000"/>
              <a:gd name="connsiteX8-147" fmla="*/ 2460283 w 6410513"/>
              <a:gd name="connsiteY8-148" fmla="*/ 0 h 6858000"/>
              <a:gd name="connsiteX9-149" fmla="*/ 2550070 w 6410513"/>
              <a:gd name="connsiteY9-150" fmla="*/ 69221 h 6858000"/>
              <a:gd name="connsiteX10-151" fmla="*/ 3018077 w 6410513"/>
              <a:gd name="connsiteY10-152" fmla="*/ 479799 h 6858000"/>
              <a:gd name="connsiteX11-153" fmla="*/ 4668556 w 6410513"/>
              <a:gd name="connsiteY11-154" fmla="*/ 1383678 h 6858000"/>
              <a:gd name="connsiteX12-155" fmla="*/ 5934914 w 6410513"/>
              <a:gd name="connsiteY12-156" fmla="*/ 2398231 h 6858000"/>
              <a:gd name="connsiteX13-157" fmla="*/ 6005679 w 6410513"/>
              <a:gd name="connsiteY13-158" fmla="*/ 2502345 h 6858000"/>
              <a:gd name="connsiteX14-159" fmla="*/ 6342306 w 6410513"/>
              <a:gd name="connsiteY14-160" fmla="*/ 4183546 h 6858000"/>
              <a:gd name="connsiteX15-161" fmla="*/ 6341380 w 6410513"/>
              <a:gd name="connsiteY15-162" fmla="*/ 4183178 h 6858000"/>
              <a:gd name="connsiteX16-163" fmla="*/ 5474427 w 6410513"/>
              <a:gd name="connsiteY16-164" fmla="*/ 5267186 h 6858000"/>
              <a:gd name="connsiteX17-165" fmla="*/ 3556314 w 6410513"/>
              <a:gd name="connsiteY17-166" fmla="*/ 6697536 h 6858000"/>
              <a:gd name="connsiteX18-167" fmla="*/ 3260653 w 6410513"/>
              <a:gd name="connsiteY18-168" fmla="*/ 6849975 h 6858000"/>
              <a:gd name="connsiteX19-169" fmla="*/ 3242861 w 6410513"/>
              <a:gd name="connsiteY19-170" fmla="*/ 6858000 h 6858000"/>
              <a:gd name="connsiteX0-171" fmla="*/ 239270 w 6410513"/>
              <a:gd name="connsiteY0-172" fmla="*/ 6858000 h 6858000"/>
              <a:gd name="connsiteX1-173" fmla="*/ 162719 w 6410513"/>
              <a:gd name="connsiteY1-174" fmla="*/ 6713993 h 6858000"/>
              <a:gd name="connsiteX2-175" fmla="*/ 50595 w 6410513"/>
              <a:gd name="connsiteY2-176" fmla="*/ 6349709 h 6858000"/>
              <a:gd name="connsiteX3-177" fmla="*/ 237663 w 6410513"/>
              <a:gd name="connsiteY3-178" fmla="*/ 4890555 h 6858000"/>
              <a:gd name="connsiteX4-179" fmla="*/ 999083 w 6410513"/>
              <a:gd name="connsiteY4-180" fmla="*/ 4309746 h 6858000"/>
              <a:gd name="connsiteX5-181" fmla="*/ 1213635 w 6410513"/>
              <a:gd name="connsiteY5-182" fmla="*/ 4040684 h 6858000"/>
              <a:gd name="connsiteX6-183" fmla="*/ 1126227 w 6410513"/>
              <a:gd name="connsiteY6-184" fmla="*/ 3069540 h 6858000"/>
              <a:gd name="connsiteX7-185" fmla="*/ 2460283 w 6410513"/>
              <a:gd name="connsiteY7-186" fmla="*/ 0 h 6858000"/>
              <a:gd name="connsiteX8-187" fmla="*/ 2550070 w 6410513"/>
              <a:gd name="connsiteY8-188" fmla="*/ 69221 h 6858000"/>
              <a:gd name="connsiteX9-189" fmla="*/ 3018077 w 6410513"/>
              <a:gd name="connsiteY9-190" fmla="*/ 479799 h 6858000"/>
              <a:gd name="connsiteX10-191" fmla="*/ 4668556 w 6410513"/>
              <a:gd name="connsiteY10-192" fmla="*/ 1383678 h 6858000"/>
              <a:gd name="connsiteX11-193" fmla="*/ 5934914 w 6410513"/>
              <a:gd name="connsiteY11-194" fmla="*/ 2398231 h 6858000"/>
              <a:gd name="connsiteX12-195" fmla="*/ 6005679 w 6410513"/>
              <a:gd name="connsiteY12-196" fmla="*/ 2502345 h 6858000"/>
              <a:gd name="connsiteX13-197" fmla="*/ 6342306 w 6410513"/>
              <a:gd name="connsiteY13-198" fmla="*/ 4183546 h 6858000"/>
              <a:gd name="connsiteX14-199" fmla="*/ 6341380 w 6410513"/>
              <a:gd name="connsiteY14-200" fmla="*/ 4183178 h 6858000"/>
              <a:gd name="connsiteX15-201" fmla="*/ 5474427 w 6410513"/>
              <a:gd name="connsiteY15-202" fmla="*/ 5267186 h 6858000"/>
              <a:gd name="connsiteX16-203" fmla="*/ 3556314 w 6410513"/>
              <a:gd name="connsiteY16-204" fmla="*/ 6697536 h 6858000"/>
              <a:gd name="connsiteX17-205" fmla="*/ 3260653 w 6410513"/>
              <a:gd name="connsiteY17-206" fmla="*/ 6849975 h 6858000"/>
              <a:gd name="connsiteX18-207" fmla="*/ 3242861 w 6410513"/>
              <a:gd name="connsiteY18-208" fmla="*/ 6858000 h 6858000"/>
              <a:gd name="connsiteX0-209" fmla="*/ 239270 w 6410513"/>
              <a:gd name="connsiteY0-210" fmla="*/ 6858000 h 6858000"/>
              <a:gd name="connsiteX1-211" fmla="*/ 162719 w 6410513"/>
              <a:gd name="connsiteY1-212" fmla="*/ 6713993 h 6858000"/>
              <a:gd name="connsiteX2-213" fmla="*/ 50595 w 6410513"/>
              <a:gd name="connsiteY2-214" fmla="*/ 6349709 h 6858000"/>
              <a:gd name="connsiteX3-215" fmla="*/ 237663 w 6410513"/>
              <a:gd name="connsiteY3-216" fmla="*/ 4890555 h 6858000"/>
              <a:gd name="connsiteX4-217" fmla="*/ 999083 w 6410513"/>
              <a:gd name="connsiteY4-218" fmla="*/ 4309746 h 6858000"/>
              <a:gd name="connsiteX5-219" fmla="*/ 1213635 w 6410513"/>
              <a:gd name="connsiteY5-220" fmla="*/ 4040684 h 6858000"/>
              <a:gd name="connsiteX6-221" fmla="*/ 2460283 w 6410513"/>
              <a:gd name="connsiteY6-222" fmla="*/ 0 h 6858000"/>
              <a:gd name="connsiteX7-223" fmla="*/ 2550070 w 6410513"/>
              <a:gd name="connsiteY7-224" fmla="*/ 69221 h 6858000"/>
              <a:gd name="connsiteX8-225" fmla="*/ 3018077 w 6410513"/>
              <a:gd name="connsiteY8-226" fmla="*/ 479799 h 6858000"/>
              <a:gd name="connsiteX9-227" fmla="*/ 4668556 w 6410513"/>
              <a:gd name="connsiteY9-228" fmla="*/ 1383678 h 6858000"/>
              <a:gd name="connsiteX10-229" fmla="*/ 5934914 w 6410513"/>
              <a:gd name="connsiteY10-230" fmla="*/ 2398231 h 6858000"/>
              <a:gd name="connsiteX11-231" fmla="*/ 6005679 w 6410513"/>
              <a:gd name="connsiteY11-232" fmla="*/ 2502345 h 6858000"/>
              <a:gd name="connsiteX12-233" fmla="*/ 6342306 w 6410513"/>
              <a:gd name="connsiteY12-234" fmla="*/ 4183546 h 6858000"/>
              <a:gd name="connsiteX13-235" fmla="*/ 6341380 w 6410513"/>
              <a:gd name="connsiteY13-236" fmla="*/ 4183178 h 6858000"/>
              <a:gd name="connsiteX14-237" fmla="*/ 5474427 w 6410513"/>
              <a:gd name="connsiteY14-238" fmla="*/ 5267186 h 6858000"/>
              <a:gd name="connsiteX15-239" fmla="*/ 3556314 w 6410513"/>
              <a:gd name="connsiteY15-240" fmla="*/ 6697536 h 6858000"/>
              <a:gd name="connsiteX16-241" fmla="*/ 3260653 w 6410513"/>
              <a:gd name="connsiteY16-242" fmla="*/ 6849975 h 6858000"/>
              <a:gd name="connsiteX17-243" fmla="*/ 3242861 w 6410513"/>
              <a:gd name="connsiteY17-244" fmla="*/ 6858000 h 6858000"/>
              <a:gd name="connsiteX0-245" fmla="*/ 227746 w 6398989"/>
              <a:gd name="connsiteY0-246" fmla="*/ 6858000 h 6858000"/>
              <a:gd name="connsiteX1-247" fmla="*/ 151195 w 6398989"/>
              <a:gd name="connsiteY1-248" fmla="*/ 6713993 h 6858000"/>
              <a:gd name="connsiteX2-249" fmla="*/ 39071 w 6398989"/>
              <a:gd name="connsiteY2-250" fmla="*/ 6349709 h 6858000"/>
              <a:gd name="connsiteX3-251" fmla="*/ 226139 w 6398989"/>
              <a:gd name="connsiteY3-252" fmla="*/ 4890555 h 6858000"/>
              <a:gd name="connsiteX4-253" fmla="*/ 1202111 w 6398989"/>
              <a:gd name="connsiteY4-254" fmla="*/ 4040684 h 6858000"/>
              <a:gd name="connsiteX5-255" fmla="*/ 2448759 w 6398989"/>
              <a:gd name="connsiteY5-256" fmla="*/ 0 h 6858000"/>
              <a:gd name="connsiteX6-257" fmla="*/ 2538546 w 6398989"/>
              <a:gd name="connsiteY6-258" fmla="*/ 69221 h 6858000"/>
              <a:gd name="connsiteX7-259" fmla="*/ 3006553 w 6398989"/>
              <a:gd name="connsiteY7-260" fmla="*/ 479799 h 6858000"/>
              <a:gd name="connsiteX8-261" fmla="*/ 4657032 w 6398989"/>
              <a:gd name="connsiteY8-262" fmla="*/ 1383678 h 6858000"/>
              <a:gd name="connsiteX9-263" fmla="*/ 5923390 w 6398989"/>
              <a:gd name="connsiteY9-264" fmla="*/ 2398231 h 6858000"/>
              <a:gd name="connsiteX10-265" fmla="*/ 5994155 w 6398989"/>
              <a:gd name="connsiteY10-266" fmla="*/ 2502345 h 6858000"/>
              <a:gd name="connsiteX11-267" fmla="*/ 6330782 w 6398989"/>
              <a:gd name="connsiteY11-268" fmla="*/ 4183546 h 6858000"/>
              <a:gd name="connsiteX12-269" fmla="*/ 6329856 w 6398989"/>
              <a:gd name="connsiteY12-270" fmla="*/ 4183178 h 6858000"/>
              <a:gd name="connsiteX13-271" fmla="*/ 5462903 w 6398989"/>
              <a:gd name="connsiteY13-272" fmla="*/ 5267186 h 6858000"/>
              <a:gd name="connsiteX14-273" fmla="*/ 3544790 w 6398989"/>
              <a:gd name="connsiteY14-274" fmla="*/ 6697536 h 6858000"/>
              <a:gd name="connsiteX15-275" fmla="*/ 3249129 w 6398989"/>
              <a:gd name="connsiteY15-276" fmla="*/ 6849975 h 6858000"/>
              <a:gd name="connsiteX16-277" fmla="*/ 3231337 w 6398989"/>
              <a:gd name="connsiteY16-278" fmla="*/ 6858000 h 6858000"/>
              <a:gd name="connsiteX0-279" fmla="*/ 188675 w 6359918"/>
              <a:gd name="connsiteY0-280" fmla="*/ 6858000 h 6858000"/>
              <a:gd name="connsiteX1-281" fmla="*/ 112124 w 6359918"/>
              <a:gd name="connsiteY1-282" fmla="*/ 6713993 h 6858000"/>
              <a:gd name="connsiteX2-283" fmla="*/ 0 w 6359918"/>
              <a:gd name="connsiteY2-284" fmla="*/ 6349709 h 6858000"/>
              <a:gd name="connsiteX3-285" fmla="*/ 1163040 w 6359918"/>
              <a:gd name="connsiteY3-286" fmla="*/ 4040684 h 6858000"/>
              <a:gd name="connsiteX4-287" fmla="*/ 2409688 w 6359918"/>
              <a:gd name="connsiteY4-288" fmla="*/ 0 h 6858000"/>
              <a:gd name="connsiteX5-289" fmla="*/ 2499475 w 6359918"/>
              <a:gd name="connsiteY5-290" fmla="*/ 69221 h 6858000"/>
              <a:gd name="connsiteX6-291" fmla="*/ 2967482 w 6359918"/>
              <a:gd name="connsiteY6-292" fmla="*/ 479799 h 6858000"/>
              <a:gd name="connsiteX7-293" fmla="*/ 4617961 w 6359918"/>
              <a:gd name="connsiteY7-294" fmla="*/ 1383678 h 6858000"/>
              <a:gd name="connsiteX8-295" fmla="*/ 5884319 w 6359918"/>
              <a:gd name="connsiteY8-296" fmla="*/ 2398231 h 6858000"/>
              <a:gd name="connsiteX9-297" fmla="*/ 5955084 w 6359918"/>
              <a:gd name="connsiteY9-298" fmla="*/ 2502345 h 6858000"/>
              <a:gd name="connsiteX10-299" fmla="*/ 6291711 w 6359918"/>
              <a:gd name="connsiteY10-300" fmla="*/ 4183546 h 6858000"/>
              <a:gd name="connsiteX11-301" fmla="*/ 6290785 w 6359918"/>
              <a:gd name="connsiteY11-302" fmla="*/ 4183178 h 6858000"/>
              <a:gd name="connsiteX12-303" fmla="*/ 5423832 w 6359918"/>
              <a:gd name="connsiteY12-304" fmla="*/ 5267186 h 6858000"/>
              <a:gd name="connsiteX13-305" fmla="*/ 3505719 w 6359918"/>
              <a:gd name="connsiteY13-306" fmla="*/ 6697536 h 6858000"/>
              <a:gd name="connsiteX14-307" fmla="*/ 3210058 w 6359918"/>
              <a:gd name="connsiteY14-308" fmla="*/ 6849975 h 6858000"/>
              <a:gd name="connsiteX15-309" fmla="*/ 3192266 w 6359918"/>
              <a:gd name="connsiteY15-310" fmla="*/ 6858000 h 6858000"/>
              <a:gd name="connsiteX0-311" fmla="*/ 76551 w 6247794"/>
              <a:gd name="connsiteY0-312" fmla="*/ 6858000 h 6858000"/>
              <a:gd name="connsiteX1-313" fmla="*/ 0 w 6247794"/>
              <a:gd name="connsiteY1-314" fmla="*/ 6713993 h 6858000"/>
              <a:gd name="connsiteX2-315" fmla="*/ 1050916 w 6247794"/>
              <a:gd name="connsiteY2-316" fmla="*/ 4040684 h 6858000"/>
              <a:gd name="connsiteX3-317" fmla="*/ 2297564 w 6247794"/>
              <a:gd name="connsiteY3-318" fmla="*/ 0 h 6858000"/>
              <a:gd name="connsiteX4-319" fmla="*/ 2387351 w 6247794"/>
              <a:gd name="connsiteY4-320" fmla="*/ 69221 h 6858000"/>
              <a:gd name="connsiteX5-321" fmla="*/ 2855358 w 6247794"/>
              <a:gd name="connsiteY5-322" fmla="*/ 479799 h 6858000"/>
              <a:gd name="connsiteX6-323" fmla="*/ 4505837 w 6247794"/>
              <a:gd name="connsiteY6-324" fmla="*/ 1383678 h 6858000"/>
              <a:gd name="connsiteX7-325" fmla="*/ 5772195 w 6247794"/>
              <a:gd name="connsiteY7-326" fmla="*/ 2398231 h 6858000"/>
              <a:gd name="connsiteX8-327" fmla="*/ 5842960 w 6247794"/>
              <a:gd name="connsiteY8-328" fmla="*/ 2502345 h 6858000"/>
              <a:gd name="connsiteX9-329" fmla="*/ 6179587 w 6247794"/>
              <a:gd name="connsiteY9-330" fmla="*/ 4183546 h 6858000"/>
              <a:gd name="connsiteX10-331" fmla="*/ 6178661 w 6247794"/>
              <a:gd name="connsiteY10-332" fmla="*/ 4183178 h 6858000"/>
              <a:gd name="connsiteX11-333" fmla="*/ 5311708 w 6247794"/>
              <a:gd name="connsiteY11-334" fmla="*/ 5267186 h 6858000"/>
              <a:gd name="connsiteX12-335" fmla="*/ 3393595 w 6247794"/>
              <a:gd name="connsiteY12-336" fmla="*/ 6697536 h 6858000"/>
              <a:gd name="connsiteX13-337" fmla="*/ 3097934 w 6247794"/>
              <a:gd name="connsiteY13-338" fmla="*/ 6849975 h 6858000"/>
              <a:gd name="connsiteX14-339" fmla="*/ 3080142 w 6247794"/>
              <a:gd name="connsiteY14-340" fmla="*/ 6858000 h 6858000"/>
              <a:gd name="connsiteX0-341" fmla="*/ 0 w 6171243"/>
              <a:gd name="connsiteY0-342" fmla="*/ 6858000 h 6858000"/>
              <a:gd name="connsiteX1-343" fmla="*/ 974365 w 6171243"/>
              <a:gd name="connsiteY1-344" fmla="*/ 4040684 h 6858000"/>
              <a:gd name="connsiteX2-345" fmla="*/ 2221013 w 6171243"/>
              <a:gd name="connsiteY2-346" fmla="*/ 0 h 6858000"/>
              <a:gd name="connsiteX3-347" fmla="*/ 2310800 w 6171243"/>
              <a:gd name="connsiteY3-348" fmla="*/ 69221 h 6858000"/>
              <a:gd name="connsiteX4-349" fmla="*/ 2778807 w 6171243"/>
              <a:gd name="connsiteY4-350" fmla="*/ 479799 h 6858000"/>
              <a:gd name="connsiteX5-351" fmla="*/ 4429286 w 6171243"/>
              <a:gd name="connsiteY5-352" fmla="*/ 1383678 h 6858000"/>
              <a:gd name="connsiteX6-353" fmla="*/ 5695644 w 6171243"/>
              <a:gd name="connsiteY6-354" fmla="*/ 2398231 h 6858000"/>
              <a:gd name="connsiteX7-355" fmla="*/ 5766409 w 6171243"/>
              <a:gd name="connsiteY7-356" fmla="*/ 2502345 h 6858000"/>
              <a:gd name="connsiteX8-357" fmla="*/ 6103036 w 6171243"/>
              <a:gd name="connsiteY8-358" fmla="*/ 4183546 h 6858000"/>
              <a:gd name="connsiteX9-359" fmla="*/ 6102110 w 6171243"/>
              <a:gd name="connsiteY9-360" fmla="*/ 4183178 h 6858000"/>
              <a:gd name="connsiteX10-361" fmla="*/ 5235157 w 6171243"/>
              <a:gd name="connsiteY10-362" fmla="*/ 5267186 h 6858000"/>
              <a:gd name="connsiteX11-363" fmla="*/ 3317044 w 6171243"/>
              <a:gd name="connsiteY11-364" fmla="*/ 6697536 h 6858000"/>
              <a:gd name="connsiteX12-365" fmla="*/ 3021383 w 6171243"/>
              <a:gd name="connsiteY12-366" fmla="*/ 6849975 h 6858000"/>
              <a:gd name="connsiteX13-367" fmla="*/ 3003591 w 6171243"/>
              <a:gd name="connsiteY13-368" fmla="*/ 6858000 h 6858000"/>
              <a:gd name="connsiteX0-369" fmla="*/ 0 w 5196878"/>
              <a:gd name="connsiteY0-370" fmla="*/ 4040684 h 6858000"/>
              <a:gd name="connsiteX1-371" fmla="*/ 1246648 w 5196878"/>
              <a:gd name="connsiteY1-372" fmla="*/ 0 h 6858000"/>
              <a:gd name="connsiteX2-373" fmla="*/ 1336435 w 5196878"/>
              <a:gd name="connsiteY2-374" fmla="*/ 69221 h 6858000"/>
              <a:gd name="connsiteX3-375" fmla="*/ 1804442 w 5196878"/>
              <a:gd name="connsiteY3-376" fmla="*/ 479799 h 6858000"/>
              <a:gd name="connsiteX4-377" fmla="*/ 3454921 w 5196878"/>
              <a:gd name="connsiteY4-378" fmla="*/ 1383678 h 6858000"/>
              <a:gd name="connsiteX5-379" fmla="*/ 4721279 w 5196878"/>
              <a:gd name="connsiteY5-380" fmla="*/ 2398231 h 6858000"/>
              <a:gd name="connsiteX6-381" fmla="*/ 4792044 w 5196878"/>
              <a:gd name="connsiteY6-382" fmla="*/ 2502345 h 6858000"/>
              <a:gd name="connsiteX7-383" fmla="*/ 5128671 w 5196878"/>
              <a:gd name="connsiteY7-384" fmla="*/ 4183546 h 6858000"/>
              <a:gd name="connsiteX8-385" fmla="*/ 5127745 w 5196878"/>
              <a:gd name="connsiteY8-386" fmla="*/ 4183178 h 6858000"/>
              <a:gd name="connsiteX9-387" fmla="*/ 4260792 w 5196878"/>
              <a:gd name="connsiteY9-388" fmla="*/ 5267186 h 6858000"/>
              <a:gd name="connsiteX10-389" fmla="*/ 2342679 w 5196878"/>
              <a:gd name="connsiteY10-390" fmla="*/ 6697536 h 6858000"/>
              <a:gd name="connsiteX11-391" fmla="*/ 2047018 w 5196878"/>
              <a:gd name="connsiteY11-392" fmla="*/ 6849975 h 6858000"/>
              <a:gd name="connsiteX12-393" fmla="*/ 2029226 w 5196878"/>
              <a:gd name="connsiteY12-394" fmla="*/ 6858000 h 6858000"/>
              <a:gd name="connsiteX0-395" fmla="*/ 0 w 3950230"/>
              <a:gd name="connsiteY0-396" fmla="*/ 0 h 6858000"/>
              <a:gd name="connsiteX1-397" fmla="*/ 89787 w 3950230"/>
              <a:gd name="connsiteY1-398" fmla="*/ 69221 h 6858000"/>
              <a:gd name="connsiteX2-399" fmla="*/ 557794 w 3950230"/>
              <a:gd name="connsiteY2-400" fmla="*/ 479799 h 6858000"/>
              <a:gd name="connsiteX3-401" fmla="*/ 2208273 w 3950230"/>
              <a:gd name="connsiteY3-402" fmla="*/ 1383678 h 6858000"/>
              <a:gd name="connsiteX4-403" fmla="*/ 3474631 w 3950230"/>
              <a:gd name="connsiteY4-404" fmla="*/ 2398231 h 6858000"/>
              <a:gd name="connsiteX5-405" fmla="*/ 3545396 w 3950230"/>
              <a:gd name="connsiteY5-406" fmla="*/ 2502345 h 6858000"/>
              <a:gd name="connsiteX6-407" fmla="*/ 3882023 w 3950230"/>
              <a:gd name="connsiteY6-408" fmla="*/ 4183546 h 6858000"/>
              <a:gd name="connsiteX7-409" fmla="*/ 3881097 w 3950230"/>
              <a:gd name="connsiteY7-410" fmla="*/ 4183178 h 6858000"/>
              <a:gd name="connsiteX8-411" fmla="*/ 3014144 w 3950230"/>
              <a:gd name="connsiteY8-412" fmla="*/ 5267186 h 6858000"/>
              <a:gd name="connsiteX9-413" fmla="*/ 1096031 w 3950230"/>
              <a:gd name="connsiteY9-414" fmla="*/ 6697536 h 6858000"/>
              <a:gd name="connsiteX10-415" fmla="*/ 800370 w 3950230"/>
              <a:gd name="connsiteY10-416" fmla="*/ 6849975 h 6858000"/>
              <a:gd name="connsiteX11-417" fmla="*/ 782578 w 3950230"/>
              <a:gd name="connsiteY11-418"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50230" h="6858000">
                <a:moveTo>
                  <a:pt x="0" y="0"/>
                </a:moveTo>
                <a:lnTo>
                  <a:pt x="89787" y="69221"/>
                </a:lnTo>
                <a:cubicBezTo>
                  <a:pt x="239961" y="191912"/>
                  <a:pt x="394453" y="330373"/>
                  <a:pt x="557794" y="479799"/>
                </a:cubicBezTo>
                <a:cubicBezTo>
                  <a:pt x="1174262" y="1043595"/>
                  <a:pt x="1591032" y="1176097"/>
                  <a:pt x="2208273" y="1383678"/>
                </a:cubicBezTo>
                <a:cubicBezTo>
                  <a:pt x="2684642" y="1543736"/>
                  <a:pt x="3132694" y="1915719"/>
                  <a:pt x="3474631" y="2398231"/>
                </a:cubicBezTo>
                <a:cubicBezTo>
                  <a:pt x="3499195" y="2432978"/>
                  <a:pt x="3523025" y="2467687"/>
                  <a:pt x="3545396" y="2502345"/>
                </a:cubicBezTo>
                <a:cubicBezTo>
                  <a:pt x="3880109" y="3018194"/>
                  <a:pt x="4056090" y="3666389"/>
                  <a:pt x="3882023" y="4183546"/>
                </a:cubicBezTo>
                <a:lnTo>
                  <a:pt x="3881097" y="4183178"/>
                </a:lnTo>
                <a:cubicBezTo>
                  <a:pt x="3721074" y="4659034"/>
                  <a:pt x="3337296" y="4950308"/>
                  <a:pt x="3014144" y="5267186"/>
                </a:cubicBezTo>
                <a:cubicBezTo>
                  <a:pt x="2436666" y="5833454"/>
                  <a:pt x="1800286" y="6312548"/>
                  <a:pt x="1096031" y="6697536"/>
                </a:cubicBezTo>
                <a:cubicBezTo>
                  <a:pt x="999843" y="6750140"/>
                  <a:pt x="901179" y="6801163"/>
                  <a:pt x="800370" y="6849975"/>
                </a:cubicBezTo>
                <a:lnTo>
                  <a:pt x="782578" y="6858000"/>
                </a:lnTo>
              </a:path>
            </a:pathLst>
          </a:custGeom>
          <a:noFill/>
          <a:ln w="25346" cap="flat">
            <a:solidFill>
              <a:schemeClr val="tx2">
                <a:alpha val="10000"/>
              </a:schemeClr>
            </a:solidFill>
            <a:prstDash val="solid"/>
            <a:miter/>
          </a:ln>
        </p:spPr>
        <p:txBody>
          <a:bodyPr rtlCol="0" anchor="ctr"/>
          <a:lstStyle/>
          <a:p>
            <a:endParaRPr lang="zh-CN" altLang="en-US" sz="1015" dirty="0"/>
          </a:p>
        </p:txBody>
      </p:sp>
      <p:sp>
        <p:nvSpPr>
          <p:cNvPr id="10" name="任意多边形: 形状 9"/>
          <p:cNvSpPr/>
          <p:nvPr userDrawn="1">
            <p:custDataLst>
              <p:tags r:id="rId3"/>
            </p:custDataLst>
          </p:nvPr>
        </p:nvSpPr>
        <p:spPr>
          <a:xfrm>
            <a:off x="2686040" y="1051367"/>
            <a:ext cx="4003090" cy="4894187"/>
          </a:xfrm>
          <a:custGeom>
            <a:avLst/>
            <a:gdLst>
              <a:gd name="connsiteX0" fmla="*/ 5284163 w 5337453"/>
              <a:gd name="connsiteY0" fmla="*/ 3938348 h 6525582"/>
              <a:gd name="connsiteX1" fmla="*/ 4595955 w 5337453"/>
              <a:gd name="connsiteY1" fmla="*/ 4822522 h 6525582"/>
              <a:gd name="connsiteX2" fmla="*/ 3057500 w 5337453"/>
              <a:gd name="connsiteY2" fmla="*/ 5990732 h 6525582"/>
              <a:gd name="connsiteX3" fmla="*/ 771073 w 5337453"/>
              <a:gd name="connsiteY3" fmla="*/ 6492141 h 6525582"/>
              <a:gd name="connsiteX4" fmla="*/ 44701 w 5337453"/>
              <a:gd name="connsiteY4" fmla="*/ 5680699 h 6525582"/>
              <a:gd name="connsiteX5" fmla="*/ 189958 w 5337453"/>
              <a:gd name="connsiteY5" fmla="*/ 4486531 h 6525582"/>
              <a:gd name="connsiteX6" fmla="*/ 813015 w 5337453"/>
              <a:gd name="connsiteY6" fmla="*/ 4002128 h 6525582"/>
              <a:gd name="connsiteX7" fmla="*/ 990631 w 5337453"/>
              <a:gd name="connsiteY7" fmla="*/ 3780741 h 6525582"/>
              <a:gd name="connsiteX8" fmla="*/ 939551 w 5337453"/>
              <a:gd name="connsiteY8" fmla="*/ 2987512 h 6525582"/>
              <a:gd name="connsiteX9" fmla="*/ 112910 w 5337453"/>
              <a:gd name="connsiteY9" fmla="*/ 1244640 h 6525582"/>
              <a:gd name="connsiteX10" fmla="*/ 991696 w 5337453"/>
              <a:gd name="connsiteY10" fmla="*/ 21446 h 6525582"/>
              <a:gd name="connsiteX11" fmla="*/ 2525905 w 5337453"/>
              <a:gd name="connsiteY11" fmla="*/ 693168 h 6525582"/>
              <a:gd name="connsiteX12" fmla="*/ 3901054 w 5337453"/>
              <a:gd name="connsiteY12" fmla="*/ 1564998 h 6525582"/>
              <a:gd name="connsiteX13" fmla="*/ 4936586 w 5337453"/>
              <a:gd name="connsiteY13" fmla="*/ 2442288 h 6525582"/>
              <a:gd name="connsiteX14" fmla="*/ 4995132 w 5337453"/>
              <a:gd name="connsiteY14" fmla="*/ 2529715 h 6525582"/>
              <a:gd name="connsiteX15" fmla="*/ 5284429 w 5337453"/>
              <a:gd name="connsiteY15" fmla="*/ 3938196 h 652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37453" h="6525582">
                <a:moveTo>
                  <a:pt x="5284163" y="3938348"/>
                </a:moveTo>
                <a:cubicBezTo>
                  <a:pt x="5160061" y="4324974"/>
                  <a:pt x="4853666" y="4563328"/>
                  <a:pt x="4595955" y="4822522"/>
                </a:cubicBezTo>
                <a:cubicBezTo>
                  <a:pt x="4135531" y="5284968"/>
                  <a:pt x="3621264" y="5671835"/>
                  <a:pt x="3057500" y="5990732"/>
                </a:cubicBezTo>
                <a:cubicBezTo>
                  <a:pt x="2393767" y="6366398"/>
                  <a:pt x="1565156" y="6619890"/>
                  <a:pt x="771073" y="6492141"/>
                </a:cubicBezTo>
                <a:cubicBezTo>
                  <a:pt x="380552" y="6429580"/>
                  <a:pt x="126505" y="6101933"/>
                  <a:pt x="44701" y="5680699"/>
                </a:cubicBezTo>
                <a:cubicBezTo>
                  <a:pt x="-37760" y="5263809"/>
                  <a:pt x="-15355" y="4794380"/>
                  <a:pt x="189958" y="4486531"/>
                </a:cubicBezTo>
                <a:cubicBezTo>
                  <a:pt x="341741" y="4256674"/>
                  <a:pt x="612913" y="4172143"/>
                  <a:pt x="813015" y="4002128"/>
                </a:cubicBezTo>
                <a:cubicBezTo>
                  <a:pt x="883755" y="3941943"/>
                  <a:pt x="945305" y="3871204"/>
                  <a:pt x="990631" y="3780741"/>
                </a:cubicBezTo>
                <a:cubicBezTo>
                  <a:pt x="1110475" y="3541550"/>
                  <a:pt x="1054996" y="3247900"/>
                  <a:pt x="939551" y="2987512"/>
                </a:cubicBezTo>
                <a:cubicBezTo>
                  <a:pt x="687759" y="2419301"/>
                  <a:pt x="205887" y="1909714"/>
                  <a:pt x="112910" y="1244640"/>
                </a:cubicBezTo>
                <a:cubicBezTo>
                  <a:pt x="15220" y="548794"/>
                  <a:pt x="523528" y="112497"/>
                  <a:pt x="991696" y="21446"/>
                </a:cubicBezTo>
                <a:cubicBezTo>
                  <a:pt x="1506635" y="-78939"/>
                  <a:pt x="1949415" y="177775"/>
                  <a:pt x="2525905" y="693168"/>
                </a:cubicBezTo>
                <a:cubicBezTo>
                  <a:pt x="3057981" y="1168948"/>
                  <a:pt x="3395177" y="1357442"/>
                  <a:pt x="3901054" y="1564998"/>
                </a:cubicBezTo>
                <a:cubicBezTo>
                  <a:pt x="4283995" y="1722262"/>
                  <a:pt x="4653792" y="2036485"/>
                  <a:pt x="4936586" y="2442288"/>
                </a:cubicBezTo>
                <a:cubicBezTo>
                  <a:pt x="4956955" y="2471092"/>
                  <a:pt x="4976272" y="2500492"/>
                  <a:pt x="4995132" y="2529715"/>
                </a:cubicBezTo>
                <a:cubicBezTo>
                  <a:pt x="5272604" y="2962823"/>
                  <a:pt x="5424629" y="3502205"/>
                  <a:pt x="5284429" y="3938196"/>
                </a:cubicBezTo>
                <a:close/>
              </a:path>
            </a:pathLst>
          </a:custGeom>
          <a:noFill/>
          <a:ln w="25346" cap="flat">
            <a:solidFill>
              <a:schemeClr val="tx2">
                <a:alpha val="10000"/>
              </a:schemeClr>
            </a:solidFill>
            <a:prstDash val="solid"/>
            <a:miter/>
          </a:ln>
        </p:spPr>
        <p:txBody>
          <a:bodyPr rtlCol="0" anchor="ctr"/>
          <a:lstStyle/>
          <a:p>
            <a:endParaRPr lang="zh-CN" altLang="en-US" sz="1015"/>
          </a:p>
        </p:txBody>
      </p:sp>
      <p:sp>
        <p:nvSpPr>
          <p:cNvPr id="11" name="任意多边形: 形状 10"/>
          <p:cNvSpPr/>
          <p:nvPr userDrawn="1">
            <p:custDataLst>
              <p:tags r:id="rId4"/>
            </p:custDataLst>
          </p:nvPr>
        </p:nvSpPr>
        <p:spPr>
          <a:xfrm>
            <a:off x="3195494" y="1717412"/>
            <a:ext cx="3045971" cy="3742582"/>
          </a:xfrm>
          <a:custGeom>
            <a:avLst/>
            <a:gdLst>
              <a:gd name="connsiteX0" fmla="*/ 4024814 w 4061295"/>
              <a:gd name="connsiteY0" fmla="*/ 3073365 h 4990109"/>
              <a:gd name="connsiteX1" fmla="*/ 3537861 w 4061295"/>
              <a:gd name="connsiteY1" fmla="*/ 3725942 h 4990109"/>
              <a:gd name="connsiteX2" fmla="*/ 2431299 w 4061295"/>
              <a:gd name="connsiteY2" fmla="*/ 4589529 h 4990109"/>
              <a:gd name="connsiteX3" fmla="*/ 571909 w 4061295"/>
              <a:gd name="connsiteY3" fmla="*/ 4940112 h 4990109"/>
              <a:gd name="connsiteX4" fmla="*/ 36309 w 4061295"/>
              <a:gd name="connsiteY4" fmla="*/ 4330881 h 4990109"/>
              <a:gd name="connsiteX5" fmla="*/ 135555 w 4061295"/>
              <a:gd name="connsiteY5" fmla="*/ 3445068 h 4990109"/>
              <a:gd name="connsiteX6" fmla="*/ 597956 w 4061295"/>
              <a:gd name="connsiteY6" fmla="*/ 3075892 h 4990109"/>
              <a:gd name="connsiteX7" fmla="*/ 731894 w 4061295"/>
              <a:gd name="connsiteY7" fmla="*/ 2910830 h 4990109"/>
              <a:gd name="connsiteX8" fmla="*/ 716950 w 4061295"/>
              <a:gd name="connsiteY8" fmla="*/ 2324560 h 4990109"/>
              <a:gd name="connsiteX9" fmla="*/ 156051 w 4061295"/>
              <a:gd name="connsiteY9" fmla="*/ 1014910 h 4990109"/>
              <a:gd name="connsiteX10" fmla="*/ 753074 w 4061295"/>
              <a:gd name="connsiteY10" fmla="*/ 56177 h 4990109"/>
              <a:gd name="connsiteX11" fmla="*/ 1935828 w 4061295"/>
              <a:gd name="connsiteY11" fmla="*/ 428310 h 4990109"/>
              <a:gd name="connsiteX12" fmla="*/ 2983047 w 4061295"/>
              <a:gd name="connsiteY12" fmla="*/ 1222213 h 4990109"/>
              <a:gd name="connsiteX13" fmla="*/ 3750525 w 4061295"/>
              <a:gd name="connsiteY13" fmla="*/ 1925310 h 4990109"/>
              <a:gd name="connsiteX14" fmla="*/ 3794824 w 4061295"/>
              <a:gd name="connsiteY14" fmla="*/ 1992925 h 4990109"/>
              <a:gd name="connsiteX15" fmla="*/ 4024928 w 4061295"/>
              <a:gd name="connsiteY15" fmla="*/ 3074114 h 499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61295" h="4990109">
                <a:moveTo>
                  <a:pt x="4024814" y="3073365"/>
                </a:moveTo>
                <a:cubicBezTo>
                  <a:pt x="3939562" y="3356638"/>
                  <a:pt x="3721651" y="3534172"/>
                  <a:pt x="3537861" y="3725942"/>
                </a:cubicBezTo>
                <a:cubicBezTo>
                  <a:pt x="3209285" y="4067800"/>
                  <a:pt x="2836091" y="4349994"/>
                  <a:pt x="2431299" y="4589529"/>
                </a:cubicBezTo>
                <a:cubicBezTo>
                  <a:pt x="1901225" y="4902927"/>
                  <a:pt x="1211407" y="5083724"/>
                  <a:pt x="571909" y="4940112"/>
                </a:cubicBezTo>
                <a:cubicBezTo>
                  <a:pt x="287885" y="4876308"/>
                  <a:pt x="100369" y="4640418"/>
                  <a:pt x="36309" y="4330881"/>
                </a:cubicBezTo>
                <a:cubicBezTo>
                  <a:pt x="-27574" y="4021661"/>
                  <a:pt x="-14632" y="3675078"/>
                  <a:pt x="135555" y="3445068"/>
                </a:cubicBezTo>
                <a:cubicBezTo>
                  <a:pt x="247832" y="3271650"/>
                  <a:pt x="448453" y="3204187"/>
                  <a:pt x="597956" y="3075892"/>
                </a:cubicBezTo>
                <a:cubicBezTo>
                  <a:pt x="650837" y="3030693"/>
                  <a:pt x="697317" y="2977746"/>
                  <a:pt x="731894" y="2910830"/>
                </a:cubicBezTo>
                <a:cubicBezTo>
                  <a:pt x="824004" y="2733919"/>
                  <a:pt x="791810" y="2518375"/>
                  <a:pt x="716950" y="2324560"/>
                </a:cubicBezTo>
                <a:cubicBezTo>
                  <a:pt x="553403" y="1900380"/>
                  <a:pt x="222215" y="1512408"/>
                  <a:pt x="156051" y="1014910"/>
                </a:cubicBezTo>
                <a:cubicBezTo>
                  <a:pt x="86743" y="495544"/>
                  <a:pt x="443586" y="171300"/>
                  <a:pt x="753074" y="56177"/>
                </a:cubicBezTo>
                <a:cubicBezTo>
                  <a:pt x="1110576" y="-76417"/>
                  <a:pt x="1461969" y="17187"/>
                  <a:pt x="1935828" y="428310"/>
                </a:cubicBezTo>
                <a:cubicBezTo>
                  <a:pt x="2360876" y="797321"/>
                  <a:pt x="2606164" y="1024816"/>
                  <a:pt x="2983047" y="1222213"/>
                </a:cubicBezTo>
                <a:cubicBezTo>
                  <a:pt x="3259478" y="1367196"/>
                  <a:pt x="3537266" y="1612331"/>
                  <a:pt x="3750525" y="1925310"/>
                </a:cubicBezTo>
                <a:cubicBezTo>
                  <a:pt x="3766039" y="1947827"/>
                  <a:pt x="3780641" y="1970459"/>
                  <a:pt x="3794824" y="1992925"/>
                </a:cubicBezTo>
                <a:cubicBezTo>
                  <a:pt x="4004674" y="2327075"/>
                  <a:pt x="4126380" y="2736561"/>
                  <a:pt x="4024928" y="3074114"/>
                </a:cubicBezTo>
                <a:close/>
              </a:path>
            </a:pathLst>
          </a:custGeom>
          <a:noFill/>
          <a:ln w="25346" cap="flat">
            <a:solidFill>
              <a:schemeClr val="tx2">
                <a:alpha val="10000"/>
              </a:schemeClr>
            </a:solidFill>
            <a:prstDash val="solid"/>
            <a:miter/>
          </a:ln>
        </p:spPr>
        <p:txBody>
          <a:bodyPr rtlCol="0" anchor="ctr"/>
          <a:lstStyle/>
          <a:p>
            <a:endParaRPr lang="zh-CN" altLang="en-US" sz="1015"/>
          </a:p>
        </p:txBody>
      </p:sp>
      <p:sp>
        <p:nvSpPr>
          <p:cNvPr id="12" name="任意多边形: 形状 11"/>
          <p:cNvSpPr/>
          <p:nvPr userDrawn="1">
            <p:custDataLst>
              <p:tags r:id="rId5"/>
            </p:custDataLst>
          </p:nvPr>
        </p:nvSpPr>
        <p:spPr>
          <a:xfrm>
            <a:off x="3597105" y="2238391"/>
            <a:ext cx="2237292" cy="2825747"/>
          </a:xfrm>
          <a:custGeom>
            <a:avLst/>
            <a:gdLst>
              <a:gd name="connsiteX0" fmla="*/ 2960908 w 2983056"/>
              <a:gd name="connsiteY0" fmla="*/ 2408312 h 3766107"/>
              <a:gd name="connsiteX1" fmla="*/ 2645652 w 2983056"/>
              <a:gd name="connsiteY1" fmla="*/ 2864686 h 3766107"/>
              <a:gd name="connsiteX2" fmla="*/ 1906199 w 2983056"/>
              <a:gd name="connsiteY2" fmla="*/ 3470032 h 3766107"/>
              <a:gd name="connsiteX3" fmla="*/ 403766 w 2983056"/>
              <a:gd name="connsiteY3" fmla="*/ 3692269 h 3766107"/>
              <a:gd name="connsiteX4" fmla="*/ 29913 w 2983056"/>
              <a:gd name="connsiteY4" fmla="*/ 3254157 h 3766107"/>
              <a:gd name="connsiteX5" fmla="*/ 89676 w 2983056"/>
              <a:gd name="connsiteY5" fmla="*/ 2629787 h 3766107"/>
              <a:gd name="connsiteX6" fmla="*/ 415794 w 2983056"/>
              <a:gd name="connsiteY6" fmla="*/ 2357639 h 3766107"/>
              <a:gd name="connsiteX7" fmla="*/ 512835 w 2983056"/>
              <a:gd name="connsiteY7" fmla="*/ 2239846 h 3766107"/>
              <a:gd name="connsiteX8" fmla="*/ 529338 w 2983056"/>
              <a:gd name="connsiteY8" fmla="*/ 1828608 h 3766107"/>
              <a:gd name="connsiteX9" fmla="*/ 195095 w 2983056"/>
              <a:gd name="connsiteY9" fmla="*/ 885658 h 3766107"/>
              <a:gd name="connsiteX10" fmla="*/ 551393 w 2983056"/>
              <a:gd name="connsiteY10" fmla="*/ 149071 h 3766107"/>
              <a:gd name="connsiteX11" fmla="*/ 1437777 w 2983056"/>
              <a:gd name="connsiteY11" fmla="*/ 263218 h 3766107"/>
              <a:gd name="connsiteX12" fmla="*/ 2208056 w 2983056"/>
              <a:gd name="connsiteY12" fmla="*/ 995449 h 3766107"/>
              <a:gd name="connsiteX13" fmla="*/ 2748207 w 2983056"/>
              <a:gd name="connsiteY13" fmla="*/ 1552357 h 3766107"/>
              <a:gd name="connsiteX14" fmla="*/ 2780300 w 2983056"/>
              <a:gd name="connsiteY14" fmla="*/ 1602992 h 3766107"/>
              <a:gd name="connsiteX15" fmla="*/ 2960743 w 2983056"/>
              <a:gd name="connsiteY15" fmla="*/ 2408020 h 3766107"/>
              <a:gd name="connsiteX0-1" fmla="*/ 2960908 w 2983056"/>
              <a:gd name="connsiteY0-2" fmla="*/ 2408312 h 3766107"/>
              <a:gd name="connsiteX1-3" fmla="*/ 2645652 w 2983056"/>
              <a:gd name="connsiteY1-4" fmla="*/ 2864686 h 3766107"/>
              <a:gd name="connsiteX2-5" fmla="*/ 1906199 w 2983056"/>
              <a:gd name="connsiteY2-6" fmla="*/ 3470032 h 3766107"/>
              <a:gd name="connsiteX3-7" fmla="*/ 403766 w 2983056"/>
              <a:gd name="connsiteY3-8" fmla="*/ 3692269 h 3766107"/>
              <a:gd name="connsiteX4-9" fmla="*/ 29913 w 2983056"/>
              <a:gd name="connsiteY4-10" fmla="*/ 3254157 h 3766107"/>
              <a:gd name="connsiteX5-11" fmla="*/ 89676 w 2983056"/>
              <a:gd name="connsiteY5-12" fmla="*/ 2629787 h 3766107"/>
              <a:gd name="connsiteX6-13" fmla="*/ 415794 w 2983056"/>
              <a:gd name="connsiteY6-14" fmla="*/ 2357639 h 3766107"/>
              <a:gd name="connsiteX7-15" fmla="*/ 512835 w 2983056"/>
              <a:gd name="connsiteY7-16" fmla="*/ 2239846 h 3766107"/>
              <a:gd name="connsiteX8-17" fmla="*/ 529338 w 2983056"/>
              <a:gd name="connsiteY8-18" fmla="*/ 1828608 h 3766107"/>
              <a:gd name="connsiteX9-19" fmla="*/ 195095 w 2983056"/>
              <a:gd name="connsiteY9-20" fmla="*/ 885658 h 3766107"/>
              <a:gd name="connsiteX10-21" fmla="*/ 551393 w 2983056"/>
              <a:gd name="connsiteY10-22" fmla="*/ 149071 h 3766107"/>
              <a:gd name="connsiteX11-23" fmla="*/ 1437777 w 2983056"/>
              <a:gd name="connsiteY11-24" fmla="*/ 263218 h 3766107"/>
              <a:gd name="connsiteX12-25" fmla="*/ 2208056 w 2983056"/>
              <a:gd name="connsiteY12-26" fmla="*/ 995449 h 3766107"/>
              <a:gd name="connsiteX13-27" fmla="*/ 2748207 w 2983056"/>
              <a:gd name="connsiteY13-28" fmla="*/ 1552357 h 3766107"/>
              <a:gd name="connsiteX14-29" fmla="*/ 2780300 w 2983056"/>
              <a:gd name="connsiteY14-30" fmla="*/ 1602992 h 3766107"/>
              <a:gd name="connsiteX15-31" fmla="*/ 2960743 w 2983056"/>
              <a:gd name="connsiteY15-32" fmla="*/ 2408020 h 3766107"/>
              <a:gd name="connsiteX16" fmla="*/ 2960908 w 2983056"/>
              <a:gd name="connsiteY16" fmla="*/ 2408312 h 3766107"/>
              <a:gd name="connsiteX0-33" fmla="*/ 2960908 w 2983056"/>
              <a:gd name="connsiteY0-34" fmla="*/ 2402781 h 3760576"/>
              <a:gd name="connsiteX1-35" fmla="*/ 2645652 w 2983056"/>
              <a:gd name="connsiteY1-36" fmla="*/ 2859155 h 3760576"/>
              <a:gd name="connsiteX2-37" fmla="*/ 1906199 w 2983056"/>
              <a:gd name="connsiteY2-38" fmla="*/ 3464501 h 3760576"/>
              <a:gd name="connsiteX3-39" fmla="*/ 403766 w 2983056"/>
              <a:gd name="connsiteY3-40" fmla="*/ 3686738 h 3760576"/>
              <a:gd name="connsiteX4-41" fmla="*/ 29913 w 2983056"/>
              <a:gd name="connsiteY4-42" fmla="*/ 3248626 h 3760576"/>
              <a:gd name="connsiteX5-43" fmla="*/ 89676 w 2983056"/>
              <a:gd name="connsiteY5-44" fmla="*/ 2624256 h 3760576"/>
              <a:gd name="connsiteX6-45" fmla="*/ 415794 w 2983056"/>
              <a:gd name="connsiteY6-46" fmla="*/ 2352108 h 3760576"/>
              <a:gd name="connsiteX7-47" fmla="*/ 512835 w 2983056"/>
              <a:gd name="connsiteY7-48" fmla="*/ 2234315 h 3760576"/>
              <a:gd name="connsiteX8-49" fmla="*/ 529338 w 2983056"/>
              <a:gd name="connsiteY8-50" fmla="*/ 1823077 h 3760576"/>
              <a:gd name="connsiteX9-51" fmla="*/ 195095 w 2983056"/>
              <a:gd name="connsiteY9-52" fmla="*/ 880127 h 3760576"/>
              <a:gd name="connsiteX10-53" fmla="*/ 551393 w 2983056"/>
              <a:gd name="connsiteY10-54" fmla="*/ 143540 h 3760576"/>
              <a:gd name="connsiteX11-55" fmla="*/ 1437777 w 2983056"/>
              <a:gd name="connsiteY11-56" fmla="*/ 257687 h 3760576"/>
              <a:gd name="connsiteX12-57" fmla="*/ 2208056 w 2983056"/>
              <a:gd name="connsiteY12-58" fmla="*/ 989918 h 3760576"/>
              <a:gd name="connsiteX13-59" fmla="*/ 2748207 w 2983056"/>
              <a:gd name="connsiteY13-60" fmla="*/ 1546826 h 3760576"/>
              <a:gd name="connsiteX14-61" fmla="*/ 2780300 w 2983056"/>
              <a:gd name="connsiteY14-62" fmla="*/ 1597461 h 3760576"/>
              <a:gd name="connsiteX15-63" fmla="*/ 2960743 w 2983056"/>
              <a:gd name="connsiteY15-64" fmla="*/ 2402489 h 3760576"/>
              <a:gd name="connsiteX16-65" fmla="*/ 2960908 w 2983056"/>
              <a:gd name="connsiteY16-66" fmla="*/ 2402781 h 3760576"/>
              <a:gd name="connsiteX0-67" fmla="*/ 2960908 w 2983056"/>
              <a:gd name="connsiteY0-68" fmla="*/ 2352411 h 3710206"/>
              <a:gd name="connsiteX1-69" fmla="*/ 2645652 w 2983056"/>
              <a:gd name="connsiteY1-70" fmla="*/ 2808785 h 3710206"/>
              <a:gd name="connsiteX2-71" fmla="*/ 1906199 w 2983056"/>
              <a:gd name="connsiteY2-72" fmla="*/ 3414131 h 3710206"/>
              <a:gd name="connsiteX3-73" fmla="*/ 403766 w 2983056"/>
              <a:gd name="connsiteY3-74" fmla="*/ 3636368 h 3710206"/>
              <a:gd name="connsiteX4-75" fmla="*/ 29913 w 2983056"/>
              <a:gd name="connsiteY4-76" fmla="*/ 3198256 h 3710206"/>
              <a:gd name="connsiteX5-77" fmla="*/ 89676 w 2983056"/>
              <a:gd name="connsiteY5-78" fmla="*/ 2573886 h 3710206"/>
              <a:gd name="connsiteX6-79" fmla="*/ 415794 w 2983056"/>
              <a:gd name="connsiteY6-80" fmla="*/ 2301738 h 3710206"/>
              <a:gd name="connsiteX7-81" fmla="*/ 512835 w 2983056"/>
              <a:gd name="connsiteY7-82" fmla="*/ 2183945 h 3710206"/>
              <a:gd name="connsiteX8-83" fmla="*/ 529338 w 2983056"/>
              <a:gd name="connsiteY8-84" fmla="*/ 1772707 h 3710206"/>
              <a:gd name="connsiteX9-85" fmla="*/ 195095 w 2983056"/>
              <a:gd name="connsiteY9-86" fmla="*/ 829757 h 3710206"/>
              <a:gd name="connsiteX10-87" fmla="*/ 551393 w 2983056"/>
              <a:gd name="connsiteY10-88" fmla="*/ 93170 h 3710206"/>
              <a:gd name="connsiteX11-89" fmla="*/ 1437777 w 2983056"/>
              <a:gd name="connsiteY11-90" fmla="*/ 207317 h 3710206"/>
              <a:gd name="connsiteX12-91" fmla="*/ 2208056 w 2983056"/>
              <a:gd name="connsiteY12-92" fmla="*/ 939548 h 3710206"/>
              <a:gd name="connsiteX13-93" fmla="*/ 2748207 w 2983056"/>
              <a:gd name="connsiteY13-94" fmla="*/ 1496456 h 3710206"/>
              <a:gd name="connsiteX14-95" fmla="*/ 2780300 w 2983056"/>
              <a:gd name="connsiteY14-96" fmla="*/ 1547091 h 3710206"/>
              <a:gd name="connsiteX15-97" fmla="*/ 2960743 w 2983056"/>
              <a:gd name="connsiteY15-98" fmla="*/ 2352119 h 3710206"/>
              <a:gd name="connsiteX16-99" fmla="*/ 2960908 w 2983056"/>
              <a:gd name="connsiteY16-100" fmla="*/ 2352411 h 3710206"/>
              <a:gd name="connsiteX0-101" fmla="*/ 2960908 w 2983056"/>
              <a:gd name="connsiteY0-102" fmla="*/ 2415703 h 3773498"/>
              <a:gd name="connsiteX1-103" fmla="*/ 2645652 w 2983056"/>
              <a:gd name="connsiteY1-104" fmla="*/ 2872077 h 3773498"/>
              <a:gd name="connsiteX2-105" fmla="*/ 1906199 w 2983056"/>
              <a:gd name="connsiteY2-106" fmla="*/ 3477423 h 3773498"/>
              <a:gd name="connsiteX3-107" fmla="*/ 403766 w 2983056"/>
              <a:gd name="connsiteY3-108" fmla="*/ 3699660 h 3773498"/>
              <a:gd name="connsiteX4-109" fmla="*/ 29913 w 2983056"/>
              <a:gd name="connsiteY4-110" fmla="*/ 3261548 h 3773498"/>
              <a:gd name="connsiteX5-111" fmla="*/ 89676 w 2983056"/>
              <a:gd name="connsiteY5-112" fmla="*/ 2637178 h 3773498"/>
              <a:gd name="connsiteX6-113" fmla="*/ 415794 w 2983056"/>
              <a:gd name="connsiteY6-114" fmla="*/ 2365030 h 3773498"/>
              <a:gd name="connsiteX7-115" fmla="*/ 512835 w 2983056"/>
              <a:gd name="connsiteY7-116" fmla="*/ 2247237 h 3773498"/>
              <a:gd name="connsiteX8-117" fmla="*/ 529338 w 2983056"/>
              <a:gd name="connsiteY8-118" fmla="*/ 1835999 h 3773498"/>
              <a:gd name="connsiteX9-119" fmla="*/ 195095 w 2983056"/>
              <a:gd name="connsiteY9-120" fmla="*/ 893049 h 3773498"/>
              <a:gd name="connsiteX10-121" fmla="*/ 551393 w 2983056"/>
              <a:gd name="connsiteY10-122" fmla="*/ 156462 h 3773498"/>
              <a:gd name="connsiteX11-123" fmla="*/ 1437777 w 2983056"/>
              <a:gd name="connsiteY11-124" fmla="*/ 270609 h 3773498"/>
              <a:gd name="connsiteX12-125" fmla="*/ 2208056 w 2983056"/>
              <a:gd name="connsiteY12-126" fmla="*/ 1002840 h 3773498"/>
              <a:gd name="connsiteX13-127" fmla="*/ 2748207 w 2983056"/>
              <a:gd name="connsiteY13-128" fmla="*/ 1559748 h 3773498"/>
              <a:gd name="connsiteX14-129" fmla="*/ 2780300 w 2983056"/>
              <a:gd name="connsiteY14-130" fmla="*/ 1610383 h 3773498"/>
              <a:gd name="connsiteX15-131" fmla="*/ 2960743 w 2983056"/>
              <a:gd name="connsiteY15-132" fmla="*/ 2415411 h 3773498"/>
              <a:gd name="connsiteX16-133" fmla="*/ 2960908 w 2983056"/>
              <a:gd name="connsiteY16-134" fmla="*/ 2415703 h 3773498"/>
              <a:gd name="connsiteX0-135" fmla="*/ 2960908 w 2983056"/>
              <a:gd name="connsiteY0-136" fmla="*/ 2415703 h 3773498"/>
              <a:gd name="connsiteX1-137" fmla="*/ 2645652 w 2983056"/>
              <a:gd name="connsiteY1-138" fmla="*/ 2872077 h 3773498"/>
              <a:gd name="connsiteX2-139" fmla="*/ 1906199 w 2983056"/>
              <a:gd name="connsiteY2-140" fmla="*/ 3477423 h 3773498"/>
              <a:gd name="connsiteX3-141" fmla="*/ 403766 w 2983056"/>
              <a:gd name="connsiteY3-142" fmla="*/ 3699660 h 3773498"/>
              <a:gd name="connsiteX4-143" fmla="*/ 29913 w 2983056"/>
              <a:gd name="connsiteY4-144" fmla="*/ 3261548 h 3773498"/>
              <a:gd name="connsiteX5-145" fmla="*/ 89676 w 2983056"/>
              <a:gd name="connsiteY5-146" fmla="*/ 2637178 h 3773498"/>
              <a:gd name="connsiteX6-147" fmla="*/ 415794 w 2983056"/>
              <a:gd name="connsiteY6-148" fmla="*/ 2365030 h 3773498"/>
              <a:gd name="connsiteX7-149" fmla="*/ 512835 w 2983056"/>
              <a:gd name="connsiteY7-150" fmla="*/ 2247237 h 3773498"/>
              <a:gd name="connsiteX8-151" fmla="*/ 529338 w 2983056"/>
              <a:gd name="connsiteY8-152" fmla="*/ 1835999 h 3773498"/>
              <a:gd name="connsiteX9-153" fmla="*/ 195095 w 2983056"/>
              <a:gd name="connsiteY9-154" fmla="*/ 893049 h 3773498"/>
              <a:gd name="connsiteX10-155" fmla="*/ 551393 w 2983056"/>
              <a:gd name="connsiteY10-156" fmla="*/ 156462 h 3773498"/>
              <a:gd name="connsiteX11-157" fmla="*/ 1437777 w 2983056"/>
              <a:gd name="connsiteY11-158" fmla="*/ 270609 h 3773498"/>
              <a:gd name="connsiteX12-159" fmla="*/ 2208056 w 2983056"/>
              <a:gd name="connsiteY12-160" fmla="*/ 1002840 h 3773498"/>
              <a:gd name="connsiteX13-161" fmla="*/ 2748207 w 2983056"/>
              <a:gd name="connsiteY13-162" fmla="*/ 1559748 h 3773498"/>
              <a:gd name="connsiteX14-163" fmla="*/ 2780300 w 2983056"/>
              <a:gd name="connsiteY14-164" fmla="*/ 1610383 h 3773498"/>
              <a:gd name="connsiteX15-165" fmla="*/ 2960743 w 2983056"/>
              <a:gd name="connsiteY15-166" fmla="*/ 2415411 h 3773498"/>
              <a:gd name="connsiteX16-167" fmla="*/ 2960908 w 2983056"/>
              <a:gd name="connsiteY16-168" fmla="*/ 2415703 h 3773498"/>
              <a:gd name="connsiteX0-169" fmla="*/ 2960908 w 2983056"/>
              <a:gd name="connsiteY0-170" fmla="*/ 2399130 h 3756925"/>
              <a:gd name="connsiteX1-171" fmla="*/ 2645652 w 2983056"/>
              <a:gd name="connsiteY1-172" fmla="*/ 2855504 h 3756925"/>
              <a:gd name="connsiteX2-173" fmla="*/ 1906199 w 2983056"/>
              <a:gd name="connsiteY2-174" fmla="*/ 3460850 h 3756925"/>
              <a:gd name="connsiteX3-175" fmla="*/ 403766 w 2983056"/>
              <a:gd name="connsiteY3-176" fmla="*/ 3683087 h 3756925"/>
              <a:gd name="connsiteX4-177" fmla="*/ 29913 w 2983056"/>
              <a:gd name="connsiteY4-178" fmla="*/ 3244975 h 3756925"/>
              <a:gd name="connsiteX5-179" fmla="*/ 89676 w 2983056"/>
              <a:gd name="connsiteY5-180" fmla="*/ 2620605 h 3756925"/>
              <a:gd name="connsiteX6-181" fmla="*/ 415794 w 2983056"/>
              <a:gd name="connsiteY6-182" fmla="*/ 2348457 h 3756925"/>
              <a:gd name="connsiteX7-183" fmla="*/ 512835 w 2983056"/>
              <a:gd name="connsiteY7-184" fmla="*/ 2230664 h 3756925"/>
              <a:gd name="connsiteX8-185" fmla="*/ 529338 w 2983056"/>
              <a:gd name="connsiteY8-186" fmla="*/ 1819426 h 3756925"/>
              <a:gd name="connsiteX9-187" fmla="*/ 195095 w 2983056"/>
              <a:gd name="connsiteY9-188" fmla="*/ 876476 h 3756925"/>
              <a:gd name="connsiteX10-189" fmla="*/ 551393 w 2983056"/>
              <a:gd name="connsiteY10-190" fmla="*/ 139889 h 3756925"/>
              <a:gd name="connsiteX11-191" fmla="*/ 1437777 w 2983056"/>
              <a:gd name="connsiteY11-192" fmla="*/ 254036 h 3756925"/>
              <a:gd name="connsiteX12-193" fmla="*/ 2208056 w 2983056"/>
              <a:gd name="connsiteY12-194" fmla="*/ 986267 h 3756925"/>
              <a:gd name="connsiteX13-195" fmla="*/ 2748207 w 2983056"/>
              <a:gd name="connsiteY13-196" fmla="*/ 1543175 h 3756925"/>
              <a:gd name="connsiteX14-197" fmla="*/ 2780300 w 2983056"/>
              <a:gd name="connsiteY14-198" fmla="*/ 1593810 h 3756925"/>
              <a:gd name="connsiteX15-199" fmla="*/ 2960743 w 2983056"/>
              <a:gd name="connsiteY15-200" fmla="*/ 2398838 h 3756925"/>
              <a:gd name="connsiteX16-201" fmla="*/ 2960908 w 2983056"/>
              <a:gd name="connsiteY16-202" fmla="*/ 2399130 h 3756925"/>
              <a:gd name="connsiteX0-203" fmla="*/ 2960908 w 2983056"/>
              <a:gd name="connsiteY0-204" fmla="*/ 2409868 h 3767663"/>
              <a:gd name="connsiteX1-205" fmla="*/ 2645652 w 2983056"/>
              <a:gd name="connsiteY1-206" fmla="*/ 2866242 h 3767663"/>
              <a:gd name="connsiteX2-207" fmla="*/ 1906199 w 2983056"/>
              <a:gd name="connsiteY2-208" fmla="*/ 3471588 h 3767663"/>
              <a:gd name="connsiteX3-209" fmla="*/ 403766 w 2983056"/>
              <a:gd name="connsiteY3-210" fmla="*/ 3693825 h 3767663"/>
              <a:gd name="connsiteX4-211" fmla="*/ 29913 w 2983056"/>
              <a:gd name="connsiteY4-212" fmla="*/ 3255713 h 3767663"/>
              <a:gd name="connsiteX5-213" fmla="*/ 89676 w 2983056"/>
              <a:gd name="connsiteY5-214" fmla="*/ 2631343 h 3767663"/>
              <a:gd name="connsiteX6-215" fmla="*/ 415794 w 2983056"/>
              <a:gd name="connsiteY6-216" fmla="*/ 2359195 h 3767663"/>
              <a:gd name="connsiteX7-217" fmla="*/ 512835 w 2983056"/>
              <a:gd name="connsiteY7-218" fmla="*/ 2241402 h 3767663"/>
              <a:gd name="connsiteX8-219" fmla="*/ 529338 w 2983056"/>
              <a:gd name="connsiteY8-220" fmla="*/ 1830164 h 3767663"/>
              <a:gd name="connsiteX9-221" fmla="*/ 195095 w 2983056"/>
              <a:gd name="connsiteY9-222" fmla="*/ 887214 h 3767663"/>
              <a:gd name="connsiteX10-223" fmla="*/ 551393 w 2983056"/>
              <a:gd name="connsiteY10-224" fmla="*/ 150627 h 3767663"/>
              <a:gd name="connsiteX11-225" fmla="*/ 1437777 w 2983056"/>
              <a:gd name="connsiteY11-226" fmla="*/ 264774 h 3767663"/>
              <a:gd name="connsiteX12-227" fmla="*/ 2208056 w 2983056"/>
              <a:gd name="connsiteY12-228" fmla="*/ 997005 h 3767663"/>
              <a:gd name="connsiteX13-229" fmla="*/ 2748207 w 2983056"/>
              <a:gd name="connsiteY13-230" fmla="*/ 1553913 h 3767663"/>
              <a:gd name="connsiteX14-231" fmla="*/ 2780300 w 2983056"/>
              <a:gd name="connsiteY14-232" fmla="*/ 1604548 h 3767663"/>
              <a:gd name="connsiteX15-233" fmla="*/ 2960743 w 2983056"/>
              <a:gd name="connsiteY15-234" fmla="*/ 2409576 h 3767663"/>
              <a:gd name="connsiteX16-235" fmla="*/ 2960908 w 2983056"/>
              <a:gd name="connsiteY16-236" fmla="*/ 2409868 h 3767663"/>
              <a:gd name="connsiteX0-237" fmla="*/ 2960908 w 2983056"/>
              <a:gd name="connsiteY0-238" fmla="*/ 2409868 h 3767663"/>
              <a:gd name="connsiteX1-239" fmla="*/ 2645652 w 2983056"/>
              <a:gd name="connsiteY1-240" fmla="*/ 2866242 h 3767663"/>
              <a:gd name="connsiteX2-241" fmla="*/ 1906199 w 2983056"/>
              <a:gd name="connsiteY2-242" fmla="*/ 3471588 h 3767663"/>
              <a:gd name="connsiteX3-243" fmla="*/ 403766 w 2983056"/>
              <a:gd name="connsiteY3-244" fmla="*/ 3693825 h 3767663"/>
              <a:gd name="connsiteX4-245" fmla="*/ 29913 w 2983056"/>
              <a:gd name="connsiteY4-246" fmla="*/ 3255713 h 3767663"/>
              <a:gd name="connsiteX5-247" fmla="*/ 89676 w 2983056"/>
              <a:gd name="connsiteY5-248" fmla="*/ 2631343 h 3767663"/>
              <a:gd name="connsiteX6-249" fmla="*/ 415794 w 2983056"/>
              <a:gd name="connsiteY6-250" fmla="*/ 2359195 h 3767663"/>
              <a:gd name="connsiteX7-251" fmla="*/ 512835 w 2983056"/>
              <a:gd name="connsiteY7-252" fmla="*/ 2241402 h 3767663"/>
              <a:gd name="connsiteX8-253" fmla="*/ 529338 w 2983056"/>
              <a:gd name="connsiteY8-254" fmla="*/ 1830164 h 3767663"/>
              <a:gd name="connsiteX9-255" fmla="*/ 195095 w 2983056"/>
              <a:gd name="connsiteY9-256" fmla="*/ 887214 h 3767663"/>
              <a:gd name="connsiteX10-257" fmla="*/ 551393 w 2983056"/>
              <a:gd name="connsiteY10-258" fmla="*/ 150627 h 3767663"/>
              <a:gd name="connsiteX11-259" fmla="*/ 1437777 w 2983056"/>
              <a:gd name="connsiteY11-260" fmla="*/ 264774 h 3767663"/>
              <a:gd name="connsiteX12-261" fmla="*/ 2208056 w 2983056"/>
              <a:gd name="connsiteY12-262" fmla="*/ 997005 h 3767663"/>
              <a:gd name="connsiteX13-263" fmla="*/ 2748207 w 2983056"/>
              <a:gd name="connsiteY13-264" fmla="*/ 1553913 h 3767663"/>
              <a:gd name="connsiteX14-265" fmla="*/ 2780300 w 2983056"/>
              <a:gd name="connsiteY14-266" fmla="*/ 1604548 h 3767663"/>
              <a:gd name="connsiteX15-267" fmla="*/ 2960743 w 2983056"/>
              <a:gd name="connsiteY15-268" fmla="*/ 2409576 h 3767663"/>
              <a:gd name="connsiteX16-269" fmla="*/ 2960908 w 2983056"/>
              <a:gd name="connsiteY16-270" fmla="*/ 2409868 h 37676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65" y="connsiteY16-66"/>
              </a:cxn>
            </a:cxnLst>
            <a:rect l="l" t="t" r="r" b="b"/>
            <a:pathLst>
              <a:path w="2983056" h="3767663">
                <a:moveTo>
                  <a:pt x="2960908" y="2409868"/>
                </a:moveTo>
                <a:cubicBezTo>
                  <a:pt x="2908560" y="2605575"/>
                  <a:pt x="2766801" y="2731483"/>
                  <a:pt x="2645652" y="2866242"/>
                </a:cubicBezTo>
                <a:cubicBezTo>
                  <a:pt x="2429440" y="3105739"/>
                  <a:pt x="2176838" y="3300938"/>
                  <a:pt x="1906199" y="3471588"/>
                </a:cubicBezTo>
                <a:cubicBezTo>
                  <a:pt x="1488769" y="3734935"/>
                  <a:pt x="915942" y="3857071"/>
                  <a:pt x="403766" y="3693825"/>
                </a:cubicBezTo>
                <a:cubicBezTo>
                  <a:pt x="210851" y="3632230"/>
                  <a:pt x="78598" y="3470762"/>
                  <a:pt x="29913" y="3255713"/>
                </a:cubicBezTo>
                <a:cubicBezTo>
                  <a:pt x="-19393" y="3037959"/>
                  <a:pt x="-13169" y="2795871"/>
                  <a:pt x="89676" y="2631343"/>
                </a:cubicBezTo>
                <a:cubicBezTo>
                  <a:pt x="168465" y="2505651"/>
                  <a:pt x="309108" y="2452197"/>
                  <a:pt x="415794" y="2359195"/>
                </a:cubicBezTo>
                <a:cubicBezTo>
                  <a:pt x="453833" y="2326124"/>
                  <a:pt x="487181" y="2288075"/>
                  <a:pt x="512835" y="2241402"/>
                </a:cubicBezTo>
                <a:cubicBezTo>
                  <a:pt x="581395" y="2116993"/>
                  <a:pt x="569506" y="1967158"/>
                  <a:pt x="529338" y="1830164"/>
                </a:cubicBezTo>
                <a:cubicBezTo>
                  <a:pt x="440929" y="1527802"/>
                  <a:pt x="238216" y="1242966"/>
                  <a:pt x="195095" y="887214"/>
                </a:cubicBezTo>
                <a:cubicBezTo>
                  <a:pt x="205087" y="673517"/>
                  <a:pt x="112324" y="498661"/>
                  <a:pt x="551393" y="150627"/>
                </a:cubicBezTo>
                <a:cubicBezTo>
                  <a:pt x="990462" y="-197407"/>
                  <a:pt x="1294920" y="151281"/>
                  <a:pt x="1437777" y="264774"/>
                </a:cubicBezTo>
                <a:cubicBezTo>
                  <a:pt x="1580634" y="378267"/>
                  <a:pt x="1939813" y="804105"/>
                  <a:pt x="2208056" y="997005"/>
                </a:cubicBezTo>
                <a:cubicBezTo>
                  <a:pt x="2393139" y="1129949"/>
                  <a:pt x="2593988" y="1319077"/>
                  <a:pt x="2748207" y="1553913"/>
                </a:cubicBezTo>
                <a:cubicBezTo>
                  <a:pt x="2759285" y="1570576"/>
                  <a:pt x="2770071" y="1587784"/>
                  <a:pt x="2780300" y="1604548"/>
                </a:cubicBezTo>
                <a:cubicBezTo>
                  <a:pt x="2933023" y="1854840"/>
                  <a:pt x="3028897" y="2154814"/>
                  <a:pt x="2960743" y="2409576"/>
                </a:cubicBezTo>
                <a:lnTo>
                  <a:pt x="2960908" y="2409868"/>
                </a:lnTo>
                <a:close/>
              </a:path>
            </a:pathLst>
          </a:custGeom>
          <a:noFill/>
          <a:ln w="25346" cap="flat">
            <a:solidFill>
              <a:schemeClr val="tx2">
                <a:alpha val="10000"/>
              </a:schemeClr>
            </a:solidFill>
            <a:prstDash val="solid"/>
            <a:miter/>
          </a:ln>
        </p:spPr>
        <p:txBody>
          <a:bodyPr rtlCol="0" anchor="ctr"/>
          <a:lstStyle/>
          <a:p>
            <a:endParaRPr lang="zh-CN" altLang="en-US" sz="1015"/>
          </a:p>
        </p:txBody>
      </p:sp>
      <p:sp>
        <p:nvSpPr>
          <p:cNvPr id="13" name="任意多边形: 形状 12"/>
          <p:cNvSpPr/>
          <p:nvPr userDrawn="1">
            <p:custDataLst>
              <p:tags r:id="rId6"/>
            </p:custDataLst>
          </p:nvPr>
        </p:nvSpPr>
        <p:spPr>
          <a:xfrm>
            <a:off x="4149995" y="2825477"/>
            <a:ext cx="1217468" cy="1741289"/>
          </a:xfrm>
          <a:custGeom>
            <a:avLst/>
            <a:gdLst>
              <a:gd name="connsiteX0" fmla="*/ 1042096 w 1623291"/>
              <a:gd name="connsiteY0" fmla="*/ 719087 h 2321719"/>
              <a:gd name="connsiteX1" fmla="*/ 1610981 w 1623291"/>
              <a:gd name="connsiteY1" fmla="*/ 1479576 h 2321719"/>
              <a:gd name="connsiteX2" fmla="*/ 1523358 w 1623291"/>
              <a:gd name="connsiteY2" fmla="*/ 1908290 h 2321719"/>
              <a:gd name="connsiteX3" fmla="*/ 385182 w 1623291"/>
              <a:gd name="connsiteY3" fmla="*/ 2227580 h 2321719"/>
              <a:gd name="connsiteX4" fmla="*/ 133011 w 1623291"/>
              <a:gd name="connsiteY4" fmla="*/ 1840484 h 2321719"/>
              <a:gd name="connsiteX5" fmla="*/ 218568 w 1623291"/>
              <a:gd name="connsiteY5" fmla="*/ 1669542 h 2321719"/>
              <a:gd name="connsiteX6" fmla="*/ 59305 w 1623291"/>
              <a:gd name="connsiteY6" fmla="*/ 566852 h 2321719"/>
              <a:gd name="connsiteX7" fmla="*/ 440877 w 1623291"/>
              <a:gd name="connsiteY7" fmla="*/ 30264 h 2321719"/>
              <a:gd name="connsiteX8" fmla="*/ 1041652 w 1623291"/>
              <a:gd name="connsiteY8" fmla="*/ 719531 h 232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291" h="2321719">
                <a:moveTo>
                  <a:pt x="1042096" y="719087"/>
                </a:moveTo>
                <a:cubicBezTo>
                  <a:pt x="1225175" y="973481"/>
                  <a:pt x="1540912" y="1172071"/>
                  <a:pt x="1610981" y="1479576"/>
                </a:cubicBezTo>
                <a:cubicBezTo>
                  <a:pt x="1647181" y="1639316"/>
                  <a:pt x="1599243" y="1788402"/>
                  <a:pt x="1523358" y="1908290"/>
                </a:cubicBezTo>
                <a:cubicBezTo>
                  <a:pt x="1318794" y="2232038"/>
                  <a:pt x="826923" y="2458085"/>
                  <a:pt x="385182" y="2227580"/>
                </a:cubicBezTo>
                <a:cubicBezTo>
                  <a:pt x="237948" y="2150910"/>
                  <a:pt x="108130" y="1982889"/>
                  <a:pt x="133011" y="1840484"/>
                </a:cubicBezTo>
                <a:cubicBezTo>
                  <a:pt x="144583" y="1774292"/>
                  <a:pt x="186208" y="1724140"/>
                  <a:pt x="218568" y="1669542"/>
                </a:cubicBezTo>
                <a:cubicBezTo>
                  <a:pt x="409671" y="1347191"/>
                  <a:pt x="237897" y="938162"/>
                  <a:pt x="59305" y="566852"/>
                </a:cubicBezTo>
                <a:cubicBezTo>
                  <a:pt x="-98741" y="238773"/>
                  <a:pt x="69445" y="-105143"/>
                  <a:pt x="440877" y="30264"/>
                </a:cubicBezTo>
                <a:cubicBezTo>
                  <a:pt x="717638" y="131432"/>
                  <a:pt x="881147" y="496418"/>
                  <a:pt x="1041652" y="719531"/>
                </a:cubicBezTo>
                <a:close/>
              </a:path>
            </a:pathLst>
          </a:custGeom>
          <a:noFill/>
          <a:ln w="25346" cap="flat">
            <a:solidFill>
              <a:schemeClr val="tx2">
                <a:alpha val="10000"/>
              </a:schemeClr>
            </a:solidFill>
            <a:prstDash val="solid"/>
            <a:miter/>
          </a:ln>
        </p:spPr>
        <p:txBody>
          <a:bodyPr rtlCol="0" anchor="ctr"/>
          <a:lstStyle/>
          <a:p>
            <a:endParaRPr lang="zh-CN" altLang="en-US" sz="1015"/>
          </a:p>
        </p:txBody>
      </p:sp>
      <p:sp>
        <p:nvSpPr>
          <p:cNvPr id="14" name="任意多边形: 形状 13"/>
          <p:cNvSpPr/>
          <p:nvPr userDrawn="1">
            <p:custDataLst>
              <p:tags r:id="rId7"/>
            </p:custDataLst>
          </p:nvPr>
        </p:nvSpPr>
        <p:spPr>
          <a:xfrm>
            <a:off x="1959725" y="860308"/>
            <a:ext cx="1137808" cy="5129811"/>
          </a:xfrm>
          <a:custGeom>
            <a:avLst/>
            <a:gdLst>
              <a:gd name="connsiteX0" fmla="*/ 14184 w 7400564"/>
              <a:gd name="connsiteY0" fmla="*/ 0 h 6858000"/>
              <a:gd name="connsiteX1" fmla="*/ 3448656 w 7400564"/>
              <a:gd name="connsiteY1" fmla="*/ 0 h 6858000"/>
              <a:gd name="connsiteX2" fmla="*/ 3479316 w 7400564"/>
              <a:gd name="connsiteY2" fmla="*/ 28643 h 6858000"/>
              <a:gd name="connsiteX3" fmla="*/ 5379722 w 7400564"/>
              <a:gd name="connsiteY3" fmla="*/ 948586 h 6858000"/>
              <a:gd name="connsiteX4" fmla="*/ 6857857 w 7400564"/>
              <a:gd name="connsiteY4" fmla="*/ 2084643 h 6858000"/>
              <a:gd name="connsiteX5" fmla="*/ 6939573 w 7400564"/>
              <a:gd name="connsiteY5" fmla="*/ 2203515 h 6858000"/>
              <a:gd name="connsiteX6" fmla="*/ 7318077 w 7400564"/>
              <a:gd name="connsiteY6" fmla="*/ 4131540 h 6858000"/>
              <a:gd name="connsiteX7" fmla="*/ 7318154 w 7400564"/>
              <a:gd name="connsiteY7" fmla="*/ 4131044 h 6858000"/>
              <a:gd name="connsiteX8" fmla="*/ 6284751 w 7400564"/>
              <a:gd name="connsiteY8" fmla="*/ 5398505 h 6858000"/>
              <a:gd name="connsiteX9" fmla="*/ 4625832 w 7400564"/>
              <a:gd name="connsiteY9" fmla="*/ 6714471 h 6858000"/>
              <a:gd name="connsiteX10" fmla="*/ 4389884 w 7400564"/>
              <a:gd name="connsiteY10" fmla="*/ 6858000 h 6858000"/>
              <a:gd name="connsiteX11" fmla="*/ 111946 w 7400564"/>
              <a:gd name="connsiteY11" fmla="*/ 6858000 h 6858000"/>
              <a:gd name="connsiteX12" fmla="*/ 71555 w 7400564"/>
              <a:gd name="connsiteY12" fmla="*/ 6690335 h 6858000"/>
              <a:gd name="connsiteX13" fmla="*/ 297531 w 7400564"/>
              <a:gd name="connsiteY13" fmla="*/ 4988015 h 6858000"/>
              <a:gd name="connsiteX14" fmla="*/ 1185748 w 7400564"/>
              <a:gd name="connsiteY14" fmla="*/ 4319741 h 6858000"/>
              <a:gd name="connsiteX15" fmla="*/ 1434084 w 7400564"/>
              <a:gd name="connsiteY15" fmla="*/ 4006521 h 6858000"/>
              <a:gd name="connsiteX16" fmla="*/ 1310806 w 7400564"/>
              <a:gd name="connsiteY16" fmla="*/ 2871674 h 6858000"/>
              <a:gd name="connsiteX17" fmla="*/ 17952 w 7400564"/>
              <a:gd name="connsiteY17" fmla="*/ 424197 h 6858000"/>
              <a:gd name="connsiteX18" fmla="*/ 4385 w 7400564"/>
              <a:gd name="connsiteY18" fmla="*/ 72040 h 6858000"/>
              <a:gd name="connsiteX0-1" fmla="*/ 4389884 w 7400564"/>
              <a:gd name="connsiteY0-2" fmla="*/ 6858000 h 6949440"/>
              <a:gd name="connsiteX1-3" fmla="*/ 111946 w 7400564"/>
              <a:gd name="connsiteY1-4" fmla="*/ 6858000 h 6949440"/>
              <a:gd name="connsiteX2-5" fmla="*/ 71555 w 7400564"/>
              <a:gd name="connsiteY2-6" fmla="*/ 6690335 h 6949440"/>
              <a:gd name="connsiteX3-7" fmla="*/ 297531 w 7400564"/>
              <a:gd name="connsiteY3-8" fmla="*/ 4988015 h 6949440"/>
              <a:gd name="connsiteX4-9" fmla="*/ 1185748 w 7400564"/>
              <a:gd name="connsiteY4-10" fmla="*/ 4319741 h 6949440"/>
              <a:gd name="connsiteX5-11" fmla="*/ 1434084 w 7400564"/>
              <a:gd name="connsiteY5-12" fmla="*/ 4006521 h 6949440"/>
              <a:gd name="connsiteX6-13" fmla="*/ 1310806 w 7400564"/>
              <a:gd name="connsiteY6-14" fmla="*/ 2871674 h 6949440"/>
              <a:gd name="connsiteX7-15" fmla="*/ 17952 w 7400564"/>
              <a:gd name="connsiteY7-16" fmla="*/ 424197 h 6949440"/>
              <a:gd name="connsiteX8-17" fmla="*/ 4385 w 7400564"/>
              <a:gd name="connsiteY8-18" fmla="*/ 72040 h 6949440"/>
              <a:gd name="connsiteX9-19" fmla="*/ 14184 w 7400564"/>
              <a:gd name="connsiteY9-20" fmla="*/ 0 h 6949440"/>
              <a:gd name="connsiteX10-21" fmla="*/ 3448656 w 7400564"/>
              <a:gd name="connsiteY10-22" fmla="*/ 0 h 6949440"/>
              <a:gd name="connsiteX11-23" fmla="*/ 3479316 w 7400564"/>
              <a:gd name="connsiteY11-24" fmla="*/ 28643 h 6949440"/>
              <a:gd name="connsiteX12-25" fmla="*/ 5379722 w 7400564"/>
              <a:gd name="connsiteY12-26" fmla="*/ 948586 h 6949440"/>
              <a:gd name="connsiteX13-27" fmla="*/ 6857857 w 7400564"/>
              <a:gd name="connsiteY13-28" fmla="*/ 2084643 h 6949440"/>
              <a:gd name="connsiteX14-29" fmla="*/ 6939573 w 7400564"/>
              <a:gd name="connsiteY14-30" fmla="*/ 2203515 h 6949440"/>
              <a:gd name="connsiteX15-31" fmla="*/ 7318077 w 7400564"/>
              <a:gd name="connsiteY15-32" fmla="*/ 4131540 h 6949440"/>
              <a:gd name="connsiteX16-33" fmla="*/ 7318154 w 7400564"/>
              <a:gd name="connsiteY16-34" fmla="*/ 4131044 h 6949440"/>
              <a:gd name="connsiteX17-35" fmla="*/ 6284751 w 7400564"/>
              <a:gd name="connsiteY17-36" fmla="*/ 5398505 h 6949440"/>
              <a:gd name="connsiteX18-37" fmla="*/ 4625832 w 7400564"/>
              <a:gd name="connsiteY18-38" fmla="*/ 6714471 h 6949440"/>
              <a:gd name="connsiteX19" fmla="*/ 4481324 w 7400564"/>
              <a:gd name="connsiteY19" fmla="*/ 6949440 h 6949440"/>
              <a:gd name="connsiteX0-39" fmla="*/ 111946 w 7400564"/>
              <a:gd name="connsiteY0-40" fmla="*/ 6858000 h 6949440"/>
              <a:gd name="connsiteX1-41" fmla="*/ 71555 w 7400564"/>
              <a:gd name="connsiteY1-42" fmla="*/ 6690335 h 6949440"/>
              <a:gd name="connsiteX2-43" fmla="*/ 297531 w 7400564"/>
              <a:gd name="connsiteY2-44" fmla="*/ 4988015 h 6949440"/>
              <a:gd name="connsiteX3-45" fmla="*/ 1185748 w 7400564"/>
              <a:gd name="connsiteY3-46" fmla="*/ 4319741 h 6949440"/>
              <a:gd name="connsiteX4-47" fmla="*/ 1434084 w 7400564"/>
              <a:gd name="connsiteY4-48" fmla="*/ 4006521 h 6949440"/>
              <a:gd name="connsiteX5-49" fmla="*/ 1310806 w 7400564"/>
              <a:gd name="connsiteY5-50" fmla="*/ 2871674 h 6949440"/>
              <a:gd name="connsiteX6-51" fmla="*/ 17952 w 7400564"/>
              <a:gd name="connsiteY6-52" fmla="*/ 424197 h 6949440"/>
              <a:gd name="connsiteX7-53" fmla="*/ 4385 w 7400564"/>
              <a:gd name="connsiteY7-54" fmla="*/ 72040 h 6949440"/>
              <a:gd name="connsiteX8-55" fmla="*/ 14184 w 7400564"/>
              <a:gd name="connsiteY8-56" fmla="*/ 0 h 6949440"/>
              <a:gd name="connsiteX9-57" fmla="*/ 3448656 w 7400564"/>
              <a:gd name="connsiteY9-58" fmla="*/ 0 h 6949440"/>
              <a:gd name="connsiteX10-59" fmla="*/ 3479316 w 7400564"/>
              <a:gd name="connsiteY10-60" fmla="*/ 28643 h 6949440"/>
              <a:gd name="connsiteX11-61" fmla="*/ 5379722 w 7400564"/>
              <a:gd name="connsiteY11-62" fmla="*/ 948586 h 6949440"/>
              <a:gd name="connsiteX12-63" fmla="*/ 6857857 w 7400564"/>
              <a:gd name="connsiteY12-64" fmla="*/ 2084643 h 6949440"/>
              <a:gd name="connsiteX13-65" fmla="*/ 6939573 w 7400564"/>
              <a:gd name="connsiteY13-66" fmla="*/ 2203515 h 6949440"/>
              <a:gd name="connsiteX14-67" fmla="*/ 7318077 w 7400564"/>
              <a:gd name="connsiteY14-68" fmla="*/ 4131540 h 6949440"/>
              <a:gd name="connsiteX15-69" fmla="*/ 7318154 w 7400564"/>
              <a:gd name="connsiteY15-70" fmla="*/ 4131044 h 6949440"/>
              <a:gd name="connsiteX16-71" fmla="*/ 6284751 w 7400564"/>
              <a:gd name="connsiteY16-72" fmla="*/ 5398505 h 6949440"/>
              <a:gd name="connsiteX17-73" fmla="*/ 4625832 w 7400564"/>
              <a:gd name="connsiteY17-74" fmla="*/ 6714471 h 6949440"/>
              <a:gd name="connsiteX18-75" fmla="*/ 4481324 w 7400564"/>
              <a:gd name="connsiteY18-76" fmla="*/ 6949440 h 6949440"/>
              <a:gd name="connsiteX0-77" fmla="*/ 111946 w 7400564"/>
              <a:gd name="connsiteY0-78" fmla="*/ 6858000 h 6949440"/>
              <a:gd name="connsiteX1-79" fmla="*/ 71555 w 7400564"/>
              <a:gd name="connsiteY1-80" fmla="*/ 6690335 h 6949440"/>
              <a:gd name="connsiteX2-81" fmla="*/ 297531 w 7400564"/>
              <a:gd name="connsiteY2-82" fmla="*/ 4988015 h 6949440"/>
              <a:gd name="connsiteX3-83" fmla="*/ 1185748 w 7400564"/>
              <a:gd name="connsiteY3-84" fmla="*/ 4319741 h 6949440"/>
              <a:gd name="connsiteX4-85" fmla="*/ 1434084 w 7400564"/>
              <a:gd name="connsiteY4-86" fmla="*/ 4006521 h 6949440"/>
              <a:gd name="connsiteX5-87" fmla="*/ 1310806 w 7400564"/>
              <a:gd name="connsiteY5-88" fmla="*/ 2871674 h 6949440"/>
              <a:gd name="connsiteX6-89" fmla="*/ 17952 w 7400564"/>
              <a:gd name="connsiteY6-90" fmla="*/ 424197 h 6949440"/>
              <a:gd name="connsiteX7-91" fmla="*/ 4385 w 7400564"/>
              <a:gd name="connsiteY7-92" fmla="*/ 72040 h 6949440"/>
              <a:gd name="connsiteX8-93" fmla="*/ 14184 w 7400564"/>
              <a:gd name="connsiteY8-94" fmla="*/ 0 h 6949440"/>
              <a:gd name="connsiteX9-95" fmla="*/ 3448656 w 7400564"/>
              <a:gd name="connsiteY9-96" fmla="*/ 0 h 6949440"/>
              <a:gd name="connsiteX10-97" fmla="*/ 3479316 w 7400564"/>
              <a:gd name="connsiteY10-98" fmla="*/ 28643 h 6949440"/>
              <a:gd name="connsiteX11-99" fmla="*/ 5379722 w 7400564"/>
              <a:gd name="connsiteY11-100" fmla="*/ 948586 h 6949440"/>
              <a:gd name="connsiteX12-101" fmla="*/ 6857857 w 7400564"/>
              <a:gd name="connsiteY12-102" fmla="*/ 2084643 h 6949440"/>
              <a:gd name="connsiteX13-103" fmla="*/ 6939573 w 7400564"/>
              <a:gd name="connsiteY13-104" fmla="*/ 2203515 h 6949440"/>
              <a:gd name="connsiteX14-105" fmla="*/ 7318077 w 7400564"/>
              <a:gd name="connsiteY14-106" fmla="*/ 4131540 h 6949440"/>
              <a:gd name="connsiteX15-107" fmla="*/ 7318154 w 7400564"/>
              <a:gd name="connsiteY15-108" fmla="*/ 4131044 h 6949440"/>
              <a:gd name="connsiteX16-109" fmla="*/ 6284751 w 7400564"/>
              <a:gd name="connsiteY16-110" fmla="*/ 5398505 h 6949440"/>
              <a:gd name="connsiteX17-111" fmla="*/ 4625832 w 7400564"/>
              <a:gd name="connsiteY17-112" fmla="*/ 6714471 h 6949440"/>
              <a:gd name="connsiteX18-113" fmla="*/ 4225830 w 7400564"/>
              <a:gd name="connsiteY18-114" fmla="*/ 6949440 h 6949440"/>
              <a:gd name="connsiteX0-115" fmla="*/ 111946 w 7400564"/>
              <a:gd name="connsiteY0-116" fmla="*/ 6858000 h 6858000"/>
              <a:gd name="connsiteX1-117" fmla="*/ 71555 w 7400564"/>
              <a:gd name="connsiteY1-118" fmla="*/ 6690335 h 6858000"/>
              <a:gd name="connsiteX2-119" fmla="*/ 297531 w 7400564"/>
              <a:gd name="connsiteY2-120" fmla="*/ 4988015 h 6858000"/>
              <a:gd name="connsiteX3-121" fmla="*/ 1185748 w 7400564"/>
              <a:gd name="connsiteY3-122" fmla="*/ 4319741 h 6858000"/>
              <a:gd name="connsiteX4-123" fmla="*/ 1434084 w 7400564"/>
              <a:gd name="connsiteY4-124" fmla="*/ 4006521 h 6858000"/>
              <a:gd name="connsiteX5-125" fmla="*/ 1310806 w 7400564"/>
              <a:gd name="connsiteY5-126" fmla="*/ 2871674 h 6858000"/>
              <a:gd name="connsiteX6-127" fmla="*/ 17952 w 7400564"/>
              <a:gd name="connsiteY6-128" fmla="*/ 424197 h 6858000"/>
              <a:gd name="connsiteX7-129" fmla="*/ 4385 w 7400564"/>
              <a:gd name="connsiteY7-130" fmla="*/ 72040 h 6858000"/>
              <a:gd name="connsiteX8-131" fmla="*/ 14184 w 7400564"/>
              <a:gd name="connsiteY8-132" fmla="*/ 0 h 6858000"/>
              <a:gd name="connsiteX9-133" fmla="*/ 3448656 w 7400564"/>
              <a:gd name="connsiteY9-134" fmla="*/ 0 h 6858000"/>
              <a:gd name="connsiteX10-135" fmla="*/ 3479316 w 7400564"/>
              <a:gd name="connsiteY10-136" fmla="*/ 28643 h 6858000"/>
              <a:gd name="connsiteX11-137" fmla="*/ 5379722 w 7400564"/>
              <a:gd name="connsiteY11-138" fmla="*/ 948586 h 6858000"/>
              <a:gd name="connsiteX12-139" fmla="*/ 6857857 w 7400564"/>
              <a:gd name="connsiteY12-140" fmla="*/ 2084643 h 6858000"/>
              <a:gd name="connsiteX13-141" fmla="*/ 6939573 w 7400564"/>
              <a:gd name="connsiteY13-142" fmla="*/ 2203515 h 6858000"/>
              <a:gd name="connsiteX14-143" fmla="*/ 7318077 w 7400564"/>
              <a:gd name="connsiteY14-144" fmla="*/ 4131540 h 6858000"/>
              <a:gd name="connsiteX15-145" fmla="*/ 7318154 w 7400564"/>
              <a:gd name="connsiteY15-146" fmla="*/ 4131044 h 6858000"/>
              <a:gd name="connsiteX16-147" fmla="*/ 6284751 w 7400564"/>
              <a:gd name="connsiteY16-148" fmla="*/ 5398505 h 6858000"/>
              <a:gd name="connsiteX17-149" fmla="*/ 4625832 w 7400564"/>
              <a:gd name="connsiteY17-150" fmla="*/ 6714471 h 6858000"/>
              <a:gd name="connsiteX0-151" fmla="*/ 111946 w 7400564"/>
              <a:gd name="connsiteY0-152" fmla="*/ 6858000 h 6858000"/>
              <a:gd name="connsiteX1-153" fmla="*/ 71555 w 7400564"/>
              <a:gd name="connsiteY1-154" fmla="*/ 6690335 h 6858000"/>
              <a:gd name="connsiteX2-155" fmla="*/ 297531 w 7400564"/>
              <a:gd name="connsiteY2-156" fmla="*/ 4988015 h 6858000"/>
              <a:gd name="connsiteX3-157" fmla="*/ 1185748 w 7400564"/>
              <a:gd name="connsiteY3-158" fmla="*/ 4319741 h 6858000"/>
              <a:gd name="connsiteX4-159" fmla="*/ 1434084 w 7400564"/>
              <a:gd name="connsiteY4-160" fmla="*/ 4006521 h 6858000"/>
              <a:gd name="connsiteX5-161" fmla="*/ 1310806 w 7400564"/>
              <a:gd name="connsiteY5-162" fmla="*/ 2871674 h 6858000"/>
              <a:gd name="connsiteX6-163" fmla="*/ 17952 w 7400564"/>
              <a:gd name="connsiteY6-164" fmla="*/ 424197 h 6858000"/>
              <a:gd name="connsiteX7-165" fmla="*/ 4385 w 7400564"/>
              <a:gd name="connsiteY7-166" fmla="*/ 72040 h 6858000"/>
              <a:gd name="connsiteX8-167" fmla="*/ 14184 w 7400564"/>
              <a:gd name="connsiteY8-168" fmla="*/ 0 h 6858000"/>
              <a:gd name="connsiteX9-169" fmla="*/ 3448656 w 7400564"/>
              <a:gd name="connsiteY9-170" fmla="*/ 0 h 6858000"/>
              <a:gd name="connsiteX10-171" fmla="*/ 3479316 w 7400564"/>
              <a:gd name="connsiteY10-172" fmla="*/ 28643 h 6858000"/>
              <a:gd name="connsiteX11-173" fmla="*/ 5379722 w 7400564"/>
              <a:gd name="connsiteY11-174" fmla="*/ 948586 h 6858000"/>
              <a:gd name="connsiteX12-175" fmla="*/ 6857857 w 7400564"/>
              <a:gd name="connsiteY12-176" fmla="*/ 2084643 h 6858000"/>
              <a:gd name="connsiteX13-177" fmla="*/ 6939573 w 7400564"/>
              <a:gd name="connsiteY13-178" fmla="*/ 2203515 h 6858000"/>
              <a:gd name="connsiteX14-179" fmla="*/ 7318077 w 7400564"/>
              <a:gd name="connsiteY14-180" fmla="*/ 4131540 h 6858000"/>
              <a:gd name="connsiteX15-181" fmla="*/ 7318154 w 7400564"/>
              <a:gd name="connsiteY15-182" fmla="*/ 4131044 h 6858000"/>
              <a:gd name="connsiteX16-183" fmla="*/ 6284751 w 7400564"/>
              <a:gd name="connsiteY16-184" fmla="*/ 5398505 h 6858000"/>
              <a:gd name="connsiteX17-185" fmla="*/ 4397232 w 7400564"/>
              <a:gd name="connsiteY17-186" fmla="*/ 6848941 h 6858000"/>
              <a:gd name="connsiteX0-187" fmla="*/ 111946 w 7400564"/>
              <a:gd name="connsiteY0-188" fmla="*/ 6858000 h 6858000"/>
              <a:gd name="connsiteX1-189" fmla="*/ 71555 w 7400564"/>
              <a:gd name="connsiteY1-190" fmla="*/ 6690335 h 6858000"/>
              <a:gd name="connsiteX2-191" fmla="*/ 297531 w 7400564"/>
              <a:gd name="connsiteY2-192" fmla="*/ 4988015 h 6858000"/>
              <a:gd name="connsiteX3-193" fmla="*/ 1185748 w 7400564"/>
              <a:gd name="connsiteY3-194" fmla="*/ 4319741 h 6858000"/>
              <a:gd name="connsiteX4-195" fmla="*/ 1434084 w 7400564"/>
              <a:gd name="connsiteY4-196" fmla="*/ 4006521 h 6858000"/>
              <a:gd name="connsiteX5-197" fmla="*/ 1310806 w 7400564"/>
              <a:gd name="connsiteY5-198" fmla="*/ 2871674 h 6858000"/>
              <a:gd name="connsiteX6-199" fmla="*/ 17952 w 7400564"/>
              <a:gd name="connsiteY6-200" fmla="*/ 424197 h 6858000"/>
              <a:gd name="connsiteX7-201" fmla="*/ 4385 w 7400564"/>
              <a:gd name="connsiteY7-202" fmla="*/ 72040 h 6858000"/>
              <a:gd name="connsiteX8-203" fmla="*/ 3448656 w 7400564"/>
              <a:gd name="connsiteY8-204" fmla="*/ 0 h 6858000"/>
              <a:gd name="connsiteX9-205" fmla="*/ 3479316 w 7400564"/>
              <a:gd name="connsiteY9-206" fmla="*/ 28643 h 6858000"/>
              <a:gd name="connsiteX10-207" fmla="*/ 5379722 w 7400564"/>
              <a:gd name="connsiteY10-208" fmla="*/ 948586 h 6858000"/>
              <a:gd name="connsiteX11-209" fmla="*/ 6857857 w 7400564"/>
              <a:gd name="connsiteY11-210" fmla="*/ 2084643 h 6858000"/>
              <a:gd name="connsiteX12-211" fmla="*/ 6939573 w 7400564"/>
              <a:gd name="connsiteY12-212" fmla="*/ 2203515 h 6858000"/>
              <a:gd name="connsiteX13-213" fmla="*/ 7318077 w 7400564"/>
              <a:gd name="connsiteY13-214" fmla="*/ 4131540 h 6858000"/>
              <a:gd name="connsiteX14-215" fmla="*/ 7318154 w 7400564"/>
              <a:gd name="connsiteY14-216" fmla="*/ 4131044 h 6858000"/>
              <a:gd name="connsiteX15-217" fmla="*/ 6284751 w 7400564"/>
              <a:gd name="connsiteY15-218" fmla="*/ 5398505 h 6858000"/>
              <a:gd name="connsiteX16-219" fmla="*/ 4397232 w 7400564"/>
              <a:gd name="connsiteY16-220" fmla="*/ 6848941 h 6858000"/>
              <a:gd name="connsiteX0-221" fmla="*/ 111946 w 7400564"/>
              <a:gd name="connsiteY0-222" fmla="*/ 6858000 h 6858000"/>
              <a:gd name="connsiteX1-223" fmla="*/ 71555 w 7400564"/>
              <a:gd name="connsiteY1-224" fmla="*/ 6690335 h 6858000"/>
              <a:gd name="connsiteX2-225" fmla="*/ 297531 w 7400564"/>
              <a:gd name="connsiteY2-226" fmla="*/ 4988015 h 6858000"/>
              <a:gd name="connsiteX3-227" fmla="*/ 1185748 w 7400564"/>
              <a:gd name="connsiteY3-228" fmla="*/ 4319741 h 6858000"/>
              <a:gd name="connsiteX4-229" fmla="*/ 1434084 w 7400564"/>
              <a:gd name="connsiteY4-230" fmla="*/ 4006521 h 6858000"/>
              <a:gd name="connsiteX5-231" fmla="*/ 1310806 w 7400564"/>
              <a:gd name="connsiteY5-232" fmla="*/ 2871674 h 6858000"/>
              <a:gd name="connsiteX6-233" fmla="*/ 17952 w 7400564"/>
              <a:gd name="connsiteY6-234" fmla="*/ 424197 h 6858000"/>
              <a:gd name="connsiteX7-235" fmla="*/ 4385 w 7400564"/>
              <a:gd name="connsiteY7-236" fmla="*/ 72040 h 6858000"/>
              <a:gd name="connsiteX8-237" fmla="*/ 3448656 w 7400564"/>
              <a:gd name="connsiteY8-238" fmla="*/ 0 h 6858000"/>
              <a:gd name="connsiteX9-239" fmla="*/ 3479316 w 7400564"/>
              <a:gd name="connsiteY9-240" fmla="*/ 28643 h 6858000"/>
              <a:gd name="connsiteX10-241" fmla="*/ 5379722 w 7400564"/>
              <a:gd name="connsiteY10-242" fmla="*/ 948586 h 6858000"/>
              <a:gd name="connsiteX11-243" fmla="*/ 6857857 w 7400564"/>
              <a:gd name="connsiteY11-244" fmla="*/ 2084643 h 6858000"/>
              <a:gd name="connsiteX12-245" fmla="*/ 6939573 w 7400564"/>
              <a:gd name="connsiteY12-246" fmla="*/ 2203515 h 6858000"/>
              <a:gd name="connsiteX13-247" fmla="*/ 7318077 w 7400564"/>
              <a:gd name="connsiteY13-248" fmla="*/ 4131540 h 6858000"/>
              <a:gd name="connsiteX14-249" fmla="*/ 7318154 w 7400564"/>
              <a:gd name="connsiteY14-250" fmla="*/ 4131044 h 6858000"/>
              <a:gd name="connsiteX15-251" fmla="*/ 6284751 w 7400564"/>
              <a:gd name="connsiteY15-252" fmla="*/ 5398505 h 6858000"/>
              <a:gd name="connsiteX0-253" fmla="*/ 111946 w 7400564"/>
              <a:gd name="connsiteY0-254" fmla="*/ 6858000 h 6858000"/>
              <a:gd name="connsiteX1-255" fmla="*/ 71555 w 7400564"/>
              <a:gd name="connsiteY1-256" fmla="*/ 6690335 h 6858000"/>
              <a:gd name="connsiteX2-257" fmla="*/ 297531 w 7400564"/>
              <a:gd name="connsiteY2-258" fmla="*/ 4988015 h 6858000"/>
              <a:gd name="connsiteX3-259" fmla="*/ 1185748 w 7400564"/>
              <a:gd name="connsiteY3-260" fmla="*/ 4319741 h 6858000"/>
              <a:gd name="connsiteX4-261" fmla="*/ 1434084 w 7400564"/>
              <a:gd name="connsiteY4-262" fmla="*/ 4006521 h 6858000"/>
              <a:gd name="connsiteX5-263" fmla="*/ 1310806 w 7400564"/>
              <a:gd name="connsiteY5-264" fmla="*/ 2871674 h 6858000"/>
              <a:gd name="connsiteX6-265" fmla="*/ 17952 w 7400564"/>
              <a:gd name="connsiteY6-266" fmla="*/ 424197 h 6858000"/>
              <a:gd name="connsiteX7-267" fmla="*/ 4385 w 7400564"/>
              <a:gd name="connsiteY7-268" fmla="*/ 72040 h 6858000"/>
              <a:gd name="connsiteX8-269" fmla="*/ 3448656 w 7400564"/>
              <a:gd name="connsiteY8-270" fmla="*/ 0 h 6858000"/>
              <a:gd name="connsiteX9-271" fmla="*/ 3479316 w 7400564"/>
              <a:gd name="connsiteY9-272" fmla="*/ 28643 h 6858000"/>
              <a:gd name="connsiteX10-273" fmla="*/ 5379722 w 7400564"/>
              <a:gd name="connsiteY10-274" fmla="*/ 948586 h 6858000"/>
              <a:gd name="connsiteX11-275" fmla="*/ 6857857 w 7400564"/>
              <a:gd name="connsiteY11-276" fmla="*/ 2084643 h 6858000"/>
              <a:gd name="connsiteX12-277" fmla="*/ 6939573 w 7400564"/>
              <a:gd name="connsiteY12-278" fmla="*/ 2203515 h 6858000"/>
              <a:gd name="connsiteX13-279" fmla="*/ 7318077 w 7400564"/>
              <a:gd name="connsiteY13-280" fmla="*/ 4131540 h 6858000"/>
              <a:gd name="connsiteX14-281" fmla="*/ 7318154 w 7400564"/>
              <a:gd name="connsiteY14-282" fmla="*/ 4131044 h 6858000"/>
              <a:gd name="connsiteX0-283" fmla="*/ 111946 w 7400564"/>
              <a:gd name="connsiteY0-284" fmla="*/ 6858000 h 6858000"/>
              <a:gd name="connsiteX1-285" fmla="*/ 71555 w 7400564"/>
              <a:gd name="connsiteY1-286" fmla="*/ 6690335 h 6858000"/>
              <a:gd name="connsiteX2-287" fmla="*/ 297531 w 7400564"/>
              <a:gd name="connsiteY2-288" fmla="*/ 4988015 h 6858000"/>
              <a:gd name="connsiteX3-289" fmla="*/ 1185748 w 7400564"/>
              <a:gd name="connsiteY3-290" fmla="*/ 4319741 h 6858000"/>
              <a:gd name="connsiteX4-291" fmla="*/ 1434084 w 7400564"/>
              <a:gd name="connsiteY4-292" fmla="*/ 4006521 h 6858000"/>
              <a:gd name="connsiteX5-293" fmla="*/ 1310806 w 7400564"/>
              <a:gd name="connsiteY5-294" fmla="*/ 2871674 h 6858000"/>
              <a:gd name="connsiteX6-295" fmla="*/ 17952 w 7400564"/>
              <a:gd name="connsiteY6-296" fmla="*/ 424197 h 6858000"/>
              <a:gd name="connsiteX7-297" fmla="*/ 4385 w 7400564"/>
              <a:gd name="connsiteY7-298" fmla="*/ 72040 h 6858000"/>
              <a:gd name="connsiteX8-299" fmla="*/ 3448656 w 7400564"/>
              <a:gd name="connsiteY8-300" fmla="*/ 0 h 6858000"/>
              <a:gd name="connsiteX9-301" fmla="*/ 3479316 w 7400564"/>
              <a:gd name="connsiteY9-302" fmla="*/ 28643 h 6858000"/>
              <a:gd name="connsiteX10-303" fmla="*/ 5379722 w 7400564"/>
              <a:gd name="connsiteY10-304" fmla="*/ 948586 h 6858000"/>
              <a:gd name="connsiteX11-305" fmla="*/ 6857857 w 7400564"/>
              <a:gd name="connsiteY11-306" fmla="*/ 2084643 h 6858000"/>
              <a:gd name="connsiteX12-307" fmla="*/ 6939573 w 7400564"/>
              <a:gd name="connsiteY12-308" fmla="*/ 2203515 h 6858000"/>
              <a:gd name="connsiteX13-309" fmla="*/ 7318077 w 7400564"/>
              <a:gd name="connsiteY13-310" fmla="*/ 4131540 h 6858000"/>
              <a:gd name="connsiteX0-311" fmla="*/ 111946 w 6939573"/>
              <a:gd name="connsiteY0-312" fmla="*/ 6858000 h 6858000"/>
              <a:gd name="connsiteX1-313" fmla="*/ 71555 w 6939573"/>
              <a:gd name="connsiteY1-314" fmla="*/ 6690335 h 6858000"/>
              <a:gd name="connsiteX2-315" fmla="*/ 297531 w 6939573"/>
              <a:gd name="connsiteY2-316" fmla="*/ 4988015 h 6858000"/>
              <a:gd name="connsiteX3-317" fmla="*/ 1185748 w 6939573"/>
              <a:gd name="connsiteY3-318" fmla="*/ 4319741 h 6858000"/>
              <a:gd name="connsiteX4-319" fmla="*/ 1434084 w 6939573"/>
              <a:gd name="connsiteY4-320" fmla="*/ 4006521 h 6858000"/>
              <a:gd name="connsiteX5-321" fmla="*/ 1310806 w 6939573"/>
              <a:gd name="connsiteY5-322" fmla="*/ 2871674 h 6858000"/>
              <a:gd name="connsiteX6-323" fmla="*/ 17952 w 6939573"/>
              <a:gd name="connsiteY6-324" fmla="*/ 424197 h 6858000"/>
              <a:gd name="connsiteX7-325" fmla="*/ 4385 w 6939573"/>
              <a:gd name="connsiteY7-326" fmla="*/ 72040 h 6858000"/>
              <a:gd name="connsiteX8-327" fmla="*/ 3448656 w 6939573"/>
              <a:gd name="connsiteY8-328" fmla="*/ 0 h 6858000"/>
              <a:gd name="connsiteX9-329" fmla="*/ 3479316 w 6939573"/>
              <a:gd name="connsiteY9-330" fmla="*/ 28643 h 6858000"/>
              <a:gd name="connsiteX10-331" fmla="*/ 5379722 w 6939573"/>
              <a:gd name="connsiteY10-332" fmla="*/ 948586 h 6858000"/>
              <a:gd name="connsiteX11-333" fmla="*/ 6857857 w 6939573"/>
              <a:gd name="connsiteY11-334" fmla="*/ 2084643 h 6858000"/>
              <a:gd name="connsiteX12-335" fmla="*/ 6939573 w 6939573"/>
              <a:gd name="connsiteY12-336" fmla="*/ 2203515 h 6858000"/>
              <a:gd name="connsiteX0-337" fmla="*/ 111946 w 6857857"/>
              <a:gd name="connsiteY0-338" fmla="*/ 6858000 h 6858000"/>
              <a:gd name="connsiteX1-339" fmla="*/ 71555 w 6857857"/>
              <a:gd name="connsiteY1-340" fmla="*/ 6690335 h 6858000"/>
              <a:gd name="connsiteX2-341" fmla="*/ 297531 w 6857857"/>
              <a:gd name="connsiteY2-342" fmla="*/ 4988015 h 6858000"/>
              <a:gd name="connsiteX3-343" fmla="*/ 1185748 w 6857857"/>
              <a:gd name="connsiteY3-344" fmla="*/ 4319741 h 6858000"/>
              <a:gd name="connsiteX4-345" fmla="*/ 1434084 w 6857857"/>
              <a:gd name="connsiteY4-346" fmla="*/ 4006521 h 6858000"/>
              <a:gd name="connsiteX5-347" fmla="*/ 1310806 w 6857857"/>
              <a:gd name="connsiteY5-348" fmla="*/ 2871674 h 6858000"/>
              <a:gd name="connsiteX6-349" fmla="*/ 17952 w 6857857"/>
              <a:gd name="connsiteY6-350" fmla="*/ 424197 h 6858000"/>
              <a:gd name="connsiteX7-351" fmla="*/ 4385 w 6857857"/>
              <a:gd name="connsiteY7-352" fmla="*/ 72040 h 6858000"/>
              <a:gd name="connsiteX8-353" fmla="*/ 3448656 w 6857857"/>
              <a:gd name="connsiteY8-354" fmla="*/ 0 h 6858000"/>
              <a:gd name="connsiteX9-355" fmla="*/ 3479316 w 6857857"/>
              <a:gd name="connsiteY9-356" fmla="*/ 28643 h 6858000"/>
              <a:gd name="connsiteX10-357" fmla="*/ 5379722 w 6857857"/>
              <a:gd name="connsiteY10-358" fmla="*/ 948586 h 6858000"/>
              <a:gd name="connsiteX11-359" fmla="*/ 6857857 w 6857857"/>
              <a:gd name="connsiteY11-360" fmla="*/ 2084643 h 6858000"/>
              <a:gd name="connsiteX0-361" fmla="*/ 111946 w 5379722"/>
              <a:gd name="connsiteY0-362" fmla="*/ 6858000 h 6858000"/>
              <a:gd name="connsiteX1-363" fmla="*/ 71555 w 5379722"/>
              <a:gd name="connsiteY1-364" fmla="*/ 6690335 h 6858000"/>
              <a:gd name="connsiteX2-365" fmla="*/ 297531 w 5379722"/>
              <a:gd name="connsiteY2-366" fmla="*/ 4988015 h 6858000"/>
              <a:gd name="connsiteX3-367" fmla="*/ 1185748 w 5379722"/>
              <a:gd name="connsiteY3-368" fmla="*/ 4319741 h 6858000"/>
              <a:gd name="connsiteX4-369" fmla="*/ 1434084 w 5379722"/>
              <a:gd name="connsiteY4-370" fmla="*/ 4006521 h 6858000"/>
              <a:gd name="connsiteX5-371" fmla="*/ 1310806 w 5379722"/>
              <a:gd name="connsiteY5-372" fmla="*/ 2871674 h 6858000"/>
              <a:gd name="connsiteX6-373" fmla="*/ 17952 w 5379722"/>
              <a:gd name="connsiteY6-374" fmla="*/ 424197 h 6858000"/>
              <a:gd name="connsiteX7-375" fmla="*/ 4385 w 5379722"/>
              <a:gd name="connsiteY7-376" fmla="*/ 72040 h 6858000"/>
              <a:gd name="connsiteX8-377" fmla="*/ 3448656 w 5379722"/>
              <a:gd name="connsiteY8-378" fmla="*/ 0 h 6858000"/>
              <a:gd name="connsiteX9-379" fmla="*/ 3479316 w 5379722"/>
              <a:gd name="connsiteY9-380" fmla="*/ 28643 h 6858000"/>
              <a:gd name="connsiteX10-381" fmla="*/ 5379722 w 5379722"/>
              <a:gd name="connsiteY10-382" fmla="*/ 948586 h 6858000"/>
              <a:gd name="connsiteX0-383" fmla="*/ 111946 w 3479316"/>
              <a:gd name="connsiteY0-384" fmla="*/ 6858000 h 6858000"/>
              <a:gd name="connsiteX1-385" fmla="*/ 71555 w 3479316"/>
              <a:gd name="connsiteY1-386" fmla="*/ 6690335 h 6858000"/>
              <a:gd name="connsiteX2-387" fmla="*/ 297531 w 3479316"/>
              <a:gd name="connsiteY2-388" fmla="*/ 4988015 h 6858000"/>
              <a:gd name="connsiteX3-389" fmla="*/ 1185748 w 3479316"/>
              <a:gd name="connsiteY3-390" fmla="*/ 4319741 h 6858000"/>
              <a:gd name="connsiteX4-391" fmla="*/ 1434084 w 3479316"/>
              <a:gd name="connsiteY4-392" fmla="*/ 4006521 h 6858000"/>
              <a:gd name="connsiteX5-393" fmla="*/ 1310806 w 3479316"/>
              <a:gd name="connsiteY5-394" fmla="*/ 2871674 h 6858000"/>
              <a:gd name="connsiteX6-395" fmla="*/ 17952 w 3479316"/>
              <a:gd name="connsiteY6-396" fmla="*/ 424197 h 6858000"/>
              <a:gd name="connsiteX7-397" fmla="*/ 4385 w 3479316"/>
              <a:gd name="connsiteY7-398" fmla="*/ 72040 h 6858000"/>
              <a:gd name="connsiteX8-399" fmla="*/ 3448656 w 3479316"/>
              <a:gd name="connsiteY8-400" fmla="*/ 0 h 6858000"/>
              <a:gd name="connsiteX9-401" fmla="*/ 3479316 w 3479316"/>
              <a:gd name="connsiteY9-402" fmla="*/ 28643 h 6858000"/>
              <a:gd name="connsiteX0-403" fmla="*/ 111946 w 3448656"/>
              <a:gd name="connsiteY0-404" fmla="*/ 6858000 h 6858000"/>
              <a:gd name="connsiteX1-405" fmla="*/ 71555 w 3448656"/>
              <a:gd name="connsiteY1-406" fmla="*/ 6690335 h 6858000"/>
              <a:gd name="connsiteX2-407" fmla="*/ 297531 w 3448656"/>
              <a:gd name="connsiteY2-408" fmla="*/ 4988015 h 6858000"/>
              <a:gd name="connsiteX3-409" fmla="*/ 1185748 w 3448656"/>
              <a:gd name="connsiteY3-410" fmla="*/ 4319741 h 6858000"/>
              <a:gd name="connsiteX4-411" fmla="*/ 1434084 w 3448656"/>
              <a:gd name="connsiteY4-412" fmla="*/ 4006521 h 6858000"/>
              <a:gd name="connsiteX5-413" fmla="*/ 1310806 w 3448656"/>
              <a:gd name="connsiteY5-414" fmla="*/ 2871674 h 6858000"/>
              <a:gd name="connsiteX6-415" fmla="*/ 17952 w 3448656"/>
              <a:gd name="connsiteY6-416" fmla="*/ 424197 h 6858000"/>
              <a:gd name="connsiteX7-417" fmla="*/ 4385 w 3448656"/>
              <a:gd name="connsiteY7-418" fmla="*/ 72040 h 6858000"/>
              <a:gd name="connsiteX8-419" fmla="*/ 3448656 w 3448656"/>
              <a:gd name="connsiteY8-420" fmla="*/ 0 h 6858000"/>
              <a:gd name="connsiteX0-421" fmla="*/ 111946 w 1517077"/>
              <a:gd name="connsiteY0-422" fmla="*/ 6785960 h 6785960"/>
              <a:gd name="connsiteX1-423" fmla="*/ 71555 w 1517077"/>
              <a:gd name="connsiteY1-424" fmla="*/ 6618295 h 6785960"/>
              <a:gd name="connsiteX2-425" fmla="*/ 297531 w 1517077"/>
              <a:gd name="connsiteY2-426" fmla="*/ 4915975 h 6785960"/>
              <a:gd name="connsiteX3-427" fmla="*/ 1185748 w 1517077"/>
              <a:gd name="connsiteY3-428" fmla="*/ 4247701 h 6785960"/>
              <a:gd name="connsiteX4-429" fmla="*/ 1434084 w 1517077"/>
              <a:gd name="connsiteY4-430" fmla="*/ 3934481 h 6785960"/>
              <a:gd name="connsiteX5-431" fmla="*/ 1310806 w 1517077"/>
              <a:gd name="connsiteY5-432" fmla="*/ 2799634 h 6785960"/>
              <a:gd name="connsiteX6-433" fmla="*/ 17952 w 1517077"/>
              <a:gd name="connsiteY6-434" fmla="*/ 352157 h 6785960"/>
              <a:gd name="connsiteX7-435" fmla="*/ 4385 w 1517077"/>
              <a:gd name="connsiteY7-436" fmla="*/ 0 h 6785960"/>
              <a:gd name="connsiteX0-437" fmla="*/ 111946 w 1517077"/>
              <a:gd name="connsiteY0-438" fmla="*/ 6785960 h 6785960"/>
              <a:gd name="connsiteX1-439" fmla="*/ 71555 w 1517077"/>
              <a:gd name="connsiteY1-440" fmla="*/ 6618295 h 6785960"/>
              <a:gd name="connsiteX2-441" fmla="*/ 297531 w 1517077"/>
              <a:gd name="connsiteY2-442" fmla="*/ 4915975 h 6785960"/>
              <a:gd name="connsiteX3-443" fmla="*/ 1185748 w 1517077"/>
              <a:gd name="connsiteY3-444" fmla="*/ 4247701 h 6785960"/>
              <a:gd name="connsiteX4-445" fmla="*/ 1434084 w 1517077"/>
              <a:gd name="connsiteY4-446" fmla="*/ 3934481 h 6785960"/>
              <a:gd name="connsiteX5-447" fmla="*/ 1310806 w 1517077"/>
              <a:gd name="connsiteY5-448" fmla="*/ 2799634 h 6785960"/>
              <a:gd name="connsiteX6-449" fmla="*/ 17952 w 1517077"/>
              <a:gd name="connsiteY6-450" fmla="*/ 352157 h 6785960"/>
              <a:gd name="connsiteX7-451" fmla="*/ 4385 w 1517077"/>
              <a:gd name="connsiteY7-452" fmla="*/ 0 h 6785960"/>
              <a:gd name="connsiteX0-453" fmla="*/ 111946 w 1517077"/>
              <a:gd name="connsiteY0-454" fmla="*/ 6839748 h 6839748"/>
              <a:gd name="connsiteX1-455" fmla="*/ 71555 w 1517077"/>
              <a:gd name="connsiteY1-456" fmla="*/ 6672083 h 6839748"/>
              <a:gd name="connsiteX2-457" fmla="*/ 297531 w 1517077"/>
              <a:gd name="connsiteY2-458" fmla="*/ 4969763 h 6839748"/>
              <a:gd name="connsiteX3-459" fmla="*/ 1185748 w 1517077"/>
              <a:gd name="connsiteY3-460" fmla="*/ 4301489 h 6839748"/>
              <a:gd name="connsiteX4-461" fmla="*/ 1434084 w 1517077"/>
              <a:gd name="connsiteY4-462" fmla="*/ 3988269 h 6839748"/>
              <a:gd name="connsiteX5-463" fmla="*/ 1310806 w 1517077"/>
              <a:gd name="connsiteY5-464" fmla="*/ 2853422 h 6839748"/>
              <a:gd name="connsiteX6-465" fmla="*/ 17952 w 1517077"/>
              <a:gd name="connsiteY6-466" fmla="*/ 405945 h 6839748"/>
              <a:gd name="connsiteX7-467" fmla="*/ 4385 w 1517077"/>
              <a:gd name="connsiteY7-468" fmla="*/ 0 h 68397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517077" h="6839748">
                <a:moveTo>
                  <a:pt x="111946" y="6839748"/>
                </a:moveTo>
                <a:lnTo>
                  <a:pt x="71555" y="6672083"/>
                </a:lnTo>
                <a:cubicBezTo>
                  <a:pt x="-37564" y="6077749"/>
                  <a:pt x="513" y="5404827"/>
                  <a:pt x="297531" y="4969763"/>
                </a:cubicBezTo>
                <a:cubicBezTo>
                  <a:pt x="515428" y="4649418"/>
                  <a:pt x="902913" y="4539043"/>
                  <a:pt x="1185748" y="4301489"/>
                </a:cubicBezTo>
                <a:cubicBezTo>
                  <a:pt x="1285380" y="4217567"/>
                  <a:pt x="1372014" y="4117821"/>
                  <a:pt x="1434084" y="3988269"/>
                </a:cubicBezTo>
                <a:cubicBezTo>
                  <a:pt x="1597847" y="3646194"/>
                  <a:pt x="1499488" y="3223310"/>
                  <a:pt x="1310806" y="2853422"/>
                </a:cubicBezTo>
                <a:cubicBezTo>
                  <a:pt x="902744" y="2048318"/>
                  <a:pt x="157181" y="1344510"/>
                  <a:pt x="17952" y="405945"/>
                </a:cubicBezTo>
                <a:cubicBezTo>
                  <a:pt x="-344" y="282801"/>
                  <a:pt x="-4247" y="111465"/>
                  <a:pt x="4385" y="0"/>
                </a:cubicBezTo>
              </a:path>
            </a:pathLst>
          </a:custGeom>
          <a:noFill/>
          <a:ln w="25346" cap="flat">
            <a:solidFill>
              <a:schemeClr val="tx2">
                <a:alpha val="10000"/>
              </a:schemeClr>
            </a:solidFill>
            <a:prstDash val="solid"/>
            <a:miter/>
          </a:ln>
        </p:spPr>
        <p:txBody>
          <a:bodyPr rtlCol="0" anchor="ctr"/>
          <a:lstStyle/>
          <a:p>
            <a:endParaRPr lang="zh-CN" altLang="en-US" sz="1015" dirty="0"/>
          </a:p>
        </p:txBody>
      </p:sp>
      <p:sp>
        <p:nvSpPr>
          <p:cNvPr id="15" name="任意多边形: 形状 14"/>
          <p:cNvSpPr/>
          <p:nvPr userDrawn="1">
            <p:custDataLst>
              <p:tags r:id="rId8"/>
            </p:custDataLst>
          </p:nvPr>
        </p:nvSpPr>
        <p:spPr>
          <a:xfrm>
            <a:off x="2344268" y="857250"/>
            <a:ext cx="966812" cy="5143500"/>
          </a:xfrm>
          <a:custGeom>
            <a:avLst/>
            <a:gdLst>
              <a:gd name="connsiteX0" fmla="*/ 304153 w 6410513"/>
              <a:gd name="connsiteY0" fmla="*/ 0 h 6858000"/>
              <a:gd name="connsiteX1" fmla="*/ 2460283 w 6410513"/>
              <a:gd name="connsiteY1" fmla="*/ 0 h 6858000"/>
              <a:gd name="connsiteX2" fmla="*/ 2550070 w 6410513"/>
              <a:gd name="connsiteY2" fmla="*/ 69221 h 6858000"/>
              <a:gd name="connsiteX3" fmla="*/ 3018077 w 6410513"/>
              <a:gd name="connsiteY3" fmla="*/ 479799 h 6858000"/>
              <a:gd name="connsiteX4" fmla="*/ 4668556 w 6410513"/>
              <a:gd name="connsiteY4" fmla="*/ 1383678 h 6858000"/>
              <a:gd name="connsiteX5" fmla="*/ 5934914 w 6410513"/>
              <a:gd name="connsiteY5" fmla="*/ 2398231 h 6858000"/>
              <a:gd name="connsiteX6" fmla="*/ 6005679 w 6410513"/>
              <a:gd name="connsiteY6" fmla="*/ 2502345 h 6858000"/>
              <a:gd name="connsiteX7" fmla="*/ 6342306 w 6410513"/>
              <a:gd name="connsiteY7" fmla="*/ 4183546 h 6858000"/>
              <a:gd name="connsiteX8" fmla="*/ 6341380 w 6410513"/>
              <a:gd name="connsiteY8" fmla="*/ 4183178 h 6858000"/>
              <a:gd name="connsiteX9" fmla="*/ 5474427 w 6410513"/>
              <a:gd name="connsiteY9" fmla="*/ 5267186 h 6858000"/>
              <a:gd name="connsiteX10" fmla="*/ 3556314 w 6410513"/>
              <a:gd name="connsiteY10" fmla="*/ 6697536 h 6858000"/>
              <a:gd name="connsiteX11" fmla="*/ 3260653 w 6410513"/>
              <a:gd name="connsiteY11" fmla="*/ 6849975 h 6858000"/>
              <a:gd name="connsiteX12" fmla="*/ 3242861 w 6410513"/>
              <a:gd name="connsiteY12" fmla="*/ 6858000 h 6858000"/>
              <a:gd name="connsiteX13" fmla="*/ 239270 w 6410513"/>
              <a:gd name="connsiteY13" fmla="*/ 6858000 h 6858000"/>
              <a:gd name="connsiteX14" fmla="*/ 162719 w 6410513"/>
              <a:gd name="connsiteY14" fmla="*/ 6713993 h 6858000"/>
              <a:gd name="connsiteX15" fmla="*/ 50595 w 6410513"/>
              <a:gd name="connsiteY15" fmla="*/ 6349709 h 6858000"/>
              <a:gd name="connsiteX16" fmla="*/ 237663 w 6410513"/>
              <a:gd name="connsiteY16" fmla="*/ 4890555 h 6858000"/>
              <a:gd name="connsiteX17" fmla="*/ 999083 w 6410513"/>
              <a:gd name="connsiteY17" fmla="*/ 4309746 h 6858000"/>
              <a:gd name="connsiteX18" fmla="*/ 1213635 w 6410513"/>
              <a:gd name="connsiteY18" fmla="*/ 4040684 h 6858000"/>
              <a:gd name="connsiteX19" fmla="*/ 1126227 w 6410513"/>
              <a:gd name="connsiteY19" fmla="*/ 3069540 h 6858000"/>
              <a:gd name="connsiteX20" fmla="*/ 59111 w 6410513"/>
              <a:gd name="connsiteY20" fmla="*/ 958484 h 6858000"/>
              <a:gd name="connsiteX21" fmla="*/ 271658 w 6410513"/>
              <a:gd name="connsiteY21" fmla="*/ 39985 h 6858000"/>
              <a:gd name="connsiteX0-1" fmla="*/ 239270 w 6410513"/>
              <a:gd name="connsiteY0-2" fmla="*/ 6858000 h 6949440"/>
              <a:gd name="connsiteX1-3" fmla="*/ 162719 w 6410513"/>
              <a:gd name="connsiteY1-4" fmla="*/ 6713993 h 6949440"/>
              <a:gd name="connsiteX2-5" fmla="*/ 50595 w 6410513"/>
              <a:gd name="connsiteY2-6" fmla="*/ 6349709 h 6949440"/>
              <a:gd name="connsiteX3-7" fmla="*/ 237663 w 6410513"/>
              <a:gd name="connsiteY3-8" fmla="*/ 4890555 h 6949440"/>
              <a:gd name="connsiteX4-9" fmla="*/ 999083 w 6410513"/>
              <a:gd name="connsiteY4-10" fmla="*/ 4309746 h 6949440"/>
              <a:gd name="connsiteX5-11" fmla="*/ 1213635 w 6410513"/>
              <a:gd name="connsiteY5-12" fmla="*/ 4040684 h 6949440"/>
              <a:gd name="connsiteX6-13" fmla="*/ 1126227 w 6410513"/>
              <a:gd name="connsiteY6-14" fmla="*/ 3069540 h 6949440"/>
              <a:gd name="connsiteX7-15" fmla="*/ 59111 w 6410513"/>
              <a:gd name="connsiteY7-16" fmla="*/ 958484 h 6949440"/>
              <a:gd name="connsiteX8-17" fmla="*/ 271658 w 6410513"/>
              <a:gd name="connsiteY8-18" fmla="*/ 39985 h 6949440"/>
              <a:gd name="connsiteX9-19" fmla="*/ 304153 w 6410513"/>
              <a:gd name="connsiteY9-20" fmla="*/ 0 h 6949440"/>
              <a:gd name="connsiteX10-21" fmla="*/ 2460283 w 6410513"/>
              <a:gd name="connsiteY10-22" fmla="*/ 0 h 6949440"/>
              <a:gd name="connsiteX11-23" fmla="*/ 2550070 w 6410513"/>
              <a:gd name="connsiteY11-24" fmla="*/ 69221 h 6949440"/>
              <a:gd name="connsiteX12-25" fmla="*/ 3018077 w 6410513"/>
              <a:gd name="connsiteY12-26" fmla="*/ 479799 h 6949440"/>
              <a:gd name="connsiteX13-27" fmla="*/ 4668556 w 6410513"/>
              <a:gd name="connsiteY13-28" fmla="*/ 1383678 h 6949440"/>
              <a:gd name="connsiteX14-29" fmla="*/ 5934914 w 6410513"/>
              <a:gd name="connsiteY14-30" fmla="*/ 2398231 h 6949440"/>
              <a:gd name="connsiteX15-31" fmla="*/ 6005679 w 6410513"/>
              <a:gd name="connsiteY15-32" fmla="*/ 2502345 h 6949440"/>
              <a:gd name="connsiteX16-33" fmla="*/ 6342306 w 6410513"/>
              <a:gd name="connsiteY16-34" fmla="*/ 4183546 h 6949440"/>
              <a:gd name="connsiteX17-35" fmla="*/ 6341380 w 6410513"/>
              <a:gd name="connsiteY17-36" fmla="*/ 4183178 h 6949440"/>
              <a:gd name="connsiteX18-37" fmla="*/ 5474427 w 6410513"/>
              <a:gd name="connsiteY18-38" fmla="*/ 5267186 h 6949440"/>
              <a:gd name="connsiteX19-39" fmla="*/ 3556314 w 6410513"/>
              <a:gd name="connsiteY19-40" fmla="*/ 6697536 h 6949440"/>
              <a:gd name="connsiteX20-41" fmla="*/ 3260653 w 6410513"/>
              <a:gd name="connsiteY20-42" fmla="*/ 6849975 h 6949440"/>
              <a:gd name="connsiteX21-43" fmla="*/ 3242861 w 6410513"/>
              <a:gd name="connsiteY21-44" fmla="*/ 6858000 h 6949440"/>
              <a:gd name="connsiteX22" fmla="*/ 330710 w 6410513"/>
              <a:gd name="connsiteY22" fmla="*/ 6949440 h 6949440"/>
              <a:gd name="connsiteX0-45" fmla="*/ 239270 w 6410513"/>
              <a:gd name="connsiteY0-46" fmla="*/ 6858000 h 6858000"/>
              <a:gd name="connsiteX1-47" fmla="*/ 162719 w 6410513"/>
              <a:gd name="connsiteY1-48" fmla="*/ 6713993 h 6858000"/>
              <a:gd name="connsiteX2-49" fmla="*/ 50595 w 6410513"/>
              <a:gd name="connsiteY2-50" fmla="*/ 6349709 h 6858000"/>
              <a:gd name="connsiteX3-51" fmla="*/ 237663 w 6410513"/>
              <a:gd name="connsiteY3-52" fmla="*/ 4890555 h 6858000"/>
              <a:gd name="connsiteX4-53" fmla="*/ 999083 w 6410513"/>
              <a:gd name="connsiteY4-54" fmla="*/ 4309746 h 6858000"/>
              <a:gd name="connsiteX5-55" fmla="*/ 1213635 w 6410513"/>
              <a:gd name="connsiteY5-56" fmla="*/ 4040684 h 6858000"/>
              <a:gd name="connsiteX6-57" fmla="*/ 1126227 w 6410513"/>
              <a:gd name="connsiteY6-58" fmla="*/ 3069540 h 6858000"/>
              <a:gd name="connsiteX7-59" fmla="*/ 59111 w 6410513"/>
              <a:gd name="connsiteY7-60" fmla="*/ 958484 h 6858000"/>
              <a:gd name="connsiteX8-61" fmla="*/ 271658 w 6410513"/>
              <a:gd name="connsiteY8-62" fmla="*/ 39985 h 6858000"/>
              <a:gd name="connsiteX9-63" fmla="*/ 304153 w 6410513"/>
              <a:gd name="connsiteY9-64" fmla="*/ 0 h 6858000"/>
              <a:gd name="connsiteX10-65" fmla="*/ 2460283 w 6410513"/>
              <a:gd name="connsiteY10-66" fmla="*/ 0 h 6858000"/>
              <a:gd name="connsiteX11-67" fmla="*/ 2550070 w 6410513"/>
              <a:gd name="connsiteY11-68" fmla="*/ 69221 h 6858000"/>
              <a:gd name="connsiteX12-69" fmla="*/ 3018077 w 6410513"/>
              <a:gd name="connsiteY12-70" fmla="*/ 479799 h 6858000"/>
              <a:gd name="connsiteX13-71" fmla="*/ 4668556 w 6410513"/>
              <a:gd name="connsiteY13-72" fmla="*/ 1383678 h 6858000"/>
              <a:gd name="connsiteX14-73" fmla="*/ 5934914 w 6410513"/>
              <a:gd name="connsiteY14-74" fmla="*/ 2398231 h 6858000"/>
              <a:gd name="connsiteX15-75" fmla="*/ 6005679 w 6410513"/>
              <a:gd name="connsiteY15-76" fmla="*/ 2502345 h 6858000"/>
              <a:gd name="connsiteX16-77" fmla="*/ 6342306 w 6410513"/>
              <a:gd name="connsiteY16-78" fmla="*/ 4183546 h 6858000"/>
              <a:gd name="connsiteX17-79" fmla="*/ 6341380 w 6410513"/>
              <a:gd name="connsiteY17-80" fmla="*/ 4183178 h 6858000"/>
              <a:gd name="connsiteX18-81" fmla="*/ 5474427 w 6410513"/>
              <a:gd name="connsiteY18-82" fmla="*/ 5267186 h 6858000"/>
              <a:gd name="connsiteX19-83" fmla="*/ 3556314 w 6410513"/>
              <a:gd name="connsiteY19-84" fmla="*/ 6697536 h 6858000"/>
              <a:gd name="connsiteX20-85" fmla="*/ 3260653 w 6410513"/>
              <a:gd name="connsiteY20-86" fmla="*/ 6849975 h 6858000"/>
              <a:gd name="connsiteX21-87" fmla="*/ 3242861 w 6410513"/>
              <a:gd name="connsiteY21-88" fmla="*/ 6858000 h 6858000"/>
              <a:gd name="connsiteX0-89" fmla="*/ 239270 w 6410513"/>
              <a:gd name="connsiteY0-90" fmla="*/ 6858000 h 6858000"/>
              <a:gd name="connsiteX1-91" fmla="*/ 162719 w 6410513"/>
              <a:gd name="connsiteY1-92" fmla="*/ 6713993 h 6858000"/>
              <a:gd name="connsiteX2-93" fmla="*/ 50595 w 6410513"/>
              <a:gd name="connsiteY2-94" fmla="*/ 6349709 h 6858000"/>
              <a:gd name="connsiteX3-95" fmla="*/ 237663 w 6410513"/>
              <a:gd name="connsiteY3-96" fmla="*/ 4890555 h 6858000"/>
              <a:gd name="connsiteX4-97" fmla="*/ 999083 w 6410513"/>
              <a:gd name="connsiteY4-98" fmla="*/ 4309746 h 6858000"/>
              <a:gd name="connsiteX5-99" fmla="*/ 1213635 w 6410513"/>
              <a:gd name="connsiteY5-100" fmla="*/ 4040684 h 6858000"/>
              <a:gd name="connsiteX6-101" fmla="*/ 1126227 w 6410513"/>
              <a:gd name="connsiteY6-102" fmla="*/ 3069540 h 6858000"/>
              <a:gd name="connsiteX7-103" fmla="*/ 59111 w 6410513"/>
              <a:gd name="connsiteY7-104" fmla="*/ 958484 h 6858000"/>
              <a:gd name="connsiteX8-105" fmla="*/ 271658 w 6410513"/>
              <a:gd name="connsiteY8-106" fmla="*/ 39985 h 6858000"/>
              <a:gd name="connsiteX9-107" fmla="*/ 304153 w 6410513"/>
              <a:gd name="connsiteY9-108" fmla="*/ 0 h 6858000"/>
              <a:gd name="connsiteX10-109" fmla="*/ 2550070 w 6410513"/>
              <a:gd name="connsiteY10-110" fmla="*/ 69221 h 6858000"/>
              <a:gd name="connsiteX11-111" fmla="*/ 3018077 w 6410513"/>
              <a:gd name="connsiteY11-112" fmla="*/ 479799 h 6858000"/>
              <a:gd name="connsiteX12-113" fmla="*/ 4668556 w 6410513"/>
              <a:gd name="connsiteY12-114" fmla="*/ 1383678 h 6858000"/>
              <a:gd name="connsiteX13-115" fmla="*/ 5934914 w 6410513"/>
              <a:gd name="connsiteY13-116" fmla="*/ 2398231 h 6858000"/>
              <a:gd name="connsiteX14-117" fmla="*/ 6005679 w 6410513"/>
              <a:gd name="connsiteY14-118" fmla="*/ 2502345 h 6858000"/>
              <a:gd name="connsiteX15-119" fmla="*/ 6342306 w 6410513"/>
              <a:gd name="connsiteY15-120" fmla="*/ 4183546 h 6858000"/>
              <a:gd name="connsiteX16-121" fmla="*/ 6341380 w 6410513"/>
              <a:gd name="connsiteY16-122" fmla="*/ 4183178 h 6858000"/>
              <a:gd name="connsiteX17-123" fmla="*/ 5474427 w 6410513"/>
              <a:gd name="connsiteY17-124" fmla="*/ 5267186 h 6858000"/>
              <a:gd name="connsiteX18-125" fmla="*/ 3556314 w 6410513"/>
              <a:gd name="connsiteY18-126" fmla="*/ 6697536 h 6858000"/>
              <a:gd name="connsiteX19-127" fmla="*/ 3260653 w 6410513"/>
              <a:gd name="connsiteY19-128" fmla="*/ 6849975 h 6858000"/>
              <a:gd name="connsiteX20-129" fmla="*/ 3242861 w 6410513"/>
              <a:gd name="connsiteY20-130" fmla="*/ 6858000 h 6858000"/>
              <a:gd name="connsiteX0-131" fmla="*/ 239270 w 6410513"/>
              <a:gd name="connsiteY0-132" fmla="*/ 6858000 h 6858000"/>
              <a:gd name="connsiteX1-133" fmla="*/ 162719 w 6410513"/>
              <a:gd name="connsiteY1-134" fmla="*/ 6713993 h 6858000"/>
              <a:gd name="connsiteX2-135" fmla="*/ 50595 w 6410513"/>
              <a:gd name="connsiteY2-136" fmla="*/ 6349709 h 6858000"/>
              <a:gd name="connsiteX3-137" fmla="*/ 237663 w 6410513"/>
              <a:gd name="connsiteY3-138" fmla="*/ 4890555 h 6858000"/>
              <a:gd name="connsiteX4-139" fmla="*/ 999083 w 6410513"/>
              <a:gd name="connsiteY4-140" fmla="*/ 4309746 h 6858000"/>
              <a:gd name="connsiteX5-141" fmla="*/ 1213635 w 6410513"/>
              <a:gd name="connsiteY5-142" fmla="*/ 4040684 h 6858000"/>
              <a:gd name="connsiteX6-143" fmla="*/ 1126227 w 6410513"/>
              <a:gd name="connsiteY6-144" fmla="*/ 3069540 h 6858000"/>
              <a:gd name="connsiteX7-145" fmla="*/ 59111 w 6410513"/>
              <a:gd name="connsiteY7-146" fmla="*/ 958484 h 6858000"/>
              <a:gd name="connsiteX8-147" fmla="*/ 271658 w 6410513"/>
              <a:gd name="connsiteY8-148" fmla="*/ 39985 h 6858000"/>
              <a:gd name="connsiteX9-149" fmla="*/ 304153 w 6410513"/>
              <a:gd name="connsiteY9-150" fmla="*/ 0 h 6858000"/>
              <a:gd name="connsiteX10-151" fmla="*/ 3018077 w 6410513"/>
              <a:gd name="connsiteY10-152" fmla="*/ 479799 h 6858000"/>
              <a:gd name="connsiteX11-153" fmla="*/ 4668556 w 6410513"/>
              <a:gd name="connsiteY11-154" fmla="*/ 1383678 h 6858000"/>
              <a:gd name="connsiteX12-155" fmla="*/ 5934914 w 6410513"/>
              <a:gd name="connsiteY12-156" fmla="*/ 2398231 h 6858000"/>
              <a:gd name="connsiteX13-157" fmla="*/ 6005679 w 6410513"/>
              <a:gd name="connsiteY13-158" fmla="*/ 2502345 h 6858000"/>
              <a:gd name="connsiteX14-159" fmla="*/ 6342306 w 6410513"/>
              <a:gd name="connsiteY14-160" fmla="*/ 4183546 h 6858000"/>
              <a:gd name="connsiteX15-161" fmla="*/ 6341380 w 6410513"/>
              <a:gd name="connsiteY15-162" fmla="*/ 4183178 h 6858000"/>
              <a:gd name="connsiteX16-163" fmla="*/ 5474427 w 6410513"/>
              <a:gd name="connsiteY16-164" fmla="*/ 5267186 h 6858000"/>
              <a:gd name="connsiteX17-165" fmla="*/ 3556314 w 6410513"/>
              <a:gd name="connsiteY17-166" fmla="*/ 6697536 h 6858000"/>
              <a:gd name="connsiteX18-167" fmla="*/ 3260653 w 6410513"/>
              <a:gd name="connsiteY18-168" fmla="*/ 6849975 h 6858000"/>
              <a:gd name="connsiteX19-169" fmla="*/ 3242861 w 6410513"/>
              <a:gd name="connsiteY19-170" fmla="*/ 6858000 h 6858000"/>
              <a:gd name="connsiteX0-171" fmla="*/ 239270 w 6410513"/>
              <a:gd name="connsiteY0-172" fmla="*/ 6858000 h 6858000"/>
              <a:gd name="connsiteX1-173" fmla="*/ 162719 w 6410513"/>
              <a:gd name="connsiteY1-174" fmla="*/ 6713993 h 6858000"/>
              <a:gd name="connsiteX2-175" fmla="*/ 50595 w 6410513"/>
              <a:gd name="connsiteY2-176" fmla="*/ 6349709 h 6858000"/>
              <a:gd name="connsiteX3-177" fmla="*/ 237663 w 6410513"/>
              <a:gd name="connsiteY3-178" fmla="*/ 4890555 h 6858000"/>
              <a:gd name="connsiteX4-179" fmla="*/ 999083 w 6410513"/>
              <a:gd name="connsiteY4-180" fmla="*/ 4309746 h 6858000"/>
              <a:gd name="connsiteX5-181" fmla="*/ 1213635 w 6410513"/>
              <a:gd name="connsiteY5-182" fmla="*/ 4040684 h 6858000"/>
              <a:gd name="connsiteX6-183" fmla="*/ 1126227 w 6410513"/>
              <a:gd name="connsiteY6-184" fmla="*/ 3069540 h 6858000"/>
              <a:gd name="connsiteX7-185" fmla="*/ 59111 w 6410513"/>
              <a:gd name="connsiteY7-186" fmla="*/ 958484 h 6858000"/>
              <a:gd name="connsiteX8-187" fmla="*/ 271658 w 6410513"/>
              <a:gd name="connsiteY8-188" fmla="*/ 39985 h 6858000"/>
              <a:gd name="connsiteX9-189" fmla="*/ 304153 w 6410513"/>
              <a:gd name="connsiteY9-190" fmla="*/ 0 h 6858000"/>
              <a:gd name="connsiteX10-191" fmla="*/ 4668556 w 6410513"/>
              <a:gd name="connsiteY10-192" fmla="*/ 1383678 h 6858000"/>
              <a:gd name="connsiteX11-193" fmla="*/ 5934914 w 6410513"/>
              <a:gd name="connsiteY11-194" fmla="*/ 2398231 h 6858000"/>
              <a:gd name="connsiteX12-195" fmla="*/ 6005679 w 6410513"/>
              <a:gd name="connsiteY12-196" fmla="*/ 2502345 h 6858000"/>
              <a:gd name="connsiteX13-197" fmla="*/ 6342306 w 6410513"/>
              <a:gd name="connsiteY13-198" fmla="*/ 4183546 h 6858000"/>
              <a:gd name="connsiteX14-199" fmla="*/ 6341380 w 6410513"/>
              <a:gd name="connsiteY14-200" fmla="*/ 4183178 h 6858000"/>
              <a:gd name="connsiteX15-201" fmla="*/ 5474427 w 6410513"/>
              <a:gd name="connsiteY15-202" fmla="*/ 5267186 h 6858000"/>
              <a:gd name="connsiteX16-203" fmla="*/ 3556314 w 6410513"/>
              <a:gd name="connsiteY16-204" fmla="*/ 6697536 h 6858000"/>
              <a:gd name="connsiteX17-205" fmla="*/ 3260653 w 6410513"/>
              <a:gd name="connsiteY17-206" fmla="*/ 6849975 h 6858000"/>
              <a:gd name="connsiteX18-207" fmla="*/ 3242861 w 6410513"/>
              <a:gd name="connsiteY18-208" fmla="*/ 6858000 h 6858000"/>
              <a:gd name="connsiteX0-209" fmla="*/ 239270 w 6410513"/>
              <a:gd name="connsiteY0-210" fmla="*/ 6858000 h 6858000"/>
              <a:gd name="connsiteX1-211" fmla="*/ 162719 w 6410513"/>
              <a:gd name="connsiteY1-212" fmla="*/ 6713993 h 6858000"/>
              <a:gd name="connsiteX2-213" fmla="*/ 50595 w 6410513"/>
              <a:gd name="connsiteY2-214" fmla="*/ 6349709 h 6858000"/>
              <a:gd name="connsiteX3-215" fmla="*/ 237663 w 6410513"/>
              <a:gd name="connsiteY3-216" fmla="*/ 4890555 h 6858000"/>
              <a:gd name="connsiteX4-217" fmla="*/ 999083 w 6410513"/>
              <a:gd name="connsiteY4-218" fmla="*/ 4309746 h 6858000"/>
              <a:gd name="connsiteX5-219" fmla="*/ 1213635 w 6410513"/>
              <a:gd name="connsiteY5-220" fmla="*/ 4040684 h 6858000"/>
              <a:gd name="connsiteX6-221" fmla="*/ 1126227 w 6410513"/>
              <a:gd name="connsiteY6-222" fmla="*/ 3069540 h 6858000"/>
              <a:gd name="connsiteX7-223" fmla="*/ 59111 w 6410513"/>
              <a:gd name="connsiteY7-224" fmla="*/ 958484 h 6858000"/>
              <a:gd name="connsiteX8-225" fmla="*/ 271658 w 6410513"/>
              <a:gd name="connsiteY8-226" fmla="*/ 39985 h 6858000"/>
              <a:gd name="connsiteX9-227" fmla="*/ 304153 w 6410513"/>
              <a:gd name="connsiteY9-228" fmla="*/ 0 h 6858000"/>
              <a:gd name="connsiteX10-229" fmla="*/ 5934914 w 6410513"/>
              <a:gd name="connsiteY10-230" fmla="*/ 2398231 h 6858000"/>
              <a:gd name="connsiteX11-231" fmla="*/ 6005679 w 6410513"/>
              <a:gd name="connsiteY11-232" fmla="*/ 2502345 h 6858000"/>
              <a:gd name="connsiteX12-233" fmla="*/ 6342306 w 6410513"/>
              <a:gd name="connsiteY12-234" fmla="*/ 4183546 h 6858000"/>
              <a:gd name="connsiteX13-235" fmla="*/ 6341380 w 6410513"/>
              <a:gd name="connsiteY13-236" fmla="*/ 4183178 h 6858000"/>
              <a:gd name="connsiteX14-237" fmla="*/ 5474427 w 6410513"/>
              <a:gd name="connsiteY14-238" fmla="*/ 5267186 h 6858000"/>
              <a:gd name="connsiteX15-239" fmla="*/ 3556314 w 6410513"/>
              <a:gd name="connsiteY15-240" fmla="*/ 6697536 h 6858000"/>
              <a:gd name="connsiteX16-241" fmla="*/ 3260653 w 6410513"/>
              <a:gd name="connsiteY16-242" fmla="*/ 6849975 h 6858000"/>
              <a:gd name="connsiteX17-243" fmla="*/ 3242861 w 6410513"/>
              <a:gd name="connsiteY17-244" fmla="*/ 6858000 h 6858000"/>
              <a:gd name="connsiteX0-245" fmla="*/ 239270 w 6410513"/>
              <a:gd name="connsiteY0-246" fmla="*/ 6858000 h 6858000"/>
              <a:gd name="connsiteX1-247" fmla="*/ 162719 w 6410513"/>
              <a:gd name="connsiteY1-248" fmla="*/ 6713993 h 6858000"/>
              <a:gd name="connsiteX2-249" fmla="*/ 50595 w 6410513"/>
              <a:gd name="connsiteY2-250" fmla="*/ 6349709 h 6858000"/>
              <a:gd name="connsiteX3-251" fmla="*/ 237663 w 6410513"/>
              <a:gd name="connsiteY3-252" fmla="*/ 4890555 h 6858000"/>
              <a:gd name="connsiteX4-253" fmla="*/ 999083 w 6410513"/>
              <a:gd name="connsiteY4-254" fmla="*/ 4309746 h 6858000"/>
              <a:gd name="connsiteX5-255" fmla="*/ 1213635 w 6410513"/>
              <a:gd name="connsiteY5-256" fmla="*/ 4040684 h 6858000"/>
              <a:gd name="connsiteX6-257" fmla="*/ 1126227 w 6410513"/>
              <a:gd name="connsiteY6-258" fmla="*/ 3069540 h 6858000"/>
              <a:gd name="connsiteX7-259" fmla="*/ 59111 w 6410513"/>
              <a:gd name="connsiteY7-260" fmla="*/ 958484 h 6858000"/>
              <a:gd name="connsiteX8-261" fmla="*/ 271658 w 6410513"/>
              <a:gd name="connsiteY8-262" fmla="*/ 39985 h 6858000"/>
              <a:gd name="connsiteX9-263" fmla="*/ 304153 w 6410513"/>
              <a:gd name="connsiteY9-264" fmla="*/ 0 h 6858000"/>
              <a:gd name="connsiteX10-265" fmla="*/ 6005679 w 6410513"/>
              <a:gd name="connsiteY10-266" fmla="*/ 2502345 h 6858000"/>
              <a:gd name="connsiteX11-267" fmla="*/ 6342306 w 6410513"/>
              <a:gd name="connsiteY11-268" fmla="*/ 4183546 h 6858000"/>
              <a:gd name="connsiteX12-269" fmla="*/ 6341380 w 6410513"/>
              <a:gd name="connsiteY12-270" fmla="*/ 4183178 h 6858000"/>
              <a:gd name="connsiteX13-271" fmla="*/ 5474427 w 6410513"/>
              <a:gd name="connsiteY13-272" fmla="*/ 5267186 h 6858000"/>
              <a:gd name="connsiteX14-273" fmla="*/ 3556314 w 6410513"/>
              <a:gd name="connsiteY14-274" fmla="*/ 6697536 h 6858000"/>
              <a:gd name="connsiteX15-275" fmla="*/ 3260653 w 6410513"/>
              <a:gd name="connsiteY15-276" fmla="*/ 6849975 h 6858000"/>
              <a:gd name="connsiteX16-277" fmla="*/ 3242861 w 6410513"/>
              <a:gd name="connsiteY16-278" fmla="*/ 6858000 h 6858000"/>
              <a:gd name="connsiteX0-279" fmla="*/ 239270 w 6342306"/>
              <a:gd name="connsiteY0-280" fmla="*/ 6858000 h 6858000"/>
              <a:gd name="connsiteX1-281" fmla="*/ 162719 w 6342306"/>
              <a:gd name="connsiteY1-282" fmla="*/ 6713993 h 6858000"/>
              <a:gd name="connsiteX2-283" fmla="*/ 50595 w 6342306"/>
              <a:gd name="connsiteY2-284" fmla="*/ 6349709 h 6858000"/>
              <a:gd name="connsiteX3-285" fmla="*/ 237663 w 6342306"/>
              <a:gd name="connsiteY3-286" fmla="*/ 4890555 h 6858000"/>
              <a:gd name="connsiteX4-287" fmla="*/ 999083 w 6342306"/>
              <a:gd name="connsiteY4-288" fmla="*/ 4309746 h 6858000"/>
              <a:gd name="connsiteX5-289" fmla="*/ 1213635 w 6342306"/>
              <a:gd name="connsiteY5-290" fmla="*/ 4040684 h 6858000"/>
              <a:gd name="connsiteX6-291" fmla="*/ 1126227 w 6342306"/>
              <a:gd name="connsiteY6-292" fmla="*/ 3069540 h 6858000"/>
              <a:gd name="connsiteX7-293" fmla="*/ 59111 w 6342306"/>
              <a:gd name="connsiteY7-294" fmla="*/ 958484 h 6858000"/>
              <a:gd name="connsiteX8-295" fmla="*/ 271658 w 6342306"/>
              <a:gd name="connsiteY8-296" fmla="*/ 39985 h 6858000"/>
              <a:gd name="connsiteX9-297" fmla="*/ 304153 w 6342306"/>
              <a:gd name="connsiteY9-298" fmla="*/ 0 h 6858000"/>
              <a:gd name="connsiteX10-299" fmla="*/ 6342306 w 6342306"/>
              <a:gd name="connsiteY10-300" fmla="*/ 4183546 h 6858000"/>
              <a:gd name="connsiteX11-301" fmla="*/ 6341380 w 6342306"/>
              <a:gd name="connsiteY11-302" fmla="*/ 4183178 h 6858000"/>
              <a:gd name="connsiteX12-303" fmla="*/ 5474427 w 6342306"/>
              <a:gd name="connsiteY12-304" fmla="*/ 5267186 h 6858000"/>
              <a:gd name="connsiteX13-305" fmla="*/ 3556314 w 6342306"/>
              <a:gd name="connsiteY13-306" fmla="*/ 6697536 h 6858000"/>
              <a:gd name="connsiteX14-307" fmla="*/ 3260653 w 6342306"/>
              <a:gd name="connsiteY14-308" fmla="*/ 6849975 h 6858000"/>
              <a:gd name="connsiteX15-309" fmla="*/ 3242861 w 6342306"/>
              <a:gd name="connsiteY15-310" fmla="*/ 6858000 h 6858000"/>
              <a:gd name="connsiteX0-311" fmla="*/ 239270 w 6342306"/>
              <a:gd name="connsiteY0-312" fmla="*/ 6858000 h 6858000"/>
              <a:gd name="connsiteX1-313" fmla="*/ 162719 w 6342306"/>
              <a:gd name="connsiteY1-314" fmla="*/ 6713993 h 6858000"/>
              <a:gd name="connsiteX2-315" fmla="*/ 50595 w 6342306"/>
              <a:gd name="connsiteY2-316" fmla="*/ 6349709 h 6858000"/>
              <a:gd name="connsiteX3-317" fmla="*/ 237663 w 6342306"/>
              <a:gd name="connsiteY3-318" fmla="*/ 4890555 h 6858000"/>
              <a:gd name="connsiteX4-319" fmla="*/ 999083 w 6342306"/>
              <a:gd name="connsiteY4-320" fmla="*/ 4309746 h 6858000"/>
              <a:gd name="connsiteX5-321" fmla="*/ 1213635 w 6342306"/>
              <a:gd name="connsiteY5-322" fmla="*/ 4040684 h 6858000"/>
              <a:gd name="connsiteX6-323" fmla="*/ 1126227 w 6342306"/>
              <a:gd name="connsiteY6-324" fmla="*/ 3069540 h 6858000"/>
              <a:gd name="connsiteX7-325" fmla="*/ 59111 w 6342306"/>
              <a:gd name="connsiteY7-326" fmla="*/ 958484 h 6858000"/>
              <a:gd name="connsiteX8-327" fmla="*/ 271658 w 6342306"/>
              <a:gd name="connsiteY8-328" fmla="*/ 39985 h 6858000"/>
              <a:gd name="connsiteX9-329" fmla="*/ 304153 w 6342306"/>
              <a:gd name="connsiteY9-330" fmla="*/ 0 h 6858000"/>
              <a:gd name="connsiteX10-331" fmla="*/ 6342306 w 6342306"/>
              <a:gd name="connsiteY10-332" fmla="*/ 4183546 h 6858000"/>
              <a:gd name="connsiteX11-333" fmla="*/ 5474427 w 6342306"/>
              <a:gd name="connsiteY11-334" fmla="*/ 5267186 h 6858000"/>
              <a:gd name="connsiteX12-335" fmla="*/ 3556314 w 6342306"/>
              <a:gd name="connsiteY12-336" fmla="*/ 6697536 h 6858000"/>
              <a:gd name="connsiteX13-337" fmla="*/ 3260653 w 6342306"/>
              <a:gd name="connsiteY13-338" fmla="*/ 6849975 h 6858000"/>
              <a:gd name="connsiteX14-339" fmla="*/ 3242861 w 6342306"/>
              <a:gd name="connsiteY14-340" fmla="*/ 6858000 h 6858000"/>
              <a:gd name="connsiteX0-341" fmla="*/ 239270 w 5474427"/>
              <a:gd name="connsiteY0-342" fmla="*/ 6858000 h 6858000"/>
              <a:gd name="connsiteX1-343" fmla="*/ 162719 w 5474427"/>
              <a:gd name="connsiteY1-344" fmla="*/ 6713993 h 6858000"/>
              <a:gd name="connsiteX2-345" fmla="*/ 50595 w 5474427"/>
              <a:gd name="connsiteY2-346" fmla="*/ 6349709 h 6858000"/>
              <a:gd name="connsiteX3-347" fmla="*/ 237663 w 5474427"/>
              <a:gd name="connsiteY3-348" fmla="*/ 4890555 h 6858000"/>
              <a:gd name="connsiteX4-349" fmla="*/ 999083 w 5474427"/>
              <a:gd name="connsiteY4-350" fmla="*/ 4309746 h 6858000"/>
              <a:gd name="connsiteX5-351" fmla="*/ 1213635 w 5474427"/>
              <a:gd name="connsiteY5-352" fmla="*/ 4040684 h 6858000"/>
              <a:gd name="connsiteX6-353" fmla="*/ 1126227 w 5474427"/>
              <a:gd name="connsiteY6-354" fmla="*/ 3069540 h 6858000"/>
              <a:gd name="connsiteX7-355" fmla="*/ 59111 w 5474427"/>
              <a:gd name="connsiteY7-356" fmla="*/ 958484 h 6858000"/>
              <a:gd name="connsiteX8-357" fmla="*/ 271658 w 5474427"/>
              <a:gd name="connsiteY8-358" fmla="*/ 39985 h 6858000"/>
              <a:gd name="connsiteX9-359" fmla="*/ 304153 w 5474427"/>
              <a:gd name="connsiteY9-360" fmla="*/ 0 h 6858000"/>
              <a:gd name="connsiteX10-361" fmla="*/ 5474427 w 5474427"/>
              <a:gd name="connsiteY10-362" fmla="*/ 5267186 h 6858000"/>
              <a:gd name="connsiteX11-363" fmla="*/ 3556314 w 5474427"/>
              <a:gd name="connsiteY11-364" fmla="*/ 6697536 h 6858000"/>
              <a:gd name="connsiteX12-365" fmla="*/ 3260653 w 5474427"/>
              <a:gd name="connsiteY12-366" fmla="*/ 6849975 h 6858000"/>
              <a:gd name="connsiteX13-367" fmla="*/ 3242861 w 5474427"/>
              <a:gd name="connsiteY13-368" fmla="*/ 6858000 h 6858000"/>
              <a:gd name="connsiteX0-369" fmla="*/ 239270 w 3556314"/>
              <a:gd name="connsiteY0-370" fmla="*/ 6858000 h 6858000"/>
              <a:gd name="connsiteX1-371" fmla="*/ 162719 w 3556314"/>
              <a:gd name="connsiteY1-372" fmla="*/ 6713993 h 6858000"/>
              <a:gd name="connsiteX2-373" fmla="*/ 50595 w 3556314"/>
              <a:gd name="connsiteY2-374" fmla="*/ 6349709 h 6858000"/>
              <a:gd name="connsiteX3-375" fmla="*/ 237663 w 3556314"/>
              <a:gd name="connsiteY3-376" fmla="*/ 4890555 h 6858000"/>
              <a:gd name="connsiteX4-377" fmla="*/ 999083 w 3556314"/>
              <a:gd name="connsiteY4-378" fmla="*/ 4309746 h 6858000"/>
              <a:gd name="connsiteX5-379" fmla="*/ 1213635 w 3556314"/>
              <a:gd name="connsiteY5-380" fmla="*/ 4040684 h 6858000"/>
              <a:gd name="connsiteX6-381" fmla="*/ 1126227 w 3556314"/>
              <a:gd name="connsiteY6-382" fmla="*/ 3069540 h 6858000"/>
              <a:gd name="connsiteX7-383" fmla="*/ 59111 w 3556314"/>
              <a:gd name="connsiteY7-384" fmla="*/ 958484 h 6858000"/>
              <a:gd name="connsiteX8-385" fmla="*/ 271658 w 3556314"/>
              <a:gd name="connsiteY8-386" fmla="*/ 39985 h 6858000"/>
              <a:gd name="connsiteX9-387" fmla="*/ 304153 w 3556314"/>
              <a:gd name="connsiteY9-388" fmla="*/ 0 h 6858000"/>
              <a:gd name="connsiteX10-389" fmla="*/ 3556314 w 3556314"/>
              <a:gd name="connsiteY10-390" fmla="*/ 6697536 h 6858000"/>
              <a:gd name="connsiteX11-391" fmla="*/ 3260653 w 3556314"/>
              <a:gd name="connsiteY11-392" fmla="*/ 6849975 h 6858000"/>
              <a:gd name="connsiteX12-393" fmla="*/ 3242861 w 3556314"/>
              <a:gd name="connsiteY12-394" fmla="*/ 6858000 h 6858000"/>
              <a:gd name="connsiteX0-395" fmla="*/ 239270 w 3260653"/>
              <a:gd name="connsiteY0-396" fmla="*/ 6858000 h 6858000"/>
              <a:gd name="connsiteX1-397" fmla="*/ 162719 w 3260653"/>
              <a:gd name="connsiteY1-398" fmla="*/ 6713993 h 6858000"/>
              <a:gd name="connsiteX2-399" fmla="*/ 50595 w 3260653"/>
              <a:gd name="connsiteY2-400" fmla="*/ 6349709 h 6858000"/>
              <a:gd name="connsiteX3-401" fmla="*/ 237663 w 3260653"/>
              <a:gd name="connsiteY3-402" fmla="*/ 4890555 h 6858000"/>
              <a:gd name="connsiteX4-403" fmla="*/ 999083 w 3260653"/>
              <a:gd name="connsiteY4-404" fmla="*/ 4309746 h 6858000"/>
              <a:gd name="connsiteX5-405" fmla="*/ 1213635 w 3260653"/>
              <a:gd name="connsiteY5-406" fmla="*/ 4040684 h 6858000"/>
              <a:gd name="connsiteX6-407" fmla="*/ 1126227 w 3260653"/>
              <a:gd name="connsiteY6-408" fmla="*/ 3069540 h 6858000"/>
              <a:gd name="connsiteX7-409" fmla="*/ 59111 w 3260653"/>
              <a:gd name="connsiteY7-410" fmla="*/ 958484 h 6858000"/>
              <a:gd name="connsiteX8-411" fmla="*/ 271658 w 3260653"/>
              <a:gd name="connsiteY8-412" fmla="*/ 39985 h 6858000"/>
              <a:gd name="connsiteX9-413" fmla="*/ 304153 w 3260653"/>
              <a:gd name="connsiteY9-414" fmla="*/ 0 h 6858000"/>
              <a:gd name="connsiteX10-415" fmla="*/ 3260653 w 3260653"/>
              <a:gd name="connsiteY10-416" fmla="*/ 6849975 h 6858000"/>
              <a:gd name="connsiteX11-417" fmla="*/ 3242861 w 3260653"/>
              <a:gd name="connsiteY11-418" fmla="*/ 6858000 h 6858000"/>
              <a:gd name="connsiteX0-419" fmla="*/ 239270 w 3260653"/>
              <a:gd name="connsiteY0-420" fmla="*/ 6858000 h 6858000"/>
              <a:gd name="connsiteX1-421" fmla="*/ 162719 w 3260653"/>
              <a:gd name="connsiteY1-422" fmla="*/ 6713993 h 6858000"/>
              <a:gd name="connsiteX2-423" fmla="*/ 50595 w 3260653"/>
              <a:gd name="connsiteY2-424" fmla="*/ 6349709 h 6858000"/>
              <a:gd name="connsiteX3-425" fmla="*/ 237663 w 3260653"/>
              <a:gd name="connsiteY3-426" fmla="*/ 4890555 h 6858000"/>
              <a:gd name="connsiteX4-427" fmla="*/ 999083 w 3260653"/>
              <a:gd name="connsiteY4-428" fmla="*/ 4309746 h 6858000"/>
              <a:gd name="connsiteX5-429" fmla="*/ 1213635 w 3260653"/>
              <a:gd name="connsiteY5-430" fmla="*/ 4040684 h 6858000"/>
              <a:gd name="connsiteX6-431" fmla="*/ 1126227 w 3260653"/>
              <a:gd name="connsiteY6-432" fmla="*/ 3069540 h 6858000"/>
              <a:gd name="connsiteX7-433" fmla="*/ 59111 w 3260653"/>
              <a:gd name="connsiteY7-434" fmla="*/ 958484 h 6858000"/>
              <a:gd name="connsiteX8-435" fmla="*/ 271658 w 3260653"/>
              <a:gd name="connsiteY8-436" fmla="*/ 39985 h 6858000"/>
              <a:gd name="connsiteX9-437" fmla="*/ 304153 w 3260653"/>
              <a:gd name="connsiteY9-438" fmla="*/ 0 h 6858000"/>
              <a:gd name="connsiteX10-439" fmla="*/ 3260653 w 3260653"/>
              <a:gd name="connsiteY10-440" fmla="*/ 6849975 h 6858000"/>
              <a:gd name="connsiteX0-441" fmla="*/ 239270 w 1289082"/>
              <a:gd name="connsiteY0-442" fmla="*/ 6858000 h 6858000"/>
              <a:gd name="connsiteX1-443" fmla="*/ 162719 w 1289082"/>
              <a:gd name="connsiteY1-444" fmla="*/ 6713993 h 6858000"/>
              <a:gd name="connsiteX2-445" fmla="*/ 50595 w 1289082"/>
              <a:gd name="connsiteY2-446" fmla="*/ 6349709 h 6858000"/>
              <a:gd name="connsiteX3-447" fmla="*/ 237663 w 1289082"/>
              <a:gd name="connsiteY3-448" fmla="*/ 4890555 h 6858000"/>
              <a:gd name="connsiteX4-449" fmla="*/ 999083 w 1289082"/>
              <a:gd name="connsiteY4-450" fmla="*/ 4309746 h 6858000"/>
              <a:gd name="connsiteX5-451" fmla="*/ 1213635 w 1289082"/>
              <a:gd name="connsiteY5-452" fmla="*/ 4040684 h 6858000"/>
              <a:gd name="connsiteX6-453" fmla="*/ 1126227 w 1289082"/>
              <a:gd name="connsiteY6-454" fmla="*/ 3069540 h 6858000"/>
              <a:gd name="connsiteX7-455" fmla="*/ 59111 w 1289082"/>
              <a:gd name="connsiteY7-456" fmla="*/ 958484 h 6858000"/>
              <a:gd name="connsiteX8-457" fmla="*/ 271658 w 1289082"/>
              <a:gd name="connsiteY8-458" fmla="*/ 39985 h 6858000"/>
              <a:gd name="connsiteX9-459" fmla="*/ 304153 w 1289082"/>
              <a:gd name="connsiteY9-460"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289082" h="6858000">
                <a:moveTo>
                  <a:pt x="239270" y="6858000"/>
                </a:moveTo>
                <a:lnTo>
                  <a:pt x="162719" y="6713993"/>
                </a:lnTo>
                <a:cubicBezTo>
                  <a:pt x="112384" y="6601822"/>
                  <a:pt x="74788" y="6479097"/>
                  <a:pt x="50595" y="6349709"/>
                </a:cubicBezTo>
                <a:cubicBezTo>
                  <a:pt x="-45906" y="5840070"/>
                  <a:pt x="-15231" y="5264722"/>
                  <a:pt x="237663" y="4890555"/>
                </a:cubicBezTo>
                <a:cubicBezTo>
                  <a:pt x="424112" y="4613466"/>
                  <a:pt x="755797" y="4515079"/>
                  <a:pt x="999083" y="4309746"/>
                </a:cubicBezTo>
                <a:cubicBezTo>
                  <a:pt x="1085008" y="4237318"/>
                  <a:pt x="1159754" y="4151606"/>
                  <a:pt x="1213635" y="4040684"/>
                </a:cubicBezTo>
                <a:cubicBezTo>
                  <a:pt x="1356534" y="3747872"/>
                  <a:pt x="1279026" y="3387446"/>
                  <a:pt x="1126227" y="3069540"/>
                </a:cubicBezTo>
                <a:cubicBezTo>
                  <a:pt x="793607" y="2377961"/>
                  <a:pt x="176058" y="1766342"/>
                  <a:pt x="59111" y="958484"/>
                </a:cubicBezTo>
                <a:cubicBezTo>
                  <a:pt x="5295" y="587931"/>
                  <a:pt x="98538" y="277105"/>
                  <a:pt x="271658" y="39985"/>
                </a:cubicBezTo>
                <a:lnTo>
                  <a:pt x="304153" y="0"/>
                </a:lnTo>
              </a:path>
            </a:pathLst>
          </a:custGeom>
          <a:noFill/>
          <a:ln w="25346" cap="flat">
            <a:solidFill>
              <a:schemeClr val="tx2">
                <a:alpha val="10000"/>
              </a:schemeClr>
            </a:solidFill>
            <a:prstDash val="solid"/>
            <a:miter/>
          </a:ln>
        </p:spPr>
        <p:txBody>
          <a:bodyPr rtlCol="0" anchor="ctr"/>
          <a:lstStyle/>
          <a:p>
            <a:endParaRPr lang="zh-CN" altLang="en-US" sz="1015"/>
          </a:p>
        </p:txBody>
      </p:sp>
      <p:sp>
        <p:nvSpPr>
          <p:cNvPr id="2" name="标题 1"/>
          <p:cNvSpPr>
            <a:spLocks noGrp="1"/>
          </p:cNvSpPr>
          <p:nvPr>
            <p:ph type="title"/>
            <p:custDataLst>
              <p:tags r:id="rId9"/>
            </p:custDataLst>
          </p:nvPr>
        </p:nvSpPr>
        <p:spPr>
          <a:xfrm>
            <a:off x="659486" y="3470003"/>
            <a:ext cx="7825028" cy="1989991"/>
          </a:xfrm>
        </p:spPr>
        <p:txBody>
          <a:bodyPr wrap="square" anchor="t">
            <a:normAutofit/>
          </a:bodyPr>
          <a:lstStyle>
            <a:lvl1pPr algn="ctr">
              <a:defRPr sz="3450">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10"/>
            </p:custDataLst>
          </p:nvPr>
        </p:nvSpPr>
        <p:spPr>
          <a:xfrm>
            <a:off x="659486" y="1231853"/>
            <a:ext cx="7825028" cy="2003325"/>
          </a:xfrm>
        </p:spPr>
        <p:txBody>
          <a:bodyPr wrap="square" anchor="b">
            <a:normAutofit/>
          </a:bodyPr>
          <a:lstStyle>
            <a:lvl1pPr marL="0" indent="0" algn="ctr">
              <a:buNone/>
              <a:defRPr sz="4425" b="1">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11"/>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5"/>
          <p:cNvSpPr>
            <a:spLocks noGrp="1"/>
          </p:cNvSpPr>
          <p:nvPr>
            <p:ph type="ftr" sz="quarter" idx="11"/>
            <p:custDataLst>
              <p:tags r:id="rId12"/>
            </p:custDataLst>
          </p:nvPr>
        </p:nvSpPr>
        <p:spPr/>
        <p:txBody>
          <a:bodyPr/>
          <a:lstStyle/>
          <a:p>
            <a:endParaRPr lang="zh-CN" altLang="en-US"/>
          </a:p>
        </p:txBody>
      </p:sp>
      <p:sp>
        <p:nvSpPr>
          <p:cNvPr id="6" name="灯片编号占位符 6"/>
          <p:cNvSpPr>
            <a:spLocks noGrp="1"/>
          </p:cNvSpPr>
          <p:nvPr>
            <p:ph type="sldNum" sz="quarter" idx="12"/>
            <p:custDataLst>
              <p:tags r:id="rId13"/>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1127250"/>
            <a:ext cx="8100000" cy="540000"/>
          </a:xfrm>
        </p:spPr>
        <p:txBody>
          <a:bodyPr vert="horz" wrap="square" lIns="0" tIns="0" rIns="0" bIns="0" rtlCol="0" anchor="b">
            <a:normAutofit/>
          </a:bodyPr>
          <a:lstStyle>
            <a:lvl1pPr algn="l">
              <a:defRPr lang="zh-CN" altLang="en-US" sz="2700" dirty="0">
                <a:latin typeface="+mj-ea"/>
                <a:ea typeface="+mj-ea"/>
                <a:cs typeface="+mj-ea"/>
                <a:sym typeface="+mj-ea"/>
              </a:defRPr>
            </a:lvl1pPr>
          </a:lstStyle>
          <a:p>
            <a:pPr lvl="0"/>
            <a:r>
              <a:rPr lang="zh-CN" altLang="en-US"/>
              <a:t>单击此处编辑母版标题样式</a:t>
            </a:r>
            <a:endParaRPr lang="zh-CN" altLang="en-US" dirty="0"/>
          </a:p>
        </p:txBody>
      </p:sp>
      <p:sp>
        <p:nvSpPr>
          <p:cNvPr id="3" name="内容占位符 2"/>
          <p:cNvSpPr>
            <a:spLocks noGrp="1"/>
          </p:cNvSpPr>
          <p:nvPr>
            <p:ph sz="half" idx="1"/>
            <p:custDataLst>
              <p:tags r:id="rId2"/>
            </p:custDataLst>
          </p:nvPr>
        </p:nvSpPr>
        <p:spPr>
          <a:xfrm>
            <a:off x="521970" y="1880550"/>
            <a:ext cx="399288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内容占位符 3"/>
          <p:cNvSpPr>
            <a:spLocks noGrp="1"/>
          </p:cNvSpPr>
          <p:nvPr>
            <p:ph sz="half" idx="2"/>
            <p:custDataLst>
              <p:tags r:id="rId3"/>
            </p:custDataLst>
          </p:nvPr>
        </p:nvSpPr>
        <p:spPr>
          <a:xfrm>
            <a:off x="4629150" y="1880550"/>
            <a:ext cx="3992880" cy="36099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日期占位符 4"/>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1127250"/>
            <a:ext cx="8100000" cy="540000"/>
          </a:xfrm>
        </p:spPr>
        <p:txBody>
          <a:bodyPr vert="horz" wrap="square" lIns="0" tIns="0" rIns="0" bIns="0" rtlCol="0" anchor="b">
            <a:normAutofit/>
          </a:bodyPr>
          <a:lstStyle>
            <a:lvl1pPr algn="l">
              <a:defRPr lang="zh-CN" altLang="en-US" sz="2700" dirty="0">
                <a:latin typeface="+mj-ea"/>
                <a:ea typeface="+mj-ea"/>
                <a:cs typeface="+mj-ea"/>
                <a:sym typeface="+mj-ea"/>
              </a:defRPr>
            </a:lvl1pPr>
          </a:lstStyle>
          <a:p>
            <a:pPr lvl="0"/>
            <a:r>
              <a:rPr lang="zh-CN" altLang="en-US"/>
              <a:t>单击此处编辑母版标题样式</a:t>
            </a:r>
            <a:endParaRPr lang="zh-CN" altLang="en-US" dirty="0"/>
          </a:p>
        </p:txBody>
      </p:sp>
      <p:sp>
        <p:nvSpPr>
          <p:cNvPr id="3" name="文本占位符 2"/>
          <p:cNvSpPr>
            <a:spLocks noGrp="1"/>
          </p:cNvSpPr>
          <p:nvPr>
            <p:ph type="body" idx="1"/>
            <p:custDataLst>
              <p:tags r:id="rId2"/>
            </p:custDataLst>
          </p:nvPr>
        </p:nvSpPr>
        <p:spPr>
          <a:xfrm>
            <a:off x="521970" y="1880550"/>
            <a:ext cx="3992880" cy="405000"/>
          </a:xfrm>
        </p:spPr>
        <p:txBody>
          <a:bodyPr wrap="square" anchor="b">
            <a:normAutofit/>
          </a:bodyPr>
          <a:lstStyle>
            <a:lvl1pPr marL="0" indent="0">
              <a:buNone/>
              <a:defRPr sz="18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3"/>
            </p:custDataLst>
          </p:nvPr>
        </p:nvSpPr>
        <p:spPr>
          <a:xfrm>
            <a:off x="521970" y="2403206"/>
            <a:ext cx="3992880" cy="3096291"/>
          </a:xfrm>
        </p:spPr>
        <p:txBody>
          <a:bodyPr wrap="square">
            <a:normAutofit/>
          </a:bodyPr>
          <a:lstStyle>
            <a:lvl1pPr>
              <a:defRPr sz="1650">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文本占位符 4"/>
          <p:cNvSpPr>
            <a:spLocks noGrp="1"/>
          </p:cNvSpPr>
          <p:nvPr>
            <p:ph type="body" sz="quarter" idx="3"/>
            <p:custDataLst>
              <p:tags r:id="rId4"/>
            </p:custDataLst>
          </p:nvPr>
        </p:nvSpPr>
        <p:spPr>
          <a:xfrm>
            <a:off x="4629150" y="1880550"/>
            <a:ext cx="3992880" cy="405000"/>
          </a:xfrm>
        </p:spPr>
        <p:txBody>
          <a:bodyPr wrap="square" anchor="b">
            <a:normAutofit/>
          </a:bodyPr>
          <a:lstStyle>
            <a:lvl1pPr marL="0" indent="0">
              <a:buNone/>
              <a:defRPr sz="1800" b="1">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5"/>
            </p:custDataLst>
          </p:nvPr>
        </p:nvSpPr>
        <p:spPr>
          <a:xfrm>
            <a:off x="4629150" y="2403206"/>
            <a:ext cx="3992880" cy="3096291"/>
          </a:xfrm>
        </p:spPr>
        <p:txBody>
          <a:bodyPr wrap="square">
            <a:normAutofit/>
          </a:bodyPr>
          <a:lstStyle>
            <a:lvl1pPr>
              <a:defRPr sz="1650">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7" name="日期占位符 6"/>
          <p:cNvSpPr>
            <a:spLocks noGrp="1"/>
          </p:cNvSpPr>
          <p:nvPr>
            <p:ph type="dt" sz="half" idx="10"/>
            <p:custDataLst>
              <p:tags r:id="rId6"/>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dirty="0"/>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1"/>
            </p:custDataLst>
          </p:nvPr>
        </p:nvSpPr>
        <p:spPr>
          <a:xfrm>
            <a:off x="522000" y="1127250"/>
            <a:ext cx="8100000" cy="43632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2"/>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3"/>
          <p:cNvSpPr>
            <a:spLocks noGrp="1"/>
          </p:cNvSpPr>
          <p:nvPr>
            <p:ph type="ftr" sz="quarter" idx="11"/>
            <p:custDataLst>
              <p:tags r:id="rId3"/>
            </p:custDataLst>
          </p:nvPr>
        </p:nvSpPr>
        <p:spPr/>
        <p:txBody>
          <a:body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2000" y="1127250"/>
            <a:ext cx="8100000" cy="540000"/>
          </a:xfrm>
        </p:spPr>
        <p:txBody>
          <a:bodyPr wrap="square" lIns="0" tIns="0" rIns="0" bIns="0" anchor="b">
            <a:normAutofit/>
          </a:bodyPr>
          <a:lstStyle>
            <a:lvl1pPr algn="l">
              <a:defRPr sz="2700">
                <a:latin typeface="+mj-ea"/>
                <a:ea typeface="+mj-ea"/>
                <a:cs typeface="+mj-ea"/>
                <a:sym typeface="+mj-ea"/>
              </a:defRPr>
            </a:lvl1pPr>
          </a:lstStyle>
          <a:p>
            <a:r>
              <a:rPr lang="zh-CN" altLang="en-US"/>
              <a:t>单击此处编辑母版标题样式</a:t>
            </a:r>
            <a:endParaRPr lang="zh-CN" altLang="en-US" dirty="0"/>
          </a:p>
        </p:txBody>
      </p:sp>
      <p:sp>
        <p:nvSpPr>
          <p:cNvPr id="3" name="文本占位符 2"/>
          <p:cNvSpPr>
            <a:spLocks noGrp="1"/>
          </p:cNvSpPr>
          <p:nvPr>
            <p:ph type="body" idx="1" hasCustomPrompt="1"/>
            <p:custDataLst>
              <p:tags r:id="rId2"/>
            </p:custDataLst>
          </p:nvPr>
        </p:nvSpPr>
        <p:spPr>
          <a:xfrm>
            <a:off x="522000" y="1829250"/>
            <a:ext cx="8100000" cy="432000"/>
          </a:xfrm>
        </p:spPr>
        <p:txBody>
          <a:bodyPr wrap="square" anchor="t">
            <a:normAutofit/>
          </a:bodyPr>
          <a:lstStyle>
            <a:lvl1pPr marL="0" indent="0">
              <a:buNone/>
              <a:defRPr sz="2100" b="0">
                <a:latin typeface="+mn-ea"/>
                <a:ea typeface="+mn-ea"/>
                <a:cs typeface="+mn-ea"/>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solidFill>
                <a:srgbClr val="000000"/>
              </a:solidFill>
            </a:endParaRPr>
          </a:p>
        </p:txBody>
      </p:sp>
      <p:sp>
        <p:nvSpPr>
          <p:cNvPr id="6" name="页脚占位符 5"/>
          <p:cNvSpPr>
            <a:spLocks noGrp="1"/>
          </p:cNvSpPr>
          <p:nvPr>
            <p:ph type="ftr" sz="quarter" idx="11"/>
          </p:nvPr>
        </p:nvSpPr>
        <p:spPr/>
        <p:txBody>
          <a:bodyPr/>
          <a:lstStyle/>
          <a:p>
            <a:endParaRPr lang="zh-CN" altLang="en-US">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a:solidFill>
                  <a:srgbClr val="000000"/>
                </a:solidFill>
              </a:rPr>
              <a:t>‹#›</a:t>
            </a:fld>
            <a:endParaRPr lang="zh-CN" altLang="en-US">
              <a:solidFill>
                <a:srgbClr val="000000"/>
              </a:solidFill>
            </a:endParaRPr>
          </a:p>
        </p:txBody>
      </p:sp>
    </p:spTree>
  </p:cSld>
  <p:clrMapOvr>
    <a:masterClrMapping/>
  </p:clrMapOvr>
  <p:transition spd="slow">
    <p:push dir="u"/>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任意多边形: 形状 6"/>
          <p:cNvSpPr/>
          <p:nvPr userDrawn="1">
            <p:custDataLst>
              <p:tags r:id="rId1"/>
            </p:custDataLst>
          </p:nvPr>
        </p:nvSpPr>
        <p:spPr>
          <a:xfrm>
            <a:off x="6674218" y="862268"/>
            <a:ext cx="2469782" cy="1750615"/>
          </a:xfrm>
          <a:custGeom>
            <a:avLst/>
            <a:gdLst>
              <a:gd name="connsiteX0" fmla="*/ 175721 w 3293043"/>
              <a:gd name="connsiteY0" fmla="*/ 0 h 2340843"/>
              <a:gd name="connsiteX1" fmla="*/ 3293043 w 3293043"/>
              <a:gd name="connsiteY1" fmla="*/ 0 h 2340843"/>
              <a:gd name="connsiteX2" fmla="*/ 3293043 w 3293043"/>
              <a:gd name="connsiteY2" fmla="*/ 2012752 h 2340843"/>
              <a:gd name="connsiteX3" fmla="*/ 3217341 w 3293043"/>
              <a:gd name="connsiteY3" fmla="*/ 2006744 h 2340843"/>
              <a:gd name="connsiteX4" fmla="*/ 2151159 w 3293043"/>
              <a:gd name="connsiteY4" fmla="*/ 2262968 h 2340843"/>
              <a:gd name="connsiteX5" fmla="*/ 1009908 w 3293043"/>
              <a:gd name="connsiteY5" fmla="*/ 2225041 h 2340843"/>
              <a:gd name="connsiteX6" fmla="*/ 921144 w 3293043"/>
              <a:gd name="connsiteY6" fmla="*/ 2199756 h 2340843"/>
              <a:gd name="connsiteX7" fmla="*/ 46187 w 3293043"/>
              <a:gd name="connsiteY7" fmla="*/ 1378009 h 2340843"/>
              <a:gd name="connsiteX8" fmla="*/ 96909 w 3293043"/>
              <a:gd name="connsiteY8" fmla="*/ 379269 h 2340843"/>
              <a:gd name="connsiteX0-1" fmla="*/ 175721 w 3293043"/>
              <a:gd name="connsiteY0-2" fmla="*/ 0 h 2340843"/>
              <a:gd name="connsiteX1-3" fmla="*/ 3293043 w 3293043"/>
              <a:gd name="connsiteY1-4" fmla="*/ 0 h 2340843"/>
              <a:gd name="connsiteX2-5" fmla="*/ 3293043 w 3293043"/>
              <a:gd name="connsiteY2-6" fmla="*/ 2012752 h 2340843"/>
              <a:gd name="connsiteX3-7" fmla="*/ 3217341 w 3293043"/>
              <a:gd name="connsiteY3-8" fmla="*/ 2006744 h 2340843"/>
              <a:gd name="connsiteX4-9" fmla="*/ 2151159 w 3293043"/>
              <a:gd name="connsiteY4-10" fmla="*/ 2262968 h 2340843"/>
              <a:gd name="connsiteX5-11" fmla="*/ 1009908 w 3293043"/>
              <a:gd name="connsiteY5-12" fmla="*/ 2225041 h 2340843"/>
              <a:gd name="connsiteX6-13" fmla="*/ 921144 w 3293043"/>
              <a:gd name="connsiteY6-14" fmla="*/ 2199756 h 2340843"/>
              <a:gd name="connsiteX7-15" fmla="*/ 46187 w 3293043"/>
              <a:gd name="connsiteY7-16" fmla="*/ 1378009 h 2340843"/>
              <a:gd name="connsiteX8-17" fmla="*/ 96909 w 3293043"/>
              <a:gd name="connsiteY8-18" fmla="*/ 379269 h 2340843"/>
              <a:gd name="connsiteX9" fmla="*/ 267161 w 3293043"/>
              <a:gd name="connsiteY9" fmla="*/ 91440 h 2340843"/>
              <a:gd name="connsiteX0-19" fmla="*/ 3293043 w 3293043"/>
              <a:gd name="connsiteY0-20" fmla="*/ 0 h 2340843"/>
              <a:gd name="connsiteX1-21" fmla="*/ 3293043 w 3293043"/>
              <a:gd name="connsiteY1-22" fmla="*/ 2012752 h 2340843"/>
              <a:gd name="connsiteX2-23" fmla="*/ 3217341 w 3293043"/>
              <a:gd name="connsiteY2-24" fmla="*/ 2006744 h 2340843"/>
              <a:gd name="connsiteX3-25" fmla="*/ 2151159 w 3293043"/>
              <a:gd name="connsiteY3-26" fmla="*/ 2262968 h 2340843"/>
              <a:gd name="connsiteX4-27" fmla="*/ 1009908 w 3293043"/>
              <a:gd name="connsiteY4-28" fmla="*/ 2225041 h 2340843"/>
              <a:gd name="connsiteX5-29" fmla="*/ 921144 w 3293043"/>
              <a:gd name="connsiteY5-30" fmla="*/ 2199756 h 2340843"/>
              <a:gd name="connsiteX6-31" fmla="*/ 46187 w 3293043"/>
              <a:gd name="connsiteY6-32" fmla="*/ 1378009 h 2340843"/>
              <a:gd name="connsiteX7-33" fmla="*/ 96909 w 3293043"/>
              <a:gd name="connsiteY7-34" fmla="*/ 379269 h 2340843"/>
              <a:gd name="connsiteX8-35" fmla="*/ 267161 w 3293043"/>
              <a:gd name="connsiteY8-36" fmla="*/ 91440 h 2340843"/>
              <a:gd name="connsiteX0-37" fmla="*/ 3293043 w 3293043"/>
              <a:gd name="connsiteY0-38" fmla="*/ 0 h 2340843"/>
              <a:gd name="connsiteX1-39" fmla="*/ 3293043 w 3293043"/>
              <a:gd name="connsiteY1-40" fmla="*/ 2012752 h 2340843"/>
              <a:gd name="connsiteX2-41" fmla="*/ 3217341 w 3293043"/>
              <a:gd name="connsiteY2-42" fmla="*/ 2006744 h 2340843"/>
              <a:gd name="connsiteX3-43" fmla="*/ 2151159 w 3293043"/>
              <a:gd name="connsiteY3-44" fmla="*/ 2262968 h 2340843"/>
              <a:gd name="connsiteX4-45" fmla="*/ 1009908 w 3293043"/>
              <a:gd name="connsiteY4-46" fmla="*/ 2225041 h 2340843"/>
              <a:gd name="connsiteX5-47" fmla="*/ 921144 w 3293043"/>
              <a:gd name="connsiteY5-48" fmla="*/ 2199756 h 2340843"/>
              <a:gd name="connsiteX6-49" fmla="*/ 46187 w 3293043"/>
              <a:gd name="connsiteY6-50" fmla="*/ 1378009 h 2340843"/>
              <a:gd name="connsiteX7-51" fmla="*/ 96909 w 3293043"/>
              <a:gd name="connsiteY7-52" fmla="*/ 379269 h 2340843"/>
              <a:gd name="connsiteX8-53" fmla="*/ 177951 w 3293043"/>
              <a:gd name="connsiteY8-54" fmla="*/ 6690 h 2340843"/>
              <a:gd name="connsiteX0-55" fmla="*/ 3293043 w 3293043"/>
              <a:gd name="connsiteY0-56" fmla="*/ 2006062 h 2334153"/>
              <a:gd name="connsiteX1-57" fmla="*/ 3217341 w 3293043"/>
              <a:gd name="connsiteY1-58" fmla="*/ 2000054 h 2334153"/>
              <a:gd name="connsiteX2-59" fmla="*/ 2151159 w 3293043"/>
              <a:gd name="connsiteY2-60" fmla="*/ 2256278 h 2334153"/>
              <a:gd name="connsiteX3-61" fmla="*/ 1009908 w 3293043"/>
              <a:gd name="connsiteY3-62" fmla="*/ 2218351 h 2334153"/>
              <a:gd name="connsiteX4-63" fmla="*/ 921144 w 3293043"/>
              <a:gd name="connsiteY4-64" fmla="*/ 2193066 h 2334153"/>
              <a:gd name="connsiteX5-65" fmla="*/ 46187 w 3293043"/>
              <a:gd name="connsiteY5-66" fmla="*/ 1371319 h 2334153"/>
              <a:gd name="connsiteX6-67" fmla="*/ 96909 w 3293043"/>
              <a:gd name="connsiteY6-68" fmla="*/ 372579 h 2334153"/>
              <a:gd name="connsiteX7-69" fmla="*/ 177951 w 3293043"/>
              <a:gd name="connsiteY7-70" fmla="*/ 0 h 23341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293043" h="2334153">
                <a:moveTo>
                  <a:pt x="3293043" y="2006062"/>
                </a:moveTo>
                <a:lnTo>
                  <a:pt x="3217341" y="2000054"/>
                </a:lnTo>
                <a:cubicBezTo>
                  <a:pt x="2776126" y="1984809"/>
                  <a:pt x="2528272" y="2117726"/>
                  <a:pt x="2151159" y="2256278"/>
                </a:cubicBezTo>
                <a:cubicBezTo>
                  <a:pt x="1814820" y="2379805"/>
                  <a:pt x="1405163" y="2348364"/>
                  <a:pt x="1009908" y="2218351"/>
                </a:cubicBezTo>
                <a:cubicBezTo>
                  <a:pt x="981700" y="2209084"/>
                  <a:pt x="948375" y="2203345"/>
                  <a:pt x="921144" y="2193066"/>
                </a:cubicBezTo>
                <a:cubicBezTo>
                  <a:pt x="516513" y="2040866"/>
                  <a:pt x="157137" y="1737059"/>
                  <a:pt x="46187" y="1371319"/>
                </a:cubicBezTo>
                <a:cubicBezTo>
                  <a:pt x="-58577" y="1026134"/>
                  <a:pt x="39755" y="693616"/>
                  <a:pt x="96909" y="372579"/>
                </a:cubicBezTo>
                <a:cubicBezTo>
                  <a:pt x="123180" y="246156"/>
                  <a:pt x="177951" y="0"/>
                  <a:pt x="177951"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8" name="任意多边形: 形状 7"/>
          <p:cNvSpPr/>
          <p:nvPr userDrawn="1">
            <p:custDataLst>
              <p:tags r:id="rId2"/>
            </p:custDataLst>
          </p:nvPr>
        </p:nvSpPr>
        <p:spPr>
          <a:xfrm>
            <a:off x="6830031" y="865613"/>
            <a:ext cx="2313970" cy="1512292"/>
          </a:xfrm>
          <a:custGeom>
            <a:avLst/>
            <a:gdLst>
              <a:gd name="connsiteX0" fmla="*/ 149955 w 3085293"/>
              <a:gd name="connsiteY0" fmla="*/ 0 h 2027540"/>
              <a:gd name="connsiteX1" fmla="*/ 3085293 w 3085293"/>
              <a:gd name="connsiteY1" fmla="*/ 0 h 2027540"/>
              <a:gd name="connsiteX2" fmla="*/ 3085293 w 3085293"/>
              <a:gd name="connsiteY2" fmla="*/ 1825899 h 2027540"/>
              <a:gd name="connsiteX3" fmla="*/ 3033935 w 3085293"/>
              <a:gd name="connsiteY3" fmla="*/ 1820488 h 2027540"/>
              <a:gd name="connsiteX4" fmla="*/ 1880007 w 3085293"/>
              <a:gd name="connsiteY4" fmla="*/ 1972195 h 2027540"/>
              <a:gd name="connsiteX5" fmla="*/ 890922 w 3085293"/>
              <a:gd name="connsiteY5" fmla="*/ 1921626 h 2027540"/>
              <a:gd name="connsiteX6" fmla="*/ 814839 w 3085293"/>
              <a:gd name="connsiteY6" fmla="*/ 1896342 h 2027540"/>
              <a:gd name="connsiteX7" fmla="*/ 41326 w 3085293"/>
              <a:gd name="connsiteY7" fmla="*/ 1188374 h 2027540"/>
              <a:gd name="connsiteX8" fmla="*/ 79368 w 3085293"/>
              <a:gd name="connsiteY8" fmla="*/ 341342 h 2027540"/>
              <a:gd name="connsiteX0-1" fmla="*/ 149955 w 3085293"/>
              <a:gd name="connsiteY0-2" fmla="*/ 0 h 2027540"/>
              <a:gd name="connsiteX1-3" fmla="*/ 3085293 w 3085293"/>
              <a:gd name="connsiteY1-4" fmla="*/ 0 h 2027540"/>
              <a:gd name="connsiteX2-5" fmla="*/ 3085293 w 3085293"/>
              <a:gd name="connsiteY2-6" fmla="*/ 1825899 h 2027540"/>
              <a:gd name="connsiteX3-7" fmla="*/ 3033935 w 3085293"/>
              <a:gd name="connsiteY3-8" fmla="*/ 1820488 h 2027540"/>
              <a:gd name="connsiteX4-9" fmla="*/ 1880007 w 3085293"/>
              <a:gd name="connsiteY4-10" fmla="*/ 1972195 h 2027540"/>
              <a:gd name="connsiteX5-11" fmla="*/ 890922 w 3085293"/>
              <a:gd name="connsiteY5-12" fmla="*/ 1921626 h 2027540"/>
              <a:gd name="connsiteX6-13" fmla="*/ 814839 w 3085293"/>
              <a:gd name="connsiteY6-14" fmla="*/ 1896342 h 2027540"/>
              <a:gd name="connsiteX7-15" fmla="*/ 41326 w 3085293"/>
              <a:gd name="connsiteY7-16" fmla="*/ 1188374 h 2027540"/>
              <a:gd name="connsiteX8-17" fmla="*/ 79368 w 3085293"/>
              <a:gd name="connsiteY8-18" fmla="*/ 341342 h 2027540"/>
              <a:gd name="connsiteX9" fmla="*/ 241395 w 3085293"/>
              <a:gd name="connsiteY9" fmla="*/ 91440 h 2027540"/>
              <a:gd name="connsiteX0-19" fmla="*/ 3085293 w 3085293"/>
              <a:gd name="connsiteY0-20" fmla="*/ 0 h 2027540"/>
              <a:gd name="connsiteX1-21" fmla="*/ 3085293 w 3085293"/>
              <a:gd name="connsiteY1-22" fmla="*/ 1825899 h 2027540"/>
              <a:gd name="connsiteX2-23" fmla="*/ 3033935 w 3085293"/>
              <a:gd name="connsiteY2-24" fmla="*/ 1820488 h 2027540"/>
              <a:gd name="connsiteX3-25" fmla="*/ 1880007 w 3085293"/>
              <a:gd name="connsiteY3-26" fmla="*/ 1972195 h 2027540"/>
              <a:gd name="connsiteX4-27" fmla="*/ 890922 w 3085293"/>
              <a:gd name="connsiteY4-28" fmla="*/ 1921626 h 2027540"/>
              <a:gd name="connsiteX5-29" fmla="*/ 814839 w 3085293"/>
              <a:gd name="connsiteY5-30" fmla="*/ 1896342 h 2027540"/>
              <a:gd name="connsiteX6-31" fmla="*/ 41326 w 3085293"/>
              <a:gd name="connsiteY6-32" fmla="*/ 1188374 h 2027540"/>
              <a:gd name="connsiteX7-33" fmla="*/ 79368 w 3085293"/>
              <a:gd name="connsiteY7-34" fmla="*/ 341342 h 2027540"/>
              <a:gd name="connsiteX8-35" fmla="*/ 241395 w 3085293"/>
              <a:gd name="connsiteY8-36" fmla="*/ 91440 h 2027540"/>
              <a:gd name="connsiteX0-37" fmla="*/ 3085293 w 3085293"/>
              <a:gd name="connsiteY0-38" fmla="*/ 0 h 2027540"/>
              <a:gd name="connsiteX1-39" fmla="*/ 3085293 w 3085293"/>
              <a:gd name="connsiteY1-40" fmla="*/ 1825899 h 2027540"/>
              <a:gd name="connsiteX2-41" fmla="*/ 3033935 w 3085293"/>
              <a:gd name="connsiteY2-42" fmla="*/ 1820488 h 2027540"/>
              <a:gd name="connsiteX3-43" fmla="*/ 1880007 w 3085293"/>
              <a:gd name="connsiteY3-44" fmla="*/ 1972195 h 2027540"/>
              <a:gd name="connsiteX4-45" fmla="*/ 890922 w 3085293"/>
              <a:gd name="connsiteY4-46" fmla="*/ 1921626 h 2027540"/>
              <a:gd name="connsiteX5-47" fmla="*/ 814839 w 3085293"/>
              <a:gd name="connsiteY5-48" fmla="*/ 1896342 h 2027540"/>
              <a:gd name="connsiteX6-49" fmla="*/ 41326 w 3085293"/>
              <a:gd name="connsiteY6-50" fmla="*/ 1188374 h 2027540"/>
              <a:gd name="connsiteX7-51" fmla="*/ 79368 w 3085293"/>
              <a:gd name="connsiteY7-52" fmla="*/ 341342 h 2027540"/>
              <a:gd name="connsiteX8-53" fmla="*/ 152186 w 3085293"/>
              <a:gd name="connsiteY8-54" fmla="*/ 11151 h 2027540"/>
              <a:gd name="connsiteX0-55" fmla="*/ 3085293 w 3085293"/>
              <a:gd name="connsiteY0-56" fmla="*/ 1814748 h 2016389"/>
              <a:gd name="connsiteX1-57" fmla="*/ 3033935 w 3085293"/>
              <a:gd name="connsiteY1-58" fmla="*/ 1809337 h 2016389"/>
              <a:gd name="connsiteX2-59" fmla="*/ 1880007 w 3085293"/>
              <a:gd name="connsiteY2-60" fmla="*/ 1961044 h 2016389"/>
              <a:gd name="connsiteX3-61" fmla="*/ 890922 w 3085293"/>
              <a:gd name="connsiteY3-62" fmla="*/ 1910475 h 2016389"/>
              <a:gd name="connsiteX4-63" fmla="*/ 814839 w 3085293"/>
              <a:gd name="connsiteY4-64" fmla="*/ 1885191 h 2016389"/>
              <a:gd name="connsiteX5-65" fmla="*/ 41326 w 3085293"/>
              <a:gd name="connsiteY5-66" fmla="*/ 1177223 h 2016389"/>
              <a:gd name="connsiteX6-67" fmla="*/ 79368 w 3085293"/>
              <a:gd name="connsiteY6-68" fmla="*/ 330191 h 2016389"/>
              <a:gd name="connsiteX7-69" fmla="*/ 152186 w 3085293"/>
              <a:gd name="connsiteY7-70" fmla="*/ 0 h 20163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085293" h="2016389">
                <a:moveTo>
                  <a:pt x="3085293" y="1814748"/>
                </a:moveTo>
                <a:lnTo>
                  <a:pt x="3033935" y="1809337"/>
                </a:lnTo>
                <a:cubicBezTo>
                  <a:pt x="2524660" y="1752700"/>
                  <a:pt x="2261310" y="1841410"/>
                  <a:pt x="1880007" y="1961044"/>
                </a:cubicBezTo>
                <a:cubicBezTo>
                  <a:pt x="1585780" y="2053459"/>
                  <a:pt x="1234580" y="2025773"/>
                  <a:pt x="890922" y="1910475"/>
                </a:cubicBezTo>
                <a:cubicBezTo>
                  <a:pt x="866209" y="1902156"/>
                  <a:pt x="838435" y="1894255"/>
                  <a:pt x="814839" y="1885191"/>
                </a:cubicBezTo>
                <a:cubicBezTo>
                  <a:pt x="462756" y="1750816"/>
                  <a:pt x="141225" y="1495404"/>
                  <a:pt x="41326" y="1177223"/>
                </a:cubicBezTo>
                <a:cubicBezTo>
                  <a:pt x="-50670" y="884510"/>
                  <a:pt x="33080" y="603079"/>
                  <a:pt x="79368" y="330191"/>
                </a:cubicBezTo>
                <a:cubicBezTo>
                  <a:pt x="102897" y="216410"/>
                  <a:pt x="152186" y="0"/>
                  <a:pt x="152186"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9" name="任意多边形: 形状 8"/>
          <p:cNvSpPr/>
          <p:nvPr userDrawn="1">
            <p:custDataLst>
              <p:tags r:id="rId3"/>
            </p:custDataLst>
          </p:nvPr>
        </p:nvSpPr>
        <p:spPr>
          <a:xfrm>
            <a:off x="7053040" y="865614"/>
            <a:ext cx="2090960" cy="1248627"/>
          </a:xfrm>
          <a:custGeom>
            <a:avLst/>
            <a:gdLst>
              <a:gd name="connsiteX0" fmla="*/ 114864 w 2787947"/>
              <a:gd name="connsiteY0" fmla="*/ 0 h 1675988"/>
              <a:gd name="connsiteX1" fmla="*/ 2787947 w 2787947"/>
              <a:gd name="connsiteY1" fmla="*/ 0 h 1675988"/>
              <a:gd name="connsiteX2" fmla="*/ 2787947 w 2787947"/>
              <a:gd name="connsiteY2" fmla="*/ 1594542 h 1675988"/>
              <a:gd name="connsiteX3" fmla="*/ 2753971 w 2787947"/>
              <a:gd name="connsiteY3" fmla="*/ 1593672 h 1675988"/>
              <a:gd name="connsiteX4" fmla="*/ 2584424 w 2787947"/>
              <a:gd name="connsiteY4" fmla="*/ 1580284 h 1675988"/>
              <a:gd name="connsiteX5" fmla="*/ 1582661 w 2787947"/>
              <a:gd name="connsiteY5" fmla="*/ 1643496 h 1675988"/>
              <a:gd name="connsiteX6" fmla="*/ 758426 w 2787947"/>
              <a:gd name="connsiteY6" fmla="*/ 1580284 h 1675988"/>
              <a:gd name="connsiteX7" fmla="*/ 695021 w 2787947"/>
              <a:gd name="connsiteY7" fmla="*/ 1555000 h 1675988"/>
              <a:gd name="connsiteX8" fmla="*/ 35633 w 2787947"/>
              <a:gd name="connsiteY8" fmla="*/ 960813 h 1675988"/>
              <a:gd name="connsiteX9" fmla="*/ 60994 w 2787947"/>
              <a:gd name="connsiteY9" fmla="*/ 278130 h 1675988"/>
              <a:gd name="connsiteX0-1" fmla="*/ 114864 w 2787947"/>
              <a:gd name="connsiteY0-2" fmla="*/ 0 h 1675988"/>
              <a:gd name="connsiteX1-3" fmla="*/ 2787947 w 2787947"/>
              <a:gd name="connsiteY1-4" fmla="*/ 0 h 1675988"/>
              <a:gd name="connsiteX2-5" fmla="*/ 2787947 w 2787947"/>
              <a:gd name="connsiteY2-6" fmla="*/ 1594542 h 1675988"/>
              <a:gd name="connsiteX3-7" fmla="*/ 2753971 w 2787947"/>
              <a:gd name="connsiteY3-8" fmla="*/ 1593672 h 1675988"/>
              <a:gd name="connsiteX4-9" fmla="*/ 2584424 w 2787947"/>
              <a:gd name="connsiteY4-10" fmla="*/ 1580284 h 1675988"/>
              <a:gd name="connsiteX5-11" fmla="*/ 1582661 w 2787947"/>
              <a:gd name="connsiteY5-12" fmla="*/ 1643496 h 1675988"/>
              <a:gd name="connsiteX6-13" fmla="*/ 758426 w 2787947"/>
              <a:gd name="connsiteY6-14" fmla="*/ 1580284 h 1675988"/>
              <a:gd name="connsiteX7-15" fmla="*/ 695021 w 2787947"/>
              <a:gd name="connsiteY7-16" fmla="*/ 1555000 h 1675988"/>
              <a:gd name="connsiteX8-17" fmla="*/ 35633 w 2787947"/>
              <a:gd name="connsiteY8-18" fmla="*/ 960813 h 1675988"/>
              <a:gd name="connsiteX9-19" fmla="*/ 60994 w 2787947"/>
              <a:gd name="connsiteY9-20" fmla="*/ 278130 h 1675988"/>
              <a:gd name="connsiteX10" fmla="*/ 206304 w 2787947"/>
              <a:gd name="connsiteY10" fmla="*/ 91440 h 1675988"/>
              <a:gd name="connsiteX0-21" fmla="*/ 2787947 w 2787947"/>
              <a:gd name="connsiteY0-22" fmla="*/ 0 h 1675988"/>
              <a:gd name="connsiteX1-23" fmla="*/ 2787947 w 2787947"/>
              <a:gd name="connsiteY1-24" fmla="*/ 1594542 h 1675988"/>
              <a:gd name="connsiteX2-25" fmla="*/ 2753971 w 2787947"/>
              <a:gd name="connsiteY2-26" fmla="*/ 1593672 h 1675988"/>
              <a:gd name="connsiteX3-27" fmla="*/ 2584424 w 2787947"/>
              <a:gd name="connsiteY3-28" fmla="*/ 1580284 h 1675988"/>
              <a:gd name="connsiteX4-29" fmla="*/ 1582661 w 2787947"/>
              <a:gd name="connsiteY4-30" fmla="*/ 1643496 h 1675988"/>
              <a:gd name="connsiteX5-31" fmla="*/ 758426 w 2787947"/>
              <a:gd name="connsiteY5-32" fmla="*/ 1580284 h 1675988"/>
              <a:gd name="connsiteX6-33" fmla="*/ 695021 w 2787947"/>
              <a:gd name="connsiteY6-34" fmla="*/ 1555000 h 1675988"/>
              <a:gd name="connsiteX7-35" fmla="*/ 35633 w 2787947"/>
              <a:gd name="connsiteY7-36" fmla="*/ 960813 h 1675988"/>
              <a:gd name="connsiteX8-37" fmla="*/ 60994 w 2787947"/>
              <a:gd name="connsiteY8-38" fmla="*/ 278130 h 1675988"/>
              <a:gd name="connsiteX9-39" fmla="*/ 206304 w 2787947"/>
              <a:gd name="connsiteY9-40" fmla="*/ 91440 h 1675988"/>
              <a:gd name="connsiteX0-41" fmla="*/ 2787947 w 2787947"/>
              <a:gd name="connsiteY0-42" fmla="*/ 0 h 1675988"/>
              <a:gd name="connsiteX1-43" fmla="*/ 2787947 w 2787947"/>
              <a:gd name="connsiteY1-44" fmla="*/ 1594542 h 1675988"/>
              <a:gd name="connsiteX2-45" fmla="*/ 2753971 w 2787947"/>
              <a:gd name="connsiteY2-46" fmla="*/ 1593672 h 1675988"/>
              <a:gd name="connsiteX3-47" fmla="*/ 2584424 w 2787947"/>
              <a:gd name="connsiteY3-48" fmla="*/ 1580284 h 1675988"/>
              <a:gd name="connsiteX4-49" fmla="*/ 1582661 w 2787947"/>
              <a:gd name="connsiteY4-50" fmla="*/ 1643496 h 1675988"/>
              <a:gd name="connsiteX5-51" fmla="*/ 758426 w 2787947"/>
              <a:gd name="connsiteY5-52" fmla="*/ 1580284 h 1675988"/>
              <a:gd name="connsiteX6-53" fmla="*/ 695021 w 2787947"/>
              <a:gd name="connsiteY6-54" fmla="*/ 1555000 h 1675988"/>
              <a:gd name="connsiteX7-55" fmla="*/ 35633 w 2787947"/>
              <a:gd name="connsiteY7-56" fmla="*/ 960813 h 1675988"/>
              <a:gd name="connsiteX8-57" fmla="*/ 60994 w 2787947"/>
              <a:gd name="connsiteY8-58" fmla="*/ 278130 h 1675988"/>
              <a:gd name="connsiteX9-59" fmla="*/ 108173 w 2787947"/>
              <a:gd name="connsiteY9-60" fmla="*/ 24533 h 1675988"/>
              <a:gd name="connsiteX0-61" fmla="*/ 2787947 w 2787947"/>
              <a:gd name="connsiteY0-62" fmla="*/ 0 h 1675988"/>
              <a:gd name="connsiteX1-63" fmla="*/ 2787947 w 2787947"/>
              <a:gd name="connsiteY1-64" fmla="*/ 1594542 h 1675988"/>
              <a:gd name="connsiteX2-65" fmla="*/ 2753971 w 2787947"/>
              <a:gd name="connsiteY2-66" fmla="*/ 1593672 h 1675988"/>
              <a:gd name="connsiteX3-67" fmla="*/ 2584424 w 2787947"/>
              <a:gd name="connsiteY3-68" fmla="*/ 1580284 h 1675988"/>
              <a:gd name="connsiteX4-69" fmla="*/ 1582661 w 2787947"/>
              <a:gd name="connsiteY4-70" fmla="*/ 1643496 h 1675988"/>
              <a:gd name="connsiteX5-71" fmla="*/ 758426 w 2787947"/>
              <a:gd name="connsiteY5-72" fmla="*/ 1580284 h 1675988"/>
              <a:gd name="connsiteX6-73" fmla="*/ 695021 w 2787947"/>
              <a:gd name="connsiteY6-74" fmla="*/ 1555000 h 1675988"/>
              <a:gd name="connsiteX7-75" fmla="*/ 35633 w 2787947"/>
              <a:gd name="connsiteY7-76" fmla="*/ 960813 h 1675988"/>
              <a:gd name="connsiteX8-77" fmla="*/ 60994 w 2787947"/>
              <a:gd name="connsiteY8-78" fmla="*/ 278130 h 1675988"/>
              <a:gd name="connsiteX9-79" fmla="*/ 108173 w 2787947"/>
              <a:gd name="connsiteY9-80" fmla="*/ 11152 h 1675988"/>
              <a:gd name="connsiteX0-81" fmla="*/ 2787947 w 2787947"/>
              <a:gd name="connsiteY0-82" fmla="*/ 1583390 h 1664836"/>
              <a:gd name="connsiteX1-83" fmla="*/ 2753971 w 2787947"/>
              <a:gd name="connsiteY1-84" fmla="*/ 1582520 h 1664836"/>
              <a:gd name="connsiteX2-85" fmla="*/ 2584424 w 2787947"/>
              <a:gd name="connsiteY2-86" fmla="*/ 1569132 h 1664836"/>
              <a:gd name="connsiteX3-87" fmla="*/ 1582661 w 2787947"/>
              <a:gd name="connsiteY3-88" fmla="*/ 1632344 h 1664836"/>
              <a:gd name="connsiteX4-89" fmla="*/ 758426 w 2787947"/>
              <a:gd name="connsiteY4-90" fmla="*/ 1569132 h 1664836"/>
              <a:gd name="connsiteX5-91" fmla="*/ 695021 w 2787947"/>
              <a:gd name="connsiteY5-92" fmla="*/ 1543848 h 1664836"/>
              <a:gd name="connsiteX6-93" fmla="*/ 35633 w 2787947"/>
              <a:gd name="connsiteY6-94" fmla="*/ 949661 h 1664836"/>
              <a:gd name="connsiteX7-95" fmla="*/ 60994 w 2787947"/>
              <a:gd name="connsiteY7-96" fmla="*/ 266978 h 1664836"/>
              <a:gd name="connsiteX8-97" fmla="*/ 108173 w 2787947"/>
              <a:gd name="connsiteY8-98" fmla="*/ 0 h 16648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87947" h="1664836">
                <a:moveTo>
                  <a:pt x="2787947" y="1583390"/>
                </a:moveTo>
                <a:lnTo>
                  <a:pt x="2753971" y="1582520"/>
                </a:lnTo>
                <a:cubicBezTo>
                  <a:pt x="2699889" y="1579555"/>
                  <a:pt x="2643420" y="1575022"/>
                  <a:pt x="2584424" y="1569132"/>
                </a:cubicBezTo>
                <a:cubicBezTo>
                  <a:pt x="2148771" y="1525605"/>
                  <a:pt x="1908652" y="1552786"/>
                  <a:pt x="1582661" y="1632344"/>
                </a:cubicBezTo>
                <a:cubicBezTo>
                  <a:pt x="1335834" y="1692495"/>
                  <a:pt x="1045070" y="1667831"/>
                  <a:pt x="758426" y="1569132"/>
                </a:cubicBezTo>
                <a:cubicBezTo>
                  <a:pt x="737934" y="1562242"/>
                  <a:pt x="714917" y="1551496"/>
                  <a:pt x="695021" y="1543848"/>
                </a:cubicBezTo>
                <a:cubicBezTo>
                  <a:pt x="401174" y="1429751"/>
                  <a:pt x="123112" y="1215544"/>
                  <a:pt x="35633" y="949661"/>
                </a:cubicBezTo>
                <a:cubicBezTo>
                  <a:pt x="-42045" y="713966"/>
                  <a:pt x="26417" y="487811"/>
                  <a:pt x="60994" y="266978"/>
                </a:cubicBezTo>
                <a:cubicBezTo>
                  <a:pt x="78951" y="174268"/>
                  <a:pt x="108173" y="0"/>
                  <a:pt x="108173"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11" name="任意多边形: 形状 10"/>
          <p:cNvSpPr/>
          <p:nvPr userDrawn="1">
            <p:custDataLst>
              <p:tags r:id="rId4"/>
            </p:custDataLst>
          </p:nvPr>
        </p:nvSpPr>
        <p:spPr>
          <a:xfrm>
            <a:off x="8826152" y="857250"/>
            <a:ext cx="310920" cy="157499"/>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075676 w 2472986"/>
              <a:gd name="connsiteY0-156" fmla="*/ 0 h 1309290"/>
              <a:gd name="connsiteX1-157" fmla="*/ 2126179 w 2472986"/>
              <a:gd name="connsiteY1-158" fmla="*/ 25644 h 1309290"/>
              <a:gd name="connsiteX2-159" fmla="*/ 2420302 w 2472986"/>
              <a:gd name="connsiteY2-160" fmla="*/ 168810 h 1309290"/>
              <a:gd name="connsiteX3-161" fmla="*/ 2472986 w 2472986"/>
              <a:gd name="connsiteY3-162" fmla="*/ 1267084 h 1309290"/>
              <a:gd name="connsiteX4-163" fmla="*/ 2016453 w 2472986"/>
              <a:gd name="connsiteY4-164" fmla="*/ 1302155 h 1309290"/>
              <a:gd name="connsiteX5-165" fmla="*/ 1217580 w 2472986"/>
              <a:gd name="connsiteY5-166" fmla="*/ 1289513 h 1309290"/>
              <a:gd name="connsiteX6-167" fmla="*/ 583553 w 2472986"/>
              <a:gd name="connsiteY6-168" fmla="*/ 1213659 h 1309290"/>
              <a:gd name="connsiteX7-169" fmla="*/ 532831 w 2472986"/>
              <a:gd name="connsiteY7-170" fmla="*/ 1201017 h 1309290"/>
              <a:gd name="connsiteX8-171" fmla="*/ 25607 w 2472986"/>
              <a:gd name="connsiteY8-172" fmla="*/ 745895 h 1309290"/>
              <a:gd name="connsiteX9-173" fmla="*/ 76672 w 2472986"/>
              <a:gd name="connsiteY9-174" fmla="*/ 2766 h 1309290"/>
              <a:gd name="connsiteX0-175" fmla="*/ 2050069 w 2447379"/>
              <a:gd name="connsiteY0-176" fmla="*/ 0 h 1309290"/>
              <a:gd name="connsiteX1-177" fmla="*/ 2100572 w 2447379"/>
              <a:gd name="connsiteY1-178" fmla="*/ 25644 h 1309290"/>
              <a:gd name="connsiteX2-179" fmla="*/ 2394695 w 2447379"/>
              <a:gd name="connsiteY2-180" fmla="*/ 168810 h 1309290"/>
              <a:gd name="connsiteX3-181" fmla="*/ 2447379 w 2447379"/>
              <a:gd name="connsiteY3-182" fmla="*/ 1267084 h 1309290"/>
              <a:gd name="connsiteX4-183" fmla="*/ 1990846 w 2447379"/>
              <a:gd name="connsiteY4-184" fmla="*/ 1302155 h 1309290"/>
              <a:gd name="connsiteX5-185" fmla="*/ 1191973 w 2447379"/>
              <a:gd name="connsiteY5-186" fmla="*/ 1289513 h 1309290"/>
              <a:gd name="connsiteX6-187" fmla="*/ 557946 w 2447379"/>
              <a:gd name="connsiteY6-188" fmla="*/ 1213659 h 1309290"/>
              <a:gd name="connsiteX7-189" fmla="*/ 507224 w 2447379"/>
              <a:gd name="connsiteY7-190" fmla="*/ 1201017 h 1309290"/>
              <a:gd name="connsiteX8-191" fmla="*/ 0 w 2447379"/>
              <a:gd name="connsiteY8-192" fmla="*/ 745895 h 1309290"/>
              <a:gd name="connsiteX0-193" fmla="*/ 1542845 w 1940155"/>
              <a:gd name="connsiteY0-194" fmla="*/ 0 h 1309290"/>
              <a:gd name="connsiteX1-195" fmla="*/ 1593348 w 1940155"/>
              <a:gd name="connsiteY1-196" fmla="*/ 25644 h 1309290"/>
              <a:gd name="connsiteX2-197" fmla="*/ 1887471 w 1940155"/>
              <a:gd name="connsiteY2-198" fmla="*/ 168810 h 1309290"/>
              <a:gd name="connsiteX3-199" fmla="*/ 1940155 w 1940155"/>
              <a:gd name="connsiteY3-200" fmla="*/ 1267084 h 1309290"/>
              <a:gd name="connsiteX4-201" fmla="*/ 1483622 w 1940155"/>
              <a:gd name="connsiteY4-202" fmla="*/ 1302155 h 1309290"/>
              <a:gd name="connsiteX5-203" fmla="*/ 684749 w 1940155"/>
              <a:gd name="connsiteY5-204" fmla="*/ 1289513 h 1309290"/>
              <a:gd name="connsiteX6-205" fmla="*/ 50722 w 1940155"/>
              <a:gd name="connsiteY6-206" fmla="*/ 1213659 h 1309290"/>
              <a:gd name="connsiteX7-207" fmla="*/ 0 w 1940155"/>
              <a:gd name="connsiteY7-208" fmla="*/ 1201017 h 1309290"/>
              <a:gd name="connsiteX0-209" fmla="*/ 1492123 w 1889433"/>
              <a:gd name="connsiteY0-210" fmla="*/ 0 h 1309290"/>
              <a:gd name="connsiteX1-211" fmla="*/ 1542626 w 1889433"/>
              <a:gd name="connsiteY1-212" fmla="*/ 25644 h 1309290"/>
              <a:gd name="connsiteX2-213" fmla="*/ 1836749 w 1889433"/>
              <a:gd name="connsiteY2-214" fmla="*/ 168810 h 1309290"/>
              <a:gd name="connsiteX3-215" fmla="*/ 1889433 w 1889433"/>
              <a:gd name="connsiteY3-216" fmla="*/ 1267084 h 1309290"/>
              <a:gd name="connsiteX4-217" fmla="*/ 1432900 w 1889433"/>
              <a:gd name="connsiteY4-218" fmla="*/ 1302155 h 1309290"/>
              <a:gd name="connsiteX5-219" fmla="*/ 634027 w 1889433"/>
              <a:gd name="connsiteY5-220" fmla="*/ 1289513 h 1309290"/>
              <a:gd name="connsiteX6-221" fmla="*/ 0 w 1889433"/>
              <a:gd name="connsiteY6-222" fmla="*/ 1213659 h 1309290"/>
              <a:gd name="connsiteX0-223" fmla="*/ 858096 w 1255406"/>
              <a:gd name="connsiteY0-224" fmla="*/ 0 h 1309290"/>
              <a:gd name="connsiteX1-225" fmla="*/ 908599 w 1255406"/>
              <a:gd name="connsiteY1-226" fmla="*/ 25644 h 1309290"/>
              <a:gd name="connsiteX2-227" fmla="*/ 1202722 w 1255406"/>
              <a:gd name="connsiteY2-228" fmla="*/ 168810 h 1309290"/>
              <a:gd name="connsiteX3-229" fmla="*/ 1255406 w 1255406"/>
              <a:gd name="connsiteY3-230" fmla="*/ 1267084 h 1309290"/>
              <a:gd name="connsiteX4-231" fmla="*/ 798873 w 1255406"/>
              <a:gd name="connsiteY4-232" fmla="*/ 1302155 h 1309290"/>
              <a:gd name="connsiteX5-233" fmla="*/ 0 w 1255406"/>
              <a:gd name="connsiteY5-234" fmla="*/ 1289513 h 1309290"/>
              <a:gd name="connsiteX0-235" fmla="*/ 59223 w 456533"/>
              <a:gd name="connsiteY0-236" fmla="*/ 0 h 1309290"/>
              <a:gd name="connsiteX1-237" fmla="*/ 109726 w 456533"/>
              <a:gd name="connsiteY1-238" fmla="*/ 25644 h 1309290"/>
              <a:gd name="connsiteX2-239" fmla="*/ 403849 w 456533"/>
              <a:gd name="connsiteY2-240" fmla="*/ 168810 h 1309290"/>
              <a:gd name="connsiteX3-241" fmla="*/ 456533 w 456533"/>
              <a:gd name="connsiteY3-242" fmla="*/ 1267084 h 1309290"/>
              <a:gd name="connsiteX4-243" fmla="*/ 0 w 456533"/>
              <a:gd name="connsiteY4-244" fmla="*/ 1302155 h 1309290"/>
              <a:gd name="connsiteX0-245" fmla="*/ 0 w 397310"/>
              <a:gd name="connsiteY0-246" fmla="*/ 0 h 1267084"/>
              <a:gd name="connsiteX1-247" fmla="*/ 50503 w 397310"/>
              <a:gd name="connsiteY1-248" fmla="*/ 25644 h 1267084"/>
              <a:gd name="connsiteX2-249" fmla="*/ 344626 w 397310"/>
              <a:gd name="connsiteY2-250" fmla="*/ 168810 h 1267084"/>
              <a:gd name="connsiteX3-251" fmla="*/ 397310 w 397310"/>
              <a:gd name="connsiteY3-252" fmla="*/ 1267084 h 1267084"/>
              <a:gd name="connsiteX0-253" fmla="*/ 0 w 344626"/>
              <a:gd name="connsiteY0-254" fmla="*/ 0 h 168810"/>
              <a:gd name="connsiteX1-255" fmla="*/ 50503 w 344626"/>
              <a:gd name="connsiteY1-256" fmla="*/ 25644 h 168810"/>
              <a:gd name="connsiteX2-257" fmla="*/ 344626 w 344626"/>
              <a:gd name="connsiteY2-258" fmla="*/ 168810 h 168810"/>
              <a:gd name="connsiteX0-259" fmla="*/ 0 w 414666"/>
              <a:gd name="connsiteY0-260" fmla="*/ 0 h 209999"/>
              <a:gd name="connsiteX1-261" fmla="*/ 50503 w 414666"/>
              <a:gd name="connsiteY1-262" fmla="*/ 25644 h 209999"/>
              <a:gd name="connsiteX2-263" fmla="*/ 414666 w 414666"/>
              <a:gd name="connsiteY2-264" fmla="*/ 209999 h 209999"/>
            </a:gdLst>
            <a:ahLst/>
            <a:cxnLst>
              <a:cxn ang="0">
                <a:pos x="connsiteX0-1" y="connsiteY0-2"/>
              </a:cxn>
              <a:cxn ang="0">
                <a:pos x="connsiteX1-3" y="connsiteY1-4"/>
              </a:cxn>
              <a:cxn ang="0">
                <a:pos x="connsiteX2-5" y="connsiteY2-6"/>
              </a:cxn>
            </a:cxnLst>
            <a:rect l="l" t="t" r="r" b="b"/>
            <a:pathLst>
              <a:path w="414666" h="209999">
                <a:moveTo>
                  <a:pt x="0" y="0"/>
                </a:moveTo>
                <a:lnTo>
                  <a:pt x="50503" y="25644"/>
                </a:lnTo>
                <a:cubicBezTo>
                  <a:pt x="147312" y="72451"/>
                  <a:pt x="318168" y="157265"/>
                  <a:pt x="414666" y="209999"/>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12" name="任意多边形: 形状 11"/>
          <p:cNvSpPr/>
          <p:nvPr userDrawn="1">
            <p:custDataLst>
              <p:tags r:id="rId5"/>
            </p:custDataLst>
          </p:nvPr>
        </p:nvSpPr>
        <p:spPr>
          <a:xfrm>
            <a:off x="7462230" y="857251"/>
            <a:ext cx="1560914" cy="788735"/>
          </a:xfrm>
          <a:custGeom>
            <a:avLst/>
            <a:gdLst>
              <a:gd name="connsiteX0" fmla="*/ 57732 w 2081218"/>
              <a:gd name="connsiteY0" fmla="*/ 0 h 1051647"/>
              <a:gd name="connsiteX1" fmla="*/ 1518173 w 2081218"/>
              <a:gd name="connsiteY1" fmla="*/ 0 h 1051647"/>
              <a:gd name="connsiteX2" fmla="*/ 1565547 w 2081218"/>
              <a:gd name="connsiteY2" fmla="*/ 31806 h 1051647"/>
              <a:gd name="connsiteX3" fmla="*/ 1950073 w 2081218"/>
              <a:gd name="connsiteY3" fmla="*/ 303415 h 1051647"/>
              <a:gd name="connsiteX4" fmla="*/ 2038836 w 2081218"/>
              <a:gd name="connsiteY4" fmla="*/ 783821 h 1051647"/>
              <a:gd name="connsiteX5" fmla="*/ 1556976 w 2081218"/>
              <a:gd name="connsiteY5" fmla="*/ 1049309 h 1051647"/>
              <a:gd name="connsiteX6" fmla="*/ 910269 w 2081218"/>
              <a:gd name="connsiteY6" fmla="*/ 973455 h 1051647"/>
              <a:gd name="connsiteX7" fmla="*/ 441089 w 2081218"/>
              <a:gd name="connsiteY7" fmla="*/ 884959 h 1051647"/>
              <a:gd name="connsiteX8" fmla="*/ 403047 w 2081218"/>
              <a:gd name="connsiteY8" fmla="*/ 872317 h 1051647"/>
              <a:gd name="connsiteX9" fmla="*/ 22629 w 2081218"/>
              <a:gd name="connsiteY9" fmla="*/ 543618 h 1051647"/>
              <a:gd name="connsiteX10" fmla="*/ 22629 w 2081218"/>
              <a:gd name="connsiteY10" fmla="*/ 202277 h 1051647"/>
              <a:gd name="connsiteX0-1" fmla="*/ 57732 w 2081218"/>
              <a:gd name="connsiteY0-2" fmla="*/ 0 h 1051647"/>
              <a:gd name="connsiteX1-3" fmla="*/ 1518173 w 2081218"/>
              <a:gd name="connsiteY1-4" fmla="*/ 0 h 1051647"/>
              <a:gd name="connsiteX2-5" fmla="*/ 1565547 w 2081218"/>
              <a:gd name="connsiteY2-6" fmla="*/ 31806 h 1051647"/>
              <a:gd name="connsiteX3-7" fmla="*/ 1950073 w 2081218"/>
              <a:gd name="connsiteY3-8" fmla="*/ 303415 h 1051647"/>
              <a:gd name="connsiteX4-9" fmla="*/ 2038836 w 2081218"/>
              <a:gd name="connsiteY4-10" fmla="*/ 783821 h 1051647"/>
              <a:gd name="connsiteX5-11" fmla="*/ 1556976 w 2081218"/>
              <a:gd name="connsiteY5-12" fmla="*/ 1049309 h 1051647"/>
              <a:gd name="connsiteX6-13" fmla="*/ 910269 w 2081218"/>
              <a:gd name="connsiteY6-14" fmla="*/ 973455 h 1051647"/>
              <a:gd name="connsiteX7-15" fmla="*/ 441089 w 2081218"/>
              <a:gd name="connsiteY7-16" fmla="*/ 884959 h 1051647"/>
              <a:gd name="connsiteX8-17" fmla="*/ 403047 w 2081218"/>
              <a:gd name="connsiteY8-18" fmla="*/ 872317 h 1051647"/>
              <a:gd name="connsiteX9-19" fmla="*/ 22629 w 2081218"/>
              <a:gd name="connsiteY9-20" fmla="*/ 543618 h 1051647"/>
              <a:gd name="connsiteX10-21" fmla="*/ 22629 w 2081218"/>
              <a:gd name="connsiteY10-22" fmla="*/ 202277 h 1051647"/>
              <a:gd name="connsiteX11" fmla="*/ 149172 w 2081218"/>
              <a:gd name="connsiteY11" fmla="*/ 91440 h 1051647"/>
              <a:gd name="connsiteX0-23" fmla="*/ 1518173 w 2081218"/>
              <a:gd name="connsiteY0-24" fmla="*/ 0 h 1051647"/>
              <a:gd name="connsiteX1-25" fmla="*/ 1565547 w 2081218"/>
              <a:gd name="connsiteY1-26" fmla="*/ 31806 h 1051647"/>
              <a:gd name="connsiteX2-27" fmla="*/ 1950073 w 2081218"/>
              <a:gd name="connsiteY2-28" fmla="*/ 303415 h 1051647"/>
              <a:gd name="connsiteX3-29" fmla="*/ 2038836 w 2081218"/>
              <a:gd name="connsiteY3-30" fmla="*/ 783821 h 1051647"/>
              <a:gd name="connsiteX4-31" fmla="*/ 1556976 w 2081218"/>
              <a:gd name="connsiteY4-32" fmla="*/ 1049309 h 1051647"/>
              <a:gd name="connsiteX5-33" fmla="*/ 910269 w 2081218"/>
              <a:gd name="connsiteY5-34" fmla="*/ 973455 h 1051647"/>
              <a:gd name="connsiteX6-35" fmla="*/ 441089 w 2081218"/>
              <a:gd name="connsiteY6-36" fmla="*/ 884959 h 1051647"/>
              <a:gd name="connsiteX7-37" fmla="*/ 403047 w 2081218"/>
              <a:gd name="connsiteY7-38" fmla="*/ 872317 h 1051647"/>
              <a:gd name="connsiteX8-39" fmla="*/ 22629 w 2081218"/>
              <a:gd name="connsiteY8-40" fmla="*/ 543618 h 1051647"/>
              <a:gd name="connsiteX9-41" fmla="*/ 22629 w 2081218"/>
              <a:gd name="connsiteY9-42" fmla="*/ 202277 h 1051647"/>
              <a:gd name="connsiteX10-43" fmla="*/ 149172 w 2081218"/>
              <a:gd name="connsiteY10-44" fmla="*/ 91440 h 1051647"/>
              <a:gd name="connsiteX0-45" fmla="*/ 1518173 w 2081218"/>
              <a:gd name="connsiteY0-46" fmla="*/ 0 h 1051647"/>
              <a:gd name="connsiteX1-47" fmla="*/ 1565547 w 2081218"/>
              <a:gd name="connsiteY1-48" fmla="*/ 31806 h 1051647"/>
              <a:gd name="connsiteX2-49" fmla="*/ 1950073 w 2081218"/>
              <a:gd name="connsiteY2-50" fmla="*/ 303415 h 1051647"/>
              <a:gd name="connsiteX3-51" fmla="*/ 2038836 w 2081218"/>
              <a:gd name="connsiteY3-52" fmla="*/ 783821 h 1051647"/>
              <a:gd name="connsiteX4-53" fmla="*/ 1556976 w 2081218"/>
              <a:gd name="connsiteY4-54" fmla="*/ 1049309 h 1051647"/>
              <a:gd name="connsiteX5-55" fmla="*/ 910269 w 2081218"/>
              <a:gd name="connsiteY5-56" fmla="*/ 973455 h 1051647"/>
              <a:gd name="connsiteX6-57" fmla="*/ 441089 w 2081218"/>
              <a:gd name="connsiteY6-58" fmla="*/ 884959 h 1051647"/>
              <a:gd name="connsiteX7-59" fmla="*/ 403047 w 2081218"/>
              <a:gd name="connsiteY7-60" fmla="*/ 872317 h 1051647"/>
              <a:gd name="connsiteX8-61" fmla="*/ 22629 w 2081218"/>
              <a:gd name="connsiteY8-62" fmla="*/ 543618 h 1051647"/>
              <a:gd name="connsiteX9-63" fmla="*/ 22629 w 2081218"/>
              <a:gd name="connsiteY9-64" fmla="*/ 202277 h 1051647"/>
              <a:gd name="connsiteX10-65" fmla="*/ 46581 w 2081218"/>
              <a:gd name="connsiteY10-66" fmla="*/ 6691 h 10516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1218" h="1051647">
                <a:moveTo>
                  <a:pt x="1518173" y="0"/>
                </a:moveTo>
                <a:lnTo>
                  <a:pt x="1565547" y="31806"/>
                </a:lnTo>
                <a:cubicBezTo>
                  <a:pt x="1694635" y="110340"/>
                  <a:pt x="1837878" y="183235"/>
                  <a:pt x="1950073" y="303415"/>
                </a:cubicBezTo>
                <a:cubicBezTo>
                  <a:pt x="2105790" y="469927"/>
                  <a:pt x="2105447" y="669981"/>
                  <a:pt x="2038836" y="783821"/>
                </a:cubicBezTo>
                <a:cubicBezTo>
                  <a:pt x="2024381" y="959721"/>
                  <a:pt x="1866546" y="1069279"/>
                  <a:pt x="1556976" y="1049309"/>
                </a:cubicBezTo>
                <a:cubicBezTo>
                  <a:pt x="1289911" y="1032163"/>
                  <a:pt x="1112980" y="972195"/>
                  <a:pt x="910269" y="973455"/>
                </a:cubicBezTo>
                <a:cubicBezTo>
                  <a:pt x="770466" y="974402"/>
                  <a:pt x="602284" y="945468"/>
                  <a:pt x="441089" y="884959"/>
                </a:cubicBezTo>
                <a:cubicBezTo>
                  <a:pt x="429588" y="880718"/>
                  <a:pt x="414168" y="876918"/>
                  <a:pt x="403047" y="872317"/>
                </a:cubicBezTo>
                <a:cubicBezTo>
                  <a:pt x="237021" y="803632"/>
                  <a:pt x="80577" y="694021"/>
                  <a:pt x="22629" y="543618"/>
                </a:cubicBezTo>
                <a:cubicBezTo>
                  <a:pt x="-21899" y="428082"/>
                  <a:pt x="11028" y="312464"/>
                  <a:pt x="22629" y="202277"/>
                </a:cubicBezTo>
                <a:cubicBezTo>
                  <a:pt x="34330" y="134851"/>
                  <a:pt x="46581" y="6691"/>
                  <a:pt x="46581" y="6691"/>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13" name="任意多边形: 形状 12"/>
          <p:cNvSpPr/>
          <p:nvPr userDrawn="1">
            <p:custDataLst>
              <p:tags r:id="rId6"/>
            </p:custDataLst>
          </p:nvPr>
        </p:nvSpPr>
        <p:spPr>
          <a:xfrm>
            <a:off x="7669176" y="857250"/>
            <a:ext cx="1024852" cy="521373"/>
          </a:xfrm>
          <a:custGeom>
            <a:avLst/>
            <a:gdLst>
              <a:gd name="connsiteX0" fmla="*/ 15631 w 1367152"/>
              <a:gd name="connsiteY0" fmla="*/ 0 h 695164"/>
              <a:gd name="connsiteX1" fmla="*/ 819715 w 1367152"/>
              <a:gd name="connsiteY1" fmla="*/ 0 h 695164"/>
              <a:gd name="connsiteX2" fmla="*/ 835591 w 1367152"/>
              <a:gd name="connsiteY2" fmla="*/ 22528 h 695164"/>
              <a:gd name="connsiteX3" fmla="*/ 1205647 w 1367152"/>
              <a:gd name="connsiteY3" fmla="*/ 290773 h 695164"/>
              <a:gd name="connsiteX4" fmla="*/ 1205647 w 1367152"/>
              <a:gd name="connsiteY4" fmla="*/ 682683 h 695164"/>
              <a:gd name="connsiteX5" fmla="*/ 660384 w 1367152"/>
              <a:gd name="connsiteY5" fmla="*/ 568903 h 695164"/>
              <a:gd name="connsiteX6" fmla="*/ 102440 w 1367152"/>
              <a:gd name="connsiteY6" fmla="*/ 391911 h 695164"/>
              <a:gd name="connsiteX7" fmla="*/ 996 w 1367152"/>
              <a:gd name="connsiteY7" fmla="*/ 151708 h 695164"/>
              <a:gd name="connsiteX8" fmla="*/ 3334 w 1367152"/>
              <a:gd name="connsiteY8" fmla="*/ 62046 h 695164"/>
              <a:gd name="connsiteX0-1" fmla="*/ 15631 w 1367152"/>
              <a:gd name="connsiteY0-2" fmla="*/ 0 h 695164"/>
              <a:gd name="connsiteX1-3" fmla="*/ 819715 w 1367152"/>
              <a:gd name="connsiteY1-4" fmla="*/ 0 h 695164"/>
              <a:gd name="connsiteX2-5" fmla="*/ 835591 w 1367152"/>
              <a:gd name="connsiteY2-6" fmla="*/ 22528 h 695164"/>
              <a:gd name="connsiteX3-7" fmla="*/ 1205647 w 1367152"/>
              <a:gd name="connsiteY3-8" fmla="*/ 290773 h 695164"/>
              <a:gd name="connsiteX4-9" fmla="*/ 1205647 w 1367152"/>
              <a:gd name="connsiteY4-10" fmla="*/ 682683 h 695164"/>
              <a:gd name="connsiteX5-11" fmla="*/ 660384 w 1367152"/>
              <a:gd name="connsiteY5-12" fmla="*/ 568903 h 695164"/>
              <a:gd name="connsiteX6-13" fmla="*/ 102440 w 1367152"/>
              <a:gd name="connsiteY6-14" fmla="*/ 391911 h 695164"/>
              <a:gd name="connsiteX7-15" fmla="*/ 996 w 1367152"/>
              <a:gd name="connsiteY7-16" fmla="*/ 151708 h 695164"/>
              <a:gd name="connsiteX8-17" fmla="*/ 3334 w 1367152"/>
              <a:gd name="connsiteY8-18" fmla="*/ 62046 h 695164"/>
              <a:gd name="connsiteX9" fmla="*/ 107071 w 1367152"/>
              <a:gd name="connsiteY9" fmla="*/ 91440 h 695164"/>
              <a:gd name="connsiteX0-19" fmla="*/ 819715 w 1367152"/>
              <a:gd name="connsiteY0-20" fmla="*/ 0 h 695164"/>
              <a:gd name="connsiteX1-21" fmla="*/ 835591 w 1367152"/>
              <a:gd name="connsiteY1-22" fmla="*/ 22528 h 695164"/>
              <a:gd name="connsiteX2-23" fmla="*/ 1205647 w 1367152"/>
              <a:gd name="connsiteY2-24" fmla="*/ 290773 h 695164"/>
              <a:gd name="connsiteX3-25" fmla="*/ 1205647 w 1367152"/>
              <a:gd name="connsiteY3-26" fmla="*/ 682683 h 695164"/>
              <a:gd name="connsiteX4-27" fmla="*/ 660384 w 1367152"/>
              <a:gd name="connsiteY4-28" fmla="*/ 568903 h 695164"/>
              <a:gd name="connsiteX5-29" fmla="*/ 102440 w 1367152"/>
              <a:gd name="connsiteY5-30" fmla="*/ 391911 h 695164"/>
              <a:gd name="connsiteX6-31" fmla="*/ 996 w 1367152"/>
              <a:gd name="connsiteY6-32" fmla="*/ 151708 h 695164"/>
              <a:gd name="connsiteX7-33" fmla="*/ 3334 w 1367152"/>
              <a:gd name="connsiteY7-34" fmla="*/ 62046 h 695164"/>
              <a:gd name="connsiteX8-35" fmla="*/ 107071 w 1367152"/>
              <a:gd name="connsiteY8-36" fmla="*/ 91440 h 695164"/>
              <a:gd name="connsiteX0-37" fmla="*/ 819715 w 1367152"/>
              <a:gd name="connsiteY0-38" fmla="*/ 0 h 695164"/>
              <a:gd name="connsiteX1-39" fmla="*/ 835591 w 1367152"/>
              <a:gd name="connsiteY1-40" fmla="*/ 22528 h 695164"/>
              <a:gd name="connsiteX2-41" fmla="*/ 1205647 w 1367152"/>
              <a:gd name="connsiteY2-42" fmla="*/ 290773 h 695164"/>
              <a:gd name="connsiteX3-43" fmla="*/ 1205647 w 1367152"/>
              <a:gd name="connsiteY3-44" fmla="*/ 682683 h 695164"/>
              <a:gd name="connsiteX4-45" fmla="*/ 660384 w 1367152"/>
              <a:gd name="connsiteY4-46" fmla="*/ 568903 h 695164"/>
              <a:gd name="connsiteX5-47" fmla="*/ 102440 w 1367152"/>
              <a:gd name="connsiteY5-48" fmla="*/ 391911 h 695164"/>
              <a:gd name="connsiteX6-49" fmla="*/ 996 w 1367152"/>
              <a:gd name="connsiteY6-50" fmla="*/ 151708 h 695164"/>
              <a:gd name="connsiteX7-51" fmla="*/ 3334 w 1367152"/>
              <a:gd name="connsiteY7-52" fmla="*/ 62046 h 695164"/>
              <a:gd name="connsiteX0-53" fmla="*/ 818891 w 1366328"/>
              <a:gd name="connsiteY0-54" fmla="*/ 0 h 695164"/>
              <a:gd name="connsiteX1-55" fmla="*/ 834767 w 1366328"/>
              <a:gd name="connsiteY1-56" fmla="*/ 22528 h 695164"/>
              <a:gd name="connsiteX2-57" fmla="*/ 1204823 w 1366328"/>
              <a:gd name="connsiteY2-58" fmla="*/ 290773 h 695164"/>
              <a:gd name="connsiteX3-59" fmla="*/ 1204823 w 1366328"/>
              <a:gd name="connsiteY3-60" fmla="*/ 682683 h 695164"/>
              <a:gd name="connsiteX4-61" fmla="*/ 659560 w 1366328"/>
              <a:gd name="connsiteY4-62" fmla="*/ 568903 h 695164"/>
              <a:gd name="connsiteX5-63" fmla="*/ 101616 w 1366328"/>
              <a:gd name="connsiteY5-64" fmla="*/ 391911 h 695164"/>
              <a:gd name="connsiteX6-65" fmla="*/ 172 w 1366328"/>
              <a:gd name="connsiteY6-66" fmla="*/ 151708 h 695164"/>
              <a:gd name="connsiteX7-67" fmla="*/ 15957 w 1366328"/>
              <a:gd name="connsiteY7-68" fmla="*/ 21705 h 695164"/>
              <a:gd name="connsiteX0-69" fmla="*/ 818868 w 1366305"/>
              <a:gd name="connsiteY0-70" fmla="*/ 0 h 695164"/>
              <a:gd name="connsiteX1-71" fmla="*/ 834744 w 1366305"/>
              <a:gd name="connsiteY1-72" fmla="*/ 22528 h 695164"/>
              <a:gd name="connsiteX2-73" fmla="*/ 1204800 w 1366305"/>
              <a:gd name="connsiteY2-74" fmla="*/ 290773 h 695164"/>
              <a:gd name="connsiteX3-75" fmla="*/ 1204800 w 1366305"/>
              <a:gd name="connsiteY3-76" fmla="*/ 682683 h 695164"/>
              <a:gd name="connsiteX4-77" fmla="*/ 659537 w 1366305"/>
              <a:gd name="connsiteY4-78" fmla="*/ 568903 h 695164"/>
              <a:gd name="connsiteX5-79" fmla="*/ 101593 w 1366305"/>
              <a:gd name="connsiteY5-80" fmla="*/ 391911 h 695164"/>
              <a:gd name="connsiteX6-81" fmla="*/ 149 w 1366305"/>
              <a:gd name="connsiteY6-82" fmla="*/ 151708 h 695164"/>
              <a:gd name="connsiteX7-83" fmla="*/ 18315 w 1366305"/>
              <a:gd name="connsiteY7-84" fmla="*/ 5037 h 695164"/>
              <a:gd name="connsiteX0-85" fmla="*/ 819032 w 1366469"/>
              <a:gd name="connsiteY0-86" fmla="*/ 0 h 695164"/>
              <a:gd name="connsiteX1-87" fmla="*/ 834908 w 1366469"/>
              <a:gd name="connsiteY1-88" fmla="*/ 22528 h 695164"/>
              <a:gd name="connsiteX2-89" fmla="*/ 1204964 w 1366469"/>
              <a:gd name="connsiteY2-90" fmla="*/ 290773 h 695164"/>
              <a:gd name="connsiteX3-91" fmla="*/ 1204964 w 1366469"/>
              <a:gd name="connsiteY3-92" fmla="*/ 682683 h 695164"/>
              <a:gd name="connsiteX4-93" fmla="*/ 659701 w 1366469"/>
              <a:gd name="connsiteY4-94" fmla="*/ 568903 h 695164"/>
              <a:gd name="connsiteX5-95" fmla="*/ 101757 w 1366469"/>
              <a:gd name="connsiteY5-96" fmla="*/ 391911 h 695164"/>
              <a:gd name="connsiteX6-97" fmla="*/ 313 w 1366469"/>
              <a:gd name="connsiteY6-98" fmla="*/ 151708 h 695164"/>
              <a:gd name="connsiteX7-99" fmla="*/ 8954 w 1366469"/>
              <a:gd name="connsiteY7-100" fmla="*/ 5037 h 6951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366469" h="695164">
                <a:moveTo>
                  <a:pt x="819032" y="0"/>
                </a:moveTo>
                <a:lnTo>
                  <a:pt x="834908" y="22528"/>
                </a:lnTo>
                <a:cubicBezTo>
                  <a:pt x="925700" y="131403"/>
                  <a:pt x="1065914" y="216298"/>
                  <a:pt x="1204964" y="290773"/>
                </a:cubicBezTo>
                <a:cubicBezTo>
                  <a:pt x="1401652" y="395973"/>
                  <a:pt x="1438184" y="615874"/>
                  <a:pt x="1204964" y="682683"/>
                </a:cubicBezTo>
                <a:cubicBezTo>
                  <a:pt x="1031076" y="732329"/>
                  <a:pt x="819793" y="621355"/>
                  <a:pt x="659701" y="568903"/>
                </a:cubicBezTo>
                <a:cubicBezTo>
                  <a:pt x="477127" y="509126"/>
                  <a:pt x="247343" y="518617"/>
                  <a:pt x="101757" y="391911"/>
                </a:cubicBezTo>
                <a:cubicBezTo>
                  <a:pt x="26219" y="326027"/>
                  <a:pt x="5829" y="238257"/>
                  <a:pt x="313" y="151708"/>
                </a:cubicBezTo>
                <a:cubicBezTo>
                  <a:pt x="-1572" y="122508"/>
                  <a:pt x="5527" y="35416"/>
                  <a:pt x="8954" y="5037"/>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15" name="任意多边形: 形状 14"/>
          <p:cNvSpPr/>
          <p:nvPr userDrawn="1">
            <p:custDataLst>
              <p:tags r:id="rId7"/>
            </p:custDataLst>
          </p:nvPr>
        </p:nvSpPr>
        <p:spPr>
          <a:xfrm>
            <a:off x="7268759" y="859325"/>
            <a:ext cx="1856230" cy="979893"/>
          </a:xfrm>
          <a:custGeom>
            <a:avLst/>
            <a:gdLst>
              <a:gd name="connsiteX0" fmla="*/ 89117 w 2501565"/>
              <a:gd name="connsiteY0" fmla="*/ 0 h 1309290"/>
              <a:gd name="connsiteX1" fmla="*/ 2078292 w 2501565"/>
              <a:gd name="connsiteY1" fmla="*/ 0 h 1309290"/>
              <a:gd name="connsiteX2" fmla="*/ 2128795 w 2501565"/>
              <a:gd name="connsiteY2" fmla="*/ 25644 h 1309290"/>
              <a:gd name="connsiteX3" fmla="*/ 2422918 w 2501565"/>
              <a:gd name="connsiteY3" fmla="*/ 168810 h 1309290"/>
              <a:gd name="connsiteX4" fmla="*/ 2501565 w 2501565"/>
              <a:gd name="connsiteY4" fmla="*/ 215479 h 1309290"/>
              <a:gd name="connsiteX5" fmla="*/ 2501565 w 2501565"/>
              <a:gd name="connsiteY5" fmla="*/ 1255890 h 1309290"/>
              <a:gd name="connsiteX6" fmla="*/ 2475602 w 2501565"/>
              <a:gd name="connsiteY6" fmla="*/ 1267084 h 1309290"/>
              <a:gd name="connsiteX7" fmla="*/ 2019069 w 2501565"/>
              <a:gd name="connsiteY7" fmla="*/ 1302155 h 1309290"/>
              <a:gd name="connsiteX8" fmla="*/ 1220196 w 2501565"/>
              <a:gd name="connsiteY8" fmla="*/ 1289513 h 1309290"/>
              <a:gd name="connsiteX9" fmla="*/ 586169 w 2501565"/>
              <a:gd name="connsiteY9" fmla="*/ 1213659 h 1309290"/>
              <a:gd name="connsiteX10" fmla="*/ 535447 w 2501565"/>
              <a:gd name="connsiteY10" fmla="*/ 1201017 h 1309290"/>
              <a:gd name="connsiteX11" fmla="*/ 28223 w 2501565"/>
              <a:gd name="connsiteY11" fmla="*/ 745895 h 1309290"/>
              <a:gd name="connsiteX12" fmla="*/ 40903 w 2501565"/>
              <a:gd name="connsiteY12" fmla="*/ 252846 h 1309290"/>
              <a:gd name="connsiteX13" fmla="*/ 79288 w 2501565"/>
              <a:gd name="connsiteY13" fmla="*/ 38450 h 1309290"/>
              <a:gd name="connsiteX0-1" fmla="*/ 89117 w 2501565"/>
              <a:gd name="connsiteY0-2" fmla="*/ 0 h 1309290"/>
              <a:gd name="connsiteX1-3" fmla="*/ 2078292 w 2501565"/>
              <a:gd name="connsiteY1-4" fmla="*/ 0 h 1309290"/>
              <a:gd name="connsiteX2-5" fmla="*/ 2128795 w 2501565"/>
              <a:gd name="connsiteY2-6" fmla="*/ 25644 h 1309290"/>
              <a:gd name="connsiteX3-7" fmla="*/ 2422918 w 2501565"/>
              <a:gd name="connsiteY3-8" fmla="*/ 168810 h 1309290"/>
              <a:gd name="connsiteX4-9" fmla="*/ 2501565 w 2501565"/>
              <a:gd name="connsiteY4-10" fmla="*/ 215479 h 1309290"/>
              <a:gd name="connsiteX5-11" fmla="*/ 2501565 w 2501565"/>
              <a:gd name="connsiteY5-12" fmla="*/ 1255890 h 1309290"/>
              <a:gd name="connsiteX6-13" fmla="*/ 2475602 w 2501565"/>
              <a:gd name="connsiteY6-14" fmla="*/ 1267084 h 1309290"/>
              <a:gd name="connsiteX7-15" fmla="*/ 2019069 w 2501565"/>
              <a:gd name="connsiteY7-16" fmla="*/ 1302155 h 1309290"/>
              <a:gd name="connsiteX8-17" fmla="*/ 1220196 w 2501565"/>
              <a:gd name="connsiteY8-18" fmla="*/ 1289513 h 1309290"/>
              <a:gd name="connsiteX9-19" fmla="*/ 586169 w 2501565"/>
              <a:gd name="connsiteY9-20" fmla="*/ 1213659 h 1309290"/>
              <a:gd name="connsiteX10-21" fmla="*/ 535447 w 2501565"/>
              <a:gd name="connsiteY10-22" fmla="*/ 1201017 h 1309290"/>
              <a:gd name="connsiteX11-23" fmla="*/ 28223 w 2501565"/>
              <a:gd name="connsiteY11-24" fmla="*/ 745895 h 1309290"/>
              <a:gd name="connsiteX12-25" fmla="*/ 40903 w 2501565"/>
              <a:gd name="connsiteY12-26" fmla="*/ 252846 h 1309290"/>
              <a:gd name="connsiteX13-27" fmla="*/ 79288 w 2501565"/>
              <a:gd name="connsiteY13-28" fmla="*/ 38450 h 1309290"/>
              <a:gd name="connsiteX14" fmla="*/ 180557 w 2501565"/>
              <a:gd name="connsiteY14" fmla="*/ 91440 h 1309290"/>
              <a:gd name="connsiteX0-29" fmla="*/ 2078292 w 2501565"/>
              <a:gd name="connsiteY0-30" fmla="*/ 0 h 1309290"/>
              <a:gd name="connsiteX1-31" fmla="*/ 2128795 w 2501565"/>
              <a:gd name="connsiteY1-32" fmla="*/ 25644 h 1309290"/>
              <a:gd name="connsiteX2-33" fmla="*/ 2422918 w 2501565"/>
              <a:gd name="connsiteY2-34" fmla="*/ 168810 h 1309290"/>
              <a:gd name="connsiteX3-35" fmla="*/ 2501565 w 2501565"/>
              <a:gd name="connsiteY3-36" fmla="*/ 215479 h 1309290"/>
              <a:gd name="connsiteX4-37" fmla="*/ 2501565 w 2501565"/>
              <a:gd name="connsiteY4-38" fmla="*/ 1255890 h 1309290"/>
              <a:gd name="connsiteX5-39" fmla="*/ 2475602 w 2501565"/>
              <a:gd name="connsiteY5-40" fmla="*/ 1267084 h 1309290"/>
              <a:gd name="connsiteX6-41" fmla="*/ 2019069 w 2501565"/>
              <a:gd name="connsiteY6-42" fmla="*/ 1302155 h 1309290"/>
              <a:gd name="connsiteX7-43" fmla="*/ 1220196 w 2501565"/>
              <a:gd name="connsiteY7-44" fmla="*/ 1289513 h 1309290"/>
              <a:gd name="connsiteX8-45" fmla="*/ 586169 w 2501565"/>
              <a:gd name="connsiteY8-46" fmla="*/ 1213659 h 1309290"/>
              <a:gd name="connsiteX9-47" fmla="*/ 535447 w 2501565"/>
              <a:gd name="connsiteY9-48" fmla="*/ 1201017 h 1309290"/>
              <a:gd name="connsiteX10-49" fmla="*/ 28223 w 2501565"/>
              <a:gd name="connsiteY10-50" fmla="*/ 745895 h 1309290"/>
              <a:gd name="connsiteX11-51" fmla="*/ 40903 w 2501565"/>
              <a:gd name="connsiteY11-52" fmla="*/ 252846 h 1309290"/>
              <a:gd name="connsiteX12-53" fmla="*/ 79288 w 2501565"/>
              <a:gd name="connsiteY12-54" fmla="*/ 38450 h 1309290"/>
              <a:gd name="connsiteX13-55" fmla="*/ 180557 w 2501565"/>
              <a:gd name="connsiteY13-56" fmla="*/ 91440 h 1309290"/>
              <a:gd name="connsiteX0-57" fmla="*/ 2078292 w 2501565"/>
              <a:gd name="connsiteY0-58" fmla="*/ 0 h 1309290"/>
              <a:gd name="connsiteX1-59" fmla="*/ 2128795 w 2501565"/>
              <a:gd name="connsiteY1-60" fmla="*/ 25644 h 1309290"/>
              <a:gd name="connsiteX2-61" fmla="*/ 2422918 w 2501565"/>
              <a:gd name="connsiteY2-62" fmla="*/ 168810 h 1309290"/>
              <a:gd name="connsiteX3-63" fmla="*/ 2501565 w 2501565"/>
              <a:gd name="connsiteY3-64" fmla="*/ 215479 h 1309290"/>
              <a:gd name="connsiteX4-65" fmla="*/ 2501565 w 2501565"/>
              <a:gd name="connsiteY4-66" fmla="*/ 1255890 h 1309290"/>
              <a:gd name="connsiteX5-67" fmla="*/ 2475602 w 2501565"/>
              <a:gd name="connsiteY5-68" fmla="*/ 1267084 h 1309290"/>
              <a:gd name="connsiteX6-69" fmla="*/ 2019069 w 2501565"/>
              <a:gd name="connsiteY6-70" fmla="*/ 1302155 h 1309290"/>
              <a:gd name="connsiteX7-71" fmla="*/ 1220196 w 2501565"/>
              <a:gd name="connsiteY7-72" fmla="*/ 1289513 h 1309290"/>
              <a:gd name="connsiteX8-73" fmla="*/ 586169 w 2501565"/>
              <a:gd name="connsiteY8-74" fmla="*/ 1213659 h 1309290"/>
              <a:gd name="connsiteX9-75" fmla="*/ 535447 w 2501565"/>
              <a:gd name="connsiteY9-76" fmla="*/ 1201017 h 1309290"/>
              <a:gd name="connsiteX10-77" fmla="*/ 28223 w 2501565"/>
              <a:gd name="connsiteY10-78" fmla="*/ 745895 h 1309290"/>
              <a:gd name="connsiteX11-79" fmla="*/ 40903 w 2501565"/>
              <a:gd name="connsiteY11-80" fmla="*/ 252846 h 1309290"/>
              <a:gd name="connsiteX12-81" fmla="*/ 79288 w 2501565"/>
              <a:gd name="connsiteY12-82" fmla="*/ 38450 h 1309290"/>
              <a:gd name="connsiteX0-83" fmla="*/ 2078292 w 2501565"/>
              <a:gd name="connsiteY0-84" fmla="*/ 0 h 1309290"/>
              <a:gd name="connsiteX1-85" fmla="*/ 2128795 w 2501565"/>
              <a:gd name="connsiteY1-86" fmla="*/ 25644 h 1309290"/>
              <a:gd name="connsiteX2-87" fmla="*/ 2422918 w 2501565"/>
              <a:gd name="connsiteY2-88" fmla="*/ 168810 h 1309290"/>
              <a:gd name="connsiteX3-89" fmla="*/ 2501565 w 2501565"/>
              <a:gd name="connsiteY3-90" fmla="*/ 215479 h 1309290"/>
              <a:gd name="connsiteX4-91" fmla="*/ 2501565 w 2501565"/>
              <a:gd name="connsiteY4-92" fmla="*/ 1255890 h 1309290"/>
              <a:gd name="connsiteX5-93" fmla="*/ 2475602 w 2501565"/>
              <a:gd name="connsiteY5-94" fmla="*/ 1267084 h 1309290"/>
              <a:gd name="connsiteX6-95" fmla="*/ 2019069 w 2501565"/>
              <a:gd name="connsiteY6-96" fmla="*/ 1302155 h 1309290"/>
              <a:gd name="connsiteX7-97" fmla="*/ 1220196 w 2501565"/>
              <a:gd name="connsiteY7-98" fmla="*/ 1289513 h 1309290"/>
              <a:gd name="connsiteX8-99" fmla="*/ 586169 w 2501565"/>
              <a:gd name="connsiteY8-100" fmla="*/ 1213659 h 1309290"/>
              <a:gd name="connsiteX9-101" fmla="*/ 535447 w 2501565"/>
              <a:gd name="connsiteY9-102" fmla="*/ 1201017 h 1309290"/>
              <a:gd name="connsiteX10-103" fmla="*/ 28223 w 2501565"/>
              <a:gd name="connsiteY10-104" fmla="*/ 745895 h 1309290"/>
              <a:gd name="connsiteX11-105" fmla="*/ 40903 w 2501565"/>
              <a:gd name="connsiteY11-106" fmla="*/ 252846 h 1309290"/>
              <a:gd name="connsiteX12-107" fmla="*/ 79288 w 2501565"/>
              <a:gd name="connsiteY12-108" fmla="*/ 2766 h 1309290"/>
              <a:gd name="connsiteX0-109" fmla="*/ 2078292 w 2501565"/>
              <a:gd name="connsiteY0-110" fmla="*/ 0 h 1309290"/>
              <a:gd name="connsiteX1-111" fmla="*/ 2128795 w 2501565"/>
              <a:gd name="connsiteY1-112" fmla="*/ 25644 h 1309290"/>
              <a:gd name="connsiteX2-113" fmla="*/ 2422918 w 2501565"/>
              <a:gd name="connsiteY2-114" fmla="*/ 168810 h 1309290"/>
              <a:gd name="connsiteX3-115" fmla="*/ 2501565 w 2501565"/>
              <a:gd name="connsiteY3-116" fmla="*/ 1255890 h 1309290"/>
              <a:gd name="connsiteX4-117" fmla="*/ 2475602 w 2501565"/>
              <a:gd name="connsiteY4-118" fmla="*/ 1267084 h 1309290"/>
              <a:gd name="connsiteX5-119" fmla="*/ 2019069 w 2501565"/>
              <a:gd name="connsiteY5-120" fmla="*/ 1302155 h 1309290"/>
              <a:gd name="connsiteX6-121" fmla="*/ 1220196 w 2501565"/>
              <a:gd name="connsiteY6-122" fmla="*/ 1289513 h 1309290"/>
              <a:gd name="connsiteX7-123" fmla="*/ 586169 w 2501565"/>
              <a:gd name="connsiteY7-124" fmla="*/ 1213659 h 1309290"/>
              <a:gd name="connsiteX8-125" fmla="*/ 535447 w 2501565"/>
              <a:gd name="connsiteY8-126" fmla="*/ 1201017 h 1309290"/>
              <a:gd name="connsiteX9-127" fmla="*/ 28223 w 2501565"/>
              <a:gd name="connsiteY9-128" fmla="*/ 745895 h 1309290"/>
              <a:gd name="connsiteX10-129" fmla="*/ 40903 w 2501565"/>
              <a:gd name="connsiteY10-130" fmla="*/ 252846 h 1309290"/>
              <a:gd name="connsiteX11-131" fmla="*/ 79288 w 2501565"/>
              <a:gd name="connsiteY11-132" fmla="*/ 2766 h 1309290"/>
              <a:gd name="connsiteX0-133" fmla="*/ 2078292 w 2475602"/>
              <a:gd name="connsiteY0-134" fmla="*/ 0 h 1309290"/>
              <a:gd name="connsiteX1-135" fmla="*/ 2128795 w 2475602"/>
              <a:gd name="connsiteY1-136" fmla="*/ 25644 h 1309290"/>
              <a:gd name="connsiteX2-137" fmla="*/ 2422918 w 2475602"/>
              <a:gd name="connsiteY2-138" fmla="*/ 168810 h 1309290"/>
              <a:gd name="connsiteX3-139" fmla="*/ 2475602 w 2475602"/>
              <a:gd name="connsiteY3-140" fmla="*/ 1267084 h 1309290"/>
              <a:gd name="connsiteX4-141" fmla="*/ 2019069 w 2475602"/>
              <a:gd name="connsiteY4-142" fmla="*/ 1302155 h 1309290"/>
              <a:gd name="connsiteX5-143" fmla="*/ 1220196 w 2475602"/>
              <a:gd name="connsiteY5-144" fmla="*/ 1289513 h 1309290"/>
              <a:gd name="connsiteX6-145" fmla="*/ 586169 w 2475602"/>
              <a:gd name="connsiteY6-146" fmla="*/ 1213659 h 1309290"/>
              <a:gd name="connsiteX7-147" fmla="*/ 535447 w 2475602"/>
              <a:gd name="connsiteY7-148" fmla="*/ 1201017 h 1309290"/>
              <a:gd name="connsiteX8-149" fmla="*/ 28223 w 2475602"/>
              <a:gd name="connsiteY8-150" fmla="*/ 745895 h 1309290"/>
              <a:gd name="connsiteX9-151" fmla="*/ 40903 w 2475602"/>
              <a:gd name="connsiteY9-152" fmla="*/ 252846 h 1309290"/>
              <a:gd name="connsiteX10-153" fmla="*/ 79288 w 2475602"/>
              <a:gd name="connsiteY10-154" fmla="*/ 2766 h 1309290"/>
              <a:gd name="connsiteX0-155" fmla="*/ 2128795 w 2475602"/>
              <a:gd name="connsiteY0-156" fmla="*/ 22878 h 1306524"/>
              <a:gd name="connsiteX1-157" fmla="*/ 2422918 w 2475602"/>
              <a:gd name="connsiteY1-158" fmla="*/ 166044 h 1306524"/>
              <a:gd name="connsiteX2-159" fmla="*/ 2475602 w 2475602"/>
              <a:gd name="connsiteY2-160" fmla="*/ 1264318 h 1306524"/>
              <a:gd name="connsiteX3-161" fmla="*/ 2019069 w 2475602"/>
              <a:gd name="connsiteY3-162" fmla="*/ 1299389 h 1306524"/>
              <a:gd name="connsiteX4-163" fmla="*/ 1220196 w 2475602"/>
              <a:gd name="connsiteY4-164" fmla="*/ 1286747 h 1306524"/>
              <a:gd name="connsiteX5-165" fmla="*/ 586169 w 2475602"/>
              <a:gd name="connsiteY5-166" fmla="*/ 1210893 h 1306524"/>
              <a:gd name="connsiteX6-167" fmla="*/ 535447 w 2475602"/>
              <a:gd name="connsiteY6-168" fmla="*/ 1198251 h 1306524"/>
              <a:gd name="connsiteX7-169" fmla="*/ 28223 w 2475602"/>
              <a:gd name="connsiteY7-170" fmla="*/ 743129 h 1306524"/>
              <a:gd name="connsiteX8-171" fmla="*/ 40903 w 2475602"/>
              <a:gd name="connsiteY8-172" fmla="*/ 250080 h 1306524"/>
              <a:gd name="connsiteX9-173" fmla="*/ 79288 w 2475602"/>
              <a:gd name="connsiteY9-174" fmla="*/ 0 h 1306524"/>
              <a:gd name="connsiteX0-175" fmla="*/ 2422918 w 2475602"/>
              <a:gd name="connsiteY0-176" fmla="*/ 166044 h 1306524"/>
              <a:gd name="connsiteX1-177" fmla="*/ 2475602 w 2475602"/>
              <a:gd name="connsiteY1-178" fmla="*/ 1264318 h 1306524"/>
              <a:gd name="connsiteX2-179" fmla="*/ 2019069 w 2475602"/>
              <a:gd name="connsiteY2-180" fmla="*/ 1299389 h 1306524"/>
              <a:gd name="connsiteX3-181" fmla="*/ 1220196 w 2475602"/>
              <a:gd name="connsiteY3-182" fmla="*/ 1286747 h 1306524"/>
              <a:gd name="connsiteX4-183" fmla="*/ 586169 w 2475602"/>
              <a:gd name="connsiteY4-184" fmla="*/ 1210893 h 1306524"/>
              <a:gd name="connsiteX5-185" fmla="*/ 535447 w 2475602"/>
              <a:gd name="connsiteY5-186" fmla="*/ 1198251 h 1306524"/>
              <a:gd name="connsiteX6-187" fmla="*/ 28223 w 2475602"/>
              <a:gd name="connsiteY6-188" fmla="*/ 743129 h 1306524"/>
              <a:gd name="connsiteX7-189" fmla="*/ 40903 w 2475602"/>
              <a:gd name="connsiteY7-190" fmla="*/ 250080 h 1306524"/>
              <a:gd name="connsiteX8-191" fmla="*/ 79288 w 2475602"/>
              <a:gd name="connsiteY8-192" fmla="*/ 0 h 1306524"/>
              <a:gd name="connsiteX0-193" fmla="*/ 2475602 w 2475602"/>
              <a:gd name="connsiteY0-194" fmla="*/ 1264318 h 1306524"/>
              <a:gd name="connsiteX1-195" fmla="*/ 2019069 w 2475602"/>
              <a:gd name="connsiteY1-196" fmla="*/ 1299389 h 1306524"/>
              <a:gd name="connsiteX2-197" fmla="*/ 1220196 w 2475602"/>
              <a:gd name="connsiteY2-198" fmla="*/ 1286747 h 1306524"/>
              <a:gd name="connsiteX3-199" fmla="*/ 586169 w 2475602"/>
              <a:gd name="connsiteY3-200" fmla="*/ 1210893 h 1306524"/>
              <a:gd name="connsiteX4-201" fmla="*/ 535447 w 2475602"/>
              <a:gd name="connsiteY4-202" fmla="*/ 1198251 h 1306524"/>
              <a:gd name="connsiteX5-203" fmla="*/ 28223 w 2475602"/>
              <a:gd name="connsiteY5-204" fmla="*/ 743129 h 1306524"/>
              <a:gd name="connsiteX6-205" fmla="*/ 40903 w 2475602"/>
              <a:gd name="connsiteY6-206" fmla="*/ 250080 h 1306524"/>
              <a:gd name="connsiteX7-207" fmla="*/ 79288 w 2475602"/>
              <a:gd name="connsiteY7-208" fmla="*/ 0 h 13065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75602" h="1306524">
                <a:moveTo>
                  <a:pt x="2475602" y="1264318"/>
                </a:moveTo>
                <a:cubicBezTo>
                  <a:pt x="2359054" y="1304161"/>
                  <a:pt x="2210793" y="1315660"/>
                  <a:pt x="2019069" y="1299389"/>
                </a:cubicBezTo>
                <a:cubicBezTo>
                  <a:pt x="1675034" y="1270084"/>
                  <a:pt x="1478460" y="1248604"/>
                  <a:pt x="1220196" y="1286747"/>
                </a:cubicBezTo>
                <a:cubicBezTo>
                  <a:pt x="1030672" y="1314623"/>
                  <a:pt x="804845" y="1288757"/>
                  <a:pt x="586169" y="1210893"/>
                </a:cubicBezTo>
                <a:cubicBezTo>
                  <a:pt x="570356" y="1205352"/>
                  <a:pt x="550587" y="1204243"/>
                  <a:pt x="535447" y="1198251"/>
                </a:cubicBezTo>
                <a:cubicBezTo>
                  <a:pt x="310839" y="1108695"/>
                  <a:pt x="99468" y="946431"/>
                  <a:pt x="28223" y="743129"/>
                </a:cubicBezTo>
                <a:cubicBezTo>
                  <a:pt x="-31510" y="572482"/>
                  <a:pt x="18737" y="410992"/>
                  <a:pt x="40903" y="250080"/>
                </a:cubicBezTo>
                <a:cubicBezTo>
                  <a:pt x="50900" y="178283"/>
                  <a:pt x="63787" y="71055"/>
                  <a:pt x="79288" y="0"/>
                </a:cubicBezTo>
              </a:path>
            </a:pathLst>
          </a:custGeom>
          <a:noFill/>
          <a:ln w="25273" cap="flat">
            <a:solidFill>
              <a:schemeClr val="tx2">
                <a:alpha val="20000"/>
              </a:schemeClr>
            </a:solidFill>
            <a:prstDash val="solid"/>
            <a:miter/>
          </a:ln>
        </p:spPr>
        <p:txBody>
          <a:bodyPr rtlCol="0" anchor="ctr"/>
          <a:lstStyle/>
          <a:p>
            <a:endParaRPr lang="zh-CN" altLang="en-US" sz="1015"/>
          </a:p>
        </p:txBody>
      </p:sp>
      <p:sp>
        <p:nvSpPr>
          <p:cNvPr id="16" name="任意多边形: 形状 15"/>
          <p:cNvSpPr/>
          <p:nvPr userDrawn="1">
            <p:custDataLst>
              <p:tags r:id="rId8"/>
            </p:custDataLst>
          </p:nvPr>
        </p:nvSpPr>
        <p:spPr>
          <a:xfrm>
            <a:off x="0" y="4455099"/>
            <a:ext cx="2208150" cy="1524350"/>
          </a:xfrm>
          <a:custGeom>
            <a:avLst/>
            <a:gdLst>
              <a:gd name="connsiteX0" fmla="*/ 840806 w 2944200"/>
              <a:gd name="connsiteY0" fmla="*/ 27 h 2060868"/>
              <a:gd name="connsiteX1" fmla="*/ 1051399 w 2944200"/>
              <a:gd name="connsiteY1" fmla="*/ 14054 h 2060868"/>
              <a:gd name="connsiteX2" fmla="*/ 2786836 w 2944200"/>
              <a:gd name="connsiteY2" fmla="*/ 1163449 h 2060868"/>
              <a:gd name="connsiteX3" fmla="*/ 2809315 w 2944200"/>
              <a:gd name="connsiteY3" fmla="*/ 2032466 h 2060868"/>
              <a:gd name="connsiteX4" fmla="*/ 2786027 w 2944200"/>
              <a:gd name="connsiteY4" fmla="*/ 2060868 h 2060868"/>
              <a:gd name="connsiteX5" fmla="*/ 0 w 2944200"/>
              <a:gd name="connsiteY5" fmla="*/ 2060868 h 2060868"/>
              <a:gd name="connsiteX6" fmla="*/ 0 w 2944200"/>
              <a:gd name="connsiteY6" fmla="*/ 199491 h 2060868"/>
              <a:gd name="connsiteX7" fmla="*/ 44807 w 2944200"/>
              <a:gd name="connsiteY7" fmla="*/ 176880 h 2060868"/>
              <a:gd name="connsiteX8" fmla="*/ 840806 w 2944200"/>
              <a:gd name="connsiteY8" fmla="*/ 27 h 2060868"/>
              <a:gd name="connsiteX0-1" fmla="*/ 2786027 w 2944200"/>
              <a:gd name="connsiteY0-2" fmla="*/ 2060868 h 2152308"/>
              <a:gd name="connsiteX1-3" fmla="*/ 0 w 2944200"/>
              <a:gd name="connsiteY1-4" fmla="*/ 2060868 h 2152308"/>
              <a:gd name="connsiteX2-5" fmla="*/ 0 w 2944200"/>
              <a:gd name="connsiteY2-6" fmla="*/ 199491 h 2152308"/>
              <a:gd name="connsiteX3-7" fmla="*/ 44807 w 2944200"/>
              <a:gd name="connsiteY3-8" fmla="*/ 176880 h 2152308"/>
              <a:gd name="connsiteX4-9" fmla="*/ 840806 w 2944200"/>
              <a:gd name="connsiteY4-10" fmla="*/ 27 h 2152308"/>
              <a:gd name="connsiteX5-11" fmla="*/ 1051399 w 2944200"/>
              <a:gd name="connsiteY5-12" fmla="*/ 14054 h 2152308"/>
              <a:gd name="connsiteX6-13" fmla="*/ 2786836 w 2944200"/>
              <a:gd name="connsiteY6-14" fmla="*/ 1163449 h 2152308"/>
              <a:gd name="connsiteX7-15" fmla="*/ 2809315 w 2944200"/>
              <a:gd name="connsiteY7-16" fmla="*/ 2032466 h 2152308"/>
              <a:gd name="connsiteX8-17" fmla="*/ 2877467 w 2944200"/>
              <a:gd name="connsiteY8-18" fmla="*/ 2152308 h 2152308"/>
              <a:gd name="connsiteX0-19" fmla="*/ 2786027 w 2944200"/>
              <a:gd name="connsiteY0-20" fmla="*/ 2060868 h 2060868"/>
              <a:gd name="connsiteX1-21" fmla="*/ 0 w 2944200"/>
              <a:gd name="connsiteY1-22" fmla="*/ 2060868 h 2060868"/>
              <a:gd name="connsiteX2-23" fmla="*/ 0 w 2944200"/>
              <a:gd name="connsiteY2-24" fmla="*/ 199491 h 2060868"/>
              <a:gd name="connsiteX3-25" fmla="*/ 44807 w 2944200"/>
              <a:gd name="connsiteY3-26" fmla="*/ 176880 h 2060868"/>
              <a:gd name="connsiteX4-27" fmla="*/ 840806 w 2944200"/>
              <a:gd name="connsiteY4-28" fmla="*/ 27 h 2060868"/>
              <a:gd name="connsiteX5-29" fmla="*/ 1051399 w 2944200"/>
              <a:gd name="connsiteY5-30" fmla="*/ 14054 h 2060868"/>
              <a:gd name="connsiteX6-31" fmla="*/ 2786836 w 2944200"/>
              <a:gd name="connsiteY6-32" fmla="*/ 1163449 h 2060868"/>
              <a:gd name="connsiteX7-33" fmla="*/ 2809315 w 2944200"/>
              <a:gd name="connsiteY7-34" fmla="*/ 2032466 h 2060868"/>
              <a:gd name="connsiteX0-35" fmla="*/ 0 w 2944200"/>
              <a:gd name="connsiteY0-36" fmla="*/ 2060868 h 2060868"/>
              <a:gd name="connsiteX1-37" fmla="*/ 0 w 2944200"/>
              <a:gd name="connsiteY1-38" fmla="*/ 199491 h 2060868"/>
              <a:gd name="connsiteX2-39" fmla="*/ 44807 w 2944200"/>
              <a:gd name="connsiteY2-40" fmla="*/ 176880 h 2060868"/>
              <a:gd name="connsiteX3-41" fmla="*/ 840806 w 2944200"/>
              <a:gd name="connsiteY3-42" fmla="*/ 27 h 2060868"/>
              <a:gd name="connsiteX4-43" fmla="*/ 1051399 w 2944200"/>
              <a:gd name="connsiteY4-44" fmla="*/ 14054 h 2060868"/>
              <a:gd name="connsiteX5-45" fmla="*/ 2786836 w 2944200"/>
              <a:gd name="connsiteY5-46" fmla="*/ 1163449 h 2060868"/>
              <a:gd name="connsiteX6-47" fmla="*/ 2809315 w 2944200"/>
              <a:gd name="connsiteY6-48" fmla="*/ 2032466 h 2060868"/>
              <a:gd name="connsiteX0-49" fmla="*/ 0 w 2944200"/>
              <a:gd name="connsiteY0-50" fmla="*/ 199491 h 2032466"/>
              <a:gd name="connsiteX1-51" fmla="*/ 44807 w 2944200"/>
              <a:gd name="connsiteY1-52" fmla="*/ 176880 h 2032466"/>
              <a:gd name="connsiteX2-53" fmla="*/ 840806 w 2944200"/>
              <a:gd name="connsiteY2-54" fmla="*/ 27 h 2032466"/>
              <a:gd name="connsiteX3-55" fmla="*/ 1051399 w 2944200"/>
              <a:gd name="connsiteY3-56" fmla="*/ 14054 h 2032466"/>
              <a:gd name="connsiteX4-57" fmla="*/ 2786836 w 2944200"/>
              <a:gd name="connsiteY4-58" fmla="*/ 1163449 h 2032466"/>
              <a:gd name="connsiteX5-59" fmla="*/ 2809315 w 2944200"/>
              <a:gd name="connsiteY5-60" fmla="*/ 2032466 h 20324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944200" h="2032466">
                <a:moveTo>
                  <a:pt x="0" y="199491"/>
                </a:moveTo>
                <a:lnTo>
                  <a:pt x="44807" y="176880"/>
                </a:lnTo>
                <a:cubicBezTo>
                  <a:pt x="295590" y="63915"/>
                  <a:pt x="562670" y="-1525"/>
                  <a:pt x="840806" y="27"/>
                </a:cubicBezTo>
                <a:cubicBezTo>
                  <a:pt x="910340" y="414"/>
                  <a:pt x="980565" y="4989"/>
                  <a:pt x="1051399" y="14054"/>
                </a:cubicBezTo>
                <a:cubicBezTo>
                  <a:pt x="1756771" y="104477"/>
                  <a:pt x="2412336" y="578652"/>
                  <a:pt x="2786836" y="1163449"/>
                </a:cubicBezTo>
                <a:cubicBezTo>
                  <a:pt x="3010240" y="1512352"/>
                  <a:pt x="2975482" y="1800093"/>
                  <a:pt x="2809315" y="2032466"/>
                </a:cubicBez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17" name="任意多边形: 形状 16"/>
          <p:cNvSpPr/>
          <p:nvPr userDrawn="1">
            <p:custDataLst>
              <p:tags r:id="rId9"/>
            </p:custDataLst>
          </p:nvPr>
        </p:nvSpPr>
        <p:spPr>
          <a:xfrm>
            <a:off x="0" y="4687142"/>
            <a:ext cx="1954399" cy="1313609"/>
          </a:xfrm>
          <a:custGeom>
            <a:avLst/>
            <a:gdLst>
              <a:gd name="connsiteX0" fmla="*/ 813526 w 2605865"/>
              <a:gd name="connsiteY0" fmla="*/ 155 h 1751478"/>
              <a:gd name="connsiteX1" fmla="*/ 988062 w 2605865"/>
              <a:gd name="connsiteY1" fmla="*/ 7801 h 1751478"/>
              <a:gd name="connsiteX2" fmla="*/ 2457483 w 2605865"/>
              <a:gd name="connsiteY2" fmla="*/ 891952 h 1751478"/>
              <a:gd name="connsiteX3" fmla="*/ 2426261 w 2605865"/>
              <a:gd name="connsiteY3" fmla="*/ 1736886 h 1751478"/>
              <a:gd name="connsiteX4" fmla="*/ 2411664 w 2605865"/>
              <a:gd name="connsiteY4" fmla="*/ 1751478 h 1751478"/>
              <a:gd name="connsiteX5" fmla="*/ 0 w 2605865"/>
              <a:gd name="connsiteY5" fmla="*/ 1751478 h 1751478"/>
              <a:gd name="connsiteX6" fmla="*/ 0 w 2605865"/>
              <a:gd name="connsiteY6" fmla="*/ 230460 h 1751478"/>
              <a:gd name="connsiteX7" fmla="*/ 1592 w 2605865"/>
              <a:gd name="connsiteY7" fmla="*/ 229499 h 1751478"/>
              <a:gd name="connsiteX8" fmla="*/ 813526 w 2605865"/>
              <a:gd name="connsiteY8" fmla="*/ 155 h 1751478"/>
              <a:gd name="connsiteX0-1" fmla="*/ 0 w 2605865"/>
              <a:gd name="connsiteY0-2" fmla="*/ 1751478 h 1842918"/>
              <a:gd name="connsiteX1-3" fmla="*/ 0 w 2605865"/>
              <a:gd name="connsiteY1-4" fmla="*/ 230460 h 1842918"/>
              <a:gd name="connsiteX2-5" fmla="*/ 1592 w 2605865"/>
              <a:gd name="connsiteY2-6" fmla="*/ 229499 h 1842918"/>
              <a:gd name="connsiteX3-7" fmla="*/ 813526 w 2605865"/>
              <a:gd name="connsiteY3-8" fmla="*/ 155 h 1842918"/>
              <a:gd name="connsiteX4-9" fmla="*/ 988062 w 2605865"/>
              <a:gd name="connsiteY4-10" fmla="*/ 7801 h 1842918"/>
              <a:gd name="connsiteX5-11" fmla="*/ 2457483 w 2605865"/>
              <a:gd name="connsiteY5-12" fmla="*/ 891952 h 1842918"/>
              <a:gd name="connsiteX6-13" fmla="*/ 2426261 w 2605865"/>
              <a:gd name="connsiteY6-14" fmla="*/ 1736886 h 1842918"/>
              <a:gd name="connsiteX7-15" fmla="*/ 2411664 w 2605865"/>
              <a:gd name="connsiteY7-16" fmla="*/ 1751478 h 1842918"/>
              <a:gd name="connsiteX8-17" fmla="*/ 91440 w 2605865"/>
              <a:gd name="connsiteY8-18" fmla="*/ 1842918 h 1842918"/>
              <a:gd name="connsiteX0-19" fmla="*/ 0 w 2605865"/>
              <a:gd name="connsiteY0-20" fmla="*/ 1751478 h 1751478"/>
              <a:gd name="connsiteX1-21" fmla="*/ 0 w 2605865"/>
              <a:gd name="connsiteY1-22" fmla="*/ 230460 h 1751478"/>
              <a:gd name="connsiteX2-23" fmla="*/ 1592 w 2605865"/>
              <a:gd name="connsiteY2-24" fmla="*/ 229499 h 1751478"/>
              <a:gd name="connsiteX3-25" fmla="*/ 813526 w 2605865"/>
              <a:gd name="connsiteY3-26" fmla="*/ 155 h 1751478"/>
              <a:gd name="connsiteX4-27" fmla="*/ 988062 w 2605865"/>
              <a:gd name="connsiteY4-28" fmla="*/ 7801 h 1751478"/>
              <a:gd name="connsiteX5-29" fmla="*/ 2457483 w 2605865"/>
              <a:gd name="connsiteY5-30" fmla="*/ 891952 h 1751478"/>
              <a:gd name="connsiteX6-31" fmla="*/ 2426261 w 2605865"/>
              <a:gd name="connsiteY6-32" fmla="*/ 1736886 h 1751478"/>
              <a:gd name="connsiteX7-33" fmla="*/ 2411664 w 2605865"/>
              <a:gd name="connsiteY7-34" fmla="*/ 1751478 h 1751478"/>
              <a:gd name="connsiteX0-35" fmla="*/ 0 w 2605865"/>
              <a:gd name="connsiteY0-36" fmla="*/ 230460 h 1751478"/>
              <a:gd name="connsiteX1-37" fmla="*/ 1592 w 2605865"/>
              <a:gd name="connsiteY1-38" fmla="*/ 229499 h 1751478"/>
              <a:gd name="connsiteX2-39" fmla="*/ 813526 w 2605865"/>
              <a:gd name="connsiteY2-40" fmla="*/ 155 h 1751478"/>
              <a:gd name="connsiteX3-41" fmla="*/ 988062 w 2605865"/>
              <a:gd name="connsiteY3-42" fmla="*/ 7801 h 1751478"/>
              <a:gd name="connsiteX4-43" fmla="*/ 2457483 w 2605865"/>
              <a:gd name="connsiteY4-44" fmla="*/ 891952 h 1751478"/>
              <a:gd name="connsiteX5-45" fmla="*/ 2426261 w 2605865"/>
              <a:gd name="connsiteY5-46" fmla="*/ 1736886 h 1751478"/>
              <a:gd name="connsiteX6-47" fmla="*/ 2411664 w 2605865"/>
              <a:gd name="connsiteY6-48" fmla="*/ 1751478 h 17514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05865" h="1751478">
                <a:moveTo>
                  <a:pt x="0" y="230460"/>
                </a:moveTo>
                <a:lnTo>
                  <a:pt x="1592" y="229499"/>
                </a:lnTo>
                <a:cubicBezTo>
                  <a:pt x="252700" y="90774"/>
                  <a:pt x="525563" y="4285"/>
                  <a:pt x="813526" y="155"/>
                </a:cubicBezTo>
                <a:cubicBezTo>
                  <a:pt x="871118" y="-671"/>
                  <a:pt x="929315" y="1798"/>
                  <a:pt x="988062" y="7801"/>
                </a:cubicBezTo>
                <a:cubicBezTo>
                  <a:pt x="1578857" y="68011"/>
                  <a:pt x="2122961" y="407663"/>
                  <a:pt x="2457483" y="891952"/>
                </a:cubicBezTo>
                <a:cubicBezTo>
                  <a:pt x="2690665" y="1229383"/>
                  <a:pt x="2625042" y="1514490"/>
                  <a:pt x="2426261" y="1736886"/>
                </a:cubicBezTo>
                <a:lnTo>
                  <a:pt x="2411664" y="1751478"/>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19" name="任意多边形: 形状 18"/>
          <p:cNvSpPr/>
          <p:nvPr userDrawn="1">
            <p:custDataLst>
              <p:tags r:id="rId10"/>
            </p:custDataLst>
          </p:nvPr>
        </p:nvSpPr>
        <p:spPr>
          <a:xfrm>
            <a:off x="0" y="4937391"/>
            <a:ext cx="1672788" cy="1063359"/>
          </a:xfrm>
          <a:custGeom>
            <a:avLst/>
            <a:gdLst>
              <a:gd name="connsiteX0" fmla="*/ 776427 w 2230384"/>
              <a:gd name="connsiteY0" fmla="*/ 1227 h 1417812"/>
              <a:gd name="connsiteX1" fmla="*/ 912057 w 2230384"/>
              <a:gd name="connsiteY1" fmla="*/ 2534 h 1417812"/>
              <a:gd name="connsiteX2" fmla="*/ 2090128 w 2230384"/>
              <a:gd name="connsiteY2" fmla="*/ 608810 h 1417812"/>
              <a:gd name="connsiteX3" fmla="*/ 2096028 w 2230384"/>
              <a:gd name="connsiteY3" fmla="*/ 1317550 h 1417812"/>
              <a:gd name="connsiteX4" fmla="*/ 1992535 w 2230384"/>
              <a:gd name="connsiteY4" fmla="*/ 1417812 h 1417812"/>
              <a:gd name="connsiteX5" fmla="*/ 0 w 2230384"/>
              <a:gd name="connsiteY5" fmla="*/ 1417812 h 1417812"/>
              <a:gd name="connsiteX6" fmla="*/ 0 w 2230384"/>
              <a:gd name="connsiteY6" fmla="*/ 270027 h 1417812"/>
              <a:gd name="connsiteX7" fmla="*/ 25904 w 2230384"/>
              <a:gd name="connsiteY7" fmla="*/ 252685 h 1417812"/>
              <a:gd name="connsiteX8" fmla="*/ 776427 w 2230384"/>
              <a:gd name="connsiteY8" fmla="*/ 1227 h 1417812"/>
              <a:gd name="connsiteX0-1" fmla="*/ 0 w 2230384"/>
              <a:gd name="connsiteY0-2" fmla="*/ 1417812 h 1509252"/>
              <a:gd name="connsiteX1-3" fmla="*/ 0 w 2230384"/>
              <a:gd name="connsiteY1-4" fmla="*/ 270027 h 1509252"/>
              <a:gd name="connsiteX2-5" fmla="*/ 25904 w 2230384"/>
              <a:gd name="connsiteY2-6" fmla="*/ 252685 h 1509252"/>
              <a:gd name="connsiteX3-7" fmla="*/ 776427 w 2230384"/>
              <a:gd name="connsiteY3-8" fmla="*/ 1227 h 1509252"/>
              <a:gd name="connsiteX4-9" fmla="*/ 912057 w 2230384"/>
              <a:gd name="connsiteY4-10" fmla="*/ 2534 h 1509252"/>
              <a:gd name="connsiteX5-11" fmla="*/ 2090128 w 2230384"/>
              <a:gd name="connsiteY5-12" fmla="*/ 608810 h 1509252"/>
              <a:gd name="connsiteX6-13" fmla="*/ 2096028 w 2230384"/>
              <a:gd name="connsiteY6-14" fmla="*/ 1317550 h 1509252"/>
              <a:gd name="connsiteX7-15" fmla="*/ 1992535 w 2230384"/>
              <a:gd name="connsiteY7-16" fmla="*/ 1417812 h 1509252"/>
              <a:gd name="connsiteX8-17" fmla="*/ 91440 w 2230384"/>
              <a:gd name="connsiteY8-18" fmla="*/ 1509252 h 1509252"/>
              <a:gd name="connsiteX0-19" fmla="*/ 0 w 2230384"/>
              <a:gd name="connsiteY0-20" fmla="*/ 1417812 h 1417812"/>
              <a:gd name="connsiteX1-21" fmla="*/ 0 w 2230384"/>
              <a:gd name="connsiteY1-22" fmla="*/ 270027 h 1417812"/>
              <a:gd name="connsiteX2-23" fmla="*/ 25904 w 2230384"/>
              <a:gd name="connsiteY2-24" fmla="*/ 252685 h 1417812"/>
              <a:gd name="connsiteX3-25" fmla="*/ 776427 w 2230384"/>
              <a:gd name="connsiteY3-26" fmla="*/ 1227 h 1417812"/>
              <a:gd name="connsiteX4-27" fmla="*/ 912057 w 2230384"/>
              <a:gd name="connsiteY4-28" fmla="*/ 2534 h 1417812"/>
              <a:gd name="connsiteX5-29" fmla="*/ 2090128 w 2230384"/>
              <a:gd name="connsiteY5-30" fmla="*/ 608810 h 1417812"/>
              <a:gd name="connsiteX6-31" fmla="*/ 2096028 w 2230384"/>
              <a:gd name="connsiteY6-32" fmla="*/ 1317550 h 1417812"/>
              <a:gd name="connsiteX7-33" fmla="*/ 1992535 w 2230384"/>
              <a:gd name="connsiteY7-34" fmla="*/ 1417812 h 1417812"/>
              <a:gd name="connsiteX0-35" fmla="*/ 0 w 2230384"/>
              <a:gd name="connsiteY0-36" fmla="*/ 270027 h 1417812"/>
              <a:gd name="connsiteX1-37" fmla="*/ 25904 w 2230384"/>
              <a:gd name="connsiteY1-38" fmla="*/ 252685 h 1417812"/>
              <a:gd name="connsiteX2-39" fmla="*/ 776427 w 2230384"/>
              <a:gd name="connsiteY2-40" fmla="*/ 1227 h 1417812"/>
              <a:gd name="connsiteX3-41" fmla="*/ 912057 w 2230384"/>
              <a:gd name="connsiteY3-42" fmla="*/ 2534 h 1417812"/>
              <a:gd name="connsiteX4-43" fmla="*/ 2090128 w 2230384"/>
              <a:gd name="connsiteY4-44" fmla="*/ 608810 h 1417812"/>
              <a:gd name="connsiteX5-45" fmla="*/ 2096028 w 2230384"/>
              <a:gd name="connsiteY5-46" fmla="*/ 1317550 h 1417812"/>
              <a:gd name="connsiteX6-47" fmla="*/ 1992535 w 2230384"/>
              <a:gd name="connsiteY6-48" fmla="*/ 1417812 h 14178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0384" h="1417812">
                <a:moveTo>
                  <a:pt x="0" y="270027"/>
                </a:moveTo>
                <a:lnTo>
                  <a:pt x="25904" y="252685"/>
                </a:lnTo>
                <a:cubicBezTo>
                  <a:pt x="255160" y="109345"/>
                  <a:pt x="507774" y="13040"/>
                  <a:pt x="776427" y="1227"/>
                </a:cubicBezTo>
                <a:cubicBezTo>
                  <a:pt x="821203" y="-743"/>
                  <a:pt x="866424" y="-365"/>
                  <a:pt x="912057" y="2534"/>
                </a:cubicBezTo>
                <a:cubicBezTo>
                  <a:pt x="1378129" y="32231"/>
                  <a:pt x="1802729" y="233517"/>
                  <a:pt x="2090128" y="608810"/>
                </a:cubicBezTo>
                <a:cubicBezTo>
                  <a:pt x="2296930" y="878918"/>
                  <a:pt x="2254466" y="1124785"/>
                  <a:pt x="2096028" y="1317550"/>
                </a:cubicBezTo>
                <a:lnTo>
                  <a:pt x="1992535" y="1417812"/>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21" name="任意多边形: 形状 20"/>
          <p:cNvSpPr/>
          <p:nvPr userDrawn="1">
            <p:custDataLst>
              <p:tags r:id="rId11"/>
            </p:custDataLst>
          </p:nvPr>
        </p:nvSpPr>
        <p:spPr>
          <a:xfrm>
            <a:off x="0" y="5214009"/>
            <a:ext cx="1356560" cy="786741"/>
          </a:xfrm>
          <a:custGeom>
            <a:avLst/>
            <a:gdLst>
              <a:gd name="connsiteX0" fmla="*/ 810718 w 1808746"/>
              <a:gd name="connsiteY0" fmla="*/ 1 h 1048988"/>
              <a:gd name="connsiteX1" fmla="*/ 1684770 w 1808746"/>
              <a:gd name="connsiteY1" fmla="*/ 328401 h 1048988"/>
              <a:gd name="connsiteX2" fmla="*/ 1609681 w 1808746"/>
              <a:gd name="connsiteY2" fmla="*/ 985064 h 1048988"/>
              <a:gd name="connsiteX3" fmla="*/ 1515465 w 1808746"/>
              <a:gd name="connsiteY3" fmla="*/ 1048988 h 1048988"/>
              <a:gd name="connsiteX4" fmla="*/ 0 w 1808746"/>
              <a:gd name="connsiteY4" fmla="*/ 1048988 h 1048988"/>
              <a:gd name="connsiteX5" fmla="*/ 0 w 1808746"/>
              <a:gd name="connsiteY5" fmla="*/ 330853 h 1048988"/>
              <a:gd name="connsiteX6" fmla="*/ 127324 w 1808746"/>
              <a:gd name="connsiteY6" fmla="*/ 235774 h 1048988"/>
              <a:gd name="connsiteX7" fmla="*/ 810718 w 1808746"/>
              <a:gd name="connsiteY7" fmla="*/ 1 h 1048988"/>
              <a:gd name="connsiteX0-1" fmla="*/ 0 w 1808746"/>
              <a:gd name="connsiteY0-2" fmla="*/ 1048988 h 1140428"/>
              <a:gd name="connsiteX1-3" fmla="*/ 0 w 1808746"/>
              <a:gd name="connsiteY1-4" fmla="*/ 330853 h 1140428"/>
              <a:gd name="connsiteX2-5" fmla="*/ 127324 w 1808746"/>
              <a:gd name="connsiteY2-6" fmla="*/ 235774 h 1140428"/>
              <a:gd name="connsiteX3-7" fmla="*/ 810718 w 1808746"/>
              <a:gd name="connsiteY3-8" fmla="*/ 1 h 1140428"/>
              <a:gd name="connsiteX4-9" fmla="*/ 1684770 w 1808746"/>
              <a:gd name="connsiteY4-10" fmla="*/ 328401 h 1140428"/>
              <a:gd name="connsiteX5-11" fmla="*/ 1609681 w 1808746"/>
              <a:gd name="connsiteY5-12" fmla="*/ 985064 h 1140428"/>
              <a:gd name="connsiteX6-13" fmla="*/ 1515465 w 1808746"/>
              <a:gd name="connsiteY6-14" fmla="*/ 1048988 h 1140428"/>
              <a:gd name="connsiteX7-15" fmla="*/ 91440 w 1808746"/>
              <a:gd name="connsiteY7-16" fmla="*/ 1140428 h 1140428"/>
              <a:gd name="connsiteX0-17" fmla="*/ 0 w 1808746"/>
              <a:gd name="connsiteY0-18" fmla="*/ 1048988 h 1048988"/>
              <a:gd name="connsiteX1-19" fmla="*/ 0 w 1808746"/>
              <a:gd name="connsiteY1-20" fmla="*/ 330853 h 1048988"/>
              <a:gd name="connsiteX2-21" fmla="*/ 127324 w 1808746"/>
              <a:gd name="connsiteY2-22" fmla="*/ 235774 h 1048988"/>
              <a:gd name="connsiteX3-23" fmla="*/ 810718 w 1808746"/>
              <a:gd name="connsiteY3-24" fmla="*/ 1 h 1048988"/>
              <a:gd name="connsiteX4-25" fmla="*/ 1684770 w 1808746"/>
              <a:gd name="connsiteY4-26" fmla="*/ 328401 h 1048988"/>
              <a:gd name="connsiteX5-27" fmla="*/ 1609681 w 1808746"/>
              <a:gd name="connsiteY5-28" fmla="*/ 985064 h 1048988"/>
              <a:gd name="connsiteX6-29" fmla="*/ 1515465 w 1808746"/>
              <a:gd name="connsiteY6-30" fmla="*/ 1048988 h 1048988"/>
              <a:gd name="connsiteX0-31" fmla="*/ 0 w 1808746"/>
              <a:gd name="connsiteY0-32" fmla="*/ 330853 h 1048988"/>
              <a:gd name="connsiteX1-33" fmla="*/ 127324 w 1808746"/>
              <a:gd name="connsiteY1-34" fmla="*/ 235774 h 1048988"/>
              <a:gd name="connsiteX2-35" fmla="*/ 810718 w 1808746"/>
              <a:gd name="connsiteY2-36" fmla="*/ 1 h 1048988"/>
              <a:gd name="connsiteX3-37" fmla="*/ 1684770 w 1808746"/>
              <a:gd name="connsiteY3-38" fmla="*/ 328401 h 1048988"/>
              <a:gd name="connsiteX4-39" fmla="*/ 1609681 w 1808746"/>
              <a:gd name="connsiteY4-40" fmla="*/ 985064 h 1048988"/>
              <a:gd name="connsiteX5-41" fmla="*/ 1515465 w 1808746"/>
              <a:gd name="connsiteY5-42" fmla="*/ 1048988 h 10489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08746" h="1048988">
                <a:moveTo>
                  <a:pt x="0" y="330853"/>
                </a:moveTo>
                <a:lnTo>
                  <a:pt x="127324" y="235774"/>
                </a:lnTo>
                <a:cubicBezTo>
                  <a:pt x="331466" y="97283"/>
                  <a:pt x="560727" y="194"/>
                  <a:pt x="810718" y="1"/>
                </a:cubicBezTo>
                <a:cubicBezTo>
                  <a:pt x="1138608" y="-272"/>
                  <a:pt x="1456768" y="71541"/>
                  <a:pt x="1684770" y="328401"/>
                </a:cubicBezTo>
                <a:cubicBezTo>
                  <a:pt x="1900188" y="571046"/>
                  <a:pt x="1808766" y="819443"/>
                  <a:pt x="1609681" y="985064"/>
                </a:cubicBezTo>
                <a:lnTo>
                  <a:pt x="1515465" y="1048988"/>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22" name="任意多边形: 形状 21"/>
          <p:cNvSpPr/>
          <p:nvPr userDrawn="1">
            <p:custDataLst>
              <p:tags r:id="rId12"/>
            </p:custDataLst>
          </p:nvPr>
        </p:nvSpPr>
        <p:spPr>
          <a:xfrm>
            <a:off x="0" y="5460383"/>
            <a:ext cx="1017794" cy="540368"/>
          </a:xfrm>
          <a:custGeom>
            <a:avLst/>
            <a:gdLst>
              <a:gd name="connsiteX0" fmla="*/ 999806 w 1357058"/>
              <a:gd name="connsiteY0" fmla="*/ 692 h 720491"/>
              <a:gd name="connsiteX1" fmla="*/ 1254078 w 1357058"/>
              <a:gd name="connsiteY1" fmla="*/ 100950 h 720491"/>
              <a:gd name="connsiteX2" fmla="*/ 937392 w 1357058"/>
              <a:gd name="connsiteY2" fmla="*/ 669333 h 720491"/>
              <a:gd name="connsiteX3" fmla="*/ 658709 w 1357058"/>
              <a:gd name="connsiteY3" fmla="*/ 669333 h 720491"/>
              <a:gd name="connsiteX4" fmla="*/ 550590 w 1357058"/>
              <a:gd name="connsiteY4" fmla="*/ 691423 h 720491"/>
              <a:gd name="connsiteX5" fmla="*/ 474686 w 1357058"/>
              <a:gd name="connsiteY5" fmla="*/ 720491 h 720491"/>
              <a:gd name="connsiteX6" fmla="*/ 0 w 1357058"/>
              <a:gd name="connsiteY6" fmla="*/ 720491 h 720491"/>
              <a:gd name="connsiteX7" fmla="*/ 0 w 1357058"/>
              <a:gd name="connsiteY7" fmla="*/ 378828 h 720491"/>
              <a:gd name="connsiteX8" fmla="*/ 2 w 1357058"/>
              <a:gd name="connsiteY8" fmla="*/ 378826 h 720491"/>
              <a:gd name="connsiteX9" fmla="*/ 722046 w 1357058"/>
              <a:gd name="connsiteY9" fmla="*/ 25166 h 720491"/>
              <a:gd name="connsiteX10" fmla="*/ 999806 w 1357058"/>
              <a:gd name="connsiteY10" fmla="*/ 692 h 720491"/>
              <a:gd name="connsiteX0-1" fmla="*/ 0 w 1357058"/>
              <a:gd name="connsiteY0-2" fmla="*/ 720491 h 811931"/>
              <a:gd name="connsiteX1-3" fmla="*/ 0 w 1357058"/>
              <a:gd name="connsiteY1-4" fmla="*/ 378828 h 811931"/>
              <a:gd name="connsiteX2-5" fmla="*/ 2 w 1357058"/>
              <a:gd name="connsiteY2-6" fmla="*/ 378826 h 811931"/>
              <a:gd name="connsiteX3-7" fmla="*/ 722046 w 1357058"/>
              <a:gd name="connsiteY3-8" fmla="*/ 25166 h 811931"/>
              <a:gd name="connsiteX4-9" fmla="*/ 999806 w 1357058"/>
              <a:gd name="connsiteY4-10" fmla="*/ 692 h 811931"/>
              <a:gd name="connsiteX5-11" fmla="*/ 1254078 w 1357058"/>
              <a:gd name="connsiteY5-12" fmla="*/ 100950 h 811931"/>
              <a:gd name="connsiteX6-13" fmla="*/ 937392 w 1357058"/>
              <a:gd name="connsiteY6-14" fmla="*/ 669333 h 811931"/>
              <a:gd name="connsiteX7-15" fmla="*/ 658709 w 1357058"/>
              <a:gd name="connsiteY7-16" fmla="*/ 669333 h 811931"/>
              <a:gd name="connsiteX8-17" fmla="*/ 550590 w 1357058"/>
              <a:gd name="connsiteY8-18" fmla="*/ 691423 h 811931"/>
              <a:gd name="connsiteX9-19" fmla="*/ 474686 w 1357058"/>
              <a:gd name="connsiteY9-20" fmla="*/ 720491 h 811931"/>
              <a:gd name="connsiteX10-21" fmla="*/ 91440 w 1357058"/>
              <a:gd name="connsiteY10-22" fmla="*/ 811931 h 811931"/>
              <a:gd name="connsiteX0-23" fmla="*/ 0 w 1357058"/>
              <a:gd name="connsiteY0-24" fmla="*/ 720491 h 720491"/>
              <a:gd name="connsiteX1-25" fmla="*/ 0 w 1357058"/>
              <a:gd name="connsiteY1-26" fmla="*/ 378828 h 720491"/>
              <a:gd name="connsiteX2-27" fmla="*/ 2 w 1357058"/>
              <a:gd name="connsiteY2-28" fmla="*/ 378826 h 720491"/>
              <a:gd name="connsiteX3-29" fmla="*/ 722046 w 1357058"/>
              <a:gd name="connsiteY3-30" fmla="*/ 25166 h 720491"/>
              <a:gd name="connsiteX4-31" fmla="*/ 999806 w 1357058"/>
              <a:gd name="connsiteY4-32" fmla="*/ 692 h 720491"/>
              <a:gd name="connsiteX5-33" fmla="*/ 1254078 w 1357058"/>
              <a:gd name="connsiteY5-34" fmla="*/ 100950 h 720491"/>
              <a:gd name="connsiteX6-35" fmla="*/ 937392 w 1357058"/>
              <a:gd name="connsiteY6-36" fmla="*/ 669333 h 720491"/>
              <a:gd name="connsiteX7-37" fmla="*/ 658709 w 1357058"/>
              <a:gd name="connsiteY7-38" fmla="*/ 669333 h 720491"/>
              <a:gd name="connsiteX8-39" fmla="*/ 550590 w 1357058"/>
              <a:gd name="connsiteY8-40" fmla="*/ 691423 h 720491"/>
              <a:gd name="connsiteX9-41" fmla="*/ 474686 w 1357058"/>
              <a:gd name="connsiteY9-42" fmla="*/ 720491 h 720491"/>
              <a:gd name="connsiteX0-43" fmla="*/ 0 w 1357058"/>
              <a:gd name="connsiteY0-44" fmla="*/ 378828 h 720491"/>
              <a:gd name="connsiteX1-45" fmla="*/ 2 w 1357058"/>
              <a:gd name="connsiteY1-46" fmla="*/ 378826 h 720491"/>
              <a:gd name="connsiteX2-47" fmla="*/ 722046 w 1357058"/>
              <a:gd name="connsiteY2-48" fmla="*/ 25166 h 720491"/>
              <a:gd name="connsiteX3-49" fmla="*/ 999806 w 1357058"/>
              <a:gd name="connsiteY3-50" fmla="*/ 692 h 720491"/>
              <a:gd name="connsiteX4-51" fmla="*/ 1254078 w 1357058"/>
              <a:gd name="connsiteY4-52" fmla="*/ 100950 h 720491"/>
              <a:gd name="connsiteX5-53" fmla="*/ 937392 w 1357058"/>
              <a:gd name="connsiteY5-54" fmla="*/ 669333 h 720491"/>
              <a:gd name="connsiteX6-55" fmla="*/ 658709 w 1357058"/>
              <a:gd name="connsiteY6-56" fmla="*/ 669333 h 720491"/>
              <a:gd name="connsiteX7-57" fmla="*/ 550590 w 1357058"/>
              <a:gd name="connsiteY7-58" fmla="*/ 691423 h 720491"/>
              <a:gd name="connsiteX8-59" fmla="*/ 474686 w 1357058"/>
              <a:gd name="connsiteY8-60" fmla="*/ 720491 h 7204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57058" h="720491">
                <a:moveTo>
                  <a:pt x="0" y="378828"/>
                </a:moveTo>
                <a:lnTo>
                  <a:pt x="2" y="378826"/>
                </a:lnTo>
                <a:cubicBezTo>
                  <a:pt x="198173" y="229683"/>
                  <a:pt x="447980" y="60431"/>
                  <a:pt x="722046" y="25166"/>
                </a:cubicBezTo>
                <a:cubicBezTo>
                  <a:pt x="817287" y="12914"/>
                  <a:pt x="910503" y="-3591"/>
                  <a:pt x="999806" y="692"/>
                </a:cubicBezTo>
                <a:cubicBezTo>
                  <a:pt x="1089108" y="4976"/>
                  <a:pt x="1174496" y="30048"/>
                  <a:pt x="1254078" y="100950"/>
                </a:cubicBezTo>
                <a:cubicBezTo>
                  <a:pt x="1515596" y="333798"/>
                  <a:pt x="1230711" y="670040"/>
                  <a:pt x="937392" y="669333"/>
                </a:cubicBezTo>
                <a:cubicBezTo>
                  <a:pt x="837843" y="669144"/>
                  <a:pt x="752639" y="659734"/>
                  <a:pt x="658709" y="669333"/>
                </a:cubicBezTo>
                <a:cubicBezTo>
                  <a:pt x="622741" y="672939"/>
                  <a:pt x="586591" y="680600"/>
                  <a:pt x="550590" y="691423"/>
                </a:cubicBezTo>
                <a:lnTo>
                  <a:pt x="474686" y="720491"/>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23" name="任意多边形: 形状 22" descr="C:/Users/kingsoft/AppData/Local/Temp/fig2wpp/@svg_Vector-2178&amp;8989.svg"/>
          <p:cNvSpPr/>
          <p:nvPr userDrawn="1">
            <p:custDataLst>
              <p:tags r:id="rId13"/>
            </p:custDataLst>
          </p:nvPr>
        </p:nvSpPr>
        <p:spPr>
          <a:xfrm>
            <a:off x="7478758" y="5539361"/>
            <a:ext cx="1665242" cy="461390"/>
          </a:xfrm>
          <a:custGeom>
            <a:avLst/>
            <a:gdLst>
              <a:gd name="connsiteX0" fmla="*/ 2220323 w 2220323"/>
              <a:gd name="connsiteY0" fmla="*/ 0 h 615186"/>
              <a:gd name="connsiteX1" fmla="*/ 2220323 w 2220323"/>
              <a:gd name="connsiteY1" fmla="*/ 578680 h 615186"/>
              <a:gd name="connsiteX2" fmla="*/ 2161010 w 2220323"/>
              <a:gd name="connsiteY2" fmla="*/ 615186 h 615186"/>
              <a:gd name="connsiteX3" fmla="*/ 0 w 2220323"/>
              <a:gd name="connsiteY3" fmla="*/ 615186 h 615186"/>
              <a:gd name="connsiteX4" fmla="*/ 6983 w 2220323"/>
              <a:gd name="connsiteY4" fmla="*/ 601050 h 615186"/>
              <a:gd name="connsiteX5" fmla="*/ 1125302 w 2220323"/>
              <a:gd name="connsiteY5" fmla="*/ 146380 h 615186"/>
              <a:gd name="connsiteX6" fmla="*/ 1743643 w 2220323"/>
              <a:gd name="connsiteY6" fmla="*/ 361078 h 615186"/>
              <a:gd name="connsiteX7" fmla="*/ 2166971 w 2220323"/>
              <a:gd name="connsiteY7" fmla="*/ 26306 h 615186"/>
              <a:gd name="connsiteX0-1" fmla="*/ 2161010 w 2252450"/>
              <a:gd name="connsiteY0-2" fmla="*/ 615186 h 706626"/>
              <a:gd name="connsiteX1-3" fmla="*/ 0 w 2252450"/>
              <a:gd name="connsiteY1-4" fmla="*/ 615186 h 706626"/>
              <a:gd name="connsiteX2-5" fmla="*/ 6983 w 2252450"/>
              <a:gd name="connsiteY2-6" fmla="*/ 601050 h 706626"/>
              <a:gd name="connsiteX3-7" fmla="*/ 1125302 w 2252450"/>
              <a:gd name="connsiteY3-8" fmla="*/ 146380 h 706626"/>
              <a:gd name="connsiteX4-9" fmla="*/ 1743643 w 2252450"/>
              <a:gd name="connsiteY4-10" fmla="*/ 361078 h 706626"/>
              <a:gd name="connsiteX5-11" fmla="*/ 2166971 w 2252450"/>
              <a:gd name="connsiteY5-12" fmla="*/ 26306 h 706626"/>
              <a:gd name="connsiteX6-13" fmla="*/ 2220323 w 2252450"/>
              <a:gd name="connsiteY6-14" fmla="*/ 0 h 706626"/>
              <a:gd name="connsiteX7-15" fmla="*/ 2220323 w 2252450"/>
              <a:gd name="connsiteY7-16" fmla="*/ 578680 h 706626"/>
              <a:gd name="connsiteX8" fmla="*/ 2252450 w 2252450"/>
              <a:gd name="connsiteY8" fmla="*/ 706626 h 706626"/>
              <a:gd name="connsiteX0-17" fmla="*/ 2161010 w 2252450"/>
              <a:gd name="connsiteY0-18" fmla="*/ 615186 h 706626"/>
              <a:gd name="connsiteX1-19" fmla="*/ 0 w 2252450"/>
              <a:gd name="connsiteY1-20" fmla="*/ 615186 h 706626"/>
              <a:gd name="connsiteX2-21" fmla="*/ 6983 w 2252450"/>
              <a:gd name="connsiteY2-22" fmla="*/ 601050 h 706626"/>
              <a:gd name="connsiteX3-23" fmla="*/ 1125302 w 2252450"/>
              <a:gd name="connsiteY3-24" fmla="*/ 146380 h 706626"/>
              <a:gd name="connsiteX4-25" fmla="*/ 1743643 w 2252450"/>
              <a:gd name="connsiteY4-26" fmla="*/ 361078 h 706626"/>
              <a:gd name="connsiteX5-27" fmla="*/ 2166971 w 2252450"/>
              <a:gd name="connsiteY5-28" fmla="*/ 26306 h 706626"/>
              <a:gd name="connsiteX6-29" fmla="*/ 2220323 w 2252450"/>
              <a:gd name="connsiteY6-30" fmla="*/ 0 h 706626"/>
              <a:gd name="connsiteX7-31" fmla="*/ 2252450 w 2252450"/>
              <a:gd name="connsiteY7-32" fmla="*/ 706626 h 706626"/>
              <a:gd name="connsiteX0-33" fmla="*/ 2161010 w 2220323"/>
              <a:gd name="connsiteY0-34" fmla="*/ 615186 h 615186"/>
              <a:gd name="connsiteX1-35" fmla="*/ 0 w 2220323"/>
              <a:gd name="connsiteY1-36" fmla="*/ 615186 h 615186"/>
              <a:gd name="connsiteX2-37" fmla="*/ 6983 w 2220323"/>
              <a:gd name="connsiteY2-38" fmla="*/ 601050 h 615186"/>
              <a:gd name="connsiteX3-39" fmla="*/ 1125302 w 2220323"/>
              <a:gd name="connsiteY3-40" fmla="*/ 146380 h 615186"/>
              <a:gd name="connsiteX4-41" fmla="*/ 1743643 w 2220323"/>
              <a:gd name="connsiteY4-42" fmla="*/ 361078 h 615186"/>
              <a:gd name="connsiteX5-43" fmla="*/ 2166971 w 2220323"/>
              <a:gd name="connsiteY5-44" fmla="*/ 26306 h 615186"/>
              <a:gd name="connsiteX6-45" fmla="*/ 2220323 w 2220323"/>
              <a:gd name="connsiteY6-46" fmla="*/ 0 h 615186"/>
              <a:gd name="connsiteX0-47" fmla="*/ 0 w 2220323"/>
              <a:gd name="connsiteY0-48" fmla="*/ 615186 h 615186"/>
              <a:gd name="connsiteX1-49" fmla="*/ 6983 w 2220323"/>
              <a:gd name="connsiteY1-50" fmla="*/ 601050 h 615186"/>
              <a:gd name="connsiteX2-51" fmla="*/ 1125302 w 2220323"/>
              <a:gd name="connsiteY2-52" fmla="*/ 146380 h 615186"/>
              <a:gd name="connsiteX3-53" fmla="*/ 1743643 w 2220323"/>
              <a:gd name="connsiteY3-54" fmla="*/ 361078 h 615186"/>
              <a:gd name="connsiteX4-55" fmla="*/ 2166971 w 2220323"/>
              <a:gd name="connsiteY4-56" fmla="*/ 26306 h 615186"/>
              <a:gd name="connsiteX5-57" fmla="*/ 2220323 w 2220323"/>
              <a:gd name="connsiteY5-58" fmla="*/ 0 h 6151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20323" h="615186">
                <a:moveTo>
                  <a:pt x="0" y="615186"/>
                </a:moveTo>
                <a:lnTo>
                  <a:pt x="6983" y="601050"/>
                </a:lnTo>
                <a:cubicBezTo>
                  <a:pt x="269151" y="166348"/>
                  <a:pt x="815559" y="-192217"/>
                  <a:pt x="1125302" y="146380"/>
                </a:cubicBezTo>
                <a:cubicBezTo>
                  <a:pt x="1271684" y="306496"/>
                  <a:pt x="1429481" y="644932"/>
                  <a:pt x="1743643" y="361078"/>
                </a:cubicBezTo>
                <a:cubicBezTo>
                  <a:pt x="1880638" y="237317"/>
                  <a:pt x="2021197" y="110468"/>
                  <a:pt x="2166971" y="26306"/>
                </a:cubicBezTo>
                <a:lnTo>
                  <a:pt x="2220323" y="0"/>
                </a:lnTo>
              </a:path>
            </a:pathLst>
          </a:custGeom>
          <a:noFill/>
          <a:ln w="25273" cap="flat">
            <a:solidFill>
              <a:schemeClr val="tx2">
                <a:alpha val="20000"/>
              </a:schemeClr>
            </a:solidFill>
            <a:prstDash val="solid"/>
            <a:miter/>
          </a:ln>
        </p:spPr>
        <p:txBody>
          <a:bodyPr rtlCol="0" anchor="ctr"/>
          <a:lstStyle/>
          <a:p>
            <a:pPr lvl="0"/>
            <a:endParaRPr lang="zh-CN" altLang="en-US" sz="1015"/>
          </a:p>
        </p:txBody>
      </p:sp>
      <p:sp>
        <p:nvSpPr>
          <p:cNvPr id="2" name="标题 1"/>
          <p:cNvSpPr>
            <a:spLocks noGrp="1"/>
          </p:cNvSpPr>
          <p:nvPr>
            <p:ph type="ctrTitle"/>
            <p:custDataLst>
              <p:tags r:id="rId14"/>
            </p:custDataLst>
          </p:nvPr>
        </p:nvSpPr>
        <p:spPr>
          <a:xfrm>
            <a:off x="628875" y="1270907"/>
            <a:ext cx="7886250" cy="2224837"/>
          </a:xfrm>
        </p:spPr>
        <p:txBody>
          <a:bodyPr wrap="square" anchor="b">
            <a:normAutofit/>
          </a:bodyPr>
          <a:lstStyle>
            <a:lvl1pPr algn="ctr">
              <a:lnSpc>
                <a:spcPct val="100000"/>
              </a:lnSpc>
              <a:defRPr sz="4950">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1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a:xfrm>
            <a:off x="6457950" y="5624513"/>
            <a:ext cx="2057400" cy="273844"/>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8"/>
            </p:custDataLst>
          </p:nvPr>
        </p:nvSpPr>
        <p:spPr>
          <a:xfrm>
            <a:off x="628875" y="3919563"/>
            <a:ext cx="7886250" cy="503349"/>
          </a:xfrm>
        </p:spPr>
        <p:txBody>
          <a:bodyPr wrap="square" anchor="t">
            <a:normAutofit/>
          </a:bodyPr>
          <a:lstStyle>
            <a:lvl1pPr marL="0" indent="0" algn="ctr">
              <a:lnSpc>
                <a:spcPct val="100000"/>
              </a:lnSpc>
              <a:buNone/>
              <a:defRPr sz="1800">
                <a:solidFill>
                  <a:schemeClr val="tx1">
                    <a:lumMod val="75000"/>
                    <a:lumOff val="25000"/>
                  </a:schemeClr>
                </a:solidFill>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017F185-FBDE-4378-BF6D-B58B1B8D2089}"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9C738FD4-4A15-4F05-B51D-99C88B397467}"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05808AC-9F45-4598-9CD9-F67B123D81E3}"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3659E40F-A188-48FC-B9E4-0AF7D76786B0}"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AE160112-B8A6-49AA-BDA5-D960977702F0}"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B4C96FF9-C9C8-4BE5-AFD2-89FFEDD4FD4E}"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9D1B3354-963F-4625-B689-420E99394F63}"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B990DDE4-BC2B-4559-970B-DD530EE2D7FC}"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34B03DB-D175-4CFC-A156-0BAF75BE8F6D}" type="slidenum">
              <a:rPr lang="zh-CN" altLang="zh-CN">
                <a:solidFill>
                  <a:srgbClr val="000000"/>
                </a:solidFill>
              </a:rPr>
              <a:t>‹#›</a:t>
            </a:fld>
            <a:endParaRPr lang="zh-CN"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jpe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jpe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1.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1.jpe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2.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image" Target="../media/image1.jpeg"/><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3.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2.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6.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17" Type="http://schemas.openxmlformats.org/officeDocument/2006/relationships/tags" Target="../tags/tag5.xml"/><Relationship Id="rId2" Type="http://schemas.openxmlformats.org/officeDocument/2006/relationships/slideLayout" Target="../slideLayouts/slideLayout70.xml"/><Relationship Id="rId16" Type="http://schemas.openxmlformats.org/officeDocument/2006/relationships/tags" Target="../tags/tag4.xml"/><Relationship Id="rId20" Type="http://schemas.openxmlformats.org/officeDocument/2006/relationships/tags" Target="../tags/tag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tags" Target="../tags/tag3.xml"/><Relationship Id="rId10" Type="http://schemas.openxmlformats.org/officeDocument/2006/relationships/slideLayout" Target="../slideLayouts/slideLayout78.xml"/><Relationship Id="rId19" Type="http://schemas.openxmlformats.org/officeDocument/2006/relationships/tags" Target="../tags/tag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tags" Target="../tags/tag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ags" Target="../tags/tag110.xml"/><Relationship Id="rId18" Type="http://schemas.openxmlformats.org/officeDocument/2006/relationships/tags" Target="../tags/tag115.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17" Type="http://schemas.openxmlformats.org/officeDocument/2006/relationships/tags" Target="../tags/tag114.xml"/><Relationship Id="rId2" Type="http://schemas.openxmlformats.org/officeDocument/2006/relationships/slideLayout" Target="../slideLayouts/slideLayout81.xml"/><Relationship Id="rId16" Type="http://schemas.openxmlformats.org/officeDocument/2006/relationships/tags" Target="../tags/tag113.xml"/><Relationship Id="rId20" Type="http://schemas.openxmlformats.org/officeDocument/2006/relationships/tags" Target="../tags/tag117.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tags" Target="../tags/tag112.xml"/><Relationship Id="rId10" Type="http://schemas.openxmlformats.org/officeDocument/2006/relationships/slideLayout" Target="../slideLayouts/slideLayout89.xml"/><Relationship Id="rId19" Type="http://schemas.openxmlformats.org/officeDocument/2006/relationships/tags" Target="../tags/tag116.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tags" Target="../tags/tag11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jpe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fontAlgn="base">
              <a:spcBef>
                <a:spcPct val="0"/>
              </a:spcBef>
              <a:spcAft>
                <a:spcPct val="0"/>
              </a:spcAft>
              <a:buFont typeface="Arial" panose="020B0604020202020204" pitchFamily="34" charset="0"/>
              <a:buNone/>
            </a:pPr>
            <a:fld id="{9A0DB2DC-4C9A-4742-B13C-FB6460FD3503}" type="slidenum">
              <a:rPr lang="zh-CN" altLang="en-US">
                <a:solidFill>
                  <a:srgbClr val="000000"/>
                </a:solidFill>
              </a:rPr>
              <a:t>‹#›</a:t>
            </a:fld>
            <a:endParaRPr lang="zh-CN" alt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fontAlgn="base">
              <a:spcBef>
                <a:spcPct val="0"/>
              </a:spcBef>
              <a:spcAft>
                <a:spcPct val="0"/>
              </a:spcAft>
              <a:defRPr/>
            </a:pPr>
            <a:endParaRPr lang="zh-CN"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fontAlgn="base">
              <a:spcBef>
                <a:spcPct val="0"/>
              </a:spcBef>
              <a:spcAft>
                <a:spcPct val="0"/>
              </a:spcAft>
              <a:defRPr/>
            </a:pPr>
            <a:endParaRPr lang="zh-CN"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 typeface="Arial" panose="020B0604020202020204" pitchFamily="34" charset="0"/>
              <a:buNone/>
              <a:defRPr sz="1400">
                <a:latin typeface="Arial" panose="020B0604020202020204" pitchFamily="34" charset="0"/>
              </a:defRPr>
            </a:lvl1pPr>
          </a:lstStyle>
          <a:p>
            <a:pPr fontAlgn="base">
              <a:spcBef>
                <a:spcPct val="0"/>
              </a:spcBef>
              <a:spcAft>
                <a:spcPct val="0"/>
              </a:spcAft>
              <a:defRPr/>
            </a:pPr>
            <a:fld id="{DED8521C-A498-4196-8659-27E79AE2C294}" type="slidenum">
              <a:rPr lang="zh-CN" altLang="zh-CN">
                <a:solidFill>
                  <a:srgbClr val="000000"/>
                </a:solidFill>
              </a:rPr>
              <a:t>‹#›</a:t>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1026"/>
          <p:cNvSpPr>
            <a:spLocks noGrp="1" noChangeArrowheads="1"/>
          </p:cNvSpPr>
          <p:nvPr>
            <p:ph type="body" idx="9"/>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fontAlgn="base">
              <a:spcBef>
                <a:spcPct val="0"/>
              </a:spcBef>
              <a:spcAft>
                <a:spcPct val="0"/>
              </a:spcAft>
              <a:buFont typeface="Arial" panose="020B0604020202020204" pitchFamily="34" charset="0"/>
              <a:buNone/>
            </a:pPr>
            <a:fld id="{9E91A00A-131E-4191-BB3F-C74B5A4E27BC}" type="slidenum">
              <a:rPr lang="zh-CN" altLang="en-US" smtClean="0">
                <a:solidFill>
                  <a:srgbClr val="000000"/>
                </a:solidFill>
              </a:rPr>
              <a:t>‹#›</a:t>
            </a:fld>
            <a:endParaRPr lang="zh-CN" alt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 1025"/>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1026"/>
          <p:cNvSpPr>
            <a:spLocks noGrp="1" noChangeArrowheads="1"/>
          </p:cNvSpPr>
          <p:nvPr>
            <p:ph type="body" idx="9"/>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fontAlgn="base">
              <a:spcBef>
                <a:spcPct val="0"/>
              </a:spcBef>
              <a:spcAft>
                <a:spcPct val="0"/>
              </a:spcAft>
              <a:buFont typeface="Arial" panose="020B0604020202020204" pitchFamily="34" charset="0"/>
              <a:buNone/>
            </a:pPr>
            <a:fld id="{68FC7327-92A4-4F05-862E-8009EDAE0FA1}" type="slidenum">
              <a:rPr lang="zh-CN" altLang="en-US" smtClean="0">
                <a:solidFill>
                  <a:srgbClr val="000000"/>
                </a:solidFill>
              </a:rPr>
              <a:t>‹#›</a:t>
            </a:fld>
            <a:endParaRPr lang="zh-CN" alt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fontAlgn="base">
              <a:spcBef>
                <a:spcPct val="0"/>
              </a:spcBef>
              <a:spcAft>
                <a:spcPct val="0"/>
              </a:spcAft>
              <a:buFont typeface="Arial" panose="020B0604020202020204" pitchFamily="34" charset="0"/>
              <a:buNone/>
            </a:pPr>
            <a:fld id="{9A0DB2DC-4C9A-4742-B13C-FB6460FD3503}" type="slidenum">
              <a:rPr lang="zh-CN" altLang="en-US">
                <a:solidFill>
                  <a:srgbClr val="000000"/>
                </a:solidFill>
              </a:rPr>
              <a:t>‹#›</a:t>
            </a:fld>
            <a:endParaRPr lang="zh-CN" alt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sh dir="u"/>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889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a:t>单击此处编辑母版标题样式</a:t>
            </a:r>
          </a:p>
        </p:txBody>
      </p:sp>
      <p:sp>
        <p:nvSpPr>
          <p:cNvPr id="1027" name="Rectangle 3"/>
          <p:cNvSpPr>
            <a:spLocks noGrp="1" noChangeArrowheads="1"/>
          </p:cNvSpPr>
          <p:nvPr>
            <p:ph type="body" idx="1"/>
          </p:nvPr>
        </p:nvSpPr>
        <p:spPr bwMode="auto">
          <a:xfrm>
            <a:off x="684213" y="1268413"/>
            <a:ext cx="7704137" cy="398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fontAlgn="base">
              <a:spcBef>
                <a:spcPct val="0"/>
              </a:spcBef>
              <a:spcAft>
                <a:spcPct val="0"/>
              </a:spcAft>
              <a:buFont typeface="Arial" panose="020B0604020202020204" pitchFamily="34" charset="0"/>
              <a:buNone/>
              <a:defRPr/>
            </a:pPr>
            <a:endParaRPr lang="zh-CN"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fontAlgn="base">
              <a:spcBef>
                <a:spcPct val="0"/>
              </a:spcBef>
              <a:spcAft>
                <a:spcPct val="0"/>
              </a:spcAft>
              <a:buFont typeface="Arial" panose="020B0604020202020204" pitchFamily="34" charset="0"/>
              <a:buNone/>
              <a:defRPr/>
            </a:pPr>
            <a:endParaRPr lang="zh-CN"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smtClean="0"/>
            </a:lvl1pPr>
          </a:lstStyle>
          <a:p>
            <a:pPr fontAlgn="base">
              <a:spcBef>
                <a:spcPct val="0"/>
              </a:spcBef>
              <a:spcAft>
                <a:spcPct val="0"/>
              </a:spcAft>
              <a:buFont typeface="Arial" panose="020B0604020202020204" pitchFamily="34" charset="0"/>
              <a:buNone/>
              <a:defRPr/>
            </a:pPr>
            <a:fld id="{287A0F7C-989E-42FE-8DB8-F9213309BA57}" type="slidenum">
              <a:rPr lang="zh-CN" altLang="zh-CN">
                <a:solidFill>
                  <a:srgbClr val="000000"/>
                </a:solidFill>
              </a:rPr>
              <a:t>‹#›</a:t>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2400">
          <a:solidFill>
            <a:schemeClr val="tx2"/>
          </a:solidFill>
          <a:latin typeface="+mj-lt"/>
          <a:ea typeface="+mj-ea"/>
          <a:cs typeface="+mj-cs"/>
        </a:defRPr>
      </a:lvl1pPr>
      <a:lvl2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889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a:t>单击此处编辑母版标题样式</a:t>
            </a:r>
          </a:p>
        </p:txBody>
      </p:sp>
      <p:sp>
        <p:nvSpPr>
          <p:cNvPr id="1027" name="Rectangle 3"/>
          <p:cNvSpPr>
            <a:spLocks noGrp="1" noChangeArrowheads="1"/>
          </p:cNvSpPr>
          <p:nvPr>
            <p:ph type="body" idx="1"/>
          </p:nvPr>
        </p:nvSpPr>
        <p:spPr bwMode="auto">
          <a:xfrm>
            <a:off x="684213" y="1268413"/>
            <a:ext cx="7704137" cy="398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fontAlgn="base">
              <a:spcBef>
                <a:spcPct val="0"/>
              </a:spcBef>
              <a:spcAft>
                <a:spcPct val="0"/>
              </a:spcAft>
              <a:buFont typeface="Arial" panose="020B0604020202020204" pitchFamily="34" charset="0"/>
              <a:buNone/>
              <a:defRPr/>
            </a:pPr>
            <a:endParaRPr lang="zh-CN"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fontAlgn="base">
              <a:spcBef>
                <a:spcPct val="0"/>
              </a:spcBef>
              <a:spcAft>
                <a:spcPct val="0"/>
              </a:spcAft>
              <a:buFont typeface="Arial" panose="020B0604020202020204" pitchFamily="34" charset="0"/>
              <a:buNone/>
              <a:defRPr/>
            </a:pPr>
            <a:endParaRPr lang="zh-CN"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fontAlgn="base">
              <a:spcBef>
                <a:spcPct val="0"/>
              </a:spcBef>
              <a:spcAft>
                <a:spcPct val="0"/>
              </a:spcAft>
              <a:buFont typeface="Arial" panose="020B0604020202020204" pitchFamily="34" charset="0"/>
              <a:buNone/>
              <a:defRPr/>
            </a:pPr>
            <a:fld id="{003F0D90-4C64-4E3C-938B-4F79A80883D8}" type="slidenum">
              <a:rPr lang="zh-CN" altLang="zh-CN">
                <a:solidFill>
                  <a:srgbClr val="000000"/>
                </a:solidFill>
              </a:rPr>
              <a:t>‹#›</a:t>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2400">
          <a:solidFill>
            <a:schemeClr val="tx2"/>
          </a:solidFill>
          <a:latin typeface="+mj-lt"/>
          <a:ea typeface="+mj-ea"/>
          <a:cs typeface="+mj-cs"/>
        </a:defRPr>
      </a:lvl1pPr>
      <a:lvl2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250825" y="188913"/>
            <a:ext cx="864235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p>
        </p:txBody>
      </p:sp>
      <p:sp>
        <p:nvSpPr>
          <p:cNvPr id="1027" name="Rectangle 3"/>
          <p:cNvSpPr>
            <a:spLocks noGrp="1" noChangeArrowheads="1"/>
          </p:cNvSpPr>
          <p:nvPr>
            <p:ph type="body" idx="9"/>
          </p:nvPr>
        </p:nvSpPr>
        <p:spPr bwMode="auto">
          <a:xfrm>
            <a:off x="250825" y="1484313"/>
            <a:ext cx="8642350" cy="517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71396"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a:latin typeface="Times New Roman" panose="02020603050405020304" pitchFamily="18" charset="0"/>
                <a:ea typeface="宋体" panose="02010600030101010101" pitchFamily="2" charset="-122"/>
              </a:defRPr>
            </a:lvl1pPr>
          </a:lstStyle>
          <a:p>
            <a:pPr fontAlgn="base">
              <a:spcBef>
                <a:spcPct val="0"/>
              </a:spcBef>
              <a:spcAft>
                <a:spcPct val="0"/>
              </a:spcAft>
              <a:defRPr/>
            </a:pPr>
            <a:endParaRPr lang="en-US" altLang="zh-CN">
              <a:solidFill>
                <a:srgbClr val="FFFFFF"/>
              </a:solidFill>
            </a:endParaRPr>
          </a:p>
        </p:txBody>
      </p:sp>
      <p:sp>
        <p:nvSpPr>
          <p:cNvPr id="571397"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a:latin typeface="Times New Roman" panose="02020603050405020304" pitchFamily="18" charset="0"/>
                <a:ea typeface="宋体" panose="02010600030101010101" pitchFamily="2" charset="-122"/>
              </a:defRPr>
            </a:lvl1pPr>
          </a:lstStyle>
          <a:p>
            <a:pPr fontAlgn="base">
              <a:spcBef>
                <a:spcPct val="0"/>
              </a:spcBef>
              <a:spcAft>
                <a:spcPct val="0"/>
              </a:spcAft>
              <a:defRPr/>
            </a:pPr>
            <a:endParaRPr lang="en-US" altLang="zh-CN">
              <a:solidFill>
                <a:srgbClr val="FFFFFF"/>
              </a:solidFill>
            </a:endParaRPr>
          </a:p>
        </p:txBody>
      </p:sp>
      <p:sp>
        <p:nvSpPr>
          <p:cNvPr id="571398"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Times New Roman" panose="02020603050405020304" pitchFamily="18" charset="0"/>
              </a:defRPr>
            </a:lvl1pPr>
          </a:lstStyle>
          <a:p>
            <a:pPr fontAlgn="base">
              <a:spcBef>
                <a:spcPct val="0"/>
              </a:spcBef>
              <a:spcAft>
                <a:spcPct val="0"/>
              </a:spcAft>
              <a:buFont typeface="Arial" panose="020B0604020202020204" pitchFamily="34" charset="0"/>
              <a:buNone/>
            </a:pPr>
            <a:fld id="{C1705621-48E1-447F-8D79-8D1847AC8957}" type="slidenum">
              <a:rPr lang="en-US" altLang="zh-CN" smtClean="0">
                <a:solidFill>
                  <a:srgbClr val="FFFFFF"/>
                </a:solidFill>
                <a:ea typeface="宋体" panose="02010600030101010101" pitchFamily="2" charset="-122"/>
              </a:rPr>
              <a:t>‹#›</a:t>
            </a:fld>
            <a:endParaRPr lang="en-US" altLang="zh-CN">
              <a:solidFill>
                <a:srgbClr val="FFFFFF"/>
              </a:solidFill>
              <a:ea typeface="宋体" panose="02010600030101010101" pitchFamily="2" charset="-122"/>
            </a:endParaRPr>
          </a:p>
        </p:txBody>
      </p:sp>
    </p:spTree>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defRPr>
      </a:lvl2pPr>
      <a:lvl3pPr algn="l" rtl="0" eaLnBrk="0" fontAlgn="base" hangingPunct="0">
        <a:spcBef>
          <a:spcPct val="0"/>
        </a:spcBef>
        <a:spcAft>
          <a:spcPct val="0"/>
        </a:spcAft>
        <a:defRPr sz="4400">
          <a:solidFill>
            <a:schemeClr val="tx1"/>
          </a:solidFill>
          <a:latin typeface="Arial" panose="020B0604020202020204" pitchFamily="34" charset="0"/>
        </a:defRPr>
      </a:lvl3pPr>
      <a:lvl4pPr algn="l" rtl="0" eaLnBrk="0" fontAlgn="base" hangingPunct="0">
        <a:spcBef>
          <a:spcPct val="0"/>
        </a:spcBef>
        <a:spcAft>
          <a:spcPct val="0"/>
        </a:spcAft>
        <a:defRPr sz="4400">
          <a:solidFill>
            <a:schemeClr val="tx1"/>
          </a:solidFill>
          <a:latin typeface="Arial" panose="020B0604020202020204" pitchFamily="34" charset="0"/>
        </a:defRPr>
      </a:lvl4pPr>
      <a:lvl5pPr algn="l" rtl="0" eaLnBrk="0" fontAlgn="base" hangingPunct="0">
        <a:spcBef>
          <a:spcPct val="0"/>
        </a:spcBef>
        <a:spcAft>
          <a:spcPct val="0"/>
        </a:spcAft>
        <a:defRPr sz="4400">
          <a:solidFill>
            <a:schemeClr val="tx1"/>
          </a:solidFill>
          <a:latin typeface="Arial" panose="020B0604020202020204" pitchFamily="34" charset="0"/>
        </a:defRPr>
      </a:lvl5pPr>
      <a:lvl6pPr marL="457200" algn="l" rtl="0" fontAlgn="base">
        <a:spcBef>
          <a:spcPct val="0"/>
        </a:spcBef>
        <a:spcAft>
          <a:spcPct val="0"/>
        </a:spcAft>
        <a:defRPr sz="4400">
          <a:solidFill>
            <a:schemeClr val="tx1"/>
          </a:solidFill>
          <a:latin typeface="Arial" panose="020B0604020202020204" pitchFamily="34" charset="0"/>
        </a:defRPr>
      </a:lvl6pPr>
      <a:lvl7pPr marL="914400" algn="l" rtl="0" fontAlgn="base">
        <a:spcBef>
          <a:spcPct val="0"/>
        </a:spcBef>
        <a:spcAft>
          <a:spcPct val="0"/>
        </a:spcAft>
        <a:defRPr sz="4400">
          <a:solidFill>
            <a:schemeClr val="tx1"/>
          </a:solidFill>
          <a:latin typeface="Arial" panose="020B0604020202020204" pitchFamily="34" charset="0"/>
        </a:defRPr>
      </a:lvl7pPr>
      <a:lvl8pPr marL="1371600" algn="l" rtl="0" fontAlgn="base">
        <a:spcBef>
          <a:spcPct val="0"/>
        </a:spcBef>
        <a:spcAft>
          <a:spcPct val="0"/>
        </a:spcAft>
        <a:defRPr sz="4400">
          <a:solidFill>
            <a:schemeClr val="tx1"/>
          </a:solidFill>
          <a:latin typeface="Arial" panose="020B0604020202020204" pitchFamily="34" charset="0"/>
        </a:defRPr>
      </a:lvl8pPr>
      <a:lvl9pPr marL="1828800" algn="l" rtl="0" fontAlgn="base">
        <a:spcBef>
          <a:spcPct val="0"/>
        </a:spcBef>
        <a:spcAft>
          <a:spcPct val="0"/>
        </a:spcAft>
        <a:defRPr sz="4400">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1"/>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latin typeface="+mn-lt"/>
        </a:defRPr>
      </a:lvl5pPr>
      <a:lvl6pPr marL="2514600" indent="-228600" algn="l" rtl="0" fontAlgn="base">
        <a:spcBef>
          <a:spcPct val="20000"/>
        </a:spcBef>
        <a:spcAft>
          <a:spcPct val="0"/>
        </a:spcAft>
        <a:buClr>
          <a:schemeClr val="tx1"/>
        </a:buClr>
        <a:buChar char="•"/>
        <a:defRPr sz="2000">
          <a:solidFill>
            <a:schemeClr val="tx1"/>
          </a:solidFill>
          <a:latin typeface="+mn-lt"/>
        </a:defRPr>
      </a:lvl6pPr>
      <a:lvl7pPr marL="2971800" indent="-228600" algn="l" rtl="0" fontAlgn="base">
        <a:spcBef>
          <a:spcPct val="20000"/>
        </a:spcBef>
        <a:spcAft>
          <a:spcPct val="0"/>
        </a:spcAft>
        <a:buClr>
          <a:schemeClr val="tx1"/>
        </a:buClr>
        <a:buChar char="•"/>
        <a:defRPr sz="2000">
          <a:solidFill>
            <a:schemeClr val="tx1"/>
          </a:solidFill>
          <a:latin typeface="+mn-lt"/>
        </a:defRPr>
      </a:lvl7pPr>
      <a:lvl8pPr marL="3429000" indent="-228600" algn="l" rtl="0" fontAlgn="base">
        <a:spcBef>
          <a:spcPct val="20000"/>
        </a:spcBef>
        <a:spcAft>
          <a:spcPct val="0"/>
        </a:spcAft>
        <a:buClr>
          <a:schemeClr val="tx1"/>
        </a:buClr>
        <a:buChar char="•"/>
        <a:defRPr sz="2000">
          <a:solidFill>
            <a:schemeClr val="tx1"/>
          </a:solidFill>
          <a:latin typeface="+mn-lt"/>
        </a:defRPr>
      </a:lvl8pPr>
      <a:lvl9pPr marL="3886200" indent="-228600" algn="l" rtl="0" fontAlgn="base">
        <a:spcBef>
          <a:spcPct val="20000"/>
        </a:spcBef>
        <a:spcAft>
          <a:spcPct val="0"/>
        </a:spcAft>
        <a:buClr>
          <a:schemeClr val="tx1"/>
        </a:buClr>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fontAlgn="base">
              <a:spcBef>
                <a:spcPct val="0"/>
              </a:spcBef>
              <a:spcAft>
                <a:spcPct val="0"/>
              </a:spcAft>
              <a:buFont typeface="Arial" panose="020B0604020202020204" pitchFamily="34" charset="0"/>
              <a:buNone/>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fontAlgn="base">
              <a:spcBef>
                <a:spcPct val="0"/>
              </a:spcBef>
              <a:spcAft>
                <a:spcPct val="0"/>
              </a:spcAft>
              <a:buFont typeface="Arial" panose="020B0604020202020204" pitchFamily="34" charset="0"/>
              <a:buNone/>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fontAlgn="base">
              <a:spcBef>
                <a:spcPct val="0"/>
              </a:spcBef>
              <a:spcAft>
                <a:spcPct val="0"/>
              </a:spcAft>
              <a:buFont typeface="Arial" panose="020B0604020202020204" pitchFamily="34" charset="0"/>
              <a:buNone/>
            </a:pPr>
            <a:fld id="{A95A3DAB-B083-47FD-BA23-78DF273A8147}" type="slidenum">
              <a:rPr lang="zh-CN" altLang="en-US" smtClean="0">
                <a:solidFill>
                  <a:srgbClr val="000000"/>
                </a:solidFill>
              </a:r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任意多边形: 形状 9" descr="C:/Users/kingsoft/AppData/Local/Temp/fig2wpp/@svg_Vector-2178&amp;9013.svg"/>
          <p:cNvSpPr/>
          <p:nvPr userDrawn="1">
            <p:custDataLst>
              <p:tags r:id="rId13"/>
            </p:custDataLst>
          </p:nvPr>
        </p:nvSpPr>
        <p:spPr>
          <a:xfrm>
            <a:off x="7479265" y="6235042"/>
            <a:ext cx="1664735" cy="622959"/>
          </a:xfrm>
          <a:custGeom>
            <a:avLst/>
            <a:gdLst>
              <a:gd name="connsiteX0" fmla="*/ 2219647 w 2219647"/>
              <a:gd name="connsiteY0" fmla="*/ 0 h 622959"/>
              <a:gd name="connsiteX1" fmla="*/ 2219647 w 2219647"/>
              <a:gd name="connsiteY1" fmla="*/ 579793 h 622959"/>
              <a:gd name="connsiteX2" fmla="*/ 2149825 w 2219647"/>
              <a:gd name="connsiteY2" fmla="*/ 622959 h 622959"/>
              <a:gd name="connsiteX3" fmla="*/ 0 w 2219647"/>
              <a:gd name="connsiteY3" fmla="*/ 622959 h 622959"/>
              <a:gd name="connsiteX4" fmla="*/ 9058 w 2219647"/>
              <a:gd name="connsiteY4" fmla="*/ 604457 h 622959"/>
              <a:gd name="connsiteX5" fmla="*/ 1123206 w 2219647"/>
              <a:gd name="connsiteY5" fmla="*/ 142912 h 622959"/>
              <a:gd name="connsiteX6" fmla="*/ 1749088 w 2219647"/>
              <a:gd name="connsiteY6" fmla="*/ 360781 h 622959"/>
              <a:gd name="connsiteX7" fmla="*/ 2168089 w 2219647"/>
              <a:gd name="connsiteY7" fmla="*/ 25687 h 622959"/>
              <a:gd name="connsiteX0-1" fmla="*/ 2219647 w 2311087"/>
              <a:gd name="connsiteY0-2" fmla="*/ 579793 h 671233"/>
              <a:gd name="connsiteX1-3" fmla="*/ 2149825 w 2311087"/>
              <a:gd name="connsiteY1-4" fmla="*/ 622959 h 671233"/>
              <a:gd name="connsiteX2-5" fmla="*/ 0 w 2311087"/>
              <a:gd name="connsiteY2-6" fmla="*/ 622959 h 671233"/>
              <a:gd name="connsiteX3-7" fmla="*/ 9058 w 2311087"/>
              <a:gd name="connsiteY3-8" fmla="*/ 604457 h 671233"/>
              <a:gd name="connsiteX4-9" fmla="*/ 1123206 w 2311087"/>
              <a:gd name="connsiteY4-10" fmla="*/ 142912 h 671233"/>
              <a:gd name="connsiteX5-11" fmla="*/ 1749088 w 2311087"/>
              <a:gd name="connsiteY5-12" fmla="*/ 360781 h 671233"/>
              <a:gd name="connsiteX6-13" fmla="*/ 2168089 w 2311087"/>
              <a:gd name="connsiteY6-14" fmla="*/ 25687 h 671233"/>
              <a:gd name="connsiteX7-15" fmla="*/ 2219647 w 2311087"/>
              <a:gd name="connsiteY7-16" fmla="*/ 0 h 671233"/>
              <a:gd name="connsiteX8" fmla="*/ 2311087 w 2311087"/>
              <a:gd name="connsiteY8" fmla="*/ 671233 h 671233"/>
              <a:gd name="connsiteX0-17" fmla="*/ 2219647 w 2219647"/>
              <a:gd name="connsiteY0-18" fmla="*/ 579793 h 622959"/>
              <a:gd name="connsiteX1-19" fmla="*/ 2149825 w 2219647"/>
              <a:gd name="connsiteY1-20" fmla="*/ 622959 h 622959"/>
              <a:gd name="connsiteX2-21" fmla="*/ 0 w 2219647"/>
              <a:gd name="connsiteY2-22" fmla="*/ 622959 h 622959"/>
              <a:gd name="connsiteX3-23" fmla="*/ 9058 w 2219647"/>
              <a:gd name="connsiteY3-24" fmla="*/ 604457 h 622959"/>
              <a:gd name="connsiteX4-25" fmla="*/ 1123206 w 2219647"/>
              <a:gd name="connsiteY4-26" fmla="*/ 142912 h 622959"/>
              <a:gd name="connsiteX5-27" fmla="*/ 1749088 w 2219647"/>
              <a:gd name="connsiteY5-28" fmla="*/ 360781 h 622959"/>
              <a:gd name="connsiteX6-29" fmla="*/ 2168089 w 2219647"/>
              <a:gd name="connsiteY6-30" fmla="*/ 25687 h 622959"/>
              <a:gd name="connsiteX7-31" fmla="*/ 2219647 w 2219647"/>
              <a:gd name="connsiteY7-32" fmla="*/ 0 h 622959"/>
              <a:gd name="connsiteX0-33" fmla="*/ 2149825 w 2219647"/>
              <a:gd name="connsiteY0-34" fmla="*/ 622959 h 622959"/>
              <a:gd name="connsiteX1-35" fmla="*/ 0 w 2219647"/>
              <a:gd name="connsiteY1-36" fmla="*/ 622959 h 622959"/>
              <a:gd name="connsiteX2-37" fmla="*/ 9058 w 2219647"/>
              <a:gd name="connsiteY2-38" fmla="*/ 604457 h 622959"/>
              <a:gd name="connsiteX3-39" fmla="*/ 1123206 w 2219647"/>
              <a:gd name="connsiteY3-40" fmla="*/ 142912 h 622959"/>
              <a:gd name="connsiteX4-41" fmla="*/ 1749088 w 2219647"/>
              <a:gd name="connsiteY4-42" fmla="*/ 360781 h 622959"/>
              <a:gd name="connsiteX5-43" fmla="*/ 2168089 w 2219647"/>
              <a:gd name="connsiteY5-44" fmla="*/ 25687 h 622959"/>
              <a:gd name="connsiteX6-45" fmla="*/ 2219647 w 2219647"/>
              <a:gd name="connsiteY6-46" fmla="*/ 0 h 622959"/>
              <a:gd name="connsiteX0-47" fmla="*/ 0 w 2219647"/>
              <a:gd name="connsiteY0-48" fmla="*/ 622959 h 622959"/>
              <a:gd name="connsiteX1-49" fmla="*/ 9058 w 2219647"/>
              <a:gd name="connsiteY1-50" fmla="*/ 604457 h 622959"/>
              <a:gd name="connsiteX2-51" fmla="*/ 1123206 w 2219647"/>
              <a:gd name="connsiteY2-52" fmla="*/ 142912 h 622959"/>
              <a:gd name="connsiteX3-53" fmla="*/ 1749088 w 2219647"/>
              <a:gd name="connsiteY3-54" fmla="*/ 360781 h 622959"/>
              <a:gd name="connsiteX4-55" fmla="*/ 2168089 w 2219647"/>
              <a:gd name="connsiteY4-56" fmla="*/ 25687 h 622959"/>
              <a:gd name="connsiteX5-57" fmla="*/ 2219647 w 2219647"/>
              <a:gd name="connsiteY5-58" fmla="*/ 0 h 6229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647" h="622959">
                <a:moveTo>
                  <a:pt x="0" y="622959"/>
                </a:moveTo>
                <a:lnTo>
                  <a:pt x="9058" y="604457"/>
                </a:lnTo>
                <a:cubicBezTo>
                  <a:pt x="270206" y="166976"/>
                  <a:pt x="814246" y="-197146"/>
                  <a:pt x="1123206" y="142912"/>
                </a:cubicBezTo>
                <a:cubicBezTo>
                  <a:pt x="1269208" y="303718"/>
                  <a:pt x="1435856" y="645732"/>
                  <a:pt x="1749088" y="360781"/>
                </a:cubicBezTo>
                <a:cubicBezTo>
                  <a:pt x="1885670" y="236542"/>
                  <a:pt x="2024273" y="109683"/>
                  <a:pt x="2168089" y="25687"/>
                </a:cubicBezTo>
                <a:lnTo>
                  <a:pt x="2219647" y="0"/>
                </a:lnTo>
              </a:path>
            </a:pathLst>
          </a:custGeom>
          <a:noFill/>
          <a:ln w="25298" cap="flat">
            <a:solidFill>
              <a:schemeClr val="tx2">
                <a:alpha val="10000"/>
              </a:schemeClr>
            </a:solidFill>
            <a:prstDash val="solid"/>
            <a:miter/>
          </a:ln>
        </p:spPr>
        <p:txBody>
          <a:bodyPr rtlCol="0" anchor="ctr"/>
          <a:lstStyle/>
          <a:p>
            <a:endParaRPr lang="zh-CN" altLang="en-US" sz="1350" dirty="0"/>
          </a:p>
        </p:txBody>
      </p:sp>
      <p:sp>
        <p:nvSpPr>
          <p:cNvPr id="11" name="任意多边形: 形状 10" descr="C:/Users/kingsoft/AppData/Local/Temp/fig2wpp/@svg_Vector-2178&amp;9014.svg"/>
          <p:cNvSpPr/>
          <p:nvPr userDrawn="1">
            <p:custDataLst>
              <p:tags r:id="rId14"/>
            </p:custDataLst>
          </p:nvPr>
        </p:nvSpPr>
        <p:spPr>
          <a:xfrm>
            <a:off x="0" y="1"/>
            <a:ext cx="861193" cy="423919"/>
          </a:xfrm>
          <a:custGeom>
            <a:avLst/>
            <a:gdLst>
              <a:gd name="connsiteX0" fmla="*/ 1148257 w 1907362"/>
              <a:gd name="connsiteY0" fmla="*/ 0 h 2388879"/>
              <a:gd name="connsiteX1" fmla="*/ 1907362 w 1907362"/>
              <a:gd name="connsiteY1" fmla="*/ 0 h 2388879"/>
              <a:gd name="connsiteX2" fmla="*/ 0 w 1907362"/>
              <a:gd name="connsiteY2" fmla="*/ 2388879 h 2388879"/>
              <a:gd name="connsiteX3" fmla="*/ 0 w 1907362"/>
              <a:gd name="connsiteY3" fmla="*/ 168928 h 2388879"/>
              <a:gd name="connsiteX4" fmla="*/ 92048 w 1907362"/>
              <a:gd name="connsiteY4" fmla="*/ 181899 h 2388879"/>
              <a:gd name="connsiteX5" fmla="*/ 205692 w 1907362"/>
              <a:gd name="connsiteY5" fmla="*/ 220189 h 2388879"/>
              <a:gd name="connsiteX6" fmla="*/ 1038515 w 1907362"/>
              <a:gd name="connsiteY6" fmla="*/ 213984 h 2388879"/>
              <a:gd name="connsiteX0-1" fmla="*/ 1907362 w 1998802"/>
              <a:gd name="connsiteY0-2" fmla="*/ 0 h 2388879"/>
              <a:gd name="connsiteX1-3" fmla="*/ 0 w 1998802"/>
              <a:gd name="connsiteY1-4" fmla="*/ 2388879 h 2388879"/>
              <a:gd name="connsiteX2-5" fmla="*/ 0 w 1998802"/>
              <a:gd name="connsiteY2-6" fmla="*/ 168928 h 2388879"/>
              <a:gd name="connsiteX3-7" fmla="*/ 92048 w 1998802"/>
              <a:gd name="connsiteY3-8" fmla="*/ 181899 h 2388879"/>
              <a:gd name="connsiteX4-9" fmla="*/ 205692 w 1998802"/>
              <a:gd name="connsiteY4-10" fmla="*/ 220189 h 2388879"/>
              <a:gd name="connsiteX5-11" fmla="*/ 1038515 w 1998802"/>
              <a:gd name="connsiteY5-12" fmla="*/ 213984 h 2388879"/>
              <a:gd name="connsiteX6-13" fmla="*/ 1148257 w 1998802"/>
              <a:gd name="connsiteY6-14" fmla="*/ 0 h 2388879"/>
              <a:gd name="connsiteX7" fmla="*/ 1998802 w 1998802"/>
              <a:gd name="connsiteY7" fmla="*/ 91440 h 2388879"/>
              <a:gd name="connsiteX0-15" fmla="*/ 1907362 w 1907362"/>
              <a:gd name="connsiteY0-16" fmla="*/ 0 h 2388879"/>
              <a:gd name="connsiteX1-17" fmla="*/ 0 w 1907362"/>
              <a:gd name="connsiteY1-18" fmla="*/ 2388879 h 2388879"/>
              <a:gd name="connsiteX2-19" fmla="*/ 0 w 1907362"/>
              <a:gd name="connsiteY2-20" fmla="*/ 168928 h 2388879"/>
              <a:gd name="connsiteX3-21" fmla="*/ 92048 w 1907362"/>
              <a:gd name="connsiteY3-22" fmla="*/ 181899 h 2388879"/>
              <a:gd name="connsiteX4-23" fmla="*/ 205692 w 1907362"/>
              <a:gd name="connsiteY4-24" fmla="*/ 220189 h 2388879"/>
              <a:gd name="connsiteX5-25" fmla="*/ 1038515 w 1907362"/>
              <a:gd name="connsiteY5-26" fmla="*/ 213984 h 2388879"/>
              <a:gd name="connsiteX6-27" fmla="*/ 1148257 w 1907362"/>
              <a:gd name="connsiteY6-28" fmla="*/ 0 h 2388879"/>
              <a:gd name="connsiteX0-29" fmla="*/ 0 w 1148257"/>
              <a:gd name="connsiteY0-30" fmla="*/ 2388879 h 2388879"/>
              <a:gd name="connsiteX1-31" fmla="*/ 0 w 1148257"/>
              <a:gd name="connsiteY1-32" fmla="*/ 168928 h 2388879"/>
              <a:gd name="connsiteX2-33" fmla="*/ 92048 w 1148257"/>
              <a:gd name="connsiteY2-34" fmla="*/ 181899 h 2388879"/>
              <a:gd name="connsiteX3-35" fmla="*/ 205692 w 1148257"/>
              <a:gd name="connsiteY3-36" fmla="*/ 220189 h 2388879"/>
              <a:gd name="connsiteX4-37" fmla="*/ 1038515 w 1148257"/>
              <a:gd name="connsiteY4-38" fmla="*/ 213984 h 2388879"/>
              <a:gd name="connsiteX5-39" fmla="*/ 1148257 w 1148257"/>
              <a:gd name="connsiteY5-40" fmla="*/ 0 h 2388879"/>
              <a:gd name="connsiteX0-41" fmla="*/ 0 w 1148257"/>
              <a:gd name="connsiteY0-42" fmla="*/ 168928 h 423919"/>
              <a:gd name="connsiteX1-43" fmla="*/ 92048 w 1148257"/>
              <a:gd name="connsiteY1-44" fmla="*/ 181899 h 423919"/>
              <a:gd name="connsiteX2-45" fmla="*/ 205692 w 1148257"/>
              <a:gd name="connsiteY2-46" fmla="*/ 220189 h 423919"/>
              <a:gd name="connsiteX3-47" fmla="*/ 1038515 w 1148257"/>
              <a:gd name="connsiteY3-48" fmla="*/ 213984 h 423919"/>
              <a:gd name="connsiteX4-49" fmla="*/ 1148257 w 1148257"/>
              <a:gd name="connsiteY4-50" fmla="*/ 0 h 4239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8257" h="423919">
                <a:moveTo>
                  <a:pt x="0" y="168928"/>
                </a:moveTo>
                <a:lnTo>
                  <a:pt x="92048" y="181899"/>
                </a:lnTo>
                <a:cubicBezTo>
                  <a:pt x="129254" y="190750"/>
                  <a:pt x="167165" y="203411"/>
                  <a:pt x="205692" y="220189"/>
                </a:cubicBezTo>
                <a:cubicBezTo>
                  <a:pt x="460645" y="331299"/>
                  <a:pt x="839075" y="620299"/>
                  <a:pt x="1038515" y="213984"/>
                </a:cubicBezTo>
                <a:lnTo>
                  <a:pt x="1148257" y="0"/>
                </a:lnTo>
              </a:path>
            </a:pathLst>
          </a:custGeom>
          <a:noFill/>
          <a:ln w="25285" cap="flat">
            <a:solidFill>
              <a:schemeClr val="tx2">
                <a:alpha val="10000"/>
              </a:schemeClr>
            </a:solidFill>
            <a:prstDash val="solid"/>
            <a:miter/>
          </a:ln>
        </p:spPr>
        <p:txBody>
          <a:bodyPr rtlCol="0" anchor="ctr"/>
          <a:lstStyle/>
          <a:p>
            <a:endParaRPr lang="zh-CN" altLang="en-US" sz="1350" dirty="0"/>
          </a:p>
        </p:txBody>
      </p:sp>
      <p:sp>
        <p:nvSpPr>
          <p:cNvPr id="2" name="标题占位符 1"/>
          <p:cNvSpPr>
            <a:spLocks noGrp="1"/>
          </p:cNvSpPr>
          <p:nvPr>
            <p:ph type="title"/>
            <p:custDataLst>
              <p:tags r:id="rId15"/>
            </p:custDataLst>
          </p:nvPr>
        </p:nvSpPr>
        <p:spPr>
          <a:xfrm>
            <a:off x="522000" y="360000"/>
            <a:ext cx="8100000" cy="72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6"/>
            </p:custDataLst>
          </p:nvPr>
        </p:nvSpPr>
        <p:spPr>
          <a:xfrm>
            <a:off x="522000" y="1364400"/>
            <a:ext cx="8100000" cy="4813200"/>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17"/>
            </p:custDataLst>
          </p:nvPr>
        </p:nvSpPr>
        <p:spPr>
          <a:xfrm>
            <a:off x="522000" y="6356350"/>
            <a:ext cx="2057400" cy="365125"/>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3"/>
            <p:custDataLst>
              <p:tags r:id="rId18"/>
            </p:custDataLst>
          </p:nvPr>
        </p:nvSpPr>
        <p:spPr>
          <a:xfrm>
            <a:off x="3028950" y="6356350"/>
            <a:ext cx="30861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6565583" y="6356350"/>
            <a:ext cx="2057400" cy="365125"/>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20"/>
            </p:custDataLst>
          </p:nvPr>
        </p:nvSpPr>
        <p:spPr>
          <a:xfrm>
            <a:off x="0" y="0"/>
            <a:ext cx="0" cy="0"/>
          </a:xfrm>
          <a:prstGeom prst="rect">
            <a:avLst/>
          </a:prstGeom>
          <a:noFill/>
          <a:ln w="25273" cap="flat">
            <a:solidFill>
              <a:schemeClr val="tx2">
                <a:alpha val="20000"/>
              </a:schemeClr>
            </a:solidFill>
            <a:prstDash val="solid"/>
            <a:miter/>
          </a:ln>
        </p:spPr>
        <p:txBody>
          <a:bodyPr rtlCol="0" anchor="ctr"/>
          <a:lstStyle/>
          <a:p>
            <a:pPr algn="l"/>
            <a:endParaRPr lang="zh-CN" altLang="en-US" sz="1350"/>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defTabSz="685800" rtl="0" eaLnBrk="1" latinLnBrk="0" hangingPunct="1">
        <a:lnSpc>
          <a:spcPct val="100000"/>
        </a:lnSpc>
        <a:spcBef>
          <a:spcPct val="0"/>
        </a:spcBef>
        <a:buNone/>
        <a:defRPr sz="27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任意多边形: 形状 9" descr="C:/Users/kingsoft/AppData/Local/Temp/fig2wpp/@svg_Vector-2178&amp;9013.svg"/>
          <p:cNvSpPr/>
          <p:nvPr userDrawn="1">
            <p:custDataLst>
              <p:tags r:id="rId13"/>
            </p:custDataLst>
          </p:nvPr>
        </p:nvSpPr>
        <p:spPr>
          <a:xfrm>
            <a:off x="7479265" y="5533532"/>
            <a:ext cx="1664735" cy="467219"/>
          </a:xfrm>
          <a:custGeom>
            <a:avLst/>
            <a:gdLst>
              <a:gd name="connsiteX0" fmla="*/ 2219647 w 2219647"/>
              <a:gd name="connsiteY0" fmla="*/ 0 h 622959"/>
              <a:gd name="connsiteX1" fmla="*/ 2219647 w 2219647"/>
              <a:gd name="connsiteY1" fmla="*/ 579793 h 622959"/>
              <a:gd name="connsiteX2" fmla="*/ 2149825 w 2219647"/>
              <a:gd name="connsiteY2" fmla="*/ 622959 h 622959"/>
              <a:gd name="connsiteX3" fmla="*/ 0 w 2219647"/>
              <a:gd name="connsiteY3" fmla="*/ 622959 h 622959"/>
              <a:gd name="connsiteX4" fmla="*/ 9058 w 2219647"/>
              <a:gd name="connsiteY4" fmla="*/ 604457 h 622959"/>
              <a:gd name="connsiteX5" fmla="*/ 1123206 w 2219647"/>
              <a:gd name="connsiteY5" fmla="*/ 142912 h 622959"/>
              <a:gd name="connsiteX6" fmla="*/ 1749088 w 2219647"/>
              <a:gd name="connsiteY6" fmla="*/ 360781 h 622959"/>
              <a:gd name="connsiteX7" fmla="*/ 2168089 w 2219647"/>
              <a:gd name="connsiteY7" fmla="*/ 25687 h 622959"/>
              <a:gd name="connsiteX0-1" fmla="*/ 2219647 w 2311087"/>
              <a:gd name="connsiteY0-2" fmla="*/ 579793 h 671233"/>
              <a:gd name="connsiteX1-3" fmla="*/ 2149825 w 2311087"/>
              <a:gd name="connsiteY1-4" fmla="*/ 622959 h 671233"/>
              <a:gd name="connsiteX2-5" fmla="*/ 0 w 2311087"/>
              <a:gd name="connsiteY2-6" fmla="*/ 622959 h 671233"/>
              <a:gd name="connsiteX3-7" fmla="*/ 9058 w 2311087"/>
              <a:gd name="connsiteY3-8" fmla="*/ 604457 h 671233"/>
              <a:gd name="connsiteX4-9" fmla="*/ 1123206 w 2311087"/>
              <a:gd name="connsiteY4-10" fmla="*/ 142912 h 671233"/>
              <a:gd name="connsiteX5-11" fmla="*/ 1749088 w 2311087"/>
              <a:gd name="connsiteY5-12" fmla="*/ 360781 h 671233"/>
              <a:gd name="connsiteX6-13" fmla="*/ 2168089 w 2311087"/>
              <a:gd name="connsiteY6-14" fmla="*/ 25687 h 671233"/>
              <a:gd name="connsiteX7-15" fmla="*/ 2219647 w 2311087"/>
              <a:gd name="connsiteY7-16" fmla="*/ 0 h 671233"/>
              <a:gd name="connsiteX8" fmla="*/ 2311087 w 2311087"/>
              <a:gd name="connsiteY8" fmla="*/ 671233 h 671233"/>
              <a:gd name="connsiteX0-17" fmla="*/ 2219647 w 2219647"/>
              <a:gd name="connsiteY0-18" fmla="*/ 579793 h 622959"/>
              <a:gd name="connsiteX1-19" fmla="*/ 2149825 w 2219647"/>
              <a:gd name="connsiteY1-20" fmla="*/ 622959 h 622959"/>
              <a:gd name="connsiteX2-21" fmla="*/ 0 w 2219647"/>
              <a:gd name="connsiteY2-22" fmla="*/ 622959 h 622959"/>
              <a:gd name="connsiteX3-23" fmla="*/ 9058 w 2219647"/>
              <a:gd name="connsiteY3-24" fmla="*/ 604457 h 622959"/>
              <a:gd name="connsiteX4-25" fmla="*/ 1123206 w 2219647"/>
              <a:gd name="connsiteY4-26" fmla="*/ 142912 h 622959"/>
              <a:gd name="connsiteX5-27" fmla="*/ 1749088 w 2219647"/>
              <a:gd name="connsiteY5-28" fmla="*/ 360781 h 622959"/>
              <a:gd name="connsiteX6-29" fmla="*/ 2168089 w 2219647"/>
              <a:gd name="connsiteY6-30" fmla="*/ 25687 h 622959"/>
              <a:gd name="connsiteX7-31" fmla="*/ 2219647 w 2219647"/>
              <a:gd name="connsiteY7-32" fmla="*/ 0 h 622959"/>
              <a:gd name="connsiteX0-33" fmla="*/ 2149825 w 2219647"/>
              <a:gd name="connsiteY0-34" fmla="*/ 622959 h 622959"/>
              <a:gd name="connsiteX1-35" fmla="*/ 0 w 2219647"/>
              <a:gd name="connsiteY1-36" fmla="*/ 622959 h 622959"/>
              <a:gd name="connsiteX2-37" fmla="*/ 9058 w 2219647"/>
              <a:gd name="connsiteY2-38" fmla="*/ 604457 h 622959"/>
              <a:gd name="connsiteX3-39" fmla="*/ 1123206 w 2219647"/>
              <a:gd name="connsiteY3-40" fmla="*/ 142912 h 622959"/>
              <a:gd name="connsiteX4-41" fmla="*/ 1749088 w 2219647"/>
              <a:gd name="connsiteY4-42" fmla="*/ 360781 h 622959"/>
              <a:gd name="connsiteX5-43" fmla="*/ 2168089 w 2219647"/>
              <a:gd name="connsiteY5-44" fmla="*/ 25687 h 622959"/>
              <a:gd name="connsiteX6-45" fmla="*/ 2219647 w 2219647"/>
              <a:gd name="connsiteY6-46" fmla="*/ 0 h 622959"/>
              <a:gd name="connsiteX0-47" fmla="*/ 0 w 2219647"/>
              <a:gd name="connsiteY0-48" fmla="*/ 622959 h 622959"/>
              <a:gd name="connsiteX1-49" fmla="*/ 9058 w 2219647"/>
              <a:gd name="connsiteY1-50" fmla="*/ 604457 h 622959"/>
              <a:gd name="connsiteX2-51" fmla="*/ 1123206 w 2219647"/>
              <a:gd name="connsiteY2-52" fmla="*/ 142912 h 622959"/>
              <a:gd name="connsiteX3-53" fmla="*/ 1749088 w 2219647"/>
              <a:gd name="connsiteY3-54" fmla="*/ 360781 h 622959"/>
              <a:gd name="connsiteX4-55" fmla="*/ 2168089 w 2219647"/>
              <a:gd name="connsiteY4-56" fmla="*/ 25687 h 622959"/>
              <a:gd name="connsiteX5-57" fmla="*/ 2219647 w 2219647"/>
              <a:gd name="connsiteY5-58" fmla="*/ 0 h 6229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647" h="622959">
                <a:moveTo>
                  <a:pt x="0" y="622959"/>
                </a:moveTo>
                <a:lnTo>
                  <a:pt x="9058" y="604457"/>
                </a:lnTo>
                <a:cubicBezTo>
                  <a:pt x="270206" y="166976"/>
                  <a:pt x="814246" y="-197146"/>
                  <a:pt x="1123206" y="142912"/>
                </a:cubicBezTo>
                <a:cubicBezTo>
                  <a:pt x="1269208" y="303718"/>
                  <a:pt x="1435856" y="645732"/>
                  <a:pt x="1749088" y="360781"/>
                </a:cubicBezTo>
                <a:cubicBezTo>
                  <a:pt x="1885670" y="236542"/>
                  <a:pt x="2024273" y="109683"/>
                  <a:pt x="2168089" y="25687"/>
                </a:cubicBezTo>
                <a:lnTo>
                  <a:pt x="2219647" y="0"/>
                </a:lnTo>
              </a:path>
            </a:pathLst>
          </a:custGeom>
          <a:noFill/>
          <a:ln w="25298" cap="flat">
            <a:solidFill>
              <a:schemeClr val="tx2">
                <a:alpha val="10000"/>
              </a:schemeClr>
            </a:solidFill>
            <a:prstDash val="solid"/>
            <a:miter/>
          </a:ln>
        </p:spPr>
        <p:txBody>
          <a:bodyPr rtlCol="0" anchor="ctr"/>
          <a:lstStyle/>
          <a:p>
            <a:endParaRPr lang="zh-CN" altLang="en-US" sz="1015" dirty="0"/>
          </a:p>
        </p:txBody>
      </p:sp>
      <p:sp>
        <p:nvSpPr>
          <p:cNvPr id="11" name="任意多边形: 形状 10" descr="C:/Users/kingsoft/AppData/Local/Temp/fig2wpp/@svg_Vector-2178&amp;9014.svg"/>
          <p:cNvSpPr/>
          <p:nvPr userDrawn="1">
            <p:custDataLst>
              <p:tags r:id="rId14"/>
            </p:custDataLst>
          </p:nvPr>
        </p:nvSpPr>
        <p:spPr>
          <a:xfrm>
            <a:off x="0" y="857251"/>
            <a:ext cx="861193" cy="317939"/>
          </a:xfrm>
          <a:custGeom>
            <a:avLst/>
            <a:gdLst>
              <a:gd name="connsiteX0" fmla="*/ 1148257 w 1907362"/>
              <a:gd name="connsiteY0" fmla="*/ 0 h 2388879"/>
              <a:gd name="connsiteX1" fmla="*/ 1907362 w 1907362"/>
              <a:gd name="connsiteY1" fmla="*/ 0 h 2388879"/>
              <a:gd name="connsiteX2" fmla="*/ 0 w 1907362"/>
              <a:gd name="connsiteY2" fmla="*/ 2388879 h 2388879"/>
              <a:gd name="connsiteX3" fmla="*/ 0 w 1907362"/>
              <a:gd name="connsiteY3" fmla="*/ 168928 h 2388879"/>
              <a:gd name="connsiteX4" fmla="*/ 92048 w 1907362"/>
              <a:gd name="connsiteY4" fmla="*/ 181899 h 2388879"/>
              <a:gd name="connsiteX5" fmla="*/ 205692 w 1907362"/>
              <a:gd name="connsiteY5" fmla="*/ 220189 h 2388879"/>
              <a:gd name="connsiteX6" fmla="*/ 1038515 w 1907362"/>
              <a:gd name="connsiteY6" fmla="*/ 213984 h 2388879"/>
              <a:gd name="connsiteX0-1" fmla="*/ 1907362 w 1998802"/>
              <a:gd name="connsiteY0-2" fmla="*/ 0 h 2388879"/>
              <a:gd name="connsiteX1-3" fmla="*/ 0 w 1998802"/>
              <a:gd name="connsiteY1-4" fmla="*/ 2388879 h 2388879"/>
              <a:gd name="connsiteX2-5" fmla="*/ 0 w 1998802"/>
              <a:gd name="connsiteY2-6" fmla="*/ 168928 h 2388879"/>
              <a:gd name="connsiteX3-7" fmla="*/ 92048 w 1998802"/>
              <a:gd name="connsiteY3-8" fmla="*/ 181899 h 2388879"/>
              <a:gd name="connsiteX4-9" fmla="*/ 205692 w 1998802"/>
              <a:gd name="connsiteY4-10" fmla="*/ 220189 h 2388879"/>
              <a:gd name="connsiteX5-11" fmla="*/ 1038515 w 1998802"/>
              <a:gd name="connsiteY5-12" fmla="*/ 213984 h 2388879"/>
              <a:gd name="connsiteX6-13" fmla="*/ 1148257 w 1998802"/>
              <a:gd name="connsiteY6-14" fmla="*/ 0 h 2388879"/>
              <a:gd name="connsiteX7" fmla="*/ 1998802 w 1998802"/>
              <a:gd name="connsiteY7" fmla="*/ 91440 h 2388879"/>
              <a:gd name="connsiteX0-15" fmla="*/ 1907362 w 1907362"/>
              <a:gd name="connsiteY0-16" fmla="*/ 0 h 2388879"/>
              <a:gd name="connsiteX1-17" fmla="*/ 0 w 1907362"/>
              <a:gd name="connsiteY1-18" fmla="*/ 2388879 h 2388879"/>
              <a:gd name="connsiteX2-19" fmla="*/ 0 w 1907362"/>
              <a:gd name="connsiteY2-20" fmla="*/ 168928 h 2388879"/>
              <a:gd name="connsiteX3-21" fmla="*/ 92048 w 1907362"/>
              <a:gd name="connsiteY3-22" fmla="*/ 181899 h 2388879"/>
              <a:gd name="connsiteX4-23" fmla="*/ 205692 w 1907362"/>
              <a:gd name="connsiteY4-24" fmla="*/ 220189 h 2388879"/>
              <a:gd name="connsiteX5-25" fmla="*/ 1038515 w 1907362"/>
              <a:gd name="connsiteY5-26" fmla="*/ 213984 h 2388879"/>
              <a:gd name="connsiteX6-27" fmla="*/ 1148257 w 1907362"/>
              <a:gd name="connsiteY6-28" fmla="*/ 0 h 2388879"/>
              <a:gd name="connsiteX0-29" fmla="*/ 0 w 1148257"/>
              <a:gd name="connsiteY0-30" fmla="*/ 2388879 h 2388879"/>
              <a:gd name="connsiteX1-31" fmla="*/ 0 w 1148257"/>
              <a:gd name="connsiteY1-32" fmla="*/ 168928 h 2388879"/>
              <a:gd name="connsiteX2-33" fmla="*/ 92048 w 1148257"/>
              <a:gd name="connsiteY2-34" fmla="*/ 181899 h 2388879"/>
              <a:gd name="connsiteX3-35" fmla="*/ 205692 w 1148257"/>
              <a:gd name="connsiteY3-36" fmla="*/ 220189 h 2388879"/>
              <a:gd name="connsiteX4-37" fmla="*/ 1038515 w 1148257"/>
              <a:gd name="connsiteY4-38" fmla="*/ 213984 h 2388879"/>
              <a:gd name="connsiteX5-39" fmla="*/ 1148257 w 1148257"/>
              <a:gd name="connsiteY5-40" fmla="*/ 0 h 2388879"/>
              <a:gd name="connsiteX0-41" fmla="*/ 0 w 1148257"/>
              <a:gd name="connsiteY0-42" fmla="*/ 168928 h 423919"/>
              <a:gd name="connsiteX1-43" fmla="*/ 92048 w 1148257"/>
              <a:gd name="connsiteY1-44" fmla="*/ 181899 h 423919"/>
              <a:gd name="connsiteX2-45" fmla="*/ 205692 w 1148257"/>
              <a:gd name="connsiteY2-46" fmla="*/ 220189 h 423919"/>
              <a:gd name="connsiteX3-47" fmla="*/ 1038515 w 1148257"/>
              <a:gd name="connsiteY3-48" fmla="*/ 213984 h 423919"/>
              <a:gd name="connsiteX4-49" fmla="*/ 1148257 w 1148257"/>
              <a:gd name="connsiteY4-50" fmla="*/ 0 h 4239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8257" h="423919">
                <a:moveTo>
                  <a:pt x="0" y="168928"/>
                </a:moveTo>
                <a:lnTo>
                  <a:pt x="92048" y="181899"/>
                </a:lnTo>
                <a:cubicBezTo>
                  <a:pt x="129254" y="190750"/>
                  <a:pt x="167165" y="203411"/>
                  <a:pt x="205692" y="220189"/>
                </a:cubicBezTo>
                <a:cubicBezTo>
                  <a:pt x="460645" y="331299"/>
                  <a:pt x="839075" y="620299"/>
                  <a:pt x="1038515" y="213984"/>
                </a:cubicBezTo>
                <a:lnTo>
                  <a:pt x="1148257" y="0"/>
                </a:lnTo>
              </a:path>
            </a:pathLst>
          </a:custGeom>
          <a:noFill/>
          <a:ln w="25285" cap="flat">
            <a:solidFill>
              <a:schemeClr val="tx2">
                <a:alpha val="10000"/>
              </a:schemeClr>
            </a:solidFill>
            <a:prstDash val="solid"/>
            <a:miter/>
          </a:ln>
        </p:spPr>
        <p:txBody>
          <a:bodyPr rtlCol="0" anchor="ctr"/>
          <a:lstStyle/>
          <a:p>
            <a:endParaRPr lang="zh-CN" altLang="en-US" sz="1015" dirty="0"/>
          </a:p>
        </p:txBody>
      </p:sp>
      <p:sp>
        <p:nvSpPr>
          <p:cNvPr id="2" name="标题占位符 1"/>
          <p:cNvSpPr>
            <a:spLocks noGrp="1"/>
          </p:cNvSpPr>
          <p:nvPr>
            <p:ph type="title"/>
            <p:custDataLst>
              <p:tags r:id="rId15"/>
            </p:custDataLst>
          </p:nvPr>
        </p:nvSpPr>
        <p:spPr>
          <a:xfrm>
            <a:off x="522000" y="1127250"/>
            <a:ext cx="8100000" cy="54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6"/>
            </p:custDataLst>
          </p:nvPr>
        </p:nvSpPr>
        <p:spPr>
          <a:xfrm>
            <a:off x="522000" y="1880550"/>
            <a:ext cx="8100000" cy="3609900"/>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17"/>
            </p:custDataLst>
          </p:nvPr>
        </p:nvSpPr>
        <p:spPr>
          <a:xfrm>
            <a:off x="522000" y="5624513"/>
            <a:ext cx="2057400" cy="273844"/>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5592522B-0F24-4480-B9DD-A9474A6880D6}" type="datetimeFigureOut">
              <a:rPr lang="zh-CN" altLang="en-US" smtClean="0"/>
              <a:t>2025/1/3</a:t>
            </a:fld>
            <a:endParaRPr lang="zh-CN" altLang="en-US"/>
          </a:p>
        </p:txBody>
      </p:sp>
      <p:sp>
        <p:nvSpPr>
          <p:cNvPr id="5" name="页脚占位符 4"/>
          <p:cNvSpPr>
            <a:spLocks noGrp="1"/>
          </p:cNvSpPr>
          <p:nvPr>
            <p:ph type="ftr" sz="quarter" idx="3"/>
            <p:custDataLst>
              <p:tags r:id="rId18"/>
            </p:custDataLst>
          </p:nvPr>
        </p:nvSpPr>
        <p:spPr>
          <a:xfrm>
            <a:off x="3028950" y="5624513"/>
            <a:ext cx="3086100" cy="273844"/>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6565583" y="5624513"/>
            <a:ext cx="2057400" cy="273844"/>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20"/>
            </p:custDataLst>
          </p:nvPr>
        </p:nvSpPr>
        <p:spPr>
          <a:xfrm>
            <a:off x="0" y="857250"/>
            <a:ext cx="0" cy="0"/>
          </a:xfrm>
          <a:prstGeom prst="rect">
            <a:avLst/>
          </a:prstGeom>
          <a:noFill/>
          <a:ln w="25273" cap="flat">
            <a:solidFill>
              <a:schemeClr val="tx2">
                <a:alpha val="20000"/>
              </a:schemeClr>
            </a:solidFill>
            <a:prstDash val="solid"/>
            <a:miter/>
          </a:ln>
        </p:spPr>
        <p:txBody>
          <a:bodyPr rtlCol="0" anchor="ctr"/>
          <a:lstStyle/>
          <a:p>
            <a:pPr algn="l"/>
            <a:endParaRPr lang="zh-CN" altLang="en-US" sz="1015"/>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defTabSz="685800" rtl="0" eaLnBrk="1" latinLnBrk="0" hangingPunct="1">
        <a:lnSpc>
          <a:spcPct val="100000"/>
        </a:lnSpc>
        <a:spcBef>
          <a:spcPct val="0"/>
        </a:spcBef>
        <a:buNone/>
        <a:defRPr sz="2700" b="1" kern="1200">
          <a:solidFill>
            <a:schemeClr val="tx1"/>
          </a:solidFill>
          <a:latin typeface="+mn-ea"/>
          <a:ea typeface="+mn-ea"/>
          <a:cs typeface="+mn-ea"/>
          <a:sym typeface="+mn-ea"/>
        </a:defRPr>
      </a:lvl1pPr>
    </p:titleStyle>
    <p:bodyStyle>
      <a:lvl1pPr marL="171450" indent="-171450" algn="l" defTabSz="685800" rtl="0" eaLnBrk="1" latinLnBrk="0" hangingPunct="1">
        <a:lnSpc>
          <a:spcPct val="130000"/>
        </a:lnSpc>
        <a:spcBef>
          <a:spcPts val="750"/>
        </a:spcBef>
        <a:buFont typeface="Arial" panose="020B0604020202020204" pitchFamily="34" charset="0"/>
        <a:buChar char="•"/>
        <a:defRPr sz="1800" kern="1200">
          <a:solidFill>
            <a:schemeClr val="tx1"/>
          </a:solidFill>
          <a:latin typeface="+mn-ea"/>
          <a:ea typeface="+mn-ea"/>
          <a:cs typeface="+mn-ea"/>
          <a:sym typeface="+mn-ea"/>
        </a:defRPr>
      </a:lvl1pPr>
      <a:lvl2pPr marL="403860" indent="-154940" algn="l" defTabSz="685800" rtl="0" eaLnBrk="1" latinLnBrk="0" hangingPunct="1">
        <a:lnSpc>
          <a:spcPct val="130000"/>
        </a:lnSpc>
        <a:spcBef>
          <a:spcPts val="0"/>
        </a:spcBef>
        <a:buFont typeface="Arial" panose="020B0604020202020204" pitchFamily="34" charset="0"/>
        <a:buChar char="•"/>
        <a:defRPr sz="1500" kern="1200">
          <a:solidFill>
            <a:schemeClr val="tx1">
              <a:lumMod val="65000"/>
              <a:lumOff val="35000"/>
            </a:schemeClr>
          </a:solidFill>
          <a:latin typeface="+mn-ea"/>
          <a:ea typeface="+mn-ea"/>
          <a:cs typeface="+mn-ea"/>
          <a:sym typeface="+mn-ea"/>
        </a:defRPr>
      </a:lvl2pPr>
      <a:lvl3pPr marL="599440" indent="-121285" algn="l" defTabSz="685800" rtl="0" eaLnBrk="1" latinLnBrk="0" hangingPunct="1">
        <a:lnSpc>
          <a:spcPct val="130000"/>
        </a:lnSpc>
        <a:spcBef>
          <a:spcPts val="0"/>
        </a:spcBef>
        <a:buFont typeface="Arial" panose="020B0604020202020204" pitchFamily="34" charset="0"/>
        <a:buChar char="•"/>
        <a:defRPr sz="1350" kern="1200">
          <a:solidFill>
            <a:schemeClr val="tx1">
              <a:lumMod val="65000"/>
              <a:lumOff val="35000"/>
            </a:schemeClr>
          </a:solidFill>
          <a:latin typeface="+mn-ea"/>
          <a:ea typeface="+mn-ea"/>
          <a:cs typeface="+mn-ea"/>
          <a:sym typeface="+mn-ea"/>
        </a:defRPr>
      </a:lvl3pPr>
      <a:lvl4pPr marL="772795" indent="-111760" algn="l" defTabSz="685800" rtl="0" eaLnBrk="1" latinLnBrk="0" hangingPunct="1">
        <a:lnSpc>
          <a:spcPct val="130000"/>
        </a:lnSpc>
        <a:spcBef>
          <a:spcPts val="0"/>
        </a:spcBef>
        <a:buFont typeface="Arial" panose="020B0604020202020204" pitchFamily="34" charset="0"/>
        <a:buChar char="•"/>
        <a:defRPr sz="1200" kern="1200">
          <a:solidFill>
            <a:schemeClr val="tx1">
              <a:lumMod val="65000"/>
              <a:lumOff val="35000"/>
            </a:schemeClr>
          </a:solidFill>
          <a:latin typeface="+mn-ea"/>
          <a:ea typeface="+mn-ea"/>
          <a:cs typeface="+mn-ea"/>
          <a:sym typeface="+mn-ea"/>
        </a:defRPr>
      </a:lvl4pPr>
      <a:lvl5pPr marL="926465" indent="-95250" algn="l" defTabSz="685800" rtl="0" eaLnBrk="1" latinLnBrk="0" hangingPunct="1">
        <a:lnSpc>
          <a:spcPct val="130000"/>
        </a:lnSpc>
        <a:spcBef>
          <a:spcPts val="0"/>
        </a:spcBef>
        <a:buFont typeface="Arial" panose="020B0604020202020204" pitchFamily="34" charset="0"/>
        <a:buChar char="•"/>
        <a:defRPr sz="1050" kern="1200">
          <a:solidFill>
            <a:schemeClr val="tx1">
              <a:lumMod val="65000"/>
              <a:lumOff val="35000"/>
            </a:schemeClr>
          </a:solidFill>
          <a:latin typeface="+mn-ea"/>
          <a:ea typeface="+mn-ea"/>
          <a:cs typeface="+mn-ea"/>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fontAlgn="base">
              <a:spcBef>
                <a:spcPct val="0"/>
              </a:spcBef>
              <a:spcAft>
                <a:spcPct val="0"/>
              </a:spcAft>
              <a:defRPr/>
            </a:pPr>
            <a:endParaRPr lang="zh-CN"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fontAlgn="base">
              <a:spcBef>
                <a:spcPct val="0"/>
              </a:spcBef>
              <a:spcAft>
                <a:spcPct val="0"/>
              </a:spcAft>
              <a:defRPr/>
            </a:pPr>
            <a:endParaRPr lang="zh-CN"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 typeface="Arial" panose="020B0604020202020204" pitchFamily="34" charset="0"/>
              <a:buNone/>
              <a:defRPr sz="1400">
                <a:latin typeface="Arial" panose="020B0604020202020204" pitchFamily="34" charset="0"/>
              </a:defRPr>
            </a:lvl1pPr>
          </a:lstStyle>
          <a:p>
            <a:pPr fontAlgn="base">
              <a:spcBef>
                <a:spcPct val="0"/>
              </a:spcBef>
              <a:spcAft>
                <a:spcPct val="0"/>
              </a:spcAft>
              <a:defRPr/>
            </a:pPr>
            <a:fld id="{74166BE8-C999-43DE-BDDB-DB660CAAB707}" type="slidenum">
              <a:rPr lang="zh-CN" altLang="zh-CN">
                <a:solidFill>
                  <a:srgbClr val="000000"/>
                </a:solidFill>
              </a:rPr>
              <a:t>‹#›</a:t>
            </a:fld>
            <a:endParaRPr lang="zh-CN"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39.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image" Target="../media/image3.png"/><Relationship Id="rId1" Type="http://schemas.openxmlformats.org/officeDocument/2006/relationships/slideLayout" Target="../slideLayouts/slideLayout46.xml"/><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1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7.xml"/></Relationships>
</file>

<file path=ppt/slides/_rels/slide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62.xml.rels><?xml version="1.0" encoding="UTF-8" standalone="yes"?>
<Relationships xmlns="http://schemas.openxmlformats.org/package/2006/relationships"><Relationship Id="rId3" Type="http://schemas.openxmlformats.org/officeDocument/2006/relationships/hyperlink" Target="http://fcgrb.gxnews.com.cn/news/20061225/fcgbdxw/004341.htm" TargetMode="External"/><Relationship Id="rId2" Type="http://schemas.openxmlformats.org/officeDocument/2006/relationships/image" Target="../media/image3.png"/><Relationship Id="rId1" Type="http://schemas.openxmlformats.org/officeDocument/2006/relationships/slideLayout" Target="../slideLayouts/slideLayout58.xml"/><Relationship Id="rId6" Type="http://schemas.openxmlformats.org/officeDocument/2006/relationships/image" Target="../media/image16.jpeg"/><Relationship Id="rId5" Type="http://schemas.openxmlformats.org/officeDocument/2006/relationships/hyperlink" Target="http://news.022china.com/2009/02-21/37694_0.html" TargetMode="External"/><Relationship Id="rId4" Type="http://schemas.openxmlformats.org/officeDocument/2006/relationships/image" Target="../media/image15.jpeg"/></Relationships>
</file>

<file path=ppt/slides/_rels/slide16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18.png"/></Relationships>
</file>

<file path=ppt/slides/_rels/slide164.xml.rels><?xml version="1.0" encoding="UTF-8" standalone="yes"?>
<Relationships xmlns="http://schemas.openxmlformats.org/package/2006/relationships"><Relationship Id="rId3" Type="http://schemas.openxmlformats.org/officeDocument/2006/relationships/hyperlink" Target="http://www.86-001.com/product/product_contact.php?id=1865670"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19.jpeg"/></Relationships>
</file>

<file path=ppt/slides/_rels/slide1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66.xml.rels><?xml version="1.0" encoding="UTF-8" standalone="yes"?>
<Relationships xmlns="http://schemas.openxmlformats.org/package/2006/relationships"><Relationship Id="rId3" Type="http://schemas.openxmlformats.org/officeDocument/2006/relationships/hyperlink" Target="http://www.laizhou.net/news/hot/2007/11/07111475396282.htm" TargetMode="External"/><Relationship Id="rId2" Type="http://schemas.openxmlformats.org/officeDocument/2006/relationships/image" Target="../media/image3.png"/><Relationship Id="rId1" Type="http://schemas.openxmlformats.org/officeDocument/2006/relationships/slideLayout" Target="../slideLayouts/slideLayout58.xml"/><Relationship Id="rId6" Type="http://schemas.openxmlformats.org/officeDocument/2006/relationships/image" Target="../media/image21.jpeg"/><Relationship Id="rId5" Type="http://schemas.openxmlformats.org/officeDocument/2006/relationships/hyperlink" Target="http://www.21pixie.com/NewsPage/2344020071155175.html" TargetMode="External"/><Relationship Id="rId4" Type="http://schemas.openxmlformats.org/officeDocument/2006/relationships/image" Target="../media/image20.jpeg"/></Relationships>
</file>

<file path=ppt/slides/_rels/slide1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68.xml.rels><?xml version="1.0" encoding="UTF-8" standalone="yes"?>
<Relationships xmlns="http://schemas.openxmlformats.org/package/2006/relationships"><Relationship Id="rId3" Type="http://schemas.openxmlformats.org/officeDocument/2006/relationships/hyperlink" Target="http://news.car136.com/22/20090227/76973_p1.html" TargetMode="External"/><Relationship Id="rId2" Type="http://schemas.openxmlformats.org/officeDocument/2006/relationships/image" Target="../media/image3.png"/><Relationship Id="rId1" Type="http://schemas.openxmlformats.org/officeDocument/2006/relationships/slideLayout" Target="../slideLayouts/slideLayout58.xml"/><Relationship Id="rId6" Type="http://schemas.openxmlformats.org/officeDocument/2006/relationships/image" Target="../media/image23.jpeg"/><Relationship Id="rId5" Type="http://schemas.openxmlformats.org/officeDocument/2006/relationships/hyperlink" Target="http://www.hnsdyw.com/Article/ShowInfo.asp?ID=8893" TargetMode="External"/><Relationship Id="rId4" Type="http://schemas.openxmlformats.org/officeDocument/2006/relationships/image" Target="../media/image22.jpeg"/></Relationships>
</file>

<file path=ppt/slides/_rels/slide169.xml.rels><?xml version="1.0" encoding="UTF-8" standalone="yes"?>
<Relationships xmlns="http://schemas.openxmlformats.org/package/2006/relationships"><Relationship Id="rId3" Type="http://schemas.openxmlformats.org/officeDocument/2006/relationships/hyperlink" Target="http://www.zyzhan.com/st5396/product_55591.html" TargetMode="External"/><Relationship Id="rId2" Type="http://schemas.openxmlformats.org/officeDocument/2006/relationships/image" Target="../media/image3.png"/><Relationship Id="rId1" Type="http://schemas.openxmlformats.org/officeDocument/2006/relationships/slideLayout" Target="../slideLayouts/slideLayout58.xml"/><Relationship Id="rId6" Type="http://schemas.openxmlformats.org/officeDocument/2006/relationships/image" Target="../media/image25.jpeg"/><Relationship Id="rId5" Type="http://schemas.openxmlformats.org/officeDocument/2006/relationships/hyperlink" Target="http://www.dfjyqc.com/carnews/carnews61.html" TargetMode="Externa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73.xml.rels><?xml version="1.0" encoding="UTF-8" standalone="yes"?>
<Relationships xmlns="http://schemas.openxmlformats.org/package/2006/relationships"><Relationship Id="rId3" Type="http://schemas.openxmlformats.org/officeDocument/2006/relationships/hyperlink" Target="http://www.hq.xinhuanet.com/travel/2004-06/18/content_2337730.htm"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26.jpeg"/></Relationships>
</file>

<file path=ppt/slides/_rels/slide174.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2.xml"/><Relationship Id="rId7" Type="http://schemas.openxmlformats.org/officeDocument/2006/relationships/slide" Target="slide10.xml"/><Relationship Id="rId2" Type="http://schemas.openxmlformats.org/officeDocument/2006/relationships/image" Target="../media/image3.png"/><Relationship Id="rId1" Type="http://schemas.openxmlformats.org/officeDocument/2006/relationships/slideLayout" Target="../slideLayouts/slideLayout68.xml"/><Relationship Id="rId6" Type="http://schemas.openxmlformats.org/officeDocument/2006/relationships/slide" Target="slide26.xml"/><Relationship Id="rId5" Type="http://schemas.openxmlformats.org/officeDocument/2006/relationships/slide" Target="slide13.xml"/><Relationship Id="rId10" Type="http://schemas.openxmlformats.org/officeDocument/2006/relationships/slide" Target="slide33.xml"/><Relationship Id="rId4" Type="http://schemas.openxmlformats.org/officeDocument/2006/relationships/slide" Target="slide12.xml"/><Relationship Id="rId9" Type="http://schemas.openxmlformats.org/officeDocument/2006/relationships/slide" Target="slide29.xml"/></Relationships>
</file>

<file path=ppt/slides/_rels/slide175.xml.rels><?xml version="1.0" encoding="UTF-8" standalone="yes"?>
<Relationships xmlns="http://schemas.openxmlformats.org/package/2006/relationships"><Relationship Id="rId3" Type="http://schemas.openxmlformats.org/officeDocument/2006/relationships/hyperlink" Target="http://image.baidu.com/i?ct=503316480&amp;z=0&amp;tn=baiduimagedetail&amp;word=%BB%F0%B3%B5%B5%C4%CD%BC%C6%AC&amp;in=16240&amp;cl=2&amp;cm=1&amp;sc=0&amp;lm=-1&amp;pn=4&amp;rn=1&amp;di=706911216&amp;ln=2000"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27.jpeg"/></Relationships>
</file>

<file path=ppt/slides/_rels/slide176.xml.rels><?xml version="1.0" encoding="UTF-8" standalone="yes"?>
<Relationships xmlns="http://schemas.openxmlformats.org/package/2006/relationships"><Relationship Id="rId3" Type="http://schemas.openxmlformats.org/officeDocument/2006/relationships/hyperlink" Target="http://travel.sina.com.cn/air/2009-04-23/114478957.shtml"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28.jpeg"/></Relationships>
</file>

<file path=ppt/slides/_rels/slide17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78.xml.rels><?xml version="1.0" encoding="UTF-8" standalone="yes"?>
<Relationships xmlns="http://schemas.openxmlformats.org/package/2006/relationships"><Relationship Id="rId3" Type="http://schemas.openxmlformats.org/officeDocument/2006/relationships/hyperlink" Target="http://www.hy-sir.cn/"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30.png"/></Relationships>
</file>

<file path=ppt/slides/_rels/slide179.xml.rels><?xml version="1.0" encoding="UTF-8" standalone="yes"?>
<Relationships xmlns="http://schemas.openxmlformats.org/package/2006/relationships"><Relationship Id="rId3" Type="http://schemas.openxmlformats.org/officeDocument/2006/relationships/hyperlink" Target="http://pic.sucai123.com/RAR/200935/1732000833c3ab22.rar" TargetMode="External"/><Relationship Id="rId2" Type="http://schemas.openxmlformats.org/officeDocument/2006/relationships/image" Target="../media/image3.png"/><Relationship Id="rId1" Type="http://schemas.openxmlformats.org/officeDocument/2006/relationships/slideLayout" Target="../slideLayouts/slideLayout58.xml"/><Relationship Id="rId5" Type="http://schemas.openxmlformats.org/officeDocument/2006/relationships/image" Target="../media/image32.pn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hyperlink" Target="http://cn.made-in-china.com/showroom/kevin594250/product-detailObiQFLxwXpkm/China-&#37733;&#20171;&#27311;&#38334;&#20349;&#30718;&#38342;&#21978;&#58826;&#32480;&#36779;&#32333;&#26440;?html" TargetMode="External"/><Relationship Id="rId2" Type="http://schemas.openxmlformats.org/officeDocument/2006/relationships/image" Target="../media/image3.png"/><Relationship Id="rId1" Type="http://schemas.openxmlformats.org/officeDocument/2006/relationships/slideLayout" Target="../slideLayouts/slideLayout58.xml"/><Relationship Id="rId5" Type="http://schemas.openxmlformats.org/officeDocument/2006/relationships/image" Target="../media/image34.png"/><Relationship Id="rId4" Type="http://schemas.openxmlformats.org/officeDocument/2006/relationships/image" Target="../media/image33.jpeg"/></Relationships>
</file>

<file path=ppt/slides/_rels/slide181.xml.rels><?xml version="1.0" encoding="UTF-8" standalone="yes"?>
<Relationships xmlns="http://schemas.openxmlformats.org/package/2006/relationships"><Relationship Id="rId3" Type="http://schemas.openxmlformats.org/officeDocument/2006/relationships/hyperlink" Target="http://www.qy6.com/syjh/showbus1312399.html"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35.jpeg"/></Relationships>
</file>

<file path=ppt/slides/_rels/slide182.xml.rels><?xml version="1.0" encoding="UTF-8" standalone="yes"?>
<Relationships xmlns="http://schemas.openxmlformats.org/package/2006/relationships"><Relationship Id="rId3" Type="http://schemas.openxmlformats.org/officeDocument/2006/relationships/hyperlink" Target="http://www.tplm123.com/picinfo-633279-0.html" TargetMode="External"/><Relationship Id="rId2" Type="http://schemas.openxmlformats.org/officeDocument/2006/relationships/image" Target="../media/image3.png"/><Relationship Id="rId1" Type="http://schemas.openxmlformats.org/officeDocument/2006/relationships/slideLayout" Target="../slideLayouts/slideLayout58.xml"/><Relationship Id="rId6" Type="http://schemas.openxmlformats.org/officeDocument/2006/relationships/image" Target="../media/image37.jpeg"/><Relationship Id="rId5" Type="http://schemas.openxmlformats.org/officeDocument/2006/relationships/hyperlink" Target="http://www.jiasudawl.com/lcys.html" TargetMode="External"/><Relationship Id="rId4" Type="http://schemas.openxmlformats.org/officeDocument/2006/relationships/image" Target="../media/image36.jpeg"/></Relationships>
</file>

<file path=ppt/slides/_rels/slide18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39.png"/></Relationships>
</file>

<file path=ppt/slides/_rels/slide1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85.xml.rels><?xml version="1.0" encoding="UTF-8" standalone="yes"?>
<Relationships xmlns="http://schemas.openxmlformats.org/package/2006/relationships"><Relationship Id="rId8" Type="http://schemas.openxmlformats.org/officeDocument/2006/relationships/hyperlink" Target="../../../documents/weight%20memo.doc" TargetMode="External"/><Relationship Id="rId13" Type="http://schemas.openxmlformats.org/officeDocument/2006/relationships/image" Target="../media/image40.png"/><Relationship Id="rId3" Type="http://schemas.openxmlformats.org/officeDocument/2006/relationships/hyperlink" Target="../../../documents/comercial%20invoice.doc" TargetMode="External"/><Relationship Id="rId7" Type="http://schemas.openxmlformats.org/officeDocument/2006/relationships/hyperlink" Target="../../../documents/packing%20list.doc" TargetMode="External"/><Relationship Id="rId12" Type="http://schemas.openxmlformats.org/officeDocument/2006/relationships/hyperlink" Target="../../../documents/certificate%20of%20inspection.doc" TargetMode="External"/><Relationship Id="rId2" Type="http://schemas.openxmlformats.org/officeDocument/2006/relationships/image" Target="../media/image3.png"/><Relationship Id="rId1" Type="http://schemas.openxmlformats.org/officeDocument/2006/relationships/slideLayout" Target="../slideLayouts/slideLayout58.xml"/><Relationship Id="rId6" Type="http://schemas.openxmlformats.org/officeDocument/2006/relationships/hyperlink" Target="../../../documents/insurance%20policy.doc" TargetMode="External"/><Relationship Id="rId11" Type="http://schemas.openxmlformats.org/officeDocument/2006/relationships/hyperlink" Target="../../../documents/certificate%20of%20origin.doc" TargetMode="External"/><Relationship Id="rId5" Type="http://schemas.openxmlformats.org/officeDocument/2006/relationships/hyperlink" Target="../../../new/&#26700;&#38754;/kinds%20of%20bill%20of%20lading.doc" TargetMode="External"/><Relationship Id="rId10" Type="http://schemas.openxmlformats.org/officeDocument/2006/relationships/hyperlink" Target="../../../documents/&#21152;&#25343;&#22823;&#39046;&#20107;&#21457;&#31080;.doc" TargetMode="External"/><Relationship Id="rId4" Type="http://schemas.openxmlformats.org/officeDocument/2006/relationships/hyperlink" Target="../../../documents/ocean%20bill%20of%20lading.doc" TargetMode="External"/><Relationship Id="rId9" Type="http://schemas.openxmlformats.org/officeDocument/2006/relationships/hyperlink" Target="../../../documents/proforma%20invoice.doc" TargetMode="External"/><Relationship Id="rId14" Type="http://schemas.openxmlformats.org/officeDocument/2006/relationships/image" Target="../media/image41.png"/></Relationships>
</file>

<file path=ppt/slides/_rels/slide18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3.png"/><Relationship Id="rId1" Type="http://schemas.openxmlformats.org/officeDocument/2006/relationships/slideLayout" Target="../slideLayouts/slideLayout63.xml"/><Relationship Id="rId6" Type="http://schemas.openxmlformats.org/officeDocument/2006/relationships/hyperlink" Target="../../../&#24335;&#26679;9-12.doc" TargetMode="External"/><Relationship Id="rId5" Type="http://schemas.openxmlformats.org/officeDocument/2006/relationships/hyperlink" Target="../../../&#24335;&#26679;9-11.doc" TargetMode="External"/><Relationship Id="rId4" Type="http://schemas.openxmlformats.org/officeDocument/2006/relationships/slide" Target="slide25.xml"/></Relationships>
</file>

<file path=ppt/slides/_rels/slide1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2.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82.xml"/><Relationship Id="rId2" Type="http://schemas.openxmlformats.org/officeDocument/2006/relationships/image" Target="../media/image3.png"/><Relationship Id="rId1" Type="http://schemas.openxmlformats.org/officeDocument/2006/relationships/slideLayout" Target="../slideLayouts/slideLayout63.xml"/><Relationship Id="rId6" Type="http://schemas.openxmlformats.org/officeDocument/2006/relationships/image" Target="../media/image43.png"/><Relationship Id="rId5" Type="http://schemas.openxmlformats.org/officeDocument/2006/relationships/oleObject" Target="../embeddings/oleObject2.bin"/><Relationship Id="rId4" Type="http://schemas.openxmlformats.org/officeDocument/2006/relationships/image" Target="../media/image42.png"/></Relationships>
</file>

<file path=ppt/slides/_rels/slide1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7.xml"/></Relationships>
</file>

<file path=ppt/slides/_rels/slide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1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58.xml"/></Relationships>
</file>

<file path=ppt/slides/_rels/slide205.xml.rels><?xml version="1.0" encoding="UTF-8" standalone="yes"?>
<Relationships xmlns="http://schemas.openxmlformats.org/package/2006/relationships"><Relationship Id="rId3" Type="http://schemas.openxmlformats.org/officeDocument/2006/relationships/hyperlink" Target="http://image.baidu.com/i?ct=503316480&amp;z=0&amp;tn=baiduimagedetail&amp;word=%BB%A8&amp;in=26394&amp;cl=2&amp;cm=1&amp;sc=0&amp;lm=-1&amp;pn=18&amp;rn=1&amp;di=144877888&amp;ln=2000"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44.jpeg"/></Relationships>
</file>

<file path=ppt/slides/_rels/slide2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07.xml.rels><?xml version="1.0" encoding="UTF-8" standalone="yes"?>
<Relationships xmlns="http://schemas.openxmlformats.org/package/2006/relationships"><Relationship Id="rId3" Type="http://schemas.openxmlformats.org/officeDocument/2006/relationships/hyperlink" Target="http://image.baidu.com/i?ct=503316480&amp;z=0&amp;tn=baiduimagedetail&amp;word=%BB%A8&amp;in=24752&amp;cl=2&amp;cm=1&amp;sc=0&amp;lm=-1&amp;pn=65&amp;rn=1&amp;di=199310641&amp;ln=2000" TargetMode="External"/><Relationship Id="rId2" Type="http://schemas.openxmlformats.org/officeDocument/2006/relationships/image" Target="../media/image3.png"/><Relationship Id="rId1" Type="http://schemas.openxmlformats.org/officeDocument/2006/relationships/slideLayout" Target="../slideLayouts/slideLayout58.xml"/><Relationship Id="rId4" Type="http://schemas.openxmlformats.org/officeDocument/2006/relationships/image" Target="../media/image45.jpeg"/></Relationships>
</file>

<file path=ppt/slides/_rels/slide2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8.xml"/></Relationships>
</file>

<file path=ppt/slides/_rels/slide214.xml.rels><?xml version="1.0" encoding="UTF-8" standalone="yes"?>
<Relationships xmlns="http://schemas.openxmlformats.org/package/2006/relationships"><Relationship Id="rId8" Type="http://schemas.openxmlformats.org/officeDocument/2006/relationships/hyperlink" Target="http://www.china-xuzhou.com/danwe1/baoxgs.htm" TargetMode="External"/><Relationship Id="rId3" Type="http://schemas.openxmlformats.org/officeDocument/2006/relationships/image" Target="../media/image3.png"/><Relationship Id="rId7" Type="http://schemas.openxmlformats.org/officeDocument/2006/relationships/image" Target="../media/image47.jpeg"/><Relationship Id="rId2" Type="http://schemas.openxmlformats.org/officeDocument/2006/relationships/notesSlide" Target="../notesSlides/notesSlide11.xml"/><Relationship Id="rId1" Type="http://schemas.openxmlformats.org/officeDocument/2006/relationships/slideLayout" Target="../slideLayouts/slideLayout58.xml"/><Relationship Id="rId6" Type="http://schemas.openxmlformats.org/officeDocument/2006/relationships/hyperlink" Target="http://www.picchealth.com/tabid/647/InfoID/713/frtid/591/Default.aspx" TargetMode="External"/><Relationship Id="rId5" Type="http://schemas.openxmlformats.org/officeDocument/2006/relationships/image" Target="../media/image46.jpeg"/><Relationship Id="rId4" Type="http://schemas.openxmlformats.org/officeDocument/2006/relationships/hyperlink" Target="http://tafxgs.com/zhsh.asp?lei=86&amp;shunxu=0" TargetMode="External"/><Relationship Id="rId9" Type="http://schemas.openxmlformats.org/officeDocument/2006/relationships/image" Target="../media/image48.png"/></Relationships>
</file>

<file path=ppt/slides/_rels/slide2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63.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2.xml"/></Relationships>
</file>

<file path=ppt/slides/_rels/slide216.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4.xml"/><Relationship Id="rId7" Type="http://schemas.openxmlformats.org/officeDocument/2006/relationships/slide" Target="slide16.xml"/><Relationship Id="rId2" Type="http://schemas.openxmlformats.org/officeDocument/2006/relationships/image" Target="../media/image3.png"/><Relationship Id="rId1" Type="http://schemas.openxmlformats.org/officeDocument/2006/relationships/slideLayout" Target="../slideLayouts/slideLayout63.xml"/><Relationship Id="rId6" Type="http://schemas.openxmlformats.org/officeDocument/2006/relationships/slide" Target="slide6.xml"/><Relationship Id="rId5" Type="http://schemas.openxmlformats.org/officeDocument/2006/relationships/slide" Target="slide19.xml"/><Relationship Id="rId10" Type="http://schemas.openxmlformats.org/officeDocument/2006/relationships/slide" Target="slide25.xml"/><Relationship Id="rId4" Type="http://schemas.openxmlformats.org/officeDocument/2006/relationships/slide" Target="slide28.xml"/><Relationship Id="rId9" Type="http://schemas.openxmlformats.org/officeDocument/2006/relationships/slide" Target="slide15.xml"/></Relationships>
</file>

<file path=ppt/slides/_rels/slide21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220.xml"/><Relationship Id="rId1" Type="http://schemas.openxmlformats.org/officeDocument/2006/relationships/tags" Target="../tags/tag219.xml"/><Relationship Id="rId4" Type="http://schemas.openxmlformats.org/officeDocument/2006/relationships/image" Target="../media/image3.png"/></Relationships>
</file>

<file path=ppt/slides/_rels/slide21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222.xml"/><Relationship Id="rId1" Type="http://schemas.openxmlformats.org/officeDocument/2006/relationships/tags" Target="../tags/tag221.xml"/><Relationship Id="rId4" Type="http://schemas.openxmlformats.org/officeDocument/2006/relationships/image" Target="../media/image3.png"/></Relationships>
</file>

<file path=ppt/slides/_rels/slide219.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tags" Target="../tags/tag235.xml"/><Relationship Id="rId18" Type="http://schemas.openxmlformats.org/officeDocument/2006/relationships/slideLayout" Target="../slideLayouts/slideLayout71.xml"/><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tags" Target="../tags/tag234.xml"/><Relationship Id="rId17" Type="http://schemas.openxmlformats.org/officeDocument/2006/relationships/tags" Target="../tags/tag239.xml"/><Relationship Id="rId2" Type="http://schemas.openxmlformats.org/officeDocument/2006/relationships/tags" Target="../tags/tag224.xml"/><Relationship Id="rId16" Type="http://schemas.openxmlformats.org/officeDocument/2006/relationships/tags" Target="../tags/tag238.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5" Type="http://schemas.openxmlformats.org/officeDocument/2006/relationships/tags" Target="../tags/tag227.xml"/><Relationship Id="rId15" Type="http://schemas.openxmlformats.org/officeDocument/2006/relationships/tags" Target="../tags/tag237.xml"/><Relationship Id="rId10" Type="http://schemas.openxmlformats.org/officeDocument/2006/relationships/tags" Target="../tags/tag232.xml"/><Relationship Id="rId19" Type="http://schemas.openxmlformats.org/officeDocument/2006/relationships/image" Target="../media/image3.png"/><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tags" Target="../tags/tag236.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8" Type="http://schemas.openxmlformats.org/officeDocument/2006/relationships/tags" Target="../tags/tag247.xml"/><Relationship Id="rId13" Type="http://schemas.openxmlformats.org/officeDocument/2006/relationships/tags" Target="../tags/tag252.xml"/><Relationship Id="rId18" Type="http://schemas.openxmlformats.org/officeDocument/2006/relationships/slideLayout" Target="../slideLayouts/slideLayout71.xml"/><Relationship Id="rId3" Type="http://schemas.openxmlformats.org/officeDocument/2006/relationships/tags" Target="../tags/tag242.xml"/><Relationship Id="rId7" Type="http://schemas.openxmlformats.org/officeDocument/2006/relationships/tags" Target="../tags/tag246.xml"/><Relationship Id="rId12" Type="http://schemas.openxmlformats.org/officeDocument/2006/relationships/tags" Target="../tags/tag251.xml"/><Relationship Id="rId17" Type="http://schemas.openxmlformats.org/officeDocument/2006/relationships/tags" Target="../tags/tag256.xml"/><Relationship Id="rId2" Type="http://schemas.openxmlformats.org/officeDocument/2006/relationships/tags" Target="../tags/tag241.xml"/><Relationship Id="rId16" Type="http://schemas.openxmlformats.org/officeDocument/2006/relationships/tags" Target="../tags/tag255.xml"/><Relationship Id="rId1" Type="http://schemas.openxmlformats.org/officeDocument/2006/relationships/tags" Target="../tags/tag240.xml"/><Relationship Id="rId6" Type="http://schemas.openxmlformats.org/officeDocument/2006/relationships/tags" Target="../tags/tag245.xml"/><Relationship Id="rId11" Type="http://schemas.openxmlformats.org/officeDocument/2006/relationships/tags" Target="../tags/tag250.xml"/><Relationship Id="rId5" Type="http://schemas.openxmlformats.org/officeDocument/2006/relationships/tags" Target="../tags/tag244.xml"/><Relationship Id="rId15" Type="http://schemas.openxmlformats.org/officeDocument/2006/relationships/tags" Target="../tags/tag254.xml"/><Relationship Id="rId10" Type="http://schemas.openxmlformats.org/officeDocument/2006/relationships/tags" Target="../tags/tag249.xml"/><Relationship Id="rId19" Type="http://schemas.openxmlformats.org/officeDocument/2006/relationships/image" Target="../media/image3.png"/><Relationship Id="rId4" Type="http://schemas.openxmlformats.org/officeDocument/2006/relationships/tags" Target="../tags/tag243.xml"/><Relationship Id="rId9" Type="http://schemas.openxmlformats.org/officeDocument/2006/relationships/tags" Target="../tags/tag248.xml"/><Relationship Id="rId14" Type="http://schemas.openxmlformats.org/officeDocument/2006/relationships/tags" Target="../tags/tag253.xml"/></Relationships>
</file>

<file path=ppt/slides/_rels/slide221.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222.xml.rels><?xml version="1.0" encoding="UTF-8" standalone="yes"?>
<Relationships xmlns="http://schemas.openxmlformats.org/package/2006/relationships"><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223.xml.rels><?xml version="1.0" encoding="UTF-8" standalone="yes"?>
<Relationships xmlns="http://schemas.openxmlformats.org/package/2006/relationships"><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0.xml"/><Relationship Id="rId1" Type="http://schemas.openxmlformats.org/officeDocument/2006/relationships/tags" Target="../tags/tag266.xml"/></Relationships>
</file>

<file path=ppt/slides/_rels/slide225.xml.rels><?xml version="1.0" encoding="UTF-8" standalone="yes"?>
<Relationships xmlns="http://schemas.openxmlformats.org/package/2006/relationships"><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0.xml"/><Relationship Id="rId1" Type="http://schemas.openxmlformats.org/officeDocument/2006/relationships/tags" Target="../tags/tag270.xml"/></Relationships>
</file>

<file path=ppt/slides/_rels/slide227.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0.xml"/><Relationship Id="rId1" Type="http://schemas.openxmlformats.org/officeDocument/2006/relationships/tags" Target="../tags/tag274.xml"/></Relationships>
</file>

<file path=ppt/slides/_rels/slide229.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image" Target="../media/image49.png"/><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0.xml"/><Relationship Id="rId1" Type="http://schemas.openxmlformats.org/officeDocument/2006/relationships/tags" Target="../tags/tag278.xml"/><Relationship Id="rId4" Type="http://schemas.openxmlformats.org/officeDocument/2006/relationships/image" Target="../media/image49.png"/></Relationships>
</file>

<file path=ppt/slides/_rels/slide231.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0.xml"/><Relationship Id="rId1" Type="http://schemas.openxmlformats.org/officeDocument/2006/relationships/tags" Target="../tags/tag282.xml"/></Relationships>
</file>

<file path=ppt/slides/_rels/slide2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283.xml"/></Relationships>
</file>

<file path=ppt/slides/_rels/slide234.xml.rels><?xml version="1.0" encoding="UTF-8" standalone="yes"?>
<Relationships xmlns="http://schemas.openxmlformats.org/package/2006/relationships"><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35.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290.xml"/></Relationships>
</file>

<file path=ppt/slides/_rels/slide2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291.xml"/></Relationships>
</file>

<file path=ppt/slides/_rels/slide2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292.xml"/></Relationships>
</file>

<file path=ppt/slides/_rels/slide2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293.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241.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5" Type="http://schemas.openxmlformats.org/officeDocument/2006/relationships/image" Target="../media/image3.png"/><Relationship Id="rId4" Type="http://schemas.openxmlformats.org/officeDocument/2006/relationships/slideLayout" Target="../slideLayouts/slideLayout83.xml"/></Relationships>
</file>

<file path=ppt/slides/_rels/slide242.xml.rels><?xml version="1.0" encoding="UTF-8" standalone="yes"?>
<Relationships xmlns="http://schemas.openxmlformats.org/package/2006/relationships"><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03.xml"/></Relationships>
</file>

<file path=ppt/slides/_rels/slide244.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07.xml"/></Relationships>
</file>

<file path=ppt/slides/_rels/slide246.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11.xml"/></Relationships>
</file>

<file path=ppt/slides/_rels/slide248.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15.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19.xml"/></Relationships>
</file>

<file path=ppt/slides/_rels/slide252.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253.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5" Type="http://schemas.openxmlformats.org/officeDocument/2006/relationships/image" Target="../media/image3.png"/><Relationship Id="rId4" Type="http://schemas.openxmlformats.org/officeDocument/2006/relationships/slideLayout" Target="../slideLayouts/slideLayout83.xml"/></Relationships>
</file>

<file path=ppt/slides/_rels/slide254.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29.xml"/></Relationships>
</file>

<file path=ppt/slides/_rels/slide256.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33.xml"/></Relationships>
</file>

<file path=ppt/slides/_rels/slide258.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3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41.xml"/></Relationships>
</file>

<file path=ppt/slides/_rels/slide262.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263.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5" Type="http://schemas.openxmlformats.org/officeDocument/2006/relationships/image" Target="../media/image3.png"/><Relationship Id="rId4" Type="http://schemas.openxmlformats.org/officeDocument/2006/relationships/slideLayout" Target="../slideLayouts/slideLayout83.xml"/></Relationships>
</file>

<file path=ppt/slides/_rels/slide264.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51.xml"/></Relationships>
</file>

<file path=ppt/slides/_rels/slide266.xml.rels><?xml version="1.0" encoding="UTF-8" standalone="yes"?>
<Relationships xmlns="http://schemas.openxmlformats.org/package/2006/relationships"><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55.xml"/></Relationships>
</file>

<file path=ppt/slides/_rels/slide268.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59.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361.xml"/><Relationship Id="rId1" Type="http://schemas.openxmlformats.org/officeDocument/2006/relationships/tags" Target="../tags/tag360.xml"/><Relationship Id="rId5" Type="http://schemas.openxmlformats.org/officeDocument/2006/relationships/image" Target="../media/image50.png"/><Relationship Id="rId4" Type="http://schemas.openxmlformats.org/officeDocument/2006/relationships/image" Target="../media/image3.png"/></Relationships>
</file>

<file path=ppt/slides/_rels/slide2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62.xml"/><Relationship Id="rId4" Type="http://schemas.openxmlformats.org/officeDocument/2006/relationships/image" Target="../media/image51.png"/></Relationships>
</file>

<file path=ppt/slides/_rels/slide272.xml.rels><?xml version="1.0" encoding="UTF-8" standalone="yes"?>
<Relationships xmlns="http://schemas.openxmlformats.org/package/2006/relationships"><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66.xml"/></Relationships>
</file>

<file path=ppt/slides/_rels/slide274.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70.xml"/></Relationships>
</file>

<file path=ppt/slides/_rels/slide276.xml.rels><?xml version="1.0" encoding="UTF-8" standalone="yes"?>
<Relationships xmlns="http://schemas.openxmlformats.org/package/2006/relationships"><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74.xml"/></Relationships>
</file>

<file path=ppt/slides/_rels/slide278.xml.rels><?xml version="1.0" encoding="UTF-8" standalone="yes"?>
<Relationships xmlns="http://schemas.openxmlformats.org/package/2006/relationships"><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279.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5" Type="http://schemas.openxmlformats.org/officeDocument/2006/relationships/image" Target="../media/image3.png"/><Relationship Id="rId4" Type="http://schemas.openxmlformats.org/officeDocument/2006/relationships/slideLayout" Target="../slideLayouts/slideLayout83.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81.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82.xml.rels><?xml version="1.0" encoding="UTF-8" standalone="yes"?>
<Relationships xmlns="http://schemas.openxmlformats.org/package/2006/relationships"><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image" Target="../media/image3.png"/><Relationship Id="rId5" Type="http://schemas.openxmlformats.org/officeDocument/2006/relationships/slideLayout" Target="../slideLayouts/slideLayout70.xml"/><Relationship Id="rId4" Type="http://schemas.openxmlformats.org/officeDocument/2006/relationships/tags" Target="../tags/tag390.xml"/></Relationships>
</file>

<file path=ppt/slides/_rels/slide2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91.xml"/></Relationships>
</file>

<file path=ppt/slides/_rels/slide284.xml.rels><?xml version="1.0" encoding="UTF-8" standalone="yes"?>
<Relationships xmlns="http://schemas.openxmlformats.org/package/2006/relationships"><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395.xml"/></Relationships>
</file>

<file path=ppt/slides/_rels/slide286.xml.rels><?xml version="1.0" encoding="UTF-8" standalone="yes"?>
<Relationships xmlns="http://schemas.openxmlformats.org/package/2006/relationships"><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87.xml.rels><?xml version="1.0" encoding="UTF-8" standalone="yes"?>
<Relationships xmlns="http://schemas.openxmlformats.org/package/2006/relationships"><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02.xml"/></Relationships>
</file>

<file path=ppt/slides/_rels/slide2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03.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405.xml"/><Relationship Id="rId1" Type="http://schemas.openxmlformats.org/officeDocument/2006/relationships/tags" Target="../tags/tag404.xml"/><Relationship Id="rId5" Type="http://schemas.openxmlformats.org/officeDocument/2006/relationships/image" Target="../media/image52.png"/><Relationship Id="rId4" Type="http://schemas.openxmlformats.org/officeDocument/2006/relationships/image" Target="../media/image3.png"/></Relationships>
</file>

<file path=ppt/slides/_rels/slide2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06.xml"/><Relationship Id="rId4" Type="http://schemas.openxmlformats.org/officeDocument/2006/relationships/image" Target="../media/image53.png"/></Relationships>
</file>

<file path=ppt/slides/_rels/slide292.xml.rels><?xml version="1.0" encoding="UTF-8" standalone="yes"?>
<Relationships xmlns="http://schemas.openxmlformats.org/package/2006/relationships"><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10.xml"/></Relationships>
</file>

<file path=ppt/slides/_rels/slide294.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295.xml.rels><?xml version="1.0" encoding="UTF-8" standalone="yes"?>
<Relationships xmlns="http://schemas.openxmlformats.org/package/2006/relationships"><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 Id="rId5" Type="http://schemas.openxmlformats.org/officeDocument/2006/relationships/image" Target="../media/image3.png"/><Relationship Id="rId4" Type="http://schemas.openxmlformats.org/officeDocument/2006/relationships/slideLayout" Target="../slideLayouts/slideLayout83.xml"/></Relationships>
</file>

<file path=ppt/slides/_rels/slide296.xml.rels><?xml version="1.0" encoding="UTF-8" standalone="yes"?>
<Relationships xmlns="http://schemas.openxmlformats.org/package/2006/relationships"><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20.xml"/></Relationships>
</file>

<file path=ppt/slides/_rels/slide298.xml.rels><?xml version="1.0" encoding="UTF-8" standalone="yes"?>
<Relationships xmlns="http://schemas.openxmlformats.org/package/2006/relationships"><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2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2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28.xml"/></Relationships>
</file>

<file path=ppt/slides/_rels/slide302.xml.rels><?xml version="1.0" encoding="UTF-8" standalone="yes"?>
<Relationships xmlns="http://schemas.openxmlformats.org/package/2006/relationships"><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32.xml"/></Relationships>
</file>

<file path=ppt/slides/_rels/slide304.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434.xml"/><Relationship Id="rId1" Type="http://schemas.openxmlformats.org/officeDocument/2006/relationships/tags" Target="../tags/tag433.xml"/><Relationship Id="rId5" Type="http://schemas.openxmlformats.org/officeDocument/2006/relationships/image" Target="../media/image54.png"/><Relationship Id="rId4" Type="http://schemas.openxmlformats.org/officeDocument/2006/relationships/image" Target="../media/image3.png"/></Relationships>
</file>

<file path=ppt/slides/_rels/slide3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35.xml"/><Relationship Id="rId4" Type="http://schemas.openxmlformats.org/officeDocument/2006/relationships/image" Target="../media/image55.png"/></Relationships>
</file>

<file path=ppt/slides/_rels/slide3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36.xml"/></Relationships>
</file>

<file path=ppt/slides/_rels/slide3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37.xml"/></Relationships>
</file>

<file path=ppt/slides/_rels/slide3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38.xml"/></Relationships>
</file>

<file path=ppt/slides/_rels/slide309.xml.rels><?xml version="1.0" encoding="UTF-8" standalone="yes"?>
<Relationships xmlns="http://schemas.openxmlformats.org/package/2006/relationships"><Relationship Id="rId3" Type="http://schemas.openxmlformats.org/officeDocument/2006/relationships/tags" Target="../tags/tag441.xml"/><Relationship Id="rId2" Type="http://schemas.openxmlformats.org/officeDocument/2006/relationships/tags" Target="../tags/tag440.xml"/><Relationship Id="rId1" Type="http://schemas.openxmlformats.org/officeDocument/2006/relationships/tags" Target="../tags/tag439.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42.xml"/></Relationships>
</file>

<file path=ppt/slides/_rels/slide3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43.xml"/></Relationships>
</file>

<file path=ppt/slides/_rels/slide3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44.xml"/></Relationships>
</file>

<file path=ppt/slides/_rels/slide313.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446.xml"/><Relationship Id="rId1" Type="http://schemas.openxmlformats.org/officeDocument/2006/relationships/tags" Target="../tags/tag44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3.png"/></Relationships>
</file>

<file path=ppt/slides/_rels/slide3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47.xml"/><Relationship Id="rId5" Type="http://schemas.openxmlformats.org/officeDocument/2006/relationships/image" Target="../media/image57.png"/><Relationship Id="rId4" Type="http://schemas.openxmlformats.org/officeDocument/2006/relationships/image" Target="../media/image56.png"/></Relationships>
</file>

<file path=ppt/slides/_rels/slide315.xml.rels><?xml version="1.0" encoding="UTF-8" standalone="yes"?>
<Relationships xmlns="http://schemas.openxmlformats.org/package/2006/relationships"><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51.xml"/></Relationships>
</file>

<file path=ppt/slides/_rels/slide317.xml.rels><?xml version="1.0" encoding="UTF-8" standalone="yes"?>
<Relationships xmlns="http://schemas.openxmlformats.org/package/2006/relationships"><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55.xml"/></Relationships>
</file>

<file path=ppt/slides/_rels/slide3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56.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57.xml"/></Relationships>
</file>

<file path=ppt/slides/_rels/slide3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58.xml"/></Relationships>
</file>

<file path=ppt/slides/_rels/slide3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59.xml"/></Relationships>
</file>

<file path=ppt/slides/_rels/slide3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60.xml"/></Relationships>
</file>

<file path=ppt/slides/_rels/slide3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61.xml"/></Relationships>
</file>

<file path=ppt/slides/_rels/slide3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62.xml"/></Relationships>
</file>

<file path=ppt/slides/_rels/slide326.xml.rels><?xml version="1.0" encoding="UTF-8" standalone="yes"?>
<Relationships xmlns="http://schemas.openxmlformats.org/package/2006/relationships"><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27.xml.rels><?xml version="1.0" encoding="UTF-8" standalone="yes"?>
<Relationships xmlns="http://schemas.openxmlformats.org/package/2006/relationships"><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69.xml"/></Relationships>
</file>

<file path=ppt/slides/_rels/slide329.xml.rels><?xml version="1.0" encoding="UTF-8" standalone="yes"?>
<Relationships xmlns="http://schemas.openxmlformats.org/package/2006/relationships"><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 Id="rId5" Type="http://schemas.openxmlformats.org/officeDocument/2006/relationships/image" Target="../media/image3.png"/><Relationship Id="rId4" Type="http://schemas.openxmlformats.org/officeDocument/2006/relationships/slideLayout" Target="../slideLayouts/slideLayout83.xml"/></Relationships>
</file>

<file path=ppt/slides/_rels/slide331.xml.rels><?xml version="1.0" encoding="UTF-8" standalone="yes"?>
<Relationships xmlns="http://schemas.openxmlformats.org/package/2006/relationships"><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32.xml.rels><?xml version="1.0" encoding="UTF-8" standalone="yes"?>
<Relationships xmlns="http://schemas.openxmlformats.org/package/2006/relationships"><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1.xml"/><Relationship Id="rId1" Type="http://schemas.openxmlformats.org/officeDocument/2006/relationships/tags" Target="../tags/tag482.xml"/></Relationships>
</file>

<file path=ppt/slides/_rels/slide33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484.xml"/><Relationship Id="rId1" Type="http://schemas.openxmlformats.org/officeDocument/2006/relationships/tags" Target="../tags/tag483.xml"/><Relationship Id="rId4" Type="http://schemas.openxmlformats.org/officeDocument/2006/relationships/image" Target="../media/image3.png"/></Relationships>
</file>

<file path=ppt/slides/_rels/slide335.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486.xml"/><Relationship Id="rId1" Type="http://schemas.openxmlformats.org/officeDocument/2006/relationships/tags" Target="../tags/tag485.xml"/><Relationship Id="rId4" Type="http://schemas.openxmlformats.org/officeDocument/2006/relationships/image" Target="../media/image3.png"/></Relationships>
</file>

<file path=ppt/slides/_rels/slide3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89.xml"/><Relationship Id="rId7" Type="http://schemas.openxmlformats.org/officeDocument/2006/relationships/slideLayout" Target="../slideLayouts/slideLayout71.xml"/><Relationship Id="rId2" Type="http://schemas.openxmlformats.org/officeDocument/2006/relationships/tags" Target="../tags/tag488.xml"/><Relationship Id="rId1" Type="http://schemas.openxmlformats.org/officeDocument/2006/relationships/tags" Target="../tags/tag487.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s>
</file>

<file path=ppt/slides/_rels/slide337.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tags" Target="../tags/tag495.xml"/><Relationship Id="rId7" Type="http://schemas.openxmlformats.org/officeDocument/2006/relationships/tags" Target="../tags/tag499.xml"/><Relationship Id="rId2" Type="http://schemas.openxmlformats.org/officeDocument/2006/relationships/tags" Target="../tags/tag494.xml"/><Relationship Id="rId1" Type="http://schemas.openxmlformats.org/officeDocument/2006/relationships/tags" Target="../tags/tag493.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9" Type="http://schemas.openxmlformats.org/officeDocument/2006/relationships/image" Target="../media/image3.png"/></Relationships>
</file>

<file path=ppt/slides/_rels/slide338.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339.xml.rels><?xml version="1.0" encoding="UTF-8" standalone="yes"?>
<Relationships xmlns="http://schemas.openxmlformats.org/package/2006/relationships"><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tags" Target="../tags/tag50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1.xml.rels><?xml version="1.0" encoding="UTF-8" standalone="yes"?>
<Relationships xmlns="http://schemas.openxmlformats.org/package/2006/relationships"><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2.xml.rels><?xml version="1.0" encoding="UTF-8" standalone="yes"?>
<Relationships xmlns="http://schemas.openxmlformats.org/package/2006/relationships"><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3.xml.rels><?xml version="1.0" encoding="UTF-8" standalone="yes"?>
<Relationships xmlns="http://schemas.openxmlformats.org/package/2006/relationships"><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4.xml.rels><?xml version="1.0" encoding="UTF-8" standalone="yes"?>
<Relationships xmlns="http://schemas.openxmlformats.org/package/2006/relationships"><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5.xml.rels><?xml version="1.0" encoding="UTF-8" standalone="yes"?>
<Relationships xmlns="http://schemas.openxmlformats.org/package/2006/relationships"><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6.xml.rels><?xml version="1.0" encoding="UTF-8" standalone="yes"?>
<Relationships xmlns="http://schemas.openxmlformats.org/package/2006/relationships"><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7.xml.rels><?xml version="1.0" encoding="UTF-8" standalone="yes"?>
<Relationships xmlns="http://schemas.openxmlformats.org/package/2006/relationships"><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48.xml.rels><?xml version="1.0" encoding="UTF-8" standalone="yes"?>
<Relationships xmlns="http://schemas.openxmlformats.org/package/2006/relationships"><Relationship Id="rId3" Type="http://schemas.openxmlformats.org/officeDocument/2006/relationships/tags" Target="../tags/tag532.xml"/><Relationship Id="rId2" Type="http://schemas.openxmlformats.org/officeDocument/2006/relationships/tags" Target="../tags/tag531.xml"/><Relationship Id="rId1" Type="http://schemas.openxmlformats.org/officeDocument/2006/relationships/tags" Target="../tags/tag530.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349.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5" Type="http://schemas.openxmlformats.org/officeDocument/2006/relationships/image" Target="../media/image3.png"/><Relationship Id="rId4" Type="http://schemas.openxmlformats.org/officeDocument/2006/relationships/slideLayout" Target="../slideLayouts/slideLayout7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3" Type="http://schemas.openxmlformats.org/officeDocument/2006/relationships/tags" Target="../tags/tag538.xml"/><Relationship Id="rId2" Type="http://schemas.openxmlformats.org/officeDocument/2006/relationships/tags" Target="../tags/tag537.xml"/><Relationship Id="rId1" Type="http://schemas.openxmlformats.org/officeDocument/2006/relationships/tags" Target="../tags/tag536.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51.xml.rels><?xml version="1.0" encoding="UTF-8" standalone="yes"?>
<Relationships xmlns="http://schemas.openxmlformats.org/package/2006/relationships"><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52.xml.rels><?xml version="1.0" encoding="UTF-8" standalone="yes"?>
<Relationships xmlns="http://schemas.openxmlformats.org/package/2006/relationships"><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53.xml.rels><?xml version="1.0" encoding="UTF-8" standalone="yes"?>
<Relationships xmlns="http://schemas.openxmlformats.org/package/2006/relationships"><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tags" Target="../tags/tag545.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54.xml.rels><?xml version="1.0" encoding="UTF-8" standalone="yes"?>
<Relationships xmlns="http://schemas.openxmlformats.org/package/2006/relationships"><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tags" Target="../tags/tag548.xml"/><Relationship Id="rId5" Type="http://schemas.openxmlformats.org/officeDocument/2006/relationships/image" Target="../media/image3.png"/><Relationship Id="rId4" Type="http://schemas.openxmlformats.org/officeDocument/2006/relationships/slideLayout" Target="../slideLayouts/slideLayout70.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8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03.xml"/></Relationships>
</file>

<file path=ppt/slides/_rels/slide38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03.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5.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6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14.xml"/></Relationships>
</file>

<file path=ppt/slides/_rels/slide46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14.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14.xml"/></Relationships>
</file>

<file path=ppt/slides/_rels/slide47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14.xml"/></Relationships>
</file>

<file path=ppt/slides/_rels/slide4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4.xml"/></Relationships>
</file>

<file path=ppt/slides/_rels/slide478.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14.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7.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89.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14.x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7.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1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14.xml"/></Relationships>
</file>

<file path=ppt/slides/_rels/slide51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14.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2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2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2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2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14.xml"/></Relationships>
</file>

<file path=ppt/slides/_rels/slide52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14.xml"/></Relationships>
</file>

<file path=ppt/slides/_rels/slide52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4.xml"/></Relationships>
</file>

<file path=ppt/slides/_rels/slide52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29.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3.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7.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114.xml"/></Relationships>
</file>

<file path=ppt/slides/_rels/slide53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39.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0.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4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4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4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14.xml"/></Relationships>
</file>

<file path=ppt/slides/_rels/slide54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14.xml"/></Relationships>
</file>

<file path=ppt/slides/_rels/slide54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54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4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48.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49.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1.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2.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3.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4.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5.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8.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59.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1.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6.xml"/></Relationships>
</file>

<file path=ppt/slides/_rels/slide563.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4.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5.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6.xml"/></Relationships>
</file>

<file path=ppt/slides/_rels/slide56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8.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69.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1.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2.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6.xml"/></Relationships>
</file>

<file path=ppt/slides/_rels/slide574.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5.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8.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79.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1.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2.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3.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4.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5.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8.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89.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9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1.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2.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3.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4.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5.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8.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599.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59632" y="2636912"/>
            <a:ext cx="6858000" cy="1307480"/>
          </a:xfrm>
        </p:spPr>
        <p:txBody>
          <a:bodyPr/>
          <a:lstStyle/>
          <a:p>
            <a:r>
              <a:rPr lang="en-US" altLang="zh-CN" sz="4000" b="1" dirty="0"/>
              <a:t>International Trade Practice</a:t>
            </a:r>
            <a:br>
              <a:rPr lang="en-US" altLang="zh-CN" sz="4000" b="1" dirty="0"/>
            </a:br>
            <a:r>
              <a:rPr lang="zh-CN" altLang="en-US" sz="3600" b="1" dirty="0"/>
              <a:t>国际贸易实务（双语）</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3" name="文本占位符 5122"/>
          <p:cNvSpPr>
            <a:spLocks noGrp="1"/>
          </p:cNvSpPr>
          <p:nvPr>
            <p:ph type="body" idx="1"/>
          </p:nvPr>
        </p:nvSpPr>
        <p:spPr>
          <a:xfrm>
            <a:off x="755576" y="1124744"/>
            <a:ext cx="7704856" cy="4536504"/>
          </a:xfrm>
        </p:spPr>
        <p:txBody>
          <a:bodyPr/>
          <a:lstStyle/>
          <a:p>
            <a:pPr marL="0" indent="0" algn="just">
              <a:buNone/>
            </a:pPr>
            <a:r>
              <a:rPr lang="en-US" altLang="zh-CN" sz="2800" dirty="0">
                <a:latin typeface="Times New Roman" panose="02020603050405020304" pitchFamily="18" charset="0"/>
                <a:cs typeface="Times New Roman" panose="02020603050405020304" pitchFamily="18" charset="0"/>
              </a:rPr>
              <a:t>Theory of comparative advantage(Comparative cost theory)</a:t>
            </a:r>
            <a:r>
              <a:rPr lang="en-US" altLang="zh-CN" sz="2000" dirty="0">
                <a:latin typeface="Times New Roman" panose="02020603050405020304" pitchFamily="18" charset="0"/>
                <a:cs typeface="Times New Roman" panose="02020603050405020304" pitchFamily="18" charset="0"/>
              </a:rPr>
              <a:t>(</a:t>
            </a:r>
            <a:r>
              <a:rPr lang="zh-CN" altLang="en-US" sz="2200" dirty="0"/>
              <a:t>比较优势理论（比较成本理论）</a:t>
            </a:r>
            <a:r>
              <a:rPr lang="en-US" altLang="zh-CN" sz="2200" dirty="0"/>
              <a:t>)</a:t>
            </a:r>
            <a:r>
              <a:rPr lang="zh-CN" altLang="en-US" sz="2200" dirty="0"/>
              <a:t> </a:t>
            </a:r>
            <a:r>
              <a:rPr lang="en-US" altLang="zh-CN" sz="2800" dirty="0"/>
              <a:t>:</a:t>
            </a:r>
          </a:p>
          <a:p>
            <a:pPr algn="just">
              <a:buFont typeface="Wingdings" panose="05000000000000000000" pitchFamily="2" charset="2"/>
              <a:buChar char="Ø"/>
            </a:pPr>
            <a:r>
              <a:rPr lang="en-US" altLang="zh-CN" sz="2200" dirty="0"/>
              <a:t>It was developed by famous English David Ricardo in the nineteenth century.</a:t>
            </a:r>
          </a:p>
          <a:p>
            <a:pPr algn="just">
              <a:buFont typeface="Wingdings" panose="05000000000000000000" pitchFamily="2" charset="2"/>
              <a:buChar char="Ø"/>
            </a:pPr>
            <a:r>
              <a:rPr lang="en-US" altLang="zh-CN" sz="2200" dirty="0"/>
              <a:t>(</a:t>
            </a:r>
            <a:r>
              <a:rPr lang="zh-CN" altLang="en-US" sz="2200" dirty="0"/>
              <a:t>由英国著名经济学家大卫李嘉图在</a:t>
            </a:r>
            <a:r>
              <a:rPr lang="en-US" altLang="zh-CN" sz="2200" dirty="0"/>
              <a:t>19</a:t>
            </a:r>
            <a:r>
              <a:rPr lang="zh-CN" altLang="en-US" sz="2200" dirty="0"/>
              <a:t>世纪发展而来的。</a:t>
            </a:r>
            <a:r>
              <a:rPr lang="en-US" altLang="zh-CN" sz="2200" dirty="0"/>
              <a:t>)</a:t>
            </a:r>
          </a:p>
          <a:p>
            <a:pPr algn="just">
              <a:buFont typeface="Wingdings" panose="05000000000000000000" pitchFamily="2" charset="2"/>
              <a:buChar char="Ø"/>
            </a:pPr>
            <a:r>
              <a:rPr lang="en-US" altLang="zh-CN" sz="2200" dirty="0"/>
              <a:t>The Ricardian model uses the concepts of opportunity cost and comparative advantage .</a:t>
            </a:r>
          </a:p>
          <a:p>
            <a:pPr algn="just">
              <a:buFont typeface="Wingdings" panose="05000000000000000000" pitchFamily="2" charset="2"/>
              <a:buChar char="Ø"/>
            </a:pPr>
            <a:r>
              <a:rPr lang="en-US" altLang="zh-CN" sz="2200" dirty="0"/>
              <a:t>(</a:t>
            </a:r>
            <a:r>
              <a:rPr lang="zh-CN" altLang="en-US" sz="2200" dirty="0"/>
              <a:t>大卫李嘉图的模型采用了机会成本和比较优势的理念。</a:t>
            </a:r>
            <a:r>
              <a:rPr lang="en-US" altLang="zh-CN" sz="2200" dirty="0"/>
              <a:t>)</a:t>
            </a:r>
          </a:p>
          <a:p>
            <a:pPr algn="just">
              <a:buFont typeface="Wingdings" panose="05000000000000000000" pitchFamily="2" charset="2"/>
              <a:buChar char="Ø"/>
            </a:pPr>
            <a:r>
              <a:rPr lang="en-US" altLang="zh-CN" sz="2200" dirty="0"/>
              <a:t>The opportunity cost of producing goods A is measured by the units of goods B that are not produced as a result. (</a:t>
            </a:r>
            <a:r>
              <a:rPr lang="zh-CN" altLang="en-US" sz="2200" dirty="0"/>
              <a:t>是指生产</a:t>
            </a:r>
            <a:r>
              <a:rPr lang="en-US" altLang="zh-CN" sz="2200" dirty="0"/>
              <a:t>A</a:t>
            </a:r>
            <a:r>
              <a:rPr lang="zh-CN" altLang="en-US" sz="2200" dirty="0"/>
              <a:t>的机会成本是用不生产</a:t>
            </a:r>
            <a:r>
              <a:rPr lang="en-US" altLang="zh-CN" sz="2200" dirty="0"/>
              <a:t>B</a:t>
            </a:r>
            <a:r>
              <a:rPr lang="zh-CN" altLang="en-US" sz="2200" dirty="0"/>
              <a:t>的收益来衡量的。</a:t>
            </a:r>
            <a:r>
              <a:rPr lang="en-US" altLang="zh-CN" sz="2200" dirty="0"/>
              <a:t>)</a:t>
            </a:r>
          </a:p>
          <a:p>
            <a:pPr marL="0" indent="0" algn="just">
              <a:buNone/>
            </a:pPr>
            <a:endParaRPr lang="en-US" altLang="zh-CN" sz="2800" dirty="0"/>
          </a:p>
        </p:txBody>
      </p:sp>
      <p:sp>
        <p:nvSpPr>
          <p:cNvPr id="3" name="TextBox 2"/>
          <p:cNvSpPr txBox="1"/>
          <p:nvPr/>
        </p:nvSpPr>
        <p:spPr>
          <a:xfrm>
            <a:off x="899592" y="2204864"/>
            <a:ext cx="184731" cy="369332"/>
          </a:xfrm>
          <a:prstGeom prst="rect">
            <a:avLst/>
          </a:prstGeom>
          <a:noFill/>
        </p:spPr>
        <p:txBody>
          <a:bodyPr wrap="none" rtlCol="0">
            <a:spAutoFit/>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 calcmode="lin" valueType="num">
                                      <p:cBhvr additive="base">
                                        <p:cTn id="19"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3">
                                            <p:txEl>
                                              <p:pRg st="3" end="3"/>
                                            </p:txEl>
                                          </p:spTgt>
                                        </p:tgtEl>
                                        <p:attrNameLst>
                                          <p:attrName>style.visibility</p:attrName>
                                        </p:attrNameLst>
                                      </p:cBhvr>
                                      <p:to>
                                        <p:strVal val="visible"/>
                                      </p:to>
                                    </p:set>
                                    <p:anim calcmode="lin" valueType="num">
                                      <p:cBhvr additive="base">
                                        <p:cTn id="25"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3">
                                            <p:txEl>
                                              <p:pRg st="4" end="4"/>
                                            </p:txEl>
                                          </p:spTgt>
                                        </p:tgtEl>
                                        <p:attrNameLst>
                                          <p:attrName>style.visibility</p:attrName>
                                        </p:attrNameLst>
                                      </p:cBhvr>
                                      <p:to>
                                        <p:strVal val="visible"/>
                                      </p:to>
                                    </p:set>
                                    <p:anim calcmode="lin" valueType="num">
                                      <p:cBhvr additive="base">
                                        <p:cTn id="31" dur="500" fill="hold"/>
                                        <p:tgtEl>
                                          <p:spTgt spid="512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3">
                                            <p:txEl>
                                              <p:pRg st="5" end="5"/>
                                            </p:txEl>
                                          </p:spTgt>
                                        </p:tgtEl>
                                        <p:attrNameLst>
                                          <p:attrName>style.visibility</p:attrName>
                                        </p:attrNameLst>
                                      </p:cBhvr>
                                      <p:to>
                                        <p:strVal val="visible"/>
                                      </p:to>
                                    </p:set>
                                    <p:anim calcmode="lin" valueType="num">
                                      <p:cBhvr additive="base">
                                        <p:cTn id="37" dur="500" fill="hold"/>
                                        <p:tgtEl>
                                          <p:spTgt spid="512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536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5362" name="内容占位符 2"/>
          <p:cNvSpPr>
            <a:spLocks noGrp="1" noChangeArrowheads="1"/>
          </p:cNvSpPr>
          <p:nvPr>
            <p:ph idx="1"/>
          </p:nvPr>
        </p:nvSpPr>
        <p:spPr>
          <a:xfrm>
            <a:off x="622300" y="1054100"/>
            <a:ext cx="8032750" cy="5526088"/>
          </a:xfrm>
        </p:spPr>
        <p:txBody>
          <a:bodyPr/>
          <a:lstStyle/>
          <a:p>
            <a:pPr marL="0" indent="0">
              <a:lnSpc>
                <a:spcPct val="150000"/>
              </a:lnSpc>
              <a:buFontTx/>
              <a:buNone/>
            </a:pPr>
            <a:r>
              <a:rPr lang="zh-CN" altLang="en-US" sz="2400" dirty="0">
                <a:solidFill>
                  <a:schemeClr val="bg2"/>
                </a:solidFill>
                <a:latin typeface="Times New Roman" panose="02020603050405020304" pitchFamily="18" charset="0"/>
                <a:ea typeface="宋体" panose="02010600030101010101" pitchFamily="2" charset="-122"/>
              </a:rPr>
              <a:t>(4)The seller must deliver the goods either by placing them on board the vessel nominated by the buyer at the loading point, if any, indicated by the buyer at the named port of shipment or by procuring the goods so delivered. In either case, the seller must deliver the goods on the agreed date or within the agreed period and in the manner customary at the port. （</a:t>
            </a:r>
            <a:r>
              <a:rPr lang="zh-CN" altLang="en-US" sz="2000" dirty="0">
                <a:solidFill>
                  <a:schemeClr val="bg2"/>
                </a:solidFill>
                <a:latin typeface="Times New Roman" panose="02020603050405020304" pitchFamily="18" charset="0"/>
                <a:ea typeface="宋体" panose="02010600030101010101" pitchFamily="2" charset="-122"/>
              </a:rPr>
              <a:t>按照港口的惯常习惯，在规定的日期或期限内，在指定的装运港，将货物交至买方指定的船上</a:t>
            </a:r>
            <a:r>
              <a:rPr lang="zh-CN" altLang="en-US" sz="2400" dirty="0">
                <a:solidFill>
                  <a:schemeClr val="bg2"/>
                </a:solidFill>
                <a:latin typeface="Times New Roman" panose="02020603050405020304" pitchFamily="18" charset="0"/>
                <a:ea typeface="宋体" panose="02010600030101010101" pitchFamily="2" charset="-122"/>
              </a:rPr>
              <a:t>）</a:t>
            </a:r>
          </a:p>
          <a:p>
            <a:pPr marL="0" indent="0">
              <a:buFontTx/>
              <a:buNone/>
            </a:pPr>
            <a:endParaRPr lang="zh-CN" altLang="en-US" sz="2400" dirty="0">
              <a:latin typeface="Times New Roman" panose="02020603050405020304" pitchFamily="18" charset="0"/>
              <a:ea typeface="宋体" panose="02010600030101010101" pitchFamily="2"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638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6386" name="内容占位符 2"/>
          <p:cNvSpPr>
            <a:spLocks noGrp="1" noChangeArrowheads="1"/>
          </p:cNvSpPr>
          <p:nvPr>
            <p:ph idx="1"/>
          </p:nvPr>
        </p:nvSpPr>
        <p:spPr>
          <a:xfrm>
            <a:off x="609600" y="1054100"/>
            <a:ext cx="8058150" cy="5418138"/>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2.The buyer’s obligations（买方义务）：</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(1)The buyer must pay the price of the goods as provided in the contract of sale（</a:t>
            </a:r>
            <a:r>
              <a:rPr lang="zh-CN" altLang="en-US" sz="2000" dirty="0">
                <a:solidFill>
                  <a:schemeClr val="bg2"/>
                </a:solidFill>
                <a:latin typeface="Times New Roman" panose="02020603050405020304" pitchFamily="18" charset="0"/>
                <a:ea typeface="宋体" panose="02010600030101010101" pitchFamily="2" charset="-122"/>
              </a:rPr>
              <a:t>根据买卖合同规定受领货物并支付货款</a:t>
            </a:r>
            <a:r>
              <a:rPr lang="zh-CN" altLang="en-US" sz="2400" dirty="0">
                <a:solidFill>
                  <a:schemeClr val="bg2"/>
                </a:solidFill>
                <a:latin typeface="Times New Roman" panose="02020603050405020304" pitchFamily="18" charset="0"/>
                <a:ea typeface="宋体" panose="02010600030101010101" pitchFamily="2" charset="-122"/>
              </a:rPr>
              <a:t>）；</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(2)Where applicable, it is up to the buyer to obtain, at its own risk and expense, any import license or other official authorization and carry out all customs formalities for the import of the goods and for their transport through any country.（</a:t>
            </a:r>
            <a:r>
              <a:rPr lang="zh-CN" altLang="en-US" sz="2000" dirty="0">
                <a:solidFill>
                  <a:schemeClr val="bg2"/>
                </a:solidFill>
                <a:latin typeface="Times New Roman" panose="02020603050405020304" pitchFamily="18" charset="0"/>
                <a:ea typeface="宋体" panose="02010600030101010101" pitchFamily="2" charset="-122"/>
              </a:rPr>
              <a:t>买方自负风险和费用，取得进口许可证或其他官方批准证件，并且办理货物进口和从第三国过境运输所需的一切海关手续</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740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7410" name="内容占位符 2"/>
          <p:cNvSpPr>
            <a:spLocks noGrp="1" noChangeArrowheads="1"/>
          </p:cNvSpPr>
          <p:nvPr>
            <p:ph idx="1"/>
          </p:nvPr>
        </p:nvSpPr>
        <p:spPr>
          <a:xfrm>
            <a:off x="622300" y="1054100"/>
            <a:ext cx="7947025" cy="4986338"/>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(3)Contract of carriage and insurance</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The buyer must contract, at its own expense for the carriage of the goods from the named port of shipment，</a:t>
            </a:r>
            <a:r>
              <a:rPr lang="en-US" altLang="zh-CN" sz="2400" dirty="0">
                <a:solidFill>
                  <a:schemeClr val="bg2"/>
                </a:solidFill>
                <a:latin typeface="Times New Roman" panose="02020603050405020304" pitchFamily="18" charset="0"/>
                <a:ea typeface="宋体" panose="02010600030101010101" pitchFamily="2" charset="-122"/>
              </a:rPr>
              <a:t>and t</a:t>
            </a:r>
            <a:r>
              <a:rPr lang="zh-CN" altLang="en-US" sz="2400" dirty="0">
                <a:solidFill>
                  <a:schemeClr val="bg2"/>
                </a:solidFill>
                <a:latin typeface="Times New Roman" panose="02020603050405020304" pitchFamily="18" charset="0"/>
                <a:ea typeface="宋体" panose="02010600030101010101" pitchFamily="2" charset="-122"/>
              </a:rPr>
              <a:t>he buyer must make a contract of insurance after the goods delivered on board the ship from the port of shipment.</a:t>
            </a:r>
            <a:r>
              <a:rPr lang="en-US" altLang="zh-CN" sz="2400" dirty="0">
                <a:solidFill>
                  <a:schemeClr val="bg2"/>
                </a:solidFill>
                <a:latin typeface="Times New Roman" panose="02020603050405020304" pitchFamily="18" charset="0"/>
                <a:ea typeface="宋体" panose="02010600030101010101" pitchFamily="2" charset="-122"/>
              </a:rPr>
              <a:t>(</a:t>
            </a:r>
            <a:r>
              <a:rPr lang="en-US" altLang="zh-CN" sz="2000" dirty="0" err="1">
                <a:solidFill>
                  <a:schemeClr val="bg2"/>
                </a:solidFill>
                <a:latin typeface="Times New Roman" panose="02020603050405020304" pitchFamily="18" charset="0"/>
                <a:ea typeface="宋体" panose="02010600030101010101" pitchFamily="2" charset="-122"/>
              </a:rPr>
              <a:t>买方自费签订从指定装运港装运货物的运输合同，并将船名、装货地点和装货日期等相关信息及时通知卖方；买方负责订立货物保险合同</a:t>
            </a:r>
            <a:r>
              <a:rPr lang="en-US" altLang="zh-CN" sz="2400" dirty="0">
                <a:solidFill>
                  <a:schemeClr val="bg2"/>
                </a:solidFill>
                <a:latin typeface="Times New Roman" panose="02020603050405020304" pitchFamily="18" charset="0"/>
                <a:ea typeface="宋体" panose="02010600030101010101" pitchFamily="2" charset="-122"/>
              </a:rPr>
              <a:t>);</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(4)All risks of loss of or damage to the goods transfer from the seller to the buyer when the goods have been delivered on board the ship. </a:t>
            </a:r>
            <a:r>
              <a:rPr lang="en-US" altLang="zh-CN" sz="2400" dirty="0">
                <a:solidFill>
                  <a:schemeClr val="bg2"/>
                </a:solidFill>
                <a:latin typeface="Times New Roman" panose="02020603050405020304" pitchFamily="18" charset="0"/>
                <a:ea typeface="宋体" panose="02010600030101010101" pitchFamily="2" charset="-122"/>
              </a:rPr>
              <a:t>(</a:t>
            </a:r>
            <a:r>
              <a:rPr lang="en-US" altLang="zh-CN" sz="2000" dirty="0" err="1">
                <a:solidFill>
                  <a:schemeClr val="bg2"/>
                </a:solidFill>
                <a:latin typeface="Times New Roman" panose="02020603050405020304" pitchFamily="18" charset="0"/>
                <a:ea typeface="宋体" panose="02010600030101010101" pitchFamily="2" charset="-122"/>
              </a:rPr>
              <a:t>买方承担货物在装运港上船之后发生的各种费用以及货物灭失或损坏的一切风险</a:t>
            </a:r>
            <a:r>
              <a:rPr lang="en-US" altLang="zh-CN"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843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8434" name="内容占位符 2"/>
          <p:cNvSpPr>
            <a:spLocks noGrp="1" noChangeArrowheads="1"/>
          </p:cNvSpPr>
          <p:nvPr>
            <p:ph idx="1"/>
          </p:nvPr>
        </p:nvSpPr>
        <p:spPr>
          <a:xfrm>
            <a:off x="717550" y="1054100"/>
            <a:ext cx="8032750" cy="5370513"/>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3.Some points for attention while use the term of FOB</a:t>
            </a:r>
            <a:r>
              <a:rPr lang="en-US" altLang="zh-CN" sz="2400">
                <a:solidFill>
                  <a:schemeClr val="bg2"/>
                </a:solidFill>
                <a:latin typeface="Times New Roman" panose="02020603050405020304" pitchFamily="18" charset="0"/>
                <a:ea typeface="宋体" panose="02010600030101010101" pitchFamily="2" charset="-122"/>
              </a:rPr>
              <a:t>(使用FOB应注意的问题):</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(1)The transfer of the risks: the cancellation of the concept “cross the rail”. </a:t>
            </a:r>
            <a:r>
              <a:rPr lang="en-US" altLang="zh-CN" sz="2400">
                <a:solidFill>
                  <a:schemeClr val="bg2"/>
                </a:solidFill>
                <a:latin typeface="Times New Roman" panose="02020603050405020304" pitchFamily="18" charset="0"/>
                <a:ea typeface="宋体" panose="02010600030101010101" pitchFamily="2" charset="-122"/>
              </a:rPr>
              <a:t>(关于风险划分界限的变更)</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(2)Link-up of vessel and goods</a:t>
            </a:r>
            <a:r>
              <a:rPr lang="en-US" altLang="zh-CN" sz="2400">
                <a:solidFill>
                  <a:schemeClr val="bg2"/>
                </a:solidFill>
                <a:latin typeface="Times New Roman" panose="02020603050405020304" pitchFamily="18" charset="0"/>
                <a:ea typeface="宋体" panose="02010600030101010101" pitchFamily="2" charset="-122"/>
              </a:rPr>
              <a:t>; (关于船货衔接的问题);</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(3)Various explanation for FOB</a:t>
            </a:r>
            <a:r>
              <a:rPr lang="en-US" altLang="zh-CN" sz="2400">
                <a:solidFill>
                  <a:schemeClr val="bg2"/>
                </a:solidFill>
                <a:latin typeface="Times New Roman" panose="02020603050405020304" pitchFamily="18" charset="0"/>
                <a:ea typeface="宋体" panose="02010600030101010101" pitchFamily="2" charset="-122"/>
              </a:rPr>
              <a:t>.(关于个别国家对FOB的不同解释).</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945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 name="内容占位符 2"/>
          <p:cNvSpPr>
            <a:spLocks noGrp="1"/>
          </p:cNvSpPr>
          <p:nvPr>
            <p:ph idx="1"/>
          </p:nvPr>
        </p:nvSpPr>
        <p:spPr>
          <a:xfrm>
            <a:off x="467544" y="980728"/>
            <a:ext cx="8280921" cy="5544616"/>
          </a:xfrm>
        </p:spPr>
        <p:txBody>
          <a:bodyPr/>
          <a:lstStyle/>
          <a:p>
            <a:r>
              <a:rPr lang="en-US" altLang="zh-CN" sz="2000" dirty="0">
                <a:solidFill>
                  <a:schemeClr val="bg2"/>
                </a:solidFill>
                <a:latin typeface="Times New Roman" panose="02020603050405020304" pitchFamily="18" charset="0"/>
                <a:ea typeface="宋体" panose="02010600030101010101" pitchFamily="2" charset="-122"/>
              </a:rPr>
              <a:t>CFR</a:t>
            </a:r>
          </a:p>
          <a:p>
            <a:pPr>
              <a:buFontTx/>
              <a:buNone/>
            </a:pPr>
            <a:r>
              <a:rPr lang="en-US" altLang="zh-CN" sz="2000" dirty="0">
                <a:solidFill>
                  <a:schemeClr val="bg2"/>
                </a:solidFill>
                <a:latin typeface="Times New Roman" panose="02020603050405020304" pitchFamily="18" charset="0"/>
                <a:ea typeface="宋体" panose="02010600030101010101" pitchFamily="2" charset="-122"/>
              </a:rPr>
              <a:t>  CFR (Cost and Freight</a:t>
            </a:r>
            <a:r>
              <a:rPr lang="zh-CN" altLang="en-US" sz="2000" dirty="0">
                <a:solidFill>
                  <a:schemeClr val="bg2"/>
                </a:solidFill>
                <a:latin typeface="Times New Roman" panose="02020603050405020304" pitchFamily="18" charset="0"/>
                <a:ea typeface="宋体" panose="02010600030101010101" pitchFamily="2" charset="-122"/>
              </a:rPr>
              <a:t>，</a:t>
            </a:r>
            <a:r>
              <a:rPr lang="en-US" altLang="zh-CN" sz="2000" dirty="0">
                <a:solidFill>
                  <a:schemeClr val="bg2"/>
                </a:solidFill>
                <a:latin typeface="Times New Roman" panose="02020603050405020304" pitchFamily="18" charset="0"/>
                <a:ea typeface="宋体" panose="02010600030101010101" pitchFamily="2" charset="-122"/>
              </a:rPr>
              <a:t>…named port of destination)</a:t>
            </a:r>
            <a:r>
              <a:rPr lang="zh-CN" altLang="en-US" sz="2000" dirty="0">
                <a:solidFill>
                  <a:schemeClr val="bg2"/>
                </a:solidFill>
                <a:latin typeface="Times New Roman" panose="02020603050405020304" pitchFamily="18" charset="0"/>
                <a:ea typeface="宋体" panose="02010600030101010101" pitchFamily="2" charset="-122"/>
              </a:rPr>
              <a:t>成本加运费</a:t>
            </a:r>
            <a:r>
              <a:rPr lang="en-US" altLang="zh-CN" sz="2000" dirty="0">
                <a:solidFill>
                  <a:schemeClr val="bg2"/>
                </a:solidFill>
                <a:latin typeface="Times New Roman" panose="02020603050405020304" pitchFamily="18" charset="0"/>
                <a:ea typeface="宋体" panose="02010600030101010101" pitchFamily="2" charset="-122"/>
              </a:rPr>
              <a:t>(……</a:t>
            </a:r>
            <a:r>
              <a:rPr lang="zh-CN" altLang="en-US" sz="2000" dirty="0">
                <a:solidFill>
                  <a:schemeClr val="bg2"/>
                </a:solidFill>
                <a:latin typeface="Times New Roman" panose="02020603050405020304" pitchFamily="18" charset="0"/>
                <a:ea typeface="宋体" panose="02010600030101010101" pitchFamily="2" charset="-122"/>
              </a:rPr>
              <a:t>指定目的港</a:t>
            </a:r>
            <a:r>
              <a:rPr lang="en-US" altLang="zh-CN" sz="2000" dirty="0">
                <a:solidFill>
                  <a:schemeClr val="bg2"/>
                </a:solidFill>
                <a:latin typeface="Times New Roman" panose="02020603050405020304" pitchFamily="18" charset="0"/>
                <a:ea typeface="宋体" panose="02010600030101010101" pitchFamily="2" charset="-122"/>
              </a:rPr>
              <a:t>)</a:t>
            </a:r>
          </a:p>
          <a:p>
            <a:pPr>
              <a:buFontTx/>
              <a:buNone/>
            </a:pPr>
            <a:r>
              <a:rPr lang="en-US" altLang="zh-CN" sz="2000" dirty="0">
                <a:solidFill>
                  <a:schemeClr val="bg2"/>
                </a:solidFill>
                <a:latin typeface="Times New Roman" panose="02020603050405020304" pitchFamily="18" charset="0"/>
                <a:ea typeface="宋体" panose="02010600030101010101" pitchFamily="2" charset="-122"/>
              </a:rPr>
              <a:t> This rule is to be used only for sea or inland waterway transport. Cost and Freight  means that the seller delivers the goods on board the vessel or procures the goods already so delivered. The seller must contract for and pay the costs and freight necessary to bring the goods the named port of destination. The risk of loss of or damage to the goods passed when the goods are on board the vessel.(CFR术语只适用于海洋或内河运输，是指卖方负责租船或订舱，在合同规定的期限内将货物运送到指定装运港的船上，并支付将货物运送至目的地港口所需的运费。但当货物被放置到装运港的船上时，货物灭失或损坏的风险，以及装上船后发生的任何费用，都由卖方转移至买方)</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048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0482" name="内容占位符 2"/>
          <p:cNvSpPr>
            <a:spLocks noGrp="1" noChangeArrowheads="1"/>
          </p:cNvSpPr>
          <p:nvPr>
            <p:ph idx="1"/>
          </p:nvPr>
        </p:nvSpPr>
        <p:spPr>
          <a:xfrm>
            <a:off x="633413" y="1054100"/>
            <a:ext cx="8043043" cy="5255220"/>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The sellers’ obligations</a:t>
            </a:r>
            <a:r>
              <a:rPr lang="en-US" altLang="zh-CN" sz="2400" dirty="0">
                <a:solidFill>
                  <a:schemeClr val="bg2"/>
                </a:solidFill>
                <a:latin typeface="Times New Roman" panose="02020603050405020304" pitchFamily="18" charset="0"/>
                <a:ea typeface="宋体" panose="02010600030101010101" pitchFamily="2" charset="-122"/>
              </a:rPr>
              <a:t>(</a:t>
            </a:r>
            <a:r>
              <a:rPr lang="zh-CN" altLang="en-US" sz="2400" dirty="0">
                <a:solidFill>
                  <a:schemeClr val="bg2"/>
                </a:solidFill>
                <a:latin typeface="Times New Roman" panose="02020603050405020304" pitchFamily="18" charset="0"/>
                <a:ea typeface="宋体" panose="02010600030101010101" pitchFamily="2" charset="-122"/>
              </a:rPr>
              <a:t>卖方义务）</a:t>
            </a:r>
            <a:r>
              <a:rPr lang="en-US" altLang="zh-CN" sz="2400" dirty="0">
                <a:solidFill>
                  <a:schemeClr val="bg2"/>
                </a:solidFill>
                <a:latin typeface="Times New Roman" panose="02020603050405020304" pitchFamily="18" charset="0"/>
                <a:ea typeface="宋体" panose="02010600030101010101" pitchFamily="2" charset="-122"/>
              </a:rPr>
              <a:t>:</a:t>
            </a:r>
          </a:p>
          <a:p>
            <a:pPr marL="0" indent="0">
              <a:buFontTx/>
              <a:buNone/>
            </a:pPr>
            <a:r>
              <a:rPr lang="en-US" altLang="zh-CN" sz="2400" dirty="0">
                <a:solidFill>
                  <a:schemeClr val="bg2"/>
                </a:solidFill>
                <a:latin typeface="Times New Roman" panose="02020603050405020304" pitchFamily="18" charset="0"/>
                <a:ea typeface="宋体" panose="02010600030101010101" pitchFamily="2" charset="-122"/>
              </a:rPr>
              <a:t>(1)The seller must provide the goods and the commercial invoice in conformity with the contract of sale and any other evidence of conformity that may be required by the contract</a:t>
            </a:r>
            <a:r>
              <a:rPr lang="zh-CN" altLang="en-US" sz="2400" dirty="0">
                <a:solidFill>
                  <a:schemeClr val="bg2"/>
                </a:solidFill>
                <a:latin typeface="Times New Roman" panose="02020603050405020304" pitchFamily="18" charset="0"/>
                <a:ea typeface="宋体" panose="02010600030101010101" pitchFamily="2" charset="-122"/>
              </a:rPr>
              <a:t>（</a:t>
            </a:r>
            <a:r>
              <a:rPr lang="zh-CN" altLang="en-US" sz="2000" dirty="0">
                <a:solidFill>
                  <a:schemeClr val="bg2"/>
                </a:solidFill>
                <a:latin typeface="Times New Roman" panose="02020603050405020304" pitchFamily="18" charset="0"/>
                <a:ea typeface="宋体" panose="02010600030101010101" pitchFamily="2" charset="-122"/>
              </a:rPr>
              <a:t>卖方必须按照销售合同和合同可能要求的任何其他合格证据提供货物和商业发票</a:t>
            </a:r>
            <a:r>
              <a:rPr lang="zh-CN" altLang="en-US" sz="2400" dirty="0">
                <a:solidFill>
                  <a:schemeClr val="bg2"/>
                </a:solidFill>
                <a:latin typeface="Times New Roman" panose="02020603050405020304" pitchFamily="18" charset="0"/>
                <a:ea typeface="宋体" panose="02010600030101010101" pitchFamily="2" charset="-122"/>
              </a:rPr>
              <a:t>）；</a:t>
            </a:r>
          </a:p>
          <a:p>
            <a:pPr marL="0" indent="0">
              <a:buFontTx/>
              <a:buNone/>
            </a:pPr>
            <a:r>
              <a:rPr lang="en-US" altLang="zh-CN" sz="2400" dirty="0">
                <a:solidFill>
                  <a:schemeClr val="bg2"/>
                </a:solidFill>
                <a:latin typeface="Times New Roman" panose="02020603050405020304" pitchFamily="18" charset="0"/>
                <a:ea typeface="宋体" panose="02010600030101010101" pitchFamily="2" charset="-122"/>
              </a:rPr>
              <a:t>(2)Where applicable, the seller must obtain, at its own risk and expense, any export license or other official authorization and carry out all customs formalities necessary for the export of the goods</a:t>
            </a:r>
            <a:r>
              <a:rPr lang="zh-CN" altLang="en-US" sz="2400" dirty="0">
                <a:solidFill>
                  <a:schemeClr val="bg2"/>
                </a:solidFill>
                <a:latin typeface="Times New Roman" panose="02020603050405020304" pitchFamily="18" charset="0"/>
                <a:ea typeface="宋体" panose="02010600030101010101" pitchFamily="2" charset="-122"/>
              </a:rPr>
              <a:t>（</a:t>
            </a:r>
            <a:r>
              <a:rPr lang="zh-CN" altLang="en-US" sz="2000" dirty="0">
                <a:solidFill>
                  <a:schemeClr val="bg2"/>
                </a:solidFill>
                <a:latin typeface="Times New Roman" panose="02020603050405020304" pitchFamily="18" charset="0"/>
                <a:ea typeface="宋体" panose="02010600030101010101" pitchFamily="2" charset="-122"/>
              </a:rPr>
              <a:t>卖方承担货物在装运港装上船之前的一切费用和风险，取得所有出口许可证或其他官方授权，办理货物出口何在必要时从他国过境所需的一切海关手续</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150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1506" name="内容占位符 2"/>
          <p:cNvSpPr>
            <a:spLocks noGrp="1" noChangeArrowheads="1"/>
          </p:cNvSpPr>
          <p:nvPr>
            <p:ph idx="1"/>
          </p:nvPr>
        </p:nvSpPr>
        <p:spPr>
          <a:xfrm>
            <a:off x="646113" y="1054100"/>
            <a:ext cx="7996237" cy="4926013"/>
          </a:xfrm>
        </p:spPr>
        <p:txBody>
          <a:bodyPr/>
          <a:lstStyle/>
          <a:p>
            <a:pPr marL="0" indent="0">
              <a:lnSpc>
                <a:spcPct val="150000"/>
              </a:lnSpc>
              <a:buFontTx/>
              <a:buNone/>
            </a:pPr>
            <a:r>
              <a:rPr lang="zh-CN" altLang="en-US" sz="2400" dirty="0">
                <a:solidFill>
                  <a:schemeClr val="bg2"/>
                </a:solidFill>
                <a:latin typeface="Times New Roman" panose="02020603050405020304" pitchFamily="18" charset="0"/>
                <a:ea typeface="宋体" panose="02010600030101010101" pitchFamily="2" charset="-122"/>
              </a:rPr>
              <a:t>(3)The seller must contract or procure a contract for the carriage of the goods from the agreed point of delivery, if any, at the place of delivery to the named port of destination or, if agreed, any point at that port. The contract of carriage must be made on usual terms at the seller’s expense and provide for carriage by the usual rout in a vessel of the type normally used for the transport of the type of goods sold （</a:t>
            </a:r>
            <a:r>
              <a:rPr lang="zh-CN" altLang="en-US" sz="2000" dirty="0">
                <a:solidFill>
                  <a:schemeClr val="bg2"/>
                </a:solidFill>
                <a:latin typeface="Times New Roman" panose="02020603050405020304" pitchFamily="18" charset="0"/>
                <a:ea typeface="宋体" panose="02010600030101010101" pitchFamily="2" charset="-122"/>
              </a:rPr>
              <a:t>卖方需订立运输合同并支付将货物从指定装运港运至合同规定目的港的运输费用</a:t>
            </a:r>
            <a:r>
              <a:rPr lang="zh-CN" altLang="en-US" sz="2400" dirty="0">
                <a:solidFill>
                  <a:schemeClr val="bg2"/>
                </a:solidFill>
                <a:latin typeface="Times New Roman" panose="02020603050405020304" pitchFamily="18" charset="0"/>
                <a:ea typeface="宋体" panose="02010600030101010101" pitchFamily="2" charset="-122"/>
              </a:rPr>
              <a:t>）.</a:t>
            </a:r>
          </a:p>
          <a:p>
            <a:pPr marL="0" indent="0">
              <a:lnSpc>
                <a:spcPct val="150000"/>
              </a:lnSpc>
              <a:buFontTx/>
              <a:buNone/>
            </a:pPr>
            <a:endParaRPr lang="zh-CN" altLang="en-US" sz="2400" dirty="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252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2530" name="内容占位符 2"/>
          <p:cNvSpPr>
            <a:spLocks noGrp="1" noChangeArrowheads="1"/>
          </p:cNvSpPr>
          <p:nvPr>
            <p:ph idx="1"/>
          </p:nvPr>
        </p:nvSpPr>
        <p:spPr>
          <a:xfrm>
            <a:off x="622300" y="1054100"/>
            <a:ext cx="7972425" cy="5407025"/>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(4)The seller has no obligation to the buyer to make a contract of insurance. However, the seller must provide the buyer, at the buyer’s request, risk, and expense (if any), with information that the buyer needs for obtaining insurance（卖方无订立保险合同的义务，但如果买方要求卖方提供与货物相关的信息，卖方应给与协助）；</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（5）The seller must deliver the goods either by placing them on board the vessel or by procuring the goods so delivered. In either case, the seller must deliver the goods on the agreed date or within the agreed period and in the manner customary at the port（在规定的日期或期限内，在装运港将货物交至船上）.</a:t>
            </a:r>
          </a:p>
          <a:p>
            <a:pPr marL="0" indent="0">
              <a:buFontTx/>
              <a:buNone/>
            </a:pPr>
            <a:endParaRPr lang="zh-CN" altLang="en-US" sz="2400">
              <a:latin typeface="Times New Roman" panose="02020603050405020304" pitchFamily="18" charset="0"/>
              <a:ea typeface="宋体" panose="02010600030101010101" pitchFamily="2"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355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3554" name="内容占位符 2"/>
          <p:cNvSpPr>
            <a:spLocks noGrp="1" noChangeArrowheads="1"/>
          </p:cNvSpPr>
          <p:nvPr>
            <p:ph idx="1"/>
          </p:nvPr>
        </p:nvSpPr>
        <p:spPr>
          <a:xfrm>
            <a:off x="549275" y="1054100"/>
            <a:ext cx="8105775" cy="5476875"/>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The buyer’s obligations（买方义务）</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(1)The buyer must pay the price of the goods as provided in the contract of sale（根据买卖合同规定受领货物并支付货款）；</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(2)Where applicable, it is up to the buyer to obtain, at its own risk and expense, any import license or other official authorization and carry out all customs formalities for the import of the goods and for their transport through any country（买方自负风险和费用，取得进口许可证或其他官方批准证件，并且办理货物进口和从第三国过境运输所需的一切海关手续）；</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457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4578" name="内容占位符 2"/>
          <p:cNvSpPr>
            <a:spLocks noGrp="1" noChangeArrowheads="1"/>
          </p:cNvSpPr>
          <p:nvPr>
            <p:ph idx="1"/>
          </p:nvPr>
        </p:nvSpPr>
        <p:spPr>
          <a:xfrm>
            <a:off x="561975" y="1054100"/>
            <a:ext cx="8056563" cy="5383213"/>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(3)The buyer has no obligation to the seller to make a contract of carriage. The buyer must make a contract of insurance after the goods delivered on board the ship from the port of shipment（买方没有义务让卖方订立运输合同，而买方必须在货物装运交付后才签订保险合同）；</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(4)All risks of loss of or damage to the goods transfer from the seller to the buyer when the goods have been delivered on board the ship（买方承担货物在装运港上船之后发生的各种费用以及货物灭失或损坏的一切风险）。</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37500" y="260648"/>
            <a:ext cx="8082972" cy="1046440"/>
          </a:xfrm>
          <a:prstGeom prst="rect">
            <a:avLst/>
          </a:prstGeom>
          <a:noFill/>
        </p:spPr>
        <p:txBody>
          <a:bodyPr wrap="square" rtlCol="0">
            <a:spAutoFit/>
          </a:bodyPr>
          <a:lstStyle/>
          <a:p>
            <a:pPr algn="ctr">
              <a:buClr>
                <a:srgbClr val="000000"/>
              </a:buClr>
            </a:pPr>
            <a:r>
              <a:rPr lang="en-US" altLang="zh-CN" sz="4400" dirty="0">
                <a:latin typeface="Times New Roman" panose="02020603050405020304" pitchFamily="18" charset="0"/>
                <a:cs typeface="Times New Roman" panose="02020603050405020304" pitchFamily="18" charset="0"/>
              </a:rPr>
              <a:t>3. Bisk Avoidance</a:t>
            </a:r>
            <a:r>
              <a:rPr lang="zh-CN" altLang="en-US" sz="4400" dirty="0">
                <a:latin typeface="Times New Roman" panose="02020603050405020304" pitchFamily="18" charset="0"/>
                <a:cs typeface="Times New Roman" panose="02020603050405020304" pitchFamily="18" charset="0"/>
              </a:rPr>
              <a:t>（风险的规避）</a:t>
            </a:r>
            <a:endParaRPr lang="en-US" altLang="zh-CN" sz="4400" dirty="0">
              <a:latin typeface="Times New Roman" panose="02020603050405020304" pitchFamily="18" charset="0"/>
              <a:cs typeface="Times New Roman" panose="02020603050405020304" pitchFamily="18" charset="0"/>
            </a:endParaRPr>
          </a:p>
          <a:p>
            <a:endParaRPr lang="zh-CN" altLang="en-US" dirty="0"/>
          </a:p>
        </p:txBody>
      </p:sp>
      <p:sp>
        <p:nvSpPr>
          <p:cNvPr id="3" name="TextBox 2"/>
          <p:cNvSpPr txBox="1"/>
          <p:nvPr/>
        </p:nvSpPr>
        <p:spPr>
          <a:xfrm>
            <a:off x="683568" y="2132856"/>
            <a:ext cx="7632849" cy="2382191"/>
          </a:xfrm>
          <a:prstGeom prst="rect">
            <a:avLst/>
          </a:prstGeom>
          <a:noFill/>
        </p:spPr>
        <p:txBody>
          <a:bodyPr wrap="square" rtlCol="0">
            <a:spAutoFit/>
          </a:bodyPr>
          <a:lstStyle/>
          <a:p>
            <a:pPr marL="342900" indent="-342900" algn="just" fontAlgn="base">
              <a:spcBef>
                <a:spcPct val="20000"/>
              </a:spcBef>
              <a:spcAft>
                <a:spcPct val="0"/>
              </a:spcAft>
              <a:buFont typeface="Wingdings" panose="05000000000000000000" pitchFamily="2" charset="2"/>
              <a:buChar char="Ø"/>
            </a:pPr>
            <a:r>
              <a:rPr lang="en-US" altLang="zh-CN" sz="2200" dirty="0"/>
              <a:t>Companies usually prefer to avoid fluctuations in their sales and profits; so they seek out foreign markets as a means to spread the risks and changes. </a:t>
            </a:r>
          </a:p>
          <a:p>
            <a:pPr algn="just"/>
            <a:endParaRPr lang="en-US" altLang="zh-CN" sz="3000" dirty="0">
              <a:latin typeface="Times New Roman" panose="02020603050405020304" pitchFamily="18" charset="0"/>
              <a:cs typeface="Times New Roman" panose="02020603050405020304" pitchFamily="18" charset="0"/>
            </a:endParaRPr>
          </a:p>
          <a:p>
            <a:pPr marL="342900" indent="-342900" algn="just" fontAlgn="base">
              <a:spcBef>
                <a:spcPct val="20000"/>
              </a:spcBef>
              <a:spcAft>
                <a:spcPct val="0"/>
              </a:spcAft>
              <a:buFont typeface="Wingdings" panose="05000000000000000000" pitchFamily="2" charset="2"/>
              <a:buChar char="Ø"/>
            </a:pPr>
            <a:r>
              <a:rPr lang="zh-CN" altLang="en-US" sz="2200" dirty="0"/>
              <a:t>（为尽量避免销售量和利润的剧烈波动，公司通常会寻找海外市场作为分散这种风险和变动出现的措施。）</a:t>
            </a:r>
          </a:p>
        </p:txBody>
      </p:sp>
    </p:spTree>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560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 name="内容占位符 2"/>
          <p:cNvSpPr>
            <a:spLocks noGrp="1"/>
          </p:cNvSpPr>
          <p:nvPr>
            <p:ph idx="1"/>
          </p:nvPr>
        </p:nvSpPr>
        <p:spPr>
          <a:xfrm>
            <a:off x="596900" y="1054100"/>
            <a:ext cx="8116888" cy="5549900"/>
          </a:xfrm>
        </p:spPr>
        <p:txBody>
          <a:bodyPr/>
          <a:lstStyle/>
          <a:p>
            <a:pPr algn="ctr"/>
            <a:r>
              <a:rPr lang="en-US" altLang="zh-CN" sz="2400" dirty="0">
                <a:solidFill>
                  <a:schemeClr val="bg2"/>
                </a:solidFill>
                <a:latin typeface="Times New Roman" panose="02020603050405020304" pitchFamily="18" charset="0"/>
                <a:ea typeface="宋体" panose="02010600030101010101" pitchFamily="2" charset="-122"/>
              </a:rPr>
              <a:t>CIF</a:t>
            </a:r>
          </a:p>
          <a:p>
            <a:pPr>
              <a:buFontTx/>
              <a:buNone/>
            </a:pPr>
            <a:r>
              <a:rPr lang="en-US" altLang="zh-CN" sz="2400" dirty="0">
                <a:solidFill>
                  <a:schemeClr val="bg2"/>
                </a:solidFill>
                <a:latin typeface="Times New Roman" panose="02020603050405020304" pitchFamily="18" charset="0"/>
                <a:ea typeface="宋体" panose="02010600030101010101" pitchFamily="2" charset="-122"/>
              </a:rPr>
              <a:t>CIF (Cost</a:t>
            </a:r>
            <a:r>
              <a:rPr lang="zh-CN" altLang="en-US" sz="2400" dirty="0">
                <a:solidFill>
                  <a:schemeClr val="bg2"/>
                </a:solidFill>
                <a:latin typeface="Times New Roman" panose="02020603050405020304" pitchFamily="18" charset="0"/>
                <a:ea typeface="宋体" panose="02010600030101010101" pitchFamily="2" charset="-122"/>
              </a:rPr>
              <a:t>，</a:t>
            </a:r>
            <a:r>
              <a:rPr lang="en-US" altLang="zh-CN" sz="2400" dirty="0">
                <a:solidFill>
                  <a:schemeClr val="bg2"/>
                </a:solidFill>
                <a:latin typeface="Times New Roman" panose="02020603050405020304" pitchFamily="18" charset="0"/>
                <a:ea typeface="宋体" panose="02010600030101010101" pitchFamily="2" charset="-122"/>
              </a:rPr>
              <a:t>Insurance and Freight</a:t>
            </a:r>
            <a:r>
              <a:rPr lang="zh-CN" altLang="en-US" sz="2400" dirty="0">
                <a:solidFill>
                  <a:schemeClr val="bg2"/>
                </a:solidFill>
                <a:latin typeface="Times New Roman" panose="02020603050405020304" pitchFamily="18" charset="0"/>
                <a:ea typeface="宋体" panose="02010600030101010101" pitchFamily="2" charset="-122"/>
              </a:rPr>
              <a:t>，</a:t>
            </a:r>
            <a:r>
              <a:rPr lang="en-US" altLang="zh-CN" sz="2400" dirty="0">
                <a:solidFill>
                  <a:schemeClr val="bg2"/>
                </a:solidFill>
                <a:latin typeface="Times New Roman" panose="02020603050405020304" pitchFamily="18" charset="0"/>
                <a:ea typeface="宋体" panose="02010600030101010101" pitchFamily="2" charset="-122"/>
              </a:rPr>
              <a:t>…named port of destination)</a:t>
            </a:r>
            <a:r>
              <a:rPr lang="zh-CN" altLang="en-US" sz="2400" dirty="0">
                <a:solidFill>
                  <a:schemeClr val="bg2"/>
                </a:solidFill>
                <a:latin typeface="Times New Roman" panose="02020603050405020304" pitchFamily="18" charset="0"/>
                <a:ea typeface="宋体" panose="02010600030101010101" pitchFamily="2" charset="-122"/>
              </a:rPr>
              <a:t>成本加保险费、运费</a:t>
            </a:r>
            <a:r>
              <a:rPr lang="en-US" altLang="zh-CN" sz="2400" dirty="0">
                <a:solidFill>
                  <a:schemeClr val="bg2"/>
                </a:solidFill>
                <a:latin typeface="Times New Roman" panose="02020603050405020304" pitchFamily="18" charset="0"/>
                <a:ea typeface="宋体" panose="02010600030101010101" pitchFamily="2" charset="-122"/>
              </a:rPr>
              <a:t>(……</a:t>
            </a:r>
            <a:r>
              <a:rPr lang="zh-CN" altLang="en-US" sz="2400" dirty="0">
                <a:solidFill>
                  <a:schemeClr val="bg2"/>
                </a:solidFill>
                <a:latin typeface="Times New Roman" panose="02020603050405020304" pitchFamily="18" charset="0"/>
                <a:ea typeface="宋体" panose="02010600030101010101" pitchFamily="2" charset="-122"/>
              </a:rPr>
              <a:t>指定目的港</a:t>
            </a:r>
            <a:r>
              <a:rPr lang="en-US" altLang="zh-CN" sz="2400" dirty="0">
                <a:solidFill>
                  <a:schemeClr val="bg2"/>
                </a:solidFill>
                <a:latin typeface="Times New Roman" panose="02020603050405020304" pitchFamily="18" charset="0"/>
                <a:ea typeface="宋体" panose="02010600030101010101" pitchFamily="2" charset="-122"/>
              </a:rPr>
              <a:t>)</a:t>
            </a:r>
          </a:p>
          <a:p>
            <a:pPr>
              <a:buFontTx/>
              <a:buNone/>
            </a:pPr>
            <a:r>
              <a:rPr lang="en-US" altLang="zh-CN" sz="2400" dirty="0">
                <a:solidFill>
                  <a:schemeClr val="bg2"/>
                </a:solidFill>
                <a:latin typeface="Times New Roman" panose="02020603050405020304" pitchFamily="18" charset="0"/>
                <a:ea typeface="宋体" panose="02010600030101010101" pitchFamily="2" charset="-122"/>
              </a:rPr>
              <a:t>This rule is to be used only for sea or inland waterway transport. Cost, Insurance and Freight means that the seller delivers the goods on board the vessel or procures the goods already so delivered. The risk of loss of or damage to the goods passes when the goods are on board the vessel</a:t>
            </a:r>
            <a:r>
              <a:rPr lang="zh-CN" altLang="en-US" sz="2400" dirty="0">
                <a:solidFill>
                  <a:schemeClr val="bg2"/>
                </a:solidFill>
                <a:latin typeface="Times New Roman" panose="02020603050405020304" pitchFamily="18" charset="0"/>
                <a:ea typeface="宋体" panose="02010600030101010101" pitchFamily="2" charset="-122"/>
              </a:rPr>
              <a:t>（CIF术语只适用于海运或内河运输，意思是指卖方自船上交货，货物灭失或损坏的风险在货物交到船上时转移给买方）</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662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6626" name="内容占位符 2"/>
          <p:cNvSpPr>
            <a:spLocks noGrp="1" noChangeArrowheads="1"/>
          </p:cNvSpPr>
          <p:nvPr>
            <p:ph idx="1"/>
          </p:nvPr>
        </p:nvSpPr>
        <p:spPr>
          <a:xfrm>
            <a:off x="574675" y="1054100"/>
            <a:ext cx="8162925" cy="5561013"/>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The sellers’ obligations（卖方义务）：</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（1）The seller must provide the goods and the commercial invoice in conformity with the contract of sale and any other evidence of conformity that may be required by the contract（</a:t>
            </a:r>
            <a:r>
              <a:rPr lang="zh-CN" altLang="en-US" sz="2000" dirty="0">
                <a:solidFill>
                  <a:schemeClr val="bg2"/>
                </a:solidFill>
                <a:latin typeface="Times New Roman" panose="02020603050405020304" pitchFamily="18" charset="0"/>
                <a:ea typeface="宋体" panose="02010600030101010101" pitchFamily="2" charset="-122"/>
              </a:rPr>
              <a:t>卖方必须在合同规定的装运期间内将符合要求的货物运送到指定装运港船上，以及提供给买方合同所规定的相关文件</a:t>
            </a:r>
            <a:r>
              <a:rPr lang="zh-CN" altLang="en-US" sz="2400" dirty="0">
                <a:solidFill>
                  <a:schemeClr val="bg2"/>
                </a:solidFill>
                <a:latin typeface="Times New Roman" panose="02020603050405020304" pitchFamily="18" charset="0"/>
                <a:ea typeface="宋体" panose="02010600030101010101" pitchFamily="2" charset="-122"/>
              </a:rPr>
              <a:t>）；</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（2）Where applicable, the seller must obtain, at its own risk and expense, any export license or other official authorization and carry out all customs formalities necessary for the export of the goods（</a:t>
            </a:r>
            <a:r>
              <a:rPr lang="zh-CN" altLang="en-US" sz="2000" dirty="0">
                <a:solidFill>
                  <a:schemeClr val="bg2"/>
                </a:solidFill>
                <a:latin typeface="Times New Roman" panose="02020603050405020304" pitchFamily="18" charset="0"/>
                <a:ea typeface="宋体" panose="02010600030101010101" pitchFamily="2" charset="-122"/>
              </a:rPr>
              <a:t>在适用情况下，卖方必须自担风险和费用，取得任何出口许可证或其他官方许可，并办理货物出口所需的一切海关手续</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764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7650" name="内容占位符 2"/>
          <p:cNvSpPr>
            <a:spLocks noGrp="1" noChangeArrowheads="1"/>
          </p:cNvSpPr>
          <p:nvPr>
            <p:ph idx="1"/>
          </p:nvPr>
        </p:nvSpPr>
        <p:spPr>
          <a:xfrm>
            <a:off x="549275" y="1054100"/>
            <a:ext cx="8177213" cy="5418138"/>
          </a:xfrm>
        </p:spPr>
        <p:txBody>
          <a:bodyPr/>
          <a:lstStyle/>
          <a:p>
            <a:pPr marL="0" indent="0">
              <a:lnSpc>
                <a:spcPct val="150000"/>
              </a:lnSpc>
              <a:buFontTx/>
              <a:buNone/>
            </a:pPr>
            <a:r>
              <a:rPr lang="zh-CN" altLang="en-US" sz="2400" dirty="0">
                <a:solidFill>
                  <a:schemeClr val="bg2"/>
                </a:solidFill>
                <a:latin typeface="Times New Roman" panose="02020603050405020304" pitchFamily="18" charset="0"/>
                <a:ea typeface="宋体" panose="02010600030101010101" pitchFamily="2" charset="-122"/>
              </a:rPr>
              <a:t>（3）The seller must contract or procure a contract for the carriage of the goods from the agreed point of delivery, if any, at the place of delivery to the named port of destination or, if agreed, any point at that port. The contract of carriage must be made on usual terms at the seller’s expense and provide for carriage by the usual rout in a vessel of the type normally used for the transport of the type of goods sold（</a:t>
            </a:r>
            <a:r>
              <a:rPr lang="zh-CN" altLang="en-US" sz="2000" dirty="0">
                <a:solidFill>
                  <a:schemeClr val="bg2"/>
                </a:solidFill>
                <a:latin typeface="Times New Roman" panose="02020603050405020304" pitchFamily="18" charset="0"/>
                <a:ea typeface="宋体" panose="02010600030101010101" pitchFamily="2" charset="-122"/>
              </a:rPr>
              <a:t>自负费用， 按照通常条件订立运输合同，将合同规定的货物用通常运输该项货物的那种类型的海轮，经惯常航线运至指定目的港</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867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8674" name="内容占位符 2"/>
          <p:cNvSpPr>
            <a:spLocks noGrp="1" noChangeArrowheads="1"/>
          </p:cNvSpPr>
          <p:nvPr>
            <p:ph idx="1"/>
          </p:nvPr>
        </p:nvSpPr>
        <p:spPr>
          <a:xfrm>
            <a:off x="587375" y="1054100"/>
            <a:ext cx="7980363" cy="4737100"/>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（4）The seller must obtain, at its own expense, cargo insurance complying at least with the minimum cover provided by clauses</a:t>
            </a:r>
            <a:r>
              <a:rPr lang="zh-CN" altLang="en-US" sz="2400">
                <a:solidFill>
                  <a:schemeClr val="bg2"/>
                </a:solidFill>
                <a:latin typeface="Times New Roman" panose="02020603050405020304" pitchFamily="18" charset="0"/>
                <a:ea typeface="宋体" panose="02010600030101010101" pitchFamily="2" charset="-122"/>
              </a:rPr>
              <a:t>（卖方必须自负费用购买至少符合条款规定的最低金额的货物保险）</a:t>
            </a:r>
            <a:endParaRPr lang="en-US" altLang="zh-CN" sz="2400">
              <a:solidFill>
                <a:schemeClr val="bg2"/>
              </a:solidFill>
              <a:latin typeface="Times New Roman" panose="02020603050405020304" pitchFamily="18" charset="0"/>
              <a:ea typeface="宋体" panose="02010600030101010101" pitchFamily="2" charset="-122"/>
            </a:endParaRP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（5）The seller must deliver the goods either by placing them on board the vessel or by procuring the goods so delivered.  </a:t>
            </a:r>
            <a:r>
              <a:rPr lang="zh-CN" altLang="en-US" sz="2400">
                <a:solidFill>
                  <a:schemeClr val="bg2"/>
                </a:solidFill>
                <a:latin typeface="Times New Roman" panose="02020603050405020304" pitchFamily="18" charset="0"/>
                <a:ea typeface="宋体" panose="02010600030101010101" pitchFamily="2" charset="-122"/>
              </a:rPr>
              <a:t>（卖方必须在约定的日期或在约定的期限内以惯常的方式将货物放在船上）。</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969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29698" name="内容占位符 2"/>
          <p:cNvSpPr>
            <a:spLocks noGrp="1" noChangeArrowheads="1"/>
          </p:cNvSpPr>
          <p:nvPr>
            <p:ph idx="1"/>
          </p:nvPr>
        </p:nvSpPr>
        <p:spPr>
          <a:xfrm>
            <a:off x="633413" y="1054100"/>
            <a:ext cx="7899027" cy="5608638"/>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2.The buyer’s obligations（买方义务）：</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(1)The buyer must pay the price of the goods as provided in the contract of sale（根据买卖合同规定受领货物并支付货款）；</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(2)Where applicable, it is up to the buyer to obtain, at its own risk and expense, any import license or other official authorization and carry out all customs formalities for the import of the goods and for their transport through any country（买方自负风险和费用，取得进口许可证或其他官方批准证件，并且办理货物进口和从第三国过境运输所需的一切海关手续）；</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072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0722" name="内容占位符 2"/>
          <p:cNvSpPr>
            <a:spLocks noGrp="1" noChangeArrowheads="1"/>
          </p:cNvSpPr>
          <p:nvPr>
            <p:ph idx="1"/>
          </p:nvPr>
        </p:nvSpPr>
        <p:spPr>
          <a:xfrm>
            <a:off x="646113" y="1054101"/>
            <a:ext cx="8030343" cy="5255220"/>
          </a:xfrm>
        </p:spPr>
        <p:txBody>
          <a:bodyPr/>
          <a:lstStyle/>
          <a:p>
            <a:pPr marL="0" indent="0">
              <a:lnSpc>
                <a:spcPct val="150000"/>
              </a:lnSpc>
              <a:buFontTx/>
              <a:buNone/>
            </a:pPr>
            <a:r>
              <a:rPr lang="zh-CN" altLang="en-US" sz="2400" dirty="0">
                <a:solidFill>
                  <a:schemeClr val="bg2"/>
                </a:solidFill>
                <a:latin typeface="Times New Roman" panose="02020603050405020304" pitchFamily="18" charset="0"/>
                <a:ea typeface="宋体" panose="02010600030101010101" pitchFamily="2" charset="-122"/>
              </a:rPr>
              <a:t>(3)The buyer has no obligation to the seller to make a contract of carriage.The buyer has no obligation to the seller to make a contract of insurance. However, the buyer must provide the seller, upon request, with any information necessary for the seller to procure any additional insurance requested by the buyer（</a:t>
            </a:r>
            <a:r>
              <a:rPr lang="zh-CN" altLang="en-US" sz="2000" dirty="0">
                <a:solidFill>
                  <a:schemeClr val="bg2"/>
                </a:solidFill>
                <a:latin typeface="Times New Roman" panose="02020603050405020304" pitchFamily="18" charset="0"/>
                <a:ea typeface="宋体" panose="02010600030101010101" pitchFamily="2" charset="-122"/>
              </a:rPr>
              <a:t>买方无订立运输与保险合同的义务。但是如何卖方有要求，买方需提供给卖方订立保险合同的相关信息</a:t>
            </a:r>
            <a:r>
              <a:rPr lang="zh-CN" altLang="en-US" sz="2400" dirty="0">
                <a:solidFill>
                  <a:schemeClr val="bg2"/>
                </a:solidFill>
                <a:latin typeface="Times New Roman" panose="02020603050405020304" pitchFamily="18" charset="0"/>
                <a:ea typeface="宋体" panose="02010600030101010101" pitchFamily="2" charset="-122"/>
              </a:rPr>
              <a:t>）；</a:t>
            </a:r>
          </a:p>
          <a:p>
            <a:pPr marL="0" indent="0">
              <a:buFontTx/>
              <a:buNone/>
            </a:pPr>
            <a:endParaRPr lang="zh-CN" altLang="en-US" sz="2400" dirty="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174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1746" name="内容占位符 2"/>
          <p:cNvSpPr>
            <a:spLocks noGrp="1" noChangeArrowheads="1"/>
          </p:cNvSpPr>
          <p:nvPr>
            <p:ph idx="1"/>
          </p:nvPr>
        </p:nvSpPr>
        <p:spPr>
          <a:xfrm>
            <a:off x="585788" y="1054101"/>
            <a:ext cx="8018660" cy="5471244"/>
          </a:xfrm>
        </p:spPr>
        <p:txBody>
          <a:bodyPr/>
          <a:lstStyle/>
          <a:p>
            <a:pPr marL="0" indent="0">
              <a:lnSpc>
                <a:spcPct val="150000"/>
              </a:lnSpc>
              <a:buFontTx/>
              <a:buNone/>
            </a:pPr>
            <a:r>
              <a:rPr lang="zh-CN" altLang="en-US" sz="2400" dirty="0">
                <a:solidFill>
                  <a:schemeClr val="bg2"/>
                </a:solidFill>
                <a:latin typeface="Times New Roman" panose="02020603050405020304" pitchFamily="18" charset="0"/>
                <a:ea typeface="宋体" panose="02010600030101010101" pitchFamily="2" charset="-122"/>
              </a:rPr>
              <a:t>(4)The buyer must take delivery of the goods when they have been delivered as required and receive them from the carrier at the named port of destination（</a:t>
            </a:r>
            <a:r>
              <a:rPr lang="zh-CN" altLang="en-US" sz="2000" dirty="0">
                <a:solidFill>
                  <a:schemeClr val="bg2"/>
                </a:solidFill>
                <a:latin typeface="Times New Roman" panose="02020603050405020304" pitchFamily="18" charset="0"/>
                <a:ea typeface="宋体" panose="02010600030101010101" pitchFamily="2" charset="-122"/>
              </a:rPr>
              <a:t>卖方按合同要求运输货物后，买方必须在指定目的港向承运人收取货物</a:t>
            </a:r>
            <a:r>
              <a:rPr lang="zh-CN" altLang="en-US" sz="2400" dirty="0">
                <a:solidFill>
                  <a:schemeClr val="bg2"/>
                </a:solidFill>
                <a:latin typeface="Times New Roman" panose="02020603050405020304" pitchFamily="18" charset="0"/>
                <a:ea typeface="宋体" panose="02010600030101010101" pitchFamily="2" charset="-122"/>
              </a:rPr>
              <a:t>）；</a:t>
            </a:r>
          </a:p>
          <a:p>
            <a:pPr marL="0" indent="0">
              <a:lnSpc>
                <a:spcPct val="150000"/>
              </a:lnSpc>
              <a:buFontTx/>
              <a:buNone/>
            </a:pPr>
            <a:r>
              <a:rPr lang="zh-CN" altLang="en-US" sz="2400" dirty="0">
                <a:solidFill>
                  <a:schemeClr val="bg2"/>
                </a:solidFill>
                <a:latin typeface="Times New Roman" panose="02020603050405020304" pitchFamily="18" charset="0"/>
                <a:ea typeface="宋体" panose="02010600030101010101" pitchFamily="2" charset="-122"/>
              </a:rPr>
              <a:t>(5)All risks of loss of or damage to the goods transfer from the seller to the buyer when the goods have been delivered on board the ship（</a:t>
            </a:r>
            <a:r>
              <a:rPr lang="zh-CN" altLang="en-US" sz="2000" dirty="0">
                <a:solidFill>
                  <a:schemeClr val="bg2"/>
                </a:solidFill>
                <a:latin typeface="Times New Roman" panose="02020603050405020304" pitchFamily="18" charset="0"/>
                <a:ea typeface="宋体" panose="02010600030101010101" pitchFamily="2" charset="-122"/>
              </a:rPr>
              <a:t>买方承担货物在装运港装上船之后发生的各种费用以及货物灭失或损坏的一切风险</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276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2770" name="内容占位符 2"/>
          <p:cNvSpPr>
            <a:spLocks noGrp="1" noChangeArrowheads="1"/>
          </p:cNvSpPr>
          <p:nvPr>
            <p:ph idx="1"/>
          </p:nvPr>
        </p:nvSpPr>
        <p:spPr>
          <a:xfrm>
            <a:off x="549275" y="1054100"/>
            <a:ext cx="8164513" cy="5572125"/>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Some points for attention about CIF：</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(1)Booking shipping space by the seller （卖方租船订舱问题）；</a:t>
            </a:r>
            <a:endParaRPr lang="zh-CN" altLang="zh-CN" sz="2400">
              <a:solidFill>
                <a:schemeClr val="bg2"/>
              </a:solidFill>
              <a:latin typeface="Times New Roman" panose="02020603050405020304" pitchFamily="18" charset="0"/>
              <a:ea typeface="宋体" panose="02010600030101010101" pitchFamily="2" charset="-122"/>
            </a:endParaRPr>
          </a:p>
          <a:p>
            <a:pPr marL="0" indent="0">
              <a:buFontTx/>
              <a:buNone/>
            </a:pPr>
            <a:r>
              <a:rPr lang="zh-CN" altLang="zh-CN" sz="2400">
                <a:solidFill>
                  <a:schemeClr val="bg2"/>
                </a:solidFill>
                <a:latin typeface="Times New Roman" panose="02020603050405020304" pitchFamily="18" charset="0"/>
                <a:ea typeface="宋体" panose="02010600030101010101" pitchFamily="2" charset="-122"/>
              </a:rPr>
              <a:t>(2)Insurance coverage （保险险别问题）；</a:t>
            </a:r>
          </a:p>
          <a:p>
            <a:pPr marL="0" indent="0">
              <a:buFontTx/>
              <a:buNone/>
            </a:pPr>
            <a:r>
              <a:rPr lang="zh-CN" altLang="zh-CN" sz="2400">
                <a:solidFill>
                  <a:schemeClr val="bg2"/>
                </a:solidFill>
                <a:latin typeface="Times New Roman" panose="02020603050405020304" pitchFamily="18" charset="0"/>
                <a:ea typeface="宋体" panose="02010600030101010101" pitchFamily="2" charset="-122"/>
              </a:rPr>
              <a:t>(3)Symbolic delivery（象征性交货问题）。</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11651" name="Rectangle 3"/>
          <p:cNvSpPr>
            <a:spLocks noGrp="1"/>
          </p:cNvSpPr>
          <p:nvPr>
            <p:ph type="body" idx="4294967295"/>
          </p:nvPr>
        </p:nvSpPr>
        <p:spPr>
          <a:xfrm>
            <a:off x="611188" y="1130300"/>
            <a:ext cx="8001000" cy="5178425"/>
          </a:xfrm>
        </p:spPr>
        <p:txBody>
          <a:bodyPr/>
          <a:lstStyle/>
          <a:p>
            <a:pPr marL="0" indent="0" eaLnBrk="1" hangingPunct="1">
              <a:buFontTx/>
              <a:buNone/>
            </a:pPr>
            <a:r>
              <a:rPr kumimoji="1" lang="zh-CN" altLang="en-US" sz="2400" b="1" kern="1200" cap="small">
                <a:solidFill>
                  <a:schemeClr val="bg2"/>
                </a:solidFill>
                <a:latin typeface="宋体" panose="02010600030101010101" pitchFamily="2" charset="-122"/>
                <a:ea typeface="宋体" panose="02010600030101010101" pitchFamily="2" charset="-122"/>
                <a:cs typeface="宋体" panose="02010600030101010101" pitchFamily="2" charset="-122"/>
                <a:sym typeface="+mn-ea"/>
              </a:rPr>
              <a:t>卸货费用负担的问题</a:t>
            </a:r>
            <a:r>
              <a:rPr kumimoji="1" lang="en-US" altLang="zh-CN" sz="2400" b="1" kern="1200" cap="small">
                <a:solidFill>
                  <a:schemeClr val="bg2"/>
                </a:solidFill>
                <a:latin typeface="宋体" panose="02010600030101010101" pitchFamily="2" charset="-122"/>
                <a:ea typeface="宋体" panose="02010600030101010101" pitchFamily="2" charset="-122"/>
                <a:cs typeface="宋体" panose="02010600030101010101" pitchFamily="2" charset="-122"/>
                <a:sym typeface="+mn-ea"/>
              </a:rPr>
              <a:t>—CIF</a:t>
            </a:r>
            <a:r>
              <a:rPr kumimoji="1" lang="zh-CN" altLang="en-US" sz="2400" b="1" kern="1200" cap="small">
                <a:solidFill>
                  <a:schemeClr val="bg2"/>
                </a:solidFill>
                <a:latin typeface="宋体" panose="02010600030101010101" pitchFamily="2" charset="-122"/>
                <a:ea typeface="宋体" panose="02010600030101010101" pitchFamily="2" charset="-122"/>
                <a:cs typeface="宋体" panose="02010600030101010101" pitchFamily="2" charset="-122"/>
                <a:sym typeface="+mn-ea"/>
              </a:rPr>
              <a:t>的变形</a:t>
            </a:r>
            <a:endPar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endParaRPr>
          </a:p>
          <a:p>
            <a:pPr eaLnBrk="1" hangingPunct="1"/>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CIF Liner Terms</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（班轮条件）</a:t>
            </a:r>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卖方</a:t>
            </a:r>
          </a:p>
          <a:p>
            <a:pPr eaLnBrk="1" hangingPunct="1"/>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CIF Ex Ship’s Hold</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（舱底交接）</a:t>
            </a:r>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 </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买方</a:t>
            </a:r>
          </a:p>
          <a:p>
            <a:pPr eaLnBrk="1" hangingPunct="1"/>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CIF Ex Tackle </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（吊钩交货）</a:t>
            </a:r>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卖方</a:t>
            </a:r>
          </a:p>
          <a:p>
            <a:pPr eaLnBrk="1" hangingPunct="1"/>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CIF Landed</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（卸到岸上）</a:t>
            </a:r>
            <a:r>
              <a:rPr lang="en-US" altLang="zh-CN"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a:t>
            </a:r>
            <a:r>
              <a:rPr lang="zh-CN" altLang="en-US" sz="2400" noProof="1">
                <a:solidFill>
                  <a:schemeClr val="bg2"/>
                </a:solidFill>
                <a:latin typeface="Times New Roman" panose="02020603050405020304" pitchFamily="18" charset="0"/>
                <a:ea typeface="华文新魏" panose="02010800040101010101" pitchFamily="2" charset="-122"/>
                <a:cs typeface="Times New Roman" panose="02020603050405020304" pitchFamily="18" charset="0"/>
              </a:rPr>
              <a:t>卖方</a:t>
            </a:r>
          </a:p>
        </p:txBody>
      </p:sp>
    </p:spTree>
  </p:cSld>
  <p:clrMapOvr>
    <a:masterClrMapping/>
  </p:clrMapOvr>
  <p:transition>
    <p:comb/>
  </p:transition>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4817" name="标题 1"/>
          <p:cNvSpPr>
            <a:spLocks noGrp="1" noChangeArrowheads="1"/>
          </p:cNvSpPr>
          <p:nvPr>
            <p:ph type="title"/>
          </p:nvPr>
        </p:nvSpPr>
        <p:spPr>
          <a:xfrm>
            <a:off x="1149350" y="357188"/>
            <a:ext cx="7743825" cy="696912"/>
          </a:xfrm>
        </p:spPr>
        <p:txBody>
          <a:bodyPr/>
          <a:lstStyle/>
          <a:p>
            <a:r>
              <a:rPr lang="zh-CN" altLang="en-US" sz="3600">
                <a:ea typeface="宋体" panose="02010600030101010101" pitchFamily="2" charset="-122"/>
              </a:rPr>
              <a:t>Section 3 FCA, CPT and CIP </a:t>
            </a:r>
          </a:p>
        </p:txBody>
      </p:sp>
      <p:sp>
        <p:nvSpPr>
          <p:cNvPr id="34818" name="内容占位符 2"/>
          <p:cNvSpPr>
            <a:spLocks noGrp="1" noChangeArrowheads="1"/>
          </p:cNvSpPr>
          <p:nvPr>
            <p:ph idx="1"/>
          </p:nvPr>
        </p:nvSpPr>
        <p:spPr>
          <a:xfrm>
            <a:off x="609600" y="1054100"/>
            <a:ext cx="8066856" cy="5399236"/>
          </a:xfrm>
        </p:spPr>
        <p:txBody>
          <a:bodyPr/>
          <a:lstStyle/>
          <a:p>
            <a:pPr marL="0" indent="0">
              <a:buFontTx/>
              <a:buNone/>
            </a:pPr>
            <a:r>
              <a:rPr lang="en-US" altLang="zh-CN" sz="2400" dirty="0">
                <a:solidFill>
                  <a:schemeClr val="bg2"/>
                </a:solidFill>
                <a:latin typeface="Times New Roman" panose="02020603050405020304" pitchFamily="18" charset="0"/>
                <a:ea typeface="宋体" panose="02010600030101010101" pitchFamily="2" charset="-122"/>
              </a:rPr>
              <a:t>FCA</a:t>
            </a:r>
          </a:p>
          <a:p>
            <a:pPr marL="0" indent="0">
              <a:buFontTx/>
              <a:buNone/>
            </a:pPr>
            <a:r>
              <a:rPr lang="en-US" altLang="zh-CN" sz="2400" dirty="0">
                <a:solidFill>
                  <a:schemeClr val="bg2"/>
                </a:solidFill>
                <a:latin typeface="Times New Roman" panose="02020603050405020304" pitchFamily="18" charset="0"/>
                <a:ea typeface="宋体" panose="02010600030101010101" pitchFamily="2" charset="-122"/>
              </a:rPr>
              <a:t>FCA-Free Carrier (insert named place of delivery) </a:t>
            </a:r>
            <a:r>
              <a:rPr lang="zh-CN" altLang="en-US" sz="2400" dirty="0">
                <a:solidFill>
                  <a:schemeClr val="bg2"/>
                </a:solidFill>
                <a:latin typeface="Times New Roman" panose="02020603050405020304" pitchFamily="18" charset="0"/>
                <a:ea typeface="宋体" panose="02010600030101010101" pitchFamily="2" charset="-122"/>
              </a:rPr>
              <a:t>货交承运人</a:t>
            </a:r>
          </a:p>
          <a:p>
            <a:pPr marL="0" indent="0">
              <a:buFontTx/>
              <a:buNone/>
            </a:pPr>
            <a:r>
              <a:rPr lang="en-US" altLang="zh-CN" sz="2400" dirty="0">
                <a:solidFill>
                  <a:schemeClr val="bg2"/>
                </a:solidFill>
                <a:latin typeface="Times New Roman" panose="02020603050405020304" pitchFamily="18" charset="0"/>
                <a:ea typeface="宋体" panose="02010600030101010101" pitchFamily="2" charset="-122"/>
              </a:rPr>
              <a:t>This rule may be used irrespective of the mode of transport selected and may also be used where more than one mode of transport is employed.   "Free Carrier" means that the seller delivers the goods to the carrier or another person nominated by the buyer at the seller’s premises or another named place. The parties are well advised to specify as clearly as possible the point within the named place of delivery, as the risk passes to the buyer at that point</a:t>
            </a:r>
            <a:r>
              <a:rPr lang="zh-CN" altLang="en-US" sz="2400" dirty="0">
                <a:solidFill>
                  <a:schemeClr val="bg2"/>
                </a:solidFill>
                <a:latin typeface="Times New Roman" panose="02020603050405020304" pitchFamily="18" charset="0"/>
                <a:ea typeface="宋体" panose="02010600030101010101" pitchFamily="2" charset="-122"/>
              </a:rPr>
              <a:t>（ </a:t>
            </a:r>
            <a:r>
              <a:rPr lang="zh-CN" altLang="en-US" sz="2000" dirty="0">
                <a:solidFill>
                  <a:schemeClr val="bg2"/>
                </a:solidFill>
                <a:latin typeface="Times New Roman" panose="02020603050405020304" pitchFamily="18" charset="0"/>
                <a:ea typeface="宋体" panose="02010600030101010101" pitchFamily="2" charset="-122"/>
              </a:rPr>
              <a:t>该术语适合于所有的运输方式。FCA是指卖方在其所在地或其他指定地点将货物交给买方指定的承运人或其他人，并办理出口清关手续即完成交货</a:t>
            </a:r>
            <a:r>
              <a:rPr lang="zh-CN" altLang="en-US" sz="2400" dirty="0">
                <a:solidFill>
                  <a:schemeClr val="bg2"/>
                </a:solidFill>
                <a:latin typeface="Times New Roman" panose="02020603050405020304" pitchFamily="18" charset="0"/>
                <a:ea typeface="宋体" panose="02010600030101010101" pitchFamily="2" charset="-122"/>
              </a:rPr>
              <a:t>）</a:t>
            </a:r>
            <a:endParaRPr lang="zh-CN" altLang="zh-CN" sz="2400" dirty="0">
              <a:solidFill>
                <a:schemeClr val="bg2"/>
              </a:solidFill>
              <a:latin typeface="Times New Roman" panose="02020603050405020304" pitchFamily="18" charset="0"/>
              <a:ea typeface="宋体" panose="02010600030101010101" pitchFamily="2" charset="-122"/>
            </a:endParaRPr>
          </a:p>
          <a:p>
            <a:pPr marL="0" indent="0">
              <a:buFontTx/>
              <a:buNone/>
            </a:pPr>
            <a:endParaRPr lang="zh-CN" altLang="zh-CN" sz="2400" dirty="0">
              <a:solidFill>
                <a:schemeClr val="bg2"/>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3" name="文本占位符 5122"/>
          <p:cNvSpPr>
            <a:spLocks noGrp="1"/>
          </p:cNvSpPr>
          <p:nvPr>
            <p:ph type="body" idx="1"/>
          </p:nvPr>
        </p:nvSpPr>
        <p:spPr>
          <a:xfrm>
            <a:off x="611560" y="1124745"/>
            <a:ext cx="7704856" cy="4392488"/>
          </a:xfrm>
        </p:spPr>
        <p:txBody>
          <a:bodyPr/>
          <a:lstStyle/>
          <a:p>
            <a:pPr marL="0" indent="0" algn="just">
              <a:buNone/>
            </a:pPr>
            <a:r>
              <a:rPr lang="en-US" altLang="zh-CN" sz="2900">
                <a:latin typeface="Times New Roman" panose="02020603050405020304" pitchFamily="18" charset="0"/>
                <a:cs typeface="Times New Roman" panose="02020603050405020304" pitchFamily="18" charset="0"/>
              </a:rPr>
              <a:t> Larger is more efficient.</a:t>
            </a:r>
            <a:r>
              <a:rPr lang="zh-CN" altLang="en-US" sz="2900">
                <a:latin typeface="Times New Roman" panose="02020603050405020304" pitchFamily="18" charset="0"/>
                <a:cs typeface="Times New Roman" panose="02020603050405020304" pitchFamily="18" charset="0"/>
              </a:rPr>
              <a:t>：</a:t>
            </a:r>
            <a:endParaRPr lang="en-US" altLang="zh-CN" sz="2900">
              <a:latin typeface="Times New Roman" panose="02020603050405020304" pitchFamily="18" charset="0"/>
              <a:cs typeface="Times New Roman" panose="02020603050405020304" pitchFamily="18" charset="0"/>
            </a:endParaRPr>
          </a:p>
          <a:p>
            <a:pPr marL="0" indent="0" algn="just">
              <a:buNone/>
            </a:pPr>
            <a:r>
              <a:rPr lang="en-US" altLang="zh-CN" sz="2900">
                <a:latin typeface="Times New Roman" panose="02020603050405020304" pitchFamily="18" charset="0"/>
                <a:cs typeface="Times New Roman" panose="02020603050405020304" pitchFamily="18" charset="0"/>
              </a:rPr>
              <a:t>If all factors of production double then output will more than double, increasing returns to scale or economies of scale, This implies that the cost per unit of output falls as a firm or industry increases output . </a:t>
            </a:r>
            <a:r>
              <a:rPr lang="zh-CN" altLang="en-US" sz="2000"/>
              <a:t>（量大更加有效：</a:t>
            </a:r>
            <a:endParaRPr lang="en-US" altLang="zh-CN" sz="2000"/>
          </a:p>
          <a:p>
            <a:pPr marL="0" indent="0" algn="just">
              <a:buNone/>
            </a:pPr>
            <a:r>
              <a:rPr lang="zh-CN" altLang="en-US" sz="2000"/>
              <a:t>如果所有的生产要素加倍，那么产出会加倍的更多，规模或规模经济的回报会增长；这意味着产品单位成本会下降随着公司或产业产出的增多。）</a:t>
            </a:r>
          </a:p>
        </p:txBody>
      </p:sp>
      <p:sp>
        <p:nvSpPr>
          <p:cNvPr id="5" name="标题 5121"/>
          <p:cNvSpPr txBox="1"/>
          <p:nvPr/>
        </p:nvSpPr>
        <p:spPr>
          <a:xfrm>
            <a:off x="-698031" y="260648"/>
            <a:ext cx="9525744"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en-US" altLang="zh-CN" sz="4000">
                <a:solidFill>
                  <a:srgbClr val="000000"/>
                </a:solidFill>
                <a:latin typeface="Times New Roman" panose="02020603050405020304" pitchFamily="18" charset="0"/>
                <a:cs typeface="Times New Roman" panose="02020603050405020304" pitchFamily="18" charset="0"/>
              </a:rPr>
              <a:t>4.Economies of Scale</a:t>
            </a:r>
            <a:r>
              <a:rPr lang="zh-CN" altLang="en-US" sz="2800">
                <a:solidFill>
                  <a:srgbClr val="000000"/>
                </a:solidFill>
                <a:latin typeface="Times New Roman" panose="02020603050405020304" pitchFamily="18" charset="0"/>
                <a:cs typeface="Times New Roman" panose="02020603050405020304" pitchFamily="18" charset="0"/>
              </a:rPr>
              <a:t>（规模经济）</a:t>
            </a:r>
            <a:br>
              <a:rPr lang="zh-CN" altLang="en-US" sz="2800">
                <a:solidFill>
                  <a:srgbClr val="000000"/>
                </a:solidFill>
                <a:latin typeface="Times New Roman" panose="02020603050405020304" pitchFamily="18" charset="0"/>
                <a:cs typeface="Times New Roman" panose="02020603050405020304" pitchFamily="18" charset="0"/>
              </a:rPr>
            </a:br>
            <a:endParaRPr lang="zh-CN" altLang="en-US" sz="280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584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5842" name="内容占位符 2"/>
          <p:cNvSpPr>
            <a:spLocks noGrp="1" noChangeArrowheads="1"/>
          </p:cNvSpPr>
          <p:nvPr>
            <p:ph idx="1"/>
          </p:nvPr>
        </p:nvSpPr>
        <p:spPr>
          <a:xfrm>
            <a:off x="611560" y="1054100"/>
            <a:ext cx="8105775" cy="4949825"/>
          </a:xfrm>
        </p:spPr>
        <p:txBody>
          <a:bodyPr/>
          <a:lstStyle/>
          <a:p>
            <a:pPr marL="0" indent="0">
              <a:lnSpc>
                <a:spcPct val="150000"/>
              </a:lnSpc>
              <a:buFontTx/>
              <a:buNone/>
            </a:pPr>
            <a:r>
              <a:rPr lang="en-US" altLang="zh-CN" sz="2400" dirty="0">
                <a:solidFill>
                  <a:schemeClr val="bg2"/>
                </a:solidFill>
                <a:latin typeface="Times New Roman" panose="02020603050405020304" pitchFamily="18" charset="0"/>
                <a:ea typeface="宋体" panose="02010600030101010101" pitchFamily="2" charset="-122"/>
              </a:rPr>
              <a:t>Relative to FOB, because it can be used in any kinds of transportation, there are some differences over delivery by the seller and notice to the seller by the buyer. As per the rest obligations of the buyer and the seller, please refer to FOB</a:t>
            </a:r>
            <a:r>
              <a:rPr lang="zh-CN" altLang="en-US" sz="2400" dirty="0">
                <a:solidFill>
                  <a:schemeClr val="bg2"/>
                </a:solidFill>
                <a:latin typeface="Times New Roman" panose="02020603050405020304" pitchFamily="18" charset="0"/>
                <a:ea typeface="宋体" panose="02010600030101010101" pitchFamily="2" charset="-122"/>
              </a:rPr>
              <a:t>（</a:t>
            </a:r>
            <a:r>
              <a:rPr lang="en-US" altLang="zh-CN" sz="2000" dirty="0">
                <a:solidFill>
                  <a:schemeClr val="bg2"/>
                </a:solidFill>
                <a:latin typeface="Times New Roman" panose="02020603050405020304" pitchFamily="18" charset="0"/>
                <a:ea typeface="宋体" panose="02010600030101010101" pitchFamily="2" charset="-122"/>
              </a:rPr>
              <a:t>FCA</a:t>
            </a:r>
            <a:r>
              <a:rPr lang="zh-CN" altLang="en-US" sz="2000" dirty="0">
                <a:solidFill>
                  <a:schemeClr val="bg2"/>
                </a:solidFill>
                <a:latin typeface="Times New Roman" panose="02020603050405020304" pitchFamily="18" charset="0"/>
                <a:ea typeface="宋体" panose="02010600030101010101" pitchFamily="2" charset="-122"/>
              </a:rPr>
              <a:t>和</a:t>
            </a:r>
            <a:r>
              <a:rPr lang="en-US" altLang="zh-CN" sz="2000" dirty="0">
                <a:solidFill>
                  <a:schemeClr val="bg2"/>
                </a:solidFill>
                <a:latin typeface="Times New Roman" panose="02020603050405020304" pitchFamily="18" charset="0"/>
                <a:ea typeface="宋体" panose="02010600030101010101" pitchFamily="2" charset="-122"/>
              </a:rPr>
              <a:t>FOB</a:t>
            </a:r>
            <a:r>
              <a:rPr lang="zh-CN" altLang="en-US" sz="2000" dirty="0">
                <a:solidFill>
                  <a:schemeClr val="bg2"/>
                </a:solidFill>
                <a:latin typeface="Times New Roman" panose="02020603050405020304" pitchFamily="18" charset="0"/>
                <a:ea typeface="宋体" panose="02010600030101010101" pitchFamily="2" charset="-122"/>
              </a:rPr>
              <a:t>非常类似，除了</a:t>
            </a:r>
            <a:r>
              <a:rPr lang="en-US" altLang="zh-CN" sz="2000" dirty="0">
                <a:solidFill>
                  <a:schemeClr val="bg2"/>
                </a:solidFill>
                <a:latin typeface="Times New Roman" panose="02020603050405020304" pitchFamily="18" charset="0"/>
                <a:ea typeface="宋体" panose="02010600030101010101" pitchFamily="2" charset="-122"/>
              </a:rPr>
              <a:t>FCA</a:t>
            </a:r>
            <a:r>
              <a:rPr lang="zh-CN" altLang="en-US" sz="2000" dirty="0">
                <a:solidFill>
                  <a:schemeClr val="bg2"/>
                </a:solidFill>
                <a:latin typeface="Times New Roman" panose="02020603050405020304" pitchFamily="18" charset="0"/>
                <a:ea typeface="宋体" panose="02010600030101010101" pitchFamily="2" charset="-122"/>
              </a:rPr>
              <a:t>适合于所有运输方式外，买卖双方的责任义务和</a:t>
            </a:r>
            <a:r>
              <a:rPr lang="en-US" altLang="zh-CN" sz="2000" dirty="0">
                <a:solidFill>
                  <a:schemeClr val="bg2"/>
                </a:solidFill>
                <a:latin typeface="Times New Roman" panose="02020603050405020304" pitchFamily="18" charset="0"/>
                <a:ea typeface="宋体" panose="02010600030101010101" pitchFamily="2" charset="-122"/>
              </a:rPr>
              <a:t>FOB</a:t>
            </a:r>
            <a:r>
              <a:rPr lang="zh-CN" altLang="en-US" sz="2000" dirty="0">
                <a:solidFill>
                  <a:schemeClr val="bg2"/>
                </a:solidFill>
                <a:latin typeface="Times New Roman" panose="02020603050405020304" pitchFamily="18" charset="0"/>
                <a:ea typeface="宋体" panose="02010600030101010101" pitchFamily="2" charset="-122"/>
              </a:rPr>
              <a:t>一致。</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686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6866" name="内容占位符 2"/>
          <p:cNvSpPr>
            <a:spLocks noGrp="1" noChangeArrowheads="1"/>
          </p:cNvSpPr>
          <p:nvPr>
            <p:ph idx="1"/>
          </p:nvPr>
        </p:nvSpPr>
        <p:spPr>
          <a:xfrm>
            <a:off x="609600" y="1054100"/>
            <a:ext cx="8093075" cy="4891088"/>
          </a:xfrm>
        </p:spPr>
        <p:txBody>
          <a:bodyPr/>
          <a:lstStyle/>
          <a:p>
            <a:pPr marL="0" indent="0">
              <a:buFontTx/>
              <a:buNone/>
            </a:pPr>
            <a:r>
              <a:rPr lang="en-US" altLang="zh-CN" sz="2400" b="1">
                <a:solidFill>
                  <a:schemeClr val="bg2"/>
                </a:solidFill>
                <a:latin typeface="Times New Roman" panose="02020603050405020304" pitchFamily="18" charset="0"/>
                <a:ea typeface="宋体" panose="02010600030101010101" pitchFamily="2" charset="-122"/>
              </a:rPr>
              <a:t>CPT</a:t>
            </a:r>
          </a:p>
          <a:p>
            <a:pPr marL="0" indent="0">
              <a:buFontTx/>
              <a:buNone/>
            </a:pPr>
            <a:r>
              <a:rPr lang="en-US" altLang="zh-CN" sz="2400" b="1">
                <a:solidFill>
                  <a:schemeClr val="bg2"/>
                </a:solidFill>
                <a:latin typeface="Times New Roman" panose="02020603050405020304" pitchFamily="18" charset="0"/>
                <a:ea typeface="宋体" panose="02010600030101010101" pitchFamily="2" charset="-122"/>
              </a:rPr>
              <a:t>CPT-Carriage Paid To (insert named place of destination) </a:t>
            </a:r>
            <a:r>
              <a:rPr lang="zh-CN" altLang="en-US" sz="2400" b="1">
                <a:solidFill>
                  <a:schemeClr val="bg2"/>
                </a:solidFill>
                <a:latin typeface="Times New Roman" panose="02020603050405020304" pitchFamily="18" charset="0"/>
                <a:ea typeface="宋体" panose="02010600030101010101" pitchFamily="2" charset="-122"/>
              </a:rPr>
              <a:t>运费付至（插入指定目的地）</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This rule may be used irrespective of the mode of transport selected and may also be used where more than one mode of transport is employed</a:t>
            </a:r>
            <a:r>
              <a:rPr lang="zh-CN" altLang="en-US" sz="2400">
                <a:solidFill>
                  <a:schemeClr val="bg2"/>
                </a:solidFill>
                <a:latin typeface="Times New Roman" panose="02020603050405020304" pitchFamily="18" charset="0"/>
                <a:ea typeface="宋体" panose="02010600030101010101" pitchFamily="2" charset="-122"/>
              </a:rPr>
              <a:t>（</a:t>
            </a:r>
            <a:r>
              <a:rPr lang="en-US" altLang="zh-CN" sz="2400">
                <a:solidFill>
                  <a:schemeClr val="bg2"/>
                </a:solidFill>
                <a:latin typeface="Times New Roman" panose="02020603050405020304" pitchFamily="18" charset="0"/>
                <a:ea typeface="宋体" panose="02010600030101010101" pitchFamily="2" charset="-122"/>
              </a:rPr>
              <a:t>CPT</a:t>
            </a:r>
            <a:r>
              <a:rPr lang="zh-CN" altLang="en-US" sz="2400">
                <a:solidFill>
                  <a:schemeClr val="bg2"/>
                </a:solidFill>
                <a:latin typeface="Times New Roman" panose="02020603050405020304" pitchFamily="18" charset="0"/>
                <a:ea typeface="宋体" panose="02010600030101010101" pitchFamily="2" charset="-122"/>
              </a:rPr>
              <a:t>术语适用于所有运输方式）</a:t>
            </a:r>
            <a:r>
              <a:rPr lang="en-US" altLang="zh-CN" sz="2400">
                <a:solidFill>
                  <a:schemeClr val="bg2"/>
                </a:solidFill>
                <a:latin typeface="Times New Roman" panose="02020603050405020304" pitchFamily="18" charset="0"/>
                <a:ea typeface="宋体" panose="02010600030101010101" pitchFamily="2" charset="-122"/>
              </a:rPr>
              <a:t> </a:t>
            </a:r>
            <a:endParaRPr lang="zh-CN" altLang="zh-CN" sz="2400">
              <a:solidFill>
                <a:schemeClr val="bg2"/>
              </a:solidFill>
              <a:latin typeface="Times New Roman" panose="02020603050405020304" pitchFamily="18" charset="0"/>
              <a:ea typeface="宋体" panose="02010600030101010101" pitchFamily="2" charset="-122"/>
            </a:endParaRP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“Carriage Paid To” means that the seller delivers the goods to the carrier or another person nominated by the seller at an agreed place </a:t>
            </a:r>
            <a:r>
              <a:rPr lang="zh-CN" altLang="en-US" sz="2400">
                <a:solidFill>
                  <a:schemeClr val="bg2"/>
                </a:solidFill>
                <a:latin typeface="Times New Roman" panose="02020603050405020304" pitchFamily="18" charset="0"/>
                <a:ea typeface="宋体" panose="02010600030101010101" pitchFamily="2" charset="-122"/>
              </a:rPr>
              <a:t>（按照CPT术语成交，卖方要在合同约定的日期或期限内，在规定的地点将货物交给指定的承运人或第一承运人，完成其交货任务）</a:t>
            </a:r>
            <a:endParaRPr lang="zh-CN" altLang="en-US" sz="2400" b="1">
              <a:solidFill>
                <a:schemeClr val="bg2"/>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788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7890" name="内容占位符 2"/>
          <p:cNvSpPr>
            <a:spLocks noGrp="1" noChangeArrowheads="1"/>
          </p:cNvSpPr>
          <p:nvPr>
            <p:ph idx="1"/>
          </p:nvPr>
        </p:nvSpPr>
        <p:spPr>
          <a:xfrm>
            <a:off x="633413" y="1054100"/>
            <a:ext cx="8008937" cy="5453063"/>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Compared with CFR, because it can be used in any kinds of transportation. As per the rest obligations of the buyer and the seller, please refer to CFR</a:t>
            </a:r>
            <a:r>
              <a:rPr lang="zh-CN" altLang="en-US" sz="2400">
                <a:solidFill>
                  <a:schemeClr val="bg2"/>
                </a:solidFill>
                <a:latin typeface="Times New Roman" panose="02020603050405020304" pitchFamily="18" charset="0"/>
                <a:ea typeface="宋体" panose="02010600030101010101" pitchFamily="2" charset="-122"/>
              </a:rPr>
              <a:t>（</a:t>
            </a:r>
            <a:r>
              <a:rPr lang="en-US" altLang="zh-CN" sz="2400">
                <a:solidFill>
                  <a:schemeClr val="bg2"/>
                </a:solidFill>
                <a:latin typeface="Times New Roman" panose="02020603050405020304" pitchFamily="18" charset="0"/>
                <a:ea typeface="宋体" panose="02010600030101010101" pitchFamily="2" charset="-122"/>
              </a:rPr>
              <a:t>CPT</a:t>
            </a:r>
            <a:r>
              <a:rPr lang="zh-CN" altLang="en-US" sz="2400">
                <a:solidFill>
                  <a:schemeClr val="bg2"/>
                </a:solidFill>
                <a:latin typeface="Times New Roman" panose="02020603050405020304" pitchFamily="18" charset="0"/>
                <a:ea typeface="宋体" panose="02010600030101010101" pitchFamily="2" charset="-122"/>
              </a:rPr>
              <a:t>适用于所有运输方式，只有这一点术语</a:t>
            </a:r>
            <a:r>
              <a:rPr lang="en-US" altLang="zh-CN" sz="2400">
                <a:solidFill>
                  <a:schemeClr val="bg2"/>
                </a:solidFill>
                <a:latin typeface="Times New Roman" panose="02020603050405020304" pitchFamily="18" charset="0"/>
                <a:ea typeface="宋体" panose="02010600030101010101" pitchFamily="2" charset="-122"/>
              </a:rPr>
              <a:t>CFR</a:t>
            </a:r>
            <a:r>
              <a:rPr lang="zh-CN" altLang="en-US" sz="2400">
                <a:solidFill>
                  <a:schemeClr val="bg2"/>
                </a:solidFill>
                <a:latin typeface="Times New Roman" panose="02020603050405020304" pitchFamily="18" charset="0"/>
                <a:ea typeface="宋体" panose="02010600030101010101" pitchFamily="2" charset="-122"/>
              </a:rPr>
              <a:t>不同之外，其他买卖双方的责任义务和</a:t>
            </a:r>
            <a:r>
              <a:rPr lang="en-US" altLang="zh-CN" sz="2400">
                <a:solidFill>
                  <a:schemeClr val="bg2"/>
                </a:solidFill>
                <a:latin typeface="Times New Roman" panose="02020603050405020304" pitchFamily="18" charset="0"/>
                <a:ea typeface="宋体" panose="02010600030101010101" pitchFamily="2" charset="-122"/>
              </a:rPr>
              <a:t>CFR</a:t>
            </a:r>
            <a:r>
              <a:rPr lang="zh-CN" altLang="en-US" sz="2400">
                <a:solidFill>
                  <a:schemeClr val="bg2"/>
                </a:solidFill>
                <a:latin typeface="Times New Roman" panose="02020603050405020304" pitchFamily="18" charset="0"/>
                <a:ea typeface="宋体" panose="02010600030101010101" pitchFamily="2" charset="-122"/>
              </a:rPr>
              <a:t>一致，请参考术语</a:t>
            </a:r>
            <a:r>
              <a:rPr lang="en-US" altLang="zh-CN" sz="2400">
                <a:solidFill>
                  <a:schemeClr val="bg2"/>
                </a:solidFill>
                <a:latin typeface="Times New Roman" panose="02020603050405020304" pitchFamily="18" charset="0"/>
                <a:ea typeface="宋体" panose="02010600030101010101" pitchFamily="2" charset="-122"/>
              </a:rPr>
              <a:t>CFR</a:t>
            </a:r>
            <a:r>
              <a:rPr lang="zh-CN" altLang="en-US" sz="240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891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8914" name="内容占位符 2"/>
          <p:cNvSpPr>
            <a:spLocks noGrp="1" noChangeArrowheads="1"/>
          </p:cNvSpPr>
          <p:nvPr>
            <p:ph idx="1"/>
          </p:nvPr>
        </p:nvSpPr>
        <p:spPr>
          <a:xfrm>
            <a:off x="574675" y="1054100"/>
            <a:ext cx="8078788" cy="4975225"/>
          </a:xfrm>
        </p:spPr>
        <p:txBody>
          <a:bodyPr/>
          <a:lstStyle/>
          <a:p>
            <a:pPr marL="0" indent="0">
              <a:buFontTx/>
              <a:buNone/>
            </a:pPr>
            <a:r>
              <a:rPr lang="en-US" altLang="zh-CN" sz="2200">
                <a:solidFill>
                  <a:schemeClr val="bg2"/>
                </a:solidFill>
                <a:latin typeface="Times New Roman" panose="02020603050405020304" pitchFamily="18" charset="0"/>
                <a:ea typeface="宋体" panose="02010600030101010101" pitchFamily="2" charset="-122"/>
              </a:rPr>
              <a:t>CIP</a:t>
            </a:r>
          </a:p>
          <a:p>
            <a:pPr marL="0" indent="0">
              <a:buFontTx/>
              <a:buNone/>
            </a:pPr>
            <a:r>
              <a:rPr lang="en-US" altLang="zh-CN" sz="2200">
                <a:solidFill>
                  <a:schemeClr val="bg2"/>
                </a:solidFill>
                <a:latin typeface="Times New Roman" panose="02020603050405020304" pitchFamily="18" charset="0"/>
                <a:ea typeface="宋体" panose="02010600030101010101" pitchFamily="2" charset="-122"/>
              </a:rPr>
              <a:t>CIP-Carriage and Insurance Paid to (insert named place of destination) </a:t>
            </a:r>
            <a:r>
              <a:rPr lang="zh-CN" altLang="en-US" sz="2200">
                <a:solidFill>
                  <a:schemeClr val="bg2"/>
                </a:solidFill>
                <a:latin typeface="Times New Roman" panose="02020603050405020304" pitchFamily="18" charset="0"/>
                <a:ea typeface="宋体" panose="02010600030101010101" pitchFamily="2" charset="-122"/>
              </a:rPr>
              <a:t>运费和保险费付至（插入指定目的地）</a:t>
            </a:r>
          </a:p>
          <a:p>
            <a:pPr marL="0" indent="0">
              <a:buFontTx/>
              <a:buNone/>
            </a:pPr>
            <a:r>
              <a:rPr lang="en-US" altLang="zh-CN" sz="2200">
                <a:solidFill>
                  <a:schemeClr val="bg2"/>
                </a:solidFill>
                <a:latin typeface="Times New Roman" panose="02020603050405020304" pitchFamily="18" charset="0"/>
                <a:ea typeface="宋体" panose="02010600030101010101" pitchFamily="2" charset="-122"/>
              </a:rPr>
              <a:t>This rule may be used irrespective of the mode of transport selected and may also be used where more than one mode of transport is employed</a:t>
            </a:r>
            <a:r>
              <a:rPr lang="zh-CN" altLang="en-US" sz="2200">
                <a:solidFill>
                  <a:schemeClr val="bg2"/>
                </a:solidFill>
                <a:latin typeface="Times New Roman" panose="02020603050405020304" pitchFamily="18" charset="0"/>
                <a:ea typeface="宋体" panose="02010600030101010101" pitchFamily="2" charset="-122"/>
              </a:rPr>
              <a:t>（此术语适用于所有运输方式）</a:t>
            </a:r>
            <a:r>
              <a:rPr lang="en-US" altLang="zh-CN" sz="2200">
                <a:solidFill>
                  <a:schemeClr val="bg2"/>
                </a:solidFill>
                <a:latin typeface="Times New Roman" panose="02020603050405020304" pitchFamily="18" charset="0"/>
                <a:ea typeface="宋体" panose="02010600030101010101" pitchFamily="2" charset="-122"/>
              </a:rPr>
              <a:t>.  </a:t>
            </a:r>
            <a:endParaRPr lang="zh-CN" altLang="zh-CN" sz="2200">
              <a:solidFill>
                <a:schemeClr val="bg2"/>
              </a:solidFill>
              <a:latin typeface="Times New Roman" panose="02020603050405020304" pitchFamily="18" charset="0"/>
              <a:ea typeface="宋体" panose="02010600030101010101" pitchFamily="2" charset="-122"/>
            </a:endParaRPr>
          </a:p>
          <a:p>
            <a:pPr marL="0" indent="0">
              <a:buFontTx/>
              <a:buNone/>
            </a:pPr>
            <a:r>
              <a:rPr lang="en-US" altLang="zh-CN" sz="2200">
                <a:solidFill>
                  <a:schemeClr val="bg2"/>
                </a:solidFill>
                <a:latin typeface="Times New Roman" panose="02020603050405020304" pitchFamily="18" charset="0"/>
                <a:ea typeface="宋体" panose="02010600030101010101" pitchFamily="2" charset="-122"/>
              </a:rPr>
              <a:t>“Carriage and Insurance Paid to” means that the seller delivers the goods to the carrier or another person nominated by the seller at an agreed place (if any such place is agreed between the parties) and that the seller must contract for and pay the costs of carriage necessary to bring the goods to the named place of destination</a:t>
            </a:r>
            <a:r>
              <a:rPr lang="zh-CN" altLang="en-US" sz="2200">
                <a:solidFill>
                  <a:schemeClr val="bg2"/>
                </a:solidFill>
                <a:latin typeface="Times New Roman" panose="02020603050405020304" pitchFamily="18" charset="0"/>
                <a:ea typeface="宋体" panose="02010600030101010101" pitchFamily="2" charset="-122"/>
              </a:rPr>
              <a:t>（CIP术语是指卖方将货物在双方约定地点交给其指定的承运人或其他人即完成交货）</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993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9938" name="内容占位符 2"/>
          <p:cNvSpPr>
            <a:spLocks noGrp="1" noChangeArrowheads="1"/>
          </p:cNvSpPr>
          <p:nvPr>
            <p:ph idx="1"/>
          </p:nvPr>
        </p:nvSpPr>
        <p:spPr>
          <a:xfrm>
            <a:off x="609600" y="1054100"/>
            <a:ext cx="7950200" cy="4806950"/>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Compared with CIF, because it can be used in any kinds of transportation. As per the rest obligations of the buyer and the seller, please refer to CIF</a:t>
            </a:r>
            <a:r>
              <a:rPr lang="zh-CN" altLang="en-US" sz="2400">
                <a:solidFill>
                  <a:schemeClr val="bg2"/>
                </a:solidFill>
                <a:latin typeface="Times New Roman" panose="02020603050405020304" pitchFamily="18" charset="0"/>
                <a:ea typeface="宋体" panose="02010600030101010101" pitchFamily="2" charset="-122"/>
              </a:rPr>
              <a:t>（</a:t>
            </a:r>
            <a:r>
              <a:rPr lang="en-US" altLang="zh-CN" sz="2400">
                <a:solidFill>
                  <a:schemeClr val="bg2"/>
                </a:solidFill>
                <a:latin typeface="Times New Roman" panose="02020603050405020304" pitchFamily="18" charset="0"/>
                <a:ea typeface="宋体" panose="02010600030101010101" pitchFamily="2" charset="-122"/>
              </a:rPr>
              <a:t>CIP</a:t>
            </a:r>
            <a:r>
              <a:rPr lang="zh-CN" altLang="en-US" sz="2400">
                <a:solidFill>
                  <a:schemeClr val="bg2"/>
                </a:solidFill>
                <a:latin typeface="Times New Roman" panose="02020603050405020304" pitchFamily="18" charset="0"/>
                <a:ea typeface="宋体" panose="02010600030101010101" pitchFamily="2" charset="-122"/>
              </a:rPr>
              <a:t>适用于所有运输方式，只有这一点术语</a:t>
            </a:r>
            <a:r>
              <a:rPr lang="en-US" altLang="zh-CN" sz="2400">
                <a:solidFill>
                  <a:schemeClr val="bg2"/>
                </a:solidFill>
                <a:latin typeface="Times New Roman" panose="02020603050405020304" pitchFamily="18" charset="0"/>
                <a:ea typeface="宋体" panose="02010600030101010101" pitchFamily="2" charset="-122"/>
              </a:rPr>
              <a:t>CIF</a:t>
            </a:r>
            <a:r>
              <a:rPr lang="zh-CN" altLang="en-US" sz="2400">
                <a:solidFill>
                  <a:schemeClr val="bg2"/>
                </a:solidFill>
                <a:latin typeface="Times New Roman" panose="02020603050405020304" pitchFamily="18" charset="0"/>
                <a:ea typeface="宋体" panose="02010600030101010101" pitchFamily="2" charset="-122"/>
              </a:rPr>
              <a:t>不同之外，其他买卖双方的责任义务和</a:t>
            </a:r>
            <a:r>
              <a:rPr lang="en-US" altLang="zh-CN" sz="2400">
                <a:solidFill>
                  <a:schemeClr val="bg2"/>
                </a:solidFill>
                <a:latin typeface="Times New Roman" panose="02020603050405020304" pitchFamily="18" charset="0"/>
                <a:ea typeface="宋体" panose="02010600030101010101" pitchFamily="2" charset="-122"/>
              </a:rPr>
              <a:t>CIF</a:t>
            </a:r>
            <a:r>
              <a:rPr lang="zh-CN" altLang="en-US" sz="2400">
                <a:solidFill>
                  <a:schemeClr val="bg2"/>
                </a:solidFill>
                <a:latin typeface="Times New Roman" panose="02020603050405020304" pitchFamily="18" charset="0"/>
                <a:ea typeface="宋体" panose="02010600030101010101" pitchFamily="2" charset="-122"/>
              </a:rPr>
              <a:t>一致，请参考术语</a:t>
            </a:r>
            <a:r>
              <a:rPr lang="en-US" altLang="zh-CN" sz="2400">
                <a:solidFill>
                  <a:schemeClr val="bg2"/>
                </a:solidFill>
                <a:latin typeface="Times New Roman" panose="02020603050405020304" pitchFamily="18" charset="0"/>
                <a:ea typeface="宋体" panose="02010600030101010101" pitchFamily="2" charset="-122"/>
              </a:rPr>
              <a:t>CIF</a:t>
            </a:r>
            <a:r>
              <a:rPr lang="zh-CN" altLang="en-US" sz="2400">
                <a:solidFill>
                  <a:schemeClr val="bg2"/>
                </a:solidFill>
                <a:latin typeface="Times New Roman" panose="02020603050405020304" pitchFamily="18" charset="0"/>
                <a:ea typeface="宋体" panose="02010600030101010101" pitchFamily="2" charset="-122"/>
              </a:rPr>
              <a:t>）</a:t>
            </a:r>
          </a:p>
          <a:p>
            <a:pPr marL="0" indent="0">
              <a:buFontTx/>
              <a:buNone/>
            </a:pPr>
            <a:endParaRPr lang="zh-CN" altLang="en-US" sz="2400">
              <a:latin typeface="Times New Roman" panose="02020603050405020304" pitchFamily="18" charset="0"/>
              <a:ea typeface="宋体" panose="02010600030101010101" pitchFamily="2"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0961" name="标题 1"/>
          <p:cNvSpPr>
            <a:spLocks noGrp="1" noChangeArrowheads="1"/>
          </p:cNvSpPr>
          <p:nvPr>
            <p:ph type="title"/>
          </p:nvPr>
        </p:nvSpPr>
        <p:spPr>
          <a:xfrm>
            <a:off x="1136650" y="379413"/>
            <a:ext cx="7756525" cy="674687"/>
          </a:xfrm>
        </p:spPr>
        <p:txBody>
          <a:bodyPr/>
          <a:lstStyle/>
          <a:p>
            <a:r>
              <a:rPr lang="zh-CN" altLang="en-US" sz="3200">
                <a:ea typeface="宋体" panose="02010600030101010101" pitchFamily="2" charset="-122"/>
              </a:rPr>
              <a:t>Section4 Other Trade Terms 其他术语</a:t>
            </a:r>
          </a:p>
        </p:txBody>
      </p:sp>
      <p:sp>
        <p:nvSpPr>
          <p:cNvPr id="40962" name="内容占位符 2"/>
          <p:cNvSpPr>
            <a:spLocks noGrp="1" noChangeArrowheads="1"/>
          </p:cNvSpPr>
          <p:nvPr>
            <p:ph idx="1"/>
          </p:nvPr>
        </p:nvSpPr>
        <p:spPr>
          <a:xfrm>
            <a:off x="596900" y="1054100"/>
            <a:ext cx="8024813" cy="5457825"/>
          </a:xfrm>
        </p:spPr>
        <p:txBody>
          <a:bodyPr/>
          <a:lstStyle/>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EXW</a:t>
            </a:r>
          </a:p>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EXW, EX Works (insert named place of delivery) 工厂交货（插入指定交货地点）</a:t>
            </a:r>
          </a:p>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This rule maybe used irrespective of the mode of transport selected and may also be used where more than one mode of transport is employed</a:t>
            </a:r>
            <a:r>
              <a:rPr lang="en-US" altLang="zh-CN" sz="2000" dirty="0">
                <a:solidFill>
                  <a:schemeClr val="bg2"/>
                </a:solidFill>
                <a:latin typeface="Times New Roman" panose="02020603050405020304" pitchFamily="18" charset="0"/>
                <a:ea typeface="宋体" panose="02010600030101010101" pitchFamily="2" charset="-122"/>
              </a:rPr>
              <a:t>.Ex Works means that the seller delivers when it places the goods at the disposal of the buyer at the seller’s premises or at another named place (i.e., works, factory, warehouses, etc.). The seller does not need to load the goods on any collecting vehicle, nor does it need to clear the goods for export, where such clearance is applicable</a:t>
            </a:r>
          </a:p>
          <a:p>
            <a:pPr marL="0" indent="0">
              <a:buFontTx/>
              <a:buNone/>
            </a:pPr>
            <a:r>
              <a:rPr lang="en-US" altLang="zh-CN" sz="2200" dirty="0">
                <a:solidFill>
                  <a:schemeClr val="bg2"/>
                </a:solidFill>
                <a:latin typeface="Times New Roman" panose="02020603050405020304" pitchFamily="18" charset="0"/>
                <a:ea typeface="宋体" panose="02010600030101010101" pitchFamily="2" charset="-122"/>
              </a:rPr>
              <a:t>(</a:t>
            </a:r>
            <a:r>
              <a:rPr lang="en-US" altLang="zh-CN" sz="2000" dirty="0">
                <a:solidFill>
                  <a:schemeClr val="bg2"/>
                </a:solidFill>
                <a:latin typeface="Times New Roman" panose="02020603050405020304" pitchFamily="18" charset="0"/>
                <a:ea typeface="宋体" panose="02010600030101010101" pitchFamily="2" charset="-122"/>
              </a:rPr>
              <a:t>EXW</a:t>
            </a:r>
            <a:r>
              <a:rPr lang="zh-CN" altLang="en-US" sz="2000" dirty="0">
                <a:solidFill>
                  <a:schemeClr val="bg2"/>
                </a:solidFill>
                <a:latin typeface="Times New Roman" panose="02020603050405020304" pitchFamily="18" charset="0"/>
                <a:ea typeface="宋体" panose="02010600030101010101" pitchFamily="2" charset="-122"/>
              </a:rPr>
              <a:t>适用于所有运输方式，</a:t>
            </a:r>
            <a:r>
              <a:rPr lang="en-US" altLang="zh-CN" sz="2000" dirty="0">
                <a:solidFill>
                  <a:schemeClr val="bg2"/>
                </a:solidFill>
                <a:latin typeface="Times New Roman" panose="02020603050405020304" pitchFamily="18" charset="0"/>
                <a:ea typeface="宋体" panose="02010600030101010101" pitchFamily="2" charset="-122"/>
              </a:rPr>
              <a:t>是指在商品的产地或所在地交货，当卖方在合同约定的交货时间内在其所在地或其他指定地点，如工厂、仓库等，将合同规定的货物置于买方的处置之下时即完成交货。卖方不需要将货物装载到任何车辆上，也不需要负责货物的出口清关等</a:t>
            </a:r>
            <a:r>
              <a:rPr lang="en-US" altLang="zh-CN" sz="2200" dirty="0">
                <a:solidFill>
                  <a:schemeClr val="bg2"/>
                </a:solidFill>
                <a:latin typeface="Times New Roman" panose="02020603050405020304" pitchFamily="18" charset="0"/>
                <a:ea typeface="宋体" panose="02010600030101010101" pitchFamily="2" charset="-122"/>
              </a:rPr>
              <a:t>)</a:t>
            </a:r>
            <a:endParaRPr lang="zh-CN" altLang="en-US" sz="2200" dirty="0">
              <a:solidFill>
                <a:schemeClr val="bg2"/>
              </a:solidFill>
              <a:latin typeface="Times New Roman" panose="02020603050405020304" pitchFamily="18" charset="0"/>
              <a:ea typeface="宋体" panose="02010600030101010101" pitchFamily="2" charset="-122"/>
            </a:endParaRPr>
          </a:p>
          <a:p>
            <a:pPr marL="0" indent="0">
              <a:buFontTx/>
              <a:buNone/>
            </a:pPr>
            <a:endParaRPr lang="zh-CN" altLang="en-US" sz="2200" dirty="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198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41986" name="内容占位符 2"/>
          <p:cNvSpPr>
            <a:spLocks noGrp="1" noChangeArrowheads="1"/>
          </p:cNvSpPr>
          <p:nvPr>
            <p:ph idx="1"/>
          </p:nvPr>
        </p:nvSpPr>
        <p:spPr>
          <a:xfrm>
            <a:off x="542925" y="1054100"/>
            <a:ext cx="8105775" cy="5097463"/>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  This term impose on the seller the minimum obligations, costs and risks while the buyer obtains the goods at the lowest possible price. It is frequently used by any means of transport including multi-modal transport in both domestic trade and international trade. The buyer bears all costs and risks involved in taking the goods from the agreed point, and must pay all duties, taxes and other charges, as well as the costs of carrying out customs formalities payable upon export（</a:t>
            </a:r>
            <a:r>
              <a:rPr lang="zh-CN" altLang="en-US" sz="2000" dirty="0">
                <a:solidFill>
                  <a:schemeClr val="bg2"/>
                </a:solidFill>
                <a:latin typeface="Times New Roman" panose="02020603050405020304" pitchFamily="18" charset="0"/>
                <a:ea typeface="宋体" panose="02010600030101010101" pitchFamily="2" charset="-122"/>
              </a:rPr>
              <a:t>EXW是所有术语中卖方义务最少，买方义务最多的术语。买方应明白，若采用该术语，买方承担卖方交货后所有的风险及费用，甚至连货物出口清关的所有手续及费用也需买方承担。另外此术语对卖方来说相当于国内贸易</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300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3" name="内容占位符 2"/>
          <p:cNvSpPr>
            <a:spLocks noGrp="1"/>
          </p:cNvSpPr>
          <p:nvPr>
            <p:ph idx="1"/>
          </p:nvPr>
        </p:nvSpPr>
        <p:spPr>
          <a:xfrm>
            <a:off x="611559" y="980728"/>
            <a:ext cx="8064897" cy="5184577"/>
          </a:xfrm>
        </p:spPr>
        <p:txBody>
          <a:bodyPr/>
          <a:lstStyle/>
          <a:p>
            <a:pPr marL="0" indent="0">
              <a:buFontTx/>
              <a:buNone/>
            </a:pPr>
            <a:r>
              <a:rPr lang="en-US" altLang="zh-CN" sz="2000" kern="1200" dirty="0">
                <a:solidFill>
                  <a:schemeClr val="bg2"/>
                </a:solidFill>
                <a:latin typeface="Times New Roman" panose="02020603050405020304" pitchFamily="18" charset="0"/>
                <a:cs typeface="Times New Roman" panose="02020603050405020304" pitchFamily="18" charset="0"/>
                <a:sym typeface="+mn-ea"/>
              </a:rPr>
              <a:t>FAS:</a:t>
            </a:r>
          </a:p>
          <a:p>
            <a:pPr marL="0" indent="0">
              <a:buFontTx/>
              <a:buNone/>
            </a:pPr>
            <a:r>
              <a:rPr lang="en-US" altLang="zh-CN" sz="2000" kern="1200" dirty="0">
                <a:solidFill>
                  <a:schemeClr val="bg2"/>
                </a:solidFill>
                <a:latin typeface="Times New Roman" panose="02020603050405020304" pitchFamily="18" charset="0"/>
                <a:cs typeface="Times New Roman" panose="02020603050405020304" pitchFamily="18" charset="0"/>
                <a:sym typeface="+mn-ea"/>
              </a:rPr>
              <a:t>FAS-Free Alongside Ship (insert named port of shipment) </a:t>
            </a:r>
            <a:r>
              <a:rPr lang="zh-CN" altLang="en-US" sz="2000" kern="1200" dirty="0">
                <a:solidFill>
                  <a:schemeClr val="bg2"/>
                </a:solidFill>
                <a:latin typeface="Times New Roman" panose="02020603050405020304" pitchFamily="18" charset="0"/>
                <a:cs typeface="Times New Roman" panose="02020603050405020304" pitchFamily="18" charset="0"/>
                <a:sym typeface="+mn-ea"/>
              </a:rPr>
              <a:t>船边交货（插入指定装运港）</a:t>
            </a:r>
          </a:p>
          <a:p>
            <a:pPr marL="0" indent="0">
              <a:buClrTx/>
              <a:buFontTx/>
              <a:buNone/>
              <a:defRPr/>
            </a:pPr>
            <a:r>
              <a:rPr lang="en-US" sz="2000" dirty="0">
                <a:solidFill>
                  <a:schemeClr val="bg2"/>
                </a:solidFill>
                <a:latin typeface="Times New Roman" panose="02020603050405020304" pitchFamily="18" charset="0"/>
                <a:cs typeface="Times New Roman" panose="02020603050405020304" pitchFamily="18" charset="0"/>
                <a:sym typeface="+mn-ea"/>
              </a:rPr>
              <a:t>This term can be only used for sea or inland water transportation(此术语只适合海洋或内河运输).</a:t>
            </a:r>
            <a:endParaRPr lang="zh-CN" sz="2000" dirty="0">
              <a:solidFill>
                <a:schemeClr val="bg2"/>
              </a:solidFill>
              <a:latin typeface="Times New Roman" panose="02020603050405020304" pitchFamily="18" charset="0"/>
              <a:cs typeface="Times New Roman" panose="02020603050405020304" pitchFamily="18" charset="0"/>
            </a:endParaRPr>
          </a:p>
          <a:p>
            <a:pPr marL="0" indent="0">
              <a:buClrTx/>
              <a:buFontTx/>
              <a:buNone/>
              <a:defRPr/>
            </a:pPr>
            <a:r>
              <a:rPr lang="en-US" sz="2000" dirty="0">
                <a:solidFill>
                  <a:schemeClr val="bg2"/>
                </a:solidFill>
                <a:latin typeface="Times New Roman" panose="02020603050405020304" pitchFamily="18" charset="0"/>
                <a:cs typeface="Times New Roman" panose="02020603050405020304" pitchFamily="18" charset="0"/>
                <a:sym typeface="+mn-ea"/>
              </a:rPr>
              <a:t>“Free Alongside Ship” means that the seller delivers when the goods are placed alongside the vessel (e.g., on a quay or a barge) nominated by the buyer at the named port of shipment. The risk of loss of or damage to the goods passes when the goods are alongside the ship, and the buyer bears all costs from that moment onwards(FAS是指当卖方在规定期限内将货物交到指定的装运港船边,例如，置于码头或驳船上）时即完成交货。如果买方所派船只不能靠岸，卖方则要负责使用驳船将货物送至交货船边。买卖双方负担的风险和费用均以船边为界，买方必须承担自那时起货物灭失或损坏的一切风险。需要注意的是当船舶不能停靠时，卖方必须使用驳船将货物移到船边以进行交货)</a:t>
            </a:r>
          </a:p>
          <a:p>
            <a:pPr marL="0" indent="0">
              <a:buFontTx/>
              <a:buNone/>
            </a:pPr>
            <a:endParaRPr lang="zh-CN" altLang="en-US" sz="2000" dirty="0">
              <a:solidFill>
                <a:schemeClr val="bg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403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44034" name="内容占位符 2"/>
          <p:cNvSpPr>
            <a:spLocks noGrp="1" noChangeArrowheads="1"/>
          </p:cNvSpPr>
          <p:nvPr>
            <p:ph idx="1"/>
          </p:nvPr>
        </p:nvSpPr>
        <p:spPr>
          <a:xfrm>
            <a:off x="619125" y="1054100"/>
            <a:ext cx="8274050" cy="5608638"/>
          </a:xfrm>
        </p:spPr>
        <p:txBody>
          <a:bodyPr/>
          <a:lstStyle/>
          <a:p>
            <a:pPr marL="0" indent="0">
              <a:buFontTx/>
              <a:buNone/>
            </a:pPr>
            <a:r>
              <a:rPr lang="zh-CN" altLang="en-US" sz="2200" dirty="0">
                <a:solidFill>
                  <a:schemeClr val="bg2"/>
                </a:solidFill>
                <a:latin typeface="Times New Roman" panose="02020603050405020304" pitchFamily="18" charset="0"/>
                <a:ea typeface="宋体" panose="02010600030101010101" pitchFamily="2" charset="-122"/>
              </a:rPr>
              <a:t>DAT</a:t>
            </a:r>
          </a:p>
          <a:p>
            <a:pPr marL="0" indent="0">
              <a:buFontTx/>
              <a:buNone/>
            </a:pPr>
            <a:r>
              <a:rPr lang="zh-CN" altLang="en-US" sz="2200" dirty="0">
                <a:solidFill>
                  <a:schemeClr val="bg2"/>
                </a:solidFill>
                <a:latin typeface="Times New Roman" panose="02020603050405020304" pitchFamily="18" charset="0"/>
                <a:ea typeface="宋体" panose="02010600030101010101" pitchFamily="2" charset="-122"/>
              </a:rPr>
              <a:t>DAT, Delivered At Terminal (insert named terminal at port or place of destination) , this rule may be used for all modes of transportation运输终端交货（</a:t>
            </a:r>
            <a:r>
              <a:rPr lang="zh-CN" altLang="en-US" sz="2000" dirty="0">
                <a:solidFill>
                  <a:schemeClr val="bg2"/>
                </a:solidFill>
                <a:latin typeface="Times New Roman" panose="02020603050405020304" pitchFamily="18" charset="0"/>
                <a:ea typeface="宋体" panose="02010600030101010101" pitchFamily="2" charset="-122"/>
              </a:rPr>
              <a:t>插入指定港口或目的地的运输终端）</a:t>
            </a:r>
            <a:r>
              <a:rPr lang="en-US" altLang="zh-CN" sz="2000" dirty="0">
                <a:solidFill>
                  <a:schemeClr val="bg2"/>
                </a:solidFill>
                <a:latin typeface="Times New Roman" panose="02020603050405020304" pitchFamily="18" charset="0"/>
                <a:ea typeface="宋体" panose="02010600030101010101" pitchFamily="2" charset="-122"/>
              </a:rPr>
              <a:t>,</a:t>
            </a:r>
            <a:r>
              <a:rPr lang="zh-CN" altLang="en-US" sz="2000" dirty="0">
                <a:solidFill>
                  <a:schemeClr val="bg2"/>
                </a:solidFill>
                <a:latin typeface="Times New Roman" panose="02020603050405020304" pitchFamily="18" charset="0"/>
                <a:ea typeface="宋体" panose="02010600030101010101" pitchFamily="2" charset="-122"/>
              </a:rPr>
              <a:t>此术语适用于所有运输方式</a:t>
            </a:r>
            <a:r>
              <a:rPr lang="en-US" altLang="zh-CN" sz="2000" dirty="0">
                <a:solidFill>
                  <a:schemeClr val="bg2"/>
                </a:solidFill>
                <a:latin typeface="Times New Roman" panose="02020603050405020304" pitchFamily="18" charset="0"/>
                <a:ea typeface="宋体" panose="02010600030101010101" pitchFamily="2" charset="-122"/>
              </a:rPr>
              <a:t>)</a:t>
            </a:r>
            <a:r>
              <a:rPr lang="zh-CN" altLang="en-US" sz="2200" dirty="0">
                <a:solidFill>
                  <a:schemeClr val="bg2"/>
                </a:solidFill>
                <a:latin typeface="Times New Roman" panose="02020603050405020304" pitchFamily="18" charset="0"/>
                <a:ea typeface="宋体" panose="02010600030101010101" pitchFamily="2" charset="-122"/>
              </a:rPr>
              <a:t>。</a:t>
            </a:r>
          </a:p>
          <a:p>
            <a:pPr marL="0" indent="0">
              <a:buFontTx/>
              <a:buNone/>
            </a:pPr>
            <a:r>
              <a:rPr lang="zh-CN" altLang="en-US" sz="2200" dirty="0">
                <a:solidFill>
                  <a:schemeClr val="bg2"/>
                </a:solidFill>
                <a:latin typeface="Times New Roman" panose="02020603050405020304" pitchFamily="18" charset="0"/>
                <a:ea typeface="宋体" panose="02010600030101010101" pitchFamily="2" charset="-122"/>
              </a:rPr>
              <a:t>Delivered At Terminal means that the seller delivers when the goods, once unloaded from the arriving means of transport, are placed at the disposal of the buyer at a named terminal at the named port or place of destination. “Terminal” includes any place, whether covered or not, such as a quay, warehouse, container yard or road, rail or air cargo terminal（</a:t>
            </a:r>
            <a:r>
              <a:rPr lang="zh-CN" altLang="en-US" sz="2000" dirty="0">
                <a:solidFill>
                  <a:schemeClr val="bg2"/>
                </a:solidFill>
                <a:latin typeface="Times New Roman" panose="02020603050405020304" pitchFamily="18" charset="0"/>
                <a:ea typeface="宋体" panose="02010600030101010101" pitchFamily="2" charset="-122"/>
              </a:rPr>
              <a:t>DAT指卖方在合同中约定的日期或期限内将货物运到合同规定的港口或目的地的约定运输终端，并将货物从抵达的载货运输工具上卸下，交给买方处置时即完成交货。“运输终端”意味着任何地点，而不论该地点是否有遮盖，例如码头、仓库、集装箱堆场或公路、铁路、空运货站</a:t>
            </a:r>
            <a:r>
              <a:rPr lang="zh-CN" altLang="en-US" sz="22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505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45058" name="内容占位符 2"/>
          <p:cNvSpPr>
            <a:spLocks noGrp="1" noChangeArrowheads="1"/>
          </p:cNvSpPr>
          <p:nvPr>
            <p:ph idx="1"/>
          </p:nvPr>
        </p:nvSpPr>
        <p:spPr>
          <a:xfrm>
            <a:off x="620713" y="1054100"/>
            <a:ext cx="8107362" cy="4929188"/>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The seller bears all risks involved in bringing the goods to and unloading them at the terminal at the named port or place of destination. The parties are well advised to specify as clearly as possible the terminal and, if possible, a specific point within the terminal at the agreed port or place of destination, as the risks to that point are for the account of the seller. The seller is advised to procure a contract of carriage that matches this choice precisely（卖方承担将货物送至指定港口或目的地的运输终端并将其卸下期间的一切费用。由于卖方承担在特定地点交货前的风险，特别建议双方尽可能确切地约定运输终端，或如果可能的话，在约定港口或目的地的运输终端内的特定的点。建议卖方取得的运输合同应能与所做选择确切吻合）.</a:t>
            </a:r>
          </a:p>
          <a:p>
            <a:pPr marL="0" indent="0">
              <a:buFontTx/>
              <a:buNone/>
            </a:pPr>
            <a:endParaRPr lang="zh-CN" altLang="en-US" sz="240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标题 5121"/>
          <p:cNvSpPr txBox="1"/>
          <p:nvPr/>
        </p:nvSpPr>
        <p:spPr>
          <a:xfrm>
            <a:off x="-900608" y="188640"/>
            <a:ext cx="9525744"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en-US" altLang="zh-CN" sz="4000">
                <a:solidFill>
                  <a:srgbClr val="000000"/>
                </a:solidFill>
                <a:latin typeface="Times New Roman" panose="02020603050405020304" pitchFamily="18" charset="0"/>
                <a:cs typeface="Times New Roman" panose="02020603050405020304" pitchFamily="18" charset="0"/>
              </a:rPr>
              <a:t>4.Economies of Scale</a:t>
            </a:r>
            <a:r>
              <a:rPr lang="zh-CN" altLang="en-US" sz="2800">
                <a:solidFill>
                  <a:srgbClr val="000000"/>
                </a:solidFill>
                <a:latin typeface="Times New Roman" panose="02020603050405020304" pitchFamily="18" charset="0"/>
                <a:cs typeface="Times New Roman" panose="02020603050405020304" pitchFamily="18" charset="0"/>
              </a:rPr>
              <a:t>（规模经济）</a:t>
            </a:r>
            <a:br>
              <a:rPr lang="zh-CN" altLang="en-US" sz="2800">
                <a:solidFill>
                  <a:srgbClr val="000000"/>
                </a:solidFill>
                <a:latin typeface="Times New Roman" panose="02020603050405020304" pitchFamily="18" charset="0"/>
                <a:cs typeface="Times New Roman" panose="02020603050405020304" pitchFamily="18" charset="0"/>
              </a:rPr>
            </a:br>
            <a:endParaRPr lang="zh-CN" altLang="en-US" sz="280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899592" y="1177588"/>
            <a:ext cx="7488832" cy="4001095"/>
          </a:xfrm>
          <a:prstGeom prst="rect">
            <a:avLst/>
          </a:prstGeom>
          <a:noFill/>
        </p:spPr>
        <p:txBody>
          <a:bodyPr wrap="square" rtlCol="0">
            <a:spAutoFit/>
          </a:bodyPr>
          <a:lstStyle/>
          <a:p>
            <a:r>
              <a:rPr lang="en-US" altLang="zh-CN" sz="2800"/>
              <a:t>There are two types of economies of scale</a:t>
            </a:r>
            <a:r>
              <a:rPr lang="zh-CN" altLang="en-US" sz="2800"/>
              <a:t>：</a:t>
            </a:r>
            <a:endParaRPr lang="en-US" altLang="zh-CN" sz="2800"/>
          </a:p>
          <a:p>
            <a:endParaRPr lang="en-US" altLang="zh-CN" sz="1600"/>
          </a:p>
          <a:p>
            <a:r>
              <a:rPr lang="zh-CN" altLang="en-US" sz="2400"/>
              <a:t>（</a:t>
            </a:r>
            <a:r>
              <a:rPr lang="en-US" altLang="zh-CN" sz="2400"/>
              <a:t>1</a:t>
            </a:r>
            <a:r>
              <a:rPr lang="zh-CN" altLang="en-US" sz="2400"/>
              <a:t>）</a:t>
            </a:r>
            <a:r>
              <a:rPr lang="en-US" altLang="zh-CN" sz="2400"/>
              <a:t> External economies of scale</a:t>
            </a:r>
            <a:r>
              <a:rPr lang="zh-CN" altLang="en-US" sz="2400"/>
              <a:t>（外部规模经济）</a:t>
            </a:r>
            <a:r>
              <a:rPr lang="en-US" altLang="zh-CN" sz="2400"/>
              <a:t>:</a:t>
            </a:r>
          </a:p>
          <a:p>
            <a:r>
              <a:rPr lang="en-US" altLang="zh-CN" sz="2800">
                <a:latin typeface="Times New Roman" panose="02020603050405020304" pitchFamily="18" charset="0"/>
                <a:cs typeface="Times New Roman" panose="02020603050405020304" pitchFamily="18" charset="0"/>
              </a:rPr>
              <a:t>Occurs when cost per unit of output depends on the size of the industry.</a:t>
            </a:r>
          </a:p>
          <a:p>
            <a:r>
              <a:rPr lang="zh-CN" altLang="en-US" sz="2400">
                <a:latin typeface="Times New Roman" panose="02020603050405020304" pitchFamily="18" charset="0"/>
                <a:cs typeface="Times New Roman" panose="02020603050405020304" pitchFamily="18" charset="0"/>
              </a:rPr>
              <a:t>（当单位成本的产出取决于整个产业的规模时）</a:t>
            </a:r>
            <a:endParaRPr lang="en-US" altLang="zh-CN" sz="2400">
              <a:latin typeface="Times New Roman" panose="02020603050405020304" pitchFamily="18" charset="0"/>
              <a:cs typeface="Times New Roman" panose="02020603050405020304" pitchFamily="18" charset="0"/>
            </a:endParaRPr>
          </a:p>
          <a:p>
            <a:r>
              <a:rPr lang="zh-CN" altLang="en-US" sz="2400"/>
              <a:t>（</a:t>
            </a:r>
            <a:r>
              <a:rPr lang="en-US" altLang="zh-CN" sz="2400"/>
              <a:t>2</a:t>
            </a:r>
            <a:r>
              <a:rPr lang="zh-CN" altLang="en-US" sz="2400"/>
              <a:t>）</a:t>
            </a:r>
            <a:r>
              <a:rPr lang="en-US" altLang="zh-CN" sz="2400"/>
              <a:t>Internal economies of scale</a:t>
            </a:r>
            <a:r>
              <a:rPr lang="zh-CN" altLang="en-US" sz="2400"/>
              <a:t>（内部规模经济）：</a:t>
            </a:r>
            <a:endParaRPr lang="en-US" altLang="zh-CN" sz="2400"/>
          </a:p>
          <a:p>
            <a:r>
              <a:rPr lang="en-US" altLang="zh-CN" sz="2800">
                <a:latin typeface="Times New Roman" panose="02020603050405020304" pitchFamily="18" charset="0"/>
                <a:cs typeface="Times New Roman" panose="02020603050405020304" pitchFamily="18" charset="0"/>
              </a:rPr>
              <a:t>occur when the cost per unit of output depends on the size of a firm.</a:t>
            </a:r>
          </a:p>
          <a:p>
            <a:r>
              <a:rPr lang="zh-CN" altLang="en-US" sz="2600"/>
              <a:t>（当单位成本的产出取决于一个公司的规模的时）</a:t>
            </a:r>
          </a:p>
        </p:txBody>
      </p:sp>
    </p:spTree>
  </p:cSld>
  <p:clrMapOvr>
    <a:masterClrMapping/>
  </p:clrMapOvr>
  <p:transition spd="slow">
    <p:push dir="u"/>
  </p:transition>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608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46082" name="内容占位符 2"/>
          <p:cNvSpPr>
            <a:spLocks noGrp="1" noChangeArrowheads="1"/>
          </p:cNvSpPr>
          <p:nvPr>
            <p:ph idx="1"/>
          </p:nvPr>
        </p:nvSpPr>
        <p:spPr>
          <a:xfrm>
            <a:off x="584200" y="1054100"/>
            <a:ext cx="8308975" cy="5608638"/>
          </a:xfrm>
        </p:spPr>
        <p:txBody>
          <a:bodyPr/>
          <a:lstStyle/>
          <a:p>
            <a:pPr marL="0" indent="0">
              <a:buFontTx/>
              <a:buNone/>
            </a:pPr>
            <a:r>
              <a:rPr lang="zh-CN" altLang="en-US" sz="2300">
                <a:solidFill>
                  <a:schemeClr val="bg2"/>
                </a:solidFill>
                <a:latin typeface="Times New Roman" panose="02020603050405020304" pitchFamily="18" charset="0"/>
                <a:ea typeface="宋体" panose="02010600030101010101" pitchFamily="2" charset="-122"/>
              </a:rPr>
              <a:t>Moreover, if the parties intend the seller to bear the risks and costs involved in transporting and handing the goods from the terminal to another place, then the DAP or DDP rules should be used (DAP and DDP will be placed as blow) （此外，如何双方希望由卖方承担将货物由终端运输终端运输和搬运至另一地点的风险和费用，则应当使用DAP或DDP术语）</a:t>
            </a:r>
          </a:p>
          <a:p>
            <a:pPr marL="0" indent="0">
              <a:buFontTx/>
              <a:buNone/>
            </a:pPr>
            <a:r>
              <a:rPr lang="zh-CN" altLang="en-US" sz="2300">
                <a:solidFill>
                  <a:schemeClr val="bg2"/>
                </a:solidFill>
                <a:latin typeface="Times New Roman" panose="02020603050405020304" pitchFamily="18" charset="0"/>
                <a:ea typeface="宋体" panose="02010600030101010101" pitchFamily="2" charset="-122"/>
              </a:rPr>
              <a:t>DAT requires must contract at its own expense for the carriage of the goods to the named terminal at the agreed port or place of destination, also this rule requires the seller to clear the goods for export, where applicable. However, the seller has no obligation to clear the goods for import, pay any import duty or carry out any import customs formalities（如适用时，DAT要求卖方办理出口清关手续。但卖方无义务办理进口清关、支付任何进口税或办理任何进口清关）</a:t>
            </a:r>
          </a:p>
          <a:p>
            <a:pPr marL="0" indent="0">
              <a:buFontTx/>
              <a:buNone/>
            </a:pPr>
            <a:endParaRPr lang="zh-CN" altLang="en-US" sz="2300">
              <a:solidFill>
                <a:schemeClr val="bg2"/>
              </a:solidFill>
              <a:latin typeface="Times New Roman" panose="02020603050405020304" pitchFamily="18" charset="0"/>
              <a:ea typeface="宋体" panose="02010600030101010101" pitchFamily="2" charset="-122"/>
            </a:endParaRPr>
          </a:p>
          <a:p>
            <a:pPr marL="0" indent="0">
              <a:buFontTx/>
              <a:buNone/>
            </a:pPr>
            <a:endParaRPr lang="zh-CN" altLang="en-US" sz="230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710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47106" name="内容占位符 2"/>
          <p:cNvSpPr>
            <a:spLocks noGrp="1" noChangeArrowheads="1"/>
          </p:cNvSpPr>
          <p:nvPr>
            <p:ph idx="1"/>
          </p:nvPr>
        </p:nvSpPr>
        <p:spPr>
          <a:xfrm>
            <a:off x="584200" y="1054100"/>
            <a:ext cx="8308975" cy="5465763"/>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DAP </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DAP, </a:t>
            </a:r>
            <a:r>
              <a:rPr lang="en-US" altLang="zh-CN" sz="2400">
                <a:solidFill>
                  <a:schemeClr val="bg2"/>
                </a:solidFill>
                <a:latin typeface="Times New Roman" panose="02020603050405020304" pitchFamily="18" charset="0"/>
                <a:ea typeface="宋体" panose="02010600030101010101" pitchFamily="2" charset="-122"/>
              </a:rPr>
              <a:t>DAP-Delivered At Place (insert named place of destination) </a:t>
            </a:r>
            <a:r>
              <a:rPr lang="zh-CN" altLang="en-US" sz="2400">
                <a:solidFill>
                  <a:schemeClr val="bg2"/>
                </a:solidFill>
                <a:latin typeface="Times New Roman" panose="02020603050405020304" pitchFamily="18" charset="0"/>
                <a:ea typeface="宋体" panose="02010600030101010101" pitchFamily="2" charset="-122"/>
              </a:rPr>
              <a:t>目的地交货（插入指定目的地） , this rule may be used for all modes of transportation（此术语适用于所有运输方式）Delivered At Place means that the seller delivers when the goods are placed at the disposal of the buyer or the arriving means of transport ready for unloading at the named place of destination. The seller bears all risks involved in bringing the goods to the named place（DAP术语是指卖方在合同约定的日期或期限内，将货物运到合同规定的目的地的约定地点，并将货物置于买方的控制之下，在卸货之前即完成交货。卖方承担将货物运送到指定地点的一切风险）</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812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48130" name="内容占位符 2"/>
          <p:cNvSpPr>
            <a:spLocks noGrp="1" noChangeArrowheads="1"/>
          </p:cNvSpPr>
          <p:nvPr>
            <p:ph idx="1"/>
          </p:nvPr>
        </p:nvSpPr>
        <p:spPr>
          <a:xfrm>
            <a:off x="523875" y="1054100"/>
            <a:ext cx="8080573" cy="5608638"/>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The parties are well advised to specific as clearly as possible the point within the agreed place of destination, as the risks to that point are for the account of the seller. The seller is advised to procure contracts of carriage that match this choice precisely. If the seller incurs costs under its contract of carriage related to unloading at the place of destination, the seller is not entitled to recover such cost from the buyer unless otherwise agreed between the parties（由于卖方承担在特定地点交货前的风险，特别建议双方尽可能清楚地订明指定的目的地内的交货点。建议卖方订立的运输合同应能与所做选择确切吻合。如果卖方按照运输合同在目的地发生了卸货费用，除非双方另有约定，卖方无权向买方要求偿付）</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915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49154" name="内容占位符 2"/>
          <p:cNvSpPr>
            <a:spLocks noGrp="1" noChangeArrowheads="1"/>
          </p:cNvSpPr>
          <p:nvPr>
            <p:ph idx="1"/>
          </p:nvPr>
        </p:nvSpPr>
        <p:spPr>
          <a:xfrm>
            <a:off x="523875" y="1054100"/>
            <a:ext cx="8202613" cy="5035550"/>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DAP requires the seller to clear the goods for export, where applicable. However, the seller has no obligation to clear the goods for import, pay any import duty or carry out any import customs formalities. If the parties wish the seller to clear the goods for import, pay any import duty and carry out any import customs formalities, the DDP term should be used (DDP will be placed as below).</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如适用时，DAP要求卖方办理出口清关手续。但是卖方无义务办理进口清关、支付任何进口税或办理任何进口清关手续。如果双方希望卖方办理进口清关、支付所有进口关税，并办理所有进口海关手续，则应当使用DDP术语。</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017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50178" name="内容占位符 2"/>
          <p:cNvSpPr>
            <a:spLocks noGrp="1" noChangeArrowheads="1"/>
          </p:cNvSpPr>
          <p:nvPr>
            <p:ph idx="1"/>
          </p:nvPr>
        </p:nvSpPr>
        <p:spPr>
          <a:xfrm>
            <a:off x="549275" y="1054100"/>
            <a:ext cx="8154988" cy="5035550"/>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DDP</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Delivered Duty Paid (...named place of destination) </a:t>
            </a:r>
            <a:r>
              <a:rPr lang="zh-CN" altLang="en-US" sz="2400">
                <a:solidFill>
                  <a:schemeClr val="bg2"/>
                </a:solidFill>
                <a:latin typeface="Times New Roman" panose="02020603050405020304" pitchFamily="18" charset="0"/>
                <a:ea typeface="宋体" panose="02010600030101010101" pitchFamily="2" charset="-122"/>
              </a:rPr>
              <a:t>完税后交货（插入指定目的地），this rule may be used for all modes of transportation（该术语适用于所有的运输方式）</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“Delivered Duty Paid” means that the seller delivers the goods when the goods are placed at the disposal of the buyer, cleared for import on the arriving means of transport ready for unloading at the named place of destination. The seller bears all the costs and risks involved in bringing the goods to the place of destination and has an obligation to clear the goods not only for export but also for import, to pay duty for both export and import and to carry out all customs formalities.</a:t>
            </a:r>
          </a:p>
          <a:p>
            <a:pPr marL="0" indent="0">
              <a:buFontTx/>
              <a:buNone/>
            </a:pPr>
            <a:endParaRPr lang="zh-CN" altLang="en-US" sz="240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0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51202" name="内容占位符 2"/>
          <p:cNvSpPr>
            <a:spLocks noGrp="1" noChangeArrowheads="1"/>
          </p:cNvSpPr>
          <p:nvPr>
            <p:ph idx="1"/>
          </p:nvPr>
        </p:nvSpPr>
        <p:spPr>
          <a:xfrm>
            <a:off x="596901" y="1054100"/>
            <a:ext cx="7431484" cy="5608638"/>
          </a:xfrm>
        </p:spPr>
        <p:txBody>
          <a:bodyPr/>
          <a:lstStyle/>
          <a:p>
            <a:pPr marL="0" indent="0">
              <a:buFontTx/>
              <a:buNone/>
            </a:pPr>
            <a:r>
              <a:rPr lang="zh-CN" altLang="en-US" sz="2400" dirty="0">
                <a:solidFill>
                  <a:schemeClr val="bg2"/>
                </a:solidFill>
                <a:ea typeface="宋体" panose="02010600030101010101" pitchFamily="2" charset="-122"/>
              </a:rPr>
              <a:t>DDP术语是指当卖方在指定目的地将仍处于抵达的运输工具上，但已完成进口清关，且可供卸载的货物交由买方处置时，及为交货。 卖方承担将货物运至目的地的一切风险和费用，并且有义务完成货物出口和进口清关，支付所有出口和进口的关税办理。</a:t>
            </a:r>
          </a:p>
          <a:p>
            <a:pPr marL="0" indent="0">
              <a:buFontTx/>
              <a:buNone/>
            </a:pPr>
            <a:endParaRPr lang="zh-CN" altLang="en-US" sz="2400" dirty="0">
              <a:solidFill>
                <a:schemeClr val="bg2"/>
              </a:solidFill>
              <a:ea typeface="宋体" panose="02010600030101010101" pitchFamily="2" charset="-122"/>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222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52226" name="内容占位符 2"/>
          <p:cNvSpPr>
            <a:spLocks noGrp="1" noChangeArrowheads="1"/>
          </p:cNvSpPr>
          <p:nvPr>
            <p:ph idx="1"/>
          </p:nvPr>
        </p:nvSpPr>
        <p:spPr>
          <a:xfrm>
            <a:off x="631825" y="1054100"/>
            <a:ext cx="8044631" cy="5183212"/>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DDP represents the maximum obligation for the seller. The parties are well advised to specify as clearly as possible the point within the agreed place of destination, as the cost and risks to that point are for the account of the seller. The seller is advised to procure contracts of carry that match this choice precisely. If the seller incurs costs under its contract of carriage related to unloading at the place of destination, the seller is not entitled to recover such costs from the buyer unless otherwise agreed between the parties（</a:t>
            </a:r>
            <a:r>
              <a:rPr lang="zh-CN" altLang="en-US" sz="2000" dirty="0">
                <a:solidFill>
                  <a:schemeClr val="bg2"/>
                </a:solidFill>
                <a:ea typeface="宋体" panose="02010600030101010101" pitchFamily="2" charset="-122"/>
              </a:rPr>
              <a:t>DDP是所有术语中卖方承担责任、风险和费用最大的一种。由于卖方承担在特定地点交货前的风险和费用，特别建议双方尽可能清楚地订明在指定目的地内的交货点。建议卖方订立的运输合同应能与所做选择确切吻合。如何按照运输合同卖方在目的地发生了卸货费用，除非双方另有约定，卖方无权向买方索要</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324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53250" name="内容占位符 2"/>
          <p:cNvSpPr>
            <a:spLocks noGrp="1" noChangeArrowheads="1"/>
          </p:cNvSpPr>
          <p:nvPr>
            <p:ph idx="1"/>
          </p:nvPr>
        </p:nvSpPr>
        <p:spPr>
          <a:xfrm>
            <a:off x="571500" y="1054100"/>
            <a:ext cx="8032948" cy="5471244"/>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The parties are well advised not to use DDP if the seller is unable directly or indirectly to obtain import clearance. If the parties wish the buyer to bear all risks and costs of import clearance, the DAP rule should be used. Any VAT or other taxes payable upon import are for the seller’s account unless expressly agreed otherwise in the sales contract（</a:t>
            </a:r>
            <a:r>
              <a:rPr lang="zh-CN" altLang="en-US" sz="2000" dirty="0">
                <a:solidFill>
                  <a:schemeClr val="bg2"/>
                </a:solidFill>
                <a:latin typeface="Times New Roman" panose="02020603050405020304" pitchFamily="18" charset="0"/>
                <a:ea typeface="宋体" panose="02010600030101010101" pitchFamily="2" charset="-122"/>
              </a:rPr>
              <a:t>如卖方不能直接或间接地完成进口清关，则特别建议双方不使用DDP术语。如果双方希望买方承担所有进口清关的风险和费用，则应使用DAP术语，除非买卖合同中另行明确规定，任何增值税或其他应付的进口税款由卖方承担</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3568" y="1054101"/>
            <a:ext cx="7848872" cy="4751164"/>
          </a:xfrm>
        </p:spPr>
        <p:txBody>
          <a:bodyPr/>
          <a:lstStyle/>
          <a:p>
            <a:pPr marL="0" indent="0" algn="ctr">
              <a:buNone/>
            </a:pPr>
            <a:r>
              <a:rPr lang="en-US" altLang="zh-CN" sz="2400" dirty="0">
                <a:solidFill>
                  <a:schemeClr val="bg2"/>
                </a:solidFill>
              </a:rPr>
              <a:t>INCOTERMS 2020</a:t>
            </a:r>
          </a:p>
          <a:p>
            <a:pPr marL="0" indent="0">
              <a:buNone/>
            </a:pPr>
            <a:r>
              <a:rPr lang="en-US" altLang="zh-CN" sz="2400" dirty="0">
                <a:solidFill>
                  <a:schemeClr val="bg2"/>
                </a:solidFill>
                <a:latin typeface="Times New Roman" panose="02020603050405020304" pitchFamily="18" charset="0"/>
                <a:ea typeface="宋体" panose="02010600030101010101" pitchFamily="2" charset="-122"/>
              </a:rPr>
              <a:t>Incoterms 2020, a revised version of Incoterms 2010 by the International Chamber of Commerce (ICC)in light of developments in international trade, was published on 10th September 2019 and implemented worldwide on 1st January 2020. The biggest change is that DAT is deleted and DPU is added.</a:t>
            </a:r>
            <a:endParaRPr lang="zh-CN" altLang="en-US" sz="2400" dirty="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11559" y="1124745"/>
            <a:ext cx="8281615" cy="5537994"/>
          </a:xfrm>
        </p:spPr>
        <p:txBody>
          <a:bodyPr/>
          <a:lstStyle/>
          <a:p>
            <a:r>
              <a:rPr lang="zh-CN" altLang="zh-CN" sz="2000" spc="20" dirty="0">
                <a:solidFill>
                  <a:schemeClr val="bg2"/>
                </a:solidFill>
                <a:latin typeface="宋体" panose="02010600030101010101" pitchFamily="2" charset="-122"/>
                <a:ea typeface="宋体" panose="02010600030101010101" pitchFamily="2" charset="-122"/>
              </a:rPr>
              <a:t> </a:t>
            </a:r>
            <a:r>
              <a:rPr lang="en-US" altLang="zh-CN" sz="2000" i="1" dirty="0">
                <a:solidFill>
                  <a:schemeClr val="bg2"/>
                </a:solidFill>
                <a:latin typeface="宋体" panose="02010600030101010101" pitchFamily="2" charset="-122"/>
                <a:ea typeface="宋体" panose="02010600030101010101" pitchFamily="2" charset="-122"/>
              </a:rPr>
              <a:t>INCOTERMS </a:t>
            </a:r>
            <a:r>
              <a:rPr lang="en-US" altLang="zh-CN" sz="2000" dirty="0">
                <a:solidFill>
                  <a:schemeClr val="bg2"/>
                </a:solidFill>
                <a:latin typeface="宋体" panose="02010600030101010101" pitchFamily="2" charset="-122"/>
                <a:ea typeface="宋体" panose="02010600030101010101" pitchFamily="2" charset="-122"/>
              </a:rPr>
              <a:t>2010</a:t>
            </a:r>
            <a:r>
              <a:rPr lang="en-US" altLang="zh-CN" sz="2000" spc="130" dirty="0">
                <a:solidFill>
                  <a:schemeClr val="bg2"/>
                </a:solidFill>
                <a:latin typeface="宋体" panose="02010600030101010101" pitchFamily="2" charset="-122"/>
                <a:ea typeface="宋体" panose="02010600030101010101" pitchFamily="2" charset="-122"/>
              </a:rPr>
              <a:t> </a:t>
            </a:r>
            <a:r>
              <a:rPr lang="en-US" altLang="zh-CN" sz="2000" dirty="0">
                <a:solidFill>
                  <a:schemeClr val="bg2"/>
                </a:solidFill>
                <a:latin typeface="宋体" panose="02010600030101010101" pitchFamily="2" charset="-122"/>
                <a:ea typeface="宋体" panose="02010600030101010101" pitchFamily="2" charset="-122"/>
              </a:rPr>
              <a:t>Rules</a:t>
            </a:r>
            <a:r>
              <a:rPr lang="en-US" altLang="zh-CN" sz="2000" dirty="0">
                <a:solidFill>
                  <a:schemeClr val="bg2"/>
                </a:solidFill>
                <a:latin typeface="宋体" panose="02010600030101010101" pitchFamily="2" charset="-122"/>
                <a:ea typeface="宋体" panose="02010600030101010101" pitchFamily="2" charset="-122"/>
                <a:cs typeface="Times New Roman" panose="02020603050405020304" pitchFamily="18" charset="0"/>
              </a:rPr>
              <a:t>&amp;</a:t>
            </a:r>
            <a:r>
              <a:rPr lang="en-US" altLang="zh-CN" sz="2000" dirty="0">
                <a:solidFill>
                  <a:schemeClr val="bg2"/>
                </a:solidFill>
                <a:latin typeface="宋体" panose="02010600030101010101" pitchFamily="2" charset="-122"/>
                <a:ea typeface="宋体" panose="02010600030101010101" pitchFamily="2" charset="-122"/>
              </a:rPr>
              <a:t> </a:t>
            </a:r>
            <a:r>
              <a:rPr lang="en-US" altLang="zh-CN" sz="2000" i="1" dirty="0">
                <a:solidFill>
                  <a:schemeClr val="bg2"/>
                </a:solidFill>
                <a:latin typeface="宋体" panose="02010600030101010101" pitchFamily="2" charset="-122"/>
                <a:ea typeface="宋体" panose="02010600030101010101" pitchFamily="2" charset="-122"/>
                <a:cs typeface="Times New Roman" panose="02020603050405020304" pitchFamily="18" charset="0"/>
              </a:rPr>
              <a:t>INCOTERMS </a:t>
            </a:r>
            <a:r>
              <a:rPr lang="en-US" altLang="zh-CN" sz="2000" dirty="0">
                <a:solidFill>
                  <a:schemeClr val="bg2"/>
                </a:solidFill>
                <a:latin typeface="宋体" panose="02010600030101010101" pitchFamily="2" charset="-122"/>
                <a:ea typeface="宋体" panose="02010600030101010101" pitchFamily="2" charset="-122"/>
                <a:cs typeface="Times New Roman" panose="02020603050405020304" pitchFamily="18" charset="0"/>
              </a:rPr>
              <a:t>2020</a:t>
            </a:r>
            <a:r>
              <a:rPr lang="en-US" altLang="zh-CN" sz="2000" dirty="0">
                <a:solidFill>
                  <a:schemeClr val="bg2"/>
                </a:solidFill>
                <a:latin typeface="宋体" panose="02010600030101010101" pitchFamily="2" charset="-122"/>
                <a:ea typeface="宋体" panose="02010600030101010101" pitchFamily="2" charset="-122"/>
              </a:rPr>
              <a:t> </a:t>
            </a:r>
          </a:p>
          <a:p>
            <a:endParaRPr lang="zh-CN" altLang="en-US" sz="2000" dirty="0">
              <a:solidFill>
                <a:schemeClr val="bg2"/>
              </a:solidFill>
              <a:latin typeface="宋体" panose="02010600030101010101" pitchFamily="2" charset="-122"/>
              <a:ea typeface="宋体" panose="02010600030101010101" pitchFamily="2" charset="-122"/>
            </a:endParaRPr>
          </a:p>
        </p:txBody>
      </p:sp>
      <p:graphicFrame>
        <p:nvGraphicFramePr>
          <p:cNvPr id="4" name="对象 3"/>
          <p:cNvGraphicFramePr>
            <a:graphicFrameLocks noChangeAspect="1"/>
          </p:cNvGraphicFramePr>
          <p:nvPr/>
        </p:nvGraphicFramePr>
        <p:xfrm>
          <a:off x="1043608" y="1687491"/>
          <a:ext cx="5544616" cy="3448873"/>
        </p:xfrm>
        <a:graphic>
          <a:graphicData uri="http://schemas.openxmlformats.org/presentationml/2006/ole">
            <mc:AlternateContent xmlns:mc="http://schemas.openxmlformats.org/markup-compatibility/2006">
              <mc:Choice xmlns:v="urn:schemas-microsoft-com:vml" Requires="v">
                <p:oleObj name="Document" r:id="rId3" imgW="4923155" imgH="3064510" progId="Word.Document.12">
                  <p:embed/>
                </p:oleObj>
              </mc:Choice>
              <mc:Fallback>
                <p:oleObj name="Document" r:id="rId3" imgW="4923155" imgH="3064510" progId="Word.Document.12">
                  <p:embed/>
                  <p:pic>
                    <p:nvPicPr>
                      <p:cNvPr id="0" name="图片 2050"/>
                      <p:cNvPicPr/>
                      <p:nvPr/>
                    </p:nvPicPr>
                    <p:blipFill>
                      <a:blip r:embed="rId4"/>
                      <a:stretch>
                        <a:fillRect/>
                      </a:stretch>
                    </p:blipFill>
                    <p:spPr>
                      <a:xfrm>
                        <a:off x="1043608" y="1687491"/>
                        <a:ext cx="5544616" cy="3448873"/>
                      </a:xfrm>
                      <a:prstGeom prst="rect">
                        <a:avLst/>
                      </a:prstGeom>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95536" y="1844824"/>
            <a:ext cx="8280920" cy="2431435"/>
          </a:xfrm>
          <a:prstGeom prst="rect">
            <a:avLst/>
          </a:prstGeom>
          <a:noFill/>
        </p:spPr>
        <p:txBody>
          <a:bodyPr wrap="square" rtlCol="0">
            <a:spAutoFit/>
          </a:bodyPr>
          <a:lstStyle/>
          <a:p>
            <a:pPr algn="ctr"/>
            <a:r>
              <a:rPr lang="en-US" altLang="zh-CN" sz="4000">
                <a:latin typeface="Times New Roman" panose="02020603050405020304" pitchFamily="18" charset="0"/>
                <a:cs typeface="Times New Roman" panose="02020603050405020304" pitchFamily="18" charset="0"/>
              </a:rPr>
              <a:t>Section Two </a:t>
            </a:r>
          </a:p>
          <a:p>
            <a:pPr algn="ctr"/>
            <a:r>
              <a:rPr lang="en-US" altLang="zh-CN" sz="4000">
                <a:latin typeface="Times New Roman" panose="02020603050405020304" pitchFamily="18" charset="0"/>
                <a:cs typeface="Times New Roman" panose="02020603050405020304" pitchFamily="18" charset="0"/>
              </a:rPr>
              <a:t>Differences between International Trade and Domestic Trade</a:t>
            </a:r>
          </a:p>
          <a:p>
            <a:pPr algn="ctr"/>
            <a:r>
              <a:rPr lang="zh-CN" altLang="en-US" sz="2800"/>
              <a:t>（第二节 国际贸易与国内贸易的区别</a:t>
            </a:r>
            <a:r>
              <a:rPr lang="zh-CN" altLang="en-US" sz="3200"/>
              <a:t>）</a:t>
            </a:r>
          </a:p>
        </p:txBody>
      </p:sp>
    </p:spTree>
  </p:cSld>
  <p:clrMapOvr>
    <a:masterClrMapping/>
  </p:clrMapOvr>
  <p:transition spd="slow">
    <p:push dir="u"/>
  </p:transition>
</p:sld>
</file>

<file path=ppt/slides/slide14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097" name="标题 1"/>
          <p:cNvSpPr>
            <a:spLocks noGrp="1" noChangeArrowheads="1"/>
          </p:cNvSpPr>
          <p:nvPr>
            <p:ph type="title"/>
          </p:nvPr>
        </p:nvSpPr>
        <p:spPr>
          <a:xfrm>
            <a:off x="969963" y="260350"/>
            <a:ext cx="7600950" cy="758825"/>
          </a:xfrm>
        </p:spPr>
        <p:txBody>
          <a:bodyPr/>
          <a:lstStyle/>
          <a:p>
            <a:r>
              <a:rPr lang="zh-CN" altLang="en-US" sz="3000">
                <a:ea typeface="宋体" panose="02010600030101010101" pitchFamily="2" charset="-122"/>
              </a:rPr>
              <a:t>Chapter 4 Price of Commodity</a:t>
            </a:r>
            <a:br>
              <a:rPr lang="zh-CN" altLang="en-US" sz="3000">
                <a:ea typeface="宋体" panose="02010600030101010101" pitchFamily="2" charset="-122"/>
              </a:rPr>
            </a:br>
            <a:r>
              <a:rPr lang="zh-CN" altLang="en-US" sz="3000">
                <a:ea typeface="宋体" panose="02010600030101010101" pitchFamily="2" charset="-122"/>
              </a:rPr>
              <a:t>                   （商品价格）</a:t>
            </a:r>
            <a:endParaRPr lang="en-US" altLang="zh-CN" sz="3000">
              <a:ea typeface="宋体" panose="02010600030101010101" pitchFamily="2" charset="-122"/>
            </a:endParaRPr>
          </a:p>
        </p:txBody>
      </p:sp>
      <p:sp>
        <p:nvSpPr>
          <p:cNvPr id="4098" name="内容占位符 2"/>
          <p:cNvSpPr>
            <a:spLocks noGrp="1" noChangeArrowheads="1"/>
          </p:cNvSpPr>
          <p:nvPr>
            <p:ph idx="1"/>
          </p:nvPr>
        </p:nvSpPr>
        <p:spPr>
          <a:xfrm>
            <a:off x="585788" y="1017588"/>
            <a:ext cx="7985125" cy="4879975"/>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            </a:t>
            </a:r>
            <a:r>
              <a:rPr lang="zh-CN" altLang="en-US" sz="2400">
                <a:solidFill>
                  <a:schemeClr val="bg2"/>
                </a:solidFill>
                <a:latin typeface="Times New Roman" panose="02020603050405020304" pitchFamily="18" charset="0"/>
                <a:ea typeface="宋体" panose="02010600030101010101" pitchFamily="2" charset="-122"/>
              </a:rPr>
              <a:t>Section 1   Pricing Considerations（成交价格掌握）</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1</a:t>
            </a:r>
            <a:r>
              <a:rPr lang="zh-CN" altLang="en-US" sz="2400">
                <a:solidFill>
                  <a:schemeClr val="bg2"/>
                </a:solidFill>
                <a:latin typeface="Times New Roman" panose="02020603050405020304" pitchFamily="18" charset="0"/>
                <a:ea typeface="宋体" panose="02010600030101010101" pitchFamily="2" charset="-122"/>
              </a:rPr>
              <a:t>、Pricing Principles（作价原则）：</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(1)the basis of international market level, adjust prices according to the exporter's specific purposes or the importer's requirements（按照国际市场价格水平作价）；</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(2)Pricing should considering other countries’ policies and regional rules in order to make the international trading conform to diplomacy（要结合国别、地区政策作价）；</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a:t>
            </a:r>
            <a:r>
              <a:rPr lang="en-US" altLang="zh-CN" sz="2400">
                <a:solidFill>
                  <a:schemeClr val="bg2"/>
                </a:solidFill>
                <a:latin typeface="Times New Roman" panose="02020603050405020304" pitchFamily="18" charset="0"/>
                <a:ea typeface="宋体" panose="02010600030101010101" pitchFamily="2" charset="-122"/>
              </a:rPr>
              <a:t>3</a:t>
            </a:r>
            <a:r>
              <a:rPr lang="zh-CN" altLang="en-US" sz="2400">
                <a:solidFill>
                  <a:schemeClr val="bg2"/>
                </a:solidFill>
                <a:latin typeface="Times New Roman" panose="02020603050405020304" pitchFamily="18" charset="0"/>
                <a:ea typeface="宋体" panose="02010600030101010101" pitchFamily="2" charset="-122"/>
              </a:rPr>
              <a:t>)Pricing should be in line with the international price（要结合购销意图）</a:t>
            </a:r>
          </a:p>
          <a:p>
            <a:pPr marL="0" indent="0">
              <a:buFontTx/>
              <a:buNone/>
            </a:pPr>
            <a:endParaRPr lang="zh-CN" altLang="en-US" sz="240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5122" name="内容占位符 2"/>
          <p:cNvSpPr>
            <a:spLocks noGrp="1" noChangeArrowheads="1"/>
          </p:cNvSpPr>
          <p:nvPr>
            <p:ph idx="1"/>
          </p:nvPr>
        </p:nvSpPr>
        <p:spPr>
          <a:xfrm>
            <a:off x="549275" y="1054100"/>
            <a:ext cx="8343900" cy="5130800"/>
          </a:xfrm>
        </p:spPr>
        <p:txBody>
          <a:bodyPr/>
          <a:lstStyle/>
          <a:p>
            <a:pPr marL="0" indent="0">
              <a:buFontTx/>
              <a:buNone/>
            </a:pPr>
            <a:r>
              <a:rPr lang="en-US" altLang="zh-CN" sz="2400" dirty="0">
                <a:solidFill>
                  <a:schemeClr val="bg2"/>
                </a:solidFill>
                <a:latin typeface="Times New Roman" panose="02020603050405020304" pitchFamily="18" charset="0"/>
                <a:ea typeface="宋体" panose="02010600030101010101" pitchFamily="2" charset="-122"/>
              </a:rPr>
              <a:t>2</a:t>
            </a:r>
            <a:r>
              <a:rPr lang="zh-CN" altLang="en-US" sz="2400" dirty="0">
                <a:solidFill>
                  <a:schemeClr val="bg2"/>
                </a:solidFill>
                <a:latin typeface="Times New Roman" panose="02020603050405020304" pitchFamily="18" charset="0"/>
                <a:ea typeface="宋体" panose="02010600030101010101" pitchFamily="2" charset="-122"/>
              </a:rPr>
              <a:t>、Factors Consideration in Pricing（影响定价的各种因素）：</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(1) Cost （商品成本）</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(2) Anticipated profit （可预期利润）</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(3)Capability of target market（市场容量）</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(4)  Terms of payment （支付条件）</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(5) Other factors（其他因素）</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6146" name="内容占位符 2"/>
          <p:cNvSpPr>
            <a:spLocks noGrp="1" noChangeArrowheads="1"/>
          </p:cNvSpPr>
          <p:nvPr>
            <p:ph idx="1"/>
          </p:nvPr>
        </p:nvSpPr>
        <p:spPr>
          <a:xfrm>
            <a:off x="561975" y="1054100"/>
            <a:ext cx="8331200" cy="5608638"/>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3. Pricing Methods（作价方法）：</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(1)Fixed pricing （固定价格）</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(2)Flexible pricing （非固定价格）</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(3)Partial fixed price and partial unfixed price（价格部分固定，部分不固定）</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(4)Floating pricing（滑动价格）</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6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7170" name="内容占位符 2"/>
          <p:cNvSpPr>
            <a:spLocks noGrp="1" noChangeArrowheads="1"/>
          </p:cNvSpPr>
          <p:nvPr>
            <p:ph idx="1"/>
          </p:nvPr>
        </p:nvSpPr>
        <p:spPr>
          <a:xfrm>
            <a:off x="596900" y="1054100"/>
            <a:ext cx="8093075" cy="5441950"/>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4</a:t>
            </a:r>
            <a:r>
              <a:rPr lang="zh-CN" altLang="en-US" sz="2400">
                <a:solidFill>
                  <a:schemeClr val="bg2"/>
                </a:solidFill>
                <a:latin typeface="Times New Roman" panose="02020603050405020304" pitchFamily="18" charset="0"/>
                <a:ea typeface="宋体" panose="02010600030101010101" pitchFamily="2" charset="-122"/>
              </a:rPr>
              <a:t>、Selection of Money of Account （计价货币选择）</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 In international trade, the money of account can be use different countries’ currency, for example, can be use the currency of the export country, the currency of the import country, or the currency of a third country agreed by both parties.Theoretically, hard currency should be chosen for exports and soft currency for imports </a:t>
            </a:r>
            <a:r>
              <a:rPr lang="en-US" altLang="zh-CN" sz="2400">
                <a:solidFill>
                  <a:schemeClr val="bg2"/>
                </a:solidFill>
                <a:latin typeface="Times New Roman" panose="02020603050405020304" pitchFamily="18" charset="0"/>
                <a:ea typeface="宋体" panose="02010600030101010101" pitchFamily="2" charset="-122"/>
              </a:rPr>
              <a:t>(在国际贸易当中，可以有多种方式来选择计价的货币，可以是出口国家的货币，也可以是进口国家的货币或双方同意的第三国货币.从理论上来说，出口应选用硬币计价，进口则应选择软币)</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8194" name="内容占位符 2"/>
          <p:cNvSpPr>
            <a:spLocks noGrp="1" noChangeArrowheads="1"/>
          </p:cNvSpPr>
          <p:nvPr>
            <p:ph idx="1"/>
          </p:nvPr>
        </p:nvSpPr>
        <p:spPr>
          <a:xfrm>
            <a:off x="596900" y="1054100"/>
            <a:ext cx="8045450" cy="4951413"/>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       Section2  Export Quotation and Cost Calculation</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             (国际贸易中出口报价计算和成本核算)</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(1) Components of FOB,CFR and CIF</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FOB price= Purchase Cost+ Domestic Cost+ Net Profit (FOB价=进货成本+国内费用+净利润)</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CFR price= Purchase Cost+ Domestic Cost+ Overseas Freight+ Net Profit(CFR价=进货成本+国内费用+国外运费+净利润)</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CIF price= Purchase Cost+ Domestic Cost+ Overseas Freight+ Overseas Insurance+Net  Profit (CIF价=进货成本+国内费用+国外运费+国外保险费+净利润)</a:t>
            </a:r>
          </a:p>
          <a:p>
            <a:pPr marL="0" indent="0">
              <a:buFontTx/>
              <a:buNone/>
            </a:pPr>
            <a:endParaRPr lang="en-US" altLang="zh-CN" sz="240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921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9218" name="内容占位符 2"/>
          <p:cNvSpPr>
            <a:spLocks noGrp="1" noChangeArrowheads="1"/>
          </p:cNvSpPr>
          <p:nvPr>
            <p:ph idx="1"/>
          </p:nvPr>
        </p:nvSpPr>
        <p:spPr>
          <a:xfrm>
            <a:off x="715963" y="1268760"/>
            <a:ext cx="7816477" cy="5022850"/>
          </a:xfrm>
        </p:spPr>
        <p:txBody>
          <a:bodyPr/>
          <a:lstStyle/>
          <a:p>
            <a:pPr marL="0" indent="0">
              <a:spcBef>
                <a:spcPct val="0"/>
              </a:spcBef>
              <a:buFontTx/>
              <a:buNone/>
            </a:pPr>
            <a:r>
              <a:rPr lang="en-US" altLang="zh-CN" sz="2000" dirty="0">
                <a:solidFill>
                  <a:schemeClr val="bg2"/>
                </a:solidFill>
                <a:latin typeface="Times New Roman" panose="02020603050405020304" pitchFamily="18" charset="0"/>
                <a:ea typeface="宋体" panose="02010600030101010101" pitchFamily="2" charset="-122"/>
              </a:rPr>
              <a:t>2.Export Exchange Cost (</a:t>
            </a:r>
            <a:r>
              <a:rPr lang="zh-CN" altLang="en-US" sz="2000" dirty="0">
                <a:solidFill>
                  <a:schemeClr val="bg2"/>
                </a:solidFill>
                <a:latin typeface="Times New Roman" panose="02020603050405020304" pitchFamily="18" charset="0"/>
                <a:ea typeface="宋体" panose="02010600030101010101" pitchFamily="2" charset="-122"/>
              </a:rPr>
              <a:t>出口换汇成本）</a:t>
            </a:r>
          </a:p>
          <a:p>
            <a:pPr marL="0" indent="0">
              <a:spcBef>
                <a:spcPct val="0"/>
              </a:spcBef>
              <a:buFontTx/>
              <a:buNone/>
            </a:pPr>
            <a:r>
              <a:rPr lang="zh-CN" altLang="en-US" sz="2000" dirty="0">
                <a:solidFill>
                  <a:schemeClr val="bg2"/>
                </a:solidFill>
                <a:latin typeface="Times New Roman" panose="02020603050405020304" pitchFamily="18" charset="0"/>
                <a:ea typeface="宋体" panose="02010600030101010101" pitchFamily="2" charset="-122"/>
              </a:rPr>
              <a:t>Export Exchange Cost of products refers to the amount of RMB required for a unit of foreign currency of certain export commodity. That means how much RMB can be exchanged for 1 US dollar, or the total RMB cost needed for exporting goods worthy of net 1 US dollar（出口换汇成本是指某商品出口净收入一个单位的外汇所需要的人民币成本，一个单位的外汇通常以美元来计算，即某种商品的出口总成本与出口所得的外汇净收入之比，得出用多少的人民币能够换取1美元）</a:t>
            </a:r>
          </a:p>
          <a:p>
            <a:pPr marL="0" indent="0">
              <a:spcBef>
                <a:spcPct val="0"/>
              </a:spcBef>
              <a:buFontTx/>
              <a:buNone/>
            </a:pPr>
            <a:r>
              <a:rPr lang="zh-CN" altLang="en-US" sz="2000" dirty="0">
                <a:solidFill>
                  <a:schemeClr val="bg2"/>
                </a:solidFill>
                <a:latin typeface="Times New Roman" panose="02020603050405020304" pitchFamily="18" charset="0"/>
                <a:ea typeface="宋体" panose="02010600030101010101" pitchFamily="2" charset="-122"/>
              </a:rPr>
              <a:t>Export Exchange Cost= total export cost (RMB)/export foreign exchange net income (USD) </a:t>
            </a:r>
          </a:p>
          <a:p>
            <a:pPr marL="0" indent="0">
              <a:spcBef>
                <a:spcPct val="0"/>
              </a:spcBef>
              <a:buFontTx/>
              <a:buNone/>
            </a:pPr>
            <a:r>
              <a:rPr lang="zh-CN" altLang="en-US" sz="2000" dirty="0">
                <a:solidFill>
                  <a:schemeClr val="bg2"/>
                </a:solidFill>
                <a:latin typeface="Times New Roman" panose="02020603050405020304" pitchFamily="18" charset="0"/>
                <a:ea typeface="宋体" panose="02010600030101010101" pitchFamily="2" charset="-122"/>
              </a:rPr>
              <a:t>出口换汇成本=出口总成本（人民币）/ 出口外汇净收入（美元）</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24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0242" name="内容占位符 2"/>
          <p:cNvSpPr>
            <a:spLocks noGrp="1" noChangeArrowheads="1"/>
          </p:cNvSpPr>
          <p:nvPr>
            <p:ph idx="1"/>
          </p:nvPr>
        </p:nvSpPr>
        <p:spPr>
          <a:xfrm>
            <a:off x="596900" y="1054100"/>
            <a:ext cx="8058150" cy="4927600"/>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3.Profit and Loss Ratio of Export Commodities（出口商品盈亏率）</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Profit and Loss Ration Ratio of Export Commodities demonstrates the ratio between the volume of export profit and Total Export Cost（出口商品盈亏率是指出口盈亏额与出口总成本的比例，出口盈亏额是指出口销售的人民币净收入与出口总成本的差额）</a:t>
            </a:r>
          </a:p>
          <a:p>
            <a:pPr marL="0" indent="0">
              <a:buFontTx/>
              <a:buNone/>
            </a:pPr>
            <a:endParaRPr lang="zh-CN" altLang="en-US" sz="240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126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1266" name="内容占位符 2"/>
          <p:cNvSpPr>
            <a:spLocks noGrp="1" noChangeArrowheads="1"/>
          </p:cNvSpPr>
          <p:nvPr>
            <p:ph idx="1"/>
          </p:nvPr>
        </p:nvSpPr>
        <p:spPr>
          <a:xfrm>
            <a:off x="514350" y="1125538"/>
            <a:ext cx="8210550" cy="5526087"/>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  formula</a:t>
            </a:r>
            <a:r>
              <a:rPr lang="zh-CN" altLang="en-US" sz="2400">
                <a:solidFill>
                  <a:schemeClr val="bg2"/>
                </a:solidFill>
                <a:latin typeface="Times New Roman" panose="02020603050405020304" pitchFamily="18" charset="0"/>
                <a:ea typeface="宋体" panose="02010600030101010101" pitchFamily="2" charset="-122"/>
              </a:rPr>
              <a:t>：</a:t>
            </a:r>
            <a:endParaRPr lang="en-US" altLang="zh-CN" sz="2400">
              <a:solidFill>
                <a:schemeClr val="bg2"/>
              </a:solidFill>
              <a:latin typeface="Times New Roman" panose="02020603050405020304" pitchFamily="18" charset="0"/>
              <a:ea typeface="宋体" panose="02010600030101010101" pitchFamily="2" charset="-122"/>
            </a:endParaRP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Profit and loss ratio of export commodities = (RMB Net Income of Export Sales-total Export Cost) / Total Export Cost x 100%</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（出口商品盈亏率 = （出口销售人民币净收入- 出口总成本）/ 出口总成本 x 100%）</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 RMB Net Income of Export Sales = </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Foreign Exchange Sales FOB x Foreign Exchange Rate (Bid Price) （ 出口销售人民币净收入 = 外汇销售收入FOB价 x 外汇牌价 （买入价））</a:t>
            </a:r>
          </a:p>
          <a:p>
            <a:pPr marL="0" indent="0">
              <a:buFontTx/>
              <a:buNone/>
            </a:pPr>
            <a:endParaRPr lang="zh-CN" altLang="en-US" sz="2400">
              <a:latin typeface="Times New Roman" panose="02020603050405020304" pitchFamily="18" charset="0"/>
              <a:ea typeface="宋体" panose="02010600030101010101" pitchFamily="2"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228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2290" name="内容占位符 2"/>
          <p:cNvSpPr>
            <a:spLocks noGrp="1" noChangeArrowheads="1"/>
          </p:cNvSpPr>
          <p:nvPr>
            <p:ph idx="1"/>
          </p:nvPr>
        </p:nvSpPr>
        <p:spPr>
          <a:xfrm>
            <a:off x="683567" y="1124744"/>
            <a:ext cx="7704857" cy="5537994"/>
          </a:xfrm>
        </p:spPr>
        <p:txBody>
          <a:bodyPr/>
          <a:lstStyle/>
          <a:p>
            <a:pPr marL="0" indent="0">
              <a:lnSpc>
                <a:spcPct val="150000"/>
              </a:lnSpc>
              <a:spcBef>
                <a:spcPct val="0"/>
              </a:spcBef>
              <a:buFontTx/>
              <a:buNone/>
            </a:pPr>
            <a:r>
              <a:rPr lang="zh-CN" altLang="en-US" sz="2000" dirty="0">
                <a:solidFill>
                  <a:schemeClr val="bg2"/>
                </a:solidFill>
                <a:latin typeface="Times New Roman" panose="02020603050405020304" pitchFamily="18" charset="0"/>
                <a:ea typeface="宋体" panose="02010600030101010101" pitchFamily="2" charset="-122"/>
              </a:rPr>
              <a:t>4.Foreign Exchange Earned through Export （出口创汇率）</a:t>
            </a:r>
          </a:p>
          <a:p>
            <a:pPr marL="0" indent="0">
              <a:lnSpc>
                <a:spcPct val="150000"/>
              </a:lnSpc>
              <a:spcBef>
                <a:spcPct val="0"/>
              </a:spcBef>
              <a:buFontTx/>
              <a:buNone/>
            </a:pPr>
            <a:r>
              <a:rPr lang="zh-CN" altLang="en-US" sz="2000" dirty="0">
                <a:solidFill>
                  <a:schemeClr val="bg2"/>
                </a:solidFill>
                <a:latin typeface="Times New Roman" panose="02020603050405020304" pitchFamily="18" charset="0"/>
                <a:ea typeface="宋体" panose="02010600030101010101" pitchFamily="2" charset="-122"/>
              </a:rPr>
              <a:t>Foreign exchange , it is concluded by the ratio between certain difference calculated by export foreign exchange net income minus foreign exchange cost of raw materials and foreign exchange cost of raw materials（出口创汇率又称外汇增值率，主要用来衡量加工贸易中进料加工业务经济效益的重要指标，用加工后的成品出口所取得的外汇净收人与进口的原材料所支出的外汇成本的比率来表示</a:t>
            </a:r>
            <a:r>
              <a:rPr lang="zh-CN" altLang="en-US"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331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3314" name="内容占位符 2"/>
          <p:cNvSpPr>
            <a:spLocks noGrp="1" noChangeArrowheads="1"/>
          </p:cNvSpPr>
          <p:nvPr>
            <p:ph idx="1"/>
          </p:nvPr>
        </p:nvSpPr>
        <p:spPr>
          <a:xfrm>
            <a:off x="536575" y="1054100"/>
            <a:ext cx="8201025" cy="5465763"/>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Formula：</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Foreign Exchange Earned through Export (Exchange Rate Appreciation) = (Export Foreign Exchange Net Income - Foreign Exchange Cost of Raw Materials)/ Foreign Exchange Cost of Raw Materials x 100%</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出口创汇率 =  （成品出口外汇净收入- 原料外汇成本）/ 原料外汇成本 X 100%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724970" y="1104808"/>
            <a:ext cx="7632848" cy="4431983"/>
          </a:xfrm>
          <a:prstGeom prst="rect">
            <a:avLst/>
          </a:prstGeom>
          <a:noFill/>
        </p:spPr>
        <p:txBody>
          <a:bodyPr wrap="square" rtlCol="0">
            <a:spAutoFit/>
          </a:bodyPr>
          <a:lstStyle/>
          <a:p>
            <a:pPr lvl="0" algn="just"/>
            <a:r>
              <a:rPr lang="en-US" altLang="zh-CN" sz="3000">
                <a:latin typeface="Times New Roman" panose="02020603050405020304" pitchFamily="18" charset="0"/>
                <a:cs typeface="Times New Roman" panose="02020603050405020304" pitchFamily="18" charset="0"/>
              </a:rPr>
              <a:t>1.There are many cultures as there are peoples on earth. </a:t>
            </a:r>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世界上的文化像人口一样多）</a:t>
            </a:r>
            <a:endParaRPr lang="en-US" altLang="zh-CN" sz="2400">
              <a:latin typeface="Times New Roman" panose="02020603050405020304" pitchFamily="18" charset="0"/>
              <a:cs typeface="Times New Roman" panose="02020603050405020304" pitchFamily="18" charset="0"/>
            </a:endParaRPr>
          </a:p>
          <a:p>
            <a:pPr lvl="0" algn="just"/>
            <a:r>
              <a:rPr lang="en-US" altLang="zh-CN" sz="3000">
                <a:latin typeface="Times New Roman" panose="02020603050405020304" pitchFamily="18" charset="0"/>
                <a:cs typeface="Times New Roman" panose="02020603050405020304" pitchFamily="18" charset="0"/>
              </a:rPr>
              <a:t>2. In international trade, what laws, customs, regulations and international rules should be used is very important. </a:t>
            </a:r>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在国际贸易中，要使用什么样的法律、惯例、法规和国际规则是非常重要的。 ）</a:t>
            </a:r>
            <a:endParaRPr lang="en-US" altLang="zh-CN" sz="2400">
              <a:latin typeface="Times New Roman" panose="02020603050405020304" pitchFamily="18" charset="0"/>
              <a:cs typeface="Times New Roman" panose="02020603050405020304" pitchFamily="18" charset="0"/>
            </a:endParaRPr>
          </a:p>
          <a:p>
            <a:pPr lvl="0" algn="just"/>
            <a:r>
              <a:rPr lang="en-US" altLang="zh-CN" sz="3000">
                <a:latin typeface="Times New Roman" panose="02020603050405020304" pitchFamily="18" charset="0"/>
                <a:cs typeface="Times New Roman" panose="02020603050405020304" pitchFamily="18" charset="0"/>
              </a:rPr>
              <a:t>3. Risks levels might be higher in international market than in domestic market. </a:t>
            </a:r>
            <a:r>
              <a:rPr lang="zh-CN" altLang="en-US" sz="2400">
                <a:latin typeface="Times New Roman" panose="02020603050405020304" pitchFamily="18" charset="0"/>
                <a:cs typeface="Times New Roman" panose="02020603050405020304" pitchFamily="18" charset="0"/>
              </a:rPr>
              <a:t>（国际市场上进行交易的风险也高于国内市场。</a:t>
            </a:r>
            <a:endParaRPr lang="en-US" altLang="zh-CN" sz="2400">
              <a:latin typeface="Times New Roman" panose="02020603050405020304" pitchFamily="18" charset="0"/>
              <a:cs typeface="Times New Roman" panose="02020603050405020304" pitchFamily="18" charset="0"/>
            </a:endParaRPr>
          </a:p>
          <a:p>
            <a:pPr lvl="0" algn="just"/>
            <a:endParaRPr lang="zh-CN" altLang="en-US" sz="2400"/>
          </a:p>
        </p:txBody>
      </p:sp>
      <p:sp>
        <p:nvSpPr>
          <p:cNvPr id="7" name="TextBox 6"/>
          <p:cNvSpPr txBox="1"/>
          <p:nvPr/>
        </p:nvSpPr>
        <p:spPr>
          <a:xfrm>
            <a:off x="-473278" y="78304"/>
            <a:ext cx="10116616" cy="1046440"/>
          </a:xfrm>
          <a:prstGeom prst="rect">
            <a:avLst/>
          </a:prstGeom>
          <a:noFill/>
        </p:spPr>
        <p:txBody>
          <a:bodyPr wrap="square" rtlCol="0">
            <a:spAutoFit/>
          </a:bodyPr>
          <a:lstStyle/>
          <a:p>
            <a:pPr algn="ctr"/>
            <a:r>
              <a:rPr lang="en-US" altLang="zh-CN" sz="2400">
                <a:latin typeface="Times New Roman" panose="02020603050405020304" pitchFamily="18" charset="0"/>
                <a:cs typeface="Times New Roman" panose="02020603050405020304" pitchFamily="18" charset="0"/>
              </a:rPr>
              <a:t>Section Two Differences between International Trade and Domestic Trade</a:t>
            </a:r>
          </a:p>
          <a:p>
            <a:pPr algn="ctr"/>
            <a:r>
              <a:rPr lang="zh-CN" altLang="en-US" sz="2000"/>
              <a:t>（第二节 国际贸易与国内贸易的区别）</a:t>
            </a:r>
          </a:p>
          <a:p>
            <a:endParaRPr lang="zh-CN" altLang="en-US"/>
          </a:p>
        </p:txBody>
      </p:sp>
    </p:spTree>
  </p:cSld>
  <p:clrMapOvr>
    <a:masterClrMapping/>
  </p:clrMapOvr>
  <p:transition spd="slow">
    <p:push dir="u"/>
  </p:transition>
</p:sld>
</file>

<file path=ppt/slides/slide15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433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4338" name="内容占位符 2"/>
          <p:cNvSpPr>
            <a:spLocks noGrp="1" noChangeArrowheads="1"/>
          </p:cNvSpPr>
          <p:nvPr>
            <p:ph idx="1"/>
          </p:nvPr>
        </p:nvSpPr>
        <p:spPr>
          <a:xfrm>
            <a:off x="584200" y="1054100"/>
            <a:ext cx="8070850" cy="4962525"/>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      Section 3 Commission and Discount </a:t>
            </a:r>
            <a:r>
              <a:rPr lang="zh-CN" altLang="en-US" sz="2400">
                <a:solidFill>
                  <a:schemeClr val="bg2"/>
                </a:solidFill>
                <a:latin typeface="Times New Roman" panose="02020603050405020304" pitchFamily="18" charset="0"/>
                <a:ea typeface="宋体" panose="02010600030101010101" pitchFamily="2" charset="-122"/>
              </a:rPr>
              <a:t>（佣金和折扣）</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1.Commission （佣金）</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 Definition：Commission is the remuneration for the agents who provide service for principals. During trading, commission is usually in the form of remuneration which either side of a trade provides to the middleman（佣金是指代理人或经纪人为委托人服务而收取的报酬。在货物买卖中，佣金常常表现为交易一方支付给中间商的报酬）</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5361"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5362" name="内容占位符 2"/>
          <p:cNvSpPr>
            <a:spLocks noGrp="1" noChangeArrowheads="1"/>
          </p:cNvSpPr>
          <p:nvPr>
            <p:ph idx="1"/>
          </p:nvPr>
        </p:nvSpPr>
        <p:spPr>
          <a:xfrm>
            <a:off x="683568" y="1340768"/>
            <a:ext cx="7776864" cy="4819650"/>
          </a:xfrm>
        </p:spPr>
        <p:txBody>
          <a:bodyPr/>
          <a:lstStyle/>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A price which contains a proportion as commission payment is called a “price with commission”. It can be defined as follows（合同条款中包含佣金的价格称之为“含佣价”，通常有以下几种表达方法）:</a:t>
            </a:r>
          </a:p>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Labeled by word: e.g. USD50/PC  CIF NEW YORK, this price includes 5% commission（每件商品50美金，CIF纽约，价格中包含5%佣金）.</a:t>
            </a:r>
          </a:p>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Using a capitalized “C” to indicate commission behind the trade terms:</a:t>
            </a:r>
          </a:p>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 e.g.  CIFC5 NEW YORK USD50/PC（每件商品50美金，CIFC5纽约）.</a:t>
            </a:r>
          </a:p>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Defied by number: e.g. USD50/PC  CIF NEW YORK, commission: USD3/PC（绝对数表示：每件支付佣金</a:t>
            </a:r>
            <a:r>
              <a:rPr lang="en-US" altLang="zh-CN" sz="2000" dirty="0">
                <a:solidFill>
                  <a:schemeClr val="bg2"/>
                </a:solidFill>
                <a:latin typeface="Times New Roman" panose="02020603050405020304" pitchFamily="18" charset="0"/>
                <a:ea typeface="宋体" panose="02010600030101010101" pitchFamily="2" charset="-122"/>
              </a:rPr>
              <a:t>3</a:t>
            </a:r>
            <a:r>
              <a:rPr lang="zh-CN" altLang="en-US" sz="2000" dirty="0">
                <a:solidFill>
                  <a:schemeClr val="bg2"/>
                </a:solidFill>
                <a:latin typeface="Times New Roman" panose="02020603050405020304" pitchFamily="18" charset="0"/>
                <a:ea typeface="宋体" panose="02010600030101010101" pitchFamily="2" charset="-122"/>
              </a:rPr>
              <a:t>美金）</a:t>
            </a:r>
            <a:r>
              <a:rPr lang="zh-CN" altLang="en-US" sz="23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6385"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6386" name="内容占位符 2"/>
          <p:cNvSpPr>
            <a:spLocks noGrp="1" noChangeArrowheads="1"/>
          </p:cNvSpPr>
          <p:nvPr>
            <p:ph idx="1"/>
          </p:nvPr>
        </p:nvSpPr>
        <p:spPr>
          <a:xfrm>
            <a:off x="561975" y="1054100"/>
            <a:ext cx="8080375" cy="4843463"/>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Calculation of Commission（佣金的计算）：</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Calculate the commission on the basis of the invoice value, the formula as follows:</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Commission = Price with Commission x Commission Rate （ 佣金额 = 含佣价 x 佣金率）</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Net Price = Price with Commission - Commission per Unit</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          = Price with Commission x (1- Commission Rate)</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净价 = 含佣价 – 单位货物佣金额 = 含佣价 x （1-佣金率）</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 Price with Commission = Net Price / (1-Commission Rate)</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 含佣价 =  净价 / （1-佣金率）</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7409"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7410" name="内容占位符 2"/>
          <p:cNvSpPr>
            <a:spLocks noGrp="1" noChangeArrowheads="1"/>
          </p:cNvSpPr>
          <p:nvPr>
            <p:ph idx="1"/>
          </p:nvPr>
        </p:nvSpPr>
        <p:spPr>
          <a:xfrm>
            <a:off x="596900" y="1054100"/>
            <a:ext cx="8128000" cy="5130800"/>
          </a:xfrm>
        </p:spPr>
        <p:txBody>
          <a:bodyPr/>
          <a:lstStyle/>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Payment Methods of Commission（佣金的支付方式）：</a:t>
            </a:r>
          </a:p>
          <a:p>
            <a:pPr marL="0" indent="0">
              <a:buFontTx/>
              <a:buNone/>
            </a:pPr>
            <a:r>
              <a:rPr lang="zh-CN" altLang="en-US" sz="2000" dirty="0">
                <a:solidFill>
                  <a:schemeClr val="bg2"/>
                </a:solidFill>
                <a:latin typeface="Times New Roman" panose="02020603050405020304" pitchFamily="18" charset="0"/>
                <a:ea typeface="宋体" panose="02010600030101010101" pitchFamily="2" charset="-122"/>
              </a:rPr>
              <a:t>   As for the payment methods of commission, it is made openly in most cases. It is indicated in the sales contract and normally paid after the transaction is completed. Either when the importer makes payment to the exporter through the middleperson it is deducted directly, or after the exporter receives the full payment from the importer it is returned to the middleperson from the exporter’s account.（第一种是出口商收清货款之后，再按事先约定的期限和佣金比率，将佣金另行付给中间代理商；第二种是由中间代理商在支付货款时直接从货价中扣除佣金；第三种是有的中间商要求出口企业在交易达成后就支付佣金）</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843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8434" name="内容占位符 2"/>
          <p:cNvSpPr>
            <a:spLocks noGrp="1" noChangeArrowheads="1"/>
          </p:cNvSpPr>
          <p:nvPr>
            <p:ph idx="1"/>
          </p:nvPr>
        </p:nvSpPr>
        <p:spPr>
          <a:xfrm>
            <a:off x="587375" y="1054100"/>
            <a:ext cx="8066088" cy="5022850"/>
          </a:xfrm>
        </p:spPr>
        <p:txBody>
          <a:bodyPr/>
          <a:lstStyle/>
          <a:p>
            <a:pPr marL="0" indent="0">
              <a:lnSpc>
                <a:spcPct val="150000"/>
              </a:lnSpc>
              <a:spcBef>
                <a:spcPct val="0"/>
              </a:spcBef>
              <a:buFontTx/>
              <a:buNone/>
            </a:pPr>
            <a:r>
              <a:rPr lang="zh-CN" altLang="en-US" sz="2400">
                <a:solidFill>
                  <a:schemeClr val="bg2"/>
                </a:solidFill>
                <a:latin typeface="Times New Roman" panose="02020603050405020304" pitchFamily="18" charset="0"/>
                <a:ea typeface="宋体" panose="02010600030101010101" pitchFamily="2" charset="-122"/>
              </a:rPr>
              <a:t>2.Discount (Rebate) 折扣</a:t>
            </a:r>
          </a:p>
          <a:p>
            <a:pPr marL="0" indent="0">
              <a:lnSpc>
                <a:spcPct val="150000"/>
              </a:lnSpc>
              <a:spcBef>
                <a:spcPct val="0"/>
              </a:spcBef>
              <a:buFontTx/>
              <a:buNone/>
            </a:pPr>
            <a:r>
              <a:rPr lang="zh-CN" altLang="en-US" sz="2400">
                <a:solidFill>
                  <a:schemeClr val="bg2"/>
                </a:solidFill>
                <a:latin typeface="Times New Roman" panose="02020603050405020304" pitchFamily="18" charset="0"/>
                <a:ea typeface="宋体" panose="02010600030101010101" pitchFamily="2" charset="-122"/>
              </a:rPr>
              <a:t>Definition：Discount is aimed to motivate the initiatives of the buyer, which is provided by the seller as a concession in the contract（折扣是指在国际贸易中，为了调动买方的积极性，在合同中订明卖方按原价给买方一定百分比的减让）</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945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9458" name="内容占位符 2"/>
          <p:cNvSpPr>
            <a:spLocks noGrp="1" noChangeArrowheads="1"/>
          </p:cNvSpPr>
          <p:nvPr>
            <p:ph idx="1"/>
          </p:nvPr>
        </p:nvSpPr>
        <p:spPr>
          <a:xfrm>
            <a:off x="549275" y="1054100"/>
            <a:ext cx="8343900" cy="5608638"/>
          </a:xfrm>
        </p:spPr>
        <p:txBody>
          <a:bodyPr/>
          <a:lstStyle/>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(2)Defined methods of discount（折扣的表示方法）</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Literally defined: it is usual that the discount rate should be defined literally in a pricing terms. </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For example, USD 1 000 per Ton CIF Hong Kong including </a:t>
            </a:r>
            <a:r>
              <a:rPr lang="en-US" altLang="zh-CN" sz="2400">
                <a:solidFill>
                  <a:schemeClr val="bg2"/>
                </a:solidFill>
                <a:latin typeface="Times New Roman" panose="02020603050405020304" pitchFamily="18" charset="0"/>
                <a:ea typeface="宋体" panose="02010600030101010101" pitchFamily="2" charset="-122"/>
              </a:rPr>
              <a:t>3</a:t>
            </a:r>
            <a:r>
              <a:rPr lang="zh-CN" altLang="en-US" sz="2400">
                <a:solidFill>
                  <a:schemeClr val="bg2"/>
                </a:solidFill>
                <a:latin typeface="Times New Roman" panose="02020603050405020304" pitchFamily="18" charset="0"/>
                <a:ea typeface="宋体" panose="02010600030101010101" pitchFamily="2" charset="-122"/>
              </a:rPr>
              <a:t>% discount（每吨1 000美元CIF香港，折扣为3%）.</a:t>
            </a:r>
          </a:p>
          <a:p>
            <a:pPr marL="0" indent="0">
              <a:buFontTx/>
              <a:buNone/>
            </a:pPr>
            <a:r>
              <a:rPr lang="zh-CN" altLang="en-US" sz="2400">
                <a:solidFill>
                  <a:schemeClr val="bg2"/>
                </a:solidFill>
                <a:latin typeface="Times New Roman" panose="02020603050405020304" pitchFamily="18" charset="0"/>
                <a:ea typeface="宋体" panose="02010600030101010101" pitchFamily="2" charset="-122"/>
              </a:rPr>
              <a:t>Defined by determined number: for instance, USD 1000/mt less discount USD 5.00 （每公吨1000美元，折扣5美元）</a:t>
            </a: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0481" name="标题 1"/>
          <p:cNvSpPr>
            <a:spLocks noGrp="1" noChangeArrowheads="1"/>
          </p:cNvSpPr>
          <p:nvPr>
            <p:ph type="title"/>
          </p:nvPr>
        </p:nvSpPr>
        <p:spPr/>
        <p:txBody>
          <a:bodyPr/>
          <a:lstStyle/>
          <a:p>
            <a:endParaRPr lang="zh-CN" altLang="en-US" dirty="0">
              <a:ea typeface="宋体" panose="02010600030101010101" pitchFamily="2" charset="-122"/>
            </a:endParaRPr>
          </a:p>
        </p:txBody>
      </p:sp>
      <p:sp>
        <p:nvSpPr>
          <p:cNvPr id="20482" name="内容占位符 2"/>
          <p:cNvSpPr>
            <a:spLocks noGrp="1" noChangeArrowheads="1"/>
          </p:cNvSpPr>
          <p:nvPr>
            <p:ph idx="1"/>
          </p:nvPr>
        </p:nvSpPr>
        <p:spPr>
          <a:xfrm>
            <a:off x="538163" y="1054100"/>
            <a:ext cx="8151812" cy="5057775"/>
          </a:xfrm>
        </p:spPr>
        <p:txBody>
          <a:bodyPr/>
          <a:lstStyle/>
          <a:p>
            <a:pPr marL="0" indent="0">
              <a:buFontTx/>
              <a:buNone/>
            </a:pPr>
            <a:r>
              <a:rPr lang="zh-CN" altLang="en-US" sz="2400">
                <a:solidFill>
                  <a:schemeClr val="bg2"/>
                </a:solidFill>
                <a:ea typeface="宋体" panose="02010600030101010101" pitchFamily="2" charset="-122"/>
              </a:rPr>
              <a:t>（3）Calculation and Payment Methods of Discount（折扣的计算与支付方式）</a:t>
            </a:r>
          </a:p>
          <a:p>
            <a:pPr marL="0" indent="0">
              <a:buFontTx/>
              <a:buNone/>
            </a:pPr>
            <a:r>
              <a:rPr lang="zh-CN" altLang="en-US" sz="2400">
                <a:solidFill>
                  <a:schemeClr val="bg2"/>
                </a:solidFill>
                <a:ea typeface="宋体" panose="02010600030101010101" pitchFamily="2" charset="-122"/>
              </a:rPr>
              <a:t>formula :</a:t>
            </a:r>
          </a:p>
          <a:p>
            <a:pPr marL="0" indent="0">
              <a:buFontTx/>
              <a:buNone/>
            </a:pPr>
            <a:r>
              <a:rPr lang="zh-CN" altLang="en-US" sz="2400">
                <a:solidFill>
                  <a:schemeClr val="bg2"/>
                </a:solidFill>
                <a:ea typeface="宋体" panose="02010600030101010101" pitchFamily="2" charset="-122"/>
              </a:rPr>
              <a:t>Discount per Unit = Original Price x Discount Rate</a:t>
            </a:r>
          </a:p>
          <a:p>
            <a:pPr marL="0" indent="0">
              <a:buFontTx/>
              <a:buNone/>
            </a:pPr>
            <a:r>
              <a:rPr lang="zh-CN" altLang="en-US" sz="2400">
                <a:solidFill>
                  <a:schemeClr val="bg2"/>
                </a:solidFill>
                <a:ea typeface="宋体" panose="02010600030101010101" pitchFamily="2" charset="-122"/>
              </a:rPr>
              <a:t>（单位货物折扣额 = 原价（或打折前的价格）x 折扣率）</a:t>
            </a:r>
          </a:p>
          <a:p>
            <a:pPr marL="0" indent="0">
              <a:buFontTx/>
              <a:buNone/>
            </a:pPr>
            <a:r>
              <a:rPr lang="zh-CN" altLang="en-US" sz="2400">
                <a:solidFill>
                  <a:schemeClr val="bg2"/>
                </a:solidFill>
                <a:ea typeface="宋体" panose="02010600030101010101" pitchFamily="2" charset="-122"/>
              </a:rPr>
              <a:t>Net seller’s Revenue = Original Price x (1-Discount Rate)</a:t>
            </a:r>
          </a:p>
          <a:p>
            <a:pPr marL="0" indent="0">
              <a:buFontTx/>
              <a:buNone/>
            </a:pPr>
            <a:r>
              <a:rPr lang="zh-CN" altLang="en-US" sz="2400">
                <a:solidFill>
                  <a:schemeClr val="bg2"/>
                </a:solidFill>
                <a:ea typeface="宋体" panose="02010600030101010101" pitchFamily="2" charset="-122"/>
              </a:rPr>
              <a:t>（卖方的实际收入 = 原价 – 单位货物折扣价）</a:t>
            </a:r>
          </a:p>
          <a:p>
            <a:pPr marL="0" indent="0">
              <a:buFontTx/>
              <a:buNone/>
            </a:pPr>
            <a:endParaRPr lang="zh-CN" altLang="en-US" sz="2400">
              <a:solidFill>
                <a:schemeClr val="bg2"/>
              </a:solidFill>
              <a:ea typeface="宋体" panose="02010600030101010101" pitchFamily="2" charset="-122"/>
            </a:endParaRPr>
          </a:p>
          <a:p>
            <a:pPr marL="0" indent="0">
              <a:buFontTx/>
              <a:buNone/>
            </a:pPr>
            <a:endParaRPr lang="zh-CN" altLang="en-US" sz="2400">
              <a:solidFill>
                <a:schemeClr val="bg2"/>
              </a:solidFill>
              <a:ea typeface="宋体" panose="02010600030101010101" pitchFamily="2" charset="-122"/>
            </a:endParaRPr>
          </a:p>
          <a:p>
            <a:pPr marL="0" indent="0">
              <a:buFontTx/>
              <a:buNone/>
            </a:pPr>
            <a:endParaRPr lang="zh-CN" altLang="en-US" sz="2400">
              <a:solidFill>
                <a:schemeClr val="bg2"/>
              </a:solidFill>
              <a:ea typeface="宋体" panose="02010600030101010101" pitchFamily="2" charset="-122"/>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1505" name="标题 1"/>
          <p:cNvSpPr>
            <a:spLocks noGrp="1" noChangeArrowheads="1"/>
          </p:cNvSpPr>
          <p:nvPr>
            <p:ph type="title"/>
          </p:nvPr>
        </p:nvSpPr>
        <p:spPr/>
        <p:txBody>
          <a:bodyPr/>
          <a:lstStyle/>
          <a:p>
            <a:endParaRPr lang="zh-CN" altLang="en-US" dirty="0">
              <a:ea typeface="宋体" panose="02010600030101010101" pitchFamily="2" charset="-122"/>
            </a:endParaRPr>
          </a:p>
        </p:txBody>
      </p:sp>
      <p:sp>
        <p:nvSpPr>
          <p:cNvPr id="21506" name="内容占位符 2"/>
          <p:cNvSpPr>
            <a:spLocks noGrp="1" noChangeArrowheads="1"/>
          </p:cNvSpPr>
          <p:nvPr>
            <p:ph idx="1"/>
          </p:nvPr>
        </p:nvSpPr>
        <p:spPr>
          <a:xfrm>
            <a:off x="644525" y="1054100"/>
            <a:ext cx="7997825" cy="5526088"/>
          </a:xfrm>
        </p:spPr>
        <p:txBody>
          <a:bodyPr/>
          <a:lstStyle/>
          <a:p>
            <a:pPr marL="0" indent="0">
              <a:lnSpc>
                <a:spcPct val="150000"/>
              </a:lnSpc>
              <a:spcBef>
                <a:spcPct val="0"/>
              </a:spcBef>
              <a:buFontTx/>
              <a:buNone/>
            </a:pPr>
            <a:r>
              <a:rPr lang="en-US" altLang="zh-CN" sz="2400">
                <a:solidFill>
                  <a:schemeClr val="bg2"/>
                </a:solidFill>
                <a:latin typeface="Times New Roman" panose="02020603050405020304" pitchFamily="18" charset="0"/>
                <a:ea typeface="宋体" panose="02010600030101010101" pitchFamily="2" charset="-122"/>
              </a:rPr>
              <a:t> </a:t>
            </a:r>
            <a:r>
              <a:rPr lang="zh-CN" altLang="en-US" sz="2400">
                <a:solidFill>
                  <a:schemeClr val="bg2"/>
                </a:solidFill>
                <a:latin typeface="Times New Roman" panose="02020603050405020304" pitchFamily="18" charset="0"/>
                <a:ea typeface="宋体" panose="02010600030101010101" pitchFamily="2" charset="-122"/>
              </a:rPr>
              <a:t>Payment Method of Commission（折扣的支付）</a:t>
            </a:r>
            <a:r>
              <a:rPr lang="en-US" altLang="zh-CN" sz="2400">
                <a:solidFill>
                  <a:schemeClr val="bg2"/>
                </a:solidFill>
                <a:latin typeface="Times New Roman" panose="02020603050405020304" pitchFamily="18" charset="0"/>
                <a:ea typeface="宋体" panose="02010600030101010101" pitchFamily="2" charset="-122"/>
              </a:rPr>
              <a:t> </a:t>
            </a:r>
            <a:r>
              <a:rPr lang="zh-CN" altLang="en-US" sz="2400">
                <a:solidFill>
                  <a:schemeClr val="bg2"/>
                </a:solidFill>
                <a:latin typeface="Times New Roman" panose="02020603050405020304" pitchFamily="18" charset="0"/>
                <a:ea typeface="宋体" panose="02010600030101010101" pitchFamily="2" charset="-122"/>
              </a:rPr>
              <a:t>：</a:t>
            </a:r>
            <a:endParaRPr lang="en-US" altLang="zh-CN" sz="2400">
              <a:solidFill>
                <a:schemeClr val="bg2"/>
              </a:solidFill>
              <a:latin typeface="Times New Roman" panose="02020603050405020304" pitchFamily="18" charset="0"/>
              <a:ea typeface="宋体" panose="02010600030101010101" pitchFamily="2" charset="-122"/>
            </a:endParaRPr>
          </a:p>
          <a:p>
            <a:pPr marL="0" indent="0">
              <a:lnSpc>
                <a:spcPct val="150000"/>
              </a:lnSpc>
              <a:spcBef>
                <a:spcPct val="0"/>
              </a:spcBef>
              <a:buFontTx/>
              <a:buNone/>
            </a:pPr>
            <a:r>
              <a:rPr lang="en-US" altLang="zh-CN" sz="2400">
                <a:solidFill>
                  <a:schemeClr val="bg2"/>
                </a:solidFill>
                <a:latin typeface="Times New Roman" panose="02020603050405020304" pitchFamily="18" charset="0"/>
                <a:ea typeface="宋体" panose="02010600030101010101" pitchFamily="2" charset="-122"/>
              </a:rPr>
              <a:t>  </a:t>
            </a:r>
            <a:r>
              <a:rPr lang="zh-CN" altLang="en-US" sz="2400">
                <a:solidFill>
                  <a:schemeClr val="bg2"/>
                </a:solidFill>
                <a:latin typeface="Times New Roman" panose="02020603050405020304" pitchFamily="18" charset="0"/>
                <a:ea typeface="宋体" panose="02010600030101010101" pitchFamily="2" charset="-122"/>
              </a:rPr>
              <a:t>The payment method of discount can be offered directly during issuing; sellers remove the discount from the invoice value（折扣一般是在买方支付货款时预先予以扣除，也有的折扣金额不直接从货价中扣除，而按双方当事人暗中达成的协议，由卖方以给“暗扣”或“回扣”的方式另行支付给买方）.</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4213" y="3429000"/>
            <a:ext cx="7772400" cy="1470025"/>
          </a:xfrm>
        </p:spPr>
        <p:txBody>
          <a:bodyPr/>
          <a:lstStyle/>
          <a:p>
            <a:r>
              <a:rPr lang="zh-CN" altLang="en-US" sz="3600"/>
              <a:t>第五章  国际货物运输</a:t>
            </a:r>
          </a:p>
        </p:txBody>
      </p:sp>
      <p:sp>
        <p:nvSpPr>
          <p:cNvPr id="3075" name="Rectangle 3"/>
          <p:cNvSpPr>
            <a:spLocks noGrp="1" noChangeArrowheads="1"/>
          </p:cNvSpPr>
          <p:nvPr>
            <p:ph type="subTitle" idx="1"/>
          </p:nvPr>
        </p:nvSpPr>
        <p:spPr>
          <a:xfrm>
            <a:off x="1042988" y="1989138"/>
            <a:ext cx="6911975" cy="1752600"/>
          </a:xfrm>
        </p:spPr>
        <p:txBody>
          <a:bodyPr/>
          <a:lstStyle/>
          <a:p>
            <a:r>
              <a:rPr lang="en-US" altLang="zh-CN"/>
              <a:t>Chapter 5  </a:t>
            </a:r>
            <a:r>
              <a:rPr lang="zh-CN" altLang="en-US"/>
              <a:t> </a:t>
            </a:r>
            <a:r>
              <a:rPr lang="en-US" altLang="zh-CN"/>
              <a:t>International Cargo Transportation </a:t>
            </a:r>
            <a:endParaRPr lang="zh-CN" alt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827584" y="1268760"/>
            <a:ext cx="8229600" cy="4525962"/>
          </a:xfrm>
        </p:spPr>
        <p:txBody>
          <a:bodyPr/>
          <a:lstStyle/>
          <a:p>
            <a:r>
              <a:rPr lang="en-US" altLang="zh-CN" dirty="0"/>
              <a:t>Section One Methods of the Delivery</a:t>
            </a:r>
          </a:p>
          <a:p>
            <a:r>
              <a:rPr lang="zh-CN" altLang="en-US" dirty="0"/>
              <a:t>第一节  运输方式</a:t>
            </a:r>
          </a:p>
          <a:p>
            <a:r>
              <a:rPr lang="en-US" altLang="zh-CN" dirty="0"/>
              <a:t>Section Two Shipping Documents</a:t>
            </a:r>
          </a:p>
          <a:p>
            <a:r>
              <a:rPr lang="zh-CN" altLang="en-US" dirty="0"/>
              <a:t>第二节  运输单据</a:t>
            </a:r>
          </a:p>
          <a:p>
            <a:r>
              <a:rPr lang="en-US" altLang="zh-CN" dirty="0"/>
              <a:t>Section Three Delivery Conditions</a:t>
            </a:r>
          </a:p>
          <a:p>
            <a:r>
              <a:rPr lang="zh-CN" altLang="en-US" dirty="0"/>
              <a:t>第三节  装运条款</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96370" y="1145307"/>
            <a:ext cx="7704856" cy="2800767"/>
          </a:xfrm>
          <a:prstGeom prst="rect">
            <a:avLst/>
          </a:prstGeom>
          <a:noFill/>
        </p:spPr>
        <p:txBody>
          <a:bodyPr wrap="square" rtlCol="0">
            <a:spAutoFit/>
          </a:bodyPr>
          <a:lstStyle/>
          <a:p>
            <a:pPr algn="just"/>
            <a:r>
              <a:rPr lang="en-US" altLang="zh-CN" sz="3000"/>
              <a:t>4. Compared to domestic trade, it is more difficult for dealers in international trade to get the necessary information of a particular firm in a foreign country. </a:t>
            </a:r>
          </a:p>
          <a:p>
            <a:pPr algn="just"/>
            <a:r>
              <a:rPr lang="zh-CN" altLang="en-US" sz="2800"/>
              <a:t>（跟国内贸易相比，对于国际贸易人员来说，去获得一个在国外公司的必要信息是更加困难的。）</a:t>
            </a:r>
          </a:p>
        </p:txBody>
      </p:sp>
      <p:sp>
        <p:nvSpPr>
          <p:cNvPr id="3" name="TextBox 2"/>
          <p:cNvSpPr txBox="1"/>
          <p:nvPr/>
        </p:nvSpPr>
        <p:spPr>
          <a:xfrm>
            <a:off x="-452214" y="260648"/>
            <a:ext cx="10116616" cy="1046440"/>
          </a:xfrm>
          <a:prstGeom prst="rect">
            <a:avLst/>
          </a:prstGeom>
          <a:noFill/>
        </p:spPr>
        <p:txBody>
          <a:bodyPr wrap="square" rtlCol="0">
            <a:spAutoFit/>
          </a:bodyPr>
          <a:lstStyle/>
          <a:p>
            <a:pPr algn="ctr"/>
            <a:r>
              <a:rPr lang="en-US" altLang="zh-CN" sz="2400">
                <a:latin typeface="Times New Roman" panose="02020603050405020304" pitchFamily="18" charset="0"/>
                <a:cs typeface="Times New Roman" panose="02020603050405020304" pitchFamily="18" charset="0"/>
              </a:rPr>
              <a:t>Section Two Differences between International Trade and Domestic Trade</a:t>
            </a:r>
          </a:p>
          <a:p>
            <a:pPr algn="ctr"/>
            <a:r>
              <a:rPr lang="zh-CN" altLang="en-US" sz="2000"/>
              <a:t>（第二节 国际贸易与国内贸易的区别）</a:t>
            </a:r>
          </a:p>
          <a:p>
            <a:endParaRPr lang="zh-CN" altLang="en-US"/>
          </a:p>
        </p:txBody>
      </p:sp>
    </p:spTree>
  </p:cSld>
  <p:clrMapOvr>
    <a:masterClrMapping/>
  </p:clrMapOvr>
  <p:transition spd="slow">
    <p:push dir="u"/>
  </p:transition>
</p:sld>
</file>

<file path=ppt/slides/slide160.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611188" y="1268413"/>
            <a:ext cx="7848600" cy="4035425"/>
          </a:xfrm>
        </p:spPr>
        <p:txBody>
          <a:bodyPr/>
          <a:lstStyle/>
          <a:p>
            <a:pPr marL="0" indent="449580">
              <a:lnSpc>
                <a:spcPct val="120000"/>
              </a:lnSpc>
              <a:buFontTx/>
              <a:buNone/>
            </a:pPr>
            <a:r>
              <a:rPr lang="en-US" altLang="zh-CN" sz="2400">
                <a:latin typeface="Times New Roman" panose="02020603050405020304" pitchFamily="18" charset="0"/>
              </a:rPr>
              <a:t>As to the methods of delivery in international practice, there are many methods to deliver the goods purchased, such as </a:t>
            </a:r>
            <a:r>
              <a:rPr lang="en-US" altLang="zh-CN" sz="2400" u="sng">
                <a:solidFill>
                  <a:srgbClr val="CC00CC"/>
                </a:solidFill>
                <a:latin typeface="Times New Roman" panose="02020603050405020304" pitchFamily="18" charset="0"/>
              </a:rPr>
              <a:t>ocean transport</a:t>
            </a:r>
            <a:r>
              <a:rPr lang="en-US" altLang="zh-CN" sz="2400">
                <a:latin typeface="Times New Roman" panose="02020603050405020304" pitchFamily="18" charset="0"/>
              </a:rPr>
              <a:t>, </a:t>
            </a:r>
            <a:r>
              <a:rPr lang="en-US" altLang="zh-CN" sz="2400" u="sng">
                <a:solidFill>
                  <a:srgbClr val="583DF7"/>
                </a:solidFill>
                <a:latin typeface="Times New Roman" panose="02020603050405020304" pitchFamily="18" charset="0"/>
              </a:rPr>
              <a:t>railway transport</a:t>
            </a:r>
            <a:r>
              <a:rPr lang="en-US" altLang="zh-CN" sz="2400">
                <a:latin typeface="Times New Roman" panose="02020603050405020304" pitchFamily="18" charset="0"/>
              </a:rPr>
              <a:t>, </a:t>
            </a:r>
            <a:r>
              <a:rPr lang="en-US" altLang="zh-CN" sz="2400" u="sng">
                <a:solidFill>
                  <a:srgbClr val="996633"/>
                </a:solidFill>
                <a:latin typeface="Times New Roman" panose="02020603050405020304" pitchFamily="18" charset="0"/>
              </a:rPr>
              <a:t>air transport</a:t>
            </a:r>
            <a:r>
              <a:rPr lang="en-US" altLang="zh-CN" sz="2400">
                <a:latin typeface="Times New Roman" panose="02020603050405020304" pitchFamily="18" charset="0"/>
              </a:rPr>
              <a:t>, </a:t>
            </a:r>
            <a:r>
              <a:rPr lang="en-US" altLang="zh-CN" sz="2400" u="sng">
                <a:solidFill>
                  <a:srgbClr val="6600CC"/>
                </a:solidFill>
                <a:latin typeface="Times New Roman" panose="02020603050405020304" pitchFamily="18" charset="0"/>
              </a:rPr>
              <a:t>river and lakes transport</a:t>
            </a:r>
            <a:r>
              <a:rPr lang="en-US" altLang="zh-CN" sz="2400">
                <a:latin typeface="Times New Roman" panose="02020603050405020304" pitchFamily="18" charset="0"/>
              </a:rPr>
              <a:t>, </a:t>
            </a:r>
            <a:r>
              <a:rPr lang="en-US" altLang="zh-CN" sz="2400" u="sng">
                <a:solidFill>
                  <a:srgbClr val="008000"/>
                </a:solidFill>
                <a:latin typeface="Times New Roman" panose="02020603050405020304" pitchFamily="18" charset="0"/>
              </a:rPr>
              <a:t>postal transport</a:t>
            </a:r>
            <a:r>
              <a:rPr lang="en-US" altLang="zh-CN" sz="2400">
                <a:latin typeface="Times New Roman" panose="02020603050405020304" pitchFamily="18" charset="0"/>
              </a:rPr>
              <a:t>, </a:t>
            </a:r>
            <a:r>
              <a:rPr lang="en-US" altLang="zh-CN" sz="2400" u="sng">
                <a:solidFill>
                  <a:srgbClr val="666633"/>
                </a:solidFill>
                <a:latin typeface="Times New Roman" panose="02020603050405020304" pitchFamily="18" charset="0"/>
              </a:rPr>
              <a:t>road transport</a:t>
            </a:r>
            <a:r>
              <a:rPr lang="en-US" altLang="zh-CN" sz="2400">
                <a:latin typeface="Times New Roman" panose="02020603050405020304" pitchFamily="18" charset="0"/>
              </a:rPr>
              <a:t>, </a:t>
            </a:r>
            <a:r>
              <a:rPr lang="en-US" altLang="zh-CN" sz="2400" u="sng">
                <a:solidFill>
                  <a:srgbClr val="0000FF"/>
                </a:solidFill>
                <a:latin typeface="Times New Roman" panose="02020603050405020304" pitchFamily="18" charset="0"/>
              </a:rPr>
              <a:t>pipelines transport</a:t>
            </a:r>
            <a:r>
              <a:rPr lang="en-US" altLang="zh-CN" sz="2400">
                <a:latin typeface="Times New Roman" panose="02020603050405020304" pitchFamily="18" charset="0"/>
              </a:rPr>
              <a:t>, </a:t>
            </a:r>
            <a:r>
              <a:rPr lang="en-US" altLang="zh-CN" sz="2400" u="sng">
                <a:solidFill>
                  <a:srgbClr val="A50021"/>
                </a:solidFill>
                <a:latin typeface="Times New Roman" panose="02020603050405020304" pitchFamily="18" charset="0"/>
              </a:rPr>
              <a:t>land bridge transport</a:t>
            </a:r>
            <a:r>
              <a:rPr lang="en-US" altLang="zh-CN" sz="2400">
                <a:latin typeface="Times New Roman" panose="02020603050405020304" pitchFamily="18" charset="0"/>
              </a:rPr>
              <a:t> and </a:t>
            </a:r>
            <a:r>
              <a:rPr lang="en-US" altLang="zh-CN" sz="2400" u="sng">
                <a:solidFill>
                  <a:srgbClr val="993300"/>
                </a:solidFill>
                <a:latin typeface="Times New Roman" panose="02020603050405020304" pitchFamily="18" charset="0"/>
              </a:rPr>
              <a:t>international multimode transport</a:t>
            </a:r>
            <a:r>
              <a:rPr lang="en-US" altLang="zh-CN" sz="2400">
                <a:latin typeface="Times New Roman" panose="02020603050405020304" pitchFamily="18" charset="0"/>
              </a:rPr>
              <a:t> and so on. The buyer and seller can decide which methods will be the best for the goods to be transported according the goods characteristics, quantity, transit journey, value, time, the natural conditions and so on.</a:t>
            </a:r>
            <a:r>
              <a:rPr lang="en-US" altLang="zh-CN">
                <a:latin typeface="Times New Roman" panose="02020603050405020304" pitchFamily="18" charset="0"/>
              </a:rPr>
              <a:t> </a:t>
            </a:r>
          </a:p>
        </p:txBody>
      </p:sp>
      <p:sp>
        <p:nvSpPr>
          <p:cNvPr id="45059" name="Rectangle 3"/>
          <p:cNvSpPr>
            <a:spLocks noChangeArrowheads="1"/>
          </p:cNvSpPr>
          <p:nvPr/>
        </p:nvSpPr>
        <p:spPr bwMode="auto">
          <a:xfrm>
            <a:off x="971550" y="333375"/>
            <a:ext cx="6802438" cy="588963"/>
          </a:xfrm>
          <a:prstGeom prst="rect">
            <a:avLst/>
          </a:prstGeom>
          <a:gradFill rotWithShape="1">
            <a:gsLst>
              <a:gs pos="0">
                <a:srgbClr val="FFFF00">
                  <a:alpha val="63000"/>
                </a:srgbClr>
              </a:gs>
              <a:gs pos="100000">
                <a:schemeClr val="bg1">
                  <a:alpha val="64999"/>
                </a:schemeClr>
              </a:gs>
            </a:gsLst>
            <a:path path="shape">
              <a:fillToRect l="50000" t="50000" r="50000" b="50000"/>
            </a:path>
          </a:gradFill>
          <a:ln w="9525">
            <a:miter lim="800000"/>
          </a:ln>
          <a:effectLst/>
          <a:scene3d>
            <a:camera prst="legacyObliqueTopRight"/>
            <a:lightRig rig="legacyFlat3" dir="b"/>
          </a:scene3d>
          <a:sp3d extrusionH="430200" prstMaterial="legacyMatte">
            <a:bevelT w="13500" h="13500" prst="angle"/>
            <a:bevelB w="13500" h="13500" prst="angle"/>
            <a:extrusionClr>
              <a:srgbClr val="FFFF00"/>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flatTx/>
          </a:bodyPr>
          <a:lstStyle/>
          <a:p>
            <a:pPr algn="ctr" fontAlgn="base">
              <a:spcBef>
                <a:spcPct val="0"/>
              </a:spcBef>
              <a:spcAft>
                <a:spcPct val="0"/>
              </a:spcAft>
            </a:pPr>
            <a:r>
              <a:rPr lang="en-US" altLang="zh-CN" sz="3200">
                <a:solidFill>
                  <a:srgbClr val="000000"/>
                </a:solidFill>
              </a:rPr>
              <a:t>Section One Methods of the Delivery</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indefinite" fill="hold">
                                          <p:stCondLst>
                                            <p:cond delay="0"/>
                                          </p:stCondLst>
                                        </p:cTn>
                                        <p:tgtEl>
                                          <p:spTgt spid="45058">
                                            <p:txEl>
                                              <p:pRg st="0" end="0"/>
                                            </p:txEl>
                                          </p:spTgt>
                                        </p:tgtEl>
                                        <p:attrNameLst>
                                          <p:attrName>style.visibility</p:attrName>
                                        </p:attrNameLst>
                                      </p:cBhvr>
                                      <p:to>
                                        <p:strVal val="visible"/>
                                      </p:to>
                                    </p:set>
                                    <p:animEffect transition="in" filter="wipe(left)">
                                      <p:cBhvr>
                                        <p:cTn id="7" dur="500"/>
                                        <p:tgtEl>
                                          <p:spTgt spid="450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p:bldLst>
  </p:timing>
</p:sld>
</file>

<file path=ppt/slides/slide16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577975" y="235521"/>
            <a:ext cx="5988050" cy="571500"/>
          </a:xfrm>
          <a:gradFill rotWithShape="1">
            <a:gsLst>
              <a:gs pos="0">
                <a:schemeClr val="accent1"/>
              </a:gs>
              <a:gs pos="100000">
                <a:schemeClr val="bg1"/>
              </a:gs>
            </a:gsLst>
            <a:lin ang="5400000" scaled="1"/>
          </a:gradFill>
          <a:extLst>
            <a:ext uri="{91240B29-F687-4F45-9708-019B960494DF}">
              <a14:hiddenLine xmlns:a14="http://schemas.microsoft.com/office/drawing/2010/main" w="9525">
                <a:solidFill>
                  <a:schemeClr val="tx1"/>
                </a:solidFill>
                <a:miter lim="800000"/>
                <a:headEnd/>
                <a:tailEnd/>
              </a14:hiddenLine>
            </a:ext>
          </a:extLst>
        </p:spPr>
        <p:txBody>
          <a:bodyPr anchor="b"/>
          <a:lstStyle/>
          <a:p>
            <a:r>
              <a:rPr lang="zh-CN" altLang="en-US" sz="3200" dirty="0"/>
              <a:t> </a:t>
            </a:r>
            <a:r>
              <a:rPr lang="zh-CN" altLang="en-US" sz="3200" b="1" dirty="0"/>
              <a:t>（一）</a:t>
            </a:r>
            <a:r>
              <a:rPr lang="en-US" altLang="zh-CN" sz="3200" b="1" dirty="0"/>
              <a:t>Modes of Transport</a:t>
            </a:r>
          </a:p>
        </p:txBody>
      </p:sp>
      <p:sp>
        <p:nvSpPr>
          <p:cNvPr id="46083" name="Text Box 3"/>
          <p:cNvSpPr txBox="1">
            <a:spLocks noChangeArrowheads="1"/>
          </p:cNvSpPr>
          <p:nvPr/>
        </p:nvSpPr>
        <p:spPr bwMode="auto">
          <a:xfrm>
            <a:off x="947936" y="1425352"/>
            <a:ext cx="1676400" cy="57943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000000"/>
                </a:solidFill>
                <a:latin typeface="Times New Roman" panose="02020603050405020304" pitchFamily="18" charset="0"/>
              </a:rPr>
              <a:t>  </a:t>
            </a:r>
            <a:r>
              <a:rPr kumimoji="1" lang="en-US" altLang="zh-CN" sz="3200" b="1">
                <a:solidFill>
                  <a:srgbClr val="FFFFFF"/>
                </a:solidFill>
                <a:latin typeface="Times New Roman" panose="02020603050405020304" pitchFamily="18" charset="0"/>
              </a:rPr>
              <a:t>Sea</a:t>
            </a:r>
          </a:p>
        </p:txBody>
      </p:sp>
      <p:sp>
        <p:nvSpPr>
          <p:cNvPr id="46084" name="Text Box 4"/>
          <p:cNvSpPr txBox="1">
            <a:spLocks noChangeArrowheads="1"/>
          </p:cNvSpPr>
          <p:nvPr/>
        </p:nvSpPr>
        <p:spPr bwMode="auto">
          <a:xfrm>
            <a:off x="947936" y="3101752"/>
            <a:ext cx="1676400" cy="579437"/>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FFFFFF"/>
                </a:solidFill>
                <a:latin typeface="Times New Roman" panose="02020603050405020304" pitchFamily="18" charset="0"/>
              </a:rPr>
              <a:t>  </a:t>
            </a:r>
            <a:r>
              <a:rPr kumimoji="1" lang="en-US" altLang="zh-CN" sz="3200" b="1">
                <a:solidFill>
                  <a:srgbClr val="FFFFFF"/>
                </a:solidFill>
                <a:latin typeface="Times New Roman" panose="02020603050405020304" pitchFamily="18" charset="0"/>
              </a:rPr>
              <a:t>Land</a:t>
            </a:r>
          </a:p>
        </p:txBody>
      </p:sp>
      <p:sp>
        <p:nvSpPr>
          <p:cNvPr id="46085" name="Text Box 5"/>
          <p:cNvSpPr txBox="1">
            <a:spLocks noChangeArrowheads="1"/>
          </p:cNvSpPr>
          <p:nvPr/>
        </p:nvSpPr>
        <p:spPr bwMode="auto">
          <a:xfrm>
            <a:off x="871736" y="4930552"/>
            <a:ext cx="1752600" cy="57943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000000"/>
                </a:solidFill>
                <a:latin typeface="Times New Roman" panose="02020603050405020304" pitchFamily="18" charset="0"/>
              </a:rPr>
              <a:t>  </a:t>
            </a:r>
            <a:r>
              <a:rPr kumimoji="1" lang="en-US" altLang="zh-CN" sz="3200" b="1">
                <a:solidFill>
                  <a:srgbClr val="000000"/>
                </a:solidFill>
                <a:latin typeface="Times New Roman" panose="02020603050405020304" pitchFamily="18" charset="0"/>
              </a:rPr>
              <a:t>Air</a:t>
            </a:r>
          </a:p>
        </p:txBody>
      </p:sp>
      <p:sp>
        <p:nvSpPr>
          <p:cNvPr id="46086" name="Line 6"/>
          <p:cNvSpPr>
            <a:spLocks noChangeShapeType="1"/>
          </p:cNvSpPr>
          <p:nvPr/>
        </p:nvSpPr>
        <p:spPr bwMode="auto">
          <a:xfrm flipV="1">
            <a:off x="2776736" y="1447577"/>
            <a:ext cx="914400" cy="192087"/>
          </a:xfrm>
          <a:prstGeom prst="line">
            <a:avLst/>
          </a:prstGeom>
          <a:noFill/>
          <a:ln w="5715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6087" name="Line 7"/>
          <p:cNvSpPr>
            <a:spLocks noChangeShapeType="1"/>
          </p:cNvSpPr>
          <p:nvPr/>
        </p:nvSpPr>
        <p:spPr bwMode="auto">
          <a:xfrm>
            <a:off x="2776736" y="1787302"/>
            <a:ext cx="838200" cy="385762"/>
          </a:xfrm>
          <a:prstGeom prst="line">
            <a:avLst/>
          </a:prstGeom>
          <a:noFill/>
          <a:ln w="5715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6088" name="Text Box 8"/>
          <p:cNvSpPr txBox="1">
            <a:spLocks noChangeArrowheads="1"/>
          </p:cNvSpPr>
          <p:nvPr/>
        </p:nvSpPr>
        <p:spPr bwMode="auto">
          <a:xfrm>
            <a:off x="3995936" y="1196752"/>
            <a:ext cx="2895600" cy="57943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dirty="0">
                <a:solidFill>
                  <a:srgbClr val="FFFFFF"/>
                </a:solidFill>
                <a:latin typeface="Times New Roman" panose="02020603050405020304" pitchFamily="18" charset="0"/>
              </a:rPr>
              <a:t> </a:t>
            </a:r>
            <a:r>
              <a:rPr kumimoji="1" lang="en-US" altLang="zh-CN" sz="3200" b="1" dirty="0">
                <a:solidFill>
                  <a:srgbClr val="FFFFFF"/>
                </a:solidFill>
                <a:latin typeface="Times New Roman" panose="02020603050405020304" pitchFamily="18" charset="0"/>
              </a:rPr>
              <a:t>Charter</a:t>
            </a:r>
          </a:p>
        </p:txBody>
      </p:sp>
      <p:sp>
        <p:nvSpPr>
          <p:cNvPr id="46089" name="Text Box 9"/>
          <p:cNvSpPr txBox="1">
            <a:spLocks noChangeArrowheads="1"/>
          </p:cNvSpPr>
          <p:nvPr/>
        </p:nvSpPr>
        <p:spPr bwMode="auto">
          <a:xfrm>
            <a:off x="3995936" y="2034952"/>
            <a:ext cx="2819400" cy="57943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FFFFFF"/>
                </a:solidFill>
                <a:latin typeface="Times New Roman" panose="02020603050405020304" pitchFamily="18" charset="0"/>
              </a:rPr>
              <a:t>  </a:t>
            </a:r>
            <a:r>
              <a:rPr kumimoji="1" lang="en-US" altLang="zh-CN" sz="3200" b="1">
                <a:solidFill>
                  <a:srgbClr val="FFFFFF"/>
                </a:solidFill>
                <a:latin typeface="Times New Roman" panose="02020603050405020304" pitchFamily="18" charset="0"/>
              </a:rPr>
              <a:t>Liner</a:t>
            </a:r>
          </a:p>
        </p:txBody>
      </p:sp>
      <p:sp>
        <p:nvSpPr>
          <p:cNvPr id="46090" name="Line 10"/>
          <p:cNvSpPr>
            <a:spLocks noChangeShapeType="1"/>
          </p:cNvSpPr>
          <p:nvPr/>
        </p:nvSpPr>
        <p:spPr bwMode="auto">
          <a:xfrm flipV="1">
            <a:off x="2624336" y="3111277"/>
            <a:ext cx="1066800" cy="128587"/>
          </a:xfrm>
          <a:prstGeom prst="line">
            <a:avLst/>
          </a:prstGeom>
          <a:noFill/>
          <a:ln w="57150">
            <a:solidFill>
              <a:schemeClr val="bg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6091" name="Text Box 11"/>
          <p:cNvSpPr txBox="1">
            <a:spLocks noChangeArrowheads="1"/>
          </p:cNvSpPr>
          <p:nvPr/>
        </p:nvSpPr>
        <p:spPr bwMode="auto">
          <a:xfrm>
            <a:off x="3995936" y="2873152"/>
            <a:ext cx="3962400" cy="579437"/>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FFFFFF"/>
                </a:solidFill>
                <a:latin typeface="Times New Roman" panose="02020603050405020304" pitchFamily="18" charset="0"/>
              </a:rPr>
              <a:t>  </a:t>
            </a:r>
            <a:r>
              <a:rPr kumimoji="1" lang="en-US" altLang="zh-CN" sz="3200" b="1">
                <a:solidFill>
                  <a:srgbClr val="FFFFFF"/>
                </a:solidFill>
                <a:latin typeface="Times New Roman" panose="02020603050405020304" pitchFamily="18" charset="0"/>
              </a:rPr>
              <a:t>Railway, train</a:t>
            </a:r>
          </a:p>
        </p:txBody>
      </p:sp>
      <p:sp>
        <p:nvSpPr>
          <p:cNvPr id="46092" name="Line 12"/>
          <p:cNvSpPr>
            <a:spLocks noChangeShapeType="1"/>
          </p:cNvSpPr>
          <p:nvPr/>
        </p:nvSpPr>
        <p:spPr bwMode="auto">
          <a:xfrm>
            <a:off x="2700536" y="3400202"/>
            <a:ext cx="838200" cy="449262"/>
          </a:xfrm>
          <a:prstGeom prst="line">
            <a:avLst/>
          </a:prstGeom>
          <a:noFill/>
          <a:ln w="57150">
            <a:solidFill>
              <a:schemeClr val="bg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6093" name="Text Box 13"/>
          <p:cNvSpPr txBox="1">
            <a:spLocks noChangeArrowheads="1"/>
          </p:cNvSpPr>
          <p:nvPr/>
        </p:nvSpPr>
        <p:spPr bwMode="auto">
          <a:xfrm>
            <a:off x="3995936" y="3711352"/>
            <a:ext cx="4038600" cy="579437"/>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FFFFFF"/>
                </a:solidFill>
                <a:latin typeface="Times New Roman" panose="02020603050405020304" pitchFamily="18" charset="0"/>
              </a:rPr>
              <a:t>  </a:t>
            </a:r>
            <a:r>
              <a:rPr kumimoji="1" lang="en-US" altLang="zh-CN" sz="3200" b="1">
                <a:solidFill>
                  <a:srgbClr val="FFFFFF"/>
                </a:solidFill>
                <a:latin typeface="Times New Roman" panose="02020603050405020304" pitchFamily="18" charset="0"/>
              </a:rPr>
              <a:t>Roadway, truck</a:t>
            </a:r>
          </a:p>
        </p:txBody>
      </p:sp>
      <p:sp>
        <p:nvSpPr>
          <p:cNvPr id="46094" name="Line 14"/>
          <p:cNvSpPr>
            <a:spLocks noChangeShapeType="1"/>
          </p:cNvSpPr>
          <p:nvPr/>
        </p:nvSpPr>
        <p:spPr bwMode="auto">
          <a:xfrm>
            <a:off x="2624336" y="5221064"/>
            <a:ext cx="990600" cy="0"/>
          </a:xfrm>
          <a:prstGeom prst="line">
            <a:avLst/>
          </a:prstGeom>
          <a:noFill/>
          <a:ln w="57150">
            <a:solidFill>
              <a:schemeClr val="hlink"/>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6095" name="Text Box 15"/>
          <p:cNvSpPr txBox="1">
            <a:spLocks noChangeArrowheads="1"/>
          </p:cNvSpPr>
          <p:nvPr/>
        </p:nvSpPr>
        <p:spPr bwMode="auto">
          <a:xfrm>
            <a:off x="3691136" y="4667027"/>
            <a:ext cx="4953000" cy="1320800"/>
          </a:xfrm>
          <a:prstGeom prst="rect">
            <a:avLst/>
          </a:prstGeom>
          <a:solidFill>
            <a:schemeClr val="hlink"/>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000000"/>
                </a:solidFill>
                <a:latin typeface="Times New Roman" panose="02020603050405020304" pitchFamily="18" charset="0"/>
              </a:rPr>
              <a:t> </a:t>
            </a:r>
            <a:r>
              <a:rPr kumimoji="1" lang="en-US" altLang="zh-CN" sz="3200" b="1">
                <a:solidFill>
                  <a:srgbClr val="000000"/>
                </a:solidFill>
                <a:latin typeface="Times New Roman" panose="02020603050405020304" pitchFamily="18" charset="0"/>
              </a:rPr>
              <a:t>Airline </a:t>
            </a:r>
          </a:p>
          <a:p>
            <a:pPr fontAlgn="base">
              <a:spcBef>
                <a:spcPct val="50000"/>
              </a:spcBef>
              <a:spcAft>
                <a:spcPct val="0"/>
              </a:spcAft>
            </a:pPr>
            <a:r>
              <a:rPr kumimoji="1" lang="en-US" altLang="zh-CN" sz="3200" b="1">
                <a:solidFill>
                  <a:srgbClr val="000000"/>
                </a:solidFill>
                <a:latin typeface="Times New Roman" panose="02020603050405020304" pitchFamily="18" charset="0"/>
              </a:rPr>
              <a:t> Ups, Fedex, DHL,EMS</a:t>
            </a:r>
            <a:r>
              <a:rPr kumimoji="1" lang="en-US" altLang="zh-CN" sz="3200">
                <a:solidFill>
                  <a:srgbClr val="000000"/>
                </a:solidFill>
                <a:latin typeface="Times New Roman" panose="02020603050405020304" pitchFamily="18" charset="0"/>
              </a:rPr>
              <a:t> </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dissolve">
                                      <p:cBhvr>
                                        <p:cTn id="7" dur="500"/>
                                        <p:tgtEl>
                                          <p:spTgt spid="4608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6083"/>
                                        </p:tgtEl>
                                        <p:attrNameLst>
                                          <p:attrName>style.visibility</p:attrName>
                                        </p:attrNameLst>
                                      </p:cBhvr>
                                      <p:to>
                                        <p:strVal val="visible"/>
                                      </p:to>
                                    </p:set>
                                    <p:animEffect transition="in" filter="dissolve">
                                      <p:cBhvr>
                                        <p:cTn id="12" dur="500"/>
                                        <p:tgtEl>
                                          <p:spTgt spid="4608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6084"/>
                                        </p:tgtEl>
                                        <p:attrNameLst>
                                          <p:attrName>style.visibility</p:attrName>
                                        </p:attrNameLst>
                                      </p:cBhvr>
                                      <p:to>
                                        <p:strVal val="visible"/>
                                      </p:to>
                                    </p:set>
                                    <p:animEffect transition="in" filter="dissolve">
                                      <p:cBhvr>
                                        <p:cTn id="17" dur="500"/>
                                        <p:tgtEl>
                                          <p:spTgt spid="4608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6085"/>
                                        </p:tgtEl>
                                        <p:attrNameLst>
                                          <p:attrName>style.visibility</p:attrName>
                                        </p:attrNameLst>
                                      </p:cBhvr>
                                      <p:to>
                                        <p:strVal val="visible"/>
                                      </p:to>
                                    </p:set>
                                    <p:animEffect transition="in" filter="dissolve">
                                      <p:cBhvr>
                                        <p:cTn id="22" dur="500"/>
                                        <p:tgtEl>
                                          <p:spTgt spid="4608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6086"/>
                                        </p:tgtEl>
                                        <p:attrNameLst>
                                          <p:attrName>style.visibility</p:attrName>
                                        </p:attrNameLst>
                                      </p:cBhvr>
                                      <p:to>
                                        <p:strVal val="visible"/>
                                      </p:to>
                                    </p:set>
                                    <p:animEffect transition="in" filter="dissolve">
                                      <p:cBhvr>
                                        <p:cTn id="27" dur="500"/>
                                        <p:tgtEl>
                                          <p:spTgt spid="4608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6087"/>
                                        </p:tgtEl>
                                        <p:attrNameLst>
                                          <p:attrName>style.visibility</p:attrName>
                                        </p:attrNameLst>
                                      </p:cBhvr>
                                      <p:to>
                                        <p:strVal val="visible"/>
                                      </p:to>
                                    </p:set>
                                    <p:animEffect transition="in" filter="dissolve">
                                      <p:cBhvr>
                                        <p:cTn id="32" dur="500"/>
                                        <p:tgtEl>
                                          <p:spTgt spid="4608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6088"/>
                                        </p:tgtEl>
                                        <p:attrNameLst>
                                          <p:attrName>style.visibility</p:attrName>
                                        </p:attrNameLst>
                                      </p:cBhvr>
                                      <p:to>
                                        <p:strVal val="visible"/>
                                      </p:to>
                                    </p:set>
                                    <p:animEffect transition="in" filter="dissolve">
                                      <p:cBhvr>
                                        <p:cTn id="37" dur="500"/>
                                        <p:tgtEl>
                                          <p:spTgt spid="46088"/>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6089"/>
                                        </p:tgtEl>
                                        <p:attrNameLst>
                                          <p:attrName>style.visibility</p:attrName>
                                        </p:attrNameLst>
                                      </p:cBhvr>
                                      <p:to>
                                        <p:strVal val="visible"/>
                                      </p:to>
                                    </p:set>
                                    <p:animEffect transition="in" filter="dissolve">
                                      <p:cBhvr>
                                        <p:cTn id="42" dur="500"/>
                                        <p:tgtEl>
                                          <p:spTgt spid="46089"/>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46090"/>
                                        </p:tgtEl>
                                        <p:attrNameLst>
                                          <p:attrName>style.visibility</p:attrName>
                                        </p:attrNameLst>
                                      </p:cBhvr>
                                      <p:to>
                                        <p:strVal val="visible"/>
                                      </p:to>
                                    </p:set>
                                    <p:animEffect transition="in" filter="dissolve">
                                      <p:cBhvr>
                                        <p:cTn id="47" dur="500"/>
                                        <p:tgtEl>
                                          <p:spTgt spid="46090"/>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46091"/>
                                        </p:tgtEl>
                                        <p:attrNameLst>
                                          <p:attrName>style.visibility</p:attrName>
                                        </p:attrNameLst>
                                      </p:cBhvr>
                                      <p:to>
                                        <p:strVal val="visible"/>
                                      </p:to>
                                    </p:set>
                                    <p:animEffect transition="in" filter="dissolve">
                                      <p:cBhvr>
                                        <p:cTn id="52" dur="500"/>
                                        <p:tgtEl>
                                          <p:spTgt spid="46091"/>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46092"/>
                                        </p:tgtEl>
                                        <p:attrNameLst>
                                          <p:attrName>style.visibility</p:attrName>
                                        </p:attrNameLst>
                                      </p:cBhvr>
                                      <p:to>
                                        <p:strVal val="visible"/>
                                      </p:to>
                                    </p:set>
                                    <p:animEffect transition="in" filter="dissolve">
                                      <p:cBhvr>
                                        <p:cTn id="57" dur="500"/>
                                        <p:tgtEl>
                                          <p:spTgt spid="46092"/>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46093"/>
                                        </p:tgtEl>
                                        <p:attrNameLst>
                                          <p:attrName>style.visibility</p:attrName>
                                        </p:attrNameLst>
                                      </p:cBhvr>
                                      <p:to>
                                        <p:strVal val="visible"/>
                                      </p:to>
                                    </p:set>
                                    <p:animEffect transition="in" filter="dissolve">
                                      <p:cBhvr>
                                        <p:cTn id="62" dur="500"/>
                                        <p:tgtEl>
                                          <p:spTgt spid="46093"/>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46094"/>
                                        </p:tgtEl>
                                        <p:attrNameLst>
                                          <p:attrName>style.visibility</p:attrName>
                                        </p:attrNameLst>
                                      </p:cBhvr>
                                      <p:to>
                                        <p:strVal val="visible"/>
                                      </p:to>
                                    </p:set>
                                    <p:animEffect transition="in" filter="dissolve">
                                      <p:cBhvr>
                                        <p:cTn id="67" dur="500"/>
                                        <p:tgtEl>
                                          <p:spTgt spid="46094"/>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46095"/>
                                        </p:tgtEl>
                                        <p:attrNameLst>
                                          <p:attrName>style.visibility</p:attrName>
                                        </p:attrNameLst>
                                      </p:cBhvr>
                                      <p:to>
                                        <p:strVal val="visible"/>
                                      </p:to>
                                    </p:set>
                                    <p:animEffect transition="in" filter="dissolve">
                                      <p:cBhvr>
                                        <p:cTn id="72" dur="500"/>
                                        <p:tgtEl>
                                          <p:spTgt spid="460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ldLvl="0" animBg="1" autoUpdateAnimBg="0"/>
      <p:bldP spid="46083" grpId="0" bldLvl="0" animBg="1" autoUpdateAnimBg="0"/>
      <p:bldP spid="46084" grpId="0" bldLvl="0" animBg="1" autoUpdateAnimBg="0"/>
      <p:bldP spid="46085" grpId="0" bldLvl="0" animBg="1" autoUpdateAnimBg="0"/>
      <p:bldP spid="46086" grpId="0" bldLvl="0" animBg="1"/>
      <p:bldP spid="46087" grpId="0" bldLvl="0" animBg="1"/>
      <p:bldP spid="46088" grpId="0" bldLvl="0" animBg="1" autoUpdateAnimBg="0"/>
      <p:bldP spid="46089" grpId="0" bldLvl="0" animBg="1" autoUpdateAnimBg="0"/>
      <p:bldP spid="46090" grpId="0" bldLvl="0" animBg="1"/>
      <p:bldP spid="46091" grpId="0" bldLvl="0" animBg="1" autoUpdateAnimBg="0"/>
      <p:bldP spid="46092" grpId="0" bldLvl="0" animBg="1"/>
      <p:bldP spid="46093" grpId="0" bldLvl="0" animBg="1" autoUpdateAnimBg="0"/>
      <p:bldP spid="46094" grpId="0" bldLvl="0" animBg="1"/>
      <p:bldP spid="46095" grpId="0" bldLvl="0" animBg="1" autoUpdateAnimBg="0"/>
    </p:bldLst>
  </p:timing>
</p:sld>
</file>

<file path=ppt/slides/slide16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28600" y="457200"/>
            <a:ext cx="5562600" cy="609600"/>
          </a:xfrm>
          <a:solidFill>
            <a:schemeClr val="folHlink"/>
          </a:solidFill>
          <a:extLst>
            <a:ext uri="{91240B29-F687-4F45-9708-019B960494DF}">
              <a14:hiddenLine xmlns:a14="http://schemas.microsoft.com/office/drawing/2010/main" w="9525">
                <a:solidFill>
                  <a:schemeClr val="tx1"/>
                </a:solidFill>
                <a:miter lim="800000"/>
                <a:headEnd/>
                <a:tailEnd/>
              </a14:hiddenLine>
            </a:ext>
          </a:extLst>
        </p:spPr>
        <p:txBody>
          <a:bodyPr anchor="b"/>
          <a:lstStyle/>
          <a:p>
            <a:r>
              <a:rPr lang="en-US" altLang="zh-CN" sz="4000" b="1">
                <a:solidFill>
                  <a:srgbClr val="FFFF00"/>
                </a:solidFill>
                <a:latin typeface="Times New Roman" panose="02020603050405020304" pitchFamily="18" charset="0"/>
              </a:rPr>
              <a:t>Postal Parcel Transport</a:t>
            </a:r>
          </a:p>
        </p:txBody>
      </p:sp>
      <p:sp>
        <p:nvSpPr>
          <p:cNvPr id="47107" name="Text Box 3"/>
          <p:cNvSpPr txBox="1">
            <a:spLocks noChangeArrowheads="1"/>
          </p:cNvSpPr>
          <p:nvPr/>
        </p:nvSpPr>
        <p:spPr bwMode="auto">
          <a:xfrm>
            <a:off x="3657600" y="1371600"/>
            <a:ext cx="5257800" cy="711200"/>
          </a:xfrm>
          <a:prstGeom prst="rect">
            <a:avLst/>
          </a:prstGeom>
          <a:solidFill>
            <a:schemeClr val="accent2"/>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4000" b="1">
                <a:solidFill>
                  <a:srgbClr val="FFFFFF"/>
                </a:solidFill>
                <a:latin typeface="Times New Roman" panose="02020603050405020304" pitchFamily="18" charset="0"/>
              </a:rPr>
              <a:t>Combined Transport</a:t>
            </a:r>
          </a:p>
        </p:txBody>
      </p:sp>
      <p:sp>
        <p:nvSpPr>
          <p:cNvPr id="47108" name="Text Box 4"/>
          <p:cNvSpPr txBox="1">
            <a:spLocks noChangeArrowheads="1"/>
          </p:cNvSpPr>
          <p:nvPr/>
        </p:nvSpPr>
        <p:spPr bwMode="auto">
          <a:xfrm>
            <a:off x="381000" y="2438400"/>
            <a:ext cx="7239000" cy="70167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4000" b="1" dirty="0">
                <a:solidFill>
                  <a:srgbClr val="000000"/>
                </a:solidFill>
                <a:latin typeface="Times New Roman" panose="02020603050405020304" pitchFamily="18" charset="0"/>
              </a:rPr>
              <a:t>OCP Transport</a:t>
            </a:r>
            <a:r>
              <a:rPr kumimoji="1" lang="en-US" altLang="zh-CN" sz="3600" b="1" dirty="0">
                <a:solidFill>
                  <a:srgbClr val="000000"/>
                </a:solidFill>
                <a:latin typeface="Times New Roman" panose="02020603050405020304" pitchFamily="18" charset="0"/>
              </a:rPr>
              <a:t>: </a:t>
            </a:r>
            <a:r>
              <a:rPr kumimoji="1" lang="en-US" altLang="zh-CN" sz="2400" b="1" dirty="0">
                <a:solidFill>
                  <a:srgbClr val="000000"/>
                </a:solidFill>
                <a:latin typeface="Times New Roman" panose="02020603050405020304" pitchFamily="18" charset="0"/>
              </a:rPr>
              <a:t>Overland common point</a:t>
            </a:r>
            <a:endParaRPr kumimoji="1" lang="en-US" altLang="zh-CN" sz="2000" b="1" dirty="0">
              <a:solidFill>
                <a:srgbClr val="000000"/>
              </a:solidFill>
              <a:latin typeface="Times New Roman" panose="02020603050405020304" pitchFamily="18" charset="0"/>
            </a:endParaRPr>
          </a:p>
        </p:txBody>
      </p:sp>
      <p:sp>
        <p:nvSpPr>
          <p:cNvPr id="47109" name="Text Box 5"/>
          <p:cNvSpPr txBox="1">
            <a:spLocks noChangeArrowheads="1"/>
          </p:cNvSpPr>
          <p:nvPr/>
        </p:nvSpPr>
        <p:spPr bwMode="auto">
          <a:xfrm>
            <a:off x="3429000" y="3581400"/>
            <a:ext cx="5486400" cy="7016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4000" b="1">
                <a:solidFill>
                  <a:srgbClr val="0000FF"/>
                </a:solidFill>
                <a:latin typeface="Times New Roman" panose="02020603050405020304" pitchFamily="18" charset="0"/>
              </a:rPr>
              <a:t>Land Bridge Transport</a:t>
            </a:r>
          </a:p>
        </p:txBody>
      </p:sp>
      <p:pic>
        <p:nvPicPr>
          <p:cNvPr id="47110" name="Picture 6" descr="1225aa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419600"/>
            <a:ext cx="407670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47111" name="Picture 7" descr="20090221110616316">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4425" y="4419600"/>
            <a:ext cx="3838575" cy="2114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3000" fill="hold"/>
                                        <p:tgtEl>
                                          <p:spTgt spid="47106"/>
                                        </p:tgtEl>
                                        <p:attrNameLst>
                                          <p:attrName>ppt_x</p:attrName>
                                        </p:attrNameLst>
                                      </p:cBhvr>
                                      <p:tavLst>
                                        <p:tav tm="0">
                                          <p:val>
                                            <p:strVal val="0-#ppt_w/2"/>
                                          </p:val>
                                        </p:tav>
                                        <p:tav tm="100000">
                                          <p:val>
                                            <p:strVal val="#ppt_x"/>
                                          </p:val>
                                        </p:tav>
                                      </p:tavLst>
                                    </p:anim>
                                    <p:anim calcmode="lin" valueType="num">
                                      <p:cBhvr additive="base">
                                        <p:cTn id="8" dur="3000" fill="hold"/>
                                        <p:tgtEl>
                                          <p:spTgt spid="4710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107"/>
                                        </p:tgtEl>
                                        <p:attrNameLst>
                                          <p:attrName>style.visibility</p:attrName>
                                        </p:attrNameLst>
                                      </p:cBhvr>
                                      <p:to>
                                        <p:strVal val="visible"/>
                                      </p:to>
                                    </p:set>
                                    <p:anim calcmode="lin" valueType="num">
                                      <p:cBhvr additive="base">
                                        <p:cTn id="11" dur="500" fill="hold"/>
                                        <p:tgtEl>
                                          <p:spTgt spid="47107"/>
                                        </p:tgtEl>
                                        <p:attrNameLst>
                                          <p:attrName>ppt_x</p:attrName>
                                        </p:attrNameLst>
                                      </p:cBhvr>
                                      <p:tavLst>
                                        <p:tav tm="0">
                                          <p:val>
                                            <p:strVal val="1+#ppt_w/2"/>
                                          </p:val>
                                        </p:tav>
                                        <p:tav tm="100000">
                                          <p:val>
                                            <p:strVal val="#ppt_x"/>
                                          </p:val>
                                        </p:tav>
                                      </p:tavLst>
                                    </p:anim>
                                    <p:anim calcmode="lin" valueType="num">
                                      <p:cBhvr additive="base">
                                        <p:cTn id="12" dur="500" fill="hold"/>
                                        <p:tgtEl>
                                          <p:spTgt spid="4710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7108"/>
                                        </p:tgtEl>
                                        <p:attrNameLst>
                                          <p:attrName>style.visibility</p:attrName>
                                        </p:attrNameLst>
                                      </p:cBhvr>
                                      <p:to>
                                        <p:strVal val="visible"/>
                                      </p:to>
                                    </p:set>
                                    <p:anim calcmode="lin" valueType="num">
                                      <p:cBhvr additive="base">
                                        <p:cTn id="15" dur="500" fill="hold"/>
                                        <p:tgtEl>
                                          <p:spTgt spid="47108"/>
                                        </p:tgtEl>
                                        <p:attrNameLst>
                                          <p:attrName>ppt_x</p:attrName>
                                        </p:attrNameLst>
                                      </p:cBhvr>
                                      <p:tavLst>
                                        <p:tav tm="0">
                                          <p:val>
                                            <p:strVal val="0-#ppt_w/2"/>
                                          </p:val>
                                        </p:tav>
                                        <p:tav tm="100000">
                                          <p:val>
                                            <p:strVal val="#ppt_x"/>
                                          </p:val>
                                        </p:tav>
                                      </p:tavLst>
                                    </p:anim>
                                    <p:anim calcmode="lin" valueType="num">
                                      <p:cBhvr additive="base">
                                        <p:cTn id="16" dur="500" fill="hold"/>
                                        <p:tgtEl>
                                          <p:spTgt spid="4710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47109"/>
                                        </p:tgtEl>
                                        <p:attrNameLst>
                                          <p:attrName>style.visibility</p:attrName>
                                        </p:attrNameLst>
                                      </p:cBhvr>
                                      <p:to>
                                        <p:strVal val="visible"/>
                                      </p:to>
                                    </p:set>
                                    <p:anim calcmode="lin" valueType="num">
                                      <p:cBhvr additive="base">
                                        <p:cTn id="21" dur="500" fill="hold"/>
                                        <p:tgtEl>
                                          <p:spTgt spid="47109"/>
                                        </p:tgtEl>
                                        <p:attrNameLst>
                                          <p:attrName>ppt_x</p:attrName>
                                        </p:attrNameLst>
                                      </p:cBhvr>
                                      <p:tavLst>
                                        <p:tav tm="0">
                                          <p:val>
                                            <p:strVal val="1+#ppt_w/2"/>
                                          </p:val>
                                        </p:tav>
                                        <p:tav tm="100000">
                                          <p:val>
                                            <p:strVal val="#ppt_x"/>
                                          </p:val>
                                        </p:tav>
                                      </p:tavLst>
                                    </p:anim>
                                    <p:anim calcmode="lin" valueType="num">
                                      <p:cBhvr additive="base">
                                        <p:cTn id="22" dur="500" fill="hold"/>
                                        <p:tgtEl>
                                          <p:spTgt spid="47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ldLvl="0" animBg="1" autoUpdateAnimBg="0"/>
      <p:bldP spid="47107" grpId="0" bldLvl="0" animBg="1" autoUpdateAnimBg="0"/>
      <p:bldP spid="47108" grpId="0" bldLvl="0" animBg="1" autoUpdateAnimBg="0"/>
      <p:bldP spid="47109" grpId="0" bldLvl="0" animBg="1" autoUpdateAnimBg="0"/>
    </p:bldLst>
  </p:timing>
</p:sld>
</file>

<file path=ppt/slides/slide163.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611560" y="1522167"/>
            <a:ext cx="7848872" cy="3046988"/>
          </a:xfrm>
          <a:prstGeom prst="rect">
            <a:avLst/>
          </a:prstGeom>
          <a:solidFill>
            <a:schemeClr val="bg1"/>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357505">
              <a:defRPr>
                <a:solidFill>
                  <a:schemeClr val="tx1"/>
                </a:solidFill>
                <a:latin typeface="Arial" panose="020B0604020202020204" pitchFamily="34" charset="0"/>
                <a:ea typeface="宋体" panose="02010600030101010101" pitchFamily="2" charset="-122"/>
              </a:defRPr>
            </a:lvl1pPr>
            <a:lvl2pPr marL="722630">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400" dirty="0">
                <a:solidFill>
                  <a:srgbClr val="000000"/>
                </a:solidFill>
                <a:latin typeface="Times New Roman" panose="02020603050405020304" pitchFamily="18" charset="0"/>
              </a:rPr>
              <a:t>  </a:t>
            </a:r>
            <a:r>
              <a:rPr lang="en-US" altLang="zh-CN" sz="2400" dirty="0">
                <a:solidFill>
                  <a:srgbClr val="000000"/>
                </a:solidFill>
                <a:latin typeface="Times New Roman" panose="02020603050405020304" pitchFamily="18" charset="0"/>
              </a:rPr>
              <a:t>Ocean freight is the most widely used form of transportation in international trade as well as the most efficient form in terms of energy. It still has the attraction of being a cheap modes of transport for delivering large quantities of goods over long distance. Before a shipment is made, the exporter has to consider many different factors influencing his transport considerations such as cost, safety, speed and convenience. </a:t>
            </a:r>
          </a:p>
        </p:txBody>
      </p:sp>
      <p:sp>
        <p:nvSpPr>
          <p:cNvPr id="48131" name="Rectangle 3"/>
          <p:cNvSpPr>
            <a:spLocks noChangeArrowheads="1"/>
          </p:cNvSpPr>
          <p:nvPr/>
        </p:nvSpPr>
        <p:spPr bwMode="auto">
          <a:xfrm>
            <a:off x="2590800" y="381000"/>
            <a:ext cx="3962400" cy="588963"/>
          </a:xfrm>
          <a:prstGeom prst="rect">
            <a:avLst/>
          </a:prstGeom>
          <a:solidFill>
            <a:srgbClr val="FFCCCC"/>
          </a:solidFill>
          <a:ln w="9525">
            <a:solidFill>
              <a:srgbClr val="FFFF66"/>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fontAlgn="base">
              <a:spcBef>
                <a:spcPct val="0"/>
              </a:spcBef>
              <a:spcAft>
                <a:spcPct val="0"/>
              </a:spcAft>
            </a:pPr>
            <a:r>
              <a:rPr lang="en-US" altLang="zh-CN" sz="3200" b="1">
                <a:solidFill>
                  <a:srgbClr val="000000"/>
                </a:solidFill>
                <a:latin typeface="Times New Roman" panose="02020603050405020304" pitchFamily="18" charset="0"/>
              </a:rPr>
              <a:t>1   Ocean Transport</a:t>
            </a:r>
          </a:p>
        </p:txBody>
      </p:sp>
      <p:pic>
        <p:nvPicPr>
          <p:cNvPr id="481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876800"/>
            <a:ext cx="4267200" cy="1819275"/>
          </a:xfrm>
          <a:prstGeom prst="rect">
            <a:avLst/>
          </a:prstGeom>
          <a:noFill/>
          <a:extLst>
            <a:ext uri="{909E8E84-426E-40DD-AFC4-6F175D3DCCD1}">
              <a14:hiddenFill xmlns:a14="http://schemas.microsoft.com/office/drawing/2010/main">
                <a:solidFill>
                  <a:srgbClr val="FFFFFF"/>
                </a:solidFill>
              </a14:hiddenFill>
            </a:ext>
          </a:extLst>
        </p:spPr>
      </p:pic>
      <p:pic>
        <p:nvPicPr>
          <p:cNvPr id="4813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4876800"/>
            <a:ext cx="4000500"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linds(horizontal)">
                                      <p:cBhvr>
                                        <p:cTn id="7" dur="5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ldLvl="0" animBg="1"/>
    </p:bldLst>
  </p:timing>
</p:sld>
</file>

<file path=ppt/slides/slide16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475656" y="500348"/>
            <a:ext cx="5549900" cy="476250"/>
          </a:xfrm>
          <a:solidFill>
            <a:srgbClr val="FFFFCC"/>
          </a:solidFill>
          <a:ln>
            <a:solidFill>
              <a:schemeClr val="accent1"/>
            </a:solidFill>
            <a:miter lim="800000"/>
          </a:ln>
        </p:spPr>
        <p:txBody>
          <a:bodyPr/>
          <a:lstStyle/>
          <a:p>
            <a:r>
              <a:rPr lang="en-US" altLang="zh-CN" sz="3700" b="1" dirty="0">
                <a:solidFill>
                  <a:schemeClr val="tx1"/>
                </a:solidFill>
                <a:latin typeface="Times New Roman" panose="02020603050405020304" pitchFamily="18" charset="0"/>
              </a:rPr>
              <a:t>1) Shipping by Chartering</a:t>
            </a:r>
            <a:endParaRPr lang="en-US" altLang="zh-CN" sz="3700" dirty="0">
              <a:solidFill>
                <a:schemeClr val="tx1"/>
              </a:solidFill>
              <a:latin typeface="Times New Roman" panose="02020603050405020304" pitchFamily="18" charset="0"/>
            </a:endParaRPr>
          </a:p>
        </p:txBody>
      </p:sp>
      <p:sp>
        <p:nvSpPr>
          <p:cNvPr id="49155" name="Rectangle 3"/>
          <p:cNvSpPr>
            <a:spLocks noGrp="1" noChangeArrowheads="1"/>
          </p:cNvSpPr>
          <p:nvPr>
            <p:ph type="body" idx="1"/>
          </p:nvPr>
        </p:nvSpPr>
        <p:spPr>
          <a:xfrm>
            <a:off x="539551" y="1096963"/>
            <a:ext cx="7992889" cy="4060229"/>
          </a:xfrm>
        </p:spPr>
        <p:txBody>
          <a:bodyPr/>
          <a:lstStyle/>
          <a:p>
            <a:pPr marL="0" indent="449580">
              <a:buFontTx/>
              <a:buNone/>
            </a:pPr>
            <a:r>
              <a:rPr lang="en-US" altLang="zh-CN" sz="2800" dirty="0">
                <a:latin typeface="Times New Roman" panose="02020603050405020304" pitchFamily="18" charset="0"/>
              </a:rPr>
              <a:t>It is also called tramp. A shipping by chartering is a freight-carrying vessel which has no regular route or fixed schedule of sailing. It is first in one trade and then in another, always seeking those ports where there is a demand at the moment for shipping space. The shipper charters the ship from the ship-owner and uses it to carry the goods.</a:t>
            </a:r>
            <a:r>
              <a:rPr lang="en-US" altLang="zh-CN" sz="3600" dirty="0">
                <a:latin typeface="Times New Roman" panose="02020603050405020304" pitchFamily="18" charset="0"/>
              </a:rPr>
              <a:t> </a:t>
            </a:r>
          </a:p>
        </p:txBody>
      </p:sp>
      <p:pic>
        <p:nvPicPr>
          <p:cNvPr id="49156" name="Picture 4" descr="20090201172503_69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700" y="4465637"/>
            <a:ext cx="7086600" cy="1295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49155">
                                            <p:txEl>
                                              <p:pRg st="0" end="0"/>
                                            </p:txEl>
                                          </p:spTgt>
                                        </p:tgtEl>
                                        <p:attrNameLst>
                                          <p:attrName>style.visibility</p:attrName>
                                        </p:attrNameLst>
                                      </p:cBhvr>
                                      <p:to>
                                        <p:strVal val="visible"/>
                                      </p:to>
                                    </p:set>
                                    <p:set>
                                      <p:cBhvr>
                                        <p:cTn id="7" dur="455" fill="hold">
                                          <p:stCondLst>
                                            <p:cond delay="0"/>
                                          </p:stCondLst>
                                        </p:cTn>
                                        <p:tgtEl>
                                          <p:spTgt spid="49155">
                                            <p:txEl>
                                              <p:pRg st="0" end="0"/>
                                            </p:txEl>
                                          </p:spTgt>
                                        </p:tgtEl>
                                        <p:attrNameLst>
                                          <p:attrName>style.rotation</p:attrName>
                                        </p:attrNameLst>
                                      </p:cBhvr>
                                      <p:to>
                                        <p:strVal val="-45.0"/>
                                      </p:to>
                                    </p:set>
                                    <p:anim calcmode="lin" valueType="num">
                                      <p:cBhvr>
                                        <p:cTn id="8" dur="455" fill="hold">
                                          <p:stCondLst>
                                            <p:cond delay="455"/>
                                          </p:stCondLst>
                                        </p:cTn>
                                        <p:tgtEl>
                                          <p:spTgt spid="4915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9155">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915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915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16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468313" y="1412875"/>
            <a:ext cx="8077200" cy="4648200"/>
          </a:xfrm>
        </p:spPr>
        <p:txBody>
          <a:bodyPr/>
          <a:lstStyle/>
          <a:p>
            <a:pPr marL="0" indent="449580">
              <a:buFontTx/>
              <a:buNone/>
            </a:pPr>
            <a:r>
              <a:rPr lang="en-US" altLang="zh-CN">
                <a:latin typeface="Times New Roman" panose="02020603050405020304" pitchFamily="18" charset="0"/>
              </a:rPr>
              <a:t>It falls into </a:t>
            </a:r>
            <a:r>
              <a:rPr lang="en-US" altLang="zh-CN">
                <a:solidFill>
                  <a:srgbClr val="0066FF"/>
                </a:solidFill>
                <a:latin typeface="Times New Roman" panose="02020603050405020304" pitchFamily="18" charset="0"/>
              </a:rPr>
              <a:t>3 kinds</a:t>
            </a:r>
            <a:r>
              <a:rPr lang="en-US" altLang="zh-CN">
                <a:latin typeface="Times New Roman" panose="02020603050405020304" pitchFamily="18" charset="0"/>
              </a:rPr>
              <a:t>: </a:t>
            </a:r>
            <a:r>
              <a:rPr lang="en-US" altLang="zh-CN" u="sng">
                <a:latin typeface="Times New Roman" panose="02020603050405020304" pitchFamily="18" charset="0"/>
              </a:rPr>
              <a:t>voyage charter</a:t>
            </a:r>
            <a:r>
              <a:rPr lang="en-US" altLang="zh-CN">
                <a:latin typeface="Times New Roman" panose="02020603050405020304" pitchFamily="18" charset="0"/>
              </a:rPr>
              <a:t>, </a:t>
            </a:r>
            <a:r>
              <a:rPr lang="en-US" altLang="zh-CN" u="sng">
                <a:latin typeface="Times New Roman" panose="02020603050405020304" pitchFamily="18" charset="0"/>
              </a:rPr>
              <a:t>time charter</a:t>
            </a:r>
            <a:r>
              <a:rPr lang="en-US" altLang="zh-CN">
                <a:latin typeface="Times New Roman" panose="02020603050405020304" pitchFamily="18" charset="0"/>
              </a:rPr>
              <a:t> and </a:t>
            </a:r>
            <a:r>
              <a:rPr lang="en-US" altLang="zh-CN" u="sng">
                <a:latin typeface="Times New Roman" panose="02020603050405020304" pitchFamily="18" charset="0"/>
              </a:rPr>
              <a:t>demise charter</a:t>
            </a:r>
            <a:r>
              <a:rPr lang="en-US" altLang="zh-CN">
                <a:latin typeface="Times New Roman" panose="02020603050405020304" pitchFamily="18" charset="0"/>
              </a:rPr>
              <a:t>.</a:t>
            </a:r>
          </a:p>
          <a:p>
            <a:pPr marL="0" indent="449580">
              <a:buFontTx/>
              <a:buNone/>
            </a:pPr>
            <a:r>
              <a:rPr lang="en-US" altLang="zh-CN">
                <a:latin typeface="Times New Roman" panose="02020603050405020304" pitchFamily="18" charset="0"/>
              </a:rPr>
              <a:t>        (1). Voyage charter  </a:t>
            </a:r>
            <a:r>
              <a:rPr lang="zh-CN" altLang="en-US">
                <a:latin typeface="Times New Roman" panose="02020603050405020304" pitchFamily="18" charset="0"/>
              </a:rPr>
              <a:t>定程租船 </a:t>
            </a:r>
          </a:p>
          <a:p>
            <a:pPr marL="0" indent="449580">
              <a:buFontTx/>
              <a:buNone/>
            </a:pPr>
            <a:r>
              <a:rPr lang="zh-CN" altLang="en-US">
                <a:latin typeface="Times New Roman" panose="02020603050405020304" pitchFamily="18" charset="0"/>
              </a:rPr>
              <a:t>        </a:t>
            </a:r>
            <a:r>
              <a:rPr lang="en-US" altLang="zh-CN">
                <a:latin typeface="Times New Roman" panose="02020603050405020304" pitchFamily="18" charset="0"/>
              </a:rPr>
              <a:t>(2). Time Charter     </a:t>
            </a:r>
            <a:r>
              <a:rPr lang="zh-CN" altLang="en-US">
                <a:latin typeface="Times New Roman" panose="02020603050405020304" pitchFamily="18" charset="0"/>
              </a:rPr>
              <a:t>定期租船 </a:t>
            </a:r>
          </a:p>
          <a:p>
            <a:pPr marL="0" indent="449580">
              <a:buFontTx/>
              <a:buNone/>
            </a:pPr>
            <a:r>
              <a:rPr lang="zh-CN" altLang="en-US">
                <a:latin typeface="Times New Roman" panose="02020603050405020304" pitchFamily="18" charset="0"/>
              </a:rPr>
              <a:t>        </a:t>
            </a:r>
            <a:r>
              <a:rPr lang="en-US" altLang="zh-CN">
                <a:latin typeface="Times New Roman" panose="02020603050405020304" pitchFamily="18" charset="0"/>
              </a:rPr>
              <a:t>(3). Demise charter  </a:t>
            </a:r>
            <a:r>
              <a:rPr lang="zh-CN" altLang="en-US">
                <a:latin typeface="Times New Roman" panose="02020603050405020304" pitchFamily="18" charset="0"/>
              </a:rPr>
              <a:t>光船租船 </a:t>
            </a:r>
          </a:p>
          <a:p>
            <a:pPr marL="0" indent="449580">
              <a:buFontTx/>
              <a:buNone/>
            </a:pPr>
            <a:r>
              <a:rPr lang="zh-CN" altLang="en-US">
                <a:latin typeface="Times New Roman" panose="02020603050405020304" pitchFamily="18" charset="0"/>
              </a:rPr>
              <a:t>        </a:t>
            </a:r>
            <a:r>
              <a:rPr lang="en-US" altLang="zh-CN">
                <a:solidFill>
                  <a:srgbClr val="A50021"/>
                </a:solidFill>
                <a:latin typeface="Times New Roman" panose="02020603050405020304" pitchFamily="18" charset="0"/>
              </a:rPr>
              <a:t>(4). Charter party     </a:t>
            </a:r>
            <a:r>
              <a:rPr lang="zh-CN" altLang="en-US">
                <a:solidFill>
                  <a:srgbClr val="A50021"/>
                </a:solidFill>
                <a:latin typeface="Times New Roman" panose="02020603050405020304" pitchFamily="18" charset="0"/>
              </a:rPr>
              <a:t>租船合同</a:t>
            </a:r>
            <a:r>
              <a:rPr lang="zh-CN" altLang="en-US">
                <a:latin typeface="Times New Roman" panose="02020603050405020304" pitchFamily="18"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 calcmode="lin" valueType="num">
                                      <p:cBhvr>
                                        <p:cTn id="7" dur="500" fill="hold"/>
                                        <p:tgtEl>
                                          <p:spTgt spid="5017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017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017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0178">
                                            <p:txEl>
                                              <p:pRg st="1" end="1"/>
                                            </p:txEl>
                                          </p:spTgt>
                                        </p:tgtEl>
                                        <p:attrNameLst>
                                          <p:attrName>style.visibility</p:attrName>
                                        </p:attrNameLst>
                                      </p:cBhvr>
                                      <p:to>
                                        <p:strVal val="visible"/>
                                      </p:to>
                                    </p:set>
                                    <p:anim calcmode="lin" valueType="num">
                                      <p:cBhvr>
                                        <p:cTn id="14" dur="500" fill="hold"/>
                                        <p:tgtEl>
                                          <p:spTgt spid="50178">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0178">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017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0178">
                                            <p:txEl>
                                              <p:pRg st="2" end="2"/>
                                            </p:txEl>
                                          </p:spTgt>
                                        </p:tgtEl>
                                        <p:attrNameLst>
                                          <p:attrName>style.visibility</p:attrName>
                                        </p:attrNameLst>
                                      </p:cBhvr>
                                      <p:to>
                                        <p:strVal val="visible"/>
                                      </p:to>
                                    </p:set>
                                    <p:anim calcmode="lin" valueType="num">
                                      <p:cBhvr>
                                        <p:cTn id="21" dur="500" fill="hold"/>
                                        <p:tgtEl>
                                          <p:spTgt spid="50178">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50178">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5017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0178">
                                            <p:txEl>
                                              <p:pRg st="3" end="3"/>
                                            </p:txEl>
                                          </p:spTgt>
                                        </p:tgtEl>
                                        <p:attrNameLst>
                                          <p:attrName>style.visibility</p:attrName>
                                        </p:attrNameLst>
                                      </p:cBhvr>
                                      <p:to>
                                        <p:strVal val="visible"/>
                                      </p:to>
                                    </p:set>
                                    <p:anim calcmode="lin" valueType="num">
                                      <p:cBhvr>
                                        <p:cTn id="28" dur="500" fill="hold"/>
                                        <p:tgtEl>
                                          <p:spTgt spid="50178">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50178">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50178">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0178">
                                            <p:txEl>
                                              <p:pRg st="4" end="4"/>
                                            </p:txEl>
                                          </p:spTgt>
                                        </p:tgtEl>
                                        <p:attrNameLst>
                                          <p:attrName>style.visibility</p:attrName>
                                        </p:attrNameLst>
                                      </p:cBhvr>
                                      <p:to>
                                        <p:strVal val="visible"/>
                                      </p:to>
                                    </p:set>
                                    <p:anim calcmode="lin" valueType="num">
                                      <p:cBhvr>
                                        <p:cTn id="35" dur="500" fill="hold"/>
                                        <p:tgtEl>
                                          <p:spTgt spid="50178">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50178">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5017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p:bldLst>
  </p:timing>
</p:sld>
</file>

<file path=ppt/slides/slide16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2312181" y="460375"/>
            <a:ext cx="4824437" cy="536575"/>
          </a:xfrm>
          <a:solidFill>
            <a:srgbClr val="CCFFFF"/>
          </a:solidFill>
          <a:ln>
            <a:solidFill>
              <a:schemeClr val="accent1"/>
            </a:solidFill>
            <a:miter lim="800000"/>
          </a:ln>
        </p:spPr>
        <p:txBody>
          <a:bodyPr/>
          <a:lstStyle/>
          <a:p>
            <a:r>
              <a:rPr lang="en-US" altLang="zh-CN" sz="3700" b="1" dirty="0">
                <a:solidFill>
                  <a:schemeClr val="tx1"/>
                </a:solidFill>
                <a:latin typeface="Times New Roman" panose="02020603050405020304" pitchFamily="18" charset="0"/>
              </a:rPr>
              <a:t>(1). Voyage charter</a:t>
            </a:r>
          </a:p>
        </p:txBody>
      </p:sp>
      <p:sp>
        <p:nvSpPr>
          <p:cNvPr id="51203" name="Rectangle 3"/>
          <p:cNvSpPr>
            <a:spLocks noGrp="1" noChangeArrowheads="1"/>
          </p:cNvSpPr>
          <p:nvPr>
            <p:ph type="body" idx="1"/>
          </p:nvPr>
        </p:nvSpPr>
        <p:spPr>
          <a:xfrm>
            <a:off x="685800" y="1484313"/>
            <a:ext cx="8040688" cy="2532062"/>
          </a:xfrm>
        </p:spPr>
        <p:txBody>
          <a:bodyPr/>
          <a:lstStyle/>
          <a:p>
            <a:pPr>
              <a:lnSpc>
                <a:spcPct val="90000"/>
              </a:lnSpc>
              <a:buFontTx/>
              <a:buNone/>
            </a:pPr>
            <a:r>
              <a:rPr lang="zh-CN" altLang="en-US" dirty="0">
                <a:latin typeface="Times New Roman" panose="02020603050405020304" pitchFamily="18" charset="0"/>
              </a:rPr>
              <a:t>         </a:t>
            </a:r>
            <a:r>
              <a:rPr lang="en-US" altLang="zh-CN" sz="2800" dirty="0">
                <a:latin typeface="Times New Roman" panose="02020603050405020304" pitchFamily="18" charset="0"/>
              </a:rPr>
              <a:t>The voyage charter is one for the carriage of goods from one specified port to another, or for a round trip. It includes single voyage charter, return voyage charter and successive voyage charter. According to the route stipulated in the charter party, the ship-owner is responsible for delivering the goods to the port of destination and for managing the ship as well as bearing all expenses. </a:t>
            </a:r>
          </a:p>
        </p:txBody>
      </p:sp>
      <p:pic>
        <p:nvPicPr>
          <p:cNvPr id="51204" name="Picture 4" descr="IKC89GF49E7DEG41DD">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991100"/>
            <a:ext cx="3810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51205" name="Picture 5" descr="200711583261">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5095875"/>
            <a:ext cx="3810000" cy="1609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diamond(in)">
                                      <p:cBhvr>
                                        <p:cTn id="7" dur="2000"/>
                                        <p:tgtEl>
                                          <p:spTgt spid="512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16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723764" y="1124744"/>
            <a:ext cx="7848872" cy="3816424"/>
          </a:xfrm>
          <a:solidFill>
            <a:schemeClr val="bg1"/>
          </a:solidFill>
          <a:extLst>
            <a:ext uri="{91240B29-F687-4F45-9708-019B960494DF}">
              <a14:hiddenLine xmlns:a14="http://schemas.microsoft.com/office/drawing/2010/main" w="9525">
                <a:solidFill>
                  <a:schemeClr val="tx1"/>
                </a:solidFill>
                <a:miter lim="800000"/>
                <a:headEnd/>
                <a:tailEnd/>
              </a14:hiddenLine>
            </a:ext>
          </a:extLst>
        </p:spPr>
        <p:txBody>
          <a:bodyPr/>
          <a:lstStyle/>
          <a:p>
            <a:pPr>
              <a:buFontTx/>
              <a:buNone/>
            </a:pPr>
            <a:r>
              <a:rPr lang="zh-CN" altLang="en-US" dirty="0">
                <a:latin typeface="Times New Roman" panose="02020603050405020304" pitchFamily="18" charset="0"/>
              </a:rPr>
              <a:t>         </a:t>
            </a:r>
            <a:r>
              <a:rPr lang="en-US" altLang="zh-CN" sz="2400" dirty="0">
                <a:latin typeface="Times New Roman" panose="02020603050405020304" pitchFamily="18" charset="0"/>
              </a:rPr>
              <a:t>Under a voyage charter, payment by the charter is usually based on an agreed rate per ton for a “full and complete cargo”. Should he fail to provide sufficient cargo to fill the ship he is liable for what is termed dead freight, a prorate payment for the space not used. A voyage charter also stipulates the number of days known as lay days, for loading and unloading. Should these be accessed, the charter is liable for a demurrage charge for each day in excess, and conversely is entitled to dispatch money for each day not taken up. The liability of the shipowner is to provide a ship that is seaworthy and to avoid unjustifiable deviation </a:t>
            </a:r>
            <a:r>
              <a:rPr lang="en-US" altLang="zh-CN" sz="2400" dirty="0" err="1">
                <a:latin typeface="Times New Roman" panose="02020603050405020304" pitchFamily="18" charset="0"/>
              </a:rPr>
              <a:t>en</a:t>
            </a:r>
            <a:r>
              <a:rPr lang="en-US" altLang="zh-CN" sz="2400" dirty="0">
                <a:latin typeface="Times New Roman" panose="02020603050405020304" pitchFamily="18" charset="0"/>
              </a:rPr>
              <a:t> route.</a:t>
            </a:r>
          </a:p>
        </p:txBody>
      </p:sp>
    </p:spTree>
  </p:cSld>
  <p:clrMapOvr>
    <a:masterClrMapping/>
  </p:clrMapOvr>
  <p:transition>
    <p:checker dir="vert"/>
  </p:transition>
</p:sld>
</file>

<file path=ppt/slides/slide16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130425" y="584200"/>
            <a:ext cx="3895725" cy="476250"/>
          </a:xfrm>
          <a:gradFill rotWithShape="1">
            <a:gsLst>
              <a:gs pos="0">
                <a:srgbClr val="99FF99"/>
              </a:gs>
              <a:gs pos="100000">
                <a:srgbClr val="FFFFCC"/>
              </a:gs>
            </a:gsLst>
            <a:lin ang="5400000" scaled="1"/>
          </a:gradFill>
        </p:spPr>
        <p:txBody>
          <a:bodyPr/>
          <a:lstStyle/>
          <a:p>
            <a:r>
              <a:rPr lang="en-US" altLang="zh-CN" sz="3700" b="1">
                <a:solidFill>
                  <a:schemeClr val="tx1"/>
                </a:solidFill>
                <a:latin typeface="Times New Roman" panose="02020603050405020304" pitchFamily="18" charset="0"/>
              </a:rPr>
              <a:t>(2). Time Charter</a:t>
            </a:r>
          </a:p>
        </p:txBody>
      </p:sp>
      <p:sp>
        <p:nvSpPr>
          <p:cNvPr id="53251" name="Rectangle 3"/>
          <p:cNvSpPr>
            <a:spLocks noGrp="1" noChangeArrowheads="1"/>
          </p:cNvSpPr>
          <p:nvPr>
            <p:ph type="body" idx="1"/>
          </p:nvPr>
        </p:nvSpPr>
        <p:spPr>
          <a:xfrm>
            <a:off x="250825" y="1336675"/>
            <a:ext cx="7978775" cy="2203450"/>
          </a:xfrm>
        </p:spPr>
        <p:txBody>
          <a:bodyPr/>
          <a:lstStyle/>
          <a:p>
            <a:pPr>
              <a:buFontTx/>
              <a:buNone/>
            </a:pPr>
            <a:r>
              <a:rPr lang="zh-CN" altLang="en-US" dirty="0">
                <a:latin typeface="Times New Roman" panose="02020603050405020304" pitchFamily="18" charset="0"/>
              </a:rPr>
              <a:t>          </a:t>
            </a:r>
            <a:r>
              <a:rPr lang="en-US" altLang="zh-CN" sz="2800" dirty="0">
                <a:latin typeface="Times New Roman" panose="02020603050405020304" pitchFamily="18" charset="0"/>
              </a:rPr>
              <a:t>The charter charters the ship for a period of time during which the ship is deployed and managed by the charter. What concerns the charter most is the period, not the voyage. The chartering may be for a period of 1 year or of several years. </a:t>
            </a:r>
          </a:p>
        </p:txBody>
      </p:sp>
      <p:pic>
        <p:nvPicPr>
          <p:cNvPr id="53252" name="Picture 4" descr="090227095609_128746995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212" y="4005064"/>
            <a:ext cx="3429000" cy="1646238"/>
          </a:xfrm>
          <a:prstGeom prst="rect">
            <a:avLst/>
          </a:prstGeom>
          <a:noFill/>
          <a:extLst>
            <a:ext uri="{909E8E84-426E-40DD-AFC4-6F175D3DCCD1}">
              <a14:hiddenFill xmlns:a14="http://schemas.microsoft.com/office/drawing/2010/main">
                <a:solidFill>
                  <a:srgbClr val="FFFFFF"/>
                </a:solidFill>
              </a14:hiddenFill>
            </a:ext>
          </a:extLst>
        </p:spPr>
      </p:pic>
      <p:pic>
        <p:nvPicPr>
          <p:cNvPr id="53253" name="Picture 5" descr="20081213123022809">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8565" y="4012300"/>
            <a:ext cx="3505200" cy="1752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Scale>
                                      <p:cBhvr>
                                        <p:cTn id="7" dur="1000" decel="50000" fill="hold">
                                          <p:stCondLst>
                                            <p:cond delay="0"/>
                                          </p:stCondLst>
                                        </p:cTn>
                                        <p:tgtEl>
                                          <p:spTgt spid="5325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3251">
                                            <p:txEl>
                                              <p:pRg st="0" end="0"/>
                                            </p:txEl>
                                          </p:spTgt>
                                        </p:tgtEl>
                                        <p:attrNameLst>
                                          <p:attrName>ppt_x</p:attrName>
                                          <p:attrName>ppt_y</p:attrName>
                                        </p:attrNameLst>
                                      </p:cBhvr>
                                    </p:animMotion>
                                    <p:animEffect transition="in" filter="fade">
                                      <p:cBhvr>
                                        <p:cTn id="9" dur="1000"/>
                                        <p:tgtEl>
                                          <p:spTgt spid="532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16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908050"/>
            <a:ext cx="8280152" cy="3024188"/>
          </a:xfrm>
        </p:spPr>
        <p:txBody>
          <a:bodyPr/>
          <a:lstStyle/>
          <a:p>
            <a:pPr>
              <a:lnSpc>
                <a:spcPct val="90000"/>
              </a:lnSpc>
              <a:buFontTx/>
              <a:buNone/>
            </a:pPr>
            <a:r>
              <a:rPr lang="zh-CN" altLang="en-US" dirty="0">
                <a:latin typeface="Times New Roman" panose="02020603050405020304" pitchFamily="18" charset="0"/>
              </a:rPr>
              <a:t>           </a:t>
            </a:r>
            <a:r>
              <a:rPr lang="en-US" altLang="zh-CN" sz="2400" dirty="0">
                <a:latin typeface="Times New Roman" panose="02020603050405020304" pitchFamily="18" charset="0"/>
              </a:rPr>
              <a:t>During the period of chartering, the ship is managed, deployed and used by the charter. A series of work, such as loading, unloading, stowing and trimming and the so caused fuel expenses, port expenses, loading and unloading expenses, etc., should be borne by the charter. The ship-owner should bear the wages and board expenses of the crew, and be responsible for seaworthiness during the period of chartering and the so-caused expenses and the vessel insurance premium. </a:t>
            </a:r>
          </a:p>
        </p:txBody>
      </p:sp>
      <p:sp>
        <p:nvSpPr>
          <p:cNvPr id="54275" name="Rectangle 3"/>
          <p:cNvSpPr>
            <a:spLocks noGrp="1" noChangeArrowheads="1"/>
          </p:cNvSpPr>
          <p:nvPr>
            <p:ph type="title"/>
          </p:nvPr>
        </p:nvSpPr>
        <p:spPr>
          <a:xfrm>
            <a:off x="2411413" y="333375"/>
            <a:ext cx="3898900" cy="476250"/>
          </a:xfrm>
          <a:gradFill rotWithShape="1">
            <a:gsLst>
              <a:gs pos="0">
                <a:srgbClr val="99FF99"/>
              </a:gs>
              <a:gs pos="100000">
                <a:srgbClr val="FFFFCC"/>
              </a:gs>
            </a:gsLst>
            <a:lin ang="5400000" scaled="1"/>
          </a:gradFill>
          <a:extLst>
            <a:ext uri="{91240B29-F687-4F45-9708-019B960494DF}">
              <a14:hiddenLine xmlns:a14="http://schemas.microsoft.com/office/drawing/2010/main" w="9525">
                <a:solidFill>
                  <a:schemeClr val="tx1"/>
                </a:solidFill>
                <a:miter lim="800000"/>
                <a:headEnd/>
                <a:tailEnd/>
              </a14:hiddenLine>
            </a:ext>
          </a:extLst>
        </p:spPr>
        <p:txBody>
          <a:bodyPr anchor="b"/>
          <a:lstStyle/>
          <a:p>
            <a:r>
              <a:rPr lang="en-US" altLang="zh-CN" sz="3700" b="1">
                <a:latin typeface="Times New Roman" panose="02020603050405020304" pitchFamily="18" charset="0"/>
              </a:rPr>
              <a:t>(2). Time Charter</a:t>
            </a:r>
          </a:p>
        </p:txBody>
      </p:sp>
      <p:pic>
        <p:nvPicPr>
          <p:cNvPr id="54276" name="Picture 4" descr="p5-2-1">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4076700"/>
            <a:ext cx="32766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54277" name="Picture 5" descr="2006-3-27_14-53-58">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7900" y="4076700"/>
            <a:ext cx="3048000" cy="14144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54274">
                                            <p:txEl>
                                              <p:pRg st="0" end="0"/>
                                            </p:txEl>
                                          </p:spTgt>
                                        </p:tgtEl>
                                        <p:attrNameLst>
                                          <p:attrName>style.visibility</p:attrName>
                                        </p:attrNameLst>
                                      </p:cBhvr>
                                      <p:to>
                                        <p:strVal val="visible"/>
                                      </p:to>
                                    </p:set>
                                    <p:anim calcmode="lin" valueType="num">
                                      <p:cBhvr>
                                        <p:cTn id="7" dur="500" fill="hold"/>
                                        <p:tgtEl>
                                          <p:spTgt spid="5427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427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427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427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243" name="文本占位符 10242"/>
          <p:cNvSpPr>
            <a:spLocks noGrp="1"/>
          </p:cNvSpPr>
          <p:nvPr>
            <p:ph type="body" idx="1"/>
          </p:nvPr>
        </p:nvSpPr>
        <p:spPr>
          <a:xfrm>
            <a:off x="899592" y="1844824"/>
            <a:ext cx="7416824" cy="2880319"/>
          </a:xfrm>
        </p:spPr>
        <p:txBody>
          <a:bodyPr/>
          <a:lstStyle/>
          <a:p>
            <a:pPr marL="0" indent="0" algn="ctr">
              <a:lnSpc>
                <a:spcPct val="90000"/>
              </a:lnSpc>
              <a:buNone/>
            </a:pPr>
            <a:r>
              <a:rPr lang="en-US" altLang="zh-CN" sz="4000">
                <a:latin typeface="Times New Roman" panose="02020603050405020304" pitchFamily="18" charset="0"/>
                <a:cs typeface="Times New Roman" panose="02020603050405020304" pitchFamily="18" charset="0"/>
              </a:rPr>
              <a:t>Section Three</a:t>
            </a:r>
          </a:p>
          <a:p>
            <a:pPr marL="0" indent="0" algn="ctr">
              <a:lnSpc>
                <a:spcPct val="90000"/>
              </a:lnSpc>
              <a:buNone/>
            </a:pPr>
            <a:r>
              <a:rPr lang="en-US" altLang="zh-CN" sz="4000">
                <a:latin typeface="Times New Roman" panose="02020603050405020304" pitchFamily="18" charset="0"/>
                <a:cs typeface="Times New Roman" panose="02020603050405020304" pitchFamily="18" charset="0"/>
              </a:rPr>
              <a:t>Problems Concerning International Trade</a:t>
            </a:r>
          </a:p>
          <a:p>
            <a:pPr marL="0" indent="0" algn="ctr">
              <a:lnSpc>
                <a:spcPct val="90000"/>
              </a:lnSpc>
              <a:buNone/>
            </a:pPr>
            <a:r>
              <a:rPr lang="zh-CN" altLang="en-US" sz="2800"/>
              <a:t>（第三节 国际贸易的一些问题）</a:t>
            </a:r>
          </a:p>
        </p:txBody>
      </p:sp>
    </p:spTree>
  </p:cSld>
  <p:clrMapOvr>
    <a:masterClrMapping/>
  </p:clrMapOvr>
  <p:transition spd="slow">
    <p:push dir="u"/>
  </p:transition>
</p:sld>
</file>

<file path=ppt/slides/slide17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370137" y="548680"/>
            <a:ext cx="4081463" cy="476250"/>
          </a:xfrm>
          <a:gradFill rotWithShape="1">
            <a:gsLst>
              <a:gs pos="0">
                <a:schemeClr val="hlink"/>
              </a:gs>
              <a:gs pos="100000">
                <a:srgbClr val="FFFFCC"/>
              </a:gs>
            </a:gsLst>
            <a:lin ang="5400000" scaled="1"/>
          </a:gradFill>
        </p:spPr>
        <p:txBody>
          <a:bodyPr/>
          <a:lstStyle/>
          <a:p>
            <a:r>
              <a:rPr lang="en-US" altLang="zh-CN" sz="3700" b="1" dirty="0">
                <a:solidFill>
                  <a:schemeClr val="tx1"/>
                </a:solidFill>
                <a:latin typeface="Times New Roman" panose="02020603050405020304" pitchFamily="18" charset="0"/>
              </a:rPr>
              <a:t>(3). Demise charter</a:t>
            </a:r>
          </a:p>
        </p:txBody>
      </p:sp>
      <p:sp>
        <p:nvSpPr>
          <p:cNvPr id="55299" name="Rectangle 3"/>
          <p:cNvSpPr>
            <a:spLocks noGrp="1" noChangeArrowheads="1"/>
          </p:cNvSpPr>
          <p:nvPr>
            <p:ph type="body" idx="1"/>
          </p:nvPr>
        </p:nvSpPr>
        <p:spPr>
          <a:xfrm>
            <a:off x="683567" y="1340768"/>
            <a:ext cx="7849245" cy="4104357"/>
          </a:xfrm>
          <a:solidFill>
            <a:srgbClr val="FFFFCC"/>
          </a:solidFill>
          <a:ln>
            <a:solidFill>
              <a:srgbClr val="FFCCFF"/>
            </a:solidFill>
            <a:miter lim="800000"/>
          </a:ln>
        </p:spPr>
        <p:txBody>
          <a:bodyPr/>
          <a:lstStyle/>
          <a:p>
            <a:pPr>
              <a:lnSpc>
                <a:spcPct val="90000"/>
              </a:lnSpc>
              <a:buFontTx/>
              <a:buNone/>
            </a:pPr>
            <a:r>
              <a:rPr lang="zh-CN" altLang="en-US" dirty="0">
                <a:latin typeface="Times New Roman" panose="02020603050405020304" pitchFamily="18" charset="0"/>
              </a:rPr>
              <a:t>           </a:t>
            </a:r>
            <a:r>
              <a:rPr lang="en-US" altLang="zh-CN" sz="2400" dirty="0">
                <a:latin typeface="Times New Roman" panose="02020603050405020304" pitchFamily="18" charset="0"/>
              </a:rPr>
              <a:t>Demise charter, is also called bare-boat charter, the charter takes a lease of the entire ship for an agreed time. So demise charter belongs to time charter, but there are some differences: as to time charter, during the period of chartering, the ship-owner provides the charter with a crew, while as to bare-boat charter, the ship-owner only provides the charter with a bare-boat, the charter shall employ the crew and pay the crew’s wages and provisions, ship’s maintenance and stores etc. by himself, apart from those expenses he is responsible for under the time charter.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5299">
                                            <p:bg/>
                                          </p:spTgt>
                                        </p:tgtEl>
                                        <p:attrNameLst>
                                          <p:attrName>style.visibility</p:attrName>
                                        </p:attrNameLst>
                                      </p:cBhvr>
                                      <p:to>
                                        <p:strVal val="visible"/>
                                      </p:to>
                                    </p:set>
                                    <p:anim calcmode="lin" valueType="num">
                                      <p:cBhvr>
                                        <p:cTn id="7" dur="1000" fill="hold"/>
                                        <p:tgtEl>
                                          <p:spTgt spid="55299">
                                            <p:bg/>
                                          </p:spTgt>
                                        </p:tgtEl>
                                        <p:attrNameLst>
                                          <p:attrName>ppt_w</p:attrName>
                                        </p:attrNameLst>
                                      </p:cBhvr>
                                      <p:tavLst>
                                        <p:tav tm="0">
                                          <p:val>
                                            <p:fltVal val="0"/>
                                          </p:val>
                                        </p:tav>
                                        <p:tav tm="100000">
                                          <p:val>
                                            <p:strVal val="#ppt_w"/>
                                          </p:val>
                                        </p:tav>
                                      </p:tavLst>
                                    </p:anim>
                                    <p:anim calcmode="lin" valueType="num">
                                      <p:cBhvr>
                                        <p:cTn id="8" dur="1000" fill="hold"/>
                                        <p:tgtEl>
                                          <p:spTgt spid="55299">
                                            <p:bg/>
                                          </p:spTgt>
                                        </p:tgtEl>
                                        <p:attrNameLst>
                                          <p:attrName>ppt_h</p:attrName>
                                        </p:attrNameLst>
                                      </p:cBhvr>
                                      <p:tavLst>
                                        <p:tav tm="0">
                                          <p:val>
                                            <p:fltVal val="0"/>
                                          </p:val>
                                        </p:tav>
                                        <p:tav tm="100000">
                                          <p:val>
                                            <p:strVal val="#ppt_h"/>
                                          </p:val>
                                        </p:tav>
                                      </p:tavLst>
                                    </p:anim>
                                    <p:anim calcmode="lin" valueType="num">
                                      <p:cBhvr>
                                        <p:cTn id="9" dur="1000" fill="hold"/>
                                        <p:tgtEl>
                                          <p:spTgt spid="55299">
                                            <p:bg/>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5299">
                                            <p:bg/>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5299">
                                            <p:txEl>
                                              <p:pRg st="0" end="0"/>
                                            </p:txEl>
                                          </p:spTgt>
                                        </p:tgtEl>
                                        <p:attrNameLst>
                                          <p:attrName>style.visibility</p:attrName>
                                        </p:attrNameLst>
                                      </p:cBhvr>
                                      <p:to>
                                        <p:strVal val="visible"/>
                                      </p:to>
                                    </p:set>
                                    <p:anim calcmode="lin" valueType="num">
                                      <p:cBhvr>
                                        <p:cTn id="15" dur="1000" fill="hold"/>
                                        <p:tgtEl>
                                          <p:spTgt spid="55299">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55299">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5529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529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animBg="1"/>
    </p:bldLst>
  </p:timing>
</p:sld>
</file>

<file path=ppt/slides/slide17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2195736" y="476672"/>
            <a:ext cx="4600575" cy="536575"/>
          </a:xfrm>
          <a:gradFill rotWithShape="1">
            <a:gsLst>
              <a:gs pos="0">
                <a:srgbClr val="0099FF"/>
              </a:gs>
              <a:gs pos="100000">
                <a:srgbClr val="FFFFCC"/>
              </a:gs>
            </a:gsLst>
            <a:lin ang="5400000" scaled="1"/>
          </a:gradFill>
        </p:spPr>
        <p:txBody>
          <a:bodyPr/>
          <a:lstStyle/>
          <a:p>
            <a:r>
              <a:rPr lang="en-US" altLang="zh-CN" sz="3700" b="1" dirty="0">
                <a:solidFill>
                  <a:schemeClr val="tx1"/>
                </a:solidFill>
                <a:latin typeface="Times New Roman" panose="02020603050405020304" pitchFamily="18" charset="0"/>
              </a:rPr>
              <a:t>(4). Charter party </a:t>
            </a:r>
          </a:p>
        </p:txBody>
      </p:sp>
      <p:sp>
        <p:nvSpPr>
          <p:cNvPr id="56323" name="Rectangle 3" descr="棚架"/>
          <p:cNvSpPr>
            <a:spLocks noGrp="1" noChangeArrowheads="1"/>
          </p:cNvSpPr>
          <p:nvPr>
            <p:ph type="body" idx="1"/>
          </p:nvPr>
        </p:nvSpPr>
        <p:spPr>
          <a:xfrm>
            <a:off x="576262" y="1340768"/>
            <a:ext cx="7991475" cy="4248150"/>
          </a:xfrm>
          <a:pattFill prst="trellis">
            <a:fgClr>
              <a:srgbClr val="CCECFF"/>
            </a:fgClr>
            <a:bgClr>
              <a:schemeClr val="bg1"/>
            </a:bgClr>
          </a:pattFill>
        </p:spPr>
        <p:txBody>
          <a:bodyPr/>
          <a:lstStyle/>
          <a:p>
            <a:pPr>
              <a:lnSpc>
                <a:spcPct val="90000"/>
              </a:lnSpc>
              <a:buFontTx/>
              <a:buNone/>
            </a:pPr>
            <a:r>
              <a:rPr lang="zh-CN" altLang="en-US" dirty="0">
                <a:latin typeface="Times New Roman" panose="02020603050405020304" pitchFamily="18" charset="0"/>
              </a:rPr>
              <a:t>     </a:t>
            </a:r>
            <a:r>
              <a:rPr lang="en-US" altLang="zh-CN" sz="2800" dirty="0">
                <a:latin typeface="Times New Roman" panose="02020603050405020304" pitchFamily="18" charset="0"/>
              </a:rPr>
              <a:t>The charter party</a:t>
            </a:r>
            <a:r>
              <a:rPr lang="en-US" altLang="zh-CN" sz="2800" b="1" dirty="0">
                <a:latin typeface="Times New Roman" panose="02020603050405020304" pitchFamily="18" charset="0"/>
              </a:rPr>
              <a:t> </a:t>
            </a:r>
            <a:r>
              <a:rPr lang="en-US" altLang="zh-CN" sz="2800" dirty="0">
                <a:latin typeface="Times New Roman" panose="02020603050405020304" pitchFamily="18" charset="0"/>
              </a:rPr>
              <a:t>is a contract concluded between the ship-owner and the charter when the latter charters the ship or booking shipping space from the former. It stipulates the rights and obligations of the two parties. The main terms on the charter party include the interested parties, name and flag of the ship, description and quantity of the shipments, time of chartering, freight, loading and unloading expenses, time limit of loading and unloading, demurrage and dispatch money.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6323">
                                            <p:bg/>
                                          </p:spTgt>
                                        </p:tgtEl>
                                        <p:attrNameLst>
                                          <p:attrName>style.visibility</p:attrName>
                                        </p:attrNameLst>
                                      </p:cBhvr>
                                      <p:to>
                                        <p:strVal val="visible"/>
                                      </p:to>
                                    </p:set>
                                    <p:anim calcmode="lin" valueType="num">
                                      <p:cBhvr>
                                        <p:cTn id="7" dur="5000" fill="hold"/>
                                        <p:tgtEl>
                                          <p:spTgt spid="56323">
                                            <p:bg/>
                                          </p:spTgt>
                                        </p:tgtEl>
                                        <p:attrNameLst>
                                          <p:attrName>ppt_w</p:attrName>
                                        </p:attrNameLst>
                                      </p:cBhvr>
                                      <p:tavLst>
                                        <p:tav tm="0" fmla="#ppt_w*sin(2.5*pi*$)">
                                          <p:val>
                                            <p:fltVal val="0"/>
                                          </p:val>
                                        </p:tav>
                                        <p:tav tm="100000">
                                          <p:val>
                                            <p:fltVal val="1"/>
                                          </p:val>
                                        </p:tav>
                                      </p:tavLst>
                                    </p:anim>
                                    <p:anim calcmode="lin" valueType="num">
                                      <p:cBhvr>
                                        <p:cTn id="8" dur="5000" fill="hold"/>
                                        <p:tgtEl>
                                          <p:spTgt spid="56323">
                                            <p:bg/>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56323">
                                            <p:txEl>
                                              <p:pRg st="0" end="0"/>
                                            </p:txEl>
                                          </p:spTgt>
                                        </p:tgtEl>
                                        <p:attrNameLst>
                                          <p:attrName>style.visibility</p:attrName>
                                        </p:attrNameLst>
                                      </p:cBhvr>
                                      <p:to>
                                        <p:strVal val="visible"/>
                                      </p:to>
                                    </p:set>
                                    <p:anim calcmode="lin" valueType="num">
                                      <p:cBhvr>
                                        <p:cTn id="13" dur="5000" fill="hold"/>
                                        <p:tgtEl>
                                          <p:spTgt spid="56323">
                                            <p:txEl>
                                              <p:pRg st="0" end="0"/>
                                            </p:txEl>
                                          </p:spTgt>
                                        </p:tgtEl>
                                        <p:attrNameLst>
                                          <p:attrName>ppt_w</p:attrName>
                                        </p:attrNameLst>
                                      </p:cBhvr>
                                      <p:tavLst>
                                        <p:tav tm="0" fmla="#ppt_w*sin(2.5*pi*$)">
                                          <p:val>
                                            <p:fltVal val="0"/>
                                          </p:val>
                                        </p:tav>
                                        <p:tav tm="100000">
                                          <p:val>
                                            <p:fltVal val="1"/>
                                          </p:val>
                                        </p:tav>
                                      </p:tavLst>
                                    </p:anim>
                                    <p:anim calcmode="lin" valueType="num">
                                      <p:cBhvr>
                                        <p:cTn id="14" dur="5000" fill="hold"/>
                                        <p:tgtEl>
                                          <p:spTgt spid="5632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animBg="1"/>
    </p:bldLst>
  </p:timing>
</p:sld>
</file>

<file path=ppt/slides/slide17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1597025" y="152787"/>
            <a:ext cx="5949950" cy="588962"/>
          </a:xfrm>
          <a:prstGeom prst="rect">
            <a:avLst/>
          </a:prstGeom>
          <a:gradFill rotWithShape="1">
            <a:gsLst>
              <a:gs pos="0">
                <a:srgbClr val="CCFFFF"/>
              </a:gs>
              <a:gs pos="100000">
                <a:srgbClr val="FFFFCC"/>
              </a:gs>
            </a:gsLst>
            <a:lin ang="5400000" scaled="1"/>
          </a:gradFill>
          <a:ln w="9525">
            <a:solidFill>
              <a:srgbClr val="FF99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3200" b="1" dirty="0">
                <a:solidFill>
                  <a:srgbClr val="000000"/>
                </a:solidFill>
                <a:latin typeface="Times New Roman" panose="02020603050405020304" pitchFamily="18" charset="0"/>
              </a:rPr>
              <a:t>2) Liner/Regular Shipping Liner</a:t>
            </a:r>
            <a:r>
              <a:rPr lang="en-US" altLang="zh-CN" sz="3200" dirty="0">
                <a:solidFill>
                  <a:srgbClr val="000000"/>
                </a:solidFill>
                <a:latin typeface="Times New Roman" panose="02020603050405020304" pitchFamily="18" charset="0"/>
              </a:rPr>
              <a:t> </a:t>
            </a:r>
          </a:p>
        </p:txBody>
      </p:sp>
      <p:sp>
        <p:nvSpPr>
          <p:cNvPr id="57347" name="Rectangle 3" descr="大棋盘"/>
          <p:cNvSpPr>
            <a:spLocks noChangeArrowheads="1"/>
          </p:cNvSpPr>
          <p:nvPr/>
        </p:nvSpPr>
        <p:spPr bwMode="auto">
          <a:xfrm>
            <a:off x="755576" y="725504"/>
            <a:ext cx="7632848" cy="5262979"/>
          </a:xfrm>
          <a:prstGeom prst="rect">
            <a:avLst/>
          </a:prstGeom>
          <a:pattFill prst="lgCheck">
            <a:fgClr>
              <a:srgbClr val="FFFFCC"/>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357505">
              <a:defRPr>
                <a:solidFill>
                  <a:schemeClr val="tx1"/>
                </a:solidFill>
                <a:latin typeface="Arial" panose="020B0604020202020204" pitchFamily="34" charset="0"/>
                <a:ea typeface="宋体" panose="02010600030101010101" pitchFamily="2" charset="-122"/>
              </a:defRPr>
            </a:lvl1pPr>
            <a:lvl2pPr marL="536575">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400" dirty="0">
                <a:solidFill>
                  <a:srgbClr val="000000"/>
                </a:solidFill>
                <a:latin typeface="Times New Roman" panose="02020603050405020304" pitchFamily="18" charset="0"/>
              </a:rPr>
              <a:t>       </a:t>
            </a:r>
            <a:r>
              <a:rPr lang="en-US" altLang="zh-CN" sz="2400" dirty="0">
                <a:solidFill>
                  <a:srgbClr val="000000"/>
                </a:solidFill>
                <a:latin typeface="Times New Roman" panose="02020603050405020304" pitchFamily="18" charset="0"/>
              </a:rPr>
              <a:t>A liner is a vessel with regular sailing and arrival on a stated schedule between a group of specific ports. The main features of liners usually include:</a:t>
            </a:r>
          </a:p>
          <a:p>
            <a:pPr fontAlgn="base">
              <a:spcBef>
                <a:spcPct val="0"/>
              </a:spcBef>
              <a:spcAft>
                <a:spcPct val="0"/>
              </a:spcAft>
            </a:pPr>
            <a:r>
              <a:rPr lang="en-US" altLang="zh-CN" sz="2400" dirty="0">
                <a:solidFill>
                  <a:srgbClr val="000000"/>
                </a:solidFill>
                <a:latin typeface="Times New Roman" panose="02020603050405020304" pitchFamily="18" charset="0"/>
              </a:rPr>
              <a:t>       a. The liner has a regular line, port, timetable and comparatively fixed freight</a:t>
            </a:r>
            <a:r>
              <a:rPr lang="zh-CN" altLang="en-US" sz="2400" dirty="0">
                <a:solidFill>
                  <a:srgbClr val="000000"/>
                </a:solidFill>
                <a:latin typeface="Times New Roman" panose="02020603050405020304" pitchFamily="18" charset="0"/>
              </a:rPr>
              <a:t>，</a:t>
            </a:r>
            <a:r>
              <a:rPr lang="en-US" altLang="zh-CN" sz="2400" dirty="0">
                <a:solidFill>
                  <a:srgbClr val="000000"/>
                </a:solidFill>
                <a:latin typeface="Times New Roman" panose="02020603050405020304" pitchFamily="18" charset="0"/>
              </a:rPr>
              <a:t>which is the basic features of liners</a:t>
            </a:r>
          </a:p>
          <a:p>
            <a:pPr fontAlgn="base">
              <a:spcBef>
                <a:spcPct val="0"/>
              </a:spcBef>
              <a:spcAft>
                <a:spcPct val="0"/>
              </a:spcAft>
            </a:pPr>
            <a:r>
              <a:rPr lang="en-US" altLang="zh-CN" sz="2400" dirty="0">
                <a:solidFill>
                  <a:srgbClr val="000000"/>
                </a:solidFill>
                <a:latin typeface="Times New Roman" panose="02020603050405020304" pitchFamily="18" charset="0"/>
              </a:rPr>
              <a:t>       b. The ship-owner usually leases part of shipping space instead of the whole ship.</a:t>
            </a:r>
          </a:p>
          <a:p>
            <a:pPr fontAlgn="base">
              <a:spcBef>
                <a:spcPct val="0"/>
              </a:spcBef>
              <a:spcAft>
                <a:spcPct val="0"/>
              </a:spcAft>
            </a:pPr>
            <a:r>
              <a:rPr lang="en-US" altLang="zh-CN" sz="2400" dirty="0">
                <a:solidFill>
                  <a:srgbClr val="000000"/>
                </a:solidFill>
                <a:latin typeface="Times New Roman" panose="02020603050405020304" pitchFamily="18" charset="0"/>
              </a:rPr>
              <a:t>      c. The carrier is responsible for loading and unloading operations, i.e., Gross Terms.</a:t>
            </a:r>
          </a:p>
          <a:p>
            <a:pPr fontAlgn="base">
              <a:spcBef>
                <a:spcPct val="0"/>
              </a:spcBef>
              <a:spcAft>
                <a:spcPct val="0"/>
              </a:spcAft>
            </a:pPr>
            <a:r>
              <a:rPr lang="en-US" altLang="zh-CN" sz="2400" dirty="0">
                <a:solidFill>
                  <a:srgbClr val="000000"/>
                </a:solidFill>
                <a:latin typeface="Times New Roman" panose="02020603050405020304" pitchFamily="18" charset="0"/>
              </a:rPr>
              <a:t>      d. The B/L drawn by the shipping company is the shipping contract between the carrier and the consignor. The rights and obligations of the carrier and the consignor are based on the B/L drawn by the shipping company.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diamond(in)">
                                      <p:cBhvr>
                                        <p:cTn id="7" dur="20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fade">
                                      <p:cBhvr>
                                        <p:cTn id="12" dur="1000"/>
                                        <p:tgtEl>
                                          <p:spTgt spid="57347">
                                            <p:txEl>
                                              <p:pRg st="1" end="1"/>
                                            </p:txEl>
                                          </p:spTgt>
                                        </p:tgtEl>
                                      </p:cBhvr>
                                    </p:animEffect>
                                    <p:anim calcmode="lin" valueType="num">
                                      <p:cBhvr>
                                        <p:cTn id="13" dur="1000" fill="hold"/>
                                        <p:tgtEl>
                                          <p:spTgt spid="5734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73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57347">
                                            <p:txEl>
                                              <p:pRg st="2" end="2"/>
                                            </p:txEl>
                                          </p:spTgt>
                                        </p:tgtEl>
                                        <p:attrNameLst>
                                          <p:attrName>style.visibility</p:attrName>
                                        </p:attrNameLst>
                                      </p:cBhvr>
                                      <p:to>
                                        <p:strVal val="visible"/>
                                      </p:to>
                                    </p:set>
                                    <p:animEffect transition="in" filter="fade">
                                      <p:cBhvr>
                                        <p:cTn id="19" dur="1000"/>
                                        <p:tgtEl>
                                          <p:spTgt spid="57347">
                                            <p:txEl>
                                              <p:pRg st="2" end="2"/>
                                            </p:txEl>
                                          </p:spTgt>
                                        </p:tgtEl>
                                      </p:cBhvr>
                                    </p:animEffect>
                                    <p:anim calcmode="lin" valueType="num">
                                      <p:cBhvr>
                                        <p:cTn id="20" dur="1000" fill="hold"/>
                                        <p:tgtEl>
                                          <p:spTgt spid="5734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73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57347">
                                            <p:txEl>
                                              <p:pRg st="3" end="3"/>
                                            </p:txEl>
                                          </p:spTgt>
                                        </p:tgtEl>
                                        <p:attrNameLst>
                                          <p:attrName>style.visibility</p:attrName>
                                        </p:attrNameLst>
                                      </p:cBhvr>
                                      <p:to>
                                        <p:strVal val="visible"/>
                                      </p:to>
                                    </p:set>
                                    <p:animEffect transition="in" filter="fade">
                                      <p:cBhvr>
                                        <p:cTn id="26" dur="1000"/>
                                        <p:tgtEl>
                                          <p:spTgt spid="57347">
                                            <p:txEl>
                                              <p:pRg st="3" end="3"/>
                                            </p:txEl>
                                          </p:spTgt>
                                        </p:tgtEl>
                                      </p:cBhvr>
                                    </p:animEffect>
                                    <p:anim calcmode="lin" valueType="num">
                                      <p:cBhvr>
                                        <p:cTn id="27" dur="1000" fill="hold"/>
                                        <p:tgtEl>
                                          <p:spTgt spid="57347">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573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57347">
                                            <p:txEl>
                                              <p:pRg st="4" end="4"/>
                                            </p:txEl>
                                          </p:spTgt>
                                        </p:tgtEl>
                                        <p:attrNameLst>
                                          <p:attrName>style.visibility</p:attrName>
                                        </p:attrNameLst>
                                      </p:cBhvr>
                                      <p:to>
                                        <p:strVal val="visible"/>
                                      </p:to>
                                    </p:set>
                                    <p:animEffect transition="in" filter="fade">
                                      <p:cBhvr>
                                        <p:cTn id="33" dur="1000"/>
                                        <p:tgtEl>
                                          <p:spTgt spid="57347">
                                            <p:txEl>
                                              <p:pRg st="4" end="4"/>
                                            </p:txEl>
                                          </p:spTgt>
                                        </p:tgtEl>
                                      </p:cBhvr>
                                    </p:animEffect>
                                    <p:anim calcmode="lin" valueType="num">
                                      <p:cBhvr>
                                        <p:cTn id="34" dur="1000" fill="hold"/>
                                        <p:tgtEl>
                                          <p:spTgt spid="57347">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5734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683567" y="1412875"/>
            <a:ext cx="8177857" cy="308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357505">
              <a:defRPr>
                <a:solidFill>
                  <a:schemeClr val="tx1"/>
                </a:solidFill>
                <a:latin typeface="Arial" panose="020B0604020202020204" pitchFamily="34" charset="0"/>
                <a:ea typeface="宋体" panose="02010600030101010101" pitchFamily="2" charset="-122"/>
              </a:defRPr>
            </a:lvl1pPr>
            <a:lvl2pPr marL="536575">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2800" dirty="0">
                <a:solidFill>
                  <a:srgbClr val="000000"/>
                </a:solidFill>
                <a:latin typeface="Times New Roman" panose="02020603050405020304" pitchFamily="18" charset="0"/>
              </a:rPr>
              <a:t>Freight is the remuneration payable to the carrier for the carriage of goods. The freight paid for the carriage by a liner differs in the way of calculating from that paid under a charter party. </a:t>
            </a:r>
          </a:p>
          <a:p>
            <a:pPr fontAlgn="base">
              <a:spcBef>
                <a:spcPct val="0"/>
              </a:spcBef>
              <a:spcAft>
                <a:spcPct val="0"/>
              </a:spcAft>
            </a:pPr>
            <a:r>
              <a:rPr lang="en-US" altLang="zh-CN" sz="2800" dirty="0">
                <a:solidFill>
                  <a:srgbClr val="000000"/>
                </a:solidFill>
                <a:latin typeface="Times New Roman" panose="02020603050405020304" pitchFamily="18" charset="0"/>
              </a:rPr>
              <a:t>Freight = Fb + ∑S</a:t>
            </a:r>
          </a:p>
          <a:p>
            <a:pPr fontAlgn="base">
              <a:spcBef>
                <a:spcPct val="0"/>
              </a:spcBef>
              <a:spcAft>
                <a:spcPct val="0"/>
              </a:spcAft>
            </a:pPr>
            <a:r>
              <a:rPr lang="en-US" altLang="zh-CN" sz="2800" dirty="0">
                <a:solidFill>
                  <a:srgbClr val="000000"/>
                </a:solidFill>
                <a:latin typeface="Times New Roman" panose="02020603050405020304" pitchFamily="18" charset="0"/>
              </a:rPr>
              <a:t>Fb----Basic freight</a:t>
            </a:r>
          </a:p>
          <a:p>
            <a:pPr fontAlgn="base">
              <a:spcBef>
                <a:spcPct val="0"/>
              </a:spcBef>
              <a:spcAft>
                <a:spcPct val="0"/>
              </a:spcAft>
            </a:pPr>
            <a:r>
              <a:rPr lang="en-US" altLang="zh-CN" sz="2800" dirty="0">
                <a:solidFill>
                  <a:srgbClr val="000000"/>
                </a:solidFill>
                <a:latin typeface="Times New Roman" panose="02020603050405020304" pitchFamily="18" charset="0"/>
              </a:rPr>
              <a:t>S----surcharge </a:t>
            </a:r>
          </a:p>
        </p:txBody>
      </p:sp>
      <p:sp>
        <p:nvSpPr>
          <p:cNvPr id="58371" name="Rectangle 3"/>
          <p:cNvSpPr>
            <a:spLocks noChangeArrowheads="1"/>
          </p:cNvSpPr>
          <p:nvPr/>
        </p:nvSpPr>
        <p:spPr bwMode="auto">
          <a:xfrm>
            <a:off x="2267744" y="444500"/>
            <a:ext cx="4114800" cy="588962"/>
          </a:xfrm>
          <a:prstGeom prst="rect">
            <a:avLst/>
          </a:prstGeom>
          <a:solidFill>
            <a:srgbClr val="FFFFCC"/>
          </a:solidFill>
          <a:ln w="9525">
            <a:solidFill>
              <a:srgbClr val="FF99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0"/>
              </a:spcBef>
              <a:spcAft>
                <a:spcPct val="0"/>
              </a:spcAft>
            </a:pPr>
            <a:r>
              <a:rPr lang="en-US" altLang="zh-CN" sz="3200" b="1">
                <a:solidFill>
                  <a:srgbClr val="000000"/>
                </a:solidFill>
                <a:latin typeface="Times New Roman" panose="02020603050405020304" pitchFamily="18" charset="0"/>
              </a:rPr>
              <a:t>3) Freight of liners</a:t>
            </a:r>
          </a:p>
        </p:txBody>
      </p:sp>
      <p:pic>
        <p:nvPicPr>
          <p:cNvPr id="58372" name="Picture 4" descr="xinsrc_24060118111998032381">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0824" y="3212976"/>
            <a:ext cx="4800600" cy="27543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additive="base">
                                        <p:cTn id="7" dur="2000" fill="hold"/>
                                        <p:tgtEl>
                                          <p:spTgt spid="58371"/>
                                        </p:tgtEl>
                                        <p:attrNameLst>
                                          <p:attrName>ppt_x</p:attrName>
                                        </p:attrNameLst>
                                      </p:cBhvr>
                                      <p:tavLst>
                                        <p:tav tm="0">
                                          <p:val>
                                            <p:strVal val="#ppt_x"/>
                                          </p:val>
                                        </p:tav>
                                        <p:tav tm="100000">
                                          <p:val>
                                            <p:strVal val="#ppt_x"/>
                                          </p:val>
                                        </p:tav>
                                      </p:tavLst>
                                    </p:anim>
                                    <p:anim calcmode="lin" valueType="num">
                                      <p:cBhvr additive="base">
                                        <p:cTn id="8" dur="2000" fill="hold"/>
                                        <p:tgtEl>
                                          <p:spTgt spid="5837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70"/>
                                        </p:tgtEl>
                                        <p:attrNameLst>
                                          <p:attrName>style.visibility</p:attrName>
                                        </p:attrNameLst>
                                      </p:cBhvr>
                                      <p:to>
                                        <p:strVal val="visible"/>
                                      </p:to>
                                    </p:set>
                                    <p:anim calcmode="lin" valueType="num">
                                      <p:cBhvr additive="base">
                                        <p:cTn id="13" dur="2000" fill="hold"/>
                                        <p:tgtEl>
                                          <p:spTgt spid="58370"/>
                                        </p:tgtEl>
                                        <p:attrNameLst>
                                          <p:attrName>ppt_x</p:attrName>
                                        </p:attrNameLst>
                                      </p:cBhvr>
                                      <p:tavLst>
                                        <p:tav tm="0">
                                          <p:val>
                                            <p:strVal val="0-#ppt_w/2"/>
                                          </p:val>
                                        </p:tav>
                                        <p:tav tm="100000">
                                          <p:val>
                                            <p:strVal val="#ppt_x"/>
                                          </p:val>
                                        </p:tav>
                                      </p:tavLst>
                                    </p:anim>
                                    <p:anim calcmode="lin" valueType="num">
                                      <p:cBhvr additive="base">
                                        <p:cTn id="14" dur="2000" fill="hold"/>
                                        <p:tgtEl>
                                          <p:spTgt spid="583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ldLvl="0" animBg="1"/>
      <p:bldP spid="58371" grpId="0" bldLvl="0" animBg="1"/>
    </p:bldLst>
  </p:timing>
</p:sld>
</file>

<file path=ppt/slides/slide17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59394" name="Group 2"/>
          <p:cNvGrpSpPr/>
          <p:nvPr/>
        </p:nvGrpSpPr>
        <p:grpSpPr bwMode="auto">
          <a:xfrm>
            <a:off x="2057400" y="1143000"/>
            <a:ext cx="2590800" cy="1090613"/>
            <a:chOff x="1344" y="432"/>
            <a:chExt cx="1632" cy="687"/>
          </a:xfrm>
        </p:grpSpPr>
        <p:sp>
          <p:nvSpPr>
            <p:cNvPr id="59395" name="Oval 3"/>
            <p:cNvSpPr>
              <a:spLocks noChangeArrowheads="1"/>
            </p:cNvSpPr>
            <p:nvPr/>
          </p:nvSpPr>
          <p:spPr bwMode="auto">
            <a:xfrm>
              <a:off x="1392" y="432"/>
              <a:ext cx="1296" cy="565"/>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396" name="Text Box 4"/>
            <p:cNvSpPr txBox="1">
              <a:spLocks noChangeArrowheads="1"/>
            </p:cNvSpPr>
            <p:nvPr/>
          </p:nvSpPr>
          <p:spPr bwMode="auto">
            <a:xfrm>
              <a:off x="1344" y="543"/>
              <a:ext cx="1632" cy="576"/>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fontAlgn="base">
                <a:spcBef>
                  <a:spcPct val="50000"/>
                </a:spcBef>
                <a:spcAft>
                  <a:spcPct val="0"/>
                </a:spcAft>
              </a:pPr>
              <a:r>
                <a:rPr kumimoji="1" lang="zh-CN" altLang="en-US" sz="2400">
                  <a:solidFill>
                    <a:srgbClr val="000000"/>
                  </a:solidFill>
                  <a:latin typeface="Times New Roman" panose="02020603050405020304" pitchFamily="18" charset="0"/>
                </a:rPr>
                <a:t> </a:t>
              </a:r>
              <a:r>
                <a:rPr kumimoji="1" lang="en-US" altLang="zh-CN" sz="2000">
                  <a:solidFill>
                    <a:srgbClr val="000000"/>
                  </a:solidFill>
                  <a:latin typeface="Times New Roman" panose="02020603050405020304" pitchFamily="18" charset="0"/>
                </a:rPr>
                <a:t>liner ship business</a:t>
              </a:r>
            </a:p>
            <a:p>
              <a:pPr fontAlgn="base">
                <a:spcBef>
                  <a:spcPct val="50000"/>
                </a:spcBef>
                <a:spcAft>
                  <a:spcPct val="0"/>
                </a:spcAft>
              </a:pPr>
              <a:endParaRPr kumimoji="1" lang="zh-CN" altLang="en-US" sz="2000">
                <a:solidFill>
                  <a:srgbClr val="000000"/>
                </a:solidFill>
                <a:latin typeface="Times New Roman" panose="02020603050405020304" pitchFamily="18" charset="0"/>
              </a:endParaRPr>
            </a:p>
          </p:txBody>
        </p:sp>
      </p:grpSp>
      <p:grpSp>
        <p:nvGrpSpPr>
          <p:cNvPr id="59397" name="Group 5"/>
          <p:cNvGrpSpPr/>
          <p:nvPr/>
        </p:nvGrpSpPr>
        <p:grpSpPr bwMode="auto">
          <a:xfrm>
            <a:off x="2133600" y="4419600"/>
            <a:ext cx="2286000" cy="914400"/>
            <a:chOff x="1440" y="2592"/>
            <a:chExt cx="1440" cy="576"/>
          </a:xfrm>
        </p:grpSpPr>
        <p:sp>
          <p:nvSpPr>
            <p:cNvPr id="59398" name="Oval 6"/>
            <p:cNvSpPr>
              <a:spLocks noChangeArrowheads="1"/>
            </p:cNvSpPr>
            <p:nvPr/>
          </p:nvSpPr>
          <p:spPr bwMode="auto">
            <a:xfrm>
              <a:off x="1440" y="2592"/>
              <a:ext cx="1344" cy="576"/>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399" name="Text Box 7"/>
            <p:cNvSpPr txBox="1">
              <a:spLocks noChangeArrowheads="1"/>
            </p:cNvSpPr>
            <p:nvPr/>
          </p:nvSpPr>
          <p:spPr bwMode="auto">
            <a:xfrm>
              <a:off x="1680" y="2688"/>
              <a:ext cx="1200" cy="288"/>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000">
                  <a:solidFill>
                    <a:srgbClr val="000000"/>
                  </a:solidFill>
                  <a:latin typeface="Times New Roman" panose="02020603050405020304" pitchFamily="18" charset="0"/>
                </a:rPr>
                <a:t>ship charter</a:t>
              </a:r>
              <a:r>
                <a:rPr kumimoji="1" lang="en-US" altLang="zh-CN" sz="2400">
                  <a:solidFill>
                    <a:srgbClr val="000000"/>
                  </a:solidFill>
                  <a:latin typeface="Times New Roman" panose="02020603050405020304" pitchFamily="18" charset="0"/>
                </a:rPr>
                <a:t> </a:t>
              </a:r>
              <a:endParaRPr kumimoji="1" lang="zh-CN" altLang="en-US" sz="2400">
                <a:solidFill>
                  <a:srgbClr val="000000"/>
                </a:solidFill>
                <a:latin typeface="Times New Roman" panose="02020603050405020304" pitchFamily="18" charset="0"/>
              </a:endParaRPr>
            </a:p>
          </p:txBody>
        </p:sp>
      </p:grpSp>
      <p:grpSp>
        <p:nvGrpSpPr>
          <p:cNvPr id="59400" name="Group 8"/>
          <p:cNvGrpSpPr/>
          <p:nvPr/>
        </p:nvGrpSpPr>
        <p:grpSpPr bwMode="auto">
          <a:xfrm>
            <a:off x="8001000" y="5486400"/>
            <a:ext cx="1143000" cy="762000"/>
            <a:chOff x="4512" y="3456"/>
            <a:chExt cx="720" cy="480"/>
          </a:xfrm>
        </p:grpSpPr>
        <p:sp>
          <p:nvSpPr>
            <p:cNvPr id="59401" name="Oval 9"/>
            <p:cNvSpPr>
              <a:spLocks noChangeArrowheads="1"/>
            </p:cNvSpPr>
            <p:nvPr/>
          </p:nvSpPr>
          <p:spPr bwMode="auto">
            <a:xfrm>
              <a:off x="4512" y="3456"/>
              <a:ext cx="720" cy="480"/>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02" name="Text Box 10">
              <a:hlinkClick r:id="rId3" action="ppaction://hlinksldjump"/>
            </p:cNvPr>
            <p:cNvSpPr txBox="1">
              <a:spLocks noChangeArrowheads="1"/>
            </p:cNvSpPr>
            <p:nvPr/>
          </p:nvSpPr>
          <p:spPr bwMode="auto">
            <a:xfrm>
              <a:off x="4560" y="3456"/>
              <a:ext cx="672" cy="480"/>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2000">
                  <a:solidFill>
                    <a:srgbClr val="000000"/>
                  </a:solidFill>
                  <a:latin typeface="Times New Roman" panose="02020603050405020304" pitchFamily="18" charset="0"/>
                </a:rPr>
                <a:t>demise charter</a:t>
              </a:r>
              <a:r>
                <a:rPr kumimoji="1" lang="en-US" altLang="zh-CN" sz="2400">
                  <a:solidFill>
                    <a:srgbClr val="000000"/>
                  </a:solidFill>
                  <a:latin typeface="Times New Roman" panose="02020603050405020304" pitchFamily="18" charset="0"/>
                </a:rPr>
                <a:t> </a:t>
              </a:r>
              <a:endParaRPr kumimoji="1" lang="zh-CN" altLang="en-US" sz="2400">
                <a:solidFill>
                  <a:srgbClr val="000000"/>
                </a:solidFill>
                <a:latin typeface="Times New Roman" panose="02020603050405020304" pitchFamily="18" charset="0"/>
              </a:endParaRPr>
            </a:p>
          </p:txBody>
        </p:sp>
      </p:grpSp>
      <p:sp>
        <p:nvSpPr>
          <p:cNvPr id="59403" name="Rectangle 11"/>
          <p:cNvSpPr>
            <a:spLocks noGrp="1" noChangeArrowheads="1"/>
          </p:cNvSpPr>
          <p:nvPr>
            <p:ph/>
          </p:nvPr>
        </p:nvSpPr>
        <p:spPr/>
        <p:txBody>
          <a:bodyPr/>
          <a:lstStyle/>
          <a:p>
            <a:pPr>
              <a:buFontTx/>
              <a:buNone/>
            </a:pPr>
            <a:endParaRPr lang="zh-CN" altLang="en-US"/>
          </a:p>
          <a:p>
            <a:pPr>
              <a:buFontTx/>
              <a:buNone/>
            </a:pPr>
            <a:endParaRPr lang="zh-CN" altLang="en-US"/>
          </a:p>
          <a:p>
            <a:pPr>
              <a:buFontTx/>
              <a:buNone/>
            </a:pPr>
            <a:endParaRPr lang="zh-CN" altLang="en-US"/>
          </a:p>
          <a:p>
            <a:pPr>
              <a:buFontTx/>
              <a:buNone/>
            </a:pPr>
            <a:r>
              <a:rPr lang="zh-CN" altLang="en-US"/>
              <a:t>　　　</a:t>
            </a:r>
          </a:p>
        </p:txBody>
      </p:sp>
      <p:grpSp>
        <p:nvGrpSpPr>
          <p:cNvPr id="59404" name="Group 12"/>
          <p:cNvGrpSpPr/>
          <p:nvPr/>
        </p:nvGrpSpPr>
        <p:grpSpPr bwMode="auto">
          <a:xfrm>
            <a:off x="0" y="2895600"/>
            <a:ext cx="2743200" cy="838200"/>
            <a:chOff x="0" y="1392"/>
            <a:chExt cx="1728" cy="528"/>
          </a:xfrm>
        </p:grpSpPr>
        <p:sp>
          <p:nvSpPr>
            <p:cNvPr id="59405" name="Oval 13"/>
            <p:cNvSpPr>
              <a:spLocks noChangeArrowheads="1"/>
            </p:cNvSpPr>
            <p:nvPr/>
          </p:nvSpPr>
          <p:spPr bwMode="auto">
            <a:xfrm>
              <a:off x="0" y="1392"/>
              <a:ext cx="1680" cy="528"/>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06" name="Text Box 14"/>
            <p:cNvSpPr txBox="1">
              <a:spLocks noChangeArrowheads="1"/>
            </p:cNvSpPr>
            <p:nvPr/>
          </p:nvSpPr>
          <p:spPr bwMode="auto">
            <a:xfrm>
              <a:off x="144" y="1440"/>
              <a:ext cx="1584" cy="442"/>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000">
                  <a:solidFill>
                    <a:srgbClr val="000000"/>
                  </a:solidFill>
                  <a:latin typeface="Times New Roman" panose="02020603050405020304" pitchFamily="18" charset="0"/>
                </a:rPr>
                <a:t>marine transportation       business </a:t>
              </a:r>
              <a:endParaRPr kumimoji="1" lang="zh-CN" altLang="en-US" sz="2000">
                <a:solidFill>
                  <a:srgbClr val="000000"/>
                </a:solidFill>
                <a:latin typeface="Times New Roman" panose="02020603050405020304" pitchFamily="18" charset="0"/>
              </a:endParaRPr>
            </a:p>
          </p:txBody>
        </p:sp>
      </p:grpSp>
      <p:grpSp>
        <p:nvGrpSpPr>
          <p:cNvPr id="59407" name="Group 15"/>
          <p:cNvGrpSpPr/>
          <p:nvPr/>
        </p:nvGrpSpPr>
        <p:grpSpPr bwMode="auto">
          <a:xfrm>
            <a:off x="8001000" y="3657600"/>
            <a:ext cx="1371600" cy="1249363"/>
            <a:chOff x="4704" y="1968"/>
            <a:chExt cx="864" cy="787"/>
          </a:xfrm>
        </p:grpSpPr>
        <p:sp>
          <p:nvSpPr>
            <p:cNvPr id="59408" name="Oval 16">
              <a:hlinkClick r:id="rId4" action="ppaction://hlinksldjump"/>
            </p:cNvPr>
            <p:cNvSpPr>
              <a:spLocks noChangeArrowheads="1"/>
            </p:cNvSpPr>
            <p:nvPr/>
          </p:nvSpPr>
          <p:spPr bwMode="auto">
            <a:xfrm>
              <a:off x="4704" y="1968"/>
              <a:ext cx="720" cy="432"/>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09" name="Text Box 17"/>
            <p:cNvSpPr txBox="1">
              <a:spLocks noChangeArrowheads="1"/>
            </p:cNvSpPr>
            <p:nvPr/>
          </p:nvSpPr>
          <p:spPr bwMode="auto">
            <a:xfrm>
              <a:off x="4752" y="1968"/>
              <a:ext cx="816" cy="787"/>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fontAlgn="base">
                <a:spcBef>
                  <a:spcPct val="50000"/>
                </a:spcBef>
                <a:spcAft>
                  <a:spcPct val="0"/>
                </a:spcAft>
              </a:pPr>
              <a:r>
                <a:rPr kumimoji="1" lang="en-US" altLang="zh-CN" sz="2000">
                  <a:solidFill>
                    <a:srgbClr val="000000"/>
                  </a:solidFill>
                  <a:latin typeface="Times New Roman" panose="02020603050405020304" pitchFamily="18" charset="0"/>
                </a:rPr>
                <a:t>voyage charter</a:t>
              </a:r>
            </a:p>
            <a:p>
              <a:pPr fontAlgn="base">
                <a:spcBef>
                  <a:spcPct val="50000"/>
                </a:spcBef>
                <a:spcAft>
                  <a:spcPct val="0"/>
                </a:spcAft>
              </a:pPr>
              <a:endParaRPr kumimoji="1" lang="zh-CN" altLang="en-US" sz="2400">
                <a:solidFill>
                  <a:srgbClr val="000000"/>
                </a:solidFill>
                <a:latin typeface="Times New Roman" panose="02020603050405020304" pitchFamily="18" charset="0"/>
              </a:endParaRPr>
            </a:p>
          </p:txBody>
        </p:sp>
      </p:grpSp>
      <p:grpSp>
        <p:nvGrpSpPr>
          <p:cNvPr id="59410" name="Group 18"/>
          <p:cNvGrpSpPr/>
          <p:nvPr/>
        </p:nvGrpSpPr>
        <p:grpSpPr bwMode="auto">
          <a:xfrm>
            <a:off x="8001000" y="4495800"/>
            <a:ext cx="1143000" cy="1158875"/>
            <a:chOff x="4800" y="2496"/>
            <a:chExt cx="720" cy="730"/>
          </a:xfrm>
        </p:grpSpPr>
        <p:sp>
          <p:nvSpPr>
            <p:cNvPr id="59411" name="Oval 19">
              <a:hlinkClick r:id="rId5" action="ppaction://hlinksldjump"/>
            </p:cNvPr>
            <p:cNvSpPr>
              <a:spLocks noChangeArrowheads="1"/>
            </p:cNvSpPr>
            <p:nvPr/>
          </p:nvSpPr>
          <p:spPr bwMode="auto">
            <a:xfrm>
              <a:off x="4800" y="2496"/>
              <a:ext cx="720" cy="480"/>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12" name="Text Box 20"/>
            <p:cNvSpPr txBox="1">
              <a:spLocks noChangeArrowheads="1"/>
            </p:cNvSpPr>
            <p:nvPr/>
          </p:nvSpPr>
          <p:spPr bwMode="auto">
            <a:xfrm>
              <a:off x="4800" y="2496"/>
              <a:ext cx="720" cy="730"/>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2000">
                  <a:solidFill>
                    <a:srgbClr val="000000"/>
                  </a:solidFill>
                  <a:latin typeface="Times New Roman" panose="02020603050405020304" pitchFamily="18" charset="0"/>
                </a:rPr>
                <a:t>time charter</a:t>
              </a:r>
            </a:p>
            <a:p>
              <a:pPr fontAlgn="base">
                <a:spcBef>
                  <a:spcPct val="50000"/>
                </a:spcBef>
                <a:spcAft>
                  <a:spcPct val="0"/>
                </a:spcAft>
              </a:pPr>
              <a:endParaRPr kumimoji="1" lang="zh-CN" altLang="en-US" sz="2000">
                <a:solidFill>
                  <a:srgbClr val="000000"/>
                </a:solidFill>
                <a:latin typeface="Times New Roman" panose="02020603050405020304" pitchFamily="18" charset="0"/>
              </a:endParaRPr>
            </a:p>
          </p:txBody>
        </p:sp>
      </p:grpSp>
      <p:sp>
        <p:nvSpPr>
          <p:cNvPr id="59413" name="Oval 21"/>
          <p:cNvSpPr>
            <a:spLocks noChangeArrowheads="1"/>
          </p:cNvSpPr>
          <p:nvPr/>
        </p:nvSpPr>
        <p:spPr bwMode="auto">
          <a:xfrm>
            <a:off x="5029200" y="0"/>
            <a:ext cx="2286000" cy="914400"/>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14" name="Text Box 22">
            <a:hlinkClick r:id="rId6" action="ppaction://hlinksldjump"/>
          </p:cNvPr>
          <p:cNvSpPr txBox="1">
            <a:spLocks noChangeArrowheads="1"/>
          </p:cNvSpPr>
          <p:nvPr/>
        </p:nvSpPr>
        <p:spPr bwMode="auto">
          <a:xfrm>
            <a:off x="5105400" y="152400"/>
            <a:ext cx="2133600" cy="1249363"/>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2000">
                <a:solidFill>
                  <a:srgbClr val="000000"/>
                </a:solidFill>
                <a:latin typeface="Times New Roman" panose="02020603050405020304" pitchFamily="18" charset="0"/>
              </a:rPr>
              <a:t>characteristics and functions</a:t>
            </a:r>
            <a:endParaRPr kumimoji="1" lang="zh-CN" altLang="en-US" sz="2000">
              <a:solidFill>
                <a:srgbClr val="000000"/>
              </a:solidFill>
              <a:latin typeface="Times New Roman" panose="02020603050405020304" pitchFamily="18" charset="0"/>
            </a:endParaRPr>
          </a:p>
          <a:p>
            <a:pPr fontAlgn="base">
              <a:spcBef>
                <a:spcPct val="50000"/>
              </a:spcBef>
              <a:spcAft>
                <a:spcPct val="0"/>
              </a:spcAft>
            </a:pPr>
            <a:endParaRPr kumimoji="1" lang="zh-CN" altLang="en-US" sz="2400">
              <a:solidFill>
                <a:srgbClr val="000000"/>
              </a:solidFill>
              <a:latin typeface="Times New Roman" panose="02020603050405020304" pitchFamily="18" charset="0"/>
            </a:endParaRPr>
          </a:p>
        </p:txBody>
      </p:sp>
      <p:sp>
        <p:nvSpPr>
          <p:cNvPr id="59415" name="Oval 23">
            <a:hlinkClick r:id="rId7" action="ppaction://hlinksldjump"/>
          </p:cNvPr>
          <p:cNvSpPr>
            <a:spLocks noChangeArrowheads="1"/>
          </p:cNvSpPr>
          <p:nvPr/>
        </p:nvSpPr>
        <p:spPr bwMode="auto">
          <a:xfrm>
            <a:off x="5105400" y="1066800"/>
            <a:ext cx="2286000" cy="914400"/>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16" name="Text Box 24"/>
          <p:cNvSpPr txBox="1">
            <a:spLocks noChangeArrowheads="1"/>
          </p:cNvSpPr>
          <p:nvPr/>
        </p:nvSpPr>
        <p:spPr bwMode="auto">
          <a:xfrm>
            <a:off x="5486400" y="1143000"/>
            <a:ext cx="2286000" cy="1249363"/>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000">
                <a:solidFill>
                  <a:srgbClr val="000000"/>
                </a:solidFill>
                <a:latin typeface="Times New Roman" panose="02020603050405020304" pitchFamily="18" charset="0"/>
              </a:rPr>
              <a:t>obligations of consignment </a:t>
            </a:r>
            <a:endParaRPr kumimoji="1" lang="zh-CN" altLang="en-US" sz="2000">
              <a:solidFill>
                <a:srgbClr val="000000"/>
              </a:solidFill>
              <a:latin typeface="Times New Roman" panose="02020603050405020304" pitchFamily="18" charset="0"/>
            </a:endParaRPr>
          </a:p>
          <a:p>
            <a:pPr fontAlgn="base">
              <a:spcBef>
                <a:spcPct val="50000"/>
              </a:spcBef>
              <a:spcAft>
                <a:spcPct val="0"/>
              </a:spcAft>
            </a:pPr>
            <a:endParaRPr kumimoji="1" lang="zh-CN" altLang="en-US" sz="2400">
              <a:solidFill>
                <a:srgbClr val="000000"/>
              </a:solidFill>
              <a:latin typeface="Times New Roman" panose="02020603050405020304" pitchFamily="18" charset="0"/>
            </a:endParaRPr>
          </a:p>
        </p:txBody>
      </p:sp>
      <p:sp>
        <p:nvSpPr>
          <p:cNvPr id="59417" name="Oval 25">
            <a:hlinkClick r:id="rId8" action="ppaction://hlinksldjump"/>
          </p:cNvPr>
          <p:cNvSpPr>
            <a:spLocks noChangeArrowheads="1"/>
          </p:cNvSpPr>
          <p:nvPr/>
        </p:nvSpPr>
        <p:spPr bwMode="auto">
          <a:xfrm>
            <a:off x="5105400" y="2133600"/>
            <a:ext cx="2286000" cy="990600"/>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lnSpc>
                <a:spcPct val="90000"/>
              </a:lnSpc>
              <a:spcBef>
                <a:spcPts val="600"/>
              </a:spcBef>
              <a:spcAft>
                <a:spcPct val="0"/>
              </a:spcAft>
              <a:buClr>
                <a:srgbClr val="BBE0E3"/>
              </a:buClr>
              <a:buSzPct val="70000"/>
              <a:buFont typeface="Wingdings" panose="05000000000000000000" pitchFamily="2" charset="2"/>
              <a:buNone/>
            </a:pPr>
            <a:endParaRPr lang="zh-CN" altLang="en-US" sz="2400" b="1">
              <a:solidFill>
                <a:srgbClr val="000000"/>
              </a:solidFill>
              <a:latin typeface="Times New Roman" panose="02020603050405020304" pitchFamily="18" charset="0"/>
            </a:endParaRPr>
          </a:p>
        </p:txBody>
      </p:sp>
      <p:sp>
        <p:nvSpPr>
          <p:cNvPr id="59418" name="Text Box 26"/>
          <p:cNvSpPr txBox="1">
            <a:spLocks noChangeArrowheads="1"/>
          </p:cNvSpPr>
          <p:nvPr/>
        </p:nvSpPr>
        <p:spPr bwMode="auto">
          <a:xfrm>
            <a:off x="5410200" y="2362200"/>
            <a:ext cx="2286000" cy="1004888"/>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000">
                <a:solidFill>
                  <a:srgbClr val="000000"/>
                </a:solidFill>
                <a:latin typeface="Times New Roman" panose="02020603050405020304" pitchFamily="18" charset="0"/>
              </a:rPr>
              <a:t>liner consortia</a:t>
            </a:r>
            <a:r>
              <a:rPr kumimoji="1" lang="en-US" altLang="zh-CN" sz="2400">
                <a:solidFill>
                  <a:srgbClr val="000000"/>
                </a:solidFill>
                <a:latin typeface="Times New Roman" panose="02020603050405020304" pitchFamily="18" charset="0"/>
              </a:rPr>
              <a:t> </a:t>
            </a:r>
            <a:endParaRPr kumimoji="1" lang="zh-CN" altLang="en-US" sz="2400">
              <a:solidFill>
                <a:srgbClr val="000000"/>
              </a:solidFill>
              <a:latin typeface="Times New Roman" panose="02020603050405020304" pitchFamily="18" charset="0"/>
            </a:endParaRPr>
          </a:p>
          <a:p>
            <a:pPr fontAlgn="base">
              <a:spcBef>
                <a:spcPct val="50000"/>
              </a:spcBef>
              <a:spcAft>
                <a:spcPct val="0"/>
              </a:spcAft>
            </a:pPr>
            <a:endParaRPr kumimoji="1" lang="zh-CN" altLang="en-US" sz="2400">
              <a:solidFill>
                <a:srgbClr val="000000"/>
              </a:solidFill>
              <a:latin typeface="Times New Roman" panose="02020603050405020304" pitchFamily="18" charset="0"/>
            </a:endParaRPr>
          </a:p>
        </p:txBody>
      </p:sp>
      <p:sp>
        <p:nvSpPr>
          <p:cNvPr id="59419" name="Oval 27">
            <a:hlinkClick r:id="rId8" action="ppaction://hlinksldjump"/>
          </p:cNvPr>
          <p:cNvSpPr>
            <a:spLocks noChangeArrowheads="1"/>
          </p:cNvSpPr>
          <p:nvPr/>
        </p:nvSpPr>
        <p:spPr bwMode="auto">
          <a:xfrm>
            <a:off x="5105400" y="3276600"/>
            <a:ext cx="2362200" cy="914400"/>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lnSpc>
                <a:spcPct val="90000"/>
              </a:lnSpc>
              <a:spcBef>
                <a:spcPts val="600"/>
              </a:spcBef>
              <a:spcAft>
                <a:spcPct val="0"/>
              </a:spcAft>
              <a:buClr>
                <a:srgbClr val="BBE0E3"/>
              </a:buClr>
              <a:buSzPct val="70000"/>
              <a:buFont typeface="Wingdings" panose="05000000000000000000" pitchFamily="2" charset="2"/>
              <a:buNone/>
            </a:pPr>
            <a:endParaRPr lang="zh-CN" altLang="en-US" sz="2400" b="1">
              <a:solidFill>
                <a:srgbClr val="000000"/>
              </a:solidFill>
              <a:latin typeface="Times New Roman" panose="02020603050405020304" pitchFamily="18" charset="0"/>
            </a:endParaRPr>
          </a:p>
        </p:txBody>
      </p:sp>
      <p:sp>
        <p:nvSpPr>
          <p:cNvPr id="59420" name="Text Box 28">
            <a:hlinkClick r:id="rId9" action="ppaction://hlinksldjump"/>
          </p:cNvPr>
          <p:cNvSpPr txBox="1">
            <a:spLocks noChangeArrowheads="1"/>
          </p:cNvSpPr>
          <p:nvPr/>
        </p:nvSpPr>
        <p:spPr bwMode="auto">
          <a:xfrm>
            <a:off x="5181600" y="3429000"/>
            <a:ext cx="2209800" cy="1309688"/>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2000">
                <a:solidFill>
                  <a:srgbClr val="000000"/>
                </a:solidFill>
                <a:latin typeface="Times New Roman" panose="02020603050405020304" pitchFamily="18" charset="0"/>
              </a:rPr>
              <a:t>characteristics of ship leasing</a:t>
            </a:r>
            <a:r>
              <a:rPr kumimoji="1" lang="en-US" altLang="zh-CN" sz="2400">
                <a:solidFill>
                  <a:srgbClr val="000000"/>
                </a:solidFill>
                <a:latin typeface="Times New Roman" panose="02020603050405020304" pitchFamily="18" charset="0"/>
              </a:rPr>
              <a:t> </a:t>
            </a:r>
            <a:endParaRPr kumimoji="1" lang="zh-CN" altLang="en-US" sz="2400">
              <a:solidFill>
                <a:srgbClr val="000000"/>
              </a:solidFill>
              <a:latin typeface="Times New Roman" panose="02020603050405020304" pitchFamily="18" charset="0"/>
            </a:endParaRPr>
          </a:p>
          <a:p>
            <a:pPr fontAlgn="base">
              <a:spcBef>
                <a:spcPct val="50000"/>
              </a:spcBef>
              <a:spcAft>
                <a:spcPct val="0"/>
              </a:spcAft>
            </a:pPr>
            <a:endParaRPr kumimoji="1" lang="zh-CN" altLang="en-US" sz="2400">
              <a:solidFill>
                <a:srgbClr val="000000"/>
              </a:solidFill>
              <a:latin typeface="Times New Roman" panose="02020603050405020304" pitchFamily="18" charset="0"/>
            </a:endParaRPr>
          </a:p>
        </p:txBody>
      </p:sp>
      <p:grpSp>
        <p:nvGrpSpPr>
          <p:cNvPr id="59421" name="Group 29"/>
          <p:cNvGrpSpPr/>
          <p:nvPr/>
        </p:nvGrpSpPr>
        <p:grpSpPr bwMode="auto">
          <a:xfrm>
            <a:off x="5105400" y="4419600"/>
            <a:ext cx="2362200" cy="1782763"/>
            <a:chOff x="2736" y="2544"/>
            <a:chExt cx="1488" cy="1123"/>
          </a:xfrm>
        </p:grpSpPr>
        <p:sp>
          <p:nvSpPr>
            <p:cNvPr id="59422" name="Oval 30"/>
            <p:cNvSpPr>
              <a:spLocks noChangeArrowheads="1"/>
            </p:cNvSpPr>
            <p:nvPr/>
          </p:nvSpPr>
          <p:spPr bwMode="auto">
            <a:xfrm>
              <a:off x="2736" y="2544"/>
              <a:ext cx="1488" cy="576"/>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23" name="Text Box 31"/>
            <p:cNvSpPr txBox="1">
              <a:spLocks noChangeArrowheads="1"/>
            </p:cNvSpPr>
            <p:nvPr/>
          </p:nvSpPr>
          <p:spPr bwMode="auto">
            <a:xfrm>
              <a:off x="2784" y="2592"/>
              <a:ext cx="1344" cy="1075"/>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2000">
                  <a:solidFill>
                    <a:srgbClr val="000000"/>
                  </a:solidFill>
                  <a:latin typeface="Times New Roman" panose="02020603050405020304" pitchFamily="18" charset="0"/>
                </a:rPr>
                <a:t>ways of ship chartering</a:t>
              </a:r>
            </a:p>
            <a:p>
              <a:pPr fontAlgn="base">
                <a:spcBef>
                  <a:spcPct val="50000"/>
                </a:spcBef>
                <a:spcAft>
                  <a:spcPct val="0"/>
                </a:spcAft>
              </a:pPr>
              <a:endParaRPr kumimoji="1" lang="zh-CN" altLang="en-US" sz="2000">
                <a:solidFill>
                  <a:srgbClr val="000000"/>
                </a:solidFill>
                <a:latin typeface="Times New Roman" panose="02020603050405020304" pitchFamily="18" charset="0"/>
              </a:endParaRPr>
            </a:p>
            <a:p>
              <a:pPr fontAlgn="base">
                <a:spcBef>
                  <a:spcPct val="50000"/>
                </a:spcBef>
                <a:spcAft>
                  <a:spcPct val="0"/>
                </a:spcAft>
              </a:pPr>
              <a:endParaRPr kumimoji="1" lang="zh-CN" altLang="en-US" sz="2400">
                <a:solidFill>
                  <a:srgbClr val="000000"/>
                </a:solidFill>
                <a:latin typeface="Times New Roman" panose="02020603050405020304" pitchFamily="18" charset="0"/>
              </a:endParaRPr>
            </a:p>
          </p:txBody>
        </p:sp>
      </p:grpSp>
      <p:grpSp>
        <p:nvGrpSpPr>
          <p:cNvPr id="59424" name="Group 32"/>
          <p:cNvGrpSpPr/>
          <p:nvPr/>
        </p:nvGrpSpPr>
        <p:grpSpPr bwMode="auto">
          <a:xfrm>
            <a:off x="5105400" y="5486400"/>
            <a:ext cx="2362200" cy="1143000"/>
            <a:chOff x="3456" y="3504"/>
            <a:chExt cx="1488" cy="720"/>
          </a:xfrm>
        </p:grpSpPr>
        <p:sp>
          <p:nvSpPr>
            <p:cNvPr id="59425" name="Oval 33">
              <a:hlinkClick r:id="rId10" action="ppaction://hlinksldjump"/>
            </p:cNvPr>
            <p:cNvSpPr>
              <a:spLocks noChangeArrowheads="1"/>
            </p:cNvSpPr>
            <p:nvPr/>
          </p:nvSpPr>
          <p:spPr bwMode="auto">
            <a:xfrm>
              <a:off x="3456" y="3504"/>
              <a:ext cx="1488" cy="576"/>
            </a:xfrm>
            <a:prstGeom prst="ellipse">
              <a:avLst/>
            </a:prstGeom>
            <a:solidFill>
              <a:srgbClr val="FF00FF"/>
            </a:solidFill>
            <a:ln w="9525">
              <a:solidFill>
                <a:srgbClr val="1764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26" name="Text Box 34"/>
            <p:cNvSpPr txBox="1">
              <a:spLocks noChangeArrowheads="1"/>
            </p:cNvSpPr>
            <p:nvPr/>
          </p:nvSpPr>
          <p:spPr bwMode="auto">
            <a:xfrm>
              <a:off x="3559" y="3629"/>
              <a:ext cx="1234" cy="595"/>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2000">
                  <a:solidFill>
                    <a:srgbClr val="000000"/>
                  </a:solidFill>
                  <a:latin typeface="Times New Roman" panose="02020603050405020304" pitchFamily="18" charset="0"/>
                </a:rPr>
                <a:t>charter party</a:t>
              </a:r>
              <a:r>
                <a:rPr kumimoji="1" lang="en-US" altLang="zh-CN" sz="2000" u="sng">
                  <a:solidFill>
                    <a:srgbClr val="000000"/>
                  </a:solidFill>
                  <a:latin typeface="Times New Roman" panose="02020603050405020304" pitchFamily="18" charset="0"/>
                </a:rPr>
                <a:t> </a:t>
              </a:r>
              <a:endParaRPr kumimoji="1" lang="zh-CN" altLang="en-US" sz="2000" u="sng">
                <a:solidFill>
                  <a:srgbClr val="000000"/>
                </a:solidFill>
                <a:latin typeface="Times New Roman" panose="02020603050405020304" pitchFamily="18" charset="0"/>
              </a:endParaRPr>
            </a:p>
            <a:p>
              <a:pPr fontAlgn="base">
                <a:spcBef>
                  <a:spcPct val="50000"/>
                </a:spcBef>
                <a:spcAft>
                  <a:spcPct val="0"/>
                </a:spcAft>
              </a:pPr>
              <a:endParaRPr kumimoji="1" lang="zh-CN" altLang="en-US" sz="2400">
                <a:solidFill>
                  <a:srgbClr val="000000"/>
                </a:solidFill>
                <a:latin typeface="Times New Roman" panose="02020603050405020304" pitchFamily="18" charset="0"/>
              </a:endParaRPr>
            </a:p>
          </p:txBody>
        </p:sp>
      </p:grpSp>
      <p:sp>
        <p:nvSpPr>
          <p:cNvPr id="59427" name="AutoShape 35"/>
          <p:cNvSpPr>
            <a:spLocks noChangeArrowheads="1"/>
          </p:cNvSpPr>
          <p:nvPr/>
        </p:nvSpPr>
        <p:spPr bwMode="auto">
          <a:xfrm rot="8640000" flipH="1">
            <a:off x="1676400" y="2209800"/>
            <a:ext cx="1050925" cy="3444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28" name="AutoShape 36"/>
          <p:cNvSpPr>
            <a:spLocks noChangeArrowheads="1"/>
          </p:cNvSpPr>
          <p:nvPr/>
        </p:nvSpPr>
        <p:spPr bwMode="auto">
          <a:xfrm rot="12600000" flipH="1">
            <a:off x="1676400" y="3962400"/>
            <a:ext cx="1050925" cy="3444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29" name="AutoShape 37"/>
          <p:cNvSpPr>
            <a:spLocks noChangeArrowheads="1"/>
          </p:cNvSpPr>
          <p:nvPr/>
        </p:nvSpPr>
        <p:spPr bwMode="auto">
          <a:xfrm rot="8640000" flipH="1">
            <a:off x="4114800" y="685800"/>
            <a:ext cx="885825" cy="22542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0" name="AutoShape 38"/>
          <p:cNvSpPr>
            <a:spLocks noChangeArrowheads="1"/>
          </p:cNvSpPr>
          <p:nvPr/>
        </p:nvSpPr>
        <p:spPr bwMode="auto">
          <a:xfrm rot="8640000" flipH="1">
            <a:off x="4191000" y="4038600"/>
            <a:ext cx="885825" cy="22542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1" name="AutoShape 39"/>
          <p:cNvSpPr>
            <a:spLocks noChangeArrowheads="1"/>
          </p:cNvSpPr>
          <p:nvPr/>
        </p:nvSpPr>
        <p:spPr bwMode="auto">
          <a:xfrm rot="10800000" flipH="1">
            <a:off x="4343400" y="1447800"/>
            <a:ext cx="685800" cy="2286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2" name="AutoShape 40"/>
          <p:cNvSpPr>
            <a:spLocks noChangeArrowheads="1"/>
          </p:cNvSpPr>
          <p:nvPr/>
        </p:nvSpPr>
        <p:spPr bwMode="auto">
          <a:xfrm rot="10800000" flipH="1">
            <a:off x="4343400" y="4800600"/>
            <a:ext cx="685800" cy="2286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3" name="AutoShape 41"/>
          <p:cNvSpPr>
            <a:spLocks noChangeArrowheads="1"/>
          </p:cNvSpPr>
          <p:nvPr/>
        </p:nvSpPr>
        <p:spPr bwMode="auto">
          <a:xfrm rot="12780000" flipH="1">
            <a:off x="4114800" y="2209800"/>
            <a:ext cx="885825" cy="22542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4" name="AutoShape 42"/>
          <p:cNvSpPr>
            <a:spLocks noChangeArrowheads="1"/>
          </p:cNvSpPr>
          <p:nvPr/>
        </p:nvSpPr>
        <p:spPr bwMode="auto">
          <a:xfrm rot="12780000" flipH="1">
            <a:off x="4114800" y="5562600"/>
            <a:ext cx="885825" cy="22542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5" name="AutoShape 43"/>
          <p:cNvSpPr>
            <a:spLocks noChangeArrowheads="1"/>
          </p:cNvSpPr>
          <p:nvPr/>
        </p:nvSpPr>
        <p:spPr bwMode="auto">
          <a:xfrm rot="8640000" flipH="1">
            <a:off x="7391400" y="4419600"/>
            <a:ext cx="635000" cy="1460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6" name="AutoShape 44"/>
          <p:cNvSpPr>
            <a:spLocks noChangeArrowheads="1"/>
          </p:cNvSpPr>
          <p:nvPr/>
        </p:nvSpPr>
        <p:spPr bwMode="auto">
          <a:xfrm rot="10800000" flipH="1">
            <a:off x="7467600" y="4800600"/>
            <a:ext cx="533400" cy="152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59437" name="AutoShape 45"/>
          <p:cNvSpPr>
            <a:spLocks noChangeArrowheads="1"/>
          </p:cNvSpPr>
          <p:nvPr/>
        </p:nvSpPr>
        <p:spPr bwMode="auto">
          <a:xfrm rot="13200000" flipH="1">
            <a:off x="7391400" y="5257800"/>
            <a:ext cx="635000" cy="1460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transition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413"/>
                                        </p:tgtEl>
                                        <p:attrNameLst>
                                          <p:attrName>style.visibility</p:attrName>
                                        </p:attrNameLst>
                                      </p:cBhvr>
                                      <p:to>
                                        <p:strVal val="visible"/>
                                      </p:to>
                                    </p:set>
                                    <p:anim calcmode="lin" valueType="num">
                                      <p:cBhvr additive="base">
                                        <p:cTn id="7" dur="500" fill="hold"/>
                                        <p:tgtEl>
                                          <p:spTgt spid="59413"/>
                                        </p:tgtEl>
                                        <p:attrNameLst>
                                          <p:attrName>ppt_x</p:attrName>
                                        </p:attrNameLst>
                                      </p:cBhvr>
                                      <p:tavLst>
                                        <p:tav tm="0">
                                          <p:val>
                                            <p:strVal val="0-#ppt_w/2"/>
                                          </p:val>
                                        </p:tav>
                                        <p:tav tm="100000">
                                          <p:val>
                                            <p:strVal val="#ppt_x"/>
                                          </p:val>
                                        </p:tav>
                                      </p:tavLst>
                                    </p:anim>
                                    <p:anim calcmode="lin" valueType="num">
                                      <p:cBhvr additive="base">
                                        <p:cTn id="8" dur="500" fill="hold"/>
                                        <p:tgtEl>
                                          <p:spTgt spid="594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9419"/>
                                        </p:tgtEl>
                                        <p:attrNameLst>
                                          <p:attrName>style.visibility</p:attrName>
                                        </p:attrNameLst>
                                      </p:cBhvr>
                                      <p:to>
                                        <p:strVal val="visible"/>
                                      </p:to>
                                    </p:set>
                                    <p:anim calcmode="lin" valueType="num">
                                      <p:cBhvr additive="base">
                                        <p:cTn id="12" dur="500" fill="hold"/>
                                        <p:tgtEl>
                                          <p:spTgt spid="59419"/>
                                        </p:tgtEl>
                                        <p:attrNameLst>
                                          <p:attrName>ppt_x</p:attrName>
                                        </p:attrNameLst>
                                      </p:cBhvr>
                                      <p:tavLst>
                                        <p:tav tm="0">
                                          <p:val>
                                            <p:strVal val="0-#ppt_w/2"/>
                                          </p:val>
                                        </p:tav>
                                        <p:tav tm="100000">
                                          <p:val>
                                            <p:strVal val="#ppt_x"/>
                                          </p:val>
                                        </p:tav>
                                      </p:tavLst>
                                    </p:anim>
                                    <p:anim calcmode="lin" valueType="num">
                                      <p:cBhvr additive="base">
                                        <p:cTn id="13" dur="500" fill="hold"/>
                                        <p:tgtEl>
                                          <p:spTgt spid="594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9417"/>
                                        </p:tgtEl>
                                        <p:attrNameLst>
                                          <p:attrName>style.visibility</p:attrName>
                                        </p:attrNameLst>
                                      </p:cBhvr>
                                      <p:to>
                                        <p:strVal val="visible"/>
                                      </p:to>
                                    </p:set>
                                    <p:anim calcmode="lin" valueType="num">
                                      <p:cBhvr additive="base">
                                        <p:cTn id="17" dur="500" fill="hold"/>
                                        <p:tgtEl>
                                          <p:spTgt spid="59417"/>
                                        </p:tgtEl>
                                        <p:attrNameLst>
                                          <p:attrName>ppt_x</p:attrName>
                                        </p:attrNameLst>
                                      </p:cBhvr>
                                      <p:tavLst>
                                        <p:tav tm="0">
                                          <p:val>
                                            <p:strVal val="0-#ppt_w/2"/>
                                          </p:val>
                                        </p:tav>
                                        <p:tav tm="100000">
                                          <p:val>
                                            <p:strVal val="#ppt_x"/>
                                          </p:val>
                                        </p:tav>
                                      </p:tavLst>
                                    </p:anim>
                                    <p:anim calcmode="lin" valueType="num">
                                      <p:cBhvr additive="base">
                                        <p:cTn id="18" dur="500" fill="hold"/>
                                        <p:tgtEl>
                                          <p:spTgt spid="594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9415"/>
                                        </p:tgtEl>
                                        <p:attrNameLst>
                                          <p:attrName>style.visibility</p:attrName>
                                        </p:attrNameLst>
                                      </p:cBhvr>
                                      <p:to>
                                        <p:strVal val="visible"/>
                                      </p:to>
                                    </p:set>
                                    <p:anim calcmode="lin" valueType="num">
                                      <p:cBhvr additive="base">
                                        <p:cTn id="22" dur="500" fill="hold"/>
                                        <p:tgtEl>
                                          <p:spTgt spid="59415"/>
                                        </p:tgtEl>
                                        <p:attrNameLst>
                                          <p:attrName>ppt_x</p:attrName>
                                        </p:attrNameLst>
                                      </p:cBhvr>
                                      <p:tavLst>
                                        <p:tav tm="0">
                                          <p:val>
                                            <p:strVal val="0-#ppt_w/2"/>
                                          </p:val>
                                        </p:tav>
                                        <p:tav tm="100000">
                                          <p:val>
                                            <p:strVal val="#ppt_x"/>
                                          </p:val>
                                        </p:tav>
                                      </p:tavLst>
                                    </p:anim>
                                    <p:anim calcmode="lin" valueType="num">
                                      <p:cBhvr additive="base">
                                        <p:cTn id="23" dur="500" fill="hold"/>
                                        <p:tgtEl>
                                          <p:spTgt spid="594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3" grpId="0" bldLvl="0" animBg="1"/>
      <p:bldP spid="59415" grpId="0" bldLvl="0" animBg="1"/>
      <p:bldP spid="59417" grpId="0" bldLvl="0" animBg="1"/>
      <p:bldP spid="59419" grpId="0" bldLvl="0" animBg="1"/>
    </p:bldLst>
  </p:timing>
</p:sld>
</file>

<file path=ppt/slides/slide17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683568" y="1341438"/>
            <a:ext cx="7920880" cy="4114800"/>
          </a:xfrm>
        </p:spPr>
        <p:txBody>
          <a:bodyPr/>
          <a:lstStyle/>
          <a:p>
            <a:pPr>
              <a:buFontTx/>
              <a:buNone/>
            </a:pPr>
            <a:r>
              <a:rPr lang="zh-CN" altLang="en-US" sz="2800" dirty="0">
                <a:latin typeface="Times New Roman" panose="02020603050405020304" pitchFamily="18" charset="0"/>
              </a:rPr>
              <a:t>    </a:t>
            </a:r>
            <a:r>
              <a:rPr lang="en-US" altLang="zh-CN" sz="2400" dirty="0">
                <a:latin typeface="Times New Roman" panose="02020603050405020304" pitchFamily="18" charset="0"/>
              </a:rPr>
              <a:t>Railway is capable of attaining relatively high speeds with large quantities and is , safe, at low cost, punctual, rather economical and less influence by weather.</a:t>
            </a:r>
            <a:r>
              <a:rPr lang="en-US" altLang="zh-CN" sz="2800" dirty="0">
                <a:latin typeface="Times New Roman" panose="02020603050405020304" pitchFamily="18" charset="0"/>
              </a:rPr>
              <a:t> </a:t>
            </a:r>
          </a:p>
          <a:p>
            <a:pPr>
              <a:buFontTx/>
              <a:buNone/>
            </a:pPr>
            <a:endParaRPr lang="en-US" altLang="zh-CN" sz="2800" dirty="0">
              <a:latin typeface="Times New Roman" panose="02020603050405020304" pitchFamily="18" charset="0"/>
            </a:endParaRPr>
          </a:p>
          <a:p>
            <a:pPr>
              <a:buFontTx/>
              <a:buNone/>
            </a:pPr>
            <a:r>
              <a:rPr lang="en-US" altLang="zh-CN" sz="2400" dirty="0">
                <a:latin typeface="Times New Roman" panose="02020603050405020304" pitchFamily="18" charset="0"/>
              </a:rPr>
              <a:t>Railway transport falls into 4 kinds:</a:t>
            </a:r>
          </a:p>
          <a:p>
            <a:pPr>
              <a:lnSpc>
                <a:spcPct val="90000"/>
              </a:lnSpc>
              <a:buFontTx/>
              <a:buNone/>
            </a:pPr>
            <a:r>
              <a:rPr lang="en-US" altLang="zh-CN" sz="2400" dirty="0">
                <a:latin typeface="Times New Roman" panose="02020603050405020304" pitchFamily="18" charset="0"/>
              </a:rPr>
              <a:t>   a. Railway transport at home;</a:t>
            </a:r>
          </a:p>
          <a:p>
            <a:pPr>
              <a:lnSpc>
                <a:spcPct val="90000"/>
              </a:lnSpc>
              <a:buFontTx/>
              <a:buNone/>
            </a:pPr>
            <a:r>
              <a:rPr lang="en-US" altLang="zh-CN" sz="2400" dirty="0">
                <a:latin typeface="Times New Roman" panose="02020603050405020304" pitchFamily="18" charset="0"/>
              </a:rPr>
              <a:t>   b. Railway transport to H.K. and Macao;</a:t>
            </a:r>
          </a:p>
          <a:p>
            <a:pPr>
              <a:lnSpc>
                <a:spcPct val="90000"/>
              </a:lnSpc>
              <a:buFontTx/>
              <a:buNone/>
            </a:pPr>
            <a:r>
              <a:rPr lang="en-US" altLang="zh-CN" sz="2400" dirty="0">
                <a:latin typeface="Times New Roman" panose="02020603050405020304" pitchFamily="18" charset="0"/>
              </a:rPr>
              <a:t>   c. International railway transport between two countries;</a:t>
            </a:r>
          </a:p>
          <a:p>
            <a:pPr>
              <a:lnSpc>
                <a:spcPct val="90000"/>
              </a:lnSpc>
              <a:buFontTx/>
              <a:buNone/>
            </a:pPr>
            <a:r>
              <a:rPr lang="en-US" altLang="zh-CN" sz="2400" dirty="0">
                <a:latin typeface="Times New Roman" panose="02020603050405020304" pitchFamily="18" charset="0"/>
              </a:rPr>
              <a:t>   d. International railway the rough transport.</a:t>
            </a:r>
          </a:p>
        </p:txBody>
      </p:sp>
      <p:sp>
        <p:nvSpPr>
          <p:cNvPr id="60419" name="Rectangle 3"/>
          <p:cNvSpPr>
            <a:spLocks noChangeArrowheads="1"/>
          </p:cNvSpPr>
          <p:nvPr/>
        </p:nvSpPr>
        <p:spPr bwMode="auto">
          <a:xfrm>
            <a:off x="2051720" y="464344"/>
            <a:ext cx="4267200" cy="588963"/>
          </a:xfrm>
          <a:prstGeom prst="rect">
            <a:avLst/>
          </a:prstGeom>
          <a:solidFill>
            <a:srgbClr val="FFCCCC"/>
          </a:solidFill>
          <a:ln w="9525">
            <a:solidFill>
              <a:srgbClr val="FFFF66"/>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fontAlgn="base">
              <a:spcBef>
                <a:spcPct val="0"/>
              </a:spcBef>
              <a:spcAft>
                <a:spcPct val="0"/>
              </a:spcAft>
            </a:pPr>
            <a:r>
              <a:rPr lang="en-US" altLang="zh-CN" sz="3200" b="1" dirty="0">
                <a:solidFill>
                  <a:srgbClr val="000000"/>
                </a:solidFill>
                <a:latin typeface="Times New Roman" panose="02020603050405020304" pitchFamily="18" charset="0"/>
              </a:rPr>
              <a:t>2 Railway Transport</a:t>
            </a:r>
          </a:p>
        </p:txBody>
      </p:sp>
      <p:sp>
        <p:nvSpPr>
          <p:cNvPr id="60420" name="Rectangle 4"/>
          <p:cNvSpPr>
            <a:spLocks noChangeArrowheads="1"/>
          </p:cNvSpPr>
          <p:nvPr/>
        </p:nvSpPr>
        <p:spPr bwMode="auto">
          <a:xfrm>
            <a:off x="0" y="3429000"/>
            <a:ext cx="891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63525">
              <a:defRPr>
                <a:solidFill>
                  <a:schemeClr val="tx1"/>
                </a:solidFill>
                <a:latin typeface="Arial" panose="020B0604020202020204" pitchFamily="34" charset="0"/>
                <a:ea typeface="宋体" panose="02010600030101010101" pitchFamily="2" charset="-122"/>
              </a:defRPr>
            </a:lvl1pPr>
            <a:lvl2pPr marL="628650">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2800">
              <a:solidFill>
                <a:srgbClr val="000000"/>
              </a:solidFill>
              <a:latin typeface="Times New Roman" panose="02020603050405020304" pitchFamily="18" charset="0"/>
            </a:endParaRPr>
          </a:p>
        </p:txBody>
      </p:sp>
      <p:pic>
        <p:nvPicPr>
          <p:cNvPr id="60421" name="Picture 5" descr="u=3100750925,42092670&amp;fm=0&amp;gp=16">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2852738"/>
            <a:ext cx="1620837" cy="16208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nodePh="1">
                                  <p:stCondLst>
                                    <p:cond delay="0"/>
                                  </p:stCondLst>
                                  <p:endCondLst>
                                    <p:cond evt="begin" delay="0">
                                      <p:tn val="5"/>
                                    </p:cond>
                                  </p:endCondLst>
                                  <p:childTnLst>
                                    <p:set>
                                      <p:cBhvr>
                                        <p:cTn id="6" dur="1" fill="hold">
                                          <p:stCondLst>
                                            <p:cond delay="0"/>
                                          </p:stCondLst>
                                        </p:cTn>
                                        <p:tgtEl>
                                          <p:spTgt spid="60420"/>
                                        </p:tgtEl>
                                        <p:attrNameLst>
                                          <p:attrName>style.visibility</p:attrName>
                                        </p:attrNameLst>
                                      </p:cBhvr>
                                      <p:to>
                                        <p:strVal val="visible"/>
                                      </p:to>
                                    </p:set>
                                    <p:anim calcmode="lin" valueType="num">
                                      <p:cBhvr>
                                        <p:cTn id="7" dur="2000" fill="hold"/>
                                        <p:tgtEl>
                                          <p:spTgt spid="60420"/>
                                        </p:tgtEl>
                                        <p:attrNameLst>
                                          <p:attrName>ppt_w</p:attrName>
                                        </p:attrNameLst>
                                      </p:cBhvr>
                                      <p:tavLst>
                                        <p:tav tm="0">
                                          <p:val>
                                            <p:fltVal val="0"/>
                                          </p:val>
                                        </p:tav>
                                        <p:tav tm="100000">
                                          <p:val>
                                            <p:strVal val="#ppt_w"/>
                                          </p:val>
                                        </p:tav>
                                      </p:tavLst>
                                    </p:anim>
                                    <p:anim calcmode="lin" valueType="num">
                                      <p:cBhvr>
                                        <p:cTn id="8" dur="2000" fill="hold"/>
                                        <p:tgtEl>
                                          <p:spTgt spid="6042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60418">
                                            <p:txEl>
                                              <p:pRg st="0" end="0"/>
                                            </p:txEl>
                                          </p:spTgt>
                                        </p:tgtEl>
                                        <p:attrNameLst>
                                          <p:attrName>style.visibility</p:attrName>
                                        </p:attrNameLst>
                                      </p:cBhvr>
                                      <p:to>
                                        <p:strVal val="visible"/>
                                      </p:to>
                                    </p:set>
                                    <p:animEffect transition="in" filter="diamond(in)">
                                      <p:cBhvr>
                                        <p:cTn id="13" dur="2000"/>
                                        <p:tgtEl>
                                          <p:spTgt spid="6041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60418">
                                            <p:txEl>
                                              <p:pRg st="2" end="2"/>
                                            </p:txEl>
                                          </p:spTgt>
                                        </p:tgtEl>
                                        <p:attrNameLst>
                                          <p:attrName>style.visibility</p:attrName>
                                        </p:attrNameLst>
                                      </p:cBhvr>
                                      <p:to>
                                        <p:strVal val="visible"/>
                                      </p:to>
                                    </p:set>
                                    <p:animEffect transition="in" filter="fade">
                                      <p:cBhvr>
                                        <p:cTn id="18" dur="1000"/>
                                        <p:tgtEl>
                                          <p:spTgt spid="60418">
                                            <p:txEl>
                                              <p:pRg st="2" end="2"/>
                                            </p:txEl>
                                          </p:spTgt>
                                        </p:tgtEl>
                                      </p:cBhvr>
                                    </p:animEffect>
                                    <p:anim calcmode="lin" valueType="num">
                                      <p:cBhvr>
                                        <p:cTn id="19" dur="1000" fill="hold"/>
                                        <p:tgtEl>
                                          <p:spTgt spid="60418">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6041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60418">
                                            <p:txEl>
                                              <p:pRg st="3" end="3"/>
                                            </p:txEl>
                                          </p:spTgt>
                                        </p:tgtEl>
                                        <p:attrNameLst>
                                          <p:attrName>style.visibility</p:attrName>
                                        </p:attrNameLst>
                                      </p:cBhvr>
                                      <p:to>
                                        <p:strVal val="visible"/>
                                      </p:to>
                                    </p:set>
                                    <p:animEffect transition="in" filter="fade">
                                      <p:cBhvr>
                                        <p:cTn id="25" dur="1000"/>
                                        <p:tgtEl>
                                          <p:spTgt spid="60418">
                                            <p:txEl>
                                              <p:pRg st="3" end="3"/>
                                            </p:txEl>
                                          </p:spTgt>
                                        </p:tgtEl>
                                      </p:cBhvr>
                                    </p:animEffect>
                                    <p:anim calcmode="lin" valueType="num">
                                      <p:cBhvr>
                                        <p:cTn id="26" dur="1000" fill="hold"/>
                                        <p:tgtEl>
                                          <p:spTgt spid="60418">
                                            <p:txEl>
                                              <p:pRg st="3" end="3"/>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60418">
                                            <p:txEl>
                                              <p:pRg st="3" end="3"/>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041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60418">
                                            <p:txEl>
                                              <p:pRg st="4" end="4"/>
                                            </p:txEl>
                                          </p:spTgt>
                                        </p:tgtEl>
                                        <p:attrNameLst>
                                          <p:attrName>style.visibility</p:attrName>
                                        </p:attrNameLst>
                                      </p:cBhvr>
                                      <p:to>
                                        <p:strVal val="visible"/>
                                      </p:to>
                                    </p:set>
                                    <p:animEffect transition="in" filter="fade">
                                      <p:cBhvr>
                                        <p:cTn id="33" dur="1000"/>
                                        <p:tgtEl>
                                          <p:spTgt spid="60418">
                                            <p:txEl>
                                              <p:pRg st="4" end="4"/>
                                            </p:txEl>
                                          </p:spTgt>
                                        </p:tgtEl>
                                      </p:cBhvr>
                                    </p:animEffect>
                                    <p:anim calcmode="lin" valueType="num">
                                      <p:cBhvr>
                                        <p:cTn id="34" dur="1000" fill="hold"/>
                                        <p:tgtEl>
                                          <p:spTgt spid="60418">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60418">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60418">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60418">
                                            <p:txEl>
                                              <p:pRg st="5" end="5"/>
                                            </p:txEl>
                                          </p:spTgt>
                                        </p:tgtEl>
                                        <p:attrNameLst>
                                          <p:attrName>style.visibility</p:attrName>
                                        </p:attrNameLst>
                                      </p:cBhvr>
                                      <p:to>
                                        <p:strVal val="visible"/>
                                      </p:to>
                                    </p:set>
                                    <p:animEffect transition="in" filter="fade">
                                      <p:cBhvr>
                                        <p:cTn id="41" dur="1000"/>
                                        <p:tgtEl>
                                          <p:spTgt spid="60418">
                                            <p:txEl>
                                              <p:pRg st="5" end="5"/>
                                            </p:txEl>
                                          </p:spTgt>
                                        </p:tgtEl>
                                      </p:cBhvr>
                                    </p:animEffect>
                                    <p:anim calcmode="lin" valueType="num">
                                      <p:cBhvr>
                                        <p:cTn id="42" dur="1000" fill="hold"/>
                                        <p:tgtEl>
                                          <p:spTgt spid="60418">
                                            <p:txEl>
                                              <p:pRg st="5" end="5"/>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60418">
                                            <p:txEl>
                                              <p:pRg st="5" end="5"/>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60418">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0" presetClass="entr" presetSubtype="0" fill="hold" nodeType="clickEffect">
                                  <p:stCondLst>
                                    <p:cond delay="0"/>
                                  </p:stCondLst>
                                  <p:iterate type="lt">
                                    <p:tmPct val="10000"/>
                                  </p:iterate>
                                  <p:childTnLst>
                                    <p:set>
                                      <p:cBhvr>
                                        <p:cTn id="48" dur="1" fill="hold">
                                          <p:stCondLst>
                                            <p:cond delay="0"/>
                                          </p:stCondLst>
                                        </p:cTn>
                                        <p:tgtEl>
                                          <p:spTgt spid="60418">
                                            <p:txEl>
                                              <p:pRg st="6" end="6"/>
                                            </p:txEl>
                                          </p:spTgt>
                                        </p:tgtEl>
                                        <p:attrNameLst>
                                          <p:attrName>style.visibility</p:attrName>
                                        </p:attrNameLst>
                                      </p:cBhvr>
                                      <p:to>
                                        <p:strVal val="visible"/>
                                      </p:to>
                                    </p:set>
                                    <p:animEffect transition="in" filter="fade">
                                      <p:cBhvr>
                                        <p:cTn id="49" dur="1000"/>
                                        <p:tgtEl>
                                          <p:spTgt spid="60418">
                                            <p:txEl>
                                              <p:pRg st="6" end="6"/>
                                            </p:txEl>
                                          </p:spTgt>
                                        </p:tgtEl>
                                      </p:cBhvr>
                                    </p:animEffect>
                                    <p:anim calcmode="lin" valueType="num">
                                      <p:cBhvr>
                                        <p:cTn id="50" dur="1000" fill="hold"/>
                                        <p:tgtEl>
                                          <p:spTgt spid="60418">
                                            <p:txEl>
                                              <p:pRg st="6" end="6"/>
                                            </p:txEl>
                                          </p:spTgt>
                                        </p:tgtEl>
                                        <p:attrNameLst>
                                          <p:attrName>ppt_x</p:attrName>
                                        </p:attrNameLst>
                                      </p:cBhvr>
                                      <p:tavLst>
                                        <p:tav tm="0">
                                          <p:val>
                                            <p:strVal val="#ppt_x-.1"/>
                                          </p:val>
                                        </p:tav>
                                        <p:tav tm="100000">
                                          <p:val>
                                            <p:strVal val="#ppt_x"/>
                                          </p:val>
                                        </p:tav>
                                      </p:tavLst>
                                    </p:anim>
                                    <p:anim calcmode="lin" valueType="num">
                                      <p:cBhvr>
                                        <p:cTn id="51" dur="1000" fill="hold"/>
                                        <p:tgtEl>
                                          <p:spTgt spid="60418">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bldLvl="0" animBg="1"/>
    </p:bldLst>
  </p:timing>
</p:sld>
</file>

<file path=ppt/slides/slide17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2267744" y="455613"/>
            <a:ext cx="4267200" cy="588963"/>
          </a:xfrm>
          <a:prstGeom prst="rect">
            <a:avLst/>
          </a:prstGeom>
          <a:solidFill>
            <a:srgbClr val="FFCCCC"/>
          </a:solidFill>
          <a:ln w="9525">
            <a:solidFill>
              <a:srgbClr val="FFFF66"/>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fontAlgn="base">
              <a:spcBef>
                <a:spcPct val="0"/>
              </a:spcBef>
              <a:spcAft>
                <a:spcPct val="0"/>
              </a:spcAft>
            </a:pPr>
            <a:r>
              <a:rPr lang="en-US" altLang="zh-CN" sz="3200" b="1" dirty="0">
                <a:solidFill>
                  <a:srgbClr val="000000"/>
                </a:solidFill>
                <a:latin typeface="Times New Roman" panose="02020603050405020304" pitchFamily="18" charset="0"/>
              </a:rPr>
              <a:t>3 Air Transport</a:t>
            </a:r>
          </a:p>
        </p:txBody>
      </p:sp>
      <p:sp>
        <p:nvSpPr>
          <p:cNvPr id="61443" name="Rectangle 3"/>
          <p:cNvSpPr>
            <a:spLocks noChangeArrowheads="1"/>
          </p:cNvSpPr>
          <p:nvPr/>
        </p:nvSpPr>
        <p:spPr bwMode="auto">
          <a:xfrm>
            <a:off x="427782" y="1505744"/>
            <a:ext cx="83931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800" dirty="0">
                <a:solidFill>
                  <a:srgbClr val="000000"/>
                </a:solidFill>
                <a:latin typeface="Times New Roman" panose="02020603050405020304" pitchFamily="18" charset="0"/>
              </a:rPr>
              <a:t>The air transport can be divided into the following kinds: </a:t>
            </a:r>
          </a:p>
        </p:txBody>
      </p:sp>
      <p:sp>
        <p:nvSpPr>
          <p:cNvPr id="61444" name="Rectangle 4"/>
          <p:cNvSpPr>
            <a:spLocks noChangeArrowheads="1"/>
          </p:cNvSpPr>
          <p:nvPr/>
        </p:nvSpPr>
        <p:spPr bwMode="auto">
          <a:xfrm>
            <a:off x="-180975" y="2420938"/>
            <a:ext cx="5335588"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fontAlgn="base">
              <a:spcBef>
                <a:spcPct val="20000"/>
              </a:spcBef>
              <a:spcAft>
                <a:spcPct val="0"/>
              </a:spcAft>
              <a:buClr>
                <a:srgbClr val="99CC00"/>
              </a:buClr>
              <a:buSzPct val="60000"/>
              <a:buFont typeface="Wingdings" panose="05000000000000000000" pitchFamily="2" charset="2"/>
              <a:buNone/>
            </a:pPr>
            <a:r>
              <a:rPr lang="zh-CN" altLang="en-US" sz="2800">
                <a:solidFill>
                  <a:srgbClr val="000000"/>
                </a:solidFill>
                <a:latin typeface="Times New Roman" panose="02020603050405020304" pitchFamily="18" charset="0"/>
              </a:rPr>
              <a:t>         </a:t>
            </a:r>
            <a:r>
              <a:rPr lang="en-US" altLang="zh-CN" sz="2800">
                <a:solidFill>
                  <a:srgbClr val="000000"/>
                </a:solidFill>
                <a:latin typeface="Times New Roman" panose="02020603050405020304" pitchFamily="18" charset="0"/>
              </a:rPr>
              <a:t>a. Scheduled airliner</a:t>
            </a:r>
            <a:r>
              <a:rPr lang="zh-CN" altLang="en-US" sz="2800">
                <a:solidFill>
                  <a:srgbClr val="000000"/>
                </a:solidFill>
                <a:latin typeface="Times New Roman" panose="02020603050405020304" pitchFamily="18" charset="0"/>
              </a:rPr>
              <a:t>班机运输</a:t>
            </a:r>
          </a:p>
          <a:p>
            <a:pPr algn="ctr" fontAlgn="base">
              <a:spcBef>
                <a:spcPct val="20000"/>
              </a:spcBef>
              <a:spcAft>
                <a:spcPct val="0"/>
              </a:spcAft>
              <a:buClr>
                <a:srgbClr val="99CC00"/>
              </a:buClr>
              <a:buSzPct val="60000"/>
              <a:buFont typeface="Wingdings" panose="05000000000000000000" pitchFamily="2" charset="2"/>
              <a:buNone/>
            </a:pPr>
            <a:r>
              <a:rPr lang="zh-CN" altLang="en-US" sz="2800">
                <a:solidFill>
                  <a:srgbClr val="000000"/>
                </a:solidFill>
                <a:latin typeface="Times New Roman" panose="02020603050405020304" pitchFamily="18" charset="0"/>
              </a:rPr>
              <a:t>    </a:t>
            </a:r>
            <a:r>
              <a:rPr lang="en-US" altLang="zh-CN" sz="2800">
                <a:solidFill>
                  <a:srgbClr val="000000"/>
                </a:solidFill>
                <a:latin typeface="Times New Roman" panose="02020603050405020304" pitchFamily="18" charset="0"/>
              </a:rPr>
              <a:t>b. Charted carrier</a:t>
            </a:r>
            <a:r>
              <a:rPr lang="zh-CN" altLang="en-US" sz="2800">
                <a:solidFill>
                  <a:srgbClr val="000000"/>
                </a:solidFill>
                <a:latin typeface="Times New Roman" panose="02020603050405020304" pitchFamily="18" charset="0"/>
              </a:rPr>
              <a:t>包机运输</a:t>
            </a:r>
          </a:p>
          <a:p>
            <a:pPr algn="ctr" fontAlgn="base">
              <a:spcBef>
                <a:spcPct val="20000"/>
              </a:spcBef>
              <a:spcAft>
                <a:spcPct val="0"/>
              </a:spcAft>
              <a:buClr>
                <a:srgbClr val="99CC00"/>
              </a:buClr>
              <a:buSzPct val="60000"/>
              <a:buFont typeface="Wingdings" panose="05000000000000000000" pitchFamily="2" charset="2"/>
              <a:buNone/>
            </a:pPr>
            <a:r>
              <a:rPr lang="zh-CN" altLang="en-US" sz="2800">
                <a:solidFill>
                  <a:srgbClr val="000000"/>
                </a:solidFill>
                <a:latin typeface="Times New Roman" panose="02020603050405020304" pitchFamily="18" charset="0"/>
              </a:rPr>
              <a:t>   </a:t>
            </a:r>
            <a:r>
              <a:rPr lang="en-US" altLang="zh-CN" sz="2800">
                <a:solidFill>
                  <a:srgbClr val="000000"/>
                </a:solidFill>
                <a:latin typeface="Times New Roman" panose="02020603050405020304" pitchFamily="18" charset="0"/>
              </a:rPr>
              <a:t>c. Consolidation</a:t>
            </a:r>
            <a:r>
              <a:rPr lang="zh-CN" altLang="en-US" sz="2800">
                <a:solidFill>
                  <a:srgbClr val="000000"/>
                </a:solidFill>
                <a:latin typeface="Times New Roman" panose="02020603050405020304" pitchFamily="18" charset="0"/>
              </a:rPr>
              <a:t>集中托运</a:t>
            </a:r>
          </a:p>
          <a:p>
            <a:pPr algn="ctr" fontAlgn="base">
              <a:spcBef>
                <a:spcPct val="20000"/>
              </a:spcBef>
              <a:spcAft>
                <a:spcPct val="0"/>
              </a:spcAft>
              <a:buClr>
                <a:srgbClr val="99CC00"/>
              </a:buClr>
              <a:buSzPct val="60000"/>
              <a:buFont typeface="Wingdings" panose="05000000000000000000" pitchFamily="2" charset="2"/>
              <a:buNone/>
            </a:pPr>
            <a:r>
              <a:rPr lang="en-US" altLang="zh-CN" sz="2800">
                <a:solidFill>
                  <a:srgbClr val="000000"/>
                </a:solidFill>
                <a:latin typeface="Times New Roman" panose="02020603050405020304" pitchFamily="18" charset="0"/>
              </a:rPr>
              <a:t>d. Air express</a:t>
            </a:r>
            <a:r>
              <a:rPr lang="zh-CN" altLang="en-US" sz="2800">
                <a:solidFill>
                  <a:srgbClr val="000000"/>
                </a:solidFill>
                <a:latin typeface="Times New Roman" panose="02020603050405020304" pitchFamily="18" charset="0"/>
              </a:rPr>
              <a:t>急件运送 </a:t>
            </a:r>
          </a:p>
        </p:txBody>
      </p:sp>
      <p:pic>
        <p:nvPicPr>
          <p:cNvPr id="61445" name="Picture 5" descr="U2023P704DT20090423114136">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3213100"/>
            <a:ext cx="3886200" cy="2438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p:cTn id="7" dur="1000" fill="hold"/>
                                        <p:tgtEl>
                                          <p:spTgt spid="61443"/>
                                        </p:tgtEl>
                                        <p:attrNameLst>
                                          <p:attrName>ppt_w</p:attrName>
                                        </p:attrNameLst>
                                      </p:cBhvr>
                                      <p:tavLst>
                                        <p:tav tm="0">
                                          <p:val>
                                            <p:fltVal val="0"/>
                                          </p:val>
                                        </p:tav>
                                        <p:tav tm="100000">
                                          <p:val>
                                            <p:strVal val="#ppt_w"/>
                                          </p:val>
                                        </p:tav>
                                      </p:tavLst>
                                    </p:anim>
                                    <p:anim calcmode="lin" valueType="num">
                                      <p:cBhvr>
                                        <p:cTn id="8" dur="1000" fill="hold"/>
                                        <p:tgtEl>
                                          <p:spTgt spid="61443"/>
                                        </p:tgtEl>
                                        <p:attrNameLst>
                                          <p:attrName>ppt_h</p:attrName>
                                        </p:attrNameLst>
                                      </p:cBhvr>
                                      <p:tavLst>
                                        <p:tav tm="0">
                                          <p:val>
                                            <p:fltVal val="0"/>
                                          </p:val>
                                        </p:tav>
                                        <p:tav tm="100000">
                                          <p:val>
                                            <p:strVal val="#ppt_h"/>
                                          </p:val>
                                        </p:tav>
                                      </p:tavLst>
                                    </p:anim>
                                    <p:anim calcmode="lin" valueType="num">
                                      <p:cBhvr>
                                        <p:cTn id="9" dur="1000" fill="hold"/>
                                        <p:tgtEl>
                                          <p:spTgt spid="6144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4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61444">
                                            <p:txEl>
                                              <p:pRg st="0" end="0"/>
                                            </p:txEl>
                                          </p:spTgt>
                                        </p:tgtEl>
                                        <p:attrNameLst>
                                          <p:attrName>style.visibility</p:attrName>
                                        </p:attrNameLst>
                                      </p:cBhvr>
                                      <p:to>
                                        <p:strVal val="visible"/>
                                      </p:to>
                                    </p:set>
                                    <p:animEffect transition="in" filter="fade">
                                      <p:cBhvr>
                                        <p:cTn id="15" dur="1000"/>
                                        <p:tgtEl>
                                          <p:spTgt spid="61444">
                                            <p:txEl>
                                              <p:pRg st="0" end="0"/>
                                            </p:txEl>
                                          </p:spTgt>
                                        </p:tgtEl>
                                      </p:cBhvr>
                                    </p:animEffect>
                                    <p:anim calcmode="lin" valueType="num">
                                      <p:cBhvr>
                                        <p:cTn id="16" dur="1000" fill="hold"/>
                                        <p:tgtEl>
                                          <p:spTgt spid="6144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6144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nodeType="clickEffect">
                                  <p:stCondLst>
                                    <p:cond delay="0"/>
                                  </p:stCondLst>
                                  <p:childTnLst>
                                    <p:set>
                                      <p:cBhvr>
                                        <p:cTn id="21" dur="1" fill="hold">
                                          <p:stCondLst>
                                            <p:cond delay="0"/>
                                          </p:stCondLst>
                                        </p:cTn>
                                        <p:tgtEl>
                                          <p:spTgt spid="61444">
                                            <p:txEl>
                                              <p:pRg st="1" end="1"/>
                                            </p:txEl>
                                          </p:spTgt>
                                        </p:tgtEl>
                                        <p:attrNameLst>
                                          <p:attrName>style.visibility</p:attrName>
                                        </p:attrNameLst>
                                      </p:cBhvr>
                                      <p:to>
                                        <p:strVal val="visible"/>
                                      </p:to>
                                    </p:set>
                                    <p:anim calcmode="lin" valueType="num">
                                      <p:cBhvr>
                                        <p:cTn id="22" dur="1000" fill="hold"/>
                                        <p:tgtEl>
                                          <p:spTgt spid="61444">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61444">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61444">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1444">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9" presetClass="entr" presetSubtype="10" fill="hold" nodeType="clickEffect">
                                  <p:stCondLst>
                                    <p:cond delay="0"/>
                                  </p:stCondLst>
                                  <p:childTnLst>
                                    <p:set>
                                      <p:cBhvr>
                                        <p:cTn id="29" dur="1" fill="hold">
                                          <p:stCondLst>
                                            <p:cond delay="0"/>
                                          </p:stCondLst>
                                        </p:cTn>
                                        <p:tgtEl>
                                          <p:spTgt spid="61444">
                                            <p:txEl>
                                              <p:pRg st="2" end="2"/>
                                            </p:txEl>
                                          </p:spTgt>
                                        </p:tgtEl>
                                        <p:attrNameLst>
                                          <p:attrName>style.visibility</p:attrName>
                                        </p:attrNameLst>
                                      </p:cBhvr>
                                      <p:to>
                                        <p:strVal val="visible"/>
                                      </p:to>
                                    </p:set>
                                    <p:anim calcmode="lin" valueType="num">
                                      <p:cBhvr>
                                        <p:cTn id="30" dur="5000" fill="hold"/>
                                        <p:tgtEl>
                                          <p:spTgt spid="61444">
                                            <p:txEl>
                                              <p:pRg st="2" end="2"/>
                                            </p:txEl>
                                          </p:spTgt>
                                        </p:tgtEl>
                                        <p:attrNameLst>
                                          <p:attrName>ppt_w</p:attrName>
                                        </p:attrNameLst>
                                      </p:cBhvr>
                                      <p:tavLst>
                                        <p:tav tm="0" fmla="#ppt_w*sin(2.5*pi*$)">
                                          <p:val>
                                            <p:fltVal val="0"/>
                                          </p:val>
                                        </p:tav>
                                        <p:tav tm="100000">
                                          <p:val>
                                            <p:fltVal val="1"/>
                                          </p:val>
                                        </p:tav>
                                      </p:tavLst>
                                    </p:anim>
                                    <p:anim calcmode="lin" valueType="num">
                                      <p:cBhvr>
                                        <p:cTn id="31" dur="5000" fill="hold"/>
                                        <p:tgtEl>
                                          <p:spTgt spid="6144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0" presetClass="entr" presetSubtype="0" fill="hold" nodeType="clickEffect">
                                  <p:stCondLst>
                                    <p:cond delay="0"/>
                                  </p:stCondLst>
                                  <p:iterate type="lt">
                                    <p:tmPct val="10000"/>
                                  </p:iterate>
                                  <p:childTnLst>
                                    <p:set>
                                      <p:cBhvr>
                                        <p:cTn id="35" dur="1" fill="hold">
                                          <p:stCondLst>
                                            <p:cond delay="0"/>
                                          </p:stCondLst>
                                        </p:cTn>
                                        <p:tgtEl>
                                          <p:spTgt spid="61444">
                                            <p:txEl>
                                              <p:pRg st="3" end="3"/>
                                            </p:txEl>
                                          </p:spTgt>
                                        </p:tgtEl>
                                        <p:attrNameLst>
                                          <p:attrName>style.visibility</p:attrName>
                                        </p:attrNameLst>
                                      </p:cBhvr>
                                      <p:to>
                                        <p:strVal val="visible"/>
                                      </p:to>
                                    </p:set>
                                    <p:animEffect transition="in" filter="fade">
                                      <p:cBhvr>
                                        <p:cTn id="36" dur="1000"/>
                                        <p:tgtEl>
                                          <p:spTgt spid="61444">
                                            <p:txEl>
                                              <p:pRg st="3" end="3"/>
                                            </p:txEl>
                                          </p:spTgt>
                                        </p:tgtEl>
                                      </p:cBhvr>
                                    </p:animEffect>
                                    <p:anim calcmode="lin" valueType="num">
                                      <p:cBhvr>
                                        <p:cTn id="37" dur="1000" fill="hold"/>
                                        <p:tgtEl>
                                          <p:spTgt spid="61444">
                                            <p:txEl>
                                              <p:pRg st="3" end="3"/>
                                            </p:txEl>
                                          </p:spTgt>
                                        </p:tgtEl>
                                        <p:attrNameLst>
                                          <p:attrName>ppt_x</p:attrName>
                                        </p:attrNameLst>
                                      </p:cBhvr>
                                      <p:tavLst>
                                        <p:tav tm="0">
                                          <p:val>
                                            <p:strVal val="#ppt_x-.1"/>
                                          </p:val>
                                        </p:tav>
                                        <p:tav tm="100000">
                                          <p:val>
                                            <p:strVal val="#ppt_x"/>
                                          </p:val>
                                        </p:tav>
                                      </p:tavLst>
                                    </p:anim>
                                    <p:anim calcmode="lin" valueType="num">
                                      <p:cBhvr>
                                        <p:cTn id="38" dur="1000" fill="hold"/>
                                        <p:tgtEl>
                                          <p:spTgt spid="6144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ldLvl="0" animBg="1"/>
    </p:bldLst>
  </p:timing>
</p:sld>
</file>

<file path=ppt/slides/slide17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826940" y="459780"/>
            <a:ext cx="3059112" cy="534988"/>
          </a:xfrm>
          <a:gradFill rotWithShape="1">
            <a:gsLst>
              <a:gs pos="0">
                <a:srgbClr val="CCFFCC"/>
              </a:gs>
              <a:gs pos="100000">
                <a:srgbClr val="66CCFF"/>
              </a:gs>
            </a:gsLst>
            <a:path path="shape">
              <a:fillToRect l="50000" t="50000" r="50000" b="50000"/>
            </a:path>
          </a:gradFill>
          <a:ln>
            <a:solidFill>
              <a:srgbClr val="FF99FF"/>
            </a:solidFill>
            <a:miter lim="800000"/>
          </a:ln>
        </p:spPr>
        <p:txBody>
          <a:bodyPr/>
          <a:lstStyle/>
          <a:p>
            <a:r>
              <a:rPr lang="en-US" altLang="zh-CN" sz="3700" b="1" dirty="0">
                <a:solidFill>
                  <a:schemeClr val="tx1"/>
                </a:solidFill>
                <a:latin typeface="Times New Roman" panose="02020603050405020304" pitchFamily="18" charset="0"/>
              </a:rPr>
              <a:t>Airway Bill</a:t>
            </a:r>
            <a:r>
              <a:rPr lang="en-US" altLang="zh-CN" sz="3700" b="1" dirty="0">
                <a:latin typeface="Times New Roman" panose="02020603050405020304" pitchFamily="18" charset="0"/>
              </a:rPr>
              <a:t> </a:t>
            </a:r>
          </a:p>
        </p:txBody>
      </p:sp>
      <p:sp>
        <p:nvSpPr>
          <p:cNvPr id="62467" name="Rectangle 3"/>
          <p:cNvSpPr>
            <a:spLocks noGrp="1" noChangeArrowheads="1"/>
          </p:cNvSpPr>
          <p:nvPr>
            <p:ph type="body" idx="1"/>
          </p:nvPr>
        </p:nvSpPr>
        <p:spPr>
          <a:xfrm>
            <a:off x="569913" y="1351756"/>
            <a:ext cx="8574087" cy="4154487"/>
          </a:xfrm>
        </p:spPr>
        <p:txBody>
          <a:bodyPr/>
          <a:lstStyle/>
          <a:p>
            <a:pPr>
              <a:buFontTx/>
              <a:buNone/>
            </a:pPr>
            <a:r>
              <a:rPr lang="en-US" altLang="zh-CN" sz="2800" dirty="0">
                <a:latin typeface="Times New Roman" panose="02020603050405020304" pitchFamily="18" charset="0"/>
              </a:rPr>
              <a:t>Airway Bill has the following features: </a:t>
            </a:r>
          </a:p>
          <a:p>
            <a:r>
              <a:rPr lang="en-US" altLang="zh-CN" sz="2800" dirty="0">
                <a:latin typeface="Times New Roman" panose="02020603050405020304" pitchFamily="18" charset="0"/>
              </a:rPr>
              <a:t>a. It is a transport contract signed between the consignor/shipper and the carrier/ airline. </a:t>
            </a:r>
          </a:p>
          <a:p>
            <a:r>
              <a:rPr lang="en-US" altLang="zh-CN" sz="2800" dirty="0">
                <a:latin typeface="Times New Roman" panose="02020603050405020304" pitchFamily="18" charset="0"/>
              </a:rPr>
              <a:t>b. It is a receipt from the airline acknowledging the receipt of the consignment from the shipper. </a:t>
            </a:r>
          </a:p>
          <a:p>
            <a:r>
              <a:rPr lang="en-US" altLang="zh-CN" sz="2800" dirty="0">
                <a:latin typeface="Times New Roman" panose="02020603050405020304" pitchFamily="18" charset="0"/>
              </a:rPr>
              <a:t>c. The airway bill is an internationally standardized document</a:t>
            </a:r>
            <a:r>
              <a:rPr lang="en-US" altLang="zh-CN" sz="2800" u="sng" dirty="0">
                <a:latin typeface="Times New Roman" panose="02020603050405020304" pitchFamily="18" charset="0"/>
              </a:rPr>
              <a:t> </a:t>
            </a:r>
            <a:r>
              <a:rPr lang="en-US" altLang="zh-CN" sz="2800" dirty="0">
                <a:latin typeface="Times New Roman" panose="02020603050405020304" pitchFamily="18" charset="0"/>
              </a:rPr>
              <a:t>mostly printed in English and in the official language of the country of departure, which facilitates the on-carriage of goods going through 2 to 3 airlines in different countries to the final destination. </a:t>
            </a:r>
          </a:p>
        </p:txBody>
      </p:sp>
      <p:pic>
        <p:nvPicPr>
          <p:cNvPr id="624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457200"/>
            <a:ext cx="2247900" cy="1447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 calcmode="lin" valueType="num">
                                      <p:cBhvr>
                                        <p:cTn id="7" dur="1000" fill="hold"/>
                                        <p:tgtEl>
                                          <p:spTgt spid="6246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246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246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246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nodeType="clickEffect">
                                  <p:stCondLst>
                                    <p:cond delay="0"/>
                                  </p:stCondLst>
                                  <p:iterate type="lt">
                                    <p:tmPct val="10000"/>
                                  </p:iterate>
                                  <p:childTnLst>
                                    <p:set>
                                      <p:cBhvr>
                                        <p:cTn id="14" dur="1" fill="hold">
                                          <p:stCondLst>
                                            <p:cond delay="0"/>
                                          </p:stCondLst>
                                        </p:cTn>
                                        <p:tgtEl>
                                          <p:spTgt spid="62467">
                                            <p:txEl>
                                              <p:pRg st="1" end="1"/>
                                            </p:txEl>
                                          </p:spTgt>
                                        </p:tgtEl>
                                        <p:attrNameLst>
                                          <p:attrName>style.visibility</p:attrName>
                                        </p:attrNameLst>
                                      </p:cBhvr>
                                      <p:to>
                                        <p:strVal val="visible"/>
                                      </p:to>
                                    </p:set>
                                    <p:animEffect transition="in" filter="fade">
                                      <p:cBhvr>
                                        <p:cTn id="15" dur="1000"/>
                                        <p:tgtEl>
                                          <p:spTgt spid="62467">
                                            <p:txEl>
                                              <p:pRg st="1" end="1"/>
                                            </p:txEl>
                                          </p:spTgt>
                                        </p:tgtEl>
                                      </p:cBhvr>
                                    </p:animEffect>
                                    <p:anim calcmode="lin" valueType="num">
                                      <p:cBhvr>
                                        <p:cTn id="16" dur="1000" fill="hold"/>
                                        <p:tgtEl>
                                          <p:spTgt spid="62467">
                                            <p:txEl>
                                              <p:pRg st="1" end="1"/>
                                            </p:txEl>
                                          </p:spTgt>
                                        </p:tgtEl>
                                        <p:attrNameLst>
                                          <p:attrName>ppt_x</p:attrName>
                                        </p:attrNameLst>
                                      </p:cBhvr>
                                      <p:tavLst>
                                        <p:tav tm="0">
                                          <p:val>
                                            <p:strVal val="#ppt_x-.1"/>
                                          </p:val>
                                        </p:tav>
                                        <p:tav tm="100000">
                                          <p:val>
                                            <p:strVal val="#ppt_x"/>
                                          </p:val>
                                        </p:tav>
                                      </p:tavLst>
                                    </p:anim>
                                    <p:anim calcmode="lin" valueType="num">
                                      <p:cBhvr>
                                        <p:cTn id="17" dur="1000" fill="hold"/>
                                        <p:tgtEl>
                                          <p:spTgt spid="6246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nodeType="clickEffect">
                                  <p:stCondLst>
                                    <p:cond delay="0"/>
                                  </p:stCondLst>
                                  <p:iterate type="lt">
                                    <p:tmPct val="10000"/>
                                  </p:iterate>
                                  <p:childTnLst>
                                    <p:set>
                                      <p:cBhvr>
                                        <p:cTn id="21" dur="1" fill="hold">
                                          <p:stCondLst>
                                            <p:cond delay="0"/>
                                          </p:stCondLst>
                                        </p:cTn>
                                        <p:tgtEl>
                                          <p:spTgt spid="62467">
                                            <p:txEl>
                                              <p:pRg st="2" end="2"/>
                                            </p:txEl>
                                          </p:spTgt>
                                        </p:tgtEl>
                                        <p:attrNameLst>
                                          <p:attrName>style.visibility</p:attrName>
                                        </p:attrNameLst>
                                      </p:cBhvr>
                                      <p:to>
                                        <p:strVal val="visible"/>
                                      </p:to>
                                    </p:set>
                                    <p:anim calcmode="lin" valueType="num">
                                      <p:cBhvr>
                                        <p:cTn id="22" dur="500" fill="hold"/>
                                        <p:tgtEl>
                                          <p:spTgt spid="6246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2467">
                                            <p:txEl>
                                              <p:pRg st="2" end="2"/>
                                            </p:txEl>
                                          </p:spTgt>
                                        </p:tgtEl>
                                        <p:attrNameLst>
                                          <p:attrName>ppt_y</p:attrName>
                                        </p:attrNameLst>
                                      </p:cBhvr>
                                      <p:tavLst>
                                        <p:tav tm="0">
                                          <p:val>
                                            <p:strVal val="#ppt_y"/>
                                          </p:val>
                                        </p:tav>
                                        <p:tav tm="100000">
                                          <p:val>
                                            <p:strVal val="#ppt_y"/>
                                          </p:val>
                                        </p:tav>
                                      </p:tavLst>
                                    </p:anim>
                                    <p:anim calcmode="lin" valueType="num">
                                      <p:cBhvr>
                                        <p:cTn id="24" dur="500" fill="hold"/>
                                        <p:tgtEl>
                                          <p:spTgt spid="6246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246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246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62467">
                                            <p:txEl>
                                              <p:pRg st="3" end="3"/>
                                            </p:txEl>
                                          </p:spTgt>
                                        </p:tgtEl>
                                        <p:attrNameLst>
                                          <p:attrName>style.visibility</p:attrName>
                                        </p:attrNameLst>
                                      </p:cBhvr>
                                      <p:to>
                                        <p:strVal val="visible"/>
                                      </p:to>
                                    </p:set>
                                    <p:anim calcmode="lin" valueType="num">
                                      <p:cBhvr>
                                        <p:cTn id="31" dur="1000" fill="hold"/>
                                        <p:tgtEl>
                                          <p:spTgt spid="62467">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62467">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62467">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624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xfrm>
            <a:off x="251520" y="1379537"/>
            <a:ext cx="8352928" cy="4625975"/>
          </a:xfrm>
        </p:spPr>
        <p:txBody>
          <a:bodyPr/>
          <a:lstStyle/>
          <a:p>
            <a:pPr>
              <a:lnSpc>
                <a:spcPct val="110000"/>
              </a:lnSpc>
              <a:buFontTx/>
              <a:buNone/>
            </a:pPr>
            <a:r>
              <a:rPr lang="zh-CN" altLang="en-US" dirty="0">
                <a:latin typeface="Times New Roman" panose="02020603050405020304" pitchFamily="18" charset="0"/>
              </a:rPr>
              <a:t>         </a:t>
            </a:r>
            <a:r>
              <a:rPr lang="en-US" altLang="zh-CN" sz="2400" dirty="0">
                <a:latin typeface="Times New Roman" panose="02020603050405020304" pitchFamily="18" charset="0"/>
              </a:rPr>
              <a:t>According to international trade practice, the seller fulfils the duty of delivery only if he delivers the parcel to the post office, pays off the postage, and gets the receipt. The post office is responsible for the delivery of the goods to the destination, and the consignee goes to the post office for picking up his goods. </a:t>
            </a:r>
          </a:p>
          <a:p>
            <a:pPr>
              <a:lnSpc>
                <a:spcPct val="110000"/>
              </a:lnSpc>
              <a:buFontTx/>
              <a:buNone/>
            </a:pPr>
            <a:r>
              <a:rPr lang="en-US" altLang="zh-CN" sz="2400" dirty="0">
                <a:latin typeface="Times New Roman" panose="02020603050405020304" pitchFamily="18" charset="0"/>
              </a:rPr>
              <a:t>        Postal transport falls into 2 kinds: </a:t>
            </a:r>
          </a:p>
          <a:p>
            <a:pPr>
              <a:lnSpc>
                <a:spcPct val="110000"/>
              </a:lnSpc>
              <a:buFontTx/>
              <a:buNone/>
            </a:pPr>
            <a:r>
              <a:rPr lang="en-US" altLang="zh-CN" sz="2400" b="1" dirty="0">
                <a:solidFill>
                  <a:srgbClr val="0000FF"/>
                </a:solidFill>
                <a:latin typeface="Times New Roman" panose="02020603050405020304" pitchFamily="18" charset="0"/>
              </a:rPr>
              <a:t>         a. Regular mail</a:t>
            </a:r>
            <a:r>
              <a:rPr lang="en-US" altLang="zh-CN" sz="2400" dirty="0">
                <a:latin typeface="Times New Roman" panose="02020603050405020304" pitchFamily="18" charset="0"/>
              </a:rPr>
              <a:t>; </a:t>
            </a:r>
          </a:p>
          <a:p>
            <a:pPr>
              <a:lnSpc>
                <a:spcPct val="110000"/>
              </a:lnSpc>
              <a:buFontTx/>
              <a:buNone/>
            </a:pPr>
            <a:r>
              <a:rPr lang="en-US" altLang="zh-CN" sz="2400" b="1" dirty="0">
                <a:solidFill>
                  <a:srgbClr val="0000FF"/>
                </a:solidFill>
                <a:latin typeface="Times New Roman" panose="02020603050405020304" pitchFamily="18" charset="0"/>
              </a:rPr>
              <a:t>         b. Air mail</a:t>
            </a:r>
            <a:r>
              <a:rPr lang="en-US" altLang="zh-CN" sz="2400" dirty="0">
                <a:latin typeface="Times New Roman" panose="02020603050405020304" pitchFamily="18" charset="0"/>
              </a:rPr>
              <a:t>.</a:t>
            </a:r>
          </a:p>
        </p:txBody>
      </p:sp>
      <p:sp>
        <p:nvSpPr>
          <p:cNvPr id="63491" name="Rectangle 3"/>
          <p:cNvSpPr>
            <a:spLocks noGrp="1" noChangeArrowheads="1"/>
          </p:cNvSpPr>
          <p:nvPr>
            <p:ph type="title"/>
          </p:nvPr>
        </p:nvSpPr>
        <p:spPr>
          <a:xfrm>
            <a:off x="1770063" y="852488"/>
            <a:ext cx="4818062" cy="415925"/>
          </a:xfrm>
          <a:solidFill>
            <a:srgbClr val="FFCCCC"/>
          </a:solidFill>
          <a:ln>
            <a:solidFill>
              <a:srgbClr val="FFFF66"/>
            </a:solidFill>
            <a:miter lim="800000"/>
          </a:ln>
        </p:spPr>
        <p:txBody>
          <a:bodyPr anchor="b"/>
          <a:lstStyle/>
          <a:p>
            <a:r>
              <a:rPr lang="en-US" altLang="zh-CN" sz="3700" b="1">
                <a:solidFill>
                  <a:schemeClr val="tx1"/>
                </a:solidFill>
                <a:latin typeface="Times New Roman" panose="02020603050405020304" pitchFamily="18" charset="0"/>
              </a:rPr>
              <a:t>4 Postal Transport</a:t>
            </a:r>
            <a:r>
              <a:rPr lang="en-US" altLang="zh-CN" sz="3700">
                <a:solidFill>
                  <a:schemeClr val="tx1"/>
                </a:solidFill>
                <a:latin typeface="Times New Roman" panose="02020603050405020304" pitchFamily="18" charset="0"/>
              </a:rPr>
              <a:t> </a:t>
            </a:r>
          </a:p>
        </p:txBody>
      </p:sp>
      <p:pic>
        <p:nvPicPr>
          <p:cNvPr id="63492" name="Picture 4" descr="index_pro04">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625" y="3860800"/>
            <a:ext cx="2743200" cy="1617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3490">
                                            <p:txEl>
                                              <p:pRg st="0" end="0"/>
                                            </p:txEl>
                                          </p:spTgt>
                                        </p:tgtEl>
                                        <p:attrNameLst>
                                          <p:attrName>style.visibility</p:attrName>
                                        </p:attrNameLst>
                                      </p:cBhvr>
                                      <p:to>
                                        <p:strVal val="visible"/>
                                      </p:to>
                                    </p:set>
                                    <p:anim calcmode="lin" valueType="num">
                                      <p:cBhvr>
                                        <p:cTn id="7" dur="500" fill="hold"/>
                                        <p:tgtEl>
                                          <p:spTgt spid="6349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349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iterate type="lt">
                                    <p:tmPct val="5000"/>
                                  </p:iterate>
                                  <p:childTnLst>
                                    <p:set>
                                      <p:cBhvr>
                                        <p:cTn id="12" dur="1" fill="hold">
                                          <p:stCondLst>
                                            <p:cond delay="0"/>
                                          </p:stCondLst>
                                        </p:cTn>
                                        <p:tgtEl>
                                          <p:spTgt spid="63490">
                                            <p:txEl>
                                              <p:pRg st="1" end="1"/>
                                            </p:txEl>
                                          </p:spTgt>
                                        </p:tgtEl>
                                        <p:attrNameLst>
                                          <p:attrName>style.visibility</p:attrName>
                                        </p:attrNameLst>
                                      </p:cBhvr>
                                      <p:to>
                                        <p:strVal val="visible"/>
                                      </p:to>
                                    </p:set>
                                    <p:anim calcmode="lin" valueType="num">
                                      <p:cBhvr>
                                        <p:cTn id="13" dur="1000" fill="hold"/>
                                        <p:tgtEl>
                                          <p:spTgt spid="63490">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3490">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3490">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349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3490">
                                            <p:txEl>
                                              <p:pRg st="2" end="2"/>
                                            </p:txEl>
                                          </p:spTgt>
                                        </p:tgtEl>
                                        <p:attrNameLst>
                                          <p:attrName>style.visibility</p:attrName>
                                        </p:attrNameLst>
                                      </p:cBhvr>
                                      <p:to>
                                        <p:strVal val="visible"/>
                                      </p:to>
                                    </p:set>
                                    <p:animEffect transition="in" filter="fade">
                                      <p:cBhvr>
                                        <p:cTn id="21" dur="1000"/>
                                        <p:tgtEl>
                                          <p:spTgt spid="63490">
                                            <p:txEl>
                                              <p:pRg st="2" end="2"/>
                                            </p:txEl>
                                          </p:spTgt>
                                        </p:tgtEl>
                                      </p:cBhvr>
                                    </p:animEffect>
                                    <p:anim calcmode="lin" valueType="num">
                                      <p:cBhvr>
                                        <p:cTn id="22" dur="1000" fill="hold"/>
                                        <p:tgtEl>
                                          <p:spTgt spid="6349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349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63490">
                                            <p:txEl>
                                              <p:pRg st="3" end="3"/>
                                            </p:txEl>
                                          </p:spTgt>
                                        </p:tgtEl>
                                        <p:attrNameLst>
                                          <p:attrName>style.visibility</p:attrName>
                                        </p:attrNameLst>
                                      </p:cBhvr>
                                      <p:to>
                                        <p:strVal val="visible"/>
                                      </p:to>
                                    </p:set>
                                    <p:animEffect transition="in" filter="fade">
                                      <p:cBhvr>
                                        <p:cTn id="28" dur="1000"/>
                                        <p:tgtEl>
                                          <p:spTgt spid="63490">
                                            <p:txEl>
                                              <p:pRg st="3" end="3"/>
                                            </p:txEl>
                                          </p:spTgt>
                                        </p:tgtEl>
                                      </p:cBhvr>
                                    </p:animEffect>
                                    <p:anim calcmode="lin" valueType="num">
                                      <p:cBhvr>
                                        <p:cTn id="29" dur="1000" fill="hold"/>
                                        <p:tgtEl>
                                          <p:spTgt spid="63490">
                                            <p:txEl>
                                              <p:pRg st="3" end="3"/>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63490">
                                            <p:txEl>
                                              <p:pRg st="3" end="3"/>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3490">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41288" y="381000"/>
            <a:ext cx="8534400" cy="887413"/>
          </a:xfrm>
          <a:solidFill>
            <a:srgbClr val="FFCCCC"/>
          </a:solidFill>
          <a:ln>
            <a:solidFill>
              <a:srgbClr val="FFFF66"/>
            </a:solidFill>
            <a:miter lim="800000"/>
          </a:ln>
        </p:spPr>
        <p:txBody>
          <a:bodyPr/>
          <a:lstStyle/>
          <a:p>
            <a:r>
              <a:rPr lang="en-US" altLang="zh-CN" sz="2800" b="1">
                <a:latin typeface="Times New Roman" panose="02020603050405020304" pitchFamily="18" charset="0"/>
              </a:rPr>
              <a:t>5 International Combined Transport/International Multimodal Transport</a:t>
            </a:r>
            <a:r>
              <a:rPr lang="en-US" altLang="zh-CN" sz="3700">
                <a:latin typeface="Times New Roman" panose="02020603050405020304" pitchFamily="18" charset="0"/>
              </a:rPr>
              <a:t> </a:t>
            </a:r>
          </a:p>
        </p:txBody>
      </p:sp>
      <p:sp>
        <p:nvSpPr>
          <p:cNvPr id="64515" name="Rectangle 3"/>
          <p:cNvSpPr>
            <a:spLocks noGrp="1" noChangeArrowheads="1"/>
          </p:cNvSpPr>
          <p:nvPr>
            <p:ph type="body" idx="1"/>
          </p:nvPr>
        </p:nvSpPr>
        <p:spPr>
          <a:xfrm>
            <a:off x="683568" y="2514600"/>
            <a:ext cx="7848872" cy="3290888"/>
          </a:xfrm>
        </p:spPr>
        <p:txBody>
          <a:bodyPr/>
          <a:lstStyle/>
          <a:p>
            <a:pPr>
              <a:buFontTx/>
              <a:buNone/>
            </a:pPr>
            <a:r>
              <a:rPr lang="zh-CN" altLang="en-US" sz="2800" dirty="0">
                <a:latin typeface="Times New Roman" panose="02020603050405020304" pitchFamily="18" charset="0"/>
              </a:rPr>
              <a:t>        </a:t>
            </a:r>
            <a:r>
              <a:rPr lang="en-US" altLang="zh-CN" sz="2000" dirty="0">
                <a:latin typeface="Times New Roman" panose="02020603050405020304" pitchFamily="18" charset="0"/>
              </a:rPr>
              <a:t>International combined transport means the conveyance of cargo includes at least two modes of transport by which the goods are carried from the place of dispatch to that of destination on the basis of combined transport or a multimodal transport contract. Under this method, the container is used as an inter-medium and make up of an international multimodal and joint transport mode by sea, air and land. </a:t>
            </a:r>
          </a:p>
        </p:txBody>
      </p:sp>
      <p:pic>
        <p:nvPicPr>
          <p:cNvPr id="64516" name="Picture 4" descr="线条边框_000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133600"/>
            <a:ext cx="15240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64517" name="Picture 5" descr="线条边框_000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2133600"/>
            <a:ext cx="15240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64518" name="Picture 6" descr="线条边框_000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133600"/>
            <a:ext cx="15240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64519" name="Picture 7" descr="线条边框_000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2133600"/>
            <a:ext cx="15240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64520" name="Picture 8" descr="线条边框_000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2133600"/>
            <a:ext cx="15240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64521" name="Picture 9" descr="Line0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7075" y="5830888"/>
            <a:ext cx="4356100" cy="119062"/>
          </a:xfrm>
          <a:prstGeom prst="rect">
            <a:avLst/>
          </a:prstGeom>
          <a:noFill/>
          <a:extLst>
            <a:ext uri="{909E8E84-426E-40DD-AFC4-6F175D3DCCD1}">
              <a14:hiddenFill xmlns:a14="http://schemas.microsoft.com/office/drawing/2010/main">
                <a:solidFill>
                  <a:srgbClr val="FFFFFF"/>
                </a:solidFill>
              </a14:hiddenFill>
            </a:ext>
          </a:extLst>
        </p:spPr>
      </p:pic>
      <p:pic>
        <p:nvPicPr>
          <p:cNvPr id="64522" name="Picture 10" descr="Line0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5830888"/>
            <a:ext cx="4356100" cy="1190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diamond(in)">
                                      <p:cBhvr>
                                        <p:cTn id="7" dur="2000"/>
                                        <p:tgtEl>
                                          <p:spTgt spid="645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243" name="文本占位符 10242"/>
          <p:cNvSpPr>
            <a:spLocks noGrp="1"/>
          </p:cNvSpPr>
          <p:nvPr>
            <p:ph type="body" idx="1"/>
          </p:nvPr>
        </p:nvSpPr>
        <p:spPr>
          <a:xfrm>
            <a:off x="539115" y="1167765"/>
            <a:ext cx="8807450" cy="5285740"/>
          </a:xfrm>
        </p:spPr>
        <p:txBody>
          <a:bodyPr/>
          <a:lstStyle/>
          <a:p>
            <a:pPr marL="0" indent="0">
              <a:lnSpc>
                <a:spcPct val="90000"/>
              </a:lnSpc>
              <a:buNone/>
            </a:pPr>
            <a:r>
              <a:rPr lang="en-US" altLang="zh-CN" sz="2800">
                <a:latin typeface="Times New Roman" panose="02020603050405020304" pitchFamily="18" charset="0"/>
                <a:cs typeface="Times New Roman" panose="02020603050405020304" pitchFamily="18" charset="0"/>
              </a:rPr>
              <a:t>1. Factors of Affecting Trade Volume</a:t>
            </a:r>
            <a:endParaRPr lang="en-US" altLang="zh-CN" sz="2400"/>
          </a:p>
          <a:p>
            <a:pPr marL="0" indent="0">
              <a:lnSpc>
                <a:spcPct val="90000"/>
              </a:lnSpc>
              <a:buNone/>
            </a:pPr>
            <a:r>
              <a:rPr lang="zh-CN" altLang="en-US" sz="1800">
                <a:latin typeface="+mn-ea"/>
                <a:cs typeface="Times New Roman" panose="02020603050405020304" pitchFamily="18" charset="0"/>
              </a:rPr>
              <a:t> （影响国家之间贸易量的因素）</a:t>
            </a:r>
            <a:endParaRPr lang="en-US" altLang="zh-CN" sz="1800">
              <a:latin typeface="+mn-ea"/>
              <a:cs typeface="Times New Roman" panose="02020603050405020304" pitchFamily="18" charset="0"/>
            </a:endParaRPr>
          </a:p>
          <a:p>
            <a:pPr marL="0" indent="0">
              <a:lnSpc>
                <a:spcPct val="90000"/>
              </a:lnSpc>
              <a:buNone/>
            </a:pPr>
            <a:r>
              <a:rPr lang="en-US" altLang="zh-CN" sz="2800">
                <a:latin typeface="Times New Roman" panose="02020603050405020304" pitchFamily="18" charset="0"/>
                <a:cs typeface="Times New Roman" panose="02020603050405020304" pitchFamily="18" charset="0"/>
              </a:rPr>
              <a:t>2. Cross-border E-commerce is booming</a:t>
            </a:r>
          </a:p>
          <a:p>
            <a:pPr marL="0" indent="0">
              <a:lnSpc>
                <a:spcPct val="90000"/>
              </a:lnSpc>
              <a:buNone/>
            </a:pPr>
            <a:r>
              <a:rPr lang="en-US" altLang="zh-CN" sz="1800">
                <a:latin typeface="Times New Roman" panose="02020603050405020304" pitchFamily="18" charset="0"/>
                <a:cs typeface="Times New Roman" panose="02020603050405020304" pitchFamily="18" charset="0"/>
              </a:rPr>
              <a:t>    </a:t>
            </a:r>
            <a:r>
              <a:rPr lang="zh-CN" altLang="en-US" sz="1800">
                <a:latin typeface="Times New Roman" panose="02020603050405020304" pitchFamily="18" charset="0"/>
                <a:cs typeface="Times New Roman" panose="02020603050405020304" pitchFamily="18" charset="0"/>
              </a:rPr>
              <a:t>（跨境电商兴起）</a:t>
            </a:r>
            <a:endParaRPr lang="en-US" altLang="zh-CN" sz="1800">
              <a:latin typeface="Times New Roman" panose="02020603050405020304" pitchFamily="18" charset="0"/>
              <a:cs typeface="Times New Roman" panose="02020603050405020304" pitchFamily="18" charset="0"/>
            </a:endParaRPr>
          </a:p>
          <a:p>
            <a:pPr marL="0" algn="l">
              <a:lnSpc>
                <a:spcPct val="90000"/>
              </a:lnSpc>
              <a:buClrTx/>
              <a:buSzTx/>
              <a:buFontTx/>
              <a:buNone/>
            </a:pPr>
            <a:r>
              <a:rPr lang="en-US" altLang="zh-CN" sz="2800">
                <a:latin typeface="Times New Roman" panose="02020603050405020304" pitchFamily="18" charset="0"/>
                <a:cs typeface="Times New Roman" panose="02020603050405020304" pitchFamily="18" charset="0"/>
              </a:rPr>
              <a:t>3. Professional ethics：Honoring contracts and keeping promises</a:t>
            </a:r>
          </a:p>
          <a:p>
            <a:pPr marL="0" indent="0">
              <a:lnSpc>
                <a:spcPct val="90000"/>
              </a:lnSpc>
              <a:buNone/>
            </a:pPr>
            <a:r>
              <a:rPr lang="zh-CN" altLang="en-US" sz="1800">
                <a:latin typeface="Times New Roman" panose="02020603050405020304" pitchFamily="18" charset="0"/>
                <a:cs typeface="Times New Roman" panose="02020603050405020304" pitchFamily="18" charset="0"/>
              </a:rPr>
              <a:t>    </a:t>
            </a:r>
            <a:r>
              <a:rPr lang="zh-CN" altLang="en-US" sz="1800">
                <a:latin typeface="+mn-ea"/>
                <a:cs typeface="Times New Roman" panose="02020603050405020304" pitchFamily="18" charset="0"/>
              </a:rPr>
              <a:t>（职业伦理：重合同守信用）</a:t>
            </a:r>
            <a:endParaRPr lang="en-US" altLang="zh-CN" sz="1800">
              <a:latin typeface="+mn-ea"/>
              <a:cs typeface="Times New Roman" panose="02020603050405020304" pitchFamily="18" charset="0"/>
            </a:endParaRPr>
          </a:p>
          <a:p>
            <a:pPr marL="0" indent="0">
              <a:lnSpc>
                <a:spcPct val="90000"/>
              </a:lnSpc>
              <a:buNone/>
            </a:pPr>
            <a:r>
              <a:rPr lang="en-US" altLang="zh-CN" sz="2800">
                <a:latin typeface="Times New Roman" panose="02020603050405020304" pitchFamily="18" charset="0"/>
                <a:cs typeface="Times New Roman" panose="02020603050405020304" pitchFamily="18" charset="0"/>
              </a:rPr>
              <a:t>4. Implement the spirit of the 20th National Congress</a:t>
            </a:r>
          </a:p>
          <a:p>
            <a:pPr marL="0" indent="0">
              <a:lnSpc>
                <a:spcPct val="90000"/>
              </a:lnSpc>
              <a:buNone/>
            </a:pPr>
            <a:r>
              <a:rPr lang="en-US" altLang="zh-CN" sz="2800">
                <a:latin typeface="Times New Roman" panose="02020603050405020304" pitchFamily="18" charset="0"/>
                <a:cs typeface="Times New Roman" panose="02020603050405020304" pitchFamily="18" charset="0"/>
              </a:rPr>
              <a:t>of the Communist Party of China: Constructing the development environment of open trade</a:t>
            </a:r>
            <a:endParaRPr lang="en-US" altLang="zh-CN" sz="2400"/>
          </a:p>
          <a:p>
            <a:pPr marL="0" indent="0">
              <a:lnSpc>
                <a:spcPct val="90000"/>
              </a:lnSpc>
              <a:buNone/>
            </a:pPr>
            <a:r>
              <a:rPr lang="en-US" altLang="zh-CN" sz="1800">
                <a:latin typeface="Times New Roman" panose="02020603050405020304" pitchFamily="18" charset="0"/>
                <a:cs typeface="Times New Roman" panose="02020603050405020304" pitchFamily="18" charset="0"/>
              </a:rPr>
              <a:t>    </a:t>
            </a:r>
            <a:r>
              <a:rPr lang="zh-CN" altLang="en-US" sz="1800">
                <a:latin typeface="+mn-ea"/>
                <a:cs typeface="Times New Roman" panose="02020603050405020304" pitchFamily="18" charset="0"/>
              </a:rPr>
              <a:t>（贯彻党的二十大精神：构建开放的贸易发展环境）</a:t>
            </a:r>
          </a:p>
        </p:txBody>
      </p:sp>
      <p:sp>
        <p:nvSpPr>
          <p:cNvPr id="4" name="TextBox 3"/>
          <p:cNvSpPr txBox="1"/>
          <p:nvPr/>
        </p:nvSpPr>
        <p:spPr>
          <a:xfrm>
            <a:off x="-473278" y="78304"/>
            <a:ext cx="10116616" cy="1089529"/>
          </a:xfrm>
          <a:prstGeom prst="rect">
            <a:avLst/>
          </a:prstGeom>
          <a:noFill/>
        </p:spPr>
        <p:txBody>
          <a:bodyPr wrap="square" rtlCol="0">
            <a:spAutoFit/>
          </a:bodyPr>
          <a:lstStyle/>
          <a:p>
            <a:pPr algn="ctr">
              <a:lnSpc>
                <a:spcPct val="90000"/>
              </a:lnSpc>
            </a:pPr>
            <a:r>
              <a:rPr lang="en-US" altLang="zh-CN" sz="3000">
                <a:latin typeface="Times New Roman" panose="02020603050405020304" pitchFamily="18" charset="0"/>
                <a:cs typeface="Times New Roman" panose="02020603050405020304" pitchFamily="18" charset="0"/>
              </a:rPr>
              <a:t>Section Three Problems Concerning International Trade</a:t>
            </a:r>
          </a:p>
          <a:p>
            <a:pPr algn="ctr">
              <a:lnSpc>
                <a:spcPct val="90000"/>
              </a:lnSpc>
            </a:pPr>
            <a:r>
              <a:rPr lang="zh-CN" altLang="en-US" sz="2000"/>
              <a:t>（第三节 国际贸易的一些问题）</a:t>
            </a:r>
          </a:p>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arn(inVertical)">
                                      <p:cBhvr>
                                        <p:cTn id="7" dur="500"/>
                                        <p:tgtEl>
                                          <p:spTgt spid="10243">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animEffect transition="in" filter="barn(inVertical)">
                                      <p:cBhvr>
                                        <p:cTn id="11" dur="500"/>
                                        <p:tgtEl>
                                          <p:spTgt spid="10243">
                                            <p:txEl>
                                              <p:pRg st="1" end="1"/>
                                            </p:txEl>
                                          </p:spTgt>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animEffect transition="in" filter="barn(inVertical)">
                                      <p:cBhvr>
                                        <p:cTn id="15" dur="500"/>
                                        <p:tgtEl>
                                          <p:spTgt spid="10243">
                                            <p:txEl>
                                              <p:pRg st="2" end="2"/>
                                            </p:txEl>
                                          </p:spTgt>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animEffect transition="in" filter="barn(inVertical)">
                                      <p:cBhvr>
                                        <p:cTn id="19" dur="500"/>
                                        <p:tgtEl>
                                          <p:spTgt spid="10243">
                                            <p:txEl>
                                              <p:pRg st="3" end="3"/>
                                            </p:txEl>
                                          </p:spTgt>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animEffect transition="in" filter="barn(inVertical)">
                                      <p:cBhvr>
                                        <p:cTn id="23" dur="500"/>
                                        <p:tgtEl>
                                          <p:spTgt spid="10243">
                                            <p:txEl>
                                              <p:pRg st="4" end="4"/>
                                            </p:txEl>
                                          </p:spTgt>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0243">
                                            <p:txEl>
                                              <p:pRg st="5" end="5"/>
                                            </p:txEl>
                                          </p:spTgt>
                                        </p:tgtEl>
                                        <p:attrNameLst>
                                          <p:attrName>style.visibility</p:attrName>
                                        </p:attrNameLst>
                                      </p:cBhvr>
                                      <p:to>
                                        <p:strVal val="visible"/>
                                      </p:to>
                                    </p:set>
                                    <p:animEffect transition="in" filter="barn(inVertical)">
                                      <p:cBhvr>
                                        <p:cTn id="27" dur="500"/>
                                        <p:tgtEl>
                                          <p:spTgt spid="10243">
                                            <p:txEl>
                                              <p:pRg st="5" end="5"/>
                                            </p:txEl>
                                          </p:spTgt>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0243">
                                            <p:txEl>
                                              <p:pRg st="6" end="6"/>
                                            </p:txEl>
                                          </p:spTgt>
                                        </p:tgtEl>
                                        <p:attrNameLst>
                                          <p:attrName>style.visibility</p:attrName>
                                        </p:attrNameLst>
                                      </p:cBhvr>
                                      <p:to>
                                        <p:strVal val="visible"/>
                                      </p:to>
                                    </p:set>
                                    <p:animEffect transition="in" filter="barn(inVertical)">
                                      <p:cBhvr>
                                        <p:cTn id="31" dur="500"/>
                                        <p:tgtEl>
                                          <p:spTgt spid="1024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0243">
                                            <p:txEl>
                                              <p:pRg st="7" end="7"/>
                                            </p:txEl>
                                          </p:spTgt>
                                        </p:tgtEl>
                                        <p:attrNameLst>
                                          <p:attrName>style.visibility</p:attrName>
                                        </p:attrNameLst>
                                      </p:cBhvr>
                                      <p:to>
                                        <p:strVal val="visible"/>
                                      </p:to>
                                    </p:set>
                                    <p:animEffect transition="in" filter="barn(inVertical)">
                                      <p:cBhvr>
                                        <p:cTn id="36" dur="500"/>
                                        <p:tgtEl>
                                          <p:spTgt spid="10243">
                                            <p:txEl>
                                              <p:pRg st="7" end="7"/>
                                            </p:txEl>
                                          </p:spTgt>
                                        </p:tgtEl>
                                      </p:cBhvr>
                                    </p:animEffect>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10243">
                                            <p:txEl>
                                              <p:pRg st="8" end="8"/>
                                            </p:txEl>
                                          </p:spTgt>
                                        </p:tgtEl>
                                        <p:attrNameLst>
                                          <p:attrName>style.visibility</p:attrName>
                                        </p:attrNameLst>
                                      </p:cBhvr>
                                      <p:to>
                                        <p:strVal val="visible"/>
                                      </p:to>
                                    </p:set>
                                    <p:animEffect transition="in" filter="barn(inVertical)">
                                      <p:cBhvr>
                                        <p:cTn id="40" dur="500"/>
                                        <p:tgtEl>
                                          <p:spTgt spid="102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8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467544" y="908720"/>
            <a:ext cx="8042275" cy="3538537"/>
          </a:xfrm>
        </p:spPr>
        <p:txBody>
          <a:bodyPr/>
          <a:lstStyle/>
          <a:p>
            <a:pPr>
              <a:lnSpc>
                <a:spcPct val="115000"/>
              </a:lnSpc>
              <a:buFontTx/>
              <a:buNone/>
            </a:pPr>
            <a:r>
              <a:rPr lang="zh-CN" altLang="en-US" sz="2400" dirty="0">
                <a:latin typeface="Times New Roman" panose="02020603050405020304" pitchFamily="18" charset="0"/>
              </a:rPr>
              <a:t>        </a:t>
            </a:r>
            <a:r>
              <a:rPr lang="en-US" altLang="zh-CN" sz="2400" dirty="0">
                <a:latin typeface="Times New Roman" panose="02020603050405020304" pitchFamily="18" charset="0"/>
              </a:rPr>
              <a:t>The use of container provides a highly efficient form for transport by ship, by road, by rail and by air, though its fullest benefits are felt in shipping, where costs may be reduced by as much as one half. Therefore, nowadays, it is has become very convenient and modern transport methods in international practice. Containers are constructed of metal and of standard lengths, mostly ranging from ten to forty feet. </a:t>
            </a:r>
          </a:p>
        </p:txBody>
      </p:sp>
      <p:sp>
        <p:nvSpPr>
          <p:cNvPr id="65539" name="Rectangle 3"/>
          <p:cNvSpPr>
            <a:spLocks noGrp="1" noChangeArrowheads="1"/>
          </p:cNvSpPr>
          <p:nvPr>
            <p:ph type="title"/>
          </p:nvPr>
        </p:nvSpPr>
        <p:spPr>
          <a:xfrm>
            <a:off x="1912938" y="584200"/>
            <a:ext cx="4819650" cy="415925"/>
          </a:xfrm>
          <a:solidFill>
            <a:srgbClr val="FFCCCC"/>
          </a:solidFill>
          <a:ln>
            <a:solidFill>
              <a:srgbClr val="FFFF66"/>
            </a:solidFill>
            <a:miter lim="800000"/>
          </a:ln>
        </p:spPr>
        <p:txBody>
          <a:bodyPr anchor="b"/>
          <a:lstStyle/>
          <a:p>
            <a:r>
              <a:rPr lang="en-US" altLang="zh-CN" sz="3700" b="1">
                <a:solidFill>
                  <a:schemeClr val="tx1"/>
                </a:solidFill>
                <a:latin typeface="Times New Roman" panose="02020603050405020304" pitchFamily="18" charset="0"/>
              </a:rPr>
              <a:t>6 Container Transport</a:t>
            </a:r>
            <a:r>
              <a:rPr lang="en-US" altLang="zh-CN" sz="3700">
                <a:solidFill>
                  <a:schemeClr val="tx1"/>
                </a:solidFill>
                <a:latin typeface="Times New Roman" panose="02020603050405020304" pitchFamily="18" charset="0"/>
              </a:rPr>
              <a:t> </a:t>
            </a:r>
          </a:p>
        </p:txBody>
      </p:sp>
      <p:pic>
        <p:nvPicPr>
          <p:cNvPr id="65540" name="Picture 4" descr="%E5%9B%BD%E9%99%85%E9%93%81%E8%B7%AF%E9%9B%86%E8%A3%85%E7%AE%B1%E8%BF%90%E8%BE%9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4034396"/>
            <a:ext cx="4572000" cy="1916112"/>
          </a:xfrm>
          <a:prstGeom prst="rect">
            <a:avLst/>
          </a:prstGeom>
          <a:noFill/>
          <a:extLst>
            <a:ext uri="{909E8E84-426E-40DD-AFC4-6F175D3DCCD1}">
              <a14:hiddenFill xmlns:a14="http://schemas.microsoft.com/office/drawing/2010/main">
                <a:solidFill>
                  <a:srgbClr val="FFFFFF"/>
                </a:solidFill>
              </a14:hiddenFill>
            </a:ext>
          </a:extLst>
        </p:spPr>
      </p:pic>
      <p:pic>
        <p:nvPicPr>
          <p:cNvPr id="655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6561" y="3933056"/>
            <a:ext cx="3814762" cy="19065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5538">
                                            <p:txEl>
                                              <p:pRg st="0" end="0"/>
                                            </p:txEl>
                                          </p:spTgt>
                                        </p:tgtEl>
                                        <p:attrNameLst>
                                          <p:attrName>style.visibility</p:attrName>
                                        </p:attrNameLst>
                                      </p:cBhvr>
                                      <p:to>
                                        <p:strVal val="visible"/>
                                      </p:to>
                                    </p:set>
                                    <p:animEffect transition="in" filter="diamond(in)">
                                      <p:cBhvr>
                                        <p:cTn id="7" dur="2000"/>
                                        <p:tgtEl>
                                          <p:spTgt spid="655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p:bldLst>
  </p:timing>
</p:sld>
</file>

<file path=ppt/slides/slide18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179388" y="1412875"/>
            <a:ext cx="8650287" cy="2582863"/>
          </a:xfrm>
        </p:spPr>
        <p:txBody>
          <a:bodyPr/>
          <a:lstStyle/>
          <a:p>
            <a:pPr>
              <a:lnSpc>
                <a:spcPct val="115000"/>
              </a:lnSpc>
            </a:pPr>
            <a:r>
              <a:rPr lang="en-US" altLang="zh-CN" sz="2800" b="1" u="sng">
                <a:solidFill>
                  <a:srgbClr val="0000FF"/>
                </a:solidFill>
                <a:latin typeface="Times New Roman" panose="02020603050405020304" pitchFamily="18" charset="0"/>
                <a:ea typeface="黑体" panose="02010609060101010101" pitchFamily="49" charset="-122"/>
              </a:rPr>
              <a:t>Land bridge transport</a:t>
            </a:r>
            <a:r>
              <a:rPr lang="en-US" altLang="zh-CN" sz="2800">
                <a:latin typeface="Times New Roman" panose="02020603050405020304" pitchFamily="18" charset="0"/>
                <a:ea typeface="黑体" panose="02010609060101010101" pitchFamily="49" charset="-122"/>
              </a:rPr>
              <a:t> is a mode of transport that connects the ocean transport on the two sides of the land by the railway and land which runs across the continent, i.e., ship-train-ship. Land bridge transport uses the container as a medium, so it has all advantages of container transport.</a:t>
            </a:r>
          </a:p>
          <a:p>
            <a:pPr>
              <a:lnSpc>
                <a:spcPct val="115000"/>
              </a:lnSpc>
              <a:buFontTx/>
              <a:buNone/>
            </a:pPr>
            <a:endParaRPr lang="en-US" altLang="zh-CN" sz="2800">
              <a:latin typeface="Times New Roman" panose="02020603050405020304" pitchFamily="18" charset="0"/>
              <a:ea typeface="黑体" panose="02010609060101010101" pitchFamily="49" charset="-122"/>
            </a:endParaRPr>
          </a:p>
        </p:txBody>
      </p:sp>
      <p:sp>
        <p:nvSpPr>
          <p:cNvPr id="66563" name="Rectangle 3"/>
          <p:cNvSpPr>
            <a:spLocks noGrp="1" noChangeArrowheads="1"/>
          </p:cNvSpPr>
          <p:nvPr>
            <p:ph type="title"/>
          </p:nvPr>
        </p:nvSpPr>
        <p:spPr>
          <a:xfrm>
            <a:off x="1692275" y="260350"/>
            <a:ext cx="5322888" cy="476250"/>
          </a:xfrm>
          <a:solidFill>
            <a:srgbClr val="FFCCCC"/>
          </a:solidFill>
          <a:ln>
            <a:solidFill>
              <a:srgbClr val="FFFF66"/>
            </a:solidFill>
            <a:miter lim="800000"/>
          </a:ln>
        </p:spPr>
        <p:txBody>
          <a:bodyPr anchor="b"/>
          <a:lstStyle/>
          <a:p>
            <a:r>
              <a:rPr lang="en-US" altLang="zh-CN" sz="3700" b="1">
                <a:solidFill>
                  <a:schemeClr val="tx1"/>
                </a:solidFill>
                <a:latin typeface="Times New Roman" panose="02020603050405020304" pitchFamily="18" charset="0"/>
              </a:rPr>
              <a:t>7 Land Bridge Transport</a:t>
            </a:r>
            <a:r>
              <a:rPr lang="en-US" altLang="zh-CN" sz="3700">
                <a:solidFill>
                  <a:schemeClr val="tx1"/>
                </a:solidFill>
                <a:latin typeface="Times New Roman" panose="02020603050405020304" pitchFamily="18" charset="0"/>
              </a:rPr>
              <a:t> </a:t>
            </a:r>
          </a:p>
        </p:txBody>
      </p:sp>
      <p:pic>
        <p:nvPicPr>
          <p:cNvPr id="66564" name="Picture 4" descr="1312399">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4076700"/>
            <a:ext cx="3657600" cy="1924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animEffect transition="in" filter="circle(in)">
                                      <p:cBhvr>
                                        <p:cTn id="7" dur="2000"/>
                                        <p:tgtEl>
                                          <p:spTgt spid="6656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Lst>
  </p:timing>
</p:sld>
</file>

<file path=ppt/slides/slide18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xfrm>
            <a:off x="611561" y="1052736"/>
            <a:ext cx="7848872" cy="4114800"/>
          </a:xfrm>
        </p:spPr>
        <p:txBody>
          <a:bodyPr/>
          <a:lstStyle/>
          <a:p>
            <a:pPr>
              <a:buFontTx/>
              <a:buNone/>
            </a:pPr>
            <a:r>
              <a:rPr lang="zh-CN" altLang="en-US" sz="2800" dirty="0">
                <a:latin typeface="Times New Roman" panose="02020603050405020304" pitchFamily="18" charset="0"/>
              </a:rPr>
              <a:t>       </a:t>
            </a:r>
            <a:r>
              <a:rPr lang="en-US" altLang="zh-CN" sz="2800" b="1" dirty="0">
                <a:solidFill>
                  <a:srgbClr val="0000FF"/>
                </a:solidFill>
                <a:latin typeface="Times New Roman" panose="02020603050405020304" pitchFamily="18" charset="0"/>
              </a:rPr>
              <a:t>There are 3 main land bridges in the world:</a:t>
            </a:r>
          </a:p>
          <a:p>
            <a:r>
              <a:rPr lang="en-US" altLang="zh-CN" dirty="0">
                <a:latin typeface="Times New Roman" panose="02020603050405020304" pitchFamily="18" charset="0"/>
              </a:rPr>
              <a:t>a. American land bridge;</a:t>
            </a:r>
          </a:p>
          <a:p>
            <a:r>
              <a:rPr lang="en-US" altLang="zh-CN" dirty="0">
                <a:latin typeface="Times New Roman" panose="02020603050405020304" pitchFamily="18" charset="0"/>
              </a:rPr>
              <a:t>b. Siberian land bridge.</a:t>
            </a:r>
          </a:p>
          <a:p>
            <a:r>
              <a:rPr lang="en-US" altLang="zh-CN" dirty="0">
                <a:latin typeface="Times New Roman" panose="02020603050405020304" pitchFamily="18" charset="0"/>
              </a:rPr>
              <a:t>c. The New European- Asia land bridge. </a:t>
            </a:r>
          </a:p>
        </p:txBody>
      </p:sp>
      <p:pic>
        <p:nvPicPr>
          <p:cNvPr id="67587" name="Picture 3" descr="171363796195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3998913"/>
            <a:ext cx="3048000" cy="1951037"/>
          </a:xfrm>
          <a:prstGeom prst="rect">
            <a:avLst/>
          </a:prstGeom>
          <a:noFill/>
          <a:extLst>
            <a:ext uri="{909E8E84-426E-40DD-AFC4-6F175D3DCCD1}">
              <a14:hiddenFill xmlns:a14="http://schemas.microsoft.com/office/drawing/2010/main">
                <a:solidFill>
                  <a:srgbClr val="FFFFFF"/>
                </a:solidFill>
              </a14:hiddenFill>
            </a:ext>
          </a:extLst>
        </p:spPr>
      </p:pic>
      <p:pic>
        <p:nvPicPr>
          <p:cNvPr id="67588" name="Picture 4" descr="L-C">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113" y="4005263"/>
            <a:ext cx="3429000" cy="2016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7586">
                                            <p:txEl>
                                              <p:pRg st="0" end="0"/>
                                            </p:txEl>
                                          </p:spTgt>
                                        </p:tgtEl>
                                        <p:attrNameLst>
                                          <p:attrName>style.visibility</p:attrName>
                                        </p:attrNameLst>
                                      </p:cBhvr>
                                      <p:to>
                                        <p:strVal val="visible"/>
                                      </p:to>
                                    </p:set>
                                    <p:anim calcmode="lin" valueType="num">
                                      <p:cBhvr>
                                        <p:cTn id="7" dur="500" fill="hold"/>
                                        <p:tgtEl>
                                          <p:spTgt spid="6758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58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758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58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58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nodeType="clickEffect">
                                  <p:stCondLst>
                                    <p:cond delay="0"/>
                                  </p:stCondLst>
                                  <p:childTnLst>
                                    <p:set>
                                      <p:cBhvr>
                                        <p:cTn id="15" dur="1" fill="hold">
                                          <p:stCondLst>
                                            <p:cond delay="0"/>
                                          </p:stCondLst>
                                        </p:cTn>
                                        <p:tgtEl>
                                          <p:spTgt spid="67586">
                                            <p:txEl>
                                              <p:pRg st="1" end="1"/>
                                            </p:txEl>
                                          </p:spTgt>
                                        </p:tgtEl>
                                        <p:attrNameLst>
                                          <p:attrName>style.visibility</p:attrName>
                                        </p:attrNameLst>
                                      </p:cBhvr>
                                      <p:to>
                                        <p:strVal val="visible"/>
                                      </p:to>
                                    </p:set>
                                    <p:anim calcmode="lin" valueType="num">
                                      <p:cBhvr>
                                        <p:cTn id="16" dur="1000" fill="hold"/>
                                        <p:tgtEl>
                                          <p:spTgt spid="67586">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67586">
                                            <p:txEl>
                                              <p:pRg st="1" end="1"/>
                                            </p:txEl>
                                          </p:spTgt>
                                        </p:tgtEl>
                                        <p:attrNameLst>
                                          <p:attrName>ppt_h</p:attrName>
                                        </p:attrNameLst>
                                      </p:cBhvr>
                                      <p:tavLst>
                                        <p:tav tm="0">
                                          <p:val>
                                            <p:fltVal val="0"/>
                                          </p:val>
                                        </p:tav>
                                        <p:tav tm="100000">
                                          <p:val>
                                            <p:strVal val="#ppt_h"/>
                                          </p:val>
                                        </p:tav>
                                      </p:tavLst>
                                    </p:anim>
                                    <p:anim calcmode="lin" valueType="num">
                                      <p:cBhvr>
                                        <p:cTn id="18" dur="1000" fill="hold"/>
                                        <p:tgtEl>
                                          <p:spTgt spid="67586">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67586">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nodeType="clickEffect">
                                  <p:stCondLst>
                                    <p:cond delay="0"/>
                                  </p:stCondLst>
                                  <p:childTnLst>
                                    <p:set>
                                      <p:cBhvr>
                                        <p:cTn id="23" dur="1" fill="hold">
                                          <p:stCondLst>
                                            <p:cond delay="0"/>
                                          </p:stCondLst>
                                        </p:cTn>
                                        <p:tgtEl>
                                          <p:spTgt spid="67586">
                                            <p:txEl>
                                              <p:pRg st="2" end="2"/>
                                            </p:txEl>
                                          </p:spTgt>
                                        </p:tgtEl>
                                        <p:attrNameLst>
                                          <p:attrName>style.visibility</p:attrName>
                                        </p:attrNameLst>
                                      </p:cBhvr>
                                      <p:to>
                                        <p:strVal val="visible"/>
                                      </p:to>
                                    </p:set>
                                    <p:anim calcmode="lin" valueType="num">
                                      <p:cBhvr>
                                        <p:cTn id="24" dur="1000" fill="hold"/>
                                        <p:tgtEl>
                                          <p:spTgt spid="67586">
                                            <p:txEl>
                                              <p:pRg st="2" end="2"/>
                                            </p:txEl>
                                          </p:spTgt>
                                        </p:tgtEl>
                                        <p:attrNameLst>
                                          <p:attrName>ppt_w</p:attrName>
                                        </p:attrNameLst>
                                      </p:cBhvr>
                                      <p:tavLst>
                                        <p:tav tm="0">
                                          <p:val>
                                            <p:fltVal val="0"/>
                                          </p:val>
                                        </p:tav>
                                        <p:tav tm="100000">
                                          <p:val>
                                            <p:strVal val="#ppt_w"/>
                                          </p:val>
                                        </p:tav>
                                      </p:tavLst>
                                    </p:anim>
                                    <p:anim calcmode="lin" valueType="num">
                                      <p:cBhvr>
                                        <p:cTn id="25" dur="1000" fill="hold"/>
                                        <p:tgtEl>
                                          <p:spTgt spid="67586">
                                            <p:txEl>
                                              <p:pRg st="2" end="2"/>
                                            </p:txEl>
                                          </p:spTgt>
                                        </p:tgtEl>
                                        <p:attrNameLst>
                                          <p:attrName>ppt_h</p:attrName>
                                        </p:attrNameLst>
                                      </p:cBhvr>
                                      <p:tavLst>
                                        <p:tav tm="0">
                                          <p:val>
                                            <p:fltVal val="0"/>
                                          </p:val>
                                        </p:tav>
                                        <p:tav tm="100000">
                                          <p:val>
                                            <p:strVal val="#ppt_h"/>
                                          </p:val>
                                        </p:tav>
                                      </p:tavLst>
                                    </p:anim>
                                    <p:anim calcmode="lin" valueType="num">
                                      <p:cBhvr>
                                        <p:cTn id="26" dur="1000" fill="hold"/>
                                        <p:tgtEl>
                                          <p:spTgt spid="6758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6758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15" presetClass="entr" presetSubtype="0" fill="hold" nodeType="clickEffect">
                                  <p:stCondLst>
                                    <p:cond delay="0"/>
                                  </p:stCondLst>
                                  <p:childTnLst>
                                    <p:set>
                                      <p:cBhvr>
                                        <p:cTn id="31" dur="1" fill="hold">
                                          <p:stCondLst>
                                            <p:cond delay="0"/>
                                          </p:stCondLst>
                                        </p:cTn>
                                        <p:tgtEl>
                                          <p:spTgt spid="67586">
                                            <p:txEl>
                                              <p:pRg st="3" end="3"/>
                                            </p:txEl>
                                          </p:spTgt>
                                        </p:tgtEl>
                                        <p:attrNameLst>
                                          <p:attrName>style.visibility</p:attrName>
                                        </p:attrNameLst>
                                      </p:cBhvr>
                                      <p:to>
                                        <p:strVal val="visible"/>
                                      </p:to>
                                    </p:set>
                                    <p:anim calcmode="lin" valueType="num">
                                      <p:cBhvr>
                                        <p:cTn id="32" dur="1000" fill="hold"/>
                                        <p:tgtEl>
                                          <p:spTgt spid="67586">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67586">
                                            <p:txEl>
                                              <p:pRg st="3" end="3"/>
                                            </p:txEl>
                                          </p:spTgt>
                                        </p:tgtEl>
                                        <p:attrNameLst>
                                          <p:attrName>ppt_h</p:attrName>
                                        </p:attrNameLst>
                                      </p:cBhvr>
                                      <p:tavLst>
                                        <p:tav tm="0">
                                          <p:val>
                                            <p:fltVal val="0"/>
                                          </p:val>
                                        </p:tav>
                                        <p:tav tm="100000">
                                          <p:val>
                                            <p:strVal val="#ppt_h"/>
                                          </p:val>
                                        </p:tav>
                                      </p:tavLst>
                                    </p:anim>
                                    <p:anim calcmode="lin" valueType="num">
                                      <p:cBhvr>
                                        <p:cTn id="34" dur="1000" fill="hold"/>
                                        <p:tgtEl>
                                          <p:spTgt spid="6758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7586">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1908175" y="692150"/>
            <a:ext cx="5176838" cy="476250"/>
          </a:xfrm>
          <a:solidFill>
            <a:srgbClr val="FFCCCC"/>
          </a:solidFill>
          <a:ln>
            <a:solidFill>
              <a:srgbClr val="FFFF66"/>
            </a:solidFill>
            <a:miter lim="800000"/>
          </a:ln>
        </p:spPr>
        <p:txBody>
          <a:bodyPr/>
          <a:lstStyle/>
          <a:p>
            <a:r>
              <a:rPr lang="en-US" altLang="zh-CN" sz="3700" b="1">
                <a:solidFill>
                  <a:schemeClr val="tx1"/>
                </a:solidFill>
                <a:latin typeface="Times New Roman" panose="02020603050405020304" pitchFamily="18" charset="0"/>
              </a:rPr>
              <a:t>8 Pipelines transport</a:t>
            </a:r>
            <a:r>
              <a:rPr lang="en-US" altLang="zh-CN" sz="3700">
                <a:solidFill>
                  <a:schemeClr val="tx1"/>
                </a:solidFill>
                <a:latin typeface="Times New Roman" panose="02020603050405020304" pitchFamily="18" charset="0"/>
              </a:rPr>
              <a:t> </a:t>
            </a:r>
          </a:p>
        </p:txBody>
      </p:sp>
      <p:sp>
        <p:nvSpPr>
          <p:cNvPr id="68611" name="Rectangle 3"/>
          <p:cNvSpPr>
            <a:spLocks noGrp="1" noChangeArrowheads="1"/>
          </p:cNvSpPr>
          <p:nvPr>
            <p:ph type="body" idx="1"/>
          </p:nvPr>
        </p:nvSpPr>
        <p:spPr>
          <a:xfrm>
            <a:off x="346075" y="1340768"/>
            <a:ext cx="8451850" cy="2455862"/>
          </a:xfrm>
        </p:spPr>
        <p:txBody>
          <a:bodyPr/>
          <a:lstStyle/>
          <a:p>
            <a:pPr>
              <a:buFontTx/>
              <a:buNone/>
            </a:pPr>
            <a:r>
              <a:rPr lang="zh-CN" altLang="en-US" sz="2800" dirty="0">
                <a:latin typeface="Times New Roman" panose="02020603050405020304" pitchFamily="18" charset="0"/>
              </a:rPr>
              <a:t>         </a:t>
            </a:r>
            <a:r>
              <a:rPr lang="en-US" altLang="zh-CN" sz="2400" dirty="0">
                <a:latin typeface="Times New Roman" panose="02020603050405020304" pitchFamily="18" charset="0"/>
              </a:rPr>
              <a:t>Pipelines are used for transporting commodities, such as crude oil and gases etc., long distances over land and under the sea. Rising fuel costs make pipelines an attractive economic alternative to other forms of transport in certain circumstances. Safety in transferring flammable commodities is another important consideration. </a:t>
            </a:r>
          </a:p>
        </p:txBody>
      </p:sp>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4365625"/>
            <a:ext cx="3903662" cy="1685925"/>
          </a:xfrm>
          <a:prstGeom prst="rect">
            <a:avLst/>
          </a:prstGeom>
          <a:noFill/>
          <a:extLst>
            <a:ext uri="{909E8E84-426E-40DD-AFC4-6F175D3DCCD1}">
              <a14:hiddenFill xmlns:a14="http://schemas.microsoft.com/office/drawing/2010/main">
                <a:solidFill>
                  <a:srgbClr val="FFFFFF"/>
                </a:solidFill>
              </a14:hiddenFill>
            </a:ext>
          </a:extLst>
        </p:spPr>
      </p:pic>
      <p:pic>
        <p:nvPicPr>
          <p:cNvPr id="686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4437063"/>
            <a:ext cx="4352925" cy="1687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wedge">
                                      <p:cBhvr>
                                        <p:cTn id="7" dur="2000"/>
                                        <p:tgtEl>
                                          <p:spTgt spid="686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18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1476375" y="836613"/>
            <a:ext cx="6129338" cy="588962"/>
          </a:xfrm>
          <a:prstGeom prst="rect">
            <a:avLst/>
          </a:prstGeom>
          <a:gradFill rotWithShape="1">
            <a:gsLst>
              <a:gs pos="0">
                <a:srgbClr val="FFFF00">
                  <a:alpha val="63000"/>
                </a:srgbClr>
              </a:gs>
              <a:gs pos="100000">
                <a:schemeClr val="bg1">
                  <a:alpha val="64999"/>
                </a:schemeClr>
              </a:gs>
            </a:gsLst>
            <a:path path="shape">
              <a:fillToRect l="50000" t="50000" r="50000" b="50000"/>
            </a:path>
          </a:gradFill>
          <a:ln w="9525">
            <a:miter lim="800000"/>
          </a:ln>
          <a:effectLst/>
          <a:scene3d>
            <a:camera prst="legacyObliqueTopRight"/>
            <a:lightRig rig="legacyFlat3" dir="b"/>
          </a:scene3d>
          <a:sp3d extrusionH="430200" prstMaterial="legacyMatte">
            <a:bevelT w="13500" h="13500" prst="angle"/>
            <a:bevelB w="13500" h="13500" prst="angle"/>
            <a:extrusionClr>
              <a:srgbClr val="FFFF00"/>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flatTx/>
          </a:bodyPr>
          <a:lstStyle/>
          <a:p>
            <a:pPr algn="ctr" fontAlgn="base">
              <a:spcBef>
                <a:spcPct val="0"/>
              </a:spcBef>
              <a:spcAft>
                <a:spcPct val="0"/>
              </a:spcAft>
            </a:pPr>
            <a:r>
              <a:rPr lang="en-US" altLang="zh-CN" sz="3200" b="1">
                <a:solidFill>
                  <a:srgbClr val="000000"/>
                </a:solidFill>
                <a:latin typeface="Times New Roman" panose="02020603050405020304" pitchFamily="18" charset="0"/>
              </a:rPr>
              <a:t>Section Two Shipping Documents</a:t>
            </a:r>
            <a:r>
              <a:rPr lang="en-US" altLang="zh-CN" sz="3200">
                <a:solidFill>
                  <a:srgbClr val="000000"/>
                </a:solidFill>
                <a:latin typeface="Times New Roman" panose="02020603050405020304" pitchFamily="18" charset="0"/>
              </a:rPr>
              <a:t> </a:t>
            </a:r>
          </a:p>
        </p:txBody>
      </p:sp>
      <p:sp>
        <p:nvSpPr>
          <p:cNvPr id="69635" name="Rectangle 3"/>
          <p:cNvSpPr>
            <a:spLocks noChangeArrowheads="1"/>
          </p:cNvSpPr>
          <p:nvPr/>
        </p:nvSpPr>
        <p:spPr bwMode="auto">
          <a:xfrm>
            <a:off x="683569" y="2060848"/>
            <a:ext cx="7632848" cy="301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fontAlgn="base">
              <a:lnSpc>
                <a:spcPct val="120000"/>
              </a:lnSpc>
              <a:spcBef>
                <a:spcPct val="0"/>
              </a:spcBef>
              <a:spcAft>
                <a:spcPct val="0"/>
              </a:spcAft>
            </a:pPr>
            <a:r>
              <a:rPr lang="zh-CN" altLang="en-US" sz="2000" dirty="0">
                <a:solidFill>
                  <a:srgbClr val="000000"/>
                </a:solidFill>
                <a:latin typeface="Times New Roman" panose="02020603050405020304" pitchFamily="18" charset="0"/>
              </a:rPr>
              <a:t>      </a:t>
            </a:r>
            <a:r>
              <a:rPr lang="en-US" altLang="zh-CN" sz="2000" dirty="0">
                <a:solidFill>
                  <a:srgbClr val="000000"/>
                </a:solidFill>
                <a:latin typeface="Times New Roman" panose="02020603050405020304" pitchFamily="18" charset="0"/>
              </a:rPr>
              <a:t>International trade attaches so great importance to shipping documents that, to a certain degree, it can be called trade of documents, or “symbolic” trade. This is because shipping documents represent the title to the goods. For example, under letter of credit, the buyer cannot take the delivery of the goods until he obtains the shipping documents; on the other hand, only if the seller releases the shipping documents can he receive the payment. What documents to be used and how to carefully and accurately complete them deserve our adequate attention. </a:t>
            </a: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plus(in)">
                                      <p:cBhvr>
                                        <p:cTn id="7" dur="20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ldLvl="0" animBg="1"/>
    </p:bldLst>
  </p:timing>
</p:sld>
</file>

<file path=ppt/slides/slide18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634988" y="2348880"/>
            <a:ext cx="7416824" cy="3210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fontAlgn="base">
              <a:lnSpc>
                <a:spcPct val="125000"/>
              </a:lnSpc>
              <a:spcBef>
                <a:spcPct val="0"/>
              </a:spcBef>
              <a:spcAft>
                <a:spcPct val="0"/>
              </a:spcAft>
            </a:pPr>
            <a:r>
              <a:rPr lang="zh-CN" altLang="en-US" sz="2400" dirty="0">
                <a:solidFill>
                  <a:srgbClr val="000000"/>
                </a:solidFill>
                <a:latin typeface="Times New Roman" panose="02020603050405020304" pitchFamily="18" charset="0"/>
              </a:rPr>
              <a:t>      </a:t>
            </a:r>
            <a:r>
              <a:rPr lang="en-US" altLang="zh-CN" sz="2000" dirty="0">
                <a:solidFill>
                  <a:srgbClr val="000000"/>
                </a:solidFill>
                <a:latin typeface="Times New Roman" panose="02020603050405020304" pitchFamily="18" charset="0"/>
              </a:rPr>
              <a:t>Generally, </a:t>
            </a:r>
            <a:r>
              <a:rPr lang="en-US" altLang="zh-CN" sz="2000" u="sng" dirty="0">
                <a:solidFill>
                  <a:srgbClr val="000000"/>
                </a:solidFill>
                <a:latin typeface="Times New Roman" panose="02020603050405020304" pitchFamily="18" charset="0"/>
                <a:hlinkClick r:id="rId3" action="ppaction://hlinkfile"/>
              </a:rPr>
              <a:t>commercial invoice</a:t>
            </a:r>
            <a:r>
              <a:rPr lang="en-US" altLang="zh-CN" sz="2000" dirty="0">
                <a:solidFill>
                  <a:srgbClr val="000000"/>
                </a:solidFill>
                <a:latin typeface="Times New Roman" panose="02020603050405020304" pitchFamily="18" charset="0"/>
              </a:rPr>
              <a:t>, </a:t>
            </a:r>
            <a:r>
              <a:rPr lang="en-US" altLang="zh-CN" sz="2000" u="sng" dirty="0">
                <a:solidFill>
                  <a:srgbClr val="000000"/>
                </a:solidFill>
                <a:latin typeface="Times New Roman" panose="02020603050405020304" pitchFamily="18" charset="0"/>
                <a:hlinkClick r:id="rId4" action="ppaction://hlinkfile"/>
              </a:rPr>
              <a:t>bill</a:t>
            </a:r>
            <a:r>
              <a:rPr lang="en-US" altLang="zh-CN" sz="2000" u="sng" dirty="0">
                <a:solidFill>
                  <a:srgbClr val="000000"/>
                </a:solidFill>
                <a:latin typeface="Times New Roman" panose="02020603050405020304" pitchFamily="18" charset="0"/>
              </a:rPr>
              <a:t> of </a:t>
            </a:r>
            <a:r>
              <a:rPr lang="en-US" altLang="zh-CN" sz="2000" u="sng" dirty="0">
                <a:solidFill>
                  <a:srgbClr val="000000"/>
                </a:solidFill>
                <a:latin typeface="Times New Roman" panose="02020603050405020304" pitchFamily="18" charset="0"/>
                <a:hlinkClick r:id="rId5" action="ppaction://hlinkfile"/>
              </a:rPr>
              <a:t>lading</a:t>
            </a:r>
            <a:r>
              <a:rPr lang="en-US" altLang="zh-CN" sz="2000" dirty="0">
                <a:solidFill>
                  <a:srgbClr val="000000"/>
                </a:solidFill>
                <a:latin typeface="Times New Roman" panose="02020603050405020304" pitchFamily="18" charset="0"/>
              </a:rPr>
              <a:t>, </a:t>
            </a:r>
            <a:r>
              <a:rPr lang="en-US" altLang="zh-CN" sz="2000" u="sng" dirty="0">
                <a:solidFill>
                  <a:srgbClr val="000000"/>
                </a:solidFill>
                <a:latin typeface="Times New Roman" panose="02020603050405020304" pitchFamily="18" charset="0"/>
                <a:hlinkClick r:id="rId6" action="ppaction://hlinkfile"/>
              </a:rPr>
              <a:t>insurance policy</a:t>
            </a:r>
            <a:r>
              <a:rPr lang="en-US" altLang="zh-CN" sz="2000" dirty="0">
                <a:solidFill>
                  <a:srgbClr val="000000"/>
                </a:solidFill>
                <a:latin typeface="Times New Roman" panose="02020603050405020304" pitchFamily="18" charset="0"/>
                <a:hlinkClick r:id="rId6" action="ppaction://hlinkfile"/>
              </a:rPr>
              <a:t> </a:t>
            </a:r>
            <a:r>
              <a:rPr lang="en-US" altLang="zh-CN" sz="2000" dirty="0">
                <a:solidFill>
                  <a:srgbClr val="000000"/>
                </a:solidFill>
                <a:latin typeface="Times New Roman" panose="02020603050405020304" pitchFamily="18" charset="0"/>
              </a:rPr>
              <a:t>or </a:t>
            </a:r>
            <a:r>
              <a:rPr lang="en-US" altLang="zh-CN" sz="2000" u="sng" dirty="0">
                <a:solidFill>
                  <a:srgbClr val="000000"/>
                </a:solidFill>
                <a:latin typeface="Times New Roman" panose="02020603050405020304" pitchFamily="18" charset="0"/>
              </a:rPr>
              <a:t>certificate</a:t>
            </a:r>
            <a:r>
              <a:rPr lang="en-US" altLang="zh-CN" sz="2000" dirty="0">
                <a:solidFill>
                  <a:srgbClr val="000000"/>
                </a:solidFill>
                <a:latin typeface="Times New Roman" panose="02020603050405020304" pitchFamily="18" charset="0"/>
              </a:rPr>
              <a:t>, </a:t>
            </a:r>
            <a:r>
              <a:rPr lang="en-US" altLang="zh-CN" sz="2000" u="sng" dirty="0">
                <a:solidFill>
                  <a:srgbClr val="000000"/>
                </a:solidFill>
                <a:latin typeface="Times New Roman" panose="02020603050405020304" pitchFamily="18" charset="0"/>
                <a:hlinkClick r:id="rId7" action="ppaction://hlinkfile"/>
              </a:rPr>
              <a:t>packing list</a:t>
            </a:r>
            <a:r>
              <a:rPr lang="en-US" altLang="zh-CN" sz="2000" dirty="0">
                <a:solidFill>
                  <a:srgbClr val="000000"/>
                </a:solidFill>
                <a:latin typeface="Times New Roman" panose="02020603050405020304" pitchFamily="18" charset="0"/>
              </a:rPr>
              <a:t>, and </a:t>
            </a:r>
            <a:r>
              <a:rPr lang="en-US" altLang="zh-CN" sz="2000" u="sng" dirty="0">
                <a:solidFill>
                  <a:srgbClr val="000000"/>
                </a:solidFill>
                <a:latin typeface="Times New Roman" panose="02020603050405020304" pitchFamily="18" charset="0"/>
                <a:hlinkClick r:id="rId8" action="ppaction://hlinkfile"/>
              </a:rPr>
              <a:t>weight memo</a:t>
            </a:r>
            <a:r>
              <a:rPr lang="en-US" altLang="zh-CN" sz="2000" dirty="0">
                <a:solidFill>
                  <a:srgbClr val="000000"/>
                </a:solidFill>
                <a:latin typeface="Times New Roman" panose="02020603050405020304" pitchFamily="18" charset="0"/>
                <a:hlinkClick r:id="rId8" action="ppaction://hlinkfile"/>
              </a:rPr>
              <a:t> </a:t>
            </a:r>
            <a:r>
              <a:rPr lang="en-US" altLang="zh-CN" sz="2000" dirty="0" err="1">
                <a:solidFill>
                  <a:srgbClr val="000000"/>
                </a:solidFill>
                <a:latin typeface="Times New Roman" panose="02020603050405020304" pitchFamily="18" charset="0"/>
              </a:rPr>
              <a:t>etc</a:t>
            </a:r>
            <a:r>
              <a:rPr lang="en-US" altLang="zh-CN" sz="2000" dirty="0">
                <a:solidFill>
                  <a:srgbClr val="000000"/>
                </a:solidFill>
                <a:latin typeface="Times New Roman" panose="02020603050405020304" pitchFamily="18" charset="0"/>
              </a:rPr>
              <a:t>, are called shipping documents. In addition, other documents required by the buyers and related to the matter of duty to be paid on the imported goods, sometimes, are also included in shipping documents, they are the </a:t>
            </a:r>
            <a:r>
              <a:rPr lang="en-US" altLang="zh-CN" sz="2000" u="sng" dirty="0">
                <a:solidFill>
                  <a:srgbClr val="000000"/>
                </a:solidFill>
                <a:latin typeface="Times New Roman" panose="02020603050405020304" pitchFamily="18" charset="0"/>
                <a:hlinkClick r:id="rId9" action="ppaction://hlinkfile"/>
              </a:rPr>
              <a:t>pro forma invoice</a:t>
            </a:r>
            <a:r>
              <a:rPr lang="en-US" altLang="zh-CN" sz="2000" dirty="0">
                <a:solidFill>
                  <a:srgbClr val="000000"/>
                </a:solidFill>
                <a:latin typeface="Times New Roman" panose="02020603050405020304" pitchFamily="18" charset="0"/>
              </a:rPr>
              <a:t>, </a:t>
            </a:r>
            <a:r>
              <a:rPr lang="en-US" altLang="zh-CN" sz="2000" u="sng" dirty="0">
                <a:solidFill>
                  <a:srgbClr val="000000"/>
                </a:solidFill>
                <a:latin typeface="Times New Roman" panose="02020603050405020304" pitchFamily="18" charset="0"/>
                <a:hlinkClick r:id="rId10" action="ppaction://hlinkfile"/>
              </a:rPr>
              <a:t>consular invoice</a:t>
            </a:r>
            <a:r>
              <a:rPr lang="en-US" altLang="zh-CN" sz="2000" dirty="0">
                <a:solidFill>
                  <a:srgbClr val="000000"/>
                </a:solidFill>
                <a:latin typeface="Times New Roman" panose="02020603050405020304" pitchFamily="18" charset="0"/>
              </a:rPr>
              <a:t>, </a:t>
            </a:r>
            <a:r>
              <a:rPr lang="en-US" altLang="zh-CN" sz="2000" u="sng" dirty="0">
                <a:solidFill>
                  <a:srgbClr val="000000"/>
                </a:solidFill>
                <a:latin typeface="Times New Roman" panose="02020603050405020304" pitchFamily="18" charset="0"/>
                <a:hlinkClick r:id="rId11" action="ppaction://hlinkfile"/>
              </a:rPr>
              <a:t>certificate of origin</a:t>
            </a:r>
            <a:r>
              <a:rPr lang="en-US" altLang="zh-CN" sz="2000" dirty="0">
                <a:solidFill>
                  <a:srgbClr val="000000"/>
                </a:solidFill>
                <a:latin typeface="Times New Roman" panose="02020603050405020304" pitchFamily="18" charset="0"/>
              </a:rPr>
              <a:t>, </a:t>
            </a:r>
            <a:r>
              <a:rPr lang="en-US" altLang="zh-CN" sz="2000" u="sng" dirty="0">
                <a:solidFill>
                  <a:srgbClr val="000000"/>
                </a:solidFill>
                <a:latin typeface="Times New Roman" panose="02020603050405020304" pitchFamily="18" charset="0"/>
              </a:rPr>
              <a:t>certificate of value</a:t>
            </a:r>
            <a:r>
              <a:rPr lang="en-US" altLang="zh-CN" sz="2000" dirty="0">
                <a:solidFill>
                  <a:srgbClr val="000000"/>
                </a:solidFill>
                <a:latin typeface="Times New Roman" panose="02020603050405020304" pitchFamily="18" charset="0"/>
              </a:rPr>
              <a:t>, </a:t>
            </a:r>
            <a:r>
              <a:rPr lang="en-US" altLang="zh-CN" sz="2000" u="sng" dirty="0">
                <a:solidFill>
                  <a:srgbClr val="000000"/>
                </a:solidFill>
                <a:latin typeface="Times New Roman" panose="02020603050405020304" pitchFamily="18" charset="0"/>
                <a:hlinkClick r:id="rId12" action="ppaction://hlinkfile"/>
              </a:rPr>
              <a:t>certificate of inspection</a:t>
            </a:r>
            <a:r>
              <a:rPr lang="en-US" altLang="zh-CN" sz="2000" dirty="0">
                <a:solidFill>
                  <a:srgbClr val="000000"/>
                </a:solidFill>
                <a:latin typeface="Times New Roman" panose="02020603050405020304" pitchFamily="18" charset="0"/>
              </a:rPr>
              <a:t>. </a:t>
            </a:r>
          </a:p>
          <a:p>
            <a:pPr fontAlgn="base">
              <a:lnSpc>
                <a:spcPct val="125000"/>
              </a:lnSpc>
              <a:spcBef>
                <a:spcPct val="0"/>
              </a:spcBef>
              <a:spcAft>
                <a:spcPct val="0"/>
              </a:spcAft>
            </a:pPr>
            <a:r>
              <a:rPr lang="en-US" altLang="zh-CN" sz="2000" dirty="0">
                <a:solidFill>
                  <a:srgbClr val="A50021"/>
                </a:solidFill>
                <a:latin typeface="Times New Roman" panose="02020603050405020304" pitchFamily="18" charset="0"/>
              </a:rPr>
              <a:t>    </a:t>
            </a:r>
            <a:r>
              <a:rPr lang="en-US" altLang="zh-CN" sz="2000" dirty="0">
                <a:solidFill>
                  <a:srgbClr val="0000CC"/>
                </a:solidFill>
                <a:latin typeface="Times New Roman" panose="02020603050405020304" pitchFamily="18" charset="0"/>
              </a:rPr>
              <a:t>(See to the shipping documents please refer to your text book)</a:t>
            </a:r>
          </a:p>
        </p:txBody>
      </p:sp>
      <p:pic>
        <p:nvPicPr>
          <p:cNvPr id="70659"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4800" y="188913"/>
            <a:ext cx="40386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7066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38663" y="188913"/>
            <a:ext cx="4300537" cy="1981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ll dir="lu"/>
  </p:transition>
</p:sld>
</file>

<file path=ppt/slides/slide18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682" name="Oval 2"/>
          <p:cNvSpPr>
            <a:spLocks noChangeArrowheads="1"/>
          </p:cNvSpPr>
          <p:nvPr/>
        </p:nvSpPr>
        <p:spPr bwMode="auto">
          <a:xfrm>
            <a:off x="0" y="2133600"/>
            <a:ext cx="3657600" cy="2397125"/>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20000"/>
              </a:spcBef>
              <a:spcAft>
                <a:spcPct val="0"/>
              </a:spcAft>
              <a:buSzPct val="85000"/>
            </a:pPr>
            <a:r>
              <a:rPr kumimoji="1" lang="en-US" altLang="zh-CN" sz="3600">
                <a:solidFill>
                  <a:srgbClr val="000000"/>
                </a:solidFill>
                <a:latin typeface="Times New Roman" panose="02020603050405020304" pitchFamily="18" charset="0"/>
              </a:rPr>
              <a:t>Variety of documents </a:t>
            </a:r>
          </a:p>
          <a:p>
            <a:pPr algn="ctr" fontAlgn="base">
              <a:spcBef>
                <a:spcPct val="20000"/>
              </a:spcBef>
              <a:spcAft>
                <a:spcPct val="0"/>
              </a:spcAft>
              <a:buSzPct val="85000"/>
            </a:pPr>
            <a:r>
              <a:rPr kumimoji="1" lang="en-US" altLang="zh-CN" sz="3600">
                <a:solidFill>
                  <a:srgbClr val="000000"/>
                </a:solidFill>
                <a:latin typeface="Times New Roman" panose="02020603050405020304" pitchFamily="18" charset="0"/>
              </a:rPr>
              <a:t>(Leading)</a:t>
            </a:r>
          </a:p>
        </p:txBody>
      </p:sp>
      <p:sp>
        <p:nvSpPr>
          <p:cNvPr id="71683" name="Oval 3">
            <a:hlinkClick r:id="rId3" action="ppaction://hlinksldjump"/>
          </p:cNvPr>
          <p:cNvSpPr>
            <a:spLocks noChangeArrowheads="1"/>
          </p:cNvSpPr>
          <p:nvPr/>
        </p:nvSpPr>
        <p:spPr bwMode="auto">
          <a:xfrm>
            <a:off x="3352800" y="457200"/>
            <a:ext cx="2286000" cy="13716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4400">
                <a:solidFill>
                  <a:srgbClr val="000000"/>
                </a:solidFill>
                <a:latin typeface="Times New Roman" panose="02020603050405020304" pitchFamily="18" charset="0"/>
              </a:rPr>
              <a:t>Bill of exchange </a:t>
            </a:r>
          </a:p>
        </p:txBody>
      </p:sp>
      <p:sp>
        <p:nvSpPr>
          <p:cNvPr id="71684" name="Oval 4">
            <a:hlinkClick r:id="rId4" action="ppaction://hlinksldjump"/>
          </p:cNvPr>
          <p:cNvSpPr>
            <a:spLocks noChangeArrowheads="1"/>
          </p:cNvSpPr>
          <p:nvPr/>
        </p:nvSpPr>
        <p:spPr bwMode="auto">
          <a:xfrm>
            <a:off x="6172200" y="1676400"/>
            <a:ext cx="2286000" cy="13716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4400">
                <a:solidFill>
                  <a:srgbClr val="000000"/>
                </a:solidFill>
                <a:latin typeface="Times New Roman" panose="02020603050405020304" pitchFamily="18" charset="0"/>
              </a:rPr>
              <a:t>Invoice</a:t>
            </a:r>
          </a:p>
        </p:txBody>
      </p:sp>
      <p:sp>
        <p:nvSpPr>
          <p:cNvPr id="71685" name="Oval 5">
            <a:hlinkClick r:id="rId5" action="ppaction://hlinkfile"/>
          </p:cNvPr>
          <p:cNvSpPr>
            <a:spLocks noChangeArrowheads="1"/>
          </p:cNvSpPr>
          <p:nvPr/>
        </p:nvSpPr>
        <p:spPr bwMode="auto">
          <a:xfrm>
            <a:off x="6096000" y="4114800"/>
            <a:ext cx="2286000" cy="13716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4400">
                <a:solidFill>
                  <a:srgbClr val="000000"/>
                </a:solidFill>
                <a:latin typeface="Times New Roman" panose="02020603050405020304" pitchFamily="18" charset="0"/>
              </a:rPr>
              <a:t>Bill of lading</a:t>
            </a:r>
          </a:p>
        </p:txBody>
      </p:sp>
      <p:sp>
        <p:nvSpPr>
          <p:cNvPr id="71686" name="Oval 6">
            <a:hlinkClick r:id="rId6" action="ppaction://hlinkfile"/>
          </p:cNvPr>
          <p:cNvSpPr>
            <a:spLocks noChangeArrowheads="1"/>
          </p:cNvSpPr>
          <p:nvPr/>
        </p:nvSpPr>
        <p:spPr bwMode="auto">
          <a:xfrm>
            <a:off x="3276600" y="5181600"/>
            <a:ext cx="2286000" cy="13716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4400">
                <a:solidFill>
                  <a:srgbClr val="000000"/>
                </a:solidFill>
                <a:latin typeface="Times New Roman" panose="02020603050405020304" pitchFamily="18" charset="0"/>
              </a:rPr>
              <a:t>Insurance policy</a:t>
            </a:r>
          </a:p>
        </p:txBody>
      </p:sp>
      <p:sp>
        <p:nvSpPr>
          <p:cNvPr id="71687" name="Line 7"/>
          <p:cNvSpPr>
            <a:spLocks noChangeShapeType="1"/>
          </p:cNvSpPr>
          <p:nvPr/>
        </p:nvSpPr>
        <p:spPr bwMode="auto">
          <a:xfrm flipV="1">
            <a:off x="2987675" y="1600200"/>
            <a:ext cx="669925" cy="7493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1688" name="Line 8"/>
          <p:cNvSpPr>
            <a:spLocks noChangeShapeType="1"/>
          </p:cNvSpPr>
          <p:nvPr/>
        </p:nvSpPr>
        <p:spPr bwMode="auto">
          <a:xfrm>
            <a:off x="2916238" y="4292600"/>
            <a:ext cx="665162" cy="11176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1689" name="Line 9"/>
          <p:cNvSpPr>
            <a:spLocks noChangeShapeType="1"/>
          </p:cNvSpPr>
          <p:nvPr/>
        </p:nvSpPr>
        <p:spPr bwMode="auto">
          <a:xfrm flipV="1">
            <a:off x="3657600" y="2362200"/>
            <a:ext cx="2514600" cy="7620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1690" name="Line 10"/>
          <p:cNvSpPr>
            <a:spLocks noChangeShapeType="1"/>
          </p:cNvSpPr>
          <p:nvPr/>
        </p:nvSpPr>
        <p:spPr bwMode="auto">
          <a:xfrm>
            <a:off x="3492500" y="3860800"/>
            <a:ext cx="2679700" cy="7112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additive="base">
                                        <p:cTn id="7" dur="500" fill="hold"/>
                                        <p:tgtEl>
                                          <p:spTgt spid="71682"/>
                                        </p:tgtEl>
                                        <p:attrNameLst>
                                          <p:attrName>ppt_x</p:attrName>
                                        </p:attrNameLst>
                                      </p:cBhvr>
                                      <p:tavLst>
                                        <p:tav tm="0">
                                          <p:val>
                                            <p:strVal val="0-#ppt_w/2"/>
                                          </p:val>
                                        </p:tav>
                                        <p:tav tm="100000">
                                          <p:val>
                                            <p:strVal val="#ppt_x"/>
                                          </p:val>
                                        </p:tav>
                                      </p:tavLst>
                                    </p:anim>
                                    <p:anim calcmode="lin" valueType="num">
                                      <p:cBhvr additive="base">
                                        <p:cTn id="8" dur="500" fill="hold"/>
                                        <p:tgtEl>
                                          <p:spTgt spid="716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71683"/>
                                        </p:tgtEl>
                                        <p:attrNameLst>
                                          <p:attrName>style.visibility</p:attrName>
                                        </p:attrNameLst>
                                      </p:cBhvr>
                                      <p:to>
                                        <p:strVal val="visible"/>
                                      </p:to>
                                    </p:set>
                                    <p:animEffect transition="in" filter="dissolve">
                                      <p:cBhvr>
                                        <p:cTn id="12" dur="500"/>
                                        <p:tgtEl>
                                          <p:spTgt spid="7168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71684"/>
                                        </p:tgtEl>
                                        <p:attrNameLst>
                                          <p:attrName>style.visibility</p:attrName>
                                        </p:attrNameLst>
                                      </p:cBhvr>
                                      <p:to>
                                        <p:strVal val="visible"/>
                                      </p:to>
                                    </p:set>
                                    <p:animEffect transition="in" filter="randombar(horizontal)">
                                      <p:cBhvr>
                                        <p:cTn id="16" dur="500"/>
                                        <p:tgtEl>
                                          <p:spTgt spid="71684"/>
                                        </p:tgtEl>
                                      </p:cBhvr>
                                    </p:animEffect>
                                  </p:childTnLst>
                                </p:cTn>
                              </p:par>
                            </p:childTnLst>
                          </p:cTn>
                        </p:par>
                        <p:par>
                          <p:cTn id="17" fill="hold">
                            <p:stCondLst>
                              <p:cond delay="1500"/>
                            </p:stCondLst>
                            <p:childTnLst>
                              <p:par>
                                <p:cTn id="18" presetID="16" presetClass="entr" presetSubtype="26" fill="hold" grpId="0" nodeType="afterEffect">
                                  <p:stCondLst>
                                    <p:cond delay="0"/>
                                  </p:stCondLst>
                                  <p:childTnLst>
                                    <p:set>
                                      <p:cBhvr>
                                        <p:cTn id="19" dur="1" fill="hold">
                                          <p:stCondLst>
                                            <p:cond delay="0"/>
                                          </p:stCondLst>
                                        </p:cTn>
                                        <p:tgtEl>
                                          <p:spTgt spid="71685"/>
                                        </p:tgtEl>
                                        <p:attrNameLst>
                                          <p:attrName>style.visibility</p:attrName>
                                        </p:attrNameLst>
                                      </p:cBhvr>
                                      <p:to>
                                        <p:strVal val="visible"/>
                                      </p:to>
                                    </p:set>
                                    <p:animEffect transition="in" filter="barn(inHorizontal)">
                                      <p:cBhvr>
                                        <p:cTn id="20" dur="500"/>
                                        <p:tgtEl>
                                          <p:spTgt spid="71685"/>
                                        </p:tgtEl>
                                      </p:cBhvr>
                                    </p:animEffect>
                                  </p:childTnLst>
                                </p:cTn>
                              </p:par>
                            </p:childTnLst>
                          </p:cTn>
                        </p:par>
                        <p:par>
                          <p:cTn id="21" fill="hold">
                            <p:stCondLst>
                              <p:cond delay="2000"/>
                            </p:stCondLst>
                            <p:childTnLst>
                              <p:par>
                                <p:cTn id="22" presetID="24" presetClass="entr" presetSubtype="0" fill="hold" grpId="0" nodeType="afterEffect">
                                  <p:stCondLst>
                                    <p:cond delay="0"/>
                                  </p:stCondLst>
                                  <p:childTnLst>
                                    <p:set>
                                      <p:cBhvr>
                                        <p:cTn id="23" dur="1" fill="hold">
                                          <p:stCondLst>
                                            <p:cond delay="499"/>
                                          </p:stCondLst>
                                        </p:cTn>
                                        <p:tgtEl>
                                          <p:spTgt spid="71686"/>
                                        </p:tgtEl>
                                        <p:attrNameLst>
                                          <p:attrName>style.visibility</p:attrName>
                                        </p:attrNameLst>
                                      </p:cBhvr>
                                      <p:to>
                                        <p:strVal val="visible"/>
                                      </p:to>
                                    </p:set>
                                    <p:anim to="" calcmode="lin" valueType="num">
                                      <p:cBhvr>
                                        <p:cTn id="24" dur="1" fill="hold"/>
                                        <p:tgtEl>
                                          <p:spTgt spid="7168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bldLvl="0" animBg="1" autoUpdateAnimBg="0"/>
      <p:bldP spid="71683" grpId="0" bldLvl="0" animBg="1" autoUpdateAnimBg="0"/>
      <p:bldP spid="71684" grpId="0" bldLvl="0" animBg="1" autoUpdateAnimBg="0"/>
      <p:bldP spid="71685" grpId="0" bldLvl="0" animBg="1" autoUpdateAnimBg="0"/>
      <p:bldP spid="71686" grpId="0" bldLvl="0" animBg="1" autoUpdateAnimBg="0"/>
    </p:bldLst>
  </p:timing>
</p:sld>
</file>

<file path=ppt/slides/slide18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539552" y="1412776"/>
            <a:ext cx="7927032" cy="4320480"/>
          </a:xfrm>
        </p:spPr>
        <p:txBody>
          <a:bodyPr/>
          <a:lstStyle/>
          <a:p>
            <a:pPr>
              <a:buFontTx/>
              <a:buNone/>
            </a:pPr>
            <a:r>
              <a:rPr lang="en-US" altLang="zh-CN" sz="2800" b="1" dirty="0">
                <a:latin typeface="Times New Roman" panose="02020603050405020304" pitchFamily="18" charset="0"/>
              </a:rPr>
              <a:t>1.</a:t>
            </a:r>
            <a:r>
              <a:rPr lang="en-US" altLang="zh-CN" sz="2000" b="1" u="sng" dirty="0">
                <a:solidFill>
                  <a:srgbClr val="0000FF"/>
                </a:solidFill>
                <a:latin typeface="Times New Roman" panose="02020603050405020304" pitchFamily="18" charset="0"/>
              </a:rPr>
              <a:t>The time of delivery</a:t>
            </a:r>
            <a:r>
              <a:rPr lang="en-US" altLang="zh-CN" sz="2000" dirty="0">
                <a:latin typeface="Times New Roman" panose="02020603050405020304" pitchFamily="18" charset="0"/>
              </a:rPr>
              <a:t> refers to the time limit during which the seller shall deliver the goods to the buyer at the agreed place by the agreed methods. </a:t>
            </a:r>
          </a:p>
          <a:p>
            <a:pPr>
              <a:buFontTx/>
              <a:buNone/>
            </a:pPr>
            <a:r>
              <a:rPr lang="en-US" altLang="zh-CN" sz="2000" b="1" u="sng" dirty="0">
                <a:solidFill>
                  <a:srgbClr val="0000FF"/>
                </a:solidFill>
                <a:latin typeface="Times New Roman" panose="02020603050405020304" pitchFamily="18" charset="0"/>
              </a:rPr>
              <a:t>There are the following ways to stipulate the time of delivery in the contract.</a:t>
            </a:r>
            <a:r>
              <a:rPr lang="en-US" altLang="zh-CN" sz="2000" dirty="0">
                <a:latin typeface="Times New Roman" panose="02020603050405020304" pitchFamily="18" charset="0"/>
              </a:rPr>
              <a:t> </a:t>
            </a:r>
          </a:p>
          <a:p>
            <a:r>
              <a:rPr lang="en-US" altLang="zh-CN" sz="2000" dirty="0">
                <a:latin typeface="Times New Roman" panose="02020603050405020304" pitchFamily="18" charset="0"/>
              </a:rPr>
              <a:t>(1) Stipulate the definite time of delivery ----Stipulate a fixed time </a:t>
            </a:r>
          </a:p>
          <a:p>
            <a:r>
              <a:rPr lang="en-US" altLang="zh-CN" sz="2000" dirty="0">
                <a:latin typeface="Times New Roman" panose="02020603050405020304" pitchFamily="18" charset="0"/>
              </a:rPr>
              <a:t>(2) Stipulate a period of fixed time, the seller can arrange shipment during whichever date </a:t>
            </a:r>
          </a:p>
          <a:p>
            <a:r>
              <a:rPr lang="en-US" altLang="zh-CN" sz="2000" dirty="0">
                <a:latin typeface="Times New Roman" panose="02020603050405020304" pitchFamily="18" charset="0"/>
              </a:rPr>
              <a:t>(3). Stipulate shipment within … days after receipt of the letter of credit</a:t>
            </a:r>
          </a:p>
          <a:p>
            <a:r>
              <a:rPr lang="en-US" altLang="zh-CN" sz="2000" dirty="0">
                <a:latin typeface="Times New Roman" panose="02020603050405020304" pitchFamily="18" charset="0"/>
              </a:rPr>
              <a:t>(4). Stipulate the goods shall be shipped in the near future,</a:t>
            </a:r>
          </a:p>
        </p:txBody>
      </p:sp>
      <p:sp>
        <p:nvSpPr>
          <p:cNvPr id="72707" name="Rectangle 3"/>
          <p:cNvSpPr>
            <a:spLocks noChangeArrowheads="1"/>
          </p:cNvSpPr>
          <p:nvPr/>
        </p:nvSpPr>
        <p:spPr bwMode="auto">
          <a:xfrm>
            <a:off x="1347788" y="685800"/>
            <a:ext cx="6197600" cy="588963"/>
          </a:xfrm>
          <a:prstGeom prst="rect">
            <a:avLst/>
          </a:prstGeom>
          <a:gradFill rotWithShape="1">
            <a:gsLst>
              <a:gs pos="0">
                <a:srgbClr val="FFFF00">
                  <a:alpha val="63000"/>
                </a:srgbClr>
              </a:gs>
              <a:gs pos="100000">
                <a:schemeClr val="bg1">
                  <a:alpha val="64999"/>
                </a:schemeClr>
              </a:gs>
            </a:gsLst>
            <a:path path="shape">
              <a:fillToRect l="50000" t="50000" r="50000" b="50000"/>
            </a:path>
          </a:gradFill>
          <a:ln w="9525">
            <a:miter lim="800000"/>
          </a:ln>
          <a:effectLst/>
          <a:scene3d>
            <a:camera prst="legacyObliqueTopRight"/>
            <a:lightRig rig="legacyFlat3" dir="b"/>
          </a:scene3d>
          <a:sp3d extrusionH="430200" prstMaterial="legacyMatte">
            <a:bevelT w="13500" h="13500" prst="angle"/>
            <a:bevelB w="13500" h="13500" prst="angle"/>
            <a:extrusionClr>
              <a:srgbClr val="FFFF00"/>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flatTx/>
          </a:bodyPr>
          <a:lstStyle/>
          <a:p>
            <a:pPr algn="ctr" fontAlgn="base">
              <a:spcBef>
                <a:spcPct val="0"/>
              </a:spcBef>
              <a:spcAft>
                <a:spcPct val="0"/>
              </a:spcAft>
            </a:pPr>
            <a:r>
              <a:rPr lang="en-US" altLang="zh-CN" sz="3200" b="1">
                <a:solidFill>
                  <a:srgbClr val="000000"/>
                </a:solidFill>
                <a:latin typeface="Times New Roman" panose="02020603050405020304" pitchFamily="18" charset="0"/>
              </a:rPr>
              <a:t>Section Three </a:t>
            </a:r>
            <a:r>
              <a:rPr lang="en-US" altLang="zh-CN" sz="3200">
                <a:solidFill>
                  <a:srgbClr val="000000"/>
                </a:solidFill>
              </a:rPr>
              <a:t>Delivery Conditions</a:t>
            </a: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2706">
                                            <p:txEl>
                                              <p:pRg st="0" end="0"/>
                                            </p:txEl>
                                          </p:spTgt>
                                        </p:tgtEl>
                                        <p:attrNameLst>
                                          <p:attrName>style.visibility</p:attrName>
                                        </p:attrNameLst>
                                      </p:cBhvr>
                                      <p:to>
                                        <p:strVal val="visible"/>
                                      </p:to>
                                    </p:set>
                                    <p:animEffect transition="in" filter="circle(in)">
                                      <p:cBhvr>
                                        <p:cTn id="7" dur="2000"/>
                                        <p:tgtEl>
                                          <p:spTgt spid="727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iterate type="lt">
                                    <p:tmPct val="10000"/>
                                  </p:iterate>
                                  <p:childTnLst>
                                    <p:set>
                                      <p:cBhvr>
                                        <p:cTn id="11" dur="1" fill="hold">
                                          <p:stCondLst>
                                            <p:cond delay="0"/>
                                          </p:stCondLst>
                                        </p:cTn>
                                        <p:tgtEl>
                                          <p:spTgt spid="72706">
                                            <p:txEl>
                                              <p:pRg st="1" end="1"/>
                                            </p:txEl>
                                          </p:spTgt>
                                        </p:tgtEl>
                                        <p:attrNameLst>
                                          <p:attrName>style.visibility</p:attrName>
                                        </p:attrNameLst>
                                      </p:cBhvr>
                                      <p:to>
                                        <p:strVal val="visible"/>
                                      </p:to>
                                    </p:set>
                                    <p:animEffect transition="in" filter="fade">
                                      <p:cBhvr>
                                        <p:cTn id="12" dur="2000"/>
                                        <p:tgtEl>
                                          <p:spTgt spid="72706">
                                            <p:txEl>
                                              <p:pRg st="1" end="1"/>
                                            </p:txEl>
                                          </p:spTgt>
                                        </p:tgtEl>
                                      </p:cBhvr>
                                    </p:animEffect>
                                    <p:anim calcmode="lin" valueType="num">
                                      <p:cBhvr>
                                        <p:cTn id="13" dur="2000" fill="hold"/>
                                        <p:tgtEl>
                                          <p:spTgt spid="72706">
                                            <p:txEl>
                                              <p:pRg st="1" end="1"/>
                                            </p:txEl>
                                          </p:spTgt>
                                        </p:tgtEl>
                                        <p:attrNameLst>
                                          <p:attrName>ppt_w</p:attrName>
                                        </p:attrNameLst>
                                      </p:cBhvr>
                                      <p:tavLst>
                                        <p:tav tm="0" fmla="#ppt_w*sin(2.5*pi*$)">
                                          <p:val>
                                            <p:fltVal val="0"/>
                                          </p:val>
                                        </p:tav>
                                        <p:tav tm="100000">
                                          <p:val>
                                            <p:fltVal val="1"/>
                                          </p:val>
                                        </p:tav>
                                      </p:tavLst>
                                    </p:anim>
                                    <p:anim calcmode="lin" valueType="num">
                                      <p:cBhvr>
                                        <p:cTn id="14" dur="2000" fill="hold"/>
                                        <p:tgtEl>
                                          <p:spTgt spid="72706">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72706">
                                            <p:txEl>
                                              <p:pRg st="2" end="2"/>
                                            </p:txEl>
                                          </p:spTgt>
                                        </p:tgtEl>
                                        <p:attrNameLst>
                                          <p:attrName>style.visibility</p:attrName>
                                        </p:attrNameLst>
                                      </p:cBhvr>
                                      <p:to>
                                        <p:strVal val="visible"/>
                                      </p:to>
                                    </p:set>
                                    <p:animEffect transition="in" filter="wedge">
                                      <p:cBhvr>
                                        <p:cTn id="19" dur="2000"/>
                                        <p:tgtEl>
                                          <p:spTgt spid="72706">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72706">
                                            <p:txEl>
                                              <p:pRg st="3" end="3"/>
                                            </p:txEl>
                                          </p:spTgt>
                                        </p:tgtEl>
                                        <p:attrNameLst>
                                          <p:attrName>style.visibility</p:attrName>
                                        </p:attrNameLst>
                                      </p:cBhvr>
                                      <p:to>
                                        <p:strVal val="visible"/>
                                      </p:to>
                                    </p:set>
                                    <p:animEffect transition="in" filter="diamond(in)">
                                      <p:cBhvr>
                                        <p:cTn id="24" dur="2000"/>
                                        <p:tgtEl>
                                          <p:spTgt spid="7270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nodeType="clickEffect">
                                  <p:stCondLst>
                                    <p:cond delay="0"/>
                                  </p:stCondLst>
                                  <p:childTnLst>
                                    <p:set>
                                      <p:cBhvr>
                                        <p:cTn id="28" dur="1" fill="hold">
                                          <p:stCondLst>
                                            <p:cond delay="0"/>
                                          </p:stCondLst>
                                        </p:cTn>
                                        <p:tgtEl>
                                          <p:spTgt spid="72706">
                                            <p:txEl>
                                              <p:pRg st="4" end="4"/>
                                            </p:txEl>
                                          </p:spTgt>
                                        </p:tgtEl>
                                        <p:attrNameLst>
                                          <p:attrName>style.visibility</p:attrName>
                                        </p:attrNameLst>
                                      </p:cBhvr>
                                      <p:to>
                                        <p:strVal val="visible"/>
                                      </p:to>
                                    </p:set>
                                    <p:anim calcmode="lin" valueType="num">
                                      <p:cBhvr>
                                        <p:cTn id="29" dur="1000" fill="hold"/>
                                        <p:tgtEl>
                                          <p:spTgt spid="72706">
                                            <p:txEl>
                                              <p:pRg st="4" end="4"/>
                                            </p:txEl>
                                          </p:spTgt>
                                        </p:tgtEl>
                                        <p:attrNameLst>
                                          <p:attrName>ppt_w</p:attrName>
                                        </p:attrNameLst>
                                      </p:cBhvr>
                                      <p:tavLst>
                                        <p:tav tm="0">
                                          <p:val>
                                            <p:fltVal val="0"/>
                                          </p:val>
                                        </p:tav>
                                        <p:tav tm="100000">
                                          <p:val>
                                            <p:strVal val="#ppt_w"/>
                                          </p:val>
                                        </p:tav>
                                      </p:tavLst>
                                    </p:anim>
                                    <p:anim calcmode="lin" valueType="num">
                                      <p:cBhvr>
                                        <p:cTn id="30" dur="1000" fill="hold"/>
                                        <p:tgtEl>
                                          <p:spTgt spid="72706">
                                            <p:txEl>
                                              <p:pRg st="4" end="4"/>
                                            </p:txEl>
                                          </p:spTgt>
                                        </p:tgtEl>
                                        <p:attrNameLst>
                                          <p:attrName>ppt_h</p:attrName>
                                        </p:attrNameLst>
                                      </p:cBhvr>
                                      <p:tavLst>
                                        <p:tav tm="0">
                                          <p:val>
                                            <p:fltVal val="0"/>
                                          </p:val>
                                        </p:tav>
                                        <p:tav tm="100000">
                                          <p:val>
                                            <p:strVal val="#ppt_h"/>
                                          </p:val>
                                        </p:tav>
                                      </p:tavLst>
                                    </p:anim>
                                    <p:anim calcmode="lin" valueType="num">
                                      <p:cBhvr>
                                        <p:cTn id="31" dur="1000" fill="hold"/>
                                        <p:tgtEl>
                                          <p:spTgt spid="72706">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72706">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72706">
                                            <p:txEl>
                                              <p:pRg st="5" end="5"/>
                                            </p:txEl>
                                          </p:spTgt>
                                        </p:tgtEl>
                                        <p:attrNameLst>
                                          <p:attrName>style.visibility</p:attrName>
                                        </p:attrNameLst>
                                      </p:cBhvr>
                                      <p:to>
                                        <p:strVal val="visible"/>
                                      </p:to>
                                    </p:set>
                                    <p:animEffect transition="in" filter="slide(fromBottom)">
                                      <p:cBhvr>
                                        <p:cTn id="37" dur="500"/>
                                        <p:tgtEl>
                                          <p:spTgt spid="7270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1981200" y="685800"/>
            <a:ext cx="447675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buClr>
                <a:srgbClr val="99CC00"/>
              </a:buClr>
              <a:buSzPct val="60000"/>
              <a:buFont typeface="Wingdings" panose="05000000000000000000" pitchFamily="2" charset="2"/>
              <a:buNone/>
            </a:pPr>
            <a:r>
              <a:rPr lang="en-US" altLang="zh-CN" sz="2400">
                <a:solidFill>
                  <a:srgbClr val="000000"/>
                </a:solidFill>
                <a:latin typeface="Times New Roman" panose="02020603050405020304" pitchFamily="18" charset="0"/>
              </a:rPr>
              <a:t>2</a:t>
            </a:r>
            <a:r>
              <a:rPr lang="en-US" altLang="zh-CN" sz="2400" b="1">
                <a:solidFill>
                  <a:srgbClr val="000000"/>
                </a:solidFill>
                <a:latin typeface="Times New Roman" panose="02020603050405020304" pitchFamily="18" charset="0"/>
              </a:rPr>
              <a:t> </a:t>
            </a:r>
            <a:r>
              <a:rPr lang="en-US" altLang="zh-CN" sz="2400" b="1">
                <a:solidFill>
                  <a:srgbClr val="0000FF"/>
                </a:solidFill>
                <a:latin typeface="Times New Roman" panose="02020603050405020304" pitchFamily="18" charset="0"/>
              </a:rPr>
              <a:t>Place of shipment &amp; Unloading</a:t>
            </a:r>
          </a:p>
          <a:p>
            <a:pPr fontAlgn="base">
              <a:spcBef>
                <a:spcPct val="20000"/>
              </a:spcBef>
              <a:spcAft>
                <a:spcPct val="0"/>
              </a:spcAft>
              <a:buClr>
                <a:srgbClr val="99CC00"/>
              </a:buClr>
              <a:buSzPct val="60000"/>
              <a:buFont typeface="Wingdings" panose="05000000000000000000" pitchFamily="2" charset="2"/>
              <a:buNone/>
            </a:pPr>
            <a:endParaRPr lang="zh-CN" altLang="en-US" sz="2400" b="1">
              <a:solidFill>
                <a:srgbClr val="0000FF"/>
              </a:solidFill>
              <a:latin typeface="Times New Roman" panose="02020603050405020304" pitchFamily="18" charset="0"/>
            </a:endParaRPr>
          </a:p>
        </p:txBody>
      </p:sp>
      <p:sp>
        <p:nvSpPr>
          <p:cNvPr id="73731" name="Text Box 3"/>
          <p:cNvSpPr txBox="1">
            <a:spLocks noChangeArrowheads="1"/>
          </p:cNvSpPr>
          <p:nvPr/>
        </p:nvSpPr>
        <p:spPr bwMode="auto">
          <a:xfrm>
            <a:off x="1508125" y="1524000"/>
            <a:ext cx="1282700" cy="23622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fontAlgn="base">
              <a:spcBef>
                <a:spcPct val="50000"/>
              </a:spcBef>
              <a:spcAft>
                <a:spcPct val="0"/>
              </a:spcAft>
            </a:pPr>
            <a:r>
              <a:rPr kumimoji="1" lang="en-US" altLang="zh-CN" sz="3600" b="1">
                <a:solidFill>
                  <a:srgbClr val="0000FF"/>
                </a:solidFill>
                <a:latin typeface="Times New Roman" panose="02020603050405020304" pitchFamily="18" charset="0"/>
              </a:rPr>
              <a:t>Port of Shipment</a:t>
            </a:r>
          </a:p>
        </p:txBody>
      </p:sp>
      <p:sp>
        <p:nvSpPr>
          <p:cNvPr id="73732" name="AutoShape 4"/>
          <p:cNvSpPr/>
          <p:nvPr/>
        </p:nvSpPr>
        <p:spPr bwMode="auto">
          <a:xfrm>
            <a:off x="2895600" y="1981200"/>
            <a:ext cx="304800" cy="1981200"/>
          </a:xfrm>
          <a:prstGeom prst="leftBrace">
            <a:avLst>
              <a:gd name="adj1" fmla="val 54167"/>
              <a:gd name="adj2" fmla="val 50000"/>
            </a:avLst>
          </a:prstGeom>
          <a:noFill/>
          <a:ln w="57150">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3733" name="Text Box 5"/>
          <p:cNvSpPr txBox="1">
            <a:spLocks noChangeArrowheads="1"/>
          </p:cNvSpPr>
          <p:nvPr/>
        </p:nvSpPr>
        <p:spPr bwMode="auto">
          <a:xfrm>
            <a:off x="3352800" y="1752600"/>
            <a:ext cx="4267200" cy="650875"/>
          </a:xfrm>
          <a:prstGeom prst="rect">
            <a:avLst/>
          </a:prstGeom>
          <a:noFill/>
          <a:ln w="9525">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Times New Roman" panose="02020603050405020304" pitchFamily="18" charset="0"/>
              </a:rPr>
              <a:t>Guangzhou</a:t>
            </a:r>
          </a:p>
        </p:txBody>
      </p:sp>
      <p:sp>
        <p:nvSpPr>
          <p:cNvPr id="73734" name="Text Box 6"/>
          <p:cNvSpPr txBox="1">
            <a:spLocks noChangeArrowheads="1"/>
          </p:cNvSpPr>
          <p:nvPr/>
        </p:nvSpPr>
        <p:spPr bwMode="auto">
          <a:xfrm>
            <a:off x="3200400" y="2362200"/>
            <a:ext cx="5410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BBE0E3"/>
                </a:solidFill>
                <a:latin typeface="Times New Roman" panose="02020603050405020304" pitchFamily="18" charset="0"/>
              </a:rPr>
              <a:t> </a:t>
            </a:r>
            <a:r>
              <a:rPr kumimoji="1" lang="en-US" altLang="zh-CN" sz="3600" b="1">
                <a:solidFill>
                  <a:srgbClr val="000000"/>
                </a:solidFill>
                <a:latin typeface="Times New Roman" panose="02020603050405020304" pitchFamily="18" charset="0"/>
              </a:rPr>
              <a:t>Shanghai/Xiamen/Dalian</a:t>
            </a:r>
          </a:p>
        </p:txBody>
      </p:sp>
      <p:sp>
        <p:nvSpPr>
          <p:cNvPr id="73735" name="Text Box 7"/>
          <p:cNvSpPr txBox="1">
            <a:spLocks noChangeArrowheads="1"/>
          </p:cNvSpPr>
          <p:nvPr/>
        </p:nvSpPr>
        <p:spPr bwMode="auto">
          <a:xfrm>
            <a:off x="3276600" y="2895600"/>
            <a:ext cx="4419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BBE0E3"/>
                </a:solidFill>
                <a:latin typeface="Times New Roman" panose="02020603050405020304" pitchFamily="18" charset="0"/>
              </a:rPr>
              <a:t> </a:t>
            </a:r>
            <a:r>
              <a:rPr kumimoji="1" lang="en-US" altLang="zh-CN" sz="3600" b="1">
                <a:solidFill>
                  <a:srgbClr val="000000"/>
                </a:solidFill>
                <a:latin typeface="Times New Roman" panose="02020603050405020304" pitchFamily="18" charset="0"/>
              </a:rPr>
              <a:t>Guangdong</a:t>
            </a:r>
            <a:r>
              <a:rPr kumimoji="1" lang="en-US" altLang="zh-CN" sz="3600" b="1">
                <a:solidFill>
                  <a:srgbClr val="BBE0E3"/>
                </a:solidFill>
                <a:latin typeface="Times New Roman" panose="02020603050405020304" pitchFamily="18" charset="0"/>
              </a:rPr>
              <a:t> </a:t>
            </a:r>
            <a:r>
              <a:rPr kumimoji="1" lang="en-US" altLang="zh-CN" sz="3600" b="1">
                <a:solidFill>
                  <a:srgbClr val="000000"/>
                </a:solidFill>
                <a:latin typeface="Times New Roman" panose="02020603050405020304" pitchFamily="18" charset="0"/>
              </a:rPr>
              <a:t>Port(s)</a:t>
            </a:r>
          </a:p>
        </p:txBody>
      </p:sp>
      <p:sp>
        <p:nvSpPr>
          <p:cNvPr id="73736" name="Text Box 8"/>
          <p:cNvSpPr txBox="1">
            <a:spLocks noChangeArrowheads="1"/>
          </p:cNvSpPr>
          <p:nvPr/>
        </p:nvSpPr>
        <p:spPr bwMode="auto">
          <a:xfrm>
            <a:off x="3200400" y="3505200"/>
            <a:ext cx="4572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BBE0E3"/>
                </a:solidFill>
                <a:latin typeface="Times New Roman" panose="02020603050405020304" pitchFamily="18" charset="0"/>
              </a:rPr>
              <a:t> </a:t>
            </a:r>
            <a:r>
              <a:rPr kumimoji="1" lang="en-US" altLang="zh-CN" sz="3600" b="1">
                <a:solidFill>
                  <a:srgbClr val="000000"/>
                </a:solidFill>
                <a:latin typeface="Times New Roman" panose="02020603050405020304" pitchFamily="18" charset="0"/>
              </a:rPr>
              <a:t>China</a:t>
            </a:r>
            <a:r>
              <a:rPr kumimoji="1" lang="en-US" altLang="zh-CN" sz="3600" b="1">
                <a:solidFill>
                  <a:srgbClr val="BBE0E3"/>
                </a:solidFill>
                <a:latin typeface="Times New Roman" panose="02020603050405020304" pitchFamily="18" charset="0"/>
              </a:rPr>
              <a:t> </a:t>
            </a:r>
            <a:r>
              <a:rPr kumimoji="1" lang="en-US" altLang="zh-CN" sz="3600" b="1">
                <a:solidFill>
                  <a:srgbClr val="000000"/>
                </a:solidFill>
                <a:latin typeface="Times New Roman" panose="02020603050405020304" pitchFamily="18" charset="0"/>
              </a:rPr>
              <a:t>Port(s)</a:t>
            </a:r>
          </a:p>
        </p:txBody>
      </p:sp>
      <p:sp>
        <p:nvSpPr>
          <p:cNvPr id="73737" name="Text Box 9"/>
          <p:cNvSpPr txBox="1">
            <a:spLocks noChangeArrowheads="1"/>
          </p:cNvSpPr>
          <p:nvPr/>
        </p:nvSpPr>
        <p:spPr bwMode="auto">
          <a:xfrm>
            <a:off x="1508125" y="4038600"/>
            <a:ext cx="1282700" cy="24384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fontAlgn="base">
              <a:spcBef>
                <a:spcPct val="50000"/>
              </a:spcBef>
              <a:spcAft>
                <a:spcPct val="0"/>
              </a:spcAft>
            </a:pPr>
            <a:r>
              <a:rPr kumimoji="1" lang="en-US" altLang="zh-CN" sz="3600" b="1">
                <a:solidFill>
                  <a:srgbClr val="0000FF"/>
                </a:solidFill>
                <a:latin typeface="Times New Roman" panose="02020603050405020304" pitchFamily="18" charset="0"/>
              </a:rPr>
              <a:t>Port of Destination</a:t>
            </a:r>
          </a:p>
        </p:txBody>
      </p:sp>
      <p:sp>
        <p:nvSpPr>
          <p:cNvPr id="73738" name="AutoShape 10"/>
          <p:cNvSpPr/>
          <p:nvPr/>
        </p:nvSpPr>
        <p:spPr bwMode="auto">
          <a:xfrm>
            <a:off x="2971800" y="4572000"/>
            <a:ext cx="228600" cy="1676400"/>
          </a:xfrm>
          <a:prstGeom prst="leftBrace">
            <a:avLst>
              <a:gd name="adj1" fmla="val 61111"/>
              <a:gd name="adj2" fmla="val 50000"/>
            </a:avLst>
          </a:prstGeom>
          <a:noFill/>
          <a:ln w="57150">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3739" name="Text Box 11"/>
          <p:cNvSpPr txBox="1">
            <a:spLocks noChangeArrowheads="1"/>
          </p:cNvSpPr>
          <p:nvPr/>
        </p:nvSpPr>
        <p:spPr bwMode="auto">
          <a:xfrm>
            <a:off x="3352800" y="4343400"/>
            <a:ext cx="2514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Times New Roman" panose="02020603050405020304" pitchFamily="18" charset="0"/>
              </a:rPr>
              <a:t>London</a:t>
            </a:r>
          </a:p>
        </p:txBody>
      </p:sp>
      <p:sp>
        <p:nvSpPr>
          <p:cNvPr id="73740" name="Text Box 12"/>
          <p:cNvSpPr txBox="1">
            <a:spLocks noChangeArrowheads="1"/>
          </p:cNvSpPr>
          <p:nvPr/>
        </p:nvSpPr>
        <p:spPr bwMode="auto">
          <a:xfrm>
            <a:off x="3352800" y="5791200"/>
            <a:ext cx="1981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Times New Roman" panose="02020603050405020304" pitchFamily="18" charset="0"/>
              </a:rPr>
              <a:t>EMP</a:t>
            </a: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box(out)">
                                      <p:cBhvr>
                                        <p:cTn id="7" dur="500"/>
                                        <p:tgtEl>
                                          <p:spTgt spid="7373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3732"/>
                                        </p:tgtEl>
                                        <p:attrNameLst>
                                          <p:attrName>style.visibility</p:attrName>
                                        </p:attrNameLst>
                                      </p:cBhvr>
                                      <p:to>
                                        <p:strVal val="visible"/>
                                      </p:to>
                                    </p:set>
                                    <p:animEffect transition="in" filter="box(out)">
                                      <p:cBhvr>
                                        <p:cTn id="12" dur="500"/>
                                        <p:tgtEl>
                                          <p:spTgt spid="7373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3733"/>
                                        </p:tgtEl>
                                        <p:attrNameLst>
                                          <p:attrName>style.visibility</p:attrName>
                                        </p:attrNameLst>
                                      </p:cBhvr>
                                      <p:to>
                                        <p:strVal val="visible"/>
                                      </p:to>
                                    </p:set>
                                    <p:animEffect transition="in" filter="box(out)">
                                      <p:cBhvr>
                                        <p:cTn id="17" dur="500"/>
                                        <p:tgtEl>
                                          <p:spTgt spid="7373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3734"/>
                                        </p:tgtEl>
                                        <p:attrNameLst>
                                          <p:attrName>style.visibility</p:attrName>
                                        </p:attrNameLst>
                                      </p:cBhvr>
                                      <p:to>
                                        <p:strVal val="visible"/>
                                      </p:to>
                                    </p:set>
                                    <p:animEffect transition="in" filter="box(out)">
                                      <p:cBhvr>
                                        <p:cTn id="22" dur="500"/>
                                        <p:tgtEl>
                                          <p:spTgt spid="7373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3735"/>
                                        </p:tgtEl>
                                        <p:attrNameLst>
                                          <p:attrName>style.visibility</p:attrName>
                                        </p:attrNameLst>
                                      </p:cBhvr>
                                      <p:to>
                                        <p:strVal val="visible"/>
                                      </p:to>
                                    </p:set>
                                    <p:animEffect transition="in" filter="box(out)">
                                      <p:cBhvr>
                                        <p:cTn id="27" dur="500"/>
                                        <p:tgtEl>
                                          <p:spTgt spid="7373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3736"/>
                                        </p:tgtEl>
                                        <p:attrNameLst>
                                          <p:attrName>style.visibility</p:attrName>
                                        </p:attrNameLst>
                                      </p:cBhvr>
                                      <p:to>
                                        <p:strVal val="visible"/>
                                      </p:to>
                                    </p:set>
                                    <p:animEffect transition="in" filter="box(out)">
                                      <p:cBhvr>
                                        <p:cTn id="32" dur="500"/>
                                        <p:tgtEl>
                                          <p:spTgt spid="7373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73737"/>
                                        </p:tgtEl>
                                        <p:attrNameLst>
                                          <p:attrName>style.visibility</p:attrName>
                                        </p:attrNameLst>
                                      </p:cBhvr>
                                      <p:to>
                                        <p:strVal val="visible"/>
                                      </p:to>
                                    </p:set>
                                    <p:animEffect transition="in" filter="box(out)">
                                      <p:cBhvr>
                                        <p:cTn id="37" dur="500"/>
                                        <p:tgtEl>
                                          <p:spTgt spid="73737"/>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73738"/>
                                        </p:tgtEl>
                                        <p:attrNameLst>
                                          <p:attrName>style.visibility</p:attrName>
                                        </p:attrNameLst>
                                      </p:cBhvr>
                                      <p:to>
                                        <p:strVal val="visible"/>
                                      </p:to>
                                    </p:set>
                                    <p:animEffect transition="in" filter="box(out)">
                                      <p:cBhvr>
                                        <p:cTn id="42" dur="500"/>
                                        <p:tgtEl>
                                          <p:spTgt spid="73738"/>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73739"/>
                                        </p:tgtEl>
                                        <p:attrNameLst>
                                          <p:attrName>style.visibility</p:attrName>
                                        </p:attrNameLst>
                                      </p:cBhvr>
                                      <p:to>
                                        <p:strVal val="visible"/>
                                      </p:to>
                                    </p:set>
                                    <p:animEffect transition="in" filter="box(out)">
                                      <p:cBhvr>
                                        <p:cTn id="47" dur="500"/>
                                        <p:tgtEl>
                                          <p:spTgt spid="7373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73740"/>
                                        </p:tgtEl>
                                        <p:attrNameLst>
                                          <p:attrName>style.visibility</p:attrName>
                                        </p:attrNameLst>
                                      </p:cBhvr>
                                      <p:to>
                                        <p:strVal val="visible"/>
                                      </p:to>
                                    </p:set>
                                    <p:animEffect transition="in" filter="box(out)">
                                      <p:cBhvr>
                                        <p:cTn id="52" dur="500"/>
                                        <p:tgtEl>
                                          <p:spTgt spid="73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autoUpdateAnimBg="0"/>
      <p:bldP spid="73732" grpId="0" bldLvl="0" animBg="1"/>
      <p:bldP spid="73733" grpId="0" bldLvl="0" animBg="1" autoUpdateAnimBg="0"/>
      <p:bldP spid="73734" grpId="0" bldLvl="0" animBg="1" autoUpdateAnimBg="0"/>
      <p:bldP spid="73735" grpId="0" bldLvl="0" animBg="1" autoUpdateAnimBg="0"/>
      <p:bldP spid="73736" grpId="0" bldLvl="0" animBg="1" autoUpdateAnimBg="0"/>
      <p:bldP spid="73737" grpId="0" bldLvl="0" animBg="1" autoUpdateAnimBg="0"/>
      <p:bldP spid="73738" grpId="0" bldLvl="0" animBg="1"/>
      <p:bldP spid="73739" grpId="0" bldLvl="0" animBg="1" autoUpdateAnimBg="0"/>
      <p:bldP spid="73740" grpId="0" bldLvl="0" animBg="1" autoUpdateAnimBg="0"/>
    </p:bldLst>
  </p:timing>
</p:sld>
</file>

<file path=ppt/slides/slide18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1447800" y="457200"/>
            <a:ext cx="5778500"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20000"/>
              </a:spcBef>
              <a:spcAft>
                <a:spcPct val="0"/>
              </a:spcAft>
              <a:buClr>
                <a:srgbClr val="99CC00"/>
              </a:buClr>
              <a:buSzPct val="60000"/>
              <a:buFont typeface="Wingdings" panose="05000000000000000000" pitchFamily="2" charset="2"/>
              <a:buNone/>
            </a:pPr>
            <a:r>
              <a:rPr lang="en-US" altLang="zh-CN" sz="2800">
                <a:solidFill>
                  <a:srgbClr val="000000"/>
                </a:solidFill>
                <a:latin typeface="Times New Roman" panose="02020603050405020304" pitchFamily="18" charset="0"/>
              </a:rPr>
              <a:t>3</a:t>
            </a:r>
            <a:r>
              <a:rPr lang="en-US" altLang="zh-CN" sz="2800" b="1">
                <a:solidFill>
                  <a:srgbClr val="000000"/>
                </a:solidFill>
                <a:latin typeface="Times New Roman" panose="02020603050405020304" pitchFamily="18" charset="0"/>
              </a:rPr>
              <a:t> </a:t>
            </a:r>
            <a:r>
              <a:rPr lang="en-US" altLang="zh-CN" sz="2800" b="1">
                <a:solidFill>
                  <a:srgbClr val="0000FF"/>
                </a:solidFill>
                <a:latin typeface="Times New Roman" panose="02020603050405020304" pitchFamily="18" charset="0"/>
              </a:rPr>
              <a:t>Partial shipment &amp; Transshipment</a:t>
            </a:r>
          </a:p>
          <a:p>
            <a:pPr algn="ctr" fontAlgn="base">
              <a:spcBef>
                <a:spcPct val="20000"/>
              </a:spcBef>
              <a:spcAft>
                <a:spcPct val="0"/>
              </a:spcAft>
              <a:buClr>
                <a:srgbClr val="99CC00"/>
              </a:buClr>
              <a:buSzPct val="60000"/>
              <a:buFont typeface="Wingdings" panose="05000000000000000000" pitchFamily="2" charset="2"/>
              <a:buNone/>
            </a:pPr>
            <a:r>
              <a:rPr lang="zh-CN" altLang="en-US" sz="2800" b="1">
                <a:solidFill>
                  <a:srgbClr val="0000FF"/>
                </a:solidFill>
                <a:latin typeface="Times New Roman" panose="02020603050405020304" pitchFamily="18" charset="0"/>
              </a:rPr>
              <a:t>分批装运与转运</a:t>
            </a:r>
          </a:p>
        </p:txBody>
      </p:sp>
      <p:sp>
        <p:nvSpPr>
          <p:cNvPr id="74755" name="Text Box 3"/>
          <p:cNvSpPr txBox="1">
            <a:spLocks noChangeArrowheads="1"/>
          </p:cNvSpPr>
          <p:nvPr/>
        </p:nvSpPr>
        <p:spPr bwMode="auto">
          <a:xfrm>
            <a:off x="539750" y="1557338"/>
            <a:ext cx="6629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Times New Roman" panose="02020603050405020304" pitchFamily="18" charset="0"/>
              </a:rPr>
              <a:t>1</a:t>
            </a:r>
            <a:r>
              <a:rPr kumimoji="1" lang="zh-CN" altLang="en-US" sz="3600" b="1">
                <a:solidFill>
                  <a:srgbClr val="000000"/>
                </a:solidFill>
                <a:latin typeface="Times New Roman" panose="02020603050405020304" pitchFamily="18" charset="0"/>
              </a:rPr>
              <a:t>）</a:t>
            </a:r>
            <a:r>
              <a:rPr kumimoji="1" lang="en-US" altLang="zh-CN" sz="3600" b="1">
                <a:solidFill>
                  <a:srgbClr val="000000"/>
                </a:solidFill>
                <a:latin typeface="Times New Roman" panose="02020603050405020304" pitchFamily="18" charset="0"/>
              </a:rPr>
              <a:t>Partial Shipment</a:t>
            </a:r>
            <a:r>
              <a:rPr kumimoji="1" lang="zh-CN" altLang="en-US" sz="3600" b="1">
                <a:solidFill>
                  <a:srgbClr val="000000"/>
                </a:solidFill>
                <a:latin typeface="Times New Roman" panose="02020603050405020304" pitchFamily="18" charset="0"/>
              </a:rPr>
              <a:t>分批装运</a:t>
            </a:r>
          </a:p>
        </p:txBody>
      </p:sp>
      <p:sp>
        <p:nvSpPr>
          <p:cNvPr id="74756" name="Text Box 4"/>
          <p:cNvSpPr txBox="1">
            <a:spLocks noChangeArrowheads="1"/>
          </p:cNvSpPr>
          <p:nvPr/>
        </p:nvSpPr>
        <p:spPr bwMode="auto">
          <a:xfrm>
            <a:off x="1116013" y="2276475"/>
            <a:ext cx="7162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200" b="1">
                <a:solidFill>
                  <a:srgbClr val="008000"/>
                </a:solidFill>
                <a:latin typeface="Times New Roman" panose="02020603050405020304" pitchFamily="18" charset="0"/>
              </a:rPr>
              <a:t>Partial shipments allowed. (prohibited)</a:t>
            </a:r>
          </a:p>
        </p:txBody>
      </p:sp>
      <p:sp>
        <p:nvSpPr>
          <p:cNvPr id="74757" name="Text Box 5"/>
          <p:cNvSpPr txBox="1">
            <a:spLocks noChangeArrowheads="1"/>
          </p:cNvSpPr>
          <p:nvPr/>
        </p:nvSpPr>
        <p:spPr bwMode="auto">
          <a:xfrm>
            <a:off x="1476375" y="2924175"/>
            <a:ext cx="7010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200" b="1">
                <a:solidFill>
                  <a:srgbClr val="663300"/>
                </a:solidFill>
                <a:latin typeface="Times New Roman" panose="02020603050405020304" pitchFamily="18" charset="0"/>
              </a:rPr>
              <a:t>Shipment should be effected within Jan/Feb/Mar 2003 in three lots.</a:t>
            </a:r>
          </a:p>
        </p:txBody>
      </p:sp>
      <p:sp>
        <p:nvSpPr>
          <p:cNvPr id="74759" name="Text Box 7"/>
          <p:cNvSpPr txBox="1">
            <a:spLocks noChangeArrowheads="1"/>
          </p:cNvSpPr>
          <p:nvPr/>
        </p:nvSpPr>
        <p:spPr bwMode="auto">
          <a:xfrm>
            <a:off x="1547813" y="4076700"/>
            <a:ext cx="5867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200" b="1">
                <a:solidFill>
                  <a:srgbClr val="000000"/>
                </a:solidFill>
                <a:latin typeface="Times New Roman" panose="02020603050405020304" pitchFamily="18" charset="0"/>
              </a:rPr>
              <a:t>……in three equal monthly lots.</a:t>
            </a:r>
          </a:p>
        </p:txBody>
      </p:sp>
      <p:sp>
        <p:nvSpPr>
          <p:cNvPr id="74760" name="Text Box 8"/>
          <p:cNvSpPr txBox="1">
            <a:spLocks noChangeArrowheads="1"/>
          </p:cNvSpPr>
          <p:nvPr/>
        </p:nvSpPr>
        <p:spPr bwMode="auto">
          <a:xfrm>
            <a:off x="823913" y="4741863"/>
            <a:ext cx="7315200" cy="1076325"/>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200" b="1">
                <a:solidFill>
                  <a:srgbClr val="000000"/>
                </a:solidFill>
                <a:latin typeface="Times New Roman" panose="02020603050405020304" pitchFamily="18" charset="0"/>
              </a:rPr>
              <a:t>Shipment should be effected within May/June in three lots, 500M/T for each.</a:t>
            </a: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 calcmode="lin" valueType="num">
                                      <p:cBhvr additive="base">
                                        <p:cTn id="7" dur="500" fill="hold"/>
                                        <p:tgtEl>
                                          <p:spTgt spid="74755"/>
                                        </p:tgtEl>
                                        <p:attrNameLst>
                                          <p:attrName>ppt_x</p:attrName>
                                        </p:attrNameLst>
                                      </p:cBhvr>
                                      <p:tavLst>
                                        <p:tav tm="0">
                                          <p:val>
                                            <p:strVal val="0-#ppt_w/2"/>
                                          </p:val>
                                        </p:tav>
                                        <p:tav tm="100000">
                                          <p:val>
                                            <p:strVal val="#ppt_x"/>
                                          </p:val>
                                        </p:tav>
                                      </p:tavLst>
                                    </p:anim>
                                    <p:anim calcmode="lin" valueType="num">
                                      <p:cBhvr additive="base">
                                        <p:cTn id="8" dur="500" fill="hold"/>
                                        <p:tgtEl>
                                          <p:spTgt spid="7475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4756"/>
                                        </p:tgtEl>
                                        <p:attrNameLst>
                                          <p:attrName>style.visibility</p:attrName>
                                        </p:attrNameLst>
                                      </p:cBhvr>
                                      <p:to>
                                        <p:strVal val="visible"/>
                                      </p:to>
                                    </p:set>
                                    <p:anim calcmode="lin" valueType="num">
                                      <p:cBhvr additive="base">
                                        <p:cTn id="13" dur="500" fill="hold"/>
                                        <p:tgtEl>
                                          <p:spTgt spid="74756"/>
                                        </p:tgtEl>
                                        <p:attrNameLst>
                                          <p:attrName>ppt_x</p:attrName>
                                        </p:attrNameLst>
                                      </p:cBhvr>
                                      <p:tavLst>
                                        <p:tav tm="0">
                                          <p:val>
                                            <p:strVal val="1+#ppt_w/2"/>
                                          </p:val>
                                        </p:tav>
                                        <p:tav tm="100000">
                                          <p:val>
                                            <p:strVal val="#ppt_x"/>
                                          </p:val>
                                        </p:tav>
                                      </p:tavLst>
                                    </p:anim>
                                    <p:anim calcmode="lin" valueType="num">
                                      <p:cBhvr additive="base">
                                        <p:cTn id="14" dur="500" fill="hold"/>
                                        <p:tgtEl>
                                          <p:spTgt spid="7475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4757"/>
                                        </p:tgtEl>
                                        <p:attrNameLst>
                                          <p:attrName>style.visibility</p:attrName>
                                        </p:attrNameLst>
                                      </p:cBhvr>
                                      <p:to>
                                        <p:strVal val="visible"/>
                                      </p:to>
                                    </p:set>
                                    <p:anim calcmode="lin" valueType="num">
                                      <p:cBhvr additive="base">
                                        <p:cTn id="19" dur="500" fill="hold"/>
                                        <p:tgtEl>
                                          <p:spTgt spid="74757"/>
                                        </p:tgtEl>
                                        <p:attrNameLst>
                                          <p:attrName>ppt_x</p:attrName>
                                        </p:attrNameLst>
                                      </p:cBhvr>
                                      <p:tavLst>
                                        <p:tav tm="0">
                                          <p:val>
                                            <p:strVal val="0-#ppt_w/2"/>
                                          </p:val>
                                        </p:tav>
                                        <p:tav tm="100000">
                                          <p:val>
                                            <p:strVal val="#ppt_x"/>
                                          </p:val>
                                        </p:tav>
                                      </p:tavLst>
                                    </p:anim>
                                    <p:anim calcmode="lin" valueType="num">
                                      <p:cBhvr additive="base">
                                        <p:cTn id="20" dur="500" fill="hold"/>
                                        <p:tgtEl>
                                          <p:spTgt spid="7475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4759"/>
                                        </p:tgtEl>
                                        <p:attrNameLst>
                                          <p:attrName>style.visibility</p:attrName>
                                        </p:attrNameLst>
                                      </p:cBhvr>
                                      <p:to>
                                        <p:strVal val="visible"/>
                                      </p:to>
                                    </p:set>
                                    <p:anim calcmode="lin" valueType="num">
                                      <p:cBhvr additive="base">
                                        <p:cTn id="25" dur="500" fill="hold"/>
                                        <p:tgtEl>
                                          <p:spTgt spid="74759"/>
                                        </p:tgtEl>
                                        <p:attrNameLst>
                                          <p:attrName>ppt_x</p:attrName>
                                        </p:attrNameLst>
                                      </p:cBhvr>
                                      <p:tavLst>
                                        <p:tav tm="0">
                                          <p:val>
                                            <p:strVal val="0-#ppt_w/2"/>
                                          </p:val>
                                        </p:tav>
                                        <p:tav tm="100000">
                                          <p:val>
                                            <p:strVal val="#ppt_x"/>
                                          </p:val>
                                        </p:tav>
                                      </p:tavLst>
                                    </p:anim>
                                    <p:anim calcmode="lin" valueType="num">
                                      <p:cBhvr additive="base">
                                        <p:cTn id="26" dur="500" fill="hold"/>
                                        <p:tgtEl>
                                          <p:spTgt spid="7475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4760"/>
                                        </p:tgtEl>
                                        <p:attrNameLst>
                                          <p:attrName>style.visibility</p:attrName>
                                        </p:attrNameLst>
                                      </p:cBhvr>
                                      <p:to>
                                        <p:strVal val="visible"/>
                                      </p:to>
                                    </p:set>
                                    <p:anim calcmode="lin" valueType="num">
                                      <p:cBhvr additive="base">
                                        <p:cTn id="31" dur="500" fill="hold"/>
                                        <p:tgtEl>
                                          <p:spTgt spid="74760"/>
                                        </p:tgtEl>
                                        <p:attrNameLst>
                                          <p:attrName>ppt_x</p:attrName>
                                        </p:attrNameLst>
                                      </p:cBhvr>
                                      <p:tavLst>
                                        <p:tav tm="0">
                                          <p:val>
                                            <p:strVal val="#ppt_x"/>
                                          </p:val>
                                        </p:tav>
                                        <p:tav tm="100000">
                                          <p:val>
                                            <p:strVal val="#ppt_x"/>
                                          </p:val>
                                        </p:tav>
                                      </p:tavLst>
                                    </p:anim>
                                    <p:anim calcmode="lin" valueType="num">
                                      <p:cBhvr additive="base">
                                        <p:cTn id="32" dur="500" fill="hold"/>
                                        <p:tgtEl>
                                          <p:spTgt spid="747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ldLvl="0" animBg="1" autoUpdateAnimBg="0"/>
      <p:bldP spid="74756" grpId="0" bldLvl="0" animBg="1" autoUpdateAnimBg="0"/>
      <p:bldP spid="74757" grpId="0" bldLvl="0" animBg="1" autoUpdateAnimBg="0"/>
      <p:bldP spid="74759" grpId="0" bldLvl="0" animBg="1" autoUpdateAnimBg="0"/>
      <p:bldP spid="74760"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标题 5121"/>
          <p:cNvSpPr>
            <a:spLocks noGrp="1"/>
          </p:cNvSpPr>
          <p:nvPr>
            <p:ph type="title"/>
          </p:nvPr>
        </p:nvSpPr>
        <p:spPr>
          <a:xfrm>
            <a:off x="0" y="260648"/>
            <a:ext cx="9525744" cy="1143000"/>
          </a:xfrm>
        </p:spPr>
        <p:txBody>
          <a:bodyPr anchor="ctr"/>
          <a:lstStyle/>
          <a:p>
            <a:pPr>
              <a:lnSpc>
                <a:spcPct val="90000"/>
              </a:lnSpc>
            </a:pPr>
            <a:r>
              <a:rPr lang="en-US" altLang="zh-CN" sz="3200">
                <a:latin typeface="Times New Roman" panose="02020603050405020304" pitchFamily="18" charset="0"/>
                <a:cs typeface="Times New Roman" panose="02020603050405020304" pitchFamily="18" charset="0"/>
              </a:rPr>
              <a:t>1. </a:t>
            </a:r>
            <a:r>
              <a:rPr lang="en-US" altLang="zh-CN" sz="3200">
                <a:latin typeface="Times New Roman" panose="02020603050405020304" pitchFamily="18" charset="0"/>
                <a:cs typeface="Times New Roman" panose="02020603050405020304" pitchFamily="18" charset="0"/>
                <a:sym typeface="+mn-ea"/>
              </a:rPr>
              <a:t>Factors of Affecting Trade Volume</a:t>
            </a:r>
            <a:br>
              <a:rPr lang="en-US" altLang="zh-CN" sz="3200">
                <a:latin typeface="Times New Roman" panose="02020603050405020304" pitchFamily="18" charset="0"/>
                <a:cs typeface="Times New Roman" panose="02020603050405020304" pitchFamily="18" charset="0"/>
                <a:sym typeface="+mn-ea"/>
              </a:rPr>
            </a:br>
            <a:r>
              <a:rPr lang="zh-CN" altLang="en-US" sz="2000">
                <a:latin typeface="+mn-ea"/>
                <a:cs typeface="Times New Roman" panose="02020603050405020304" pitchFamily="18" charset="0"/>
              </a:rPr>
              <a:t>（影响国家之间贸易量的因素）</a:t>
            </a:r>
            <a:br>
              <a:rPr lang="zh-CN" altLang="en-US" sz="2000">
                <a:solidFill>
                  <a:srgbClr val="000000"/>
                </a:solidFill>
                <a:latin typeface="Times New Roman" panose="02020603050405020304" pitchFamily="18" charset="0"/>
                <a:cs typeface="Times New Roman" panose="02020603050405020304" pitchFamily="18" charset="0"/>
              </a:rPr>
            </a:br>
            <a:endParaRPr lang="zh-CN" altLang="en-US" sz="200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899592" y="1206387"/>
            <a:ext cx="7344816" cy="4692650"/>
          </a:xfrm>
          <a:prstGeom prst="rect">
            <a:avLst/>
          </a:prstGeom>
          <a:noFill/>
        </p:spPr>
        <p:txBody>
          <a:bodyPr wrap="square" rtlCol="0">
            <a:spAutoFit/>
          </a:bodyPr>
          <a:lstStyle/>
          <a:p>
            <a:pPr marL="514350" indent="-514350">
              <a:buAutoNum type="arabicParenBoth"/>
            </a:pPr>
            <a:r>
              <a:rPr lang="en-US" altLang="zh-CN" sz="2700">
                <a:latin typeface="Times New Roman" panose="02020603050405020304" pitchFamily="18" charset="0"/>
                <a:cs typeface="Times New Roman" panose="02020603050405020304" pitchFamily="18" charset="0"/>
              </a:rPr>
              <a:t>The size of an economy is directly related to the volume of imports and exports.</a:t>
            </a:r>
          </a:p>
          <a:p>
            <a:r>
              <a:rPr lang="zh-CN" altLang="en-US" sz="2200"/>
              <a:t>（经济规模的大小直接决定了进口与出口量。）</a:t>
            </a:r>
            <a:endParaRPr lang="en-US" altLang="zh-CN" sz="2200"/>
          </a:p>
          <a:p>
            <a:endParaRPr lang="en-US" altLang="zh-CN" sz="2200"/>
          </a:p>
          <a:p>
            <a:r>
              <a:rPr lang="en-US" altLang="zh-CN" sz="2700">
                <a:latin typeface="Times New Roman" panose="02020603050405020304" pitchFamily="18" charset="0"/>
                <a:cs typeface="Times New Roman" panose="02020603050405020304" pitchFamily="18" charset="0"/>
              </a:rPr>
              <a:t>(2) Distance between markets influences transportation costs and therefore the cost of imports and exports.</a:t>
            </a:r>
          </a:p>
          <a:p>
            <a:r>
              <a:rPr lang="zh-CN" altLang="en-US" sz="2000"/>
              <a:t>（国际市场之间的距离影响了运输成本，也就影响了进口和出口的成本。）</a:t>
            </a:r>
            <a:endParaRPr lang="en-US" altLang="zh-CN" sz="2000"/>
          </a:p>
          <a:p>
            <a:endParaRPr lang="en-US" altLang="zh-CN" sz="2000"/>
          </a:p>
          <a:p>
            <a:endParaRPr lang="en-US" altLang="zh-CN" sz="2000"/>
          </a:p>
          <a:p>
            <a:endParaRPr lang="en-US" altLang="zh-CN" sz="2000"/>
          </a:p>
          <a:p>
            <a:endParaRPr lang="zh-CN" altLang="en-US" sz="2000"/>
          </a:p>
        </p:txBody>
      </p:sp>
    </p:spTree>
  </p:cSld>
  <p:clrMapOvr>
    <a:masterClrMapping/>
  </p:clrMapOvr>
  <p:transition spd="slow">
    <p:push dir="u"/>
  </p:transition>
</p:sld>
</file>

<file path=ppt/slides/slide19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2133600" y="663575"/>
            <a:ext cx="184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buClr>
                <a:srgbClr val="99CC00"/>
              </a:buClr>
              <a:buSzPct val="60000"/>
              <a:buFont typeface="Wingdings" panose="05000000000000000000" pitchFamily="2" charset="2"/>
              <a:buNone/>
            </a:pPr>
            <a:endParaRPr lang="zh-CN" altLang="en-US" sz="2800" b="1">
              <a:solidFill>
                <a:srgbClr val="0000CC"/>
              </a:solidFill>
              <a:latin typeface="Times New Roman" panose="02020603050405020304" pitchFamily="18" charset="0"/>
            </a:endParaRPr>
          </a:p>
        </p:txBody>
      </p:sp>
      <p:sp>
        <p:nvSpPr>
          <p:cNvPr id="75779" name="Text Box 3"/>
          <p:cNvSpPr txBox="1">
            <a:spLocks noChangeArrowheads="1"/>
          </p:cNvSpPr>
          <p:nvPr/>
        </p:nvSpPr>
        <p:spPr bwMode="auto">
          <a:xfrm>
            <a:off x="1835696" y="481013"/>
            <a:ext cx="5638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3600" b="1" dirty="0">
                <a:solidFill>
                  <a:srgbClr val="000000"/>
                </a:solidFill>
                <a:latin typeface="Times New Roman" panose="02020603050405020304" pitchFamily="18" charset="0"/>
              </a:rPr>
              <a:t>2</a:t>
            </a:r>
            <a:r>
              <a:rPr kumimoji="1" lang="zh-CN" altLang="en-US" sz="3600" b="1" dirty="0">
                <a:solidFill>
                  <a:srgbClr val="000000"/>
                </a:solidFill>
                <a:latin typeface="Times New Roman" panose="02020603050405020304" pitchFamily="18" charset="0"/>
              </a:rPr>
              <a:t>）</a:t>
            </a:r>
            <a:r>
              <a:rPr kumimoji="1" lang="en-US" altLang="zh-CN" sz="3600" b="1" dirty="0">
                <a:solidFill>
                  <a:srgbClr val="000000"/>
                </a:solidFill>
                <a:latin typeface="Times New Roman" panose="02020603050405020304" pitchFamily="18" charset="0"/>
              </a:rPr>
              <a:t>Transshipment </a:t>
            </a:r>
            <a:r>
              <a:rPr kumimoji="1" lang="zh-CN" altLang="en-US" sz="3600" b="1" dirty="0">
                <a:solidFill>
                  <a:srgbClr val="000000"/>
                </a:solidFill>
                <a:latin typeface="Times New Roman" panose="02020603050405020304" pitchFamily="18" charset="0"/>
              </a:rPr>
              <a:t>转运</a:t>
            </a:r>
          </a:p>
        </p:txBody>
      </p:sp>
      <p:sp>
        <p:nvSpPr>
          <p:cNvPr id="75780" name="Rectangle 4"/>
          <p:cNvSpPr>
            <a:spLocks noGrp="1" noChangeArrowheads="1"/>
          </p:cNvSpPr>
          <p:nvPr>
            <p:ph type="body" idx="1"/>
          </p:nvPr>
        </p:nvSpPr>
        <p:spPr>
          <a:xfrm>
            <a:off x="539552" y="1182688"/>
            <a:ext cx="8071048" cy="3902075"/>
          </a:xfrm>
          <a:noFill/>
          <a:extLst>
            <a:ext uri="{91240B29-F687-4F45-9708-019B960494DF}">
              <a14:hiddenLine xmlns:a14="http://schemas.microsoft.com/office/drawing/2010/main" w="9525">
                <a:solidFill>
                  <a:schemeClr val="tx1"/>
                </a:solidFill>
                <a:miter lim="800000"/>
                <a:headEnd/>
                <a:tailEnd/>
              </a14:hiddenLine>
            </a:ext>
          </a:extLst>
        </p:spPr>
        <p:txBody>
          <a:bodyPr/>
          <a:lstStyle/>
          <a:p>
            <a:r>
              <a:rPr lang="en-US" altLang="zh-CN" sz="2800" u="sng" dirty="0">
                <a:solidFill>
                  <a:srgbClr val="0000FF"/>
                </a:solidFill>
                <a:latin typeface="Times New Roman" panose="02020603050405020304" pitchFamily="18" charset="0"/>
              </a:rPr>
              <a:t>Transshipment</a:t>
            </a:r>
            <a:r>
              <a:rPr lang="en-US" altLang="zh-CN" sz="2800" u="sng" dirty="0">
                <a:latin typeface="Times New Roman" panose="02020603050405020304" pitchFamily="18" charset="0"/>
              </a:rPr>
              <a:t>:</a:t>
            </a:r>
            <a:r>
              <a:rPr lang="en-US" altLang="zh-CN" sz="2800" dirty="0">
                <a:latin typeface="Times New Roman" panose="02020603050405020304" pitchFamily="18" charset="0"/>
              </a:rPr>
              <a:t> in ocean shipping, is the movement of goods in transit from one carrier to another at the ports of transshipment before the goods reach the port of destination.</a:t>
            </a:r>
          </a:p>
          <a:p>
            <a:r>
              <a:rPr lang="en-US" altLang="zh-CN" sz="2800" u="sng" dirty="0">
                <a:solidFill>
                  <a:srgbClr val="0000FF"/>
                </a:solidFill>
                <a:latin typeface="Times New Roman" panose="02020603050405020304" pitchFamily="18" charset="0"/>
              </a:rPr>
              <a:t>Reasons for transshipment</a:t>
            </a:r>
            <a:r>
              <a:rPr lang="en-US" altLang="zh-CN" sz="2800" u="sng" dirty="0">
                <a:latin typeface="Times New Roman" panose="02020603050405020304" pitchFamily="18" charset="0"/>
              </a:rPr>
              <a:t>:</a:t>
            </a:r>
            <a:r>
              <a:rPr lang="en-US" altLang="zh-CN" sz="2800" dirty="0">
                <a:latin typeface="Times New Roman" panose="02020603050405020304" pitchFamily="18" charset="0"/>
              </a:rPr>
              <a:t> Transshipment is necessary when ships sailing direct to the port of destination are not available, the port of destination does not tie along the sailing route of the liner, or the amount of cargo for a certain port of destination is so small that no ships would like to call at that port.</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additive="base">
                                        <p:cTn id="7" dur="500" fill="hold"/>
                                        <p:tgtEl>
                                          <p:spTgt spid="75779"/>
                                        </p:tgtEl>
                                        <p:attrNameLst>
                                          <p:attrName>ppt_x</p:attrName>
                                        </p:attrNameLst>
                                      </p:cBhvr>
                                      <p:tavLst>
                                        <p:tav tm="0">
                                          <p:val>
                                            <p:strVal val="0-#ppt_w/2"/>
                                          </p:val>
                                        </p:tav>
                                        <p:tav tm="100000">
                                          <p:val>
                                            <p:strVal val="#ppt_x"/>
                                          </p:val>
                                        </p:tav>
                                      </p:tavLst>
                                    </p:anim>
                                    <p:anim calcmode="lin" valueType="num">
                                      <p:cBhvr additive="base">
                                        <p:cTn id="8" dur="500" fill="hold"/>
                                        <p:tgtEl>
                                          <p:spTgt spid="7577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75780">
                                            <p:txEl>
                                              <p:pRg st="0" end="0"/>
                                            </p:txEl>
                                          </p:spTgt>
                                        </p:tgtEl>
                                        <p:attrNameLst>
                                          <p:attrName>style.visibility</p:attrName>
                                        </p:attrNameLst>
                                      </p:cBhvr>
                                      <p:to>
                                        <p:strVal val="visible"/>
                                      </p:to>
                                    </p:set>
                                    <p:animEffect transition="in" filter="diamond(in)">
                                      <p:cBhvr>
                                        <p:cTn id="13" dur="2000"/>
                                        <p:tgtEl>
                                          <p:spTgt spid="7578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nodeType="clickEffect">
                                  <p:stCondLst>
                                    <p:cond delay="0"/>
                                  </p:stCondLst>
                                  <p:childTnLst>
                                    <p:set>
                                      <p:cBhvr>
                                        <p:cTn id="17" dur="1" fill="hold">
                                          <p:stCondLst>
                                            <p:cond delay="0"/>
                                          </p:stCondLst>
                                        </p:cTn>
                                        <p:tgtEl>
                                          <p:spTgt spid="75780">
                                            <p:txEl>
                                              <p:pRg st="1" end="1"/>
                                            </p:txEl>
                                          </p:spTgt>
                                        </p:tgtEl>
                                        <p:attrNameLst>
                                          <p:attrName>style.visibility</p:attrName>
                                        </p:attrNameLst>
                                      </p:cBhvr>
                                      <p:to>
                                        <p:strVal val="visible"/>
                                      </p:to>
                                    </p:set>
                                    <p:animEffect transition="in" filter="plus(in)">
                                      <p:cBhvr>
                                        <p:cTn id="18" dur="2000"/>
                                        <p:tgtEl>
                                          <p:spTgt spid="7578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ldLvl="0" animBg="1" autoUpdateAnimBg="0"/>
    </p:bldLst>
  </p:timing>
</p:sld>
</file>

<file path=ppt/slides/slide19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323850" y="131763"/>
            <a:ext cx="8267700" cy="671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indent="41338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b="1" dirty="0">
                <a:solidFill>
                  <a:srgbClr val="000000"/>
                </a:solidFill>
                <a:latin typeface="Times New Roman" panose="02020603050405020304" pitchFamily="18" charset="0"/>
              </a:rPr>
              <a:t>SHIPPING ADVICE</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b="1" dirty="0">
                <a:solidFill>
                  <a:srgbClr val="000000"/>
                </a:solidFill>
                <a:latin typeface="Times New Roman" panose="02020603050405020304" pitchFamily="18" charset="0"/>
              </a:rPr>
              <a:t>FAX</a:t>
            </a:r>
            <a:r>
              <a:rPr lang="zh-CN" altLang="en-US" b="1" dirty="0">
                <a:solidFill>
                  <a:srgbClr val="000000"/>
                </a:solidFill>
                <a:latin typeface="Times New Roman" panose="02020603050405020304" pitchFamily="18" charset="0"/>
              </a:rPr>
              <a:t>：                                               </a:t>
            </a:r>
            <a:r>
              <a:rPr lang="en-US" altLang="zh-CN" b="1" dirty="0">
                <a:solidFill>
                  <a:srgbClr val="000000"/>
                </a:solidFill>
                <a:latin typeface="Times New Roman" panose="02020603050405020304" pitchFamily="18" charset="0"/>
              </a:rPr>
              <a:t>INVOICE No. </a:t>
            </a:r>
            <a:r>
              <a:rPr lang="zh-CN" altLang="en-US" b="1" dirty="0">
                <a:solidFill>
                  <a:srgbClr val="000000"/>
                </a:solidFill>
                <a:latin typeface="Times New Roman" panose="02020603050405020304" pitchFamily="18" charset="0"/>
              </a:rPr>
              <a:t>：</a:t>
            </a:r>
            <a:r>
              <a:rPr lang="zh-CN" altLang="en-US" b="1"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b="1" dirty="0">
                <a:solidFill>
                  <a:srgbClr val="000000"/>
                </a:solidFill>
                <a:latin typeface="Times New Roman" panose="02020603050405020304" pitchFamily="18" charset="0"/>
              </a:rPr>
              <a:t>TELEX</a:t>
            </a:r>
            <a:r>
              <a:rPr lang="zh-CN" altLang="en-US" b="1" dirty="0">
                <a:solidFill>
                  <a:srgbClr val="000000"/>
                </a:solidFill>
                <a:latin typeface="Times New Roman" panose="02020603050405020304" pitchFamily="18" charset="0"/>
              </a:rPr>
              <a:t>：                                             </a:t>
            </a:r>
            <a:r>
              <a:rPr lang="en-US" altLang="zh-CN" b="1" dirty="0">
                <a:solidFill>
                  <a:srgbClr val="000000"/>
                </a:solidFill>
                <a:latin typeface="Times New Roman" panose="02020603050405020304" pitchFamily="18" charset="0"/>
              </a:rPr>
              <a:t>L/C No.</a:t>
            </a:r>
            <a:r>
              <a:rPr lang="zh-CN" altLang="en-US" b="1" dirty="0">
                <a:solidFill>
                  <a:srgbClr val="000000"/>
                </a:solidFill>
                <a:latin typeface="Times New Roman" panose="02020603050405020304" pitchFamily="18" charset="0"/>
              </a:rPr>
              <a:t>：</a:t>
            </a:r>
            <a:r>
              <a:rPr lang="en-US" altLang="zh-CN" b="1" u="sng" dirty="0">
                <a:solidFill>
                  <a:srgbClr val="000000"/>
                </a:solidFill>
                <a:latin typeface="Times New Roman" panose="02020603050405020304" pitchFamily="18" charset="0"/>
              </a:rPr>
              <a:t>_</a:t>
            </a:r>
            <a:r>
              <a:rPr lang="en-US" altLang="zh-CN" u="sng" dirty="0">
                <a:solidFill>
                  <a:srgbClr val="000000"/>
                </a:solidFill>
                <a:latin typeface="Times New Roman" panose="02020603050405020304" pitchFamily="18" charset="0"/>
              </a:rPr>
              <a:t>                 _</a:t>
            </a:r>
            <a:endParaRPr lang="en-US" altLang="zh-CN"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b="1" dirty="0">
                <a:solidFill>
                  <a:srgbClr val="000000"/>
                </a:solidFill>
                <a:latin typeface="Times New Roman" panose="02020603050405020304" pitchFamily="18" charset="0"/>
              </a:rPr>
              <a:t>TEL</a:t>
            </a:r>
            <a:r>
              <a:rPr lang="zh-CN" altLang="en-US" b="1" dirty="0">
                <a:solidFill>
                  <a:srgbClr val="000000"/>
                </a:solidFill>
                <a:latin typeface="Times New Roman" panose="02020603050405020304" pitchFamily="18" charset="0"/>
              </a:rPr>
              <a:t>：                                               </a:t>
            </a:r>
            <a:r>
              <a:rPr lang="en-US" altLang="zh-CN" b="1" dirty="0">
                <a:solidFill>
                  <a:srgbClr val="000000"/>
                </a:solidFill>
                <a:latin typeface="Times New Roman" panose="02020603050405020304" pitchFamily="18" charset="0"/>
              </a:rPr>
              <a:t>S/C No.</a:t>
            </a:r>
            <a:r>
              <a:rPr lang="zh-CN" altLang="en-US" b="1" dirty="0">
                <a:solidFill>
                  <a:srgbClr val="000000"/>
                </a:solidFill>
                <a:latin typeface="Times New Roman" panose="02020603050405020304" pitchFamily="18" charset="0"/>
              </a:rPr>
              <a:t>：</a:t>
            </a:r>
            <a:r>
              <a:rPr lang="zh-CN" altLang="en-US" b="1"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b="1" dirty="0">
                <a:solidFill>
                  <a:srgbClr val="000000"/>
                </a:solidFill>
                <a:latin typeface="Times New Roman" panose="02020603050405020304" pitchFamily="18" charset="0"/>
              </a:rPr>
              <a:t>MESSRS</a:t>
            </a:r>
            <a:r>
              <a:rPr lang="zh-CN" altLang="en-US" b="1" dirty="0">
                <a:solidFill>
                  <a:srgbClr val="000000"/>
                </a:solidFill>
                <a:latin typeface="Times New Roman" panose="02020603050405020304" pitchFamily="18" charset="0"/>
              </a:rPr>
              <a:t>：</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b="1" dirty="0">
                <a:solidFill>
                  <a:srgbClr val="000000"/>
                </a:solidFill>
                <a:latin typeface="Times New Roman" panose="02020603050405020304" pitchFamily="18" charset="0"/>
              </a:rPr>
              <a:t>DEAR SIRS</a:t>
            </a:r>
            <a:r>
              <a:rPr lang="zh-CN" altLang="en-US" b="1" dirty="0">
                <a:solidFill>
                  <a:srgbClr val="000000"/>
                </a:solidFill>
                <a:latin typeface="Times New Roman" panose="02020603050405020304" pitchFamily="18" charset="0"/>
              </a:rPr>
              <a:t>：</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            WE HEREBY INFORM YOU THAT THE GOODS UNDER THE ABOVE MENTIONED CREDIT HAVE BEEN SHIPPED. THE DETAILS OF THE SHIPMENT ARE STATED BELOW.</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SHIPPING MARKS</a:t>
            </a:r>
            <a:r>
              <a:rPr lang="zh-CN" altLang="en-US" dirty="0">
                <a:solidFill>
                  <a:srgbClr val="000000"/>
                </a:solidFill>
                <a:latin typeface="Times New Roman" panose="02020603050405020304" pitchFamily="18" charset="0"/>
              </a:rPr>
              <a:t>：</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COMMODITY</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NUMBER OF BALES</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TOTAL G..T</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OCEAN VESSEL</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DATE OF DEPARTURE</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B/L No.</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PORT OF LOADING</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dirty="0">
                <a:solidFill>
                  <a:srgbClr val="000000"/>
                </a:solidFill>
                <a:latin typeface="Times New Roman" panose="02020603050405020304" pitchFamily="18" charset="0"/>
              </a:rPr>
              <a:t>DESTINATION</a:t>
            </a:r>
            <a:r>
              <a:rPr lang="zh-CN" altLang="en-US" dirty="0">
                <a:solidFill>
                  <a:srgbClr val="000000"/>
                </a:solidFill>
                <a:latin typeface="Times New Roman" panose="02020603050405020304" pitchFamily="18" charset="0"/>
              </a:rPr>
              <a:t>：</a:t>
            </a:r>
            <a:r>
              <a:rPr lang="zh-CN" altLang="en-US" u="sng" dirty="0">
                <a:solidFill>
                  <a:srgbClr val="000000"/>
                </a:solidFill>
                <a:latin typeface="Times New Roman" panose="02020603050405020304" pitchFamily="18" charset="0"/>
              </a:rPr>
              <a:t>                                     </a:t>
            </a:r>
            <a:endParaRPr lang="zh-CN" altLang="en-US" dirty="0">
              <a:solidFill>
                <a:srgbClr val="000000"/>
              </a:solidFill>
              <a:latin typeface="Times New Roman" panose="02020603050405020304" pitchFamily="18" charset="0"/>
            </a:endParaRPr>
          </a:p>
          <a:p>
            <a:pPr eaLnBrk="0" fontAlgn="base" hangingPunct="0">
              <a:spcBef>
                <a:spcPct val="0"/>
              </a:spcBef>
              <a:spcAft>
                <a:spcPct val="0"/>
              </a:spcAft>
            </a:pPr>
            <a:endParaRPr lang="zh-CN" altLang="en-US" dirty="0">
              <a:solidFill>
                <a:srgbClr val="000000"/>
              </a:solidFill>
            </a:endParaRPr>
          </a:p>
        </p:txBody>
      </p:sp>
    </p:spTree>
  </p:cSld>
  <p:clrMapOvr>
    <a:masterClrMapping/>
  </p:clrMapOvr>
  <p:transition>
    <p:blinds/>
  </p:transition>
</p:sld>
</file>

<file path=ppt/slides/slide19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77826" name="Group 2"/>
          <p:cNvGrpSpPr/>
          <p:nvPr/>
        </p:nvGrpSpPr>
        <p:grpSpPr bwMode="auto">
          <a:xfrm>
            <a:off x="0" y="549275"/>
            <a:ext cx="9525000" cy="6096000"/>
            <a:chOff x="0" y="336"/>
            <a:chExt cx="6000" cy="3840"/>
          </a:xfrm>
        </p:grpSpPr>
        <p:sp>
          <p:nvSpPr>
            <p:cNvPr id="101379" name="Text Box 3"/>
            <p:cNvSpPr txBox="1">
              <a:spLocks noChangeArrowheads="1"/>
            </p:cNvSpPr>
            <p:nvPr/>
          </p:nvSpPr>
          <p:spPr bwMode="auto">
            <a:xfrm>
              <a:off x="240" y="432"/>
              <a:ext cx="5088" cy="250"/>
            </a:xfrm>
            <a:prstGeom prst="rect">
              <a:avLst/>
            </a:prstGeom>
            <a:noFill/>
            <a:ln w="9525">
              <a:noFill/>
              <a:miter lim="800000"/>
              <a:tailEnd type="none" w="lg" len="lg"/>
            </a:ln>
            <a:effectLst/>
          </p:spPr>
          <p:txBody>
            <a:bodyPr>
              <a:spAutoFit/>
            </a:bodyPr>
            <a:lstStyle/>
            <a:p>
              <a:pPr fontAlgn="base">
                <a:spcBef>
                  <a:spcPct val="50000"/>
                </a:spcBef>
                <a:spcAft>
                  <a:spcPct val="0"/>
                </a:spcAft>
                <a:defRPr/>
              </a:pPr>
              <a:endParaRPr kumimoji="1" lang="zh-CN" altLang="zh-CN" sz="2000">
                <a:solidFill>
                  <a:srgbClr val="000000"/>
                </a:solidFill>
                <a:effectLst>
                  <a:outerShdw blurRad="38100" dist="38100" dir="2700000" algn="tl">
                    <a:srgbClr val="000000"/>
                  </a:outerShdw>
                </a:effectLst>
                <a:latin typeface="Times New Roman" panose="02020603050405020304" pitchFamily="18" charset="0"/>
              </a:endParaRPr>
            </a:p>
          </p:txBody>
        </p:sp>
        <p:graphicFrame>
          <p:nvGraphicFramePr>
            <p:cNvPr id="77828" name="Object 2"/>
            <p:cNvGraphicFramePr>
              <a:graphicFrameLocks noChangeAspect="1"/>
            </p:cNvGraphicFramePr>
            <p:nvPr/>
          </p:nvGraphicFramePr>
          <p:xfrm>
            <a:off x="0" y="912"/>
            <a:ext cx="5760" cy="1296"/>
          </p:xfrm>
          <a:graphic>
            <a:graphicData uri="http://schemas.openxmlformats.org/presentationml/2006/ole">
              <mc:AlternateContent xmlns:mc="http://schemas.openxmlformats.org/markup-compatibility/2006">
                <mc:Choice xmlns:v="urn:schemas-microsoft-com:vml" Requires="v">
                  <p:oleObj name="BMP 图象" r:id="rId3" imgW="6680200" imgH="1520825" progId="Paint.Picture">
                    <p:embed/>
                  </p:oleObj>
                </mc:Choice>
                <mc:Fallback>
                  <p:oleObj name="BMP 图象" r:id="rId3" imgW="6680200" imgH="1520825" progId="Paint.Picture">
                    <p:embed/>
                    <p:pic>
                      <p:nvPicPr>
                        <p:cNvPr id="0" name="图片 10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12"/>
                          <a:ext cx="5760" cy="1296"/>
                        </a:xfrm>
                        <a:prstGeom prst="rect">
                          <a:avLst/>
                        </a:prstGeom>
                        <a:noFill/>
                        <a:ln w="9525">
                          <a:solidFill>
                            <a:srgbClr val="EAEAEA"/>
                          </a:solidFill>
                          <a:miter lim="800000"/>
                          <a:headEnd/>
                          <a:tailEnd type="non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381" name="Text Box 5"/>
            <p:cNvSpPr txBox="1">
              <a:spLocks noChangeArrowheads="1"/>
            </p:cNvSpPr>
            <p:nvPr/>
          </p:nvSpPr>
          <p:spPr bwMode="auto">
            <a:xfrm>
              <a:off x="0" y="2160"/>
              <a:ext cx="5760" cy="250"/>
            </a:xfrm>
            <a:prstGeom prst="rect">
              <a:avLst/>
            </a:prstGeom>
            <a:noFill/>
            <a:ln w="9525">
              <a:noFill/>
              <a:miter lim="800000"/>
              <a:tailEnd type="none" w="lg" len="lg"/>
            </a:ln>
            <a:effectLst/>
          </p:spPr>
          <p:txBody>
            <a:bodyPr>
              <a:spAutoFit/>
            </a:bodyPr>
            <a:lstStyle/>
            <a:p>
              <a:pPr fontAlgn="base">
                <a:spcBef>
                  <a:spcPct val="50000"/>
                </a:spcBef>
                <a:spcAft>
                  <a:spcPct val="0"/>
                </a:spcAft>
                <a:defRPr/>
              </a:pPr>
              <a:endParaRPr kumimoji="1" lang="zh-CN" altLang="zh-CN" sz="2000">
                <a:solidFill>
                  <a:srgbClr val="000000"/>
                </a:solidFill>
                <a:effectLst>
                  <a:outerShdw blurRad="38100" dist="38100" dir="2700000" algn="tl">
                    <a:srgbClr val="000000"/>
                  </a:outerShdw>
                </a:effectLst>
                <a:latin typeface="Times New Roman" panose="02020603050405020304" pitchFamily="18" charset="0"/>
              </a:endParaRPr>
            </a:p>
          </p:txBody>
        </p:sp>
        <p:sp>
          <p:nvSpPr>
            <p:cNvPr id="101382" name="Text Box 6"/>
            <p:cNvSpPr txBox="1">
              <a:spLocks noChangeArrowheads="1"/>
            </p:cNvSpPr>
            <p:nvPr/>
          </p:nvSpPr>
          <p:spPr bwMode="auto">
            <a:xfrm>
              <a:off x="0" y="1920"/>
              <a:ext cx="6000" cy="493"/>
            </a:xfrm>
            <a:prstGeom prst="rect">
              <a:avLst/>
            </a:prstGeom>
            <a:noFill/>
            <a:ln w="9525">
              <a:noFill/>
              <a:miter lim="800000"/>
              <a:tailEnd type="none" w="lg" len="lg"/>
            </a:ln>
            <a:effectLst/>
          </p:spPr>
          <p:txBody>
            <a:bodyPr>
              <a:spAutoFit/>
            </a:bodyPr>
            <a:lstStyle/>
            <a:p>
              <a:pPr fontAlgn="base">
                <a:lnSpc>
                  <a:spcPct val="50000"/>
                </a:lnSpc>
                <a:spcBef>
                  <a:spcPct val="50000"/>
                </a:spcBef>
                <a:spcAft>
                  <a:spcPct val="0"/>
                </a:spcAft>
                <a:defRPr/>
              </a:pPr>
              <a:r>
                <a:rPr kumimoji="1" lang="en-US" altLang="zh-CN">
                  <a:solidFill>
                    <a:srgbClr val="000000"/>
                  </a:solidFill>
                  <a:effectLst>
                    <a:outerShdw blurRad="38100" dist="38100" dir="2700000" algn="tl">
                      <a:srgbClr val="000000"/>
                    </a:outerShdw>
                  </a:effectLst>
                  <a:latin typeface="Times New Roman" panose="02020603050405020304" pitchFamily="18" charset="0"/>
                </a:rPr>
                <a:t>  </a:t>
              </a:r>
              <a:r>
                <a:rPr kumimoji="1" lang="zh-CN" altLang="en-US">
                  <a:solidFill>
                    <a:srgbClr val="808080"/>
                  </a:solidFill>
                  <a:effectLst>
                    <a:outerShdw blurRad="38100" dist="38100" dir="2700000" algn="tl">
                      <a:srgbClr val="000000"/>
                    </a:outerShdw>
                  </a:effectLst>
                  <a:latin typeface="Times New Roman" panose="02020603050405020304" pitchFamily="18" charset="0"/>
                </a:rPr>
                <a:t>工厂   仓库  敞车             机场            集装箱   码头                                 码头</a:t>
              </a:r>
            </a:p>
            <a:p>
              <a:pPr fontAlgn="base">
                <a:lnSpc>
                  <a:spcPct val="50000"/>
                </a:lnSpc>
                <a:spcBef>
                  <a:spcPct val="50000"/>
                </a:spcBef>
                <a:spcAft>
                  <a:spcPct val="0"/>
                </a:spcAft>
                <a:defRPr/>
              </a:pPr>
              <a:r>
                <a:rPr kumimoji="1" lang="zh-CN" altLang="en-US">
                  <a:solidFill>
                    <a:srgbClr val="000000"/>
                  </a:solidFill>
                  <a:effectLst>
                    <a:outerShdw blurRad="38100" dist="38100" dir="2700000" algn="tl">
                      <a:srgbClr val="000000"/>
                    </a:outerShdw>
                  </a:effectLst>
                  <a:latin typeface="Times New Roman" panose="02020603050405020304" pitchFamily="18" charset="0"/>
                </a:rPr>
                <a:t>                               </a:t>
              </a:r>
              <a:r>
                <a:rPr kumimoji="1" lang="zh-CN" altLang="en-US">
                  <a:solidFill>
                    <a:srgbClr val="808080"/>
                  </a:solidFill>
                  <a:effectLst>
                    <a:outerShdw blurRad="38100" dist="38100" dir="2700000" algn="tl">
                      <a:srgbClr val="000000"/>
                    </a:outerShdw>
                  </a:effectLst>
                  <a:latin typeface="Times New Roman" panose="02020603050405020304" pitchFamily="18" charset="0"/>
                </a:rPr>
                <a:t>火车站                    堆场 </a:t>
              </a:r>
              <a:r>
                <a:rPr kumimoji="1" lang="en-US" altLang="zh-CN">
                  <a:solidFill>
                    <a:srgbClr val="808080"/>
                  </a:solidFill>
                  <a:effectLst>
                    <a:outerShdw blurRad="38100" dist="38100" dir="2700000" algn="tl">
                      <a:srgbClr val="000000"/>
                    </a:outerShdw>
                  </a:effectLst>
                  <a:latin typeface="Times New Roman" panose="02020603050405020304" pitchFamily="18" charset="0"/>
                </a:rPr>
                <a:t>CY</a:t>
              </a:r>
            </a:p>
            <a:p>
              <a:pPr fontAlgn="base">
                <a:lnSpc>
                  <a:spcPct val="50000"/>
                </a:lnSpc>
                <a:spcBef>
                  <a:spcPct val="50000"/>
                </a:spcBef>
                <a:spcAft>
                  <a:spcPct val="0"/>
                </a:spcAft>
                <a:defRPr/>
              </a:pPr>
              <a:r>
                <a:rPr kumimoji="1" lang="en-US" altLang="zh-CN">
                  <a:solidFill>
                    <a:srgbClr val="808080"/>
                  </a:solidFill>
                  <a:effectLst>
                    <a:outerShdw blurRad="38100" dist="38100" dir="2700000" algn="tl">
                      <a:srgbClr val="000000"/>
                    </a:outerShdw>
                  </a:effectLst>
                  <a:latin typeface="Times New Roman" panose="02020603050405020304" pitchFamily="18" charset="0"/>
                </a:rPr>
                <a:t>                               </a:t>
              </a:r>
              <a:r>
                <a:rPr kumimoji="1" lang="zh-CN" altLang="en-US">
                  <a:solidFill>
                    <a:srgbClr val="FFFF00"/>
                  </a:solidFill>
                  <a:effectLst>
                    <a:outerShdw blurRad="38100" dist="38100" dir="2700000" algn="tl">
                      <a:srgbClr val="000000"/>
                    </a:outerShdw>
                  </a:effectLst>
                  <a:latin typeface="Times New Roman" panose="02020603050405020304" pitchFamily="18" charset="0"/>
                </a:rPr>
                <a:t>汽车站       </a:t>
              </a:r>
              <a:r>
                <a:rPr kumimoji="1" lang="zh-CN" altLang="en-US">
                  <a:solidFill>
                    <a:srgbClr val="FFFFFF"/>
                  </a:solidFill>
                  <a:effectLst>
                    <a:outerShdw blurRad="38100" dist="38100" dir="2700000" algn="tl">
                      <a:srgbClr val="000000"/>
                    </a:outerShdw>
                  </a:effectLst>
                  <a:latin typeface="Times New Roman" panose="02020603050405020304" pitchFamily="18" charset="0"/>
                </a:rPr>
                <a:t>            </a:t>
              </a:r>
              <a:endParaRPr kumimoji="1" lang="zh-CN" altLang="zh-CN">
                <a:solidFill>
                  <a:srgbClr val="000000"/>
                </a:solidFill>
                <a:effectLst>
                  <a:outerShdw blurRad="38100" dist="38100" dir="2700000" algn="tl">
                    <a:srgbClr val="000000"/>
                  </a:outerShdw>
                </a:effectLst>
                <a:latin typeface="Times New Roman" panose="02020603050405020304" pitchFamily="18" charset="0"/>
              </a:endParaRPr>
            </a:p>
          </p:txBody>
        </p:sp>
        <p:sp>
          <p:nvSpPr>
            <p:cNvPr id="101383" name="Text Box 7"/>
            <p:cNvSpPr txBox="1">
              <a:spLocks noChangeArrowheads="1"/>
            </p:cNvSpPr>
            <p:nvPr/>
          </p:nvSpPr>
          <p:spPr bwMode="auto">
            <a:xfrm>
              <a:off x="1728" y="2400"/>
              <a:ext cx="4176" cy="250"/>
            </a:xfrm>
            <a:prstGeom prst="rect">
              <a:avLst/>
            </a:prstGeom>
            <a:noFill/>
            <a:ln w="9525">
              <a:noFill/>
              <a:miter lim="800000"/>
              <a:tailEnd type="none" w="lg" len="lg"/>
            </a:ln>
            <a:effectLst/>
          </p:spPr>
          <p:txBody>
            <a:bodyPr>
              <a:spAutoFit/>
            </a:bodyPr>
            <a:lstStyle/>
            <a:p>
              <a:pPr fontAlgn="base">
                <a:spcBef>
                  <a:spcPct val="50000"/>
                </a:spcBef>
                <a:spcAft>
                  <a:spcPct val="0"/>
                </a:spcAft>
                <a:defRPr/>
              </a:pPr>
              <a:r>
                <a:rPr kumimoji="1" lang="zh-CN" altLang="en-US" sz="2000" b="1">
                  <a:solidFill>
                    <a:srgbClr val="FFFF00"/>
                  </a:solidFill>
                  <a:effectLst>
                    <a:outerShdw blurRad="38100" dist="38100" dir="2700000" algn="tl">
                      <a:srgbClr val="000000"/>
                    </a:outerShdw>
                  </a:effectLst>
                  <a:latin typeface="Times New Roman" panose="02020603050405020304" pitchFamily="18" charset="0"/>
                </a:rPr>
                <a:t>出口国                                                             进口国 </a:t>
              </a:r>
            </a:p>
          </p:txBody>
        </p:sp>
        <p:sp>
          <p:nvSpPr>
            <p:cNvPr id="101384" name="Text Box 8"/>
            <p:cNvSpPr txBox="1">
              <a:spLocks noChangeArrowheads="1"/>
            </p:cNvSpPr>
            <p:nvPr/>
          </p:nvSpPr>
          <p:spPr bwMode="auto">
            <a:xfrm>
              <a:off x="1680" y="336"/>
              <a:ext cx="720" cy="490"/>
            </a:xfrm>
            <a:prstGeom prst="rect">
              <a:avLst/>
            </a:prstGeom>
            <a:noFill/>
            <a:ln w="9525">
              <a:noFill/>
              <a:miter lim="800000"/>
              <a:tailEnd type="none" w="lg" len="lg"/>
            </a:ln>
            <a:effectLst/>
          </p:spPr>
          <p:txBody>
            <a:bodyPr>
              <a:spAutoFit/>
            </a:bodyPr>
            <a:lstStyle/>
            <a:p>
              <a:pPr fontAlgn="base">
                <a:lnSpc>
                  <a:spcPct val="75000"/>
                </a:lnSpc>
                <a:spcBef>
                  <a:spcPct val="50000"/>
                </a:spcBef>
                <a:spcAft>
                  <a:spcPct val="0"/>
                </a:spcAft>
                <a:defRPr/>
              </a:pPr>
              <a:r>
                <a:rPr kumimoji="1" lang="en-US" altLang="zh-CN" sz="2000">
                  <a:solidFill>
                    <a:srgbClr val="009999"/>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FF99FF"/>
                  </a:solidFill>
                  <a:effectLst>
                    <a:outerShdw blurRad="38100" dist="38100" dir="2700000" algn="tl">
                      <a:srgbClr val="000000"/>
                    </a:outerShdw>
                  </a:effectLst>
                  <a:latin typeface="Times New Roman" panose="02020603050405020304" pitchFamily="18" charset="0"/>
                </a:rPr>
                <a:t>FCA</a:t>
              </a:r>
              <a:br>
                <a:rPr kumimoji="1" lang="en-US" altLang="zh-CN" sz="2000">
                  <a:solidFill>
                    <a:srgbClr val="FF99FF"/>
                  </a:solidFill>
                  <a:effectLst>
                    <a:outerShdw blurRad="38100" dist="38100" dir="2700000" algn="tl">
                      <a:srgbClr val="000000"/>
                    </a:outerShdw>
                  </a:effectLst>
                  <a:latin typeface="Times New Roman" panose="02020603050405020304" pitchFamily="18" charset="0"/>
                </a:rPr>
              </a:br>
              <a:r>
                <a:rPr kumimoji="1" lang="en-US" altLang="zh-CN" sz="2000">
                  <a:solidFill>
                    <a:srgbClr val="FF99FF"/>
                  </a:solidFill>
                  <a:effectLst>
                    <a:outerShdw blurRad="38100" dist="38100" dir="2700000" algn="tl">
                      <a:srgbClr val="000000"/>
                    </a:outerShdw>
                  </a:effectLst>
                  <a:latin typeface="Times New Roman" panose="02020603050405020304" pitchFamily="18" charset="0"/>
                </a:rPr>
                <a:t>  CPT</a:t>
              </a:r>
              <a:br>
                <a:rPr kumimoji="1" lang="en-US" altLang="zh-CN" sz="2000">
                  <a:solidFill>
                    <a:srgbClr val="FF99FF"/>
                  </a:solidFill>
                  <a:effectLst>
                    <a:outerShdw blurRad="38100" dist="38100" dir="2700000" algn="tl">
                      <a:srgbClr val="000000"/>
                    </a:outerShdw>
                  </a:effectLst>
                  <a:latin typeface="Times New Roman" panose="02020603050405020304" pitchFamily="18" charset="0"/>
                </a:rPr>
              </a:br>
              <a:r>
                <a:rPr kumimoji="1" lang="en-US" altLang="zh-CN" sz="2000">
                  <a:solidFill>
                    <a:srgbClr val="FF99FF"/>
                  </a:solidFill>
                  <a:effectLst>
                    <a:outerShdw blurRad="38100" dist="38100" dir="2700000" algn="tl">
                      <a:srgbClr val="000000"/>
                    </a:outerShdw>
                  </a:effectLst>
                  <a:latin typeface="Times New Roman" panose="02020603050405020304" pitchFamily="18" charset="0"/>
                </a:rPr>
                <a:t>  CIP</a:t>
              </a:r>
            </a:p>
          </p:txBody>
        </p:sp>
        <p:sp>
          <p:nvSpPr>
            <p:cNvPr id="77833" name="Line 9"/>
            <p:cNvSpPr>
              <a:spLocks noChangeShapeType="1"/>
            </p:cNvSpPr>
            <p:nvPr/>
          </p:nvSpPr>
          <p:spPr bwMode="auto">
            <a:xfrm flipV="1">
              <a:off x="720" y="816"/>
              <a:ext cx="1248" cy="864"/>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34" name="Line 10"/>
            <p:cNvSpPr>
              <a:spLocks noChangeShapeType="1"/>
            </p:cNvSpPr>
            <p:nvPr/>
          </p:nvSpPr>
          <p:spPr bwMode="auto">
            <a:xfrm flipV="1">
              <a:off x="1056" y="816"/>
              <a:ext cx="912" cy="768"/>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35" name="Line 11"/>
            <p:cNvSpPr>
              <a:spLocks noChangeShapeType="1"/>
            </p:cNvSpPr>
            <p:nvPr/>
          </p:nvSpPr>
          <p:spPr bwMode="auto">
            <a:xfrm flipV="1">
              <a:off x="1392" y="816"/>
              <a:ext cx="576" cy="816"/>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36" name="Line 12"/>
            <p:cNvSpPr>
              <a:spLocks noChangeShapeType="1"/>
            </p:cNvSpPr>
            <p:nvPr/>
          </p:nvSpPr>
          <p:spPr bwMode="auto">
            <a:xfrm flipH="1" flipV="1">
              <a:off x="1968" y="816"/>
              <a:ext cx="240" cy="864"/>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37" name="Line 13"/>
            <p:cNvSpPr>
              <a:spLocks noChangeShapeType="1"/>
            </p:cNvSpPr>
            <p:nvPr/>
          </p:nvSpPr>
          <p:spPr bwMode="auto">
            <a:xfrm flipH="1" flipV="1">
              <a:off x="1968" y="816"/>
              <a:ext cx="1056" cy="864"/>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38" name="Line 14"/>
            <p:cNvSpPr>
              <a:spLocks noChangeShapeType="1"/>
            </p:cNvSpPr>
            <p:nvPr/>
          </p:nvSpPr>
          <p:spPr bwMode="auto">
            <a:xfrm flipH="1" flipV="1">
              <a:off x="1968" y="816"/>
              <a:ext cx="624" cy="864"/>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39" name="Line 15"/>
            <p:cNvSpPr>
              <a:spLocks noChangeShapeType="1"/>
            </p:cNvSpPr>
            <p:nvPr/>
          </p:nvSpPr>
          <p:spPr bwMode="auto">
            <a:xfrm>
              <a:off x="1920" y="816"/>
              <a:ext cx="0" cy="0"/>
            </a:xfrm>
            <a:prstGeom prst="line">
              <a:avLst/>
            </a:prstGeom>
            <a:noFill/>
            <a:ln w="952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0" name="Line 16"/>
            <p:cNvSpPr>
              <a:spLocks noChangeShapeType="1"/>
            </p:cNvSpPr>
            <p:nvPr/>
          </p:nvSpPr>
          <p:spPr bwMode="auto">
            <a:xfrm>
              <a:off x="3888" y="816"/>
              <a:ext cx="288"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1" name="Line 17"/>
            <p:cNvSpPr>
              <a:spLocks noChangeShapeType="1"/>
            </p:cNvSpPr>
            <p:nvPr/>
          </p:nvSpPr>
          <p:spPr bwMode="auto">
            <a:xfrm>
              <a:off x="1824" y="816"/>
              <a:ext cx="288" cy="0"/>
            </a:xfrm>
            <a:prstGeom prst="line">
              <a:avLst/>
            </a:prstGeom>
            <a:noFill/>
            <a:ln w="28575">
              <a:solidFill>
                <a:srgbClr val="EAEAEA"/>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2" name="Line 18"/>
            <p:cNvSpPr>
              <a:spLocks noChangeShapeType="1"/>
            </p:cNvSpPr>
            <p:nvPr/>
          </p:nvSpPr>
          <p:spPr bwMode="auto">
            <a:xfrm>
              <a:off x="2928" y="816"/>
              <a:ext cx="288"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3" name="Line 19"/>
            <p:cNvSpPr>
              <a:spLocks noChangeShapeType="1"/>
            </p:cNvSpPr>
            <p:nvPr/>
          </p:nvSpPr>
          <p:spPr bwMode="auto">
            <a:xfrm>
              <a:off x="3264" y="816"/>
              <a:ext cx="288"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4" name="Line 20"/>
            <p:cNvSpPr>
              <a:spLocks noChangeShapeType="1"/>
            </p:cNvSpPr>
            <p:nvPr/>
          </p:nvSpPr>
          <p:spPr bwMode="auto">
            <a:xfrm>
              <a:off x="4272" y="816"/>
              <a:ext cx="288"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5" name="Line 21"/>
            <p:cNvSpPr>
              <a:spLocks noChangeShapeType="1"/>
            </p:cNvSpPr>
            <p:nvPr/>
          </p:nvSpPr>
          <p:spPr bwMode="auto">
            <a:xfrm>
              <a:off x="5040" y="816"/>
              <a:ext cx="288"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6" name="Line 22"/>
            <p:cNvSpPr>
              <a:spLocks noChangeShapeType="1"/>
            </p:cNvSpPr>
            <p:nvPr/>
          </p:nvSpPr>
          <p:spPr bwMode="auto">
            <a:xfrm>
              <a:off x="576" y="816"/>
              <a:ext cx="288"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7" name="Line 23"/>
            <p:cNvSpPr>
              <a:spLocks noChangeShapeType="1"/>
            </p:cNvSpPr>
            <p:nvPr/>
          </p:nvSpPr>
          <p:spPr bwMode="auto">
            <a:xfrm flipV="1">
              <a:off x="720" y="816"/>
              <a:ext cx="0" cy="864"/>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8" name="Line 24"/>
            <p:cNvSpPr>
              <a:spLocks noChangeShapeType="1"/>
            </p:cNvSpPr>
            <p:nvPr/>
          </p:nvSpPr>
          <p:spPr bwMode="auto">
            <a:xfrm>
              <a:off x="3072" y="816"/>
              <a:ext cx="0" cy="864"/>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49" name="Line 25"/>
            <p:cNvSpPr>
              <a:spLocks noChangeShapeType="1"/>
            </p:cNvSpPr>
            <p:nvPr/>
          </p:nvSpPr>
          <p:spPr bwMode="auto">
            <a:xfrm>
              <a:off x="3408" y="816"/>
              <a:ext cx="0" cy="960"/>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50" name="Line 26"/>
            <p:cNvSpPr>
              <a:spLocks noChangeShapeType="1"/>
            </p:cNvSpPr>
            <p:nvPr/>
          </p:nvSpPr>
          <p:spPr bwMode="auto">
            <a:xfrm>
              <a:off x="4032" y="816"/>
              <a:ext cx="0" cy="912"/>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51" name="Line 27"/>
            <p:cNvSpPr>
              <a:spLocks noChangeShapeType="1"/>
            </p:cNvSpPr>
            <p:nvPr/>
          </p:nvSpPr>
          <p:spPr bwMode="auto">
            <a:xfrm>
              <a:off x="4416" y="816"/>
              <a:ext cx="0" cy="912"/>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52" name="Line 28"/>
            <p:cNvSpPr>
              <a:spLocks noChangeShapeType="1"/>
            </p:cNvSpPr>
            <p:nvPr/>
          </p:nvSpPr>
          <p:spPr bwMode="auto">
            <a:xfrm>
              <a:off x="5184" y="816"/>
              <a:ext cx="0" cy="912"/>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1405" name="Text Box 29"/>
            <p:cNvSpPr txBox="1">
              <a:spLocks noChangeArrowheads="1"/>
            </p:cNvSpPr>
            <p:nvPr/>
          </p:nvSpPr>
          <p:spPr bwMode="auto">
            <a:xfrm>
              <a:off x="2688" y="336"/>
              <a:ext cx="2880" cy="634"/>
            </a:xfrm>
            <a:prstGeom prst="rect">
              <a:avLst/>
            </a:prstGeom>
            <a:noFill/>
            <a:ln w="9525">
              <a:noFill/>
              <a:miter lim="800000"/>
              <a:tailEnd type="none" w="lg" len="lg"/>
            </a:ln>
            <a:effectLst/>
          </p:spPr>
          <p:txBody>
            <a:bodyPr>
              <a:spAutoFit/>
            </a:bodyPr>
            <a:lstStyle/>
            <a:p>
              <a:pPr fontAlgn="base">
                <a:lnSpc>
                  <a:spcPct val="75000"/>
                </a:lnSpc>
                <a:spcBef>
                  <a:spcPct val="50000"/>
                </a:spcBef>
                <a:spcAft>
                  <a:spcPct val="0"/>
                </a:spcAft>
                <a:defRPr/>
              </a:pPr>
              <a:r>
                <a:rPr kumimoji="1" lang="zh-CN" altLang="zh-CN" sz="2000">
                  <a:solidFill>
                    <a:srgbClr val="000000"/>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000000"/>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FFFF99"/>
                  </a:solidFill>
                  <a:effectLst>
                    <a:outerShdw blurRad="38100" dist="38100" dir="2700000" algn="tl">
                      <a:srgbClr val="000000"/>
                    </a:outerShdw>
                  </a:effectLst>
                  <a:latin typeface="Times New Roman" panose="02020603050405020304" pitchFamily="18" charset="0"/>
                </a:rPr>
                <a:t>*</a:t>
              </a:r>
              <a:r>
                <a:rPr kumimoji="1" lang="en-US" altLang="zh-CN" sz="2000">
                  <a:solidFill>
                    <a:srgbClr val="FF99FF"/>
                  </a:solidFill>
                  <a:effectLst>
                    <a:outerShdw blurRad="38100" dist="38100" dir="2700000" algn="tl">
                      <a:srgbClr val="000000"/>
                    </a:outerShdw>
                  </a:effectLst>
                  <a:latin typeface="Times New Roman" panose="02020603050405020304" pitchFamily="18" charset="0"/>
                </a:rPr>
                <a:t>FOB</a:t>
              </a:r>
              <a:br>
                <a:rPr kumimoji="1" lang="en-US" altLang="zh-CN" sz="2000">
                  <a:solidFill>
                    <a:srgbClr val="009999"/>
                  </a:solidFill>
                  <a:effectLst>
                    <a:outerShdw blurRad="38100" dist="38100" dir="2700000" algn="tl">
                      <a:srgbClr val="000000"/>
                    </a:outerShdw>
                  </a:effectLst>
                  <a:latin typeface="Times New Roman" panose="02020603050405020304" pitchFamily="18" charset="0"/>
                </a:rPr>
              </a:br>
              <a:r>
                <a:rPr kumimoji="1" lang="zh-CN" altLang="en-US" sz="2000">
                  <a:solidFill>
                    <a:srgbClr val="009999"/>
                  </a:solidFill>
                  <a:effectLst>
                    <a:outerShdw blurRad="38100" dist="38100" dir="2700000" algn="tl">
                      <a:srgbClr val="000000"/>
                    </a:outerShdw>
                  </a:effectLst>
                  <a:latin typeface="Times New Roman" panose="02020603050405020304" pitchFamily="18" charset="0"/>
                </a:rPr>
                <a:t>　　    </a:t>
              </a:r>
              <a:r>
                <a:rPr kumimoji="1" lang="zh-CN" altLang="en-US" sz="2000">
                  <a:solidFill>
                    <a:srgbClr val="FFFF99"/>
                  </a:solidFill>
                  <a:effectLst>
                    <a:outerShdw blurRad="38100" dist="38100" dir="2700000" algn="tl">
                      <a:srgbClr val="000000"/>
                    </a:outerShdw>
                  </a:effectLst>
                  <a:latin typeface="Times New Roman" panose="02020603050405020304" pitchFamily="18" charset="0"/>
                </a:rPr>
                <a:t>*</a:t>
              </a:r>
              <a:r>
                <a:rPr kumimoji="1" lang="en-US" altLang="zh-CN" sz="2000">
                  <a:solidFill>
                    <a:srgbClr val="FF99FF"/>
                  </a:solidFill>
                  <a:effectLst>
                    <a:outerShdw blurRad="38100" dist="38100" dir="2700000" algn="tl">
                      <a:srgbClr val="000000"/>
                    </a:outerShdw>
                  </a:effectLst>
                  <a:latin typeface="Times New Roman" panose="02020603050405020304" pitchFamily="18" charset="0"/>
                </a:rPr>
                <a:t>CFR </a:t>
              </a:r>
              <a:r>
                <a:rPr kumimoji="1" lang="en-US" altLang="zh-CN" sz="2000">
                  <a:solidFill>
                    <a:srgbClr val="000000"/>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FFFF99"/>
                  </a:solidFill>
                  <a:effectLst>
                    <a:outerShdw blurRad="38100" dist="38100" dir="2700000" algn="tl">
                      <a:srgbClr val="000000"/>
                    </a:outerShdw>
                  </a:effectLst>
                  <a:latin typeface="Times New Roman" panose="02020603050405020304" pitchFamily="18" charset="0"/>
                </a:rPr>
                <a:t>DDU</a:t>
              </a:r>
              <a:br>
                <a:rPr kumimoji="1" lang="en-US" altLang="zh-CN" sz="2000">
                  <a:solidFill>
                    <a:srgbClr val="FFFF99"/>
                  </a:solidFill>
                  <a:effectLst>
                    <a:outerShdw blurRad="38100" dist="38100" dir="2700000" algn="tl">
                      <a:srgbClr val="000000"/>
                    </a:outerShdw>
                  </a:effectLst>
                  <a:latin typeface="Times New Roman" panose="02020603050405020304" pitchFamily="18" charset="0"/>
                </a:rPr>
              </a:br>
              <a:r>
                <a:rPr kumimoji="1" lang="en-US" altLang="zh-CN" sz="2000">
                  <a:solidFill>
                    <a:srgbClr val="000099"/>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FFFF99"/>
                  </a:solidFill>
                  <a:effectLst>
                    <a:outerShdw blurRad="38100" dist="38100" dir="2700000" algn="tl">
                      <a:srgbClr val="000000"/>
                    </a:outerShdw>
                  </a:effectLst>
                  <a:latin typeface="Times New Roman" panose="02020603050405020304" pitchFamily="18" charset="0"/>
                </a:rPr>
                <a:t>*FAS</a:t>
              </a:r>
              <a:r>
                <a:rPr kumimoji="1" lang="en-US" altLang="zh-CN" sz="2000">
                  <a:solidFill>
                    <a:srgbClr val="000000"/>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FFFF99"/>
                  </a:solidFill>
                  <a:effectLst>
                    <a:outerShdw blurRad="38100" dist="38100" dir="2700000" algn="tl">
                      <a:srgbClr val="000000"/>
                    </a:outerShdw>
                  </a:effectLst>
                  <a:latin typeface="Times New Roman" panose="02020603050405020304" pitchFamily="18" charset="0"/>
                </a:rPr>
                <a:t>*</a:t>
              </a:r>
              <a:r>
                <a:rPr kumimoji="1" lang="en-US" altLang="zh-CN" sz="2000">
                  <a:solidFill>
                    <a:srgbClr val="FF99FF"/>
                  </a:solidFill>
                  <a:effectLst>
                    <a:outerShdw blurRad="38100" dist="38100" dir="2700000" algn="tl">
                      <a:srgbClr val="000000"/>
                    </a:outerShdw>
                  </a:effectLst>
                  <a:latin typeface="Times New Roman" panose="02020603050405020304" pitchFamily="18" charset="0"/>
                </a:rPr>
                <a:t>CIF </a:t>
              </a:r>
              <a:r>
                <a:rPr kumimoji="1" lang="en-US" altLang="zh-CN" sz="2000">
                  <a:solidFill>
                    <a:srgbClr val="009999"/>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FFFF99"/>
                  </a:solidFill>
                  <a:effectLst>
                    <a:outerShdw blurRad="38100" dist="38100" dir="2700000" algn="tl">
                      <a:srgbClr val="000000"/>
                    </a:outerShdw>
                  </a:effectLst>
                  <a:latin typeface="Times New Roman" panose="02020603050405020304" pitchFamily="18" charset="0"/>
                </a:rPr>
                <a:t>*DES  *DEQ          DDP</a:t>
              </a:r>
              <a:br>
                <a:rPr kumimoji="1" lang="en-US" altLang="zh-CN" sz="2000">
                  <a:solidFill>
                    <a:srgbClr val="FFFF99"/>
                  </a:solidFill>
                  <a:effectLst>
                    <a:outerShdw blurRad="38100" dist="38100" dir="2700000" algn="tl">
                      <a:srgbClr val="000000"/>
                    </a:outerShdw>
                  </a:effectLst>
                  <a:latin typeface="Times New Roman" panose="02020603050405020304" pitchFamily="18" charset="0"/>
                </a:rPr>
              </a:br>
              <a:endParaRPr kumimoji="1" lang="en-US" altLang="zh-CN" sz="2000">
                <a:solidFill>
                  <a:srgbClr val="FFFF99"/>
                </a:solidFill>
                <a:effectLst>
                  <a:outerShdw blurRad="38100" dist="38100" dir="2700000" algn="tl">
                    <a:srgbClr val="000000"/>
                  </a:outerShdw>
                </a:effectLst>
                <a:latin typeface="Times New Roman" panose="02020603050405020304" pitchFamily="18" charset="0"/>
              </a:endParaRPr>
            </a:p>
          </p:txBody>
        </p:sp>
        <p:sp>
          <p:nvSpPr>
            <p:cNvPr id="101406" name="Text Box 30"/>
            <p:cNvSpPr txBox="1">
              <a:spLocks noChangeArrowheads="1"/>
            </p:cNvSpPr>
            <p:nvPr/>
          </p:nvSpPr>
          <p:spPr bwMode="auto">
            <a:xfrm>
              <a:off x="480" y="576"/>
              <a:ext cx="864" cy="250"/>
            </a:xfrm>
            <a:prstGeom prst="rect">
              <a:avLst/>
            </a:prstGeom>
            <a:noFill/>
            <a:ln w="9525">
              <a:noFill/>
              <a:miter lim="800000"/>
              <a:tailEnd type="none" w="lg" len="lg"/>
            </a:ln>
            <a:effectLst/>
          </p:spPr>
          <p:txBody>
            <a:bodyPr>
              <a:spAutoFit/>
            </a:bodyPr>
            <a:lstStyle/>
            <a:p>
              <a:pPr fontAlgn="base">
                <a:spcBef>
                  <a:spcPct val="50000"/>
                </a:spcBef>
                <a:spcAft>
                  <a:spcPct val="0"/>
                </a:spcAft>
                <a:defRPr/>
              </a:pPr>
              <a:r>
                <a:rPr kumimoji="1" lang="zh-CN" altLang="zh-CN" sz="2000">
                  <a:solidFill>
                    <a:srgbClr val="FFFF99"/>
                  </a:solidFill>
                  <a:effectLst>
                    <a:outerShdw blurRad="38100" dist="38100" dir="2700000" algn="tl">
                      <a:srgbClr val="000000"/>
                    </a:outerShdw>
                  </a:effectLst>
                  <a:latin typeface="Times New Roman" panose="02020603050405020304" pitchFamily="18" charset="0"/>
                </a:rPr>
                <a:t> </a:t>
              </a:r>
              <a:r>
                <a:rPr kumimoji="1" lang="en-US" altLang="zh-CN" sz="2000">
                  <a:solidFill>
                    <a:srgbClr val="FFFF99"/>
                  </a:solidFill>
                  <a:effectLst>
                    <a:outerShdw blurRad="38100" dist="38100" dir="2700000" algn="tl">
                      <a:srgbClr val="000000"/>
                    </a:outerShdw>
                  </a:effectLst>
                  <a:latin typeface="Times New Roman" panose="02020603050405020304" pitchFamily="18" charset="0"/>
                </a:rPr>
                <a:t>EXW</a:t>
              </a:r>
            </a:p>
          </p:txBody>
        </p:sp>
        <p:graphicFrame>
          <p:nvGraphicFramePr>
            <p:cNvPr id="77855" name="Object 3"/>
            <p:cNvGraphicFramePr>
              <a:graphicFrameLocks noChangeAspect="1"/>
            </p:cNvGraphicFramePr>
            <p:nvPr/>
          </p:nvGraphicFramePr>
          <p:xfrm>
            <a:off x="0" y="2880"/>
            <a:ext cx="5760" cy="864"/>
          </p:xfrm>
          <a:graphic>
            <a:graphicData uri="http://schemas.openxmlformats.org/presentationml/2006/ole">
              <mc:AlternateContent xmlns:mc="http://schemas.openxmlformats.org/markup-compatibility/2006">
                <mc:Choice xmlns:v="urn:schemas-microsoft-com:vml" Requires="v">
                  <p:oleObj name="BMP 图象" r:id="rId5" imgW="3346450" imgH="995680" progId="Paint.Picture">
                    <p:embed/>
                  </p:oleObj>
                </mc:Choice>
                <mc:Fallback>
                  <p:oleObj name="BMP 图象" r:id="rId5" imgW="3346450" imgH="995680" progId="Paint.Picture">
                    <p:embed/>
                    <p:pic>
                      <p:nvPicPr>
                        <p:cNvPr id="0" name="图片 10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880"/>
                          <a:ext cx="5760" cy="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408" name="Text Box 32"/>
            <p:cNvSpPr txBox="1">
              <a:spLocks noChangeArrowheads="1"/>
            </p:cNvSpPr>
            <p:nvPr/>
          </p:nvSpPr>
          <p:spPr bwMode="auto">
            <a:xfrm>
              <a:off x="1776" y="3792"/>
              <a:ext cx="2400" cy="288"/>
            </a:xfrm>
            <a:prstGeom prst="rect">
              <a:avLst/>
            </a:prstGeom>
            <a:noFill/>
            <a:ln w="9525">
              <a:noFill/>
              <a:miter lim="800000"/>
              <a:tailEnd type="none" w="lg" len="lg"/>
            </a:ln>
            <a:effectLst/>
          </p:spPr>
          <p:txBody>
            <a:bodyPr>
              <a:spAutoFit/>
            </a:bodyPr>
            <a:lstStyle/>
            <a:p>
              <a:pPr fontAlgn="base">
                <a:spcBef>
                  <a:spcPct val="50000"/>
                </a:spcBef>
                <a:spcAft>
                  <a:spcPct val="0"/>
                </a:spcAft>
                <a:defRPr/>
              </a:pPr>
              <a:r>
                <a:rPr kumimoji="1" lang="zh-CN" altLang="en-US" sz="2400" b="1">
                  <a:solidFill>
                    <a:srgbClr val="FFFF00"/>
                  </a:solidFill>
                  <a:effectLst>
                    <a:outerShdw blurRad="38100" dist="38100" dir="2700000" algn="tl">
                      <a:srgbClr val="000000"/>
                    </a:outerShdw>
                  </a:effectLst>
                  <a:latin typeface="Times New Roman" panose="02020603050405020304" pitchFamily="18" charset="0"/>
                </a:rPr>
                <a:t>出口国</a:t>
              </a:r>
              <a:r>
                <a:rPr kumimoji="1" lang="zh-CN" altLang="en-US" sz="2000" b="1">
                  <a:solidFill>
                    <a:srgbClr val="FF0000"/>
                  </a:solidFill>
                  <a:effectLst>
                    <a:outerShdw blurRad="38100" dist="38100" dir="2700000" algn="tl">
                      <a:srgbClr val="000000"/>
                    </a:outerShdw>
                  </a:effectLst>
                  <a:latin typeface="Times New Roman" panose="02020603050405020304" pitchFamily="18" charset="0"/>
                </a:rPr>
                <a:t>                   </a:t>
              </a:r>
              <a:r>
                <a:rPr kumimoji="1" lang="zh-CN" altLang="en-US" sz="2400" b="1">
                  <a:solidFill>
                    <a:srgbClr val="FFFF05"/>
                  </a:solidFill>
                  <a:effectLst>
                    <a:outerShdw blurRad="38100" dist="38100" dir="2700000" algn="tl">
                      <a:srgbClr val="000000"/>
                    </a:outerShdw>
                  </a:effectLst>
                  <a:latin typeface="Times New Roman" panose="02020603050405020304" pitchFamily="18" charset="0"/>
                </a:rPr>
                <a:t>进口国</a:t>
              </a:r>
            </a:p>
          </p:txBody>
        </p:sp>
        <p:sp>
          <p:nvSpPr>
            <p:cNvPr id="77857" name="Line 33"/>
            <p:cNvSpPr>
              <a:spLocks noChangeShapeType="1"/>
            </p:cNvSpPr>
            <p:nvPr/>
          </p:nvSpPr>
          <p:spPr bwMode="auto">
            <a:xfrm>
              <a:off x="2112" y="3312"/>
              <a:ext cx="192"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58" name="Line 34"/>
            <p:cNvSpPr>
              <a:spLocks noChangeShapeType="1"/>
            </p:cNvSpPr>
            <p:nvPr/>
          </p:nvSpPr>
          <p:spPr bwMode="auto">
            <a:xfrm>
              <a:off x="2976" y="3312"/>
              <a:ext cx="192" cy="0"/>
            </a:xfrm>
            <a:prstGeom prst="line">
              <a:avLst/>
            </a:prstGeom>
            <a:noFill/>
            <a:ln w="2857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59" name="Line 35"/>
            <p:cNvSpPr>
              <a:spLocks noChangeShapeType="1"/>
            </p:cNvSpPr>
            <p:nvPr/>
          </p:nvSpPr>
          <p:spPr bwMode="auto">
            <a:xfrm>
              <a:off x="2544" y="2784"/>
              <a:ext cx="240" cy="0"/>
            </a:xfrm>
            <a:prstGeom prst="line">
              <a:avLst/>
            </a:prstGeom>
            <a:noFill/>
            <a:ln w="28575">
              <a:solidFill>
                <a:srgbClr val="002346"/>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1412" name="Text Box 36"/>
            <p:cNvSpPr txBox="1">
              <a:spLocks noChangeArrowheads="1"/>
            </p:cNvSpPr>
            <p:nvPr/>
          </p:nvSpPr>
          <p:spPr bwMode="auto">
            <a:xfrm>
              <a:off x="2448" y="2544"/>
              <a:ext cx="576" cy="250"/>
            </a:xfrm>
            <a:prstGeom prst="rect">
              <a:avLst/>
            </a:prstGeom>
            <a:noFill/>
            <a:ln w="9525">
              <a:noFill/>
              <a:miter lim="800000"/>
              <a:tailEnd type="none" w="lg" len="lg"/>
            </a:ln>
            <a:effectLst/>
          </p:spPr>
          <p:txBody>
            <a:bodyPr>
              <a:spAutoFit/>
            </a:bodyPr>
            <a:lstStyle/>
            <a:p>
              <a:pPr fontAlgn="base">
                <a:spcBef>
                  <a:spcPct val="50000"/>
                </a:spcBef>
                <a:spcAft>
                  <a:spcPct val="0"/>
                </a:spcAft>
                <a:defRPr/>
              </a:pPr>
              <a:r>
                <a:rPr kumimoji="1" lang="en-US" altLang="zh-CN" sz="2000">
                  <a:solidFill>
                    <a:srgbClr val="FFFF00"/>
                  </a:solidFill>
                  <a:effectLst>
                    <a:outerShdw blurRad="38100" dist="38100" dir="2700000" algn="tl">
                      <a:srgbClr val="000000"/>
                    </a:outerShdw>
                  </a:effectLst>
                  <a:latin typeface="Times New Roman" panose="02020603050405020304" pitchFamily="18" charset="0"/>
                </a:rPr>
                <a:t>DAF</a:t>
              </a:r>
            </a:p>
          </p:txBody>
        </p:sp>
        <p:sp>
          <p:nvSpPr>
            <p:cNvPr id="77861" name="Line 37"/>
            <p:cNvSpPr>
              <a:spLocks noChangeShapeType="1"/>
            </p:cNvSpPr>
            <p:nvPr/>
          </p:nvSpPr>
          <p:spPr bwMode="auto">
            <a:xfrm>
              <a:off x="3072" y="3312"/>
              <a:ext cx="0" cy="384"/>
            </a:xfrm>
            <a:prstGeom prst="line">
              <a:avLst/>
            </a:prstGeom>
            <a:noFill/>
            <a:ln w="952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62" name="Line 38"/>
            <p:cNvSpPr>
              <a:spLocks noChangeShapeType="1"/>
            </p:cNvSpPr>
            <p:nvPr/>
          </p:nvSpPr>
          <p:spPr bwMode="auto">
            <a:xfrm>
              <a:off x="2208" y="3312"/>
              <a:ext cx="0" cy="384"/>
            </a:xfrm>
            <a:prstGeom prst="line">
              <a:avLst/>
            </a:prstGeom>
            <a:noFill/>
            <a:ln w="9525">
              <a:solidFill>
                <a:schemeClr val="tx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01415" name="Text Box 39"/>
            <p:cNvSpPr txBox="1">
              <a:spLocks noChangeArrowheads="1"/>
            </p:cNvSpPr>
            <p:nvPr/>
          </p:nvSpPr>
          <p:spPr bwMode="auto">
            <a:xfrm>
              <a:off x="2016" y="3072"/>
              <a:ext cx="1344" cy="250"/>
            </a:xfrm>
            <a:prstGeom prst="rect">
              <a:avLst/>
            </a:prstGeom>
            <a:noFill/>
            <a:ln w="9525">
              <a:noFill/>
              <a:miter lim="800000"/>
              <a:tailEnd type="none" w="lg" len="lg"/>
            </a:ln>
            <a:effectLst/>
          </p:spPr>
          <p:txBody>
            <a:bodyPr>
              <a:spAutoFit/>
            </a:bodyPr>
            <a:lstStyle/>
            <a:p>
              <a:pPr fontAlgn="base">
                <a:spcBef>
                  <a:spcPct val="50000"/>
                </a:spcBef>
                <a:spcAft>
                  <a:spcPct val="0"/>
                </a:spcAft>
                <a:defRPr/>
              </a:pPr>
              <a:r>
                <a:rPr kumimoji="1" lang="zh-CN" altLang="en-US" sz="2000">
                  <a:solidFill>
                    <a:srgbClr val="808080"/>
                  </a:solidFill>
                  <a:effectLst>
                    <a:outerShdw blurRad="38100" dist="38100" dir="2700000" algn="tl">
                      <a:srgbClr val="000000"/>
                    </a:outerShdw>
                  </a:effectLst>
                  <a:latin typeface="Times New Roman" panose="02020603050405020304" pitchFamily="18" charset="0"/>
                </a:rPr>
                <a:t>关境              关境</a:t>
              </a:r>
            </a:p>
          </p:txBody>
        </p:sp>
        <p:sp>
          <p:nvSpPr>
            <p:cNvPr id="77864" name="Line 40"/>
            <p:cNvSpPr>
              <a:spLocks noChangeShapeType="1"/>
            </p:cNvSpPr>
            <p:nvPr/>
          </p:nvSpPr>
          <p:spPr bwMode="auto">
            <a:xfrm flipV="1">
              <a:off x="2640" y="2784"/>
              <a:ext cx="0" cy="768"/>
            </a:xfrm>
            <a:prstGeom prst="line">
              <a:avLst/>
            </a:prstGeom>
            <a:noFill/>
            <a:ln w="9525">
              <a:solidFill>
                <a:srgbClr val="FE1C21"/>
              </a:solidFill>
              <a:round/>
              <a:tailEnd type="none" w="lg" len="lg"/>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65" name="Line 41"/>
            <p:cNvSpPr>
              <a:spLocks noChangeShapeType="1"/>
            </p:cNvSpPr>
            <p:nvPr/>
          </p:nvSpPr>
          <p:spPr bwMode="auto">
            <a:xfrm>
              <a:off x="624" y="816"/>
              <a:ext cx="192" cy="0"/>
            </a:xfrm>
            <a:prstGeom prst="line">
              <a:avLst/>
            </a:prstGeom>
            <a:noFill/>
            <a:ln w="9525">
              <a:solidFill>
                <a:srgbClr val="EAEAEA"/>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66" name="Line 42"/>
            <p:cNvSpPr>
              <a:spLocks noChangeShapeType="1"/>
            </p:cNvSpPr>
            <p:nvPr/>
          </p:nvSpPr>
          <p:spPr bwMode="auto">
            <a:xfrm>
              <a:off x="3312" y="816"/>
              <a:ext cx="240" cy="0"/>
            </a:xfrm>
            <a:prstGeom prst="line">
              <a:avLst/>
            </a:prstGeom>
            <a:noFill/>
            <a:ln w="9525">
              <a:solidFill>
                <a:srgbClr val="EAEAEA"/>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67" name="Line 43"/>
            <p:cNvSpPr>
              <a:spLocks noChangeShapeType="1"/>
            </p:cNvSpPr>
            <p:nvPr/>
          </p:nvSpPr>
          <p:spPr bwMode="auto">
            <a:xfrm>
              <a:off x="2928" y="816"/>
              <a:ext cx="240" cy="0"/>
            </a:xfrm>
            <a:prstGeom prst="line">
              <a:avLst/>
            </a:prstGeom>
            <a:noFill/>
            <a:ln w="9525">
              <a:solidFill>
                <a:srgbClr val="EAEAEA"/>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68" name="Line 44"/>
            <p:cNvSpPr>
              <a:spLocks noChangeShapeType="1"/>
            </p:cNvSpPr>
            <p:nvPr/>
          </p:nvSpPr>
          <p:spPr bwMode="auto">
            <a:xfrm>
              <a:off x="3888" y="816"/>
              <a:ext cx="240" cy="0"/>
            </a:xfrm>
            <a:prstGeom prst="line">
              <a:avLst/>
            </a:prstGeom>
            <a:noFill/>
            <a:ln w="9525">
              <a:solidFill>
                <a:srgbClr val="EAEAEA"/>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69" name="Line 45"/>
            <p:cNvSpPr>
              <a:spLocks noChangeShapeType="1"/>
            </p:cNvSpPr>
            <p:nvPr/>
          </p:nvSpPr>
          <p:spPr bwMode="auto">
            <a:xfrm>
              <a:off x="4320" y="816"/>
              <a:ext cx="240" cy="0"/>
            </a:xfrm>
            <a:prstGeom prst="line">
              <a:avLst/>
            </a:prstGeom>
            <a:noFill/>
            <a:ln w="9525">
              <a:solidFill>
                <a:srgbClr val="EAEAEA"/>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70" name="Line 46"/>
            <p:cNvSpPr>
              <a:spLocks noChangeShapeType="1"/>
            </p:cNvSpPr>
            <p:nvPr/>
          </p:nvSpPr>
          <p:spPr bwMode="auto">
            <a:xfrm>
              <a:off x="5088" y="816"/>
              <a:ext cx="240" cy="0"/>
            </a:xfrm>
            <a:prstGeom prst="line">
              <a:avLst/>
            </a:prstGeom>
            <a:noFill/>
            <a:ln w="9525">
              <a:solidFill>
                <a:srgbClr val="EAEAEA"/>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71" name="Line 47"/>
            <p:cNvSpPr>
              <a:spLocks noChangeShapeType="1"/>
            </p:cNvSpPr>
            <p:nvPr/>
          </p:nvSpPr>
          <p:spPr bwMode="auto">
            <a:xfrm>
              <a:off x="2544" y="2784"/>
              <a:ext cx="240" cy="0"/>
            </a:xfrm>
            <a:prstGeom prst="line">
              <a:avLst/>
            </a:prstGeom>
            <a:noFill/>
            <a:ln w="9525">
              <a:solidFill>
                <a:srgbClr val="EAEAEA"/>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77872" name="AutoShape 48">
              <a:hlinkClick r:id="rId7" action="ppaction://hlinksldjump"/>
            </p:cNvPr>
            <p:cNvSpPr>
              <a:spLocks noChangeArrowheads="1"/>
            </p:cNvSpPr>
            <p:nvPr/>
          </p:nvSpPr>
          <p:spPr bwMode="auto">
            <a:xfrm>
              <a:off x="5136" y="3936"/>
              <a:ext cx="192" cy="240"/>
            </a:xfrm>
            <a:prstGeom prst="curvedRightArrow">
              <a:avLst>
                <a:gd name="adj1" fmla="val 25000"/>
                <a:gd name="adj2" fmla="val 50000"/>
                <a:gd name="adj3" fmla="val 33333"/>
              </a:avLst>
            </a:prstGeom>
            <a:noFill/>
            <a:ln w="9525">
              <a:solidFill>
                <a:schemeClr val="accent2"/>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a:solidFill>
                  <a:srgbClr val="000000"/>
                </a:solidFill>
              </a:endParaRPr>
            </a:p>
          </p:txBody>
        </p:sp>
      </p:grpSp>
    </p:spTree>
  </p:cSld>
  <p:clrMapOvr>
    <a:masterClrMapping/>
  </p:clrMapOvr>
  <p:transition>
    <p:blinds dir="vert"/>
  </p:transition>
</p:sld>
</file>

<file path=ppt/slides/slide19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4213" y="3429000"/>
            <a:ext cx="7772400" cy="1470025"/>
          </a:xfrm>
        </p:spPr>
        <p:txBody>
          <a:bodyPr/>
          <a:lstStyle/>
          <a:p>
            <a:r>
              <a:rPr lang="zh-CN" altLang="en-US" sz="3600"/>
              <a:t>第六章  国际货物运输保险</a:t>
            </a:r>
          </a:p>
        </p:txBody>
      </p:sp>
      <p:sp>
        <p:nvSpPr>
          <p:cNvPr id="3075" name="Rectangle 3"/>
          <p:cNvSpPr>
            <a:spLocks noGrp="1" noChangeArrowheads="1"/>
          </p:cNvSpPr>
          <p:nvPr>
            <p:ph type="subTitle" idx="1"/>
          </p:nvPr>
        </p:nvSpPr>
        <p:spPr>
          <a:xfrm>
            <a:off x="1042988" y="1989138"/>
            <a:ext cx="6911975" cy="1752600"/>
          </a:xfrm>
        </p:spPr>
        <p:txBody>
          <a:bodyPr/>
          <a:lstStyle/>
          <a:p>
            <a:r>
              <a:rPr lang="en-US" altLang="zh-CN"/>
              <a:t>Chapter 6   </a:t>
            </a:r>
            <a:r>
              <a:rPr lang="zh-CN" altLang="en-US"/>
              <a:t> </a:t>
            </a:r>
            <a:r>
              <a:rPr lang="en-US" altLang="zh-CN"/>
              <a:t>International Cargo Transportation Insurance </a:t>
            </a:r>
            <a:endParaRPr lang="zh-CN" altLang="en-US"/>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endParaRPr lang="zh-CN" altLang="en-US"/>
          </a:p>
        </p:txBody>
      </p:sp>
      <p:sp>
        <p:nvSpPr>
          <p:cNvPr id="4099" name="Rectangle 3"/>
          <p:cNvSpPr>
            <a:spLocks noGrp="1" noChangeArrowheads="1"/>
          </p:cNvSpPr>
          <p:nvPr>
            <p:ph type="body" idx="1"/>
          </p:nvPr>
        </p:nvSpPr>
        <p:spPr>
          <a:xfrm>
            <a:off x="683568" y="1166019"/>
            <a:ext cx="8229600" cy="4525962"/>
          </a:xfrm>
        </p:spPr>
        <p:txBody>
          <a:bodyPr/>
          <a:lstStyle/>
          <a:p>
            <a:r>
              <a:rPr lang="en-US" altLang="zh-CN" sz="2800" dirty="0"/>
              <a:t>Section One     Risks</a:t>
            </a:r>
            <a:r>
              <a:rPr lang="zh-CN" altLang="en-US" sz="2800" dirty="0"/>
              <a:t>，</a:t>
            </a:r>
            <a:r>
              <a:rPr lang="en-US" altLang="zh-CN" sz="2800" dirty="0"/>
              <a:t>Losses and Expenses</a:t>
            </a:r>
          </a:p>
          <a:p>
            <a:pPr>
              <a:buFontTx/>
              <a:buNone/>
            </a:pPr>
            <a:r>
              <a:rPr lang="zh-CN" altLang="en-US" sz="2800" dirty="0"/>
              <a:t>第一节  风险、损失和费用</a:t>
            </a:r>
          </a:p>
          <a:p>
            <a:r>
              <a:rPr lang="en-US" altLang="zh-CN" sz="2800" dirty="0"/>
              <a:t>Section Two     Marine Insurance Cover of CIC</a:t>
            </a:r>
          </a:p>
          <a:p>
            <a:pPr>
              <a:buFontTx/>
              <a:buNone/>
            </a:pPr>
            <a:r>
              <a:rPr lang="zh-CN" altLang="en-US" sz="2800" dirty="0"/>
              <a:t>第二节  我国海运货物保险条款</a:t>
            </a:r>
          </a:p>
          <a:p>
            <a:r>
              <a:rPr lang="en-US" altLang="zh-CN" sz="2800" dirty="0"/>
              <a:t>Section Three   Institute Cargo Clauses</a:t>
            </a:r>
          </a:p>
          <a:p>
            <a:pPr>
              <a:buFontTx/>
              <a:buNone/>
            </a:pPr>
            <a:r>
              <a:rPr lang="zh-CN" altLang="en-US" sz="2800" dirty="0"/>
              <a:t>第三节  伦敦保险协会海运货物保险条款</a:t>
            </a:r>
          </a:p>
          <a:p>
            <a:r>
              <a:rPr lang="en-US" altLang="zh-CN" sz="2800" dirty="0"/>
              <a:t>Section Four    Insurance Practice</a:t>
            </a:r>
          </a:p>
          <a:p>
            <a:pPr>
              <a:buFontTx/>
              <a:buNone/>
            </a:pPr>
            <a:r>
              <a:rPr lang="zh-CN" altLang="en-US" sz="2800" dirty="0"/>
              <a:t>第四节  保险实务</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404813"/>
            <a:ext cx="8229600" cy="1143000"/>
          </a:xfrm>
        </p:spPr>
        <p:txBody>
          <a:bodyPr/>
          <a:lstStyle/>
          <a:p>
            <a:r>
              <a:rPr lang="en-US" altLang="zh-CN" sz="2800" dirty="0"/>
              <a:t>Section One     Risks</a:t>
            </a:r>
            <a:r>
              <a:rPr lang="zh-CN" altLang="en-US" sz="2800" dirty="0"/>
              <a:t>，</a:t>
            </a:r>
            <a:r>
              <a:rPr lang="en-US" altLang="zh-CN" sz="2800" dirty="0"/>
              <a:t>Losses and Expenses</a:t>
            </a:r>
            <a:br>
              <a:rPr lang="en-US" altLang="zh-CN" sz="2800" dirty="0"/>
            </a:br>
            <a:r>
              <a:rPr lang="zh-CN" altLang="en-US" sz="2800" dirty="0"/>
              <a:t>第一节  风险、损失和费用</a:t>
            </a:r>
            <a:br>
              <a:rPr lang="zh-CN" altLang="en-US" sz="3600" dirty="0"/>
            </a:br>
            <a:endParaRPr lang="zh-CN" altLang="en-US" sz="3600" dirty="0"/>
          </a:p>
        </p:txBody>
      </p:sp>
      <p:sp>
        <p:nvSpPr>
          <p:cNvPr id="5123" name="Rectangle 3"/>
          <p:cNvSpPr>
            <a:spLocks noGrp="1" noChangeArrowheads="1"/>
          </p:cNvSpPr>
          <p:nvPr>
            <p:ph type="body" idx="1"/>
          </p:nvPr>
        </p:nvSpPr>
        <p:spPr>
          <a:xfrm>
            <a:off x="611188" y="1052513"/>
            <a:ext cx="7848600" cy="4525962"/>
          </a:xfrm>
        </p:spPr>
        <p:txBody>
          <a:bodyPr/>
          <a:lstStyle/>
          <a:p>
            <a:pPr>
              <a:buFontTx/>
              <a:buNone/>
            </a:pPr>
            <a:endParaRPr lang="zh-CN" altLang="en-US" dirty="0"/>
          </a:p>
          <a:p>
            <a:r>
              <a:rPr lang="en-US" altLang="zh-CN" sz="2400" dirty="0"/>
              <a:t>According to the loss or damage caused by risks included in different coverage and the expenses involved, the insurance company is responsible for indemnifying the insured goods. Obviously, risk, loss and coverage are closely related to each other.</a:t>
            </a:r>
          </a:p>
          <a:p>
            <a:r>
              <a:rPr lang="zh-CN" altLang="en-US" sz="2400" dirty="0"/>
              <a:t>保险公司按照不同险别包括的风险所造成的损失和发生的费用承担赔偿责任。所以在保险业务中，风险、损失和险别三者有着密切的联系。 </a:t>
            </a:r>
          </a:p>
          <a:p>
            <a:endParaRPr lang="zh-CN" altLang="en-US" sz="2400"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23850" y="0"/>
            <a:ext cx="8229600" cy="1143000"/>
          </a:xfrm>
        </p:spPr>
        <p:txBody>
          <a:bodyPr/>
          <a:lstStyle/>
          <a:p>
            <a:r>
              <a:rPr lang="en-US" altLang="zh-CN" sz="2800" b="1"/>
              <a:t>Risks    </a:t>
            </a:r>
            <a:r>
              <a:rPr lang="zh-CN" altLang="en-US" sz="2800" b="1"/>
              <a:t>风险</a:t>
            </a:r>
          </a:p>
        </p:txBody>
      </p:sp>
      <p:sp>
        <p:nvSpPr>
          <p:cNvPr id="6150" name="Rectangle 6"/>
          <p:cNvSpPr>
            <a:spLocks noGrp="1" noChangeArrowheads="1"/>
          </p:cNvSpPr>
          <p:nvPr>
            <p:ph type="body" idx="1"/>
          </p:nvPr>
        </p:nvSpPr>
        <p:spPr>
          <a:xfrm>
            <a:off x="323850" y="1341438"/>
            <a:ext cx="8229600" cy="4525962"/>
          </a:xfrm>
        </p:spPr>
        <p:txBody>
          <a:bodyPr/>
          <a:lstStyle/>
          <a:p>
            <a:pPr algn="just"/>
            <a:r>
              <a:rPr lang="zh-CN" altLang="en-US" sz="2400"/>
              <a:t> </a:t>
            </a:r>
            <a:r>
              <a:rPr lang="en-US" altLang="zh-CN" sz="2400"/>
              <a:t>Marine risks in connection with cargo in transit can be classified into two types: perils of the sea and extraneous risks. Perils of the sea are caused by natural calamities and fortuitous accidents</a:t>
            </a:r>
            <a:r>
              <a:rPr lang="zh-CN" altLang="en-US" sz="2400"/>
              <a:t>； </a:t>
            </a:r>
            <a:r>
              <a:rPr lang="en-US" altLang="zh-CN" sz="2400"/>
              <a:t>the latter, by various extraneous reasons, including general extraneous risks and special extraneous risks.</a:t>
            </a:r>
            <a:endParaRPr lang="zh-CN" altLang="en-US" sz="2400"/>
          </a:p>
          <a:p>
            <a:pPr algn="just"/>
            <a:r>
              <a:rPr lang="zh-CN" altLang="en-US" sz="2400"/>
              <a:t>海洋货物运输的风险主要分为海上风险和外来风险两大类。海上风险是由海上发生的自然灾害和外来风险引起</a:t>
            </a:r>
            <a:r>
              <a:rPr lang="en-US" altLang="zh-CN" sz="2400"/>
              <a:t>; </a:t>
            </a:r>
            <a:r>
              <a:rPr lang="zh-CN" altLang="en-US" sz="2400"/>
              <a:t>外来风险是由各种外来原因引起的风险，它包括一般外来风险和特殊外来风险。</a:t>
            </a: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68313" y="0"/>
            <a:ext cx="8229600" cy="1143000"/>
          </a:xfrm>
        </p:spPr>
        <p:txBody>
          <a:bodyPr/>
          <a:lstStyle/>
          <a:p>
            <a:r>
              <a:rPr lang="en-US" altLang="zh-CN" sz="2800" b="1"/>
              <a:t>Losses  </a:t>
            </a:r>
            <a:r>
              <a:rPr lang="zh-CN" altLang="en-US" sz="2800" b="1"/>
              <a:t>损失</a:t>
            </a:r>
          </a:p>
        </p:txBody>
      </p:sp>
      <p:sp>
        <p:nvSpPr>
          <p:cNvPr id="7171" name="Rectangle 3"/>
          <p:cNvSpPr>
            <a:spLocks noGrp="1" noChangeArrowheads="1"/>
          </p:cNvSpPr>
          <p:nvPr>
            <p:ph type="body" idx="1"/>
          </p:nvPr>
        </p:nvSpPr>
        <p:spPr>
          <a:xfrm>
            <a:off x="611188" y="981075"/>
            <a:ext cx="7921625" cy="4525963"/>
          </a:xfrm>
        </p:spPr>
        <p:txBody>
          <a:bodyPr/>
          <a:lstStyle/>
          <a:p>
            <a:pPr>
              <a:lnSpc>
                <a:spcPct val="80000"/>
              </a:lnSpc>
              <a:buFontTx/>
              <a:buNone/>
            </a:pPr>
            <a:endParaRPr lang="zh-CN" altLang="en-US" sz="2800"/>
          </a:p>
          <a:p>
            <a:pPr>
              <a:lnSpc>
                <a:spcPct val="80000"/>
              </a:lnSpc>
            </a:pPr>
            <a:r>
              <a:rPr lang="en-US" altLang="zh-CN" sz="2400"/>
              <a:t>Marine losses are the damages or losses of the insured goods incurred by perils of the sea. </a:t>
            </a:r>
            <a:endParaRPr lang="zh-CN" altLang="en-US" sz="2400"/>
          </a:p>
          <a:p>
            <a:pPr>
              <a:lnSpc>
                <a:spcPct val="80000"/>
              </a:lnSpc>
            </a:pPr>
            <a:r>
              <a:rPr lang="zh-CN" altLang="en-US" sz="2400"/>
              <a:t>海损一般是指海运保险货物在在海洋运输中由于海上风险所造成的损坏和灭失。</a:t>
            </a:r>
          </a:p>
          <a:p>
            <a:pPr>
              <a:lnSpc>
                <a:spcPct val="80000"/>
              </a:lnSpc>
            </a:pPr>
            <a:r>
              <a:rPr lang="en-US" altLang="zh-CN" sz="2400"/>
              <a:t>According to the extent of damage, losses in marine insurance fall into two types: total loss and partial loss. The former may be subdivided into actual total loss and constructive total loss</a:t>
            </a:r>
            <a:r>
              <a:rPr lang="zh-CN" altLang="en-US" sz="2400"/>
              <a:t>；</a:t>
            </a:r>
            <a:r>
              <a:rPr lang="en-US" altLang="zh-CN" sz="2400"/>
              <a:t>the latter, general average and particular average.</a:t>
            </a:r>
          </a:p>
          <a:p>
            <a:pPr>
              <a:lnSpc>
                <a:spcPct val="80000"/>
              </a:lnSpc>
            </a:pPr>
            <a:r>
              <a:rPr lang="zh-CN" altLang="en-US" sz="2400"/>
              <a:t>根据损失的不同程度可分为全部损失和部分损失。前者可再分为实际全损和推定全损，后者可分为共同海损和单独海损。 </a:t>
            </a: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4638"/>
            <a:ext cx="8229600" cy="777875"/>
          </a:xfrm>
        </p:spPr>
        <p:txBody>
          <a:bodyPr/>
          <a:lstStyle/>
          <a:p>
            <a:r>
              <a:rPr lang="en-US" altLang="zh-CN" sz="2800" b="1"/>
              <a:t>Expenses  </a:t>
            </a:r>
            <a:r>
              <a:rPr lang="zh-CN" altLang="en-US" sz="2800" b="1"/>
              <a:t>费用</a:t>
            </a:r>
            <a:br>
              <a:rPr lang="zh-CN" altLang="en-US" sz="2800" b="1"/>
            </a:br>
            <a:endParaRPr lang="zh-CN" altLang="en-US" sz="2800" b="1"/>
          </a:p>
        </p:txBody>
      </p:sp>
      <p:sp>
        <p:nvSpPr>
          <p:cNvPr id="8195" name="Rectangle 3"/>
          <p:cNvSpPr>
            <a:spLocks noGrp="1" noChangeArrowheads="1"/>
          </p:cNvSpPr>
          <p:nvPr>
            <p:ph type="body" idx="1"/>
          </p:nvPr>
        </p:nvSpPr>
        <p:spPr>
          <a:xfrm>
            <a:off x="900113" y="1341438"/>
            <a:ext cx="7488237" cy="4525962"/>
          </a:xfrm>
        </p:spPr>
        <p:txBody>
          <a:bodyPr/>
          <a:lstStyle/>
          <a:p>
            <a:r>
              <a:rPr lang="en-US" altLang="zh-CN" sz="2400"/>
              <a:t>Transportation insurance not only insures the losses caused by risks but also the losses of expenses. The main expenses include:</a:t>
            </a:r>
          </a:p>
          <a:p>
            <a:pPr>
              <a:buFontTx/>
              <a:buNone/>
            </a:pPr>
            <a:r>
              <a:rPr lang="en-US" altLang="zh-CN" sz="2400"/>
              <a:t>(1) Sue and labor expense</a:t>
            </a:r>
          </a:p>
          <a:p>
            <a:pPr>
              <a:buFontTx/>
              <a:buNone/>
            </a:pPr>
            <a:r>
              <a:rPr lang="en-US" altLang="zh-CN" sz="2400"/>
              <a:t>(2) Salvage charges</a:t>
            </a:r>
            <a:endParaRPr lang="zh-CN" altLang="en-US" sz="2400"/>
          </a:p>
          <a:p>
            <a:r>
              <a:rPr lang="zh-CN" altLang="en-US" sz="2400"/>
              <a:t>运输保险除保障损失外，还保障费用的损失，这些费用主要有：</a:t>
            </a:r>
          </a:p>
          <a:p>
            <a:pPr>
              <a:buFontTx/>
              <a:buNone/>
            </a:pPr>
            <a:r>
              <a:rPr lang="en-US" altLang="zh-CN" sz="2400"/>
              <a:t>(1) </a:t>
            </a:r>
            <a:r>
              <a:rPr lang="zh-CN" altLang="en-US" sz="2400"/>
              <a:t>施救费用</a:t>
            </a:r>
          </a:p>
          <a:p>
            <a:pPr>
              <a:buFontTx/>
              <a:buNone/>
            </a:pPr>
            <a:r>
              <a:rPr lang="en-US" altLang="zh-CN" sz="2400"/>
              <a:t>(2) </a:t>
            </a:r>
            <a:r>
              <a:rPr lang="zh-CN" altLang="en-US" sz="2400"/>
              <a:t>救助费用</a:t>
            </a: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23850" y="0"/>
            <a:ext cx="8229600" cy="1143000"/>
          </a:xfrm>
        </p:spPr>
        <p:txBody>
          <a:bodyPr/>
          <a:lstStyle/>
          <a:p>
            <a:r>
              <a:rPr lang="en-US" altLang="zh-CN" sz="2800"/>
              <a:t>Section Two     Marine Insurance Cover of CIC</a:t>
            </a:r>
            <a:br>
              <a:rPr lang="en-US" altLang="zh-CN" sz="2800"/>
            </a:br>
            <a:r>
              <a:rPr lang="zh-CN" altLang="en-US" sz="2800"/>
              <a:t>第二节  我国海运货物保险条款</a:t>
            </a:r>
          </a:p>
        </p:txBody>
      </p:sp>
      <p:sp>
        <p:nvSpPr>
          <p:cNvPr id="9219" name="Rectangle 3"/>
          <p:cNvSpPr>
            <a:spLocks noGrp="1" noChangeArrowheads="1"/>
          </p:cNvSpPr>
          <p:nvPr>
            <p:ph type="body" idx="1"/>
          </p:nvPr>
        </p:nvSpPr>
        <p:spPr>
          <a:xfrm>
            <a:off x="539750" y="1125538"/>
            <a:ext cx="7920038" cy="4525962"/>
          </a:xfrm>
        </p:spPr>
        <p:txBody>
          <a:bodyPr/>
          <a:lstStyle/>
          <a:p>
            <a:r>
              <a:rPr lang="en-US" altLang="zh-CN" sz="2800"/>
              <a:t>The insurance is mainly classified into two groups: Basic Insurance Coverage and Additional Insurance Coverage. The applicant can purchase Basic Insurance Coverage individually. However, before purchasing an Additional Insurance Coverage, he has to purchase a Basic Insurance Coverage. </a:t>
            </a:r>
            <a:endParaRPr lang="zh-CN" altLang="en-US" sz="2000"/>
          </a:p>
          <a:p>
            <a:r>
              <a:rPr lang="zh-CN" altLang="en-US" sz="2800"/>
              <a:t>保险可分为两大类：基本险和附加险。购买者可以单独购买基本险。然而，在购买附加险以前，他必须购买基本险。</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528" y="-13917"/>
            <a:ext cx="8229600" cy="1143000"/>
          </a:xfrm>
        </p:spPr>
        <p:txBody>
          <a:bodyPr/>
          <a:lstStyle/>
          <a:p>
            <a:r>
              <a:rPr lang="en-US" altLang="zh-CN" sz="2800" dirty="0"/>
              <a:t>Contents</a:t>
            </a:r>
            <a:endParaRPr lang="zh-CN" altLang="en-US" sz="2800" dirty="0"/>
          </a:p>
        </p:txBody>
      </p:sp>
      <p:sp>
        <p:nvSpPr>
          <p:cNvPr id="3" name="内容占位符 2"/>
          <p:cNvSpPr>
            <a:spLocks noGrp="1"/>
          </p:cNvSpPr>
          <p:nvPr>
            <p:ph idx="1"/>
          </p:nvPr>
        </p:nvSpPr>
        <p:spPr>
          <a:xfrm>
            <a:off x="683568" y="1052736"/>
            <a:ext cx="8229600" cy="4525963"/>
          </a:xfrm>
        </p:spPr>
        <p:txBody>
          <a:bodyPr/>
          <a:lstStyle/>
          <a:p>
            <a:pPr marL="0" indent="0">
              <a:buNone/>
            </a:pPr>
            <a:r>
              <a:rPr lang="en-US" altLang="zh-CN" sz="2000" dirty="0"/>
              <a:t>Chapter 1  A Brief Introduction to International Trade</a:t>
            </a:r>
            <a:endParaRPr lang="zh-CN" altLang="zh-CN" sz="2000" dirty="0"/>
          </a:p>
          <a:p>
            <a:pPr marL="0" indent="0">
              <a:buNone/>
            </a:pPr>
            <a:r>
              <a:rPr lang="en-US" altLang="zh-CN" sz="2000" dirty="0"/>
              <a:t>Chapter 2 Terms of Commodity</a:t>
            </a:r>
            <a:endParaRPr lang="zh-CN" altLang="zh-CN" sz="2000" dirty="0"/>
          </a:p>
          <a:p>
            <a:pPr marL="0" indent="0">
              <a:buNone/>
            </a:pPr>
            <a:r>
              <a:rPr lang="en-US" altLang="zh-CN" sz="2000" dirty="0"/>
              <a:t>Chapter 3  International Trade Terms and Customs</a:t>
            </a:r>
            <a:endParaRPr lang="zh-CN" altLang="zh-CN" sz="2000" dirty="0"/>
          </a:p>
          <a:p>
            <a:pPr marL="0" indent="0">
              <a:buNone/>
            </a:pPr>
            <a:r>
              <a:rPr lang="en-US" altLang="zh-CN" sz="2000" dirty="0"/>
              <a:t>Chapter 4  Price of Commodity</a:t>
            </a:r>
            <a:endParaRPr lang="zh-CN" altLang="zh-CN" sz="2000" dirty="0"/>
          </a:p>
          <a:p>
            <a:pPr marL="0" indent="0">
              <a:buNone/>
            </a:pPr>
            <a:r>
              <a:rPr lang="en-US" altLang="zh-CN" sz="2000" dirty="0"/>
              <a:t>Chapter 5  International Cargo Transportation</a:t>
            </a:r>
            <a:endParaRPr lang="zh-CN" altLang="zh-CN" sz="2000" dirty="0"/>
          </a:p>
          <a:p>
            <a:pPr marL="0" indent="0">
              <a:buNone/>
            </a:pPr>
            <a:r>
              <a:rPr lang="en-US" altLang="zh-CN" sz="2000" dirty="0"/>
              <a:t>Chapter 6  International Cargo Transportation Insurance</a:t>
            </a:r>
            <a:endParaRPr lang="zh-CN" altLang="zh-CN" sz="2000" dirty="0"/>
          </a:p>
          <a:p>
            <a:pPr marL="0" indent="0">
              <a:buNone/>
            </a:pPr>
            <a:r>
              <a:rPr lang="en-US" altLang="zh-CN" sz="2000" dirty="0"/>
              <a:t>Chapter 7  International Payment</a:t>
            </a:r>
            <a:endParaRPr lang="zh-CN" altLang="zh-CN" sz="2000" dirty="0"/>
          </a:p>
          <a:p>
            <a:pPr marL="0" indent="0">
              <a:buNone/>
            </a:pPr>
            <a:r>
              <a:rPr lang="en-US" altLang="zh-CN" sz="2000" dirty="0"/>
              <a:t>Chapter 8  Commodity Inspection and Claim</a:t>
            </a:r>
            <a:endParaRPr lang="zh-CN" altLang="zh-CN" sz="2000" dirty="0"/>
          </a:p>
          <a:p>
            <a:pPr marL="0" indent="0">
              <a:buNone/>
            </a:pPr>
            <a:r>
              <a:rPr lang="en-US" altLang="zh-CN" sz="2000" dirty="0"/>
              <a:t>Chapter 9  Force Majeure and Arbitration</a:t>
            </a:r>
            <a:endParaRPr lang="zh-CN" altLang="zh-CN" sz="2000" dirty="0"/>
          </a:p>
          <a:p>
            <a:pPr marL="0" indent="0">
              <a:buNone/>
            </a:pPr>
            <a:r>
              <a:rPr lang="en-US" altLang="zh-CN" sz="2000" dirty="0"/>
              <a:t>Chapter 10  Business Negotiation</a:t>
            </a:r>
            <a:endParaRPr lang="zh-CN" altLang="zh-CN" sz="2000" dirty="0"/>
          </a:p>
          <a:p>
            <a:pPr marL="0" indent="0">
              <a:buNone/>
            </a:pPr>
            <a:r>
              <a:rPr lang="en-US" altLang="zh-CN" sz="2000" dirty="0"/>
              <a:t>Chapter 11  International Business Contract</a:t>
            </a:r>
            <a:endParaRPr lang="zh-CN" altLang="zh-CN" sz="2000" dirty="0"/>
          </a:p>
          <a:p>
            <a:pPr marL="0" indent="0">
              <a:buNone/>
            </a:pPr>
            <a:r>
              <a:rPr lang="en-US" altLang="zh-CN" sz="2000" dirty="0"/>
              <a:t>Chapter 12  Implementation of Import and Export Contract</a:t>
            </a:r>
            <a:endParaRPr lang="zh-CN" altLang="zh-CN" sz="2000" dirty="0"/>
          </a:p>
          <a:p>
            <a:pPr marL="0" indent="0">
              <a:buNone/>
            </a:pPr>
            <a:endParaRPr lang="zh-CN" altLang="en-US" sz="2000" dirty="0"/>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标题 5121"/>
          <p:cNvSpPr>
            <a:spLocks noGrp="1"/>
          </p:cNvSpPr>
          <p:nvPr>
            <p:ph type="title"/>
          </p:nvPr>
        </p:nvSpPr>
        <p:spPr>
          <a:xfrm>
            <a:off x="0" y="260648"/>
            <a:ext cx="9525744" cy="1143000"/>
          </a:xfrm>
        </p:spPr>
        <p:txBody>
          <a:bodyPr anchor="ctr"/>
          <a:lstStyle/>
          <a:p>
            <a:pPr>
              <a:lnSpc>
                <a:spcPct val="90000"/>
              </a:lnSpc>
            </a:pPr>
            <a:r>
              <a:rPr lang="en-US" altLang="zh-CN" sz="3200">
                <a:latin typeface="Times New Roman" panose="02020603050405020304" pitchFamily="18" charset="0"/>
                <a:cs typeface="Times New Roman" panose="02020603050405020304" pitchFamily="18" charset="0"/>
              </a:rPr>
              <a:t>1. </a:t>
            </a:r>
            <a:r>
              <a:rPr lang="en-US" altLang="zh-CN" sz="3200">
                <a:latin typeface="Times New Roman" panose="02020603050405020304" pitchFamily="18" charset="0"/>
                <a:cs typeface="Times New Roman" panose="02020603050405020304" pitchFamily="18" charset="0"/>
                <a:sym typeface="+mn-ea"/>
              </a:rPr>
              <a:t>Factors of Affecting Trade Volume</a:t>
            </a:r>
            <a:br>
              <a:rPr lang="en-US" altLang="zh-CN" sz="3200">
                <a:latin typeface="Times New Roman" panose="02020603050405020304" pitchFamily="18" charset="0"/>
                <a:cs typeface="Times New Roman" panose="02020603050405020304" pitchFamily="18" charset="0"/>
                <a:sym typeface="+mn-ea"/>
              </a:rPr>
            </a:br>
            <a:r>
              <a:rPr lang="zh-CN" altLang="en-US" sz="2000">
                <a:latin typeface="+mn-ea"/>
                <a:cs typeface="Times New Roman" panose="02020603050405020304" pitchFamily="18" charset="0"/>
              </a:rPr>
              <a:t>（影响国家之间贸易量的因素）</a:t>
            </a:r>
            <a:br>
              <a:rPr lang="zh-CN" altLang="en-US" sz="2000">
                <a:solidFill>
                  <a:srgbClr val="000000"/>
                </a:solidFill>
                <a:latin typeface="Times New Roman" panose="02020603050405020304" pitchFamily="18" charset="0"/>
                <a:cs typeface="Times New Roman" panose="02020603050405020304" pitchFamily="18" charset="0"/>
              </a:rPr>
            </a:br>
            <a:endParaRPr lang="zh-CN" altLang="en-US" sz="200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899592" y="1206387"/>
            <a:ext cx="7344816" cy="5169535"/>
          </a:xfrm>
          <a:prstGeom prst="rect">
            <a:avLst/>
          </a:prstGeom>
          <a:noFill/>
        </p:spPr>
        <p:txBody>
          <a:bodyPr wrap="square" rtlCol="0">
            <a:spAutoFit/>
          </a:bodyPr>
          <a:lstStyle/>
          <a:p>
            <a:r>
              <a:rPr lang="zh-CN" altLang="en-US" sz="2700">
                <a:latin typeface="Times New Roman" panose="02020603050405020304" pitchFamily="18" charset="0"/>
                <a:cs typeface="Times New Roman" panose="02020603050405020304" pitchFamily="18" charset="0"/>
              </a:rPr>
              <a:t>（</a:t>
            </a:r>
            <a:r>
              <a:rPr lang="en-US" altLang="zh-CN" sz="2700">
                <a:latin typeface="Times New Roman" panose="02020603050405020304" pitchFamily="18" charset="0"/>
                <a:cs typeface="Times New Roman" panose="02020603050405020304" pitchFamily="18" charset="0"/>
              </a:rPr>
              <a:t>3</a:t>
            </a:r>
            <a:r>
              <a:rPr lang="zh-CN" altLang="en-US" sz="2700">
                <a:latin typeface="Times New Roman" panose="02020603050405020304" pitchFamily="18" charset="0"/>
                <a:cs typeface="Times New Roman" panose="02020603050405020304" pitchFamily="18" charset="0"/>
              </a:rPr>
              <a:t>）</a:t>
            </a:r>
            <a:r>
              <a:rPr lang="en-US" altLang="zh-CN" sz="2700">
                <a:latin typeface="Times New Roman" panose="02020603050405020304" pitchFamily="18" charset="0"/>
                <a:cs typeface="Times New Roman" panose="02020603050405020304" pitchFamily="18" charset="0"/>
              </a:rPr>
              <a:t>Cultural affinity: if two countries have cultural ties, it is likely that they also have strong economic ties.</a:t>
            </a:r>
          </a:p>
          <a:p>
            <a:r>
              <a:rPr lang="zh-CN" altLang="en-US" sz="2200">
                <a:latin typeface="Times New Roman" panose="02020603050405020304" pitchFamily="18" charset="0"/>
                <a:cs typeface="Times New Roman" panose="02020603050405020304" pitchFamily="18" charset="0"/>
              </a:rPr>
              <a:t>（文化的亲密度：如果两个国家有着很深的文化渊源，那么这两个国家也可能有着很强的经济联系。）</a:t>
            </a:r>
          </a:p>
          <a:p>
            <a:r>
              <a:rPr lang="zh-CN" altLang="en-US" sz="2700">
                <a:latin typeface="Times New Roman" panose="02020603050405020304" pitchFamily="18" charset="0"/>
                <a:cs typeface="Times New Roman" panose="02020603050405020304" pitchFamily="18" charset="0"/>
              </a:rPr>
              <a:t>（</a:t>
            </a:r>
            <a:r>
              <a:rPr lang="en-US" altLang="zh-CN" sz="2700">
                <a:latin typeface="Times New Roman" panose="02020603050405020304" pitchFamily="18" charset="0"/>
                <a:cs typeface="Times New Roman" panose="02020603050405020304" pitchFamily="18" charset="0"/>
              </a:rPr>
              <a:t>4</a:t>
            </a:r>
            <a:r>
              <a:rPr lang="zh-CN" altLang="en-US" sz="2700">
                <a:latin typeface="Times New Roman" panose="02020603050405020304" pitchFamily="18" charset="0"/>
                <a:cs typeface="Times New Roman" panose="02020603050405020304" pitchFamily="18" charset="0"/>
              </a:rPr>
              <a:t>）</a:t>
            </a:r>
            <a:r>
              <a:rPr lang="en-US" altLang="zh-CN" sz="2700">
                <a:latin typeface="Times New Roman" panose="02020603050405020304" pitchFamily="18" charset="0"/>
                <a:cs typeface="Times New Roman" panose="02020603050405020304" pitchFamily="18" charset="0"/>
              </a:rPr>
              <a:t>Geography: ocean harbors and a lack of mountains barriers make transportation and trade easier.</a:t>
            </a:r>
          </a:p>
          <a:p>
            <a:pPr marL="0" lvl="1"/>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地理位置：一个国家如果是海港国家，没有那么多的山脉阻碍交通，那么这个国家跟别国的贸易也就容易的多。</a:t>
            </a:r>
            <a:r>
              <a:rPr lang="en-US" altLang="zh-CN" sz="2200">
                <a:latin typeface="Times New Roman" panose="02020603050405020304" pitchFamily="18" charset="0"/>
                <a:cs typeface="Times New Roman" panose="02020603050405020304" pitchFamily="18" charset="0"/>
              </a:rPr>
              <a:t>)</a:t>
            </a:r>
            <a:endParaRPr lang="zh-CN" altLang="en-US" sz="2200">
              <a:latin typeface="Times New Roman" panose="02020603050405020304" pitchFamily="18" charset="0"/>
              <a:cs typeface="Times New Roman" panose="02020603050405020304" pitchFamily="18" charset="0"/>
            </a:endParaRPr>
          </a:p>
          <a:p>
            <a:endParaRPr lang="en-US" altLang="zh-CN" sz="2000"/>
          </a:p>
          <a:p>
            <a:endParaRPr lang="en-US" altLang="zh-CN" sz="2000"/>
          </a:p>
          <a:p>
            <a:endParaRPr lang="en-US" altLang="zh-CN" sz="2000"/>
          </a:p>
          <a:p>
            <a:endParaRPr lang="zh-CN" altLang="en-US" sz="2000"/>
          </a:p>
        </p:txBody>
      </p:sp>
    </p:spTree>
  </p:cSld>
  <p:clrMapOvr>
    <a:masterClrMapping/>
  </p:clrMapOvr>
  <p:transition spd="slow">
    <p:push dir="u"/>
  </p:transition>
</p:sld>
</file>

<file path=ppt/slides/slide20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88913"/>
            <a:ext cx="8229600" cy="863600"/>
          </a:xfrm>
        </p:spPr>
        <p:txBody>
          <a:bodyPr/>
          <a:lstStyle/>
          <a:p>
            <a:r>
              <a:rPr lang="en-US" altLang="zh-CN" sz="2800" b="1"/>
              <a:t>Basic Insurance coverage  </a:t>
            </a:r>
            <a:r>
              <a:rPr lang="zh-CN" altLang="en-US" sz="2800" b="1"/>
              <a:t>基本险别</a:t>
            </a:r>
            <a:r>
              <a:rPr lang="zh-CN" altLang="en-US"/>
              <a:t> </a:t>
            </a:r>
          </a:p>
        </p:txBody>
      </p:sp>
      <p:sp>
        <p:nvSpPr>
          <p:cNvPr id="10243" name="Rectangle 3"/>
          <p:cNvSpPr>
            <a:spLocks noGrp="1" noChangeArrowheads="1"/>
          </p:cNvSpPr>
          <p:nvPr>
            <p:ph type="body" idx="1"/>
          </p:nvPr>
        </p:nvSpPr>
        <p:spPr>
          <a:xfrm>
            <a:off x="755650" y="1600200"/>
            <a:ext cx="7777163" cy="4525963"/>
          </a:xfrm>
        </p:spPr>
        <p:txBody>
          <a:bodyPr/>
          <a:lstStyle/>
          <a:p>
            <a:r>
              <a:rPr lang="en-US" altLang="zh-CN" sz="2400"/>
              <a:t>Basic Insurance Coverage is further classified into the following three conditions: Free from Particular Average (F.P.A.), With Particular Average (W.P.A.) and All risks. </a:t>
            </a:r>
          </a:p>
          <a:p>
            <a:r>
              <a:rPr lang="zh-CN" altLang="en-US" sz="2400"/>
              <a:t>基本险可再分为平安险，水渍险和一切险。</a:t>
            </a:r>
          </a:p>
          <a:p>
            <a:r>
              <a:rPr lang="en-US" altLang="zh-CN" sz="2400"/>
              <a:t>The F.P.A. policy provides coverage for total losses and general average emerging from actual "marine perils".</a:t>
            </a:r>
            <a:endParaRPr lang="zh-CN" altLang="en-US" sz="2400"/>
          </a:p>
          <a:p>
            <a:r>
              <a:rPr lang="zh-CN" altLang="en-US" sz="2400"/>
              <a:t>平安险提供由于实际海难所造成的全部损失和共同海损的保险。</a:t>
            </a:r>
          </a:p>
          <a:p>
            <a:endParaRPr lang="zh-CN" altLang="en-US" sz="2400"/>
          </a:p>
          <a:p>
            <a:endParaRPr lang="zh-CN" altLang="en-US" sz="240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683418" y="1386930"/>
            <a:ext cx="7777163" cy="4525963"/>
          </a:xfrm>
        </p:spPr>
        <p:txBody>
          <a:bodyPr/>
          <a:lstStyle/>
          <a:p>
            <a:r>
              <a:rPr lang="en-US" altLang="zh-CN" sz="2400" dirty="0"/>
              <a:t>WPA covers wider than FPA. Aside from the risks covered under FPA conditions ,this insurance also covers partial losses of the insured goods caused by heavy weather, lightning, tsunami, earthquake and flood.</a:t>
            </a:r>
            <a:endParaRPr lang="zh-CN" altLang="en-US" sz="2400" dirty="0"/>
          </a:p>
          <a:p>
            <a:r>
              <a:rPr lang="zh-CN" altLang="en-US" sz="2400" dirty="0"/>
              <a:t>水渍险的负责赔偿范围比平安险广。除了平安险的各项责任以外，水渍险还负责被保险货物在运输途中由于恶劣气候、雷电、海啸、地震、洪水等造成的部分损失。</a:t>
            </a:r>
          </a:p>
          <a:p>
            <a:endParaRPr lang="zh-CN" altLang="en-US" sz="2400" dirty="0"/>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395288" y="1268413"/>
            <a:ext cx="8229600" cy="4525962"/>
          </a:xfrm>
        </p:spPr>
        <p:txBody>
          <a:bodyPr/>
          <a:lstStyle/>
          <a:p>
            <a:r>
              <a:rPr lang="en-US" altLang="zh-CN" sz="2400"/>
              <a:t>Aside from the risks covered under F.P.A. and W.P.A. conditions as above, this insurance also covers all risks of loss of or damage to insured goods whether partial or total, arising from external causes in the course of transit.</a:t>
            </a:r>
          </a:p>
          <a:p>
            <a:r>
              <a:rPr lang="en-US" altLang="zh-CN" sz="2400"/>
              <a:t> It covers only physical loss or damage from external causes.</a:t>
            </a:r>
            <a:endParaRPr lang="zh-CN" altLang="en-US" sz="2400"/>
          </a:p>
          <a:p>
            <a:r>
              <a:rPr lang="zh-CN" altLang="en-US" sz="2400"/>
              <a:t>一切险承保的范围最为广泛。除了包括平安险和水渍险的各项责任以外，还负责被保险货物在运输途中由于外来因素所致的全部或部分损失。</a:t>
            </a:r>
          </a:p>
          <a:p>
            <a:r>
              <a:rPr lang="zh-CN" altLang="en-US" sz="2400"/>
              <a:t>一切险只负责赔偿由于外来原因所造成的物理性灭失或损坏。</a:t>
            </a:r>
          </a:p>
          <a:p>
            <a:endParaRPr lang="zh-CN" altLang="en-US" sz="2400"/>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396081" y="1052736"/>
            <a:ext cx="8351838" cy="5256213"/>
          </a:xfrm>
        </p:spPr>
        <p:txBody>
          <a:bodyPr/>
          <a:lstStyle/>
          <a:p>
            <a:pPr>
              <a:buFontTx/>
              <a:buNone/>
            </a:pPr>
            <a:r>
              <a:rPr lang="zh-CN" altLang="en-US" dirty="0">
                <a:latin typeface="Times New Roman" panose="02020603050405020304" pitchFamily="18" charset="0"/>
              </a:rPr>
              <a:t>   </a:t>
            </a:r>
            <a:r>
              <a:rPr lang="en-US" altLang="zh-CN" sz="2400" b="1" dirty="0">
                <a:latin typeface="Times New Roman" panose="02020603050405020304" pitchFamily="18" charset="0"/>
              </a:rPr>
              <a:t>1 General Additional Insurance Coverage</a:t>
            </a:r>
          </a:p>
          <a:p>
            <a:pPr lvl="2"/>
            <a:r>
              <a:rPr lang="zh-CN" altLang="en-US" sz="2000" dirty="0">
                <a:latin typeface="Times New Roman" panose="02020603050405020304" pitchFamily="18" charset="0"/>
              </a:rPr>
              <a:t>偷窃提货不着险（</a:t>
            </a:r>
            <a:r>
              <a:rPr lang="en-US" altLang="zh-CN" sz="2000" dirty="0" err="1">
                <a:latin typeface="Times New Roman" panose="02020603050405020304" pitchFamily="18" charset="0"/>
              </a:rPr>
              <a:t>Theft,Pilferage</a:t>
            </a:r>
            <a:r>
              <a:rPr lang="en-US" altLang="zh-CN" sz="2000" dirty="0">
                <a:latin typeface="Times New Roman" panose="02020603050405020304" pitchFamily="18" charset="0"/>
              </a:rPr>
              <a:t> and </a:t>
            </a:r>
            <a:r>
              <a:rPr lang="en-US" altLang="zh-CN" sz="2000" dirty="0" err="1">
                <a:latin typeface="Times New Roman" panose="02020603050405020304" pitchFamily="18" charset="0"/>
              </a:rPr>
              <a:t>Non-Delivery:TPND</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淡水雨淋险（</a:t>
            </a:r>
            <a:r>
              <a:rPr lang="en-US" altLang="zh-CN" sz="2000" dirty="0">
                <a:latin typeface="Times New Roman" panose="02020603050405020304" pitchFamily="18" charset="0"/>
              </a:rPr>
              <a:t>Fresh Water and Rain Damage</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渗漏险（</a:t>
            </a:r>
            <a:r>
              <a:rPr lang="en-US" altLang="zh-CN" sz="2000" dirty="0">
                <a:latin typeface="Times New Roman" panose="02020603050405020304" pitchFamily="18" charset="0"/>
              </a:rPr>
              <a:t>Risk of Leakage</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 短量险（</a:t>
            </a:r>
            <a:r>
              <a:rPr lang="en-US" altLang="zh-CN" sz="2000" dirty="0">
                <a:latin typeface="Times New Roman" panose="02020603050405020304" pitchFamily="18" charset="0"/>
              </a:rPr>
              <a:t>Risk of Shortage</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钩损险（</a:t>
            </a:r>
            <a:r>
              <a:rPr lang="en-US" altLang="zh-CN" sz="2000" dirty="0">
                <a:latin typeface="Times New Roman" panose="02020603050405020304" pitchFamily="18" charset="0"/>
              </a:rPr>
              <a:t>Hook Damage</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污染险（</a:t>
            </a:r>
            <a:r>
              <a:rPr lang="en-US" altLang="zh-CN" sz="2000" dirty="0">
                <a:latin typeface="Times New Roman" panose="02020603050405020304" pitchFamily="18" charset="0"/>
              </a:rPr>
              <a:t>Risk of Contamination</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碰损破碎险（</a:t>
            </a:r>
            <a:r>
              <a:rPr lang="en-US" altLang="zh-CN" sz="2000" dirty="0">
                <a:latin typeface="Times New Roman" panose="02020603050405020304" pitchFamily="18" charset="0"/>
              </a:rPr>
              <a:t>Risk of Clash and Breakage</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生锈险（</a:t>
            </a:r>
            <a:r>
              <a:rPr lang="en-US" altLang="zh-CN" sz="2000" dirty="0">
                <a:latin typeface="Times New Roman" panose="02020603050405020304" pitchFamily="18" charset="0"/>
              </a:rPr>
              <a:t>Risk of Rust</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串味险（</a:t>
            </a:r>
            <a:r>
              <a:rPr lang="en-US" altLang="zh-CN" sz="2000" dirty="0">
                <a:latin typeface="Times New Roman" panose="02020603050405020304" pitchFamily="18" charset="0"/>
              </a:rPr>
              <a:t>Risk of </a:t>
            </a:r>
            <a:r>
              <a:rPr lang="en-US" altLang="zh-CN" sz="2000" dirty="0" err="1">
                <a:latin typeface="Times New Roman" panose="02020603050405020304" pitchFamily="18" charset="0"/>
              </a:rPr>
              <a:t>Odour</a:t>
            </a:r>
            <a:r>
              <a:rPr lang="zh-CN" altLang="en-US" sz="2000" dirty="0">
                <a:latin typeface="Times New Roman" panose="02020603050405020304" pitchFamily="18" charset="0"/>
              </a:rPr>
              <a:t>）</a:t>
            </a:r>
          </a:p>
          <a:p>
            <a:pPr lvl="2"/>
            <a:r>
              <a:rPr lang="zh-CN" altLang="en-US" sz="2000" dirty="0">
                <a:latin typeface="Times New Roman" panose="02020603050405020304" pitchFamily="18" charset="0"/>
              </a:rPr>
              <a:t>受潮受热险（</a:t>
            </a:r>
            <a:r>
              <a:rPr lang="en-US" altLang="zh-CN" sz="2000" dirty="0">
                <a:latin typeface="Times New Roman" panose="02020603050405020304" pitchFamily="18" charset="0"/>
              </a:rPr>
              <a:t>Damage Caused by Heating and Sweating</a:t>
            </a:r>
            <a:r>
              <a:rPr lang="en-US" altLang="zh-CN" dirty="0">
                <a:latin typeface="Times New Roman" panose="02020603050405020304" pitchFamily="18" charset="0"/>
              </a:rPr>
              <a:t>)</a:t>
            </a:r>
            <a:endParaRPr lang="zh-CN" altLang="en-US" dirty="0">
              <a:latin typeface="Times New Roman" panose="02020603050405020304" pitchFamily="18" charset="0"/>
            </a:endParaRPr>
          </a:p>
        </p:txBody>
      </p:sp>
      <p:sp>
        <p:nvSpPr>
          <p:cNvPr id="27651" name="Rectangle 3"/>
          <p:cNvSpPr>
            <a:spLocks noChangeArrowheads="1"/>
          </p:cNvSpPr>
          <p:nvPr/>
        </p:nvSpPr>
        <p:spPr bwMode="auto">
          <a:xfrm>
            <a:off x="755650" y="431800"/>
            <a:ext cx="6367463"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800" b="1">
                <a:solidFill>
                  <a:srgbClr val="0000CC"/>
                </a:solidFill>
                <a:latin typeface="Times New Roman" panose="02020603050405020304" pitchFamily="18" charset="0"/>
              </a:rPr>
              <a:t>Additional Insurance Coverage</a:t>
            </a:r>
            <a:r>
              <a:rPr lang="zh-CN" altLang="en-US" sz="2800">
                <a:solidFill>
                  <a:srgbClr val="0000CC"/>
                </a:solidFill>
                <a:latin typeface="Times New Roman" panose="02020603050405020304" pitchFamily="18" charset="0"/>
              </a:rPr>
              <a:t>附加险别</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7650">
                                            <p:txEl>
                                              <p:pRg st="0" end="0"/>
                                            </p:txEl>
                                          </p:spTgt>
                                        </p:tgtEl>
                                        <p:attrNameLst>
                                          <p:attrName>style.visibility</p:attrName>
                                        </p:attrNameLst>
                                      </p:cBhvr>
                                      <p:to>
                                        <p:strVal val="visible"/>
                                      </p:to>
                                    </p:set>
                                    <p:animEffect transition="in" filter="fade">
                                      <p:cBhvr>
                                        <p:cTn id="7" dur="1000"/>
                                        <p:tgtEl>
                                          <p:spTgt spid="27650">
                                            <p:txEl>
                                              <p:pRg st="0" end="0"/>
                                            </p:txEl>
                                          </p:spTgt>
                                        </p:tgtEl>
                                      </p:cBhvr>
                                    </p:animEffect>
                                    <p:anim calcmode="lin" valueType="num">
                                      <p:cBhvr>
                                        <p:cTn id="8" dur="1000" fill="hold"/>
                                        <p:tgtEl>
                                          <p:spTgt spid="27650">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27650">
                                            <p:txEl>
                                              <p:pRg st="0" end="0"/>
                                            </p:txEl>
                                          </p:spTgt>
                                        </p:tgtEl>
                                        <p:attrNameLst>
                                          <p:attrName>ppt_y</p:attrName>
                                        </p:attrNameLst>
                                      </p:cBhvr>
                                      <p:tavLst>
                                        <p:tav tm="0">
                                          <p:val>
                                            <p:strVal val="#ppt_y"/>
                                          </p:val>
                                        </p:tav>
                                        <p:tav tm="100000">
                                          <p:val>
                                            <p:strVal val="#ppt_y"/>
                                          </p:val>
                                        </p:tav>
                                      </p:tavLst>
                                    </p:anim>
                                  </p:childTnLst>
                                </p:cTn>
                              </p:par>
                              <p:par>
                                <p:cTn id="10" presetID="40" presetClass="entr" presetSubtype="0" fill="hold" grpId="0" nodeType="withEffect">
                                  <p:stCondLst>
                                    <p:cond delay="0"/>
                                  </p:stCondLst>
                                  <p:iterate type="lt">
                                    <p:tmPct val="10000"/>
                                  </p:iterate>
                                  <p:childTnLst>
                                    <p:set>
                                      <p:cBhvr>
                                        <p:cTn id="11" dur="1" fill="hold">
                                          <p:stCondLst>
                                            <p:cond delay="0"/>
                                          </p:stCondLst>
                                        </p:cTn>
                                        <p:tgtEl>
                                          <p:spTgt spid="27650">
                                            <p:txEl>
                                              <p:pRg st="1" end="1"/>
                                            </p:txEl>
                                          </p:spTgt>
                                        </p:tgtEl>
                                        <p:attrNameLst>
                                          <p:attrName>style.visibility</p:attrName>
                                        </p:attrNameLst>
                                      </p:cBhvr>
                                      <p:to>
                                        <p:strVal val="visible"/>
                                      </p:to>
                                    </p:set>
                                    <p:animEffect transition="in" filter="fade">
                                      <p:cBhvr>
                                        <p:cTn id="12" dur="1000"/>
                                        <p:tgtEl>
                                          <p:spTgt spid="27650">
                                            <p:txEl>
                                              <p:pRg st="1" end="1"/>
                                            </p:txEl>
                                          </p:spTgt>
                                        </p:tgtEl>
                                      </p:cBhvr>
                                    </p:animEffect>
                                    <p:anim calcmode="lin" valueType="num">
                                      <p:cBhvr>
                                        <p:cTn id="13" dur="1000" fill="hold"/>
                                        <p:tgtEl>
                                          <p:spTgt spid="27650">
                                            <p:txEl>
                                              <p:pRg st="1" end="1"/>
                                            </p:txEl>
                                          </p:spTgt>
                                        </p:tgtEl>
                                        <p:attrNameLst>
                                          <p:attrName>ppt_x</p:attrName>
                                        </p:attrNameLst>
                                      </p:cBhvr>
                                      <p:tavLst>
                                        <p:tav tm="0">
                                          <p:val>
                                            <p:strVal val="#ppt_x-.1"/>
                                          </p:val>
                                        </p:tav>
                                        <p:tav tm="100000">
                                          <p:val>
                                            <p:strVal val="#ppt_x"/>
                                          </p:val>
                                        </p:tav>
                                      </p:tavLst>
                                    </p:anim>
                                    <p:anim calcmode="lin" valueType="num">
                                      <p:cBhvr>
                                        <p:cTn id="14" dur="1000" fill="hold"/>
                                        <p:tgtEl>
                                          <p:spTgt spid="27650">
                                            <p:txEl>
                                              <p:pRg st="1" end="1"/>
                                            </p:txEl>
                                          </p:spTgt>
                                        </p:tgtEl>
                                        <p:attrNameLst>
                                          <p:attrName>ppt_y</p:attrName>
                                        </p:attrNameLst>
                                      </p:cBhvr>
                                      <p:tavLst>
                                        <p:tav tm="0">
                                          <p:val>
                                            <p:strVal val="#ppt_y"/>
                                          </p:val>
                                        </p:tav>
                                        <p:tav tm="100000">
                                          <p:val>
                                            <p:strVal val="#ppt_y"/>
                                          </p:val>
                                        </p:tav>
                                      </p:tavLst>
                                    </p:anim>
                                  </p:childTnLst>
                                </p:cTn>
                              </p:par>
                              <p:par>
                                <p:cTn id="15" presetID="40" presetClass="entr" presetSubtype="0" fill="hold" grpId="0" nodeType="withEffect">
                                  <p:stCondLst>
                                    <p:cond delay="0"/>
                                  </p:stCondLst>
                                  <p:iterate type="lt">
                                    <p:tmPct val="10000"/>
                                  </p:iterate>
                                  <p:childTnLst>
                                    <p:set>
                                      <p:cBhvr>
                                        <p:cTn id="16" dur="1" fill="hold">
                                          <p:stCondLst>
                                            <p:cond delay="0"/>
                                          </p:stCondLst>
                                        </p:cTn>
                                        <p:tgtEl>
                                          <p:spTgt spid="27650">
                                            <p:txEl>
                                              <p:pRg st="2" end="2"/>
                                            </p:txEl>
                                          </p:spTgt>
                                        </p:tgtEl>
                                        <p:attrNameLst>
                                          <p:attrName>style.visibility</p:attrName>
                                        </p:attrNameLst>
                                      </p:cBhvr>
                                      <p:to>
                                        <p:strVal val="visible"/>
                                      </p:to>
                                    </p:set>
                                    <p:animEffect transition="in" filter="fade">
                                      <p:cBhvr>
                                        <p:cTn id="17" dur="1000"/>
                                        <p:tgtEl>
                                          <p:spTgt spid="27650">
                                            <p:txEl>
                                              <p:pRg st="2" end="2"/>
                                            </p:txEl>
                                          </p:spTgt>
                                        </p:tgtEl>
                                      </p:cBhvr>
                                    </p:animEffect>
                                    <p:anim calcmode="lin" valueType="num">
                                      <p:cBhvr>
                                        <p:cTn id="18" dur="1000" fill="hold"/>
                                        <p:tgtEl>
                                          <p:spTgt spid="27650">
                                            <p:txEl>
                                              <p:pRg st="2" end="2"/>
                                            </p:txEl>
                                          </p:spTgt>
                                        </p:tgtEl>
                                        <p:attrNameLst>
                                          <p:attrName>ppt_x</p:attrName>
                                        </p:attrNameLst>
                                      </p:cBhvr>
                                      <p:tavLst>
                                        <p:tav tm="0">
                                          <p:val>
                                            <p:strVal val="#ppt_x-.1"/>
                                          </p:val>
                                        </p:tav>
                                        <p:tav tm="100000">
                                          <p:val>
                                            <p:strVal val="#ppt_x"/>
                                          </p:val>
                                        </p:tav>
                                      </p:tavLst>
                                    </p:anim>
                                    <p:anim calcmode="lin" valueType="num">
                                      <p:cBhvr>
                                        <p:cTn id="19" dur="1000" fill="hold"/>
                                        <p:tgtEl>
                                          <p:spTgt spid="27650">
                                            <p:txEl>
                                              <p:pRg st="2" end="2"/>
                                            </p:txEl>
                                          </p:spTgt>
                                        </p:tgtEl>
                                        <p:attrNameLst>
                                          <p:attrName>ppt_y</p:attrName>
                                        </p:attrNameLst>
                                      </p:cBhvr>
                                      <p:tavLst>
                                        <p:tav tm="0">
                                          <p:val>
                                            <p:strVal val="#ppt_y"/>
                                          </p:val>
                                        </p:tav>
                                        <p:tav tm="100000">
                                          <p:val>
                                            <p:strVal val="#ppt_y"/>
                                          </p:val>
                                        </p:tav>
                                      </p:tavLst>
                                    </p:anim>
                                  </p:childTnLst>
                                </p:cTn>
                              </p:par>
                              <p:par>
                                <p:cTn id="20" presetID="40" presetClass="entr" presetSubtype="0" fill="hold" grpId="0" nodeType="withEffect">
                                  <p:stCondLst>
                                    <p:cond delay="0"/>
                                  </p:stCondLst>
                                  <p:iterate type="lt">
                                    <p:tmPct val="10000"/>
                                  </p:iterate>
                                  <p:childTnLst>
                                    <p:set>
                                      <p:cBhvr>
                                        <p:cTn id="21" dur="1" fill="hold">
                                          <p:stCondLst>
                                            <p:cond delay="0"/>
                                          </p:stCondLst>
                                        </p:cTn>
                                        <p:tgtEl>
                                          <p:spTgt spid="27650">
                                            <p:txEl>
                                              <p:pRg st="3" end="3"/>
                                            </p:txEl>
                                          </p:spTgt>
                                        </p:tgtEl>
                                        <p:attrNameLst>
                                          <p:attrName>style.visibility</p:attrName>
                                        </p:attrNameLst>
                                      </p:cBhvr>
                                      <p:to>
                                        <p:strVal val="visible"/>
                                      </p:to>
                                    </p:set>
                                    <p:animEffect transition="in" filter="fade">
                                      <p:cBhvr>
                                        <p:cTn id="22" dur="1000"/>
                                        <p:tgtEl>
                                          <p:spTgt spid="27650">
                                            <p:txEl>
                                              <p:pRg st="3" end="3"/>
                                            </p:txEl>
                                          </p:spTgt>
                                        </p:tgtEl>
                                      </p:cBhvr>
                                    </p:animEffect>
                                    <p:anim calcmode="lin" valueType="num">
                                      <p:cBhvr>
                                        <p:cTn id="23" dur="1000" fill="hold"/>
                                        <p:tgtEl>
                                          <p:spTgt spid="27650">
                                            <p:txEl>
                                              <p:pRg st="3" end="3"/>
                                            </p:txEl>
                                          </p:spTgt>
                                        </p:tgtEl>
                                        <p:attrNameLst>
                                          <p:attrName>ppt_x</p:attrName>
                                        </p:attrNameLst>
                                      </p:cBhvr>
                                      <p:tavLst>
                                        <p:tav tm="0">
                                          <p:val>
                                            <p:strVal val="#ppt_x-.1"/>
                                          </p:val>
                                        </p:tav>
                                        <p:tav tm="100000">
                                          <p:val>
                                            <p:strVal val="#ppt_x"/>
                                          </p:val>
                                        </p:tav>
                                      </p:tavLst>
                                    </p:anim>
                                    <p:anim calcmode="lin" valueType="num">
                                      <p:cBhvr>
                                        <p:cTn id="24" dur="1000" fill="hold"/>
                                        <p:tgtEl>
                                          <p:spTgt spid="27650">
                                            <p:txEl>
                                              <p:pRg st="3" end="3"/>
                                            </p:txEl>
                                          </p:spTgt>
                                        </p:tgtEl>
                                        <p:attrNameLst>
                                          <p:attrName>ppt_y</p:attrName>
                                        </p:attrNameLst>
                                      </p:cBhvr>
                                      <p:tavLst>
                                        <p:tav tm="0">
                                          <p:val>
                                            <p:strVal val="#ppt_y"/>
                                          </p:val>
                                        </p:tav>
                                        <p:tav tm="100000">
                                          <p:val>
                                            <p:strVal val="#ppt_y"/>
                                          </p:val>
                                        </p:tav>
                                      </p:tavLst>
                                    </p:anim>
                                  </p:childTnLst>
                                </p:cTn>
                              </p:par>
                              <p:par>
                                <p:cTn id="25" presetID="40" presetClass="entr" presetSubtype="0" fill="hold" grpId="0" nodeType="withEffect">
                                  <p:stCondLst>
                                    <p:cond delay="0"/>
                                  </p:stCondLst>
                                  <p:iterate type="lt">
                                    <p:tmPct val="10000"/>
                                  </p:iterate>
                                  <p:childTnLst>
                                    <p:set>
                                      <p:cBhvr>
                                        <p:cTn id="26" dur="1" fill="hold">
                                          <p:stCondLst>
                                            <p:cond delay="0"/>
                                          </p:stCondLst>
                                        </p:cTn>
                                        <p:tgtEl>
                                          <p:spTgt spid="27650">
                                            <p:txEl>
                                              <p:pRg st="4" end="4"/>
                                            </p:txEl>
                                          </p:spTgt>
                                        </p:tgtEl>
                                        <p:attrNameLst>
                                          <p:attrName>style.visibility</p:attrName>
                                        </p:attrNameLst>
                                      </p:cBhvr>
                                      <p:to>
                                        <p:strVal val="visible"/>
                                      </p:to>
                                    </p:set>
                                    <p:animEffect transition="in" filter="fade">
                                      <p:cBhvr>
                                        <p:cTn id="27" dur="1000"/>
                                        <p:tgtEl>
                                          <p:spTgt spid="27650">
                                            <p:txEl>
                                              <p:pRg st="4" end="4"/>
                                            </p:txEl>
                                          </p:spTgt>
                                        </p:tgtEl>
                                      </p:cBhvr>
                                    </p:animEffect>
                                    <p:anim calcmode="lin" valueType="num">
                                      <p:cBhvr>
                                        <p:cTn id="28" dur="1000" fill="hold"/>
                                        <p:tgtEl>
                                          <p:spTgt spid="27650">
                                            <p:txEl>
                                              <p:pRg st="4" end="4"/>
                                            </p:txEl>
                                          </p:spTgt>
                                        </p:tgtEl>
                                        <p:attrNameLst>
                                          <p:attrName>ppt_x</p:attrName>
                                        </p:attrNameLst>
                                      </p:cBhvr>
                                      <p:tavLst>
                                        <p:tav tm="0">
                                          <p:val>
                                            <p:strVal val="#ppt_x-.1"/>
                                          </p:val>
                                        </p:tav>
                                        <p:tav tm="100000">
                                          <p:val>
                                            <p:strVal val="#ppt_x"/>
                                          </p:val>
                                        </p:tav>
                                      </p:tavLst>
                                    </p:anim>
                                    <p:anim calcmode="lin" valueType="num">
                                      <p:cBhvr>
                                        <p:cTn id="29" dur="1000" fill="hold"/>
                                        <p:tgtEl>
                                          <p:spTgt spid="27650">
                                            <p:txEl>
                                              <p:pRg st="4" end="4"/>
                                            </p:txEl>
                                          </p:spTgt>
                                        </p:tgtEl>
                                        <p:attrNameLst>
                                          <p:attrName>ppt_y</p:attrName>
                                        </p:attrNameLst>
                                      </p:cBhvr>
                                      <p:tavLst>
                                        <p:tav tm="0">
                                          <p:val>
                                            <p:strVal val="#ppt_y"/>
                                          </p:val>
                                        </p:tav>
                                        <p:tav tm="100000">
                                          <p:val>
                                            <p:strVal val="#ppt_y"/>
                                          </p:val>
                                        </p:tav>
                                      </p:tavLst>
                                    </p:anim>
                                  </p:childTnLst>
                                </p:cTn>
                              </p:par>
                              <p:par>
                                <p:cTn id="30" presetID="40" presetClass="entr" presetSubtype="0" fill="hold" grpId="0" nodeType="withEffect">
                                  <p:stCondLst>
                                    <p:cond delay="0"/>
                                  </p:stCondLst>
                                  <p:iterate type="lt">
                                    <p:tmPct val="10000"/>
                                  </p:iterate>
                                  <p:childTnLst>
                                    <p:set>
                                      <p:cBhvr>
                                        <p:cTn id="31" dur="1" fill="hold">
                                          <p:stCondLst>
                                            <p:cond delay="0"/>
                                          </p:stCondLst>
                                        </p:cTn>
                                        <p:tgtEl>
                                          <p:spTgt spid="27650">
                                            <p:txEl>
                                              <p:pRg st="5" end="5"/>
                                            </p:txEl>
                                          </p:spTgt>
                                        </p:tgtEl>
                                        <p:attrNameLst>
                                          <p:attrName>style.visibility</p:attrName>
                                        </p:attrNameLst>
                                      </p:cBhvr>
                                      <p:to>
                                        <p:strVal val="visible"/>
                                      </p:to>
                                    </p:set>
                                    <p:animEffect transition="in" filter="fade">
                                      <p:cBhvr>
                                        <p:cTn id="32" dur="1000"/>
                                        <p:tgtEl>
                                          <p:spTgt spid="27650">
                                            <p:txEl>
                                              <p:pRg st="5" end="5"/>
                                            </p:txEl>
                                          </p:spTgt>
                                        </p:tgtEl>
                                      </p:cBhvr>
                                    </p:animEffect>
                                    <p:anim calcmode="lin" valueType="num">
                                      <p:cBhvr>
                                        <p:cTn id="33" dur="1000" fill="hold"/>
                                        <p:tgtEl>
                                          <p:spTgt spid="27650">
                                            <p:txEl>
                                              <p:pRg st="5" end="5"/>
                                            </p:txEl>
                                          </p:spTgt>
                                        </p:tgtEl>
                                        <p:attrNameLst>
                                          <p:attrName>ppt_x</p:attrName>
                                        </p:attrNameLst>
                                      </p:cBhvr>
                                      <p:tavLst>
                                        <p:tav tm="0">
                                          <p:val>
                                            <p:strVal val="#ppt_x-.1"/>
                                          </p:val>
                                        </p:tav>
                                        <p:tav tm="100000">
                                          <p:val>
                                            <p:strVal val="#ppt_x"/>
                                          </p:val>
                                        </p:tav>
                                      </p:tavLst>
                                    </p:anim>
                                    <p:anim calcmode="lin" valueType="num">
                                      <p:cBhvr>
                                        <p:cTn id="34" dur="1000" fill="hold"/>
                                        <p:tgtEl>
                                          <p:spTgt spid="27650">
                                            <p:txEl>
                                              <p:pRg st="5" end="5"/>
                                            </p:txEl>
                                          </p:spTgt>
                                        </p:tgtEl>
                                        <p:attrNameLst>
                                          <p:attrName>ppt_y</p:attrName>
                                        </p:attrNameLst>
                                      </p:cBhvr>
                                      <p:tavLst>
                                        <p:tav tm="0">
                                          <p:val>
                                            <p:strVal val="#ppt_y"/>
                                          </p:val>
                                        </p:tav>
                                        <p:tav tm="100000">
                                          <p:val>
                                            <p:strVal val="#ppt_y"/>
                                          </p:val>
                                        </p:tav>
                                      </p:tavLst>
                                    </p:anim>
                                  </p:childTnLst>
                                </p:cTn>
                              </p:par>
                              <p:par>
                                <p:cTn id="35" presetID="40" presetClass="entr" presetSubtype="0" fill="hold" grpId="0" nodeType="withEffect">
                                  <p:stCondLst>
                                    <p:cond delay="0"/>
                                  </p:stCondLst>
                                  <p:iterate type="lt">
                                    <p:tmPct val="10000"/>
                                  </p:iterate>
                                  <p:childTnLst>
                                    <p:set>
                                      <p:cBhvr>
                                        <p:cTn id="36" dur="1" fill="hold">
                                          <p:stCondLst>
                                            <p:cond delay="0"/>
                                          </p:stCondLst>
                                        </p:cTn>
                                        <p:tgtEl>
                                          <p:spTgt spid="27650">
                                            <p:txEl>
                                              <p:pRg st="6" end="6"/>
                                            </p:txEl>
                                          </p:spTgt>
                                        </p:tgtEl>
                                        <p:attrNameLst>
                                          <p:attrName>style.visibility</p:attrName>
                                        </p:attrNameLst>
                                      </p:cBhvr>
                                      <p:to>
                                        <p:strVal val="visible"/>
                                      </p:to>
                                    </p:set>
                                    <p:animEffect transition="in" filter="fade">
                                      <p:cBhvr>
                                        <p:cTn id="37" dur="1000"/>
                                        <p:tgtEl>
                                          <p:spTgt spid="27650">
                                            <p:txEl>
                                              <p:pRg st="6" end="6"/>
                                            </p:txEl>
                                          </p:spTgt>
                                        </p:tgtEl>
                                      </p:cBhvr>
                                    </p:animEffect>
                                    <p:anim calcmode="lin" valueType="num">
                                      <p:cBhvr>
                                        <p:cTn id="38" dur="1000" fill="hold"/>
                                        <p:tgtEl>
                                          <p:spTgt spid="27650">
                                            <p:txEl>
                                              <p:pRg st="6" end="6"/>
                                            </p:txEl>
                                          </p:spTgt>
                                        </p:tgtEl>
                                        <p:attrNameLst>
                                          <p:attrName>ppt_x</p:attrName>
                                        </p:attrNameLst>
                                      </p:cBhvr>
                                      <p:tavLst>
                                        <p:tav tm="0">
                                          <p:val>
                                            <p:strVal val="#ppt_x-.1"/>
                                          </p:val>
                                        </p:tav>
                                        <p:tav tm="100000">
                                          <p:val>
                                            <p:strVal val="#ppt_x"/>
                                          </p:val>
                                        </p:tav>
                                      </p:tavLst>
                                    </p:anim>
                                    <p:anim calcmode="lin" valueType="num">
                                      <p:cBhvr>
                                        <p:cTn id="39" dur="1000" fill="hold"/>
                                        <p:tgtEl>
                                          <p:spTgt spid="27650">
                                            <p:txEl>
                                              <p:pRg st="6" end="6"/>
                                            </p:txEl>
                                          </p:spTgt>
                                        </p:tgtEl>
                                        <p:attrNameLst>
                                          <p:attrName>ppt_y</p:attrName>
                                        </p:attrNameLst>
                                      </p:cBhvr>
                                      <p:tavLst>
                                        <p:tav tm="0">
                                          <p:val>
                                            <p:strVal val="#ppt_y"/>
                                          </p:val>
                                        </p:tav>
                                        <p:tav tm="100000">
                                          <p:val>
                                            <p:strVal val="#ppt_y"/>
                                          </p:val>
                                        </p:tav>
                                      </p:tavLst>
                                    </p:anim>
                                  </p:childTnLst>
                                </p:cTn>
                              </p:par>
                              <p:par>
                                <p:cTn id="40" presetID="40" presetClass="entr" presetSubtype="0" fill="hold" grpId="0" nodeType="withEffect">
                                  <p:stCondLst>
                                    <p:cond delay="0"/>
                                  </p:stCondLst>
                                  <p:iterate type="lt">
                                    <p:tmPct val="10000"/>
                                  </p:iterate>
                                  <p:childTnLst>
                                    <p:set>
                                      <p:cBhvr>
                                        <p:cTn id="41" dur="1" fill="hold">
                                          <p:stCondLst>
                                            <p:cond delay="0"/>
                                          </p:stCondLst>
                                        </p:cTn>
                                        <p:tgtEl>
                                          <p:spTgt spid="27650">
                                            <p:txEl>
                                              <p:pRg st="7" end="7"/>
                                            </p:txEl>
                                          </p:spTgt>
                                        </p:tgtEl>
                                        <p:attrNameLst>
                                          <p:attrName>style.visibility</p:attrName>
                                        </p:attrNameLst>
                                      </p:cBhvr>
                                      <p:to>
                                        <p:strVal val="visible"/>
                                      </p:to>
                                    </p:set>
                                    <p:animEffect transition="in" filter="fade">
                                      <p:cBhvr>
                                        <p:cTn id="42" dur="1000"/>
                                        <p:tgtEl>
                                          <p:spTgt spid="27650">
                                            <p:txEl>
                                              <p:pRg st="7" end="7"/>
                                            </p:txEl>
                                          </p:spTgt>
                                        </p:tgtEl>
                                      </p:cBhvr>
                                    </p:animEffect>
                                    <p:anim calcmode="lin" valueType="num">
                                      <p:cBhvr>
                                        <p:cTn id="43" dur="1000" fill="hold"/>
                                        <p:tgtEl>
                                          <p:spTgt spid="27650">
                                            <p:txEl>
                                              <p:pRg st="7" end="7"/>
                                            </p:txEl>
                                          </p:spTgt>
                                        </p:tgtEl>
                                        <p:attrNameLst>
                                          <p:attrName>ppt_x</p:attrName>
                                        </p:attrNameLst>
                                      </p:cBhvr>
                                      <p:tavLst>
                                        <p:tav tm="0">
                                          <p:val>
                                            <p:strVal val="#ppt_x-.1"/>
                                          </p:val>
                                        </p:tav>
                                        <p:tav tm="100000">
                                          <p:val>
                                            <p:strVal val="#ppt_x"/>
                                          </p:val>
                                        </p:tav>
                                      </p:tavLst>
                                    </p:anim>
                                    <p:anim calcmode="lin" valueType="num">
                                      <p:cBhvr>
                                        <p:cTn id="44" dur="1000" fill="hold"/>
                                        <p:tgtEl>
                                          <p:spTgt spid="27650">
                                            <p:txEl>
                                              <p:pRg st="7" end="7"/>
                                            </p:txEl>
                                          </p:spTgt>
                                        </p:tgtEl>
                                        <p:attrNameLst>
                                          <p:attrName>ppt_y</p:attrName>
                                        </p:attrNameLst>
                                      </p:cBhvr>
                                      <p:tavLst>
                                        <p:tav tm="0">
                                          <p:val>
                                            <p:strVal val="#ppt_y"/>
                                          </p:val>
                                        </p:tav>
                                        <p:tav tm="100000">
                                          <p:val>
                                            <p:strVal val="#ppt_y"/>
                                          </p:val>
                                        </p:tav>
                                      </p:tavLst>
                                    </p:anim>
                                  </p:childTnLst>
                                </p:cTn>
                              </p:par>
                              <p:par>
                                <p:cTn id="45" presetID="40" presetClass="entr" presetSubtype="0" fill="hold" grpId="0" nodeType="withEffect">
                                  <p:stCondLst>
                                    <p:cond delay="0"/>
                                  </p:stCondLst>
                                  <p:iterate type="lt">
                                    <p:tmPct val="10000"/>
                                  </p:iterate>
                                  <p:childTnLst>
                                    <p:set>
                                      <p:cBhvr>
                                        <p:cTn id="46" dur="1" fill="hold">
                                          <p:stCondLst>
                                            <p:cond delay="0"/>
                                          </p:stCondLst>
                                        </p:cTn>
                                        <p:tgtEl>
                                          <p:spTgt spid="27650">
                                            <p:txEl>
                                              <p:pRg st="8" end="8"/>
                                            </p:txEl>
                                          </p:spTgt>
                                        </p:tgtEl>
                                        <p:attrNameLst>
                                          <p:attrName>style.visibility</p:attrName>
                                        </p:attrNameLst>
                                      </p:cBhvr>
                                      <p:to>
                                        <p:strVal val="visible"/>
                                      </p:to>
                                    </p:set>
                                    <p:animEffect transition="in" filter="fade">
                                      <p:cBhvr>
                                        <p:cTn id="47" dur="1000"/>
                                        <p:tgtEl>
                                          <p:spTgt spid="27650">
                                            <p:txEl>
                                              <p:pRg st="8" end="8"/>
                                            </p:txEl>
                                          </p:spTgt>
                                        </p:tgtEl>
                                      </p:cBhvr>
                                    </p:animEffect>
                                    <p:anim calcmode="lin" valueType="num">
                                      <p:cBhvr>
                                        <p:cTn id="48" dur="1000" fill="hold"/>
                                        <p:tgtEl>
                                          <p:spTgt spid="27650">
                                            <p:txEl>
                                              <p:pRg st="8" end="8"/>
                                            </p:txEl>
                                          </p:spTgt>
                                        </p:tgtEl>
                                        <p:attrNameLst>
                                          <p:attrName>ppt_x</p:attrName>
                                        </p:attrNameLst>
                                      </p:cBhvr>
                                      <p:tavLst>
                                        <p:tav tm="0">
                                          <p:val>
                                            <p:strVal val="#ppt_x-.1"/>
                                          </p:val>
                                        </p:tav>
                                        <p:tav tm="100000">
                                          <p:val>
                                            <p:strVal val="#ppt_x"/>
                                          </p:val>
                                        </p:tav>
                                      </p:tavLst>
                                    </p:anim>
                                    <p:anim calcmode="lin" valueType="num">
                                      <p:cBhvr>
                                        <p:cTn id="49" dur="1000" fill="hold"/>
                                        <p:tgtEl>
                                          <p:spTgt spid="27650">
                                            <p:txEl>
                                              <p:pRg st="8" end="8"/>
                                            </p:txEl>
                                          </p:spTgt>
                                        </p:tgtEl>
                                        <p:attrNameLst>
                                          <p:attrName>ppt_y</p:attrName>
                                        </p:attrNameLst>
                                      </p:cBhvr>
                                      <p:tavLst>
                                        <p:tav tm="0">
                                          <p:val>
                                            <p:strVal val="#ppt_y"/>
                                          </p:val>
                                        </p:tav>
                                        <p:tav tm="100000">
                                          <p:val>
                                            <p:strVal val="#ppt_y"/>
                                          </p:val>
                                        </p:tav>
                                      </p:tavLst>
                                    </p:anim>
                                  </p:childTnLst>
                                </p:cTn>
                              </p:par>
                              <p:par>
                                <p:cTn id="50" presetID="40" presetClass="entr" presetSubtype="0" fill="hold" grpId="0" nodeType="withEffect">
                                  <p:stCondLst>
                                    <p:cond delay="0"/>
                                  </p:stCondLst>
                                  <p:iterate type="lt">
                                    <p:tmPct val="10000"/>
                                  </p:iterate>
                                  <p:childTnLst>
                                    <p:set>
                                      <p:cBhvr>
                                        <p:cTn id="51" dur="1" fill="hold">
                                          <p:stCondLst>
                                            <p:cond delay="0"/>
                                          </p:stCondLst>
                                        </p:cTn>
                                        <p:tgtEl>
                                          <p:spTgt spid="27650">
                                            <p:txEl>
                                              <p:pRg st="9" end="9"/>
                                            </p:txEl>
                                          </p:spTgt>
                                        </p:tgtEl>
                                        <p:attrNameLst>
                                          <p:attrName>style.visibility</p:attrName>
                                        </p:attrNameLst>
                                      </p:cBhvr>
                                      <p:to>
                                        <p:strVal val="visible"/>
                                      </p:to>
                                    </p:set>
                                    <p:animEffect transition="in" filter="fade">
                                      <p:cBhvr>
                                        <p:cTn id="52" dur="1000"/>
                                        <p:tgtEl>
                                          <p:spTgt spid="27650">
                                            <p:txEl>
                                              <p:pRg st="9" end="9"/>
                                            </p:txEl>
                                          </p:spTgt>
                                        </p:tgtEl>
                                      </p:cBhvr>
                                    </p:animEffect>
                                    <p:anim calcmode="lin" valueType="num">
                                      <p:cBhvr>
                                        <p:cTn id="53" dur="1000" fill="hold"/>
                                        <p:tgtEl>
                                          <p:spTgt spid="27650">
                                            <p:txEl>
                                              <p:pRg st="9" end="9"/>
                                            </p:txEl>
                                          </p:spTgt>
                                        </p:tgtEl>
                                        <p:attrNameLst>
                                          <p:attrName>ppt_x</p:attrName>
                                        </p:attrNameLst>
                                      </p:cBhvr>
                                      <p:tavLst>
                                        <p:tav tm="0">
                                          <p:val>
                                            <p:strVal val="#ppt_x-.1"/>
                                          </p:val>
                                        </p:tav>
                                        <p:tav tm="100000">
                                          <p:val>
                                            <p:strVal val="#ppt_x"/>
                                          </p:val>
                                        </p:tav>
                                      </p:tavLst>
                                    </p:anim>
                                    <p:anim calcmode="lin" valueType="num">
                                      <p:cBhvr>
                                        <p:cTn id="54" dur="1000" fill="hold"/>
                                        <p:tgtEl>
                                          <p:spTgt spid="27650">
                                            <p:txEl>
                                              <p:pRg st="9" end="9"/>
                                            </p:txEl>
                                          </p:spTgt>
                                        </p:tgtEl>
                                        <p:attrNameLst>
                                          <p:attrName>ppt_y</p:attrName>
                                        </p:attrNameLst>
                                      </p:cBhvr>
                                      <p:tavLst>
                                        <p:tav tm="0">
                                          <p:val>
                                            <p:strVal val="#ppt_y"/>
                                          </p:val>
                                        </p:tav>
                                        <p:tav tm="100000">
                                          <p:val>
                                            <p:strVal val="#ppt_y"/>
                                          </p:val>
                                        </p:tav>
                                      </p:tavLst>
                                    </p:anim>
                                  </p:childTnLst>
                                </p:cTn>
                              </p:par>
                              <p:par>
                                <p:cTn id="55" presetID="40" presetClass="entr" presetSubtype="0" fill="hold" grpId="0" nodeType="withEffect">
                                  <p:stCondLst>
                                    <p:cond delay="0"/>
                                  </p:stCondLst>
                                  <p:iterate type="lt">
                                    <p:tmPct val="10000"/>
                                  </p:iterate>
                                  <p:childTnLst>
                                    <p:set>
                                      <p:cBhvr>
                                        <p:cTn id="56" dur="1" fill="hold">
                                          <p:stCondLst>
                                            <p:cond delay="0"/>
                                          </p:stCondLst>
                                        </p:cTn>
                                        <p:tgtEl>
                                          <p:spTgt spid="27650">
                                            <p:txEl>
                                              <p:pRg st="10" end="10"/>
                                            </p:txEl>
                                          </p:spTgt>
                                        </p:tgtEl>
                                        <p:attrNameLst>
                                          <p:attrName>style.visibility</p:attrName>
                                        </p:attrNameLst>
                                      </p:cBhvr>
                                      <p:to>
                                        <p:strVal val="visible"/>
                                      </p:to>
                                    </p:set>
                                    <p:animEffect transition="in" filter="fade">
                                      <p:cBhvr>
                                        <p:cTn id="57" dur="1000"/>
                                        <p:tgtEl>
                                          <p:spTgt spid="27650">
                                            <p:txEl>
                                              <p:pRg st="10" end="10"/>
                                            </p:txEl>
                                          </p:spTgt>
                                        </p:tgtEl>
                                      </p:cBhvr>
                                    </p:animEffect>
                                    <p:anim calcmode="lin" valueType="num">
                                      <p:cBhvr>
                                        <p:cTn id="58" dur="1000" fill="hold"/>
                                        <p:tgtEl>
                                          <p:spTgt spid="27650">
                                            <p:txEl>
                                              <p:pRg st="10" end="10"/>
                                            </p:txEl>
                                          </p:spTgt>
                                        </p:tgtEl>
                                        <p:attrNameLst>
                                          <p:attrName>ppt_x</p:attrName>
                                        </p:attrNameLst>
                                      </p:cBhvr>
                                      <p:tavLst>
                                        <p:tav tm="0">
                                          <p:val>
                                            <p:strVal val="#ppt_x-.1"/>
                                          </p:val>
                                        </p:tav>
                                        <p:tav tm="100000">
                                          <p:val>
                                            <p:strVal val="#ppt_x"/>
                                          </p:val>
                                        </p:tav>
                                      </p:tavLst>
                                    </p:anim>
                                    <p:anim calcmode="lin" valueType="num">
                                      <p:cBhvr>
                                        <p:cTn id="59" dur="1000" fill="hold"/>
                                        <p:tgtEl>
                                          <p:spTgt spid="27650">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7" presetClass="entr" presetSubtype="0" fill="hold" grpId="1" nodeType="clickEffect">
                                  <p:stCondLst>
                                    <p:cond delay="0"/>
                                  </p:stCondLst>
                                  <p:iterate type="lt">
                                    <p:tmPct val="0"/>
                                  </p:iterate>
                                  <p:childTnLst>
                                    <p:set>
                                      <p:cBhvr>
                                        <p:cTn id="63" dur="1" fill="hold">
                                          <p:stCondLst>
                                            <p:cond delay="0"/>
                                          </p:stCondLst>
                                        </p:cTn>
                                        <p:tgtEl>
                                          <p:spTgt spid="27650">
                                            <p:txEl>
                                              <p:pRg st="0" end="0"/>
                                            </p:txEl>
                                          </p:spTgt>
                                        </p:tgtEl>
                                        <p:attrNameLst>
                                          <p:attrName>style.visibility</p:attrName>
                                        </p:attrNameLst>
                                      </p:cBhvr>
                                      <p:to>
                                        <p:strVal val="visible"/>
                                      </p:to>
                                    </p:set>
                                    <p:animEffect transition="in" filter="fade">
                                      <p:cBhvr>
                                        <p:cTn id="64" dur="1000"/>
                                        <p:tgtEl>
                                          <p:spTgt spid="27650">
                                            <p:txEl>
                                              <p:pRg st="0" end="0"/>
                                            </p:txEl>
                                          </p:spTgt>
                                        </p:tgtEl>
                                      </p:cBhvr>
                                    </p:animEffect>
                                    <p:anim calcmode="lin" valueType="num">
                                      <p:cBhvr>
                                        <p:cTn id="65" dur="10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p:cTn id="66" dur="900" decel="100000" fill="hold"/>
                                        <p:tgtEl>
                                          <p:spTgt spid="27650">
                                            <p:txEl>
                                              <p:pRg st="0" end="0"/>
                                            </p:txEl>
                                          </p:spTgt>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27650">
                                            <p:txEl>
                                              <p:pRg st="0" end="0"/>
                                            </p:txEl>
                                          </p:spTgt>
                                        </p:tgtEl>
                                        <p:attrNameLst>
                                          <p:attrName>ppt_y</p:attrName>
                                        </p:attrNameLst>
                                      </p:cBhvr>
                                      <p:tavLst>
                                        <p:tav tm="0">
                                          <p:val>
                                            <p:strVal val="#ppt_y-.03"/>
                                          </p:val>
                                        </p:tav>
                                        <p:tav tm="100000">
                                          <p:val>
                                            <p:strVal val="#ppt_y"/>
                                          </p:val>
                                        </p:tav>
                                      </p:tavLst>
                                    </p:anim>
                                  </p:childTnLst>
                                </p:cTn>
                              </p:par>
                              <p:par>
                                <p:cTn id="68" presetID="37" presetClass="entr" presetSubtype="0" fill="hold" grpId="1" nodeType="withEffect">
                                  <p:stCondLst>
                                    <p:cond delay="0"/>
                                  </p:stCondLst>
                                  <p:iterate type="lt">
                                    <p:tmPct val="0"/>
                                  </p:iterate>
                                  <p:childTnLst>
                                    <p:set>
                                      <p:cBhvr>
                                        <p:cTn id="69" dur="1" fill="hold">
                                          <p:stCondLst>
                                            <p:cond delay="0"/>
                                          </p:stCondLst>
                                        </p:cTn>
                                        <p:tgtEl>
                                          <p:spTgt spid="27650">
                                            <p:txEl>
                                              <p:pRg st="1" end="1"/>
                                            </p:txEl>
                                          </p:spTgt>
                                        </p:tgtEl>
                                        <p:attrNameLst>
                                          <p:attrName>style.visibility</p:attrName>
                                        </p:attrNameLst>
                                      </p:cBhvr>
                                      <p:to>
                                        <p:strVal val="visible"/>
                                      </p:to>
                                    </p:set>
                                    <p:animEffect transition="in" filter="fade">
                                      <p:cBhvr>
                                        <p:cTn id="70" dur="1000"/>
                                        <p:tgtEl>
                                          <p:spTgt spid="27650">
                                            <p:txEl>
                                              <p:pRg st="1" end="1"/>
                                            </p:txEl>
                                          </p:spTgt>
                                        </p:tgtEl>
                                      </p:cBhvr>
                                    </p:animEffect>
                                    <p:anim calcmode="lin" valueType="num">
                                      <p:cBhvr>
                                        <p:cTn id="71" dur="10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p:cTn id="72" dur="900" decel="100000" fill="hold"/>
                                        <p:tgtEl>
                                          <p:spTgt spid="27650">
                                            <p:txEl>
                                              <p:pRg st="1" end="1"/>
                                            </p:txEl>
                                          </p:spTgt>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27650">
                                            <p:txEl>
                                              <p:pRg st="1" end="1"/>
                                            </p:txEl>
                                          </p:spTgt>
                                        </p:tgtEl>
                                        <p:attrNameLst>
                                          <p:attrName>ppt_y</p:attrName>
                                        </p:attrNameLst>
                                      </p:cBhvr>
                                      <p:tavLst>
                                        <p:tav tm="0">
                                          <p:val>
                                            <p:strVal val="#ppt_y-.03"/>
                                          </p:val>
                                        </p:tav>
                                        <p:tav tm="100000">
                                          <p:val>
                                            <p:strVal val="#ppt_y"/>
                                          </p:val>
                                        </p:tav>
                                      </p:tavLst>
                                    </p:anim>
                                  </p:childTnLst>
                                </p:cTn>
                              </p:par>
                              <p:par>
                                <p:cTn id="74" presetID="37" presetClass="entr" presetSubtype="0" fill="hold" grpId="1" nodeType="withEffect">
                                  <p:stCondLst>
                                    <p:cond delay="0"/>
                                  </p:stCondLst>
                                  <p:iterate type="lt">
                                    <p:tmPct val="0"/>
                                  </p:iterate>
                                  <p:childTnLst>
                                    <p:set>
                                      <p:cBhvr>
                                        <p:cTn id="75" dur="1" fill="hold">
                                          <p:stCondLst>
                                            <p:cond delay="0"/>
                                          </p:stCondLst>
                                        </p:cTn>
                                        <p:tgtEl>
                                          <p:spTgt spid="27650">
                                            <p:txEl>
                                              <p:pRg st="2" end="2"/>
                                            </p:txEl>
                                          </p:spTgt>
                                        </p:tgtEl>
                                        <p:attrNameLst>
                                          <p:attrName>style.visibility</p:attrName>
                                        </p:attrNameLst>
                                      </p:cBhvr>
                                      <p:to>
                                        <p:strVal val="visible"/>
                                      </p:to>
                                    </p:set>
                                    <p:animEffect transition="in" filter="fade">
                                      <p:cBhvr>
                                        <p:cTn id="76" dur="1000"/>
                                        <p:tgtEl>
                                          <p:spTgt spid="27650">
                                            <p:txEl>
                                              <p:pRg st="2" end="2"/>
                                            </p:txEl>
                                          </p:spTgt>
                                        </p:tgtEl>
                                      </p:cBhvr>
                                    </p:animEffect>
                                    <p:anim calcmode="lin" valueType="num">
                                      <p:cBhvr>
                                        <p:cTn id="77" dur="10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p:cTn id="78" dur="900" decel="100000" fill="hold"/>
                                        <p:tgtEl>
                                          <p:spTgt spid="27650">
                                            <p:txEl>
                                              <p:pRg st="2" end="2"/>
                                            </p:txEl>
                                          </p:spTgt>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27650">
                                            <p:txEl>
                                              <p:pRg st="2" end="2"/>
                                            </p:txEl>
                                          </p:spTgt>
                                        </p:tgtEl>
                                        <p:attrNameLst>
                                          <p:attrName>ppt_y</p:attrName>
                                        </p:attrNameLst>
                                      </p:cBhvr>
                                      <p:tavLst>
                                        <p:tav tm="0">
                                          <p:val>
                                            <p:strVal val="#ppt_y-.03"/>
                                          </p:val>
                                        </p:tav>
                                        <p:tav tm="100000">
                                          <p:val>
                                            <p:strVal val="#ppt_y"/>
                                          </p:val>
                                        </p:tav>
                                      </p:tavLst>
                                    </p:anim>
                                  </p:childTnLst>
                                </p:cTn>
                              </p:par>
                              <p:par>
                                <p:cTn id="80" presetID="37" presetClass="entr" presetSubtype="0" fill="hold" grpId="1" nodeType="withEffect">
                                  <p:stCondLst>
                                    <p:cond delay="0"/>
                                  </p:stCondLst>
                                  <p:iterate type="lt">
                                    <p:tmPct val="0"/>
                                  </p:iterate>
                                  <p:childTnLst>
                                    <p:set>
                                      <p:cBhvr>
                                        <p:cTn id="81" dur="1" fill="hold">
                                          <p:stCondLst>
                                            <p:cond delay="0"/>
                                          </p:stCondLst>
                                        </p:cTn>
                                        <p:tgtEl>
                                          <p:spTgt spid="27650">
                                            <p:txEl>
                                              <p:pRg st="3" end="3"/>
                                            </p:txEl>
                                          </p:spTgt>
                                        </p:tgtEl>
                                        <p:attrNameLst>
                                          <p:attrName>style.visibility</p:attrName>
                                        </p:attrNameLst>
                                      </p:cBhvr>
                                      <p:to>
                                        <p:strVal val="visible"/>
                                      </p:to>
                                    </p:set>
                                    <p:animEffect transition="in" filter="fade">
                                      <p:cBhvr>
                                        <p:cTn id="82" dur="1000"/>
                                        <p:tgtEl>
                                          <p:spTgt spid="27650">
                                            <p:txEl>
                                              <p:pRg st="3" end="3"/>
                                            </p:txEl>
                                          </p:spTgt>
                                        </p:tgtEl>
                                      </p:cBhvr>
                                    </p:animEffect>
                                    <p:anim calcmode="lin" valueType="num">
                                      <p:cBhvr>
                                        <p:cTn id="83" dur="10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p:cTn id="84" dur="900" decel="100000" fill="hold"/>
                                        <p:tgtEl>
                                          <p:spTgt spid="27650">
                                            <p:txEl>
                                              <p:pRg st="3" end="3"/>
                                            </p:txEl>
                                          </p:spTgt>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7650">
                                            <p:txEl>
                                              <p:pRg st="3" end="3"/>
                                            </p:txEl>
                                          </p:spTgt>
                                        </p:tgtEl>
                                        <p:attrNameLst>
                                          <p:attrName>ppt_y</p:attrName>
                                        </p:attrNameLst>
                                      </p:cBhvr>
                                      <p:tavLst>
                                        <p:tav tm="0">
                                          <p:val>
                                            <p:strVal val="#ppt_y-.03"/>
                                          </p:val>
                                        </p:tav>
                                        <p:tav tm="100000">
                                          <p:val>
                                            <p:strVal val="#ppt_y"/>
                                          </p:val>
                                        </p:tav>
                                      </p:tavLst>
                                    </p:anim>
                                  </p:childTnLst>
                                </p:cTn>
                              </p:par>
                              <p:par>
                                <p:cTn id="86" presetID="37" presetClass="entr" presetSubtype="0" fill="hold" grpId="1" nodeType="withEffect">
                                  <p:stCondLst>
                                    <p:cond delay="0"/>
                                  </p:stCondLst>
                                  <p:iterate type="lt">
                                    <p:tmPct val="0"/>
                                  </p:iterate>
                                  <p:childTnLst>
                                    <p:set>
                                      <p:cBhvr>
                                        <p:cTn id="87" dur="1" fill="hold">
                                          <p:stCondLst>
                                            <p:cond delay="0"/>
                                          </p:stCondLst>
                                        </p:cTn>
                                        <p:tgtEl>
                                          <p:spTgt spid="27650">
                                            <p:txEl>
                                              <p:pRg st="4" end="4"/>
                                            </p:txEl>
                                          </p:spTgt>
                                        </p:tgtEl>
                                        <p:attrNameLst>
                                          <p:attrName>style.visibility</p:attrName>
                                        </p:attrNameLst>
                                      </p:cBhvr>
                                      <p:to>
                                        <p:strVal val="visible"/>
                                      </p:to>
                                    </p:set>
                                    <p:animEffect transition="in" filter="fade">
                                      <p:cBhvr>
                                        <p:cTn id="88" dur="1000"/>
                                        <p:tgtEl>
                                          <p:spTgt spid="27650">
                                            <p:txEl>
                                              <p:pRg st="4" end="4"/>
                                            </p:txEl>
                                          </p:spTgt>
                                        </p:tgtEl>
                                      </p:cBhvr>
                                    </p:animEffect>
                                    <p:anim calcmode="lin" valueType="num">
                                      <p:cBhvr>
                                        <p:cTn id="89" dur="1000" fill="hold"/>
                                        <p:tgtEl>
                                          <p:spTgt spid="27650">
                                            <p:txEl>
                                              <p:pRg st="4" end="4"/>
                                            </p:txEl>
                                          </p:spTgt>
                                        </p:tgtEl>
                                        <p:attrNameLst>
                                          <p:attrName>ppt_x</p:attrName>
                                        </p:attrNameLst>
                                      </p:cBhvr>
                                      <p:tavLst>
                                        <p:tav tm="0">
                                          <p:val>
                                            <p:strVal val="#ppt_x"/>
                                          </p:val>
                                        </p:tav>
                                        <p:tav tm="100000">
                                          <p:val>
                                            <p:strVal val="#ppt_x"/>
                                          </p:val>
                                        </p:tav>
                                      </p:tavLst>
                                    </p:anim>
                                    <p:anim calcmode="lin" valueType="num">
                                      <p:cBhvr>
                                        <p:cTn id="90" dur="900" decel="100000" fill="hold"/>
                                        <p:tgtEl>
                                          <p:spTgt spid="27650">
                                            <p:txEl>
                                              <p:pRg st="4" end="4"/>
                                            </p:txEl>
                                          </p:spTgt>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7650">
                                            <p:txEl>
                                              <p:pRg st="4" end="4"/>
                                            </p:txEl>
                                          </p:spTgt>
                                        </p:tgtEl>
                                        <p:attrNameLst>
                                          <p:attrName>ppt_y</p:attrName>
                                        </p:attrNameLst>
                                      </p:cBhvr>
                                      <p:tavLst>
                                        <p:tav tm="0">
                                          <p:val>
                                            <p:strVal val="#ppt_y-.03"/>
                                          </p:val>
                                        </p:tav>
                                        <p:tav tm="100000">
                                          <p:val>
                                            <p:strVal val="#ppt_y"/>
                                          </p:val>
                                        </p:tav>
                                      </p:tavLst>
                                    </p:anim>
                                  </p:childTnLst>
                                </p:cTn>
                              </p:par>
                              <p:par>
                                <p:cTn id="92" presetID="37" presetClass="entr" presetSubtype="0" fill="hold" grpId="1" nodeType="withEffect">
                                  <p:stCondLst>
                                    <p:cond delay="0"/>
                                  </p:stCondLst>
                                  <p:iterate type="lt">
                                    <p:tmPct val="0"/>
                                  </p:iterate>
                                  <p:childTnLst>
                                    <p:set>
                                      <p:cBhvr>
                                        <p:cTn id="93" dur="1" fill="hold">
                                          <p:stCondLst>
                                            <p:cond delay="0"/>
                                          </p:stCondLst>
                                        </p:cTn>
                                        <p:tgtEl>
                                          <p:spTgt spid="27650">
                                            <p:txEl>
                                              <p:pRg st="5" end="5"/>
                                            </p:txEl>
                                          </p:spTgt>
                                        </p:tgtEl>
                                        <p:attrNameLst>
                                          <p:attrName>style.visibility</p:attrName>
                                        </p:attrNameLst>
                                      </p:cBhvr>
                                      <p:to>
                                        <p:strVal val="visible"/>
                                      </p:to>
                                    </p:set>
                                    <p:animEffect transition="in" filter="fade">
                                      <p:cBhvr>
                                        <p:cTn id="94" dur="1000"/>
                                        <p:tgtEl>
                                          <p:spTgt spid="27650">
                                            <p:txEl>
                                              <p:pRg st="5" end="5"/>
                                            </p:txEl>
                                          </p:spTgt>
                                        </p:tgtEl>
                                      </p:cBhvr>
                                    </p:animEffect>
                                    <p:anim calcmode="lin" valueType="num">
                                      <p:cBhvr>
                                        <p:cTn id="95" dur="1000" fill="hold"/>
                                        <p:tgtEl>
                                          <p:spTgt spid="27650">
                                            <p:txEl>
                                              <p:pRg st="5" end="5"/>
                                            </p:txEl>
                                          </p:spTgt>
                                        </p:tgtEl>
                                        <p:attrNameLst>
                                          <p:attrName>ppt_x</p:attrName>
                                        </p:attrNameLst>
                                      </p:cBhvr>
                                      <p:tavLst>
                                        <p:tav tm="0">
                                          <p:val>
                                            <p:strVal val="#ppt_x"/>
                                          </p:val>
                                        </p:tav>
                                        <p:tav tm="100000">
                                          <p:val>
                                            <p:strVal val="#ppt_x"/>
                                          </p:val>
                                        </p:tav>
                                      </p:tavLst>
                                    </p:anim>
                                    <p:anim calcmode="lin" valueType="num">
                                      <p:cBhvr>
                                        <p:cTn id="96" dur="900" decel="100000" fill="hold"/>
                                        <p:tgtEl>
                                          <p:spTgt spid="27650">
                                            <p:txEl>
                                              <p:pRg st="5" end="5"/>
                                            </p:txEl>
                                          </p:spTgt>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27650">
                                            <p:txEl>
                                              <p:pRg st="5" end="5"/>
                                            </p:txEl>
                                          </p:spTgt>
                                        </p:tgtEl>
                                        <p:attrNameLst>
                                          <p:attrName>ppt_y</p:attrName>
                                        </p:attrNameLst>
                                      </p:cBhvr>
                                      <p:tavLst>
                                        <p:tav tm="0">
                                          <p:val>
                                            <p:strVal val="#ppt_y-.03"/>
                                          </p:val>
                                        </p:tav>
                                        <p:tav tm="100000">
                                          <p:val>
                                            <p:strVal val="#ppt_y"/>
                                          </p:val>
                                        </p:tav>
                                      </p:tavLst>
                                    </p:anim>
                                  </p:childTnLst>
                                </p:cTn>
                              </p:par>
                              <p:par>
                                <p:cTn id="98" presetID="37" presetClass="entr" presetSubtype="0" fill="hold" grpId="1" nodeType="withEffect">
                                  <p:stCondLst>
                                    <p:cond delay="0"/>
                                  </p:stCondLst>
                                  <p:iterate type="lt">
                                    <p:tmPct val="0"/>
                                  </p:iterate>
                                  <p:childTnLst>
                                    <p:set>
                                      <p:cBhvr>
                                        <p:cTn id="99" dur="1" fill="hold">
                                          <p:stCondLst>
                                            <p:cond delay="0"/>
                                          </p:stCondLst>
                                        </p:cTn>
                                        <p:tgtEl>
                                          <p:spTgt spid="27650">
                                            <p:txEl>
                                              <p:pRg st="6" end="6"/>
                                            </p:txEl>
                                          </p:spTgt>
                                        </p:tgtEl>
                                        <p:attrNameLst>
                                          <p:attrName>style.visibility</p:attrName>
                                        </p:attrNameLst>
                                      </p:cBhvr>
                                      <p:to>
                                        <p:strVal val="visible"/>
                                      </p:to>
                                    </p:set>
                                    <p:animEffect transition="in" filter="fade">
                                      <p:cBhvr>
                                        <p:cTn id="100" dur="1000"/>
                                        <p:tgtEl>
                                          <p:spTgt spid="27650">
                                            <p:txEl>
                                              <p:pRg st="6" end="6"/>
                                            </p:txEl>
                                          </p:spTgt>
                                        </p:tgtEl>
                                      </p:cBhvr>
                                    </p:animEffect>
                                    <p:anim calcmode="lin" valueType="num">
                                      <p:cBhvr>
                                        <p:cTn id="101" dur="1000" fill="hold"/>
                                        <p:tgtEl>
                                          <p:spTgt spid="27650">
                                            <p:txEl>
                                              <p:pRg st="6" end="6"/>
                                            </p:txEl>
                                          </p:spTgt>
                                        </p:tgtEl>
                                        <p:attrNameLst>
                                          <p:attrName>ppt_x</p:attrName>
                                        </p:attrNameLst>
                                      </p:cBhvr>
                                      <p:tavLst>
                                        <p:tav tm="0">
                                          <p:val>
                                            <p:strVal val="#ppt_x"/>
                                          </p:val>
                                        </p:tav>
                                        <p:tav tm="100000">
                                          <p:val>
                                            <p:strVal val="#ppt_x"/>
                                          </p:val>
                                        </p:tav>
                                      </p:tavLst>
                                    </p:anim>
                                    <p:anim calcmode="lin" valueType="num">
                                      <p:cBhvr>
                                        <p:cTn id="102" dur="900" decel="100000" fill="hold"/>
                                        <p:tgtEl>
                                          <p:spTgt spid="27650">
                                            <p:txEl>
                                              <p:pRg st="6" end="6"/>
                                            </p:txEl>
                                          </p:spTgt>
                                        </p:tgtEl>
                                        <p:attrNameLst>
                                          <p:attrName>ppt_y</p:attrName>
                                        </p:attrNameLst>
                                      </p:cBhvr>
                                      <p:tavLst>
                                        <p:tav tm="0">
                                          <p:val>
                                            <p:strVal val="#ppt_y+1"/>
                                          </p:val>
                                        </p:tav>
                                        <p:tav tm="100000">
                                          <p:val>
                                            <p:strVal val="#ppt_y-.03"/>
                                          </p:val>
                                        </p:tav>
                                      </p:tavLst>
                                    </p:anim>
                                    <p:anim calcmode="lin" valueType="num">
                                      <p:cBhvr>
                                        <p:cTn id="103" dur="100" accel="100000" fill="hold">
                                          <p:stCondLst>
                                            <p:cond delay="900"/>
                                          </p:stCondLst>
                                        </p:cTn>
                                        <p:tgtEl>
                                          <p:spTgt spid="27650">
                                            <p:txEl>
                                              <p:pRg st="6" end="6"/>
                                            </p:txEl>
                                          </p:spTgt>
                                        </p:tgtEl>
                                        <p:attrNameLst>
                                          <p:attrName>ppt_y</p:attrName>
                                        </p:attrNameLst>
                                      </p:cBhvr>
                                      <p:tavLst>
                                        <p:tav tm="0">
                                          <p:val>
                                            <p:strVal val="#ppt_y-.03"/>
                                          </p:val>
                                        </p:tav>
                                        <p:tav tm="100000">
                                          <p:val>
                                            <p:strVal val="#ppt_y"/>
                                          </p:val>
                                        </p:tav>
                                      </p:tavLst>
                                    </p:anim>
                                  </p:childTnLst>
                                </p:cTn>
                              </p:par>
                              <p:par>
                                <p:cTn id="104" presetID="37" presetClass="entr" presetSubtype="0" fill="hold" grpId="1" nodeType="withEffect">
                                  <p:stCondLst>
                                    <p:cond delay="0"/>
                                  </p:stCondLst>
                                  <p:iterate type="lt">
                                    <p:tmPct val="0"/>
                                  </p:iterate>
                                  <p:childTnLst>
                                    <p:set>
                                      <p:cBhvr>
                                        <p:cTn id="105" dur="1" fill="hold">
                                          <p:stCondLst>
                                            <p:cond delay="0"/>
                                          </p:stCondLst>
                                        </p:cTn>
                                        <p:tgtEl>
                                          <p:spTgt spid="27650">
                                            <p:txEl>
                                              <p:pRg st="7" end="7"/>
                                            </p:txEl>
                                          </p:spTgt>
                                        </p:tgtEl>
                                        <p:attrNameLst>
                                          <p:attrName>style.visibility</p:attrName>
                                        </p:attrNameLst>
                                      </p:cBhvr>
                                      <p:to>
                                        <p:strVal val="visible"/>
                                      </p:to>
                                    </p:set>
                                    <p:animEffect transition="in" filter="fade">
                                      <p:cBhvr>
                                        <p:cTn id="106" dur="1000"/>
                                        <p:tgtEl>
                                          <p:spTgt spid="27650">
                                            <p:txEl>
                                              <p:pRg st="7" end="7"/>
                                            </p:txEl>
                                          </p:spTgt>
                                        </p:tgtEl>
                                      </p:cBhvr>
                                    </p:animEffect>
                                    <p:anim calcmode="lin" valueType="num">
                                      <p:cBhvr>
                                        <p:cTn id="107" dur="1000" fill="hold"/>
                                        <p:tgtEl>
                                          <p:spTgt spid="27650">
                                            <p:txEl>
                                              <p:pRg st="7" end="7"/>
                                            </p:txEl>
                                          </p:spTgt>
                                        </p:tgtEl>
                                        <p:attrNameLst>
                                          <p:attrName>ppt_x</p:attrName>
                                        </p:attrNameLst>
                                      </p:cBhvr>
                                      <p:tavLst>
                                        <p:tav tm="0">
                                          <p:val>
                                            <p:strVal val="#ppt_x"/>
                                          </p:val>
                                        </p:tav>
                                        <p:tav tm="100000">
                                          <p:val>
                                            <p:strVal val="#ppt_x"/>
                                          </p:val>
                                        </p:tav>
                                      </p:tavLst>
                                    </p:anim>
                                    <p:anim calcmode="lin" valueType="num">
                                      <p:cBhvr>
                                        <p:cTn id="108" dur="900" decel="100000" fill="hold"/>
                                        <p:tgtEl>
                                          <p:spTgt spid="27650">
                                            <p:txEl>
                                              <p:pRg st="7" end="7"/>
                                            </p:txEl>
                                          </p:spTgt>
                                        </p:tgtEl>
                                        <p:attrNameLst>
                                          <p:attrName>ppt_y</p:attrName>
                                        </p:attrNameLst>
                                      </p:cBhvr>
                                      <p:tavLst>
                                        <p:tav tm="0">
                                          <p:val>
                                            <p:strVal val="#ppt_y+1"/>
                                          </p:val>
                                        </p:tav>
                                        <p:tav tm="100000">
                                          <p:val>
                                            <p:strVal val="#ppt_y-.03"/>
                                          </p:val>
                                        </p:tav>
                                      </p:tavLst>
                                    </p:anim>
                                    <p:anim calcmode="lin" valueType="num">
                                      <p:cBhvr>
                                        <p:cTn id="109" dur="100" accel="100000" fill="hold">
                                          <p:stCondLst>
                                            <p:cond delay="900"/>
                                          </p:stCondLst>
                                        </p:cTn>
                                        <p:tgtEl>
                                          <p:spTgt spid="27650">
                                            <p:txEl>
                                              <p:pRg st="7" end="7"/>
                                            </p:txEl>
                                          </p:spTgt>
                                        </p:tgtEl>
                                        <p:attrNameLst>
                                          <p:attrName>ppt_y</p:attrName>
                                        </p:attrNameLst>
                                      </p:cBhvr>
                                      <p:tavLst>
                                        <p:tav tm="0">
                                          <p:val>
                                            <p:strVal val="#ppt_y-.03"/>
                                          </p:val>
                                        </p:tav>
                                        <p:tav tm="100000">
                                          <p:val>
                                            <p:strVal val="#ppt_y"/>
                                          </p:val>
                                        </p:tav>
                                      </p:tavLst>
                                    </p:anim>
                                  </p:childTnLst>
                                </p:cTn>
                              </p:par>
                              <p:par>
                                <p:cTn id="110" presetID="37" presetClass="entr" presetSubtype="0" fill="hold" grpId="1" nodeType="withEffect">
                                  <p:stCondLst>
                                    <p:cond delay="0"/>
                                  </p:stCondLst>
                                  <p:iterate type="lt">
                                    <p:tmPct val="0"/>
                                  </p:iterate>
                                  <p:childTnLst>
                                    <p:set>
                                      <p:cBhvr>
                                        <p:cTn id="111" dur="1" fill="hold">
                                          <p:stCondLst>
                                            <p:cond delay="0"/>
                                          </p:stCondLst>
                                        </p:cTn>
                                        <p:tgtEl>
                                          <p:spTgt spid="27650">
                                            <p:txEl>
                                              <p:pRg st="8" end="8"/>
                                            </p:txEl>
                                          </p:spTgt>
                                        </p:tgtEl>
                                        <p:attrNameLst>
                                          <p:attrName>style.visibility</p:attrName>
                                        </p:attrNameLst>
                                      </p:cBhvr>
                                      <p:to>
                                        <p:strVal val="visible"/>
                                      </p:to>
                                    </p:set>
                                    <p:animEffect transition="in" filter="fade">
                                      <p:cBhvr>
                                        <p:cTn id="112" dur="1000"/>
                                        <p:tgtEl>
                                          <p:spTgt spid="27650">
                                            <p:txEl>
                                              <p:pRg st="8" end="8"/>
                                            </p:txEl>
                                          </p:spTgt>
                                        </p:tgtEl>
                                      </p:cBhvr>
                                    </p:animEffect>
                                    <p:anim calcmode="lin" valueType="num">
                                      <p:cBhvr>
                                        <p:cTn id="113" dur="1000" fill="hold"/>
                                        <p:tgtEl>
                                          <p:spTgt spid="27650">
                                            <p:txEl>
                                              <p:pRg st="8" end="8"/>
                                            </p:txEl>
                                          </p:spTgt>
                                        </p:tgtEl>
                                        <p:attrNameLst>
                                          <p:attrName>ppt_x</p:attrName>
                                        </p:attrNameLst>
                                      </p:cBhvr>
                                      <p:tavLst>
                                        <p:tav tm="0">
                                          <p:val>
                                            <p:strVal val="#ppt_x"/>
                                          </p:val>
                                        </p:tav>
                                        <p:tav tm="100000">
                                          <p:val>
                                            <p:strVal val="#ppt_x"/>
                                          </p:val>
                                        </p:tav>
                                      </p:tavLst>
                                    </p:anim>
                                    <p:anim calcmode="lin" valueType="num">
                                      <p:cBhvr>
                                        <p:cTn id="114" dur="900" decel="100000" fill="hold"/>
                                        <p:tgtEl>
                                          <p:spTgt spid="27650">
                                            <p:txEl>
                                              <p:pRg st="8" end="8"/>
                                            </p:txEl>
                                          </p:spTgt>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27650">
                                            <p:txEl>
                                              <p:pRg st="8" end="8"/>
                                            </p:txEl>
                                          </p:spTgt>
                                        </p:tgtEl>
                                        <p:attrNameLst>
                                          <p:attrName>ppt_y</p:attrName>
                                        </p:attrNameLst>
                                      </p:cBhvr>
                                      <p:tavLst>
                                        <p:tav tm="0">
                                          <p:val>
                                            <p:strVal val="#ppt_y-.03"/>
                                          </p:val>
                                        </p:tav>
                                        <p:tav tm="100000">
                                          <p:val>
                                            <p:strVal val="#ppt_y"/>
                                          </p:val>
                                        </p:tav>
                                      </p:tavLst>
                                    </p:anim>
                                  </p:childTnLst>
                                </p:cTn>
                              </p:par>
                              <p:par>
                                <p:cTn id="116" presetID="37" presetClass="entr" presetSubtype="0" fill="hold" grpId="1" nodeType="withEffect">
                                  <p:stCondLst>
                                    <p:cond delay="0"/>
                                  </p:stCondLst>
                                  <p:iterate type="lt">
                                    <p:tmPct val="0"/>
                                  </p:iterate>
                                  <p:childTnLst>
                                    <p:set>
                                      <p:cBhvr>
                                        <p:cTn id="117" dur="1" fill="hold">
                                          <p:stCondLst>
                                            <p:cond delay="0"/>
                                          </p:stCondLst>
                                        </p:cTn>
                                        <p:tgtEl>
                                          <p:spTgt spid="27650">
                                            <p:txEl>
                                              <p:pRg st="9" end="9"/>
                                            </p:txEl>
                                          </p:spTgt>
                                        </p:tgtEl>
                                        <p:attrNameLst>
                                          <p:attrName>style.visibility</p:attrName>
                                        </p:attrNameLst>
                                      </p:cBhvr>
                                      <p:to>
                                        <p:strVal val="visible"/>
                                      </p:to>
                                    </p:set>
                                    <p:animEffect transition="in" filter="fade">
                                      <p:cBhvr>
                                        <p:cTn id="118" dur="1000"/>
                                        <p:tgtEl>
                                          <p:spTgt spid="27650">
                                            <p:txEl>
                                              <p:pRg st="9" end="9"/>
                                            </p:txEl>
                                          </p:spTgt>
                                        </p:tgtEl>
                                      </p:cBhvr>
                                    </p:animEffect>
                                    <p:anim calcmode="lin" valueType="num">
                                      <p:cBhvr>
                                        <p:cTn id="119" dur="1000" fill="hold"/>
                                        <p:tgtEl>
                                          <p:spTgt spid="27650">
                                            <p:txEl>
                                              <p:pRg st="9" end="9"/>
                                            </p:txEl>
                                          </p:spTgt>
                                        </p:tgtEl>
                                        <p:attrNameLst>
                                          <p:attrName>ppt_x</p:attrName>
                                        </p:attrNameLst>
                                      </p:cBhvr>
                                      <p:tavLst>
                                        <p:tav tm="0">
                                          <p:val>
                                            <p:strVal val="#ppt_x"/>
                                          </p:val>
                                        </p:tav>
                                        <p:tav tm="100000">
                                          <p:val>
                                            <p:strVal val="#ppt_x"/>
                                          </p:val>
                                        </p:tav>
                                      </p:tavLst>
                                    </p:anim>
                                    <p:anim calcmode="lin" valueType="num">
                                      <p:cBhvr>
                                        <p:cTn id="120" dur="900" decel="100000" fill="hold"/>
                                        <p:tgtEl>
                                          <p:spTgt spid="27650">
                                            <p:txEl>
                                              <p:pRg st="9" end="9"/>
                                            </p:txEl>
                                          </p:spTgt>
                                        </p:tgtEl>
                                        <p:attrNameLst>
                                          <p:attrName>ppt_y</p:attrName>
                                        </p:attrNameLst>
                                      </p:cBhvr>
                                      <p:tavLst>
                                        <p:tav tm="0">
                                          <p:val>
                                            <p:strVal val="#ppt_y+1"/>
                                          </p:val>
                                        </p:tav>
                                        <p:tav tm="100000">
                                          <p:val>
                                            <p:strVal val="#ppt_y-.03"/>
                                          </p:val>
                                        </p:tav>
                                      </p:tavLst>
                                    </p:anim>
                                    <p:anim calcmode="lin" valueType="num">
                                      <p:cBhvr>
                                        <p:cTn id="121" dur="100" accel="100000" fill="hold">
                                          <p:stCondLst>
                                            <p:cond delay="900"/>
                                          </p:stCondLst>
                                        </p:cTn>
                                        <p:tgtEl>
                                          <p:spTgt spid="27650">
                                            <p:txEl>
                                              <p:pRg st="9" end="9"/>
                                            </p:txEl>
                                          </p:spTgt>
                                        </p:tgtEl>
                                        <p:attrNameLst>
                                          <p:attrName>ppt_y</p:attrName>
                                        </p:attrNameLst>
                                      </p:cBhvr>
                                      <p:tavLst>
                                        <p:tav tm="0">
                                          <p:val>
                                            <p:strVal val="#ppt_y-.03"/>
                                          </p:val>
                                        </p:tav>
                                        <p:tav tm="100000">
                                          <p:val>
                                            <p:strVal val="#ppt_y"/>
                                          </p:val>
                                        </p:tav>
                                      </p:tavLst>
                                    </p:anim>
                                  </p:childTnLst>
                                </p:cTn>
                              </p:par>
                              <p:par>
                                <p:cTn id="122" presetID="37" presetClass="entr" presetSubtype="0" fill="hold" grpId="1" nodeType="withEffect">
                                  <p:stCondLst>
                                    <p:cond delay="0"/>
                                  </p:stCondLst>
                                  <p:iterate type="lt">
                                    <p:tmPct val="0"/>
                                  </p:iterate>
                                  <p:childTnLst>
                                    <p:set>
                                      <p:cBhvr>
                                        <p:cTn id="123" dur="1" fill="hold">
                                          <p:stCondLst>
                                            <p:cond delay="0"/>
                                          </p:stCondLst>
                                        </p:cTn>
                                        <p:tgtEl>
                                          <p:spTgt spid="27650">
                                            <p:txEl>
                                              <p:pRg st="10" end="10"/>
                                            </p:txEl>
                                          </p:spTgt>
                                        </p:tgtEl>
                                        <p:attrNameLst>
                                          <p:attrName>style.visibility</p:attrName>
                                        </p:attrNameLst>
                                      </p:cBhvr>
                                      <p:to>
                                        <p:strVal val="visible"/>
                                      </p:to>
                                    </p:set>
                                    <p:animEffect transition="in" filter="fade">
                                      <p:cBhvr>
                                        <p:cTn id="124" dur="1000"/>
                                        <p:tgtEl>
                                          <p:spTgt spid="27650">
                                            <p:txEl>
                                              <p:pRg st="10" end="10"/>
                                            </p:txEl>
                                          </p:spTgt>
                                        </p:tgtEl>
                                      </p:cBhvr>
                                    </p:animEffect>
                                    <p:anim calcmode="lin" valueType="num">
                                      <p:cBhvr>
                                        <p:cTn id="125" dur="1000" fill="hold"/>
                                        <p:tgtEl>
                                          <p:spTgt spid="27650">
                                            <p:txEl>
                                              <p:pRg st="10" end="10"/>
                                            </p:txEl>
                                          </p:spTgt>
                                        </p:tgtEl>
                                        <p:attrNameLst>
                                          <p:attrName>ppt_x</p:attrName>
                                        </p:attrNameLst>
                                      </p:cBhvr>
                                      <p:tavLst>
                                        <p:tav tm="0">
                                          <p:val>
                                            <p:strVal val="#ppt_x"/>
                                          </p:val>
                                        </p:tav>
                                        <p:tav tm="100000">
                                          <p:val>
                                            <p:strVal val="#ppt_x"/>
                                          </p:val>
                                        </p:tav>
                                      </p:tavLst>
                                    </p:anim>
                                    <p:anim calcmode="lin" valueType="num">
                                      <p:cBhvr>
                                        <p:cTn id="126" dur="900" decel="100000" fill="hold"/>
                                        <p:tgtEl>
                                          <p:spTgt spid="27650">
                                            <p:txEl>
                                              <p:pRg st="10" end="10"/>
                                            </p:txEl>
                                          </p:spTgt>
                                        </p:tgtEl>
                                        <p:attrNameLst>
                                          <p:attrName>ppt_y</p:attrName>
                                        </p:attrNameLst>
                                      </p:cBhvr>
                                      <p:tavLst>
                                        <p:tav tm="0">
                                          <p:val>
                                            <p:strVal val="#ppt_y+1"/>
                                          </p:val>
                                        </p:tav>
                                        <p:tav tm="100000">
                                          <p:val>
                                            <p:strVal val="#ppt_y-.03"/>
                                          </p:val>
                                        </p:tav>
                                      </p:tavLst>
                                    </p:anim>
                                    <p:anim calcmode="lin" valueType="num">
                                      <p:cBhvr>
                                        <p:cTn id="127" dur="100" accel="100000" fill="hold">
                                          <p:stCondLst>
                                            <p:cond delay="900"/>
                                          </p:stCondLst>
                                        </p:cTn>
                                        <p:tgtEl>
                                          <p:spTgt spid="27650">
                                            <p:txEl>
                                              <p:pRg st="10" end="10"/>
                                            </p:txEl>
                                          </p:spTgt>
                                        </p:tgtEl>
                                        <p:attrNameLst>
                                          <p:attrName>ppt_y</p:attrName>
                                        </p:attrNameLst>
                                      </p:cBhvr>
                                      <p:tavLst>
                                        <p:tav tm="0">
                                          <p:val>
                                            <p:strVal val="#ppt_y-.03"/>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2" nodeType="clickEffect">
                                  <p:stCondLst>
                                    <p:cond delay="0"/>
                                  </p:stCondLst>
                                  <p:iterate type="lt">
                                    <p:tmPct val="0"/>
                                  </p:iterate>
                                  <p:childTnLst>
                                    <p:set>
                                      <p:cBhvr>
                                        <p:cTn id="131" dur="1" fill="hold">
                                          <p:stCondLst>
                                            <p:cond delay="0"/>
                                          </p:stCondLst>
                                        </p:cTn>
                                        <p:tgtEl>
                                          <p:spTgt spid="27650">
                                            <p:txEl>
                                              <p:pRg st="0" end="0"/>
                                            </p:txEl>
                                          </p:spTgt>
                                        </p:tgtEl>
                                        <p:attrNameLst>
                                          <p:attrName>style.visibility</p:attrName>
                                        </p:attrNameLst>
                                      </p:cBhvr>
                                      <p:to>
                                        <p:strVal val="visible"/>
                                      </p:to>
                                    </p:set>
                                    <p:anim calcmode="lin" valueType="num">
                                      <p:cBhvr additive="base">
                                        <p:cTn id="132" dur="5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27650">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fill="hold" grpId="2" nodeType="withEffect">
                                  <p:stCondLst>
                                    <p:cond delay="0"/>
                                  </p:stCondLst>
                                  <p:iterate type="lt">
                                    <p:tmPct val="0"/>
                                  </p:iterate>
                                  <p:childTnLst>
                                    <p:set>
                                      <p:cBhvr>
                                        <p:cTn id="135" dur="1" fill="hold">
                                          <p:stCondLst>
                                            <p:cond delay="0"/>
                                          </p:stCondLst>
                                        </p:cTn>
                                        <p:tgtEl>
                                          <p:spTgt spid="27650">
                                            <p:txEl>
                                              <p:pRg st="1" end="1"/>
                                            </p:txEl>
                                          </p:spTgt>
                                        </p:tgtEl>
                                        <p:attrNameLst>
                                          <p:attrName>style.visibility</p:attrName>
                                        </p:attrNameLst>
                                      </p:cBhvr>
                                      <p:to>
                                        <p:strVal val="visible"/>
                                      </p:to>
                                    </p:set>
                                    <p:anim calcmode="lin" valueType="num">
                                      <p:cBhvr additive="base">
                                        <p:cTn id="136"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137" dur="500" fill="hold"/>
                                        <p:tgtEl>
                                          <p:spTgt spid="27650">
                                            <p:txEl>
                                              <p:pRg st="1" end="1"/>
                                            </p:txEl>
                                          </p:spTgt>
                                        </p:tgtEl>
                                        <p:attrNameLst>
                                          <p:attrName>ppt_y</p:attrName>
                                        </p:attrNameLst>
                                      </p:cBhvr>
                                      <p:tavLst>
                                        <p:tav tm="0">
                                          <p:val>
                                            <p:strVal val="1+#ppt_h/2"/>
                                          </p:val>
                                        </p:tav>
                                        <p:tav tm="100000">
                                          <p:val>
                                            <p:strVal val="#ppt_y"/>
                                          </p:val>
                                        </p:tav>
                                      </p:tavLst>
                                    </p:anim>
                                  </p:childTnLst>
                                </p:cTn>
                              </p:par>
                              <p:par>
                                <p:cTn id="138" presetID="2" presetClass="entr" presetSubtype="4" fill="hold" grpId="2" nodeType="withEffect">
                                  <p:stCondLst>
                                    <p:cond delay="0"/>
                                  </p:stCondLst>
                                  <p:iterate type="lt">
                                    <p:tmPct val="0"/>
                                  </p:iterate>
                                  <p:childTnLst>
                                    <p:set>
                                      <p:cBhvr>
                                        <p:cTn id="139" dur="1" fill="hold">
                                          <p:stCondLst>
                                            <p:cond delay="0"/>
                                          </p:stCondLst>
                                        </p:cTn>
                                        <p:tgtEl>
                                          <p:spTgt spid="27650">
                                            <p:txEl>
                                              <p:pRg st="2" end="2"/>
                                            </p:txEl>
                                          </p:spTgt>
                                        </p:tgtEl>
                                        <p:attrNameLst>
                                          <p:attrName>style.visibility</p:attrName>
                                        </p:attrNameLst>
                                      </p:cBhvr>
                                      <p:to>
                                        <p:strVal val="visible"/>
                                      </p:to>
                                    </p:set>
                                    <p:anim calcmode="lin" valueType="num">
                                      <p:cBhvr additive="base">
                                        <p:cTn id="140" dur="5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additive="base">
                                        <p:cTn id="141" dur="500" fill="hold"/>
                                        <p:tgtEl>
                                          <p:spTgt spid="27650">
                                            <p:txEl>
                                              <p:pRg st="2" end="2"/>
                                            </p:txEl>
                                          </p:spTgt>
                                        </p:tgtEl>
                                        <p:attrNameLst>
                                          <p:attrName>ppt_y</p:attrName>
                                        </p:attrNameLst>
                                      </p:cBhvr>
                                      <p:tavLst>
                                        <p:tav tm="0">
                                          <p:val>
                                            <p:strVal val="1+#ppt_h/2"/>
                                          </p:val>
                                        </p:tav>
                                        <p:tav tm="100000">
                                          <p:val>
                                            <p:strVal val="#ppt_y"/>
                                          </p:val>
                                        </p:tav>
                                      </p:tavLst>
                                    </p:anim>
                                  </p:childTnLst>
                                </p:cTn>
                              </p:par>
                              <p:par>
                                <p:cTn id="142" presetID="2" presetClass="entr" presetSubtype="4" fill="hold" grpId="2" nodeType="withEffect">
                                  <p:stCondLst>
                                    <p:cond delay="0"/>
                                  </p:stCondLst>
                                  <p:iterate type="lt">
                                    <p:tmPct val="0"/>
                                  </p:iterate>
                                  <p:childTnLst>
                                    <p:set>
                                      <p:cBhvr>
                                        <p:cTn id="143" dur="1" fill="hold">
                                          <p:stCondLst>
                                            <p:cond delay="0"/>
                                          </p:stCondLst>
                                        </p:cTn>
                                        <p:tgtEl>
                                          <p:spTgt spid="27650">
                                            <p:txEl>
                                              <p:pRg st="3" end="3"/>
                                            </p:txEl>
                                          </p:spTgt>
                                        </p:tgtEl>
                                        <p:attrNameLst>
                                          <p:attrName>style.visibility</p:attrName>
                                        </p:attrNameLst>
                                      </p:cBhvr>
                                      <p:to>
                                        <p:strVal val="visible"/>
                                      </p:to>
                                    </p:set>
                                    <p:anim calcmode="lin" valueType="num">
                                      <p:cBhvr additive="base">
                                        <p:cTn id="144" dur="5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additive="base">
                                        <p:cTn id="145" dur="500" fill="hold"/>
                                        <p:tgtEl>
                                          <p:spTgt spid="27650">
                                            <p:txEl>
                                              <p:pRg st="3" end="3"/>
                                            </p:txEl>
                                          </p:spTgt>
                                        </p:tgtEl>
                                        <p:attrNameLst>
                                          <p:attrName>ppt_y</p:attrName>
                                        </p:attrNameLst>
                                      </p:cBhvr>
                                      <p:tavLst>
                                        <p:tav tm="0">
                                          <p:val>
                                            <p:strVal val="1+#ppt_h/2"/>
                                          </p:val>
                                        </p:tav>
                                        <p:tav tm="100000">
                                          <p:val>
                                            <p:strVal val="#ppt_y"/>
                                          </p:val>
                                        </p:tav>
                                      </p:tavLst>
                                    </p:anim>
                                  </p:childTnLst>
                                </p:cTn>
                              </p:par>
                              <p:par>
                                <p:cTn id="146" presetID="2" presetClass="entr" presetSubtype="4" fill="hold" grpId="2" nodeType="withEffect">
                                  <p:stCondLst>
                                    <p:cond delay="0"/>
                                  </p:stCondLst>
                                  <p:iterate type="lt">
                                    <p:tmPct val="0"/>
                                  </p:iterate>
                                  <p:childTnLst>
                                    <p:set>
                                      <p:cBhvr>
                                        <p:cTn id="147" dur="1" fill="hold">
                                          <p:stCondLst>
                                            <p:cond delay="0"/>
                                          </p:stCondLst>
                                        </p:cTn>
                                        <p:tgtEl>
                                          <p:spTgt spid="27650">
                                            <p:txEl>
                                              <p:pRg st="4" end="4"/>
                                            </p:txEl>
                                          </p:spTgt>
                                        </p:tgtEl>
                                        <p:attrNameLst>
                                          <p:attrName>style.visibility</p:attrName>
                                        </p:attrNameLst>
                                      </p:cBhvr>
                                      <p:to>
                                        <p:strVal val="visible"/>
                                      </p:to>
                                    </p:set>
                                    <p:anim calcmode="lin" valueType="num">
                                      <p:cBhvr additive="base">
                                        <p:cTn id="148" dur="500" fill="hold"/>
                                        <p:tgtEl>
                                          <p:spTgt spid="27650">
                                            <p:txEl>
                                              <p:pRg st="4" end="4"/>
                                            </p:txEl>
                                          </p:spTgt>
                                        </p:tgtEl>
                                        <p:attrNameLst>
                                          <p:attrName>ppt_x</p:attrName>
                                        </p:attrNameLst>
                                      </p:cBhvr>
                                      <p:tavLst>
                                        <p:tav tm="0">
                                          <p:val>
                                            <p:strVal val="#ppt_x"/>
                                          </p:val>
                                        </p:tav>
                                        <p:tav tm="100000">
                                          <p:val>
                                            <p:strVal val="#ppt_x"/>
                                          </p:val>
                                        </p:tav>
                                      </p:tavLst>
                                    </p:anim>
                                    <p:anim calcmode="lin" valueType="num">
                                      <p:cBhvr additive="base">
                                        <p:cTn id="149" dur="500" fill="hold"/>
                                        <p:tgtEl>
                                          <p:spTgt spid="27650">
                                            <p:txEl>
                                              <p:pRg st="4" end="4"/>
                                            </p:txEl>
                                          </p:spTgt>
                                        </p:tgtEl>
                                        <p:attrNameLst>
                                          <p:attrName>ppt_y</p:attrName>
                                        </p:attrNameLst>
                                      </p:cBhvr>
                                      <p:tavLst>
                                        <p:tav tm="0">
                                          <p:val>
                                            <p:strVal val="1+#ppt_h/2"/>
                                          </p:val>
                                        </p:tav>
                                        <p:tav tm="100000">
                                          <p:val>
                                            <p:strVal val="#ppt_y"/>
                                          </p:val>
                                        </p:tav>
                                      </p:tavLst>
                                    </p:anim>
                                  </p:childTnLst>
                                </p:cTn>
                              </p:par>
                              <p:par>
                                <p:cTn id="150" presetID="2" presetClass="entr" presetSubtype="4" fill="hold" grpId="2" nodeType="withEffect">
                                  <p:stCondLst>
                                    <p:cond delay="0"/>
                                  </p:stCondLst>
                                  <p:iterate type="lt">
                                    <p:tmPct val="0"/>
                                  </p:iterate>
                                  <p:childTnLst>
                                    <p:set>
                                      <p:cBhvr>
                                        <p:cTn id="151" dur="1" fill="hold">
                                          <p:stCondLst>
                                            <p:cond delay="0"/>
                                          </p:stCondLst>
                                        </p:cTn>
                                        <p:tgtEl>
                                          <p:spTgt spid="27650">
                                            <p:txEl>
                                              <p:pRg st="5" end="5"/>
                                            </p:txEl>
                                          </p:spTgt>
                                        </p:tgtEl>
                                        <p:attrNameLst>
                                          <p:attrName>style.visibility</p:attrName>
                                        </p:attrNameLst>
                                      </p:cBhvr>
                                      <p:to>
                                        <p:strVal val="visible"/>
                                      </p:to>
                                    </p:set>
                                    <p:anim calcmode="lin" valueType="num">
                                      <p:cBhvr additive="base">
                                        <p:cTn id="152" dur="500" fill="hold"/>
                                        <p:tgtEl>
                                          <p:spTgt spid="27650">
                                            <p:txEl>
                                              <p:pRg st="5" end="5"/>
                                            </p:txEl>
                                          </p:spTgt>
                                        </p:tgtEl>
                                        <p:attrNameLst>
                                          <p:attrName>ppt_x</p:attrName>
                                        </p:attrNameLst>
                                      </p:cBhvr>
                                      <p:tavLst>
                                        <p:tav tm="0">
                                          <p:val>
                                            <p:strVal val="#ppt_x"/>
                                          </p:val>
                                        </p:tav>
                                        <p:tav tm="100000">
                                          <p:val>
                                            <p:strVal val="#ppt_x"/>
                                          </p:val>
                                        </p:tav>
                                      </p:tavLst>
                                    </p:anim>
                                    <p:anim calcmode="lin" valueType="num">
                                      <p:cBhvr additive="base">
                                        <p:cTn id="153" dur="500" fill="hold"/>
                                        <p:tgtEl>
                                          <p:spTgt spid="27650">
                                            <p:txEl>
                                              <p:pRg st="5" end="5"/>
                                            </p:txEl>
                                          </p:spTgt>
                                        </p:tgtEl>
                                        <p:attrNameLst>
                                          <p:attrName>ppt_y</p:attrName>
                                        </p:attrNameLst>
                                      </p:cBhvr>
                                      <p:tavLst>
                                        <p:tav tm="0">
                                          <p:val>
                                            <p:strVal val="1+#ppt_h/2"/>
                                          </p:val>
                                        </p:tav>
                                        <p:tav tm="100000">
                                          <p:val>
                                            <p:strVal val="#ppt_y"/>
                                          </p:val>
                                        </p:tav>
                                      </p:tavLst>
                                    </p:anim>
                                  </p:childTnLst>
                                </p:cTn>
                              </p:par>
                              <p:par>
                                <p:cTn id="154" presetID="2" presetClass="entr" presetSubtype="4" fill="hold" grpId="2" nodeType="withEffect">
                                  <p:stCondLst>
                                    <p:cond delay="0"/>
                                  </p:stCondLst>
                                  <p:iterate type="lt">
                                    <p:tmPct val="0"/>
                                  </p:iterate>
                                  <p:childTnLst>
                                    <p:set>
                                      <p:cBhvr>
                                        <p:cTn id="155" dur="1" fill="hold">
                                          <p:stCondLst>
                                            <p:cond delay="0"/>
                                          </p:stCondLst>
                                        </p:cTn>
                                        <p:tgtEl>
                                          <p:spTgt spid="27650">
                                            <p:txEl>
                                              <p:pRg st="6" end="6"/>
                                            </p:txEl>
                                          </p:spTgt>
                                        </p:tgtEl>
                                        <p:attrNameLst>
                                          <p:attrName>style.visibility</p:attrName>
                                        </p:attrNameLst>
                                      </p:cBhvr>
                                      <p:to>
                                        <p:strVal val="visible"/>
                                      </p:to>
                                    </p:set>
                                    <p:anim calcmode="lin" valueType="num">
                                      <p:cBhvr additive="base">
                                        <p:cTn id="156" dur="500" fill="hold"/>
                                        <p:tgtEl>
                                          <p:spTgt spid="27650">
                                            <p:txEl>
                                              <p:pRg st="6" end="6"/>
                                            </p:txEl>
                                          </p:spTgt>
                                        </p:tgtEl>
                                        <p:attrNameLst>
                                          <p:attrName>ppt_x</p:attrName>
                                        </p:attrNameLst>
                                      </p:cBhvr>
                                      <p:tavLst>
                                        <p:tav tm="0">
                                          <p:val>
                                            <p:strVal val="#ppt_x"/>
                                          </p:val>
                                        </p:tav>
                                        <p:tav tm="100000">
                                          <p:val>
                                            <p:strVal val="#ppt_x"/>
                                          </p:val>
                                        </p:tav>
                                      </p:tavLst>
                                    </p:anim>
                                    <p:anim calcmode="lin" valueType="num">
                                      <p:cBhvr additive="base">
                                        <p:cTn id="157" dur="500" fill="hold"/>
                                        <p:tgtEl>
                                          <p:spTgt spid="27650">
                                            <p:txEl>
                                              <p:pRg st="6" end="6"/>
                                            </p:txEl>
                                          </p:spTgt>
                                        </p:tgtEl>
                                        <p:attrNameLst>
                                          <p:attrName>ppt_y</p:attrName>
                                        </p:attrNameLst>
                                      </p:cBhvr>
                                      <p:tavLst>
                                        <p:tav tm="0">
                                          <p:val>
                                            <p:strVal val="1+#ppt_h/2"/>
                                          </p:val>
                                        </p:tav>
                                        <p:tav tm="100000">
                                          <p:val>
                                            <p:strVal val="#ppt_y"/>
                                          </p:val>
                                        </p:tav>
                                      </p:tavLst>
                                    </p:anim>
                                  </p:childTnLst>
                                </p:cTn>
                              </p:par>
                              <p:par>
                                <p:cTn id="158" presetID="2" presetClass="entr" presetSubtype="4" fill="hold" grpId="2" nodeType="withEffect">
                                  <p:stCondLst>
                                    <p:cond delay="0"/>
                                  </p:stCondLst>
                                  <p:iterate type="lt">
                                    <p:tmPct val="0"/>
                                  </p:iterate>
                                  <p:childTnLst>
                                    <p:set>
                                      <p:cBhvr>
                                        <p:cTn id="159" dur="1" fill="hold">
                                          <p:stCondLst>
                                            <p:cond delay="0"/>
                                          </p:stCondLst>
                                        </p:cTn>
                                        <p:tgtEl>
                                          <p:spTgt spid="27650">
                                            <p:txEl>
                                              <p:pRg st="7" end="7"/>
                                            </p:txEl>
                                          </p:spTgt>
                                        </p:tgtEl>
                                        <p:attrNameLst>
                                          <p:attrName>style.visibility</p:attrName>
                                        </p:attrNameLst>
                                      </p:cBhvr>
                                      <p:to>
                                        <p:strVal val="visible"/>
                                      </p:to>
                                    </p:set>
                                    <p:anim calcmode="lin" valueType="num">
                                      <p:cBhvr additive="base">
                                        <p:cTn id="160" dur="500" fill="hold"/>
                                        <p:tgtEl>
                                          <p:spTgt spid="27650">
                                            <p:txEl>
                                              <p:pRg st="7" end="7"/>
                                            </p:txEl>
                                          </p:spTgt>
                                        </p:tgtEl>
                                        <p:attrNameLst>
                                          <p:attrName>ppt_x</p:attrName>
                                        </p:attrNameLst>
                                      </p:cBhvr>
                                      <p:tavLst>
                                        <p:tav tm="0">
                                          <p:val>
                                            <p:strVal val="#ppt_x"/>
                                          </p:val>
                                        </p:tav>
                                        <p:tav tm="100000">
                                          <p:val>
                                            <p:strVal val="#ppt_x"/>
                                          </p:val>
                                        </p:tav>
                                      </p:tavLst>
                                    </p:anim>
                                    <p:anim calcmode="lin" valueType="num">
                                      <p:cBhvr additive="base">
                                        <p:cTn id="161" dur="500" fill="hold"/>
                                        <p:tgtEl>
                                          <p:spTgt spid="27650">
                                            <p:txEl>
                                              <p:pRg st="7" end="7"/>
                                            </p:txEl>
                                          </p:spTgt>
                                        </p:tgtEl>
                                        <p:attrNameLst>
                                          <p:attrName>ppt_y</p:attrName>
                                        </p:attrNameLst>
                                      </p:cBhvr>
                                      <p:tavLst>
                                        <p:tav tm="0">
                                          <p:val>
                                            <p:strVal val="1+#ppt_h/2"/>
                                          </p:val>
                                        </p:tav>
                                        <p:tav tm="100000">
                                          <p:val>
                                            <p:strVal val="#ppt_y"/>
                                          </p:val>
                                        </p:tav>
                                      </p:tavLst>
                                    </p:anim>
                                  </p:childTnLst>
                                </p:cTn>
                              </p:par>
                              <p:par>
                                <p:cTn id="162" presetID="2" presetClass="entr" presetSubtype="4" fill="hold" grpId="2" nodeType="withEffect">
                                  <p:stCondLst>
                                    <p:cond delay="0"/>
                                  </p:stCondLst>
                                  <p:iterate type="lt">
                                    <p:tmPct val="0"/>
                                  </p:iterate>
                                  <p:childTnLst>
                                    <p:set>
                                      <p:cBhvr>
                                        <p:cTn id="163" dur="1" fill="hold">
                                          <p:stCondLst>
                                            <p:cond delay="0"/>
                                          </p:stCondLst>
                                        </p:cTn>
                                        <p:tgtEl>
                                          <p:spTgt spid="27650">
                                            <p:txEl>
                                              <p:pRg st="8" end="8"/>
                                            </p:txEl>
                                          </p:spTgt>
                                        </p:tgtEl>
                                        <p:attrNameLst>
                                          <p:attrName>style.visibility</p:attrName>
                                        </p:attrNameLst>
                                      </p:cBhvr>
                                      <p:to>
                                        <p:strVal val="visible"/>
                                      </p:to>
                                    </p:set>
                                    <p:anim calcmode="lin" valueType="num">
                                      <p:cBhvr additive="base">
                                        <p:cTn id="164" dur="500" fill="hold"/>
                                        <p:tgtEl>
                                          <p:spTgt spid="27650">
                                            <p:txEl>
                                              <p:pRg st="8" end="8"/>
                                            </p:txEl>
                                          </p:spTgt>
                                        </p:tgtEl>
                                        <p:attrNameLst>
                                          <p:attrName>ppt_x</p:attrName>
                                        </p:attrNameLst>
                                      </p:cBhvr>
                                      <p:tavLst>
                                        <p:tav tm="0">
                                          <p:val>
                                            <p:strVal val="#ppt_x"/>
                                          </p:val>
                                        </p:tav>
                                        <p:tav tm="100000">
                                          <p:val>
                                            <p:strVal val="#ppt_x"/>
                                          </p:val>
                                        </p:tav>
                                      </p:tavLst>
                                    </p:anim>
                                    <p:anim calcmode="lin" valueType="num">
                                      <p:cBhvr additive="base">
                                        <p:cTn id="165" dur="500" fill="hold"/>
                                        <p:tgtEl>
                                          <p:spTgt spid="27650">
                                            <p:txEl>
                                              <p:pRg st="8" end="8"/>
                                            </p:txEl>
                                          </p:spTgt>
                                        </p:tgtEl>
                                        <p:attrNameLst>
                                          <p:attrName>ppt_y</p:attrName>
                                        </p:attrNameLst>
                                      </p:cBhvr>
                                      <p:tavLst>
                                        <p:tav tm="0">
                                          <p:val>
                                            <p:strVal val="1+#ppt_h/2"/>
                                          </p:val>
                                        </p:tav>
                                        <p:tav tm="100000">
                                          <p:val>
                                            <p:strVal val="#ppt_y"/>
                                          </p:val>
                                        </p:tav>
                                      </p:tavLst>
                                    </p:anim>
                                  </p:childTnLst>
                                </p:cTn>
                              </p:par>
                              <p:par>
                                <p:cTn id="166" presetID="2" presetClass="entr" presetSubtype="4" fill="hold" grpId="2" nodeType="withEffect">
                                  <p:stCondLst>
                                    <p:cond delay="0"/>
                                  </p:stCondLst>
                                  <p:iterate type="lt">
                                    <p:tmPct val="0"/>
                                  </p:iterate>
                                  <p:childTnLst>
                                    <p:set>
                                      <p:cBhvr>
                                        <p:cTn id="167" dur="1" fill="hold">
                                          <p:stCondLst>
                                            <p:cond delay="0"/>
                                          </p:stCondLst>
                                        </p:cTn>
                                        <p:tgtEl>
                                          <p:spTgt spid="27650">
                                            <p:txEl>
                                              <p:pRg st="9" end="9"/>
                                            </p:txEl>
                                          </p:spTgt>
                                        </p:tgtEl>
                                        <p:attrNameLst>
                                          <p:attrName>style.visibility</p:attrName>
                                        </p:attrNameLst>
                                      </p:cBhvr>
                                      <p:to>
                                        <p:strVal val="visible"/>
                                      </p:to>
                                    </p:set>
                                    <p:anim calcmode="lin" valueType="num">
                                      <p:cBhvr additive="base">
                                        <p:cTn id="168" dur="500" fill="hold"/>
                                        <p:tgtEl>
                                          <p:spTgt spid="27650">
                                            <p:txEl>
                                              <p:pRg st="9" end="9"/>
                                            </p:txEl>
                                          </p:spTgt>
                                        </p:tgtEl>
                                        <p:attrNameLst>
                                          <p:attrName>ppt_x</p:attrName>
                                        </p:attrNameLst>
                                      </p:cBhvr>
                                      <p:tavLst>
                                        <p:tav tm="0">
                                          <p:val>
                                            <p:strVal val="#ppt_x"/>
                                          </p:val>
                                        </p:tav>
                                        <p:tav tm="100000">
                                          <p:val>
                                            <p:strVal val="#ppt_x"/>
                                          </p:val>
                                        </p:tav>
                                      </p:tavLst>
                                    </p:anim>
                                    <p:anim calcmode="lin" valueType="num">
                                      <p:cBhvr additive="base">
                                        <p:cTn id="169" dur="500" fill="hold"/>
                                        <p:tgtEl>
                                          <p:spTgt spid="27650">
                                            <p:txEl>
                                              <p:pRg st="9" end="9"/>
                                            </p:txEl>
                                          </p:spTgt>
                                        </p:tgtEl>
                                        <p:attrNameLst>
                                          <p:attrName>ppt_y</p:attrName>
                                        </p:attrNameLst>
                                      </p:cBhvr>
                                      <p:tavLst>
                                        <p:tav tm="0">
                                          <p:val>
                                            <p:strVal val="1+#ppt_h/2"/>
                                          </p:val>
                                        </p:tav>
                                        <p:tav tm="100000">
                                          <p:val>
                                            <p:strVal val="#ppt_y"/>
                                          </p:val>
                                        </p:tav>
                                      </p:tavLst>
                                    </p:anim>
                                  </p:childTnLst>
                                </p:cTn>
                              </p:par>
                              <p:par>
                                <p:cTn id="170" presetID="2" presetClass="entr" presetSubtype="4" fill="hold" grpId="2" nodeType="withEffect">
                                  <p:stCondLst>
                                    <p:cond delay="0"/>
                                  </p:stCondLst>
                                  <p:iterate type="lt">
                                    <p:tmPct val="0"/>
                                  </p:iterate>
                                  <p:childTnLst>
                                    <p:set>
                                      <p:cBhvr>
                                        <p:cTn id="171" dur="1" fill="hold">
                                          <p:stCondLst>
                                            <p:cond delay="0"/>
                                          </p:stCondLst>
                                        </p:cTn>
                                        <p:tgtEl>
                                          <p:spTgt spid="27650">
                                            <p:txEl>
                                              <p:pRg st="10" end="10"/>
                                            </p:txEl>
                                          </p:spTgt>
                                        </p:tgtEl>
                                        <p:attrNameLst>
                                          <p:attrName>style.visibility</p:attrName>
                                        </p:attrNameLst>
                                      </p:cBhvr>
                                      <p:to>
                                        <p:strVal val="visible"/>
                                      </p:to>
                                    </p:set>
                                    <p:anim calcmode="lin" valueType="num">
                                      <p:cBhvr additive="base">
                                        <p:cTn id="172" dur="500" fill="hold"/>
                                        <p:tgtEl>
                                          <p:spTgt spid="27650">
                                            <p:txEl>
                                              <p:pRg st="10" end="10"/>
                                            </p:txEl>
                                          </p:spTgt>
                                        </p:tgtEl>
                                        <p:attrNameLst>
                                          <p:attrName>ppt_x</p:attrName>
                                        </p:attrNameLst>
                                      </p:cBhvr>
                                      <p:tavLst>
                                        <p:tav tm="0">
                                          <p:val>
                                            <p:strVal val="#ppt_x"/>
                                          </p:val>
                                        </p:tav>
                                        <p:tav tm="100000">
                                          <p:val>
                                            <p:strVal val="#ppt_x"/>
                                          </p:val>
                                        </p:tav>
                                      </p:tavLst>
                                    </p:anim>
                                    <p:anim calcmode="lin" valueType="num">
                                      <p:cBhvr additive="base">
                                        <p:cTn id="173" dur="500" fill="hold"/>
                                        <p:tgtEl>
                                          <p:spTgt spid="2765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p:bldP spid="27650" grpId="1" build="p"/>
      <p:bldP spid="27650" grpId="2" build="p"/>
    </p:bldLst>
  </p:timing>
</p:sld>
</file>

<file path=ppt/slides/slide204.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684213" y="620713"/>
            <a:ext cx="7620000" cy="2295525"/>
          </a:xfrm>
          <a:prstGeom prst="rect">
            <a:avLst/>
          </a:prstGeom>
          <a:solidFill>
            <a:srgbClr val="00CCFF"/>
          </a:solidFill>
          <a:ln w="12700" cap="sq">
            <a:solidFill>
              <a:srgbClr val="FF66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altLang="zh-CN" sz="2400" b="1">
                <a:solidFill>
                  <a:srgbClr val="FF0066"/>
                </a:solidFill>
                <a:latin typeface="Times New Roman" panose="02020603050405020304" pitchFamily="18" charset="0"/>
              </a:rPr>
              <a:t>Pay attention to</a:t>
            </a:r>
            <a:r>
              <a:rPr lang="zh-CN" altLang="en-US" sz="2400" b="1">
                <a:solidFill>
                  <a:srgbClr val="FF0066"/>
                </a:solidFill>
                <a:latin typeface="Times New Roman" panose="02020603050405020304" pitchFamily="18" charset="0"/>
              </a:rPr>
              <a:t>：</a:t>
            </a:r>
            <a:r>
              <a:rPr lang="en-US" altLang="zh-CN" sz="2400" b="1">
                <a:solidFill>
                  <a:srgbClr val="000000"/>
                </a:solidFill>
              </a:rPr>
              <a:t>No additional risk can be purchased to insure goods independently.</a:t>
            </a:r>
            <a:r>
              <a:rPr lang="en-US" altLang="zh-CN" sz="2400">
                <a:solidFill>
                  <a:srgbClr val="000000"/>
                </a:solidFill>
              </a:rPr>
              <a:t> </a:t>
            </a:r>
            <a:r>
              <a:rPr lang="en-US" altLang="zh-CN" sz="2400" b="1">
                <a:solidFill>
                  <a:srgbClr val="000000"/>
                </a:solidFill>
              </a:rPr>
              <a:t>Since the scope of cover of general additional risks is already included into that of All Risks, it is not necessary for the goods to be insured by additional risks if it is insured by All Risks.</a:t>
            </a:r>
            <a:r>
              <a:rPr lang="en-US" altLang="zh-CN" sz="2400">
                <a:solidFill>
                  <a:srgbClr val="000000"/>
                </a:solidFill>
              </a:rPr>
              <a:t> </a:t>
            </a:r>
          </a:p>
        </p:txBody>
      </p:sp>
      <p:sp>
        <p:nvSpPr>
          <p:cNvPr id="28675" name="Rectangle 3"/>
          <p:cNvSpPr>
            <a:spLocks noGrp="1" noChangeArrowheads="1"/>
          </p:cNvSpPr>
          <p:nvPr>
            <p:ph type="body" idx="1"/>
          </p:nvPr>
        </p:nvSpPr>
        <p:spPr>
          <a:xfrm>
            <a:off x="323850" y="3068638"/>
            <a:ext cx="7931150" cy="2952750"/>
          </a:xfrm>
        </p:spPr>
        <p:txBody>
          <a:bodyPr/>
          <a:lstStyle/>
          <a:p>
            <a:r>
              <a:rPr lang="en-US" altLang="zh-CN" sz="2800" b="1">
                <a:latin typeface="Times New Roman" panose="02020603050405020304" pitchFamily="18" charset="0"/>
              </a:rPr>
              <a:t>2) Special Additional Risk</a:t>
            </a:r>
          </a:p>
          <a:p>
            <a:r>
              <a:rPr lang="en-US" altLang="zh-CN" sz="2800">
                <a:latin typeface="Times New Roman" panose="02020603050405020304" pitchFamily="18" charset="0"/>
              </a:rPr>
              <a:t>Special additional risk differs from general addition risk in that the former covers loss or damage caused by some special extraneous reasons such as politics, law, regulations and war. On the other hand, like general additional risk, special additional risks can not be used to insure goods alone either.</a:t>
            </a:r>
            <a:endParaRPr lang="zh-CN" altLang="en-US" sz="28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0-#ppt_w/2"/>
                                          </p:val>
                                        </p:tav>
                                        <p:tav tm="100000">
                                          <p:val>
                                            <p:strVal val="#ppt_x"/>
                                          </p:val>
                                        </p:tav>
                                      </p:tavLst>
                                    </p:anim>
                                    <p:anim calcmode="lin" valueType="num">
                                      <p:cBhvr additive="base">
                                        <p:cTn id="8" dur="500" fill="hold"/>
                                        <p:tgtEl>
                                          <p:spTgt spid="286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28675">
                                            <p:txEl>
                                              <p:pRg st="0" end="0"/>
                                            </p:txEl>
                                          </p:spTgt>
                                        </p:tgtEl>
                                        <p:attrNameLst>
                                          <p:attrName>style.visibility</p:attrName>
                                        </p:attrNameLst>
                                      </p:cBhvr>
                                      <p:to>
                                        <p:strVal val="visible"/>
                                      </p:to>
                                    </p:set>
                                    <p:anim calcmode="lin" valueType="num">
                                      <p:cBhvr>
                                        <p:cTn id="13" dur="1000" fill="hold"/>
                                        <p:tgtEl>
                                          <p:spTgt spid="28675">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28675">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2867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867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28675">
                                            <p:txEl>
                                              <p:pRg st="1" end="1"/>
                                            </p:txEl>
                                          </p:spTgt>
                                        </p:tgtEl>
                                        <p:attrNameLst>
                                          <p:attrName>style.visibility</p:attrName>
                                        </p:attrNameLst>
                                      </p:cBhvr>
                                      <p:to>
                                        <p:strVal val="visible"/>
                                      </p:to>
                                    </p:set>
                                    <p:anim calcmode="lin" valueType="num">
                                      <p:cBhvr>
                                        <p:cTn id="21" dur="1000" fill="hold"/>
                                        <p:tgtEl>
                                          <p:spTgt spid="28675">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28675">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28675">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8675">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autoUpdateAnimBg="0"/>
      <p:bldP spid="28675" grpId="0" build="p"/>
    </p:bldLst>
  </p:timing>
</p:sld>
</file>

<file path=ppt/slides/slide20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755650" y="1268413"/>
            <a:ext cx="7777163" cy="4908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indent="3048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*War Risk</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*Strike Risk</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*On deck risk</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*Import duty risk clause</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*Rejection risk</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a:t>
            </a:r>
            <a:r>
              <a:rPr lang="en-US" altLang="zh-CN" sz="2400" dirty="0" err="1">
                <a:solidFill>
                  <a:srgbClr val="000000"/>
                </a:solidFill>
                <a:latin typeface="Times New Roman" panose="02020603050405020304" pitchFamily="18" charset="0"/>
              </a:rPr>
              <a:t>Afloatoxin</a:t>
            </a:r>
            <a:r>
              <a:rPr lang="en-US" altLang="zh-CN" sz="2400" dirty="0">
                <a:solidFill>
                  <a:srgbClr val="000000"/>
                </a:solidFill>
                <a:latin typeface="Times New Roman" panose="02020603050405020304" pitchFamily="18" charset="0"/>
              </a:rPr>
              <a:t> risk</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*Failure to delivery clause</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*Ocean Marine Cargo War Risk</a:t>
            </a:r>
          </a:p>
          <a:p>
            <a:pPr eaLnBrk="0" fontAlgn="base" hangingPunct="0">
              <a:lnSpc>
                <a:spcPct val="115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*Fire Risk Extension Clause for Storage of Cargo at destination </a:t>
            </a:r>
            <a:r>
              <a:rPr lang="en-US" altLang="zh-CN" sz="2400" dirty="0" err="1">
                <a:solidFill>
                  <a:srgbClr val="000000"/>
                </a:solidFill>
                <a:latin typeface="Times New Roman" panose="02020603050405020304" pitchFamily="18" charset="0"/>
              </a:rPr>
              <a:t>HongKong</a:t>
            </a:r>
            <a:r>
              <a:rPr lang="en-US" altLang="zh-CN" sz="2400" dirty="0">
                <a:solidFill>
                  <a:srgbClr val="000000"/>
                </a:solidFill>
                <a:latin typeface="Times New Roman" panose="02020603050405020304" pitchFamily="18" charset="0"/>
              </a:rPr>
              <a:t>, including Kowloon or Macao</a:t>
            </a:r>
            <a:r>
              <a:rPr lang="en-US" altLang="zh-CN" sz="2400" b="1" dirty="0">
                <a:solidFill>
                  <a:srgbClr val="000000"/>
                </a:solidFill>
                <a:latin typeface="Times New Roman" panose="02020603050405020304" pitchFamily="18" charset="0"/>
              </a:rPr>
              <a:t> </a:t>
            </a:r>
          </a:p>
        </p:txBody>
      </p:sp>
      <p:sp>
        <p:nvSpPr>
          <p:cNvPr id="31747" name="Rectangle 3"/>
          <p:cNvSpPr>
            <a:spLocks noChangeArrowheads="1"/>
          </p:cNvSpPr>
          <p:nvPr/>
        </p:nvSpPr>
        <p:spPr bwMode="auto">
          <a:xfrm>
            <a:off x="755650" y="620713"/>
            <a:ext cx="4572000"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b="1">
                <a:solidFill>
                  <a:srgbClr val="0000CC"/>
                </a:solidFill>
                <a:latin typeface="Times New Roman" panose="02020603050405020304" pitchFamily="18" charset="0"/>
              </a:rPr>
              <a:t>Special additional risks include:</a:t>
            </a:r>
            <a:endParaRPr lang="zh-CN" altLang="en-US" sz="2400" b="1">
              <a:solidFill>
                <a:srgbClr val="0000CC"/>
              </a:solidFill>
              <a:latin typeface="Times New Roman" panose="02020603050405020304" pitchFamily="18" charset="0"/>
            </a:endParaRPr>
          </a:p>
        </p:txBody>
      </p:sp>
      <p:pic>
        <p:nvPicPr>
          <p:cNvPr id="31748" name="Picture 4" descr="u=1699579461,2373334445&amp;fm=0&amp;gp=38">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863" y="1773238"/>
            <a:ext cx="1314450" cy="133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p:bldLst>
  </p:timing>
</p:sld>
</file>

<file path=ppt/slides/slide20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611560" y="1131960"/>
            <a:ext cx="7848872" cy="22696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tabLst>
                <a:tab pos="609600" algn="l"/>
              </a:tabLst>
              <a:defRPr>
                <a:solidFill>
                  <a:schemeClr val="tx1"/>
                </a:solidFill>
                <a:latin typeface="Arial" panose="020B0604020202020204" pitchFamily="34" charset="0"/>
                <a:ea typeface="宋体" panose="02010600030101010101" pitchFamily="2" charset="-122"/>
              </a:defRPr>
            </a:lvl1pPr>
            <a:lvl2pPr>
              <a:tabLst>
                <a:tab pos="609600" algn="l"/>
              </a:tabLst>
              <a:defRPr>
                <a:solidFill>
                  <a:schemeClr val="tx1"/>
                </a:solidFill>
                <a:latin typeface="Arial" panose="020B0604020202020204" pitchFamily="34" charset="0"/>
                <a:ea typeface="宋体" panose="02010600030101010101" pitchFamily="2" charset="-122"/>
              </a:defRPr>
            </a:lvl2pPr>
            <a:lvl3pPr>
              <a:tabLst>
                <a:tab pos="609600" algn="l"/>
              </a:tabLst>
              <a:defRPr>
                <a:solidFill>
                  <a:schemeClr val="tx1"/>
                </a:solidFill>
                <a:latin typeface="Arial" panose="020B0604020202020204" pitchFamily="34" charset="0"/>
                <a:ea typeface="宋体" panose="02010600030101010101" pitchFamily="2" charset="-122"/>
              </a:defRPr>
            </a:lvl3pPr>
            <a:lvl4pPr>
              <a:tabLst>
                <a:tab pos="609600" algn="l"/>
              </a:tabLst>
              <a:defRPr>
                <a:solidFill>
                  <a:schemeClr val="tx1"/>
                </a:solidFill>
                <a:latin typeface="Arial" panose="020B0604020202020204" pitchFamily="34" charset="0"/>
                <a:ea typeface="宋体" panose="02010600030101010101" pitchFamily="2" charset="-122"/>
              </a:defRPr>
            </a:lvl4pPr>
            <a:lvl5pPr>
              <a:tabLst>
                <a:tab pos="609600" algn="l"/>
              </a:tabLs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tabLst>
                <a:tab pos="609600" algn="l"/>
              </a:tabLs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tabLst>
                <a:tab pos="609600" algn="l"/>
              </a:tabLs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tabLst>
                <a:tab pos="609600" algn="l"/>
              </a:tabLs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tabLst>
                <a:tab pos="609600" algn="l"/>
              </a:tabLs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2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In international trade, in addition that the goods shipped by sea must be insured, the goods transported by land, air and parcel post should also be insured. Therefore, the insurance company may have different clauses and terms to meet the need of different transportation. </a:t>
            </a:r>
          </a:p>
        </p:txBody>
      </p:sp>
      <p:sp>
        <p:nvSpPr>
          <p:cNvPr id="32771" name="Rectangle 3"/>
          <p:cNvSpPr>
            <a:spLocks noChangeArrowheads="1"/>
          </p:cNvSpPr>
          <p:nvPr/>
        </p:nvSpPr>
        <p:spPr bwMode="auto">
          <a:xfrm>
            <a:off x="827088" y="692150"/>
            <a:ext cx="6629400" cy="420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b="1">
                <a:solidFill>
                  <a:srgbClr val="0000CC"/>
                </a:solidFill>
                <a:latin typeface="Times New Roman" panose="02020603050405020304" pitchFamily="18" charset="0"/>
              </a:rPr>
              <a:t>3 Insurance under other Transportation Methods</a:t>
            </a:r>
            <a:endParaRPr lang="zh-CN" altLang="en-US" sz="2400" b="1">
              <a:solidFill>
                <a:srgbClr val="0000CC"/>
              </a:solidFill>
              <a:latin typeface="Times New Roman" panose="02020603050405020304" pitchFamily="18" charset="0"/>
            </a:endParaRPr>
          </a:p>
        </p:txBody>
      </p:sp>
      <p:sp>
        <p:nvSpPr>
          <p:cNvPr id="32772" name="Rectangle 4"/>
          <p:cNvSpPr>
            <a:spLocks noChangeArrowheads="1"/>
          </p:cNvSpPr>
          <p:nvPr/>
        </p:nvSpPr>
        <p:spPr bwMode="auto">
          <a:xfrm>
            <a:off x="2189163" y="4016375"/>
            <a:ext cx="4327525" cy="420688"/>
          </a:xfrm>
          <a:prstGeom prst="rect">
            <a:avLst/>
          </a:prstGeom>
          <a:gradFill rotWithShape="1">
            <a:gsLst>
              <a:gs pos="0">
                <a:srgbClr val="FFFFCC"/>
              </a:gs>
              <a:gs pos="100000">
                <a:srgbClr val="009900"/>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a:solidFill>
                  <a:srgbClr val="000000"/>
                </a:solidFill>
                <a:latin typeface="Times New Roman" panose="02020603050405020304" pitchFamily="18" charset="0"/>
              </a:rPr>
              <a:t>Overland transportation insurance</a:t>
            </a:r>
            <a:endParaRPr lang="zh-CN" altLang="en-US" sz="2400">
              <a:solidFill>
                <a:srgbClr val="000000"/>
              </a:solidFill>
              <a:latin typeface="Times New Roman" panose="02020603050405020304" pitchFamily="18" charset="0"/>
            </a:endParaRPr>
          </a:p>
        </p:txBody>
      </p:sp>
      <p:sp>
        <p:nvSpPr>
          <p:cNvPr id="32773" name="Rectangle 5"/>
          <p:cNvSpPr>
            <a:spLocks noChangeArrowheads="1"/>
          </p:cNvSpPr>
          <p:nvPr/>
        </p:nvSpPr>
        <p:spPr bwMode="auto">
          <a:xfrm>
            <a:off x="2195513" y="4699000"/>
            <a:ext cx="4252912" cy="530225"/>
          </a:xfrm>
          <a:prstGeom prst="rect">
            <a:avLst/>
          </a:prstGeom>
          <a:gradFill rotWithShape="1">
            <a:gsLst>
              <a:gs pos="0">
                <a:srgbClr val="FFFFCC"/>
              </a:gs>
              <a:gs pos="100000">
                <a:srgbClr val="009900"/>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20000"/>
              </a:lnSpc>
              <a:spcBef>
                <a:spcPts val="600"/>
              </a:spcBef>
              <a:spcAft>
                <a:spcPct val="0"/>
              </a:spcAft>
              <a:buClr>
                <a:srgbClr val="BBE0E3"/>
              </a:buClr>
              <a:buSzPct val="70000"/>
              <a:buFont typeface="Wingdings" panose="05000000000000000000" pitchFamily="2" charset="2"/>
              <a:buNone/>
            </a:pPr>
            <a:r>
              <a:rPr lang="en-US" altLang="zh-CN" sz="2400">
                <a:solidFill>
                  <a:srgbClr val="000000"/>
                </a:solidFill>
                <a:latin typeface="Times New Roman" panose="02020603050405020304" pitchFamily="18" charset="0"/>
              </a:rPr>
              <a:t>Air transportation risks insurance</a:t>
            </a:r>
          </a:p>
        </p:txBody>
      </p:sp>
      <p:sp>
        <p:nvSpPr>
          <p:cNvPr id="32774" name="Rectangle 6"/>
          <p:cNvSpPr>
            <a:spLocks noChangeArrowheads="1"/>
          </p:cNvSpPr>
          <p:nvPr/>
        </p:nvSpPr>
        <p:spPr bwMode="auto">
          <a:xfrm>
            <a:off x="2195513" y="5600700"/>
            <a:ext cx="2806700" cy="420688"/>
          </a:xfrm>
          <a:prstGeom prst="rect">
            <a:avLst/>
          </a:prstGeom>
          <a:gradFill rotWithShape="1">
            <a:gsLst>
              <a:gs pos="0">
                <a:srgbClr val="FFFFCC"/>
              </a:gs>
              <a:gs pos="100000">
                <a:srgbClr val="009900"/>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a:solidFill>
                  <a:srgbClr val="000000"/>
                </a:solidFill>
                <a:latin typeface="Times New Roman" panose="02020603050405020304" pitchFamily="18" charset="0"/>
              </a:rPr>
              <a:t>Parcel Post Insurance</a:t>
            </a:r>
            <a:endParaRPr lang="zh-CN" altLang="en-US" sz="2400">
              <a:solidFill>
                <a:srgbClr val="0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2770"/>
                                        </p:tgtEl>
                                        <p:attrNameLst>
                                          <p:attrName>style.visibility</p:attrName>
                                        </p:attrNameLst>
                                      </p:cBhvr>
                                      <p:to>
                                        <p:strVal val="visible"/>
                                      </p:to>
                                    </p:set>
                                    <p:animEffect transition="in" filter="fade">
                                      <p:cBhvr>
                                        <p:cTn id="7" dur="1000"/>
                                        <p:tgtEl>
                                          <p:spTgt spid="32770"/>
                                        </p:tgtEl>
                                      </p:cBhvr>
                                    </p:animEffect>
                                    <p:anim calcmode="lin" valueType="num">
                                      <p:cBhvr>
                                        <p:cTn id="8" dur="1000" fill="hold"/>
                                        <p:tgtEl>
                                          <p:spTgt spid="32770"/>
                                        </p:tgtEl>
                                        <p:attrNameLst>
                                          <p:attrName>ppt_x</p:attrName>
                                        </p:attrNameLst>
                                      </p:cBhvr>
                                      <p:tavLst>
                                        <p:tav tm="0">
                                          <p:val>
                                            <p:strVal val="#ppt_x-.1"/>
                                          </p:val>
                                        </p:tav>
                                        <p:tav tm="100000">
                                          <p:val>
                                            <p:strVal val="#ppt_x"/>
                                          </p:val>
                                        </p:tav>
                                      </p:tavLst>
                                    </p:anim>
                                    <p:anim calcmode="lin" valueType="num">
                                      <p:cBhvr>
                                        <p:cTn id="9" dur="1000" fill="hold"/>
                                        <p:tgtEl>
                                          <p:spTgt spid="32770"/>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2772"/>
                                        </p:tgtEl>
                                        <p:attrNameLst>
                                          <p:attrName>style.visibility</p:attrName>
                                        </p:attrNameLst>
                                      </p:cBhvr>
                                      <p:to>
                                        <p:strVal val="visible"/>
                                      </p:to>
                                    </p:set>
                                    <p:animEffect transition="in" filter="fade">
                                      <p:cBhvr>
                                        <p:cTn id="14" dur="1000"/>
                                        <p:tgtEl>
                                          <p:spTgt spid="32772"/>
                                        </p:tgtEl>
                                      </p:cBhvr>
                                    </p:animEffect>
                                    <p:anim calcmode="lin" valueType="num">
                                      <p:cBhvr>
                                        <p:cTn id="15" dur="1000" fill="hold"/>
                                        <p:tgtEl>
                                          <p:spTgt spid="32772"/>
                                        </p:tgtEl>
                                        <p:attrNameLst>
                                          <p:attrName>ppt_x</p:attrName>
                                        </p:attrNameLst>
                                      </p:cBhvr>
                                      <p:tavLst>
                                        <p:tav tm="0">
                                          <p:val>
                                            <p:strVal val="#ppt_x"/>
                                          </p:val>
                                        </p:tav>
                                        <p:tav tm="100000">
                                          <p:val>
                                            <p:strVal val="#ppt_x"/>
                                          </p:val>
                                        </p:tav>
                                      </p:tavLst>
                                    </p:anim>
                                    <p:anim calcmode="lin" valueType="num">
                                      <p:cBhvr>
                                        <p:cTn id="16" dur="1000" fill="hold"/>
                                        <p:tgtEl>
                                          <p:spTgt spid="3277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773"/>
                                        </p:tgtEl>
                                        <p:attrNameLst>
                                          <p:attrName>style.visibility</p:attrName>
                                        </p:attrNameLst>
                                      </p:cBhvr>
                                      <p:to>
                                        <p:strVal val="visible"/>
                                      </p:to>
                                    </p:set>
                                    <p:animEffect transition="in" filter="fade">
                                      <p:cBhvr>
                                        <p:cTn id="21" dur="1000"/>
                                        <p:tgtEl>
                                          <p:spTgt spid="32773"/>
                                        </p:tgtEl>
                                      </p:cBhvr>
                                    </p:animEffect>
                                    <p:anim calcmode="lin" valueType="num">
                                      <p:cBhvr>
                                        <p:cTn id="22" dur="1000" fill="hold"/>
                                        <p:tgtEl>
                                          <p:spTgt spid="32773"/>
                                        </p:tgtEl>
                                        <p:attrNameLst>
                                          <p:attrName>ppt_x</p:attrName>
                                        </p:attrNameLst>
                                      </p:cBhvr>
                                      <p:tavLst>
                                        <p:tav tm="0">
                                          <p:val>
                                            <p:strVal val="#ppt_x"/>
                                          </p:val>
                                        </p:tav>
                                        <p:tav tm="100000">
                                          <p:val>
                                            <p:strVal val="#ppt_x"/>
                                          </p:val>
                                        </p:tav>
                                      </p:tavLst>
                                    </p:anim>
                                    <p:anim calcmode="lin" valueType="num">
                                      <p:cBhvr>
                                        <p:cTn id="23"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32774"/>
                                        </p:tgtEl>
                                        <p:attrNameLst>
                                          <p:attrName>style.visibility</p:attrName>
                                        </p:attrNameLst>
                                      </p:cBhvr>
                                      <p:to>
                                        <p:strVal val="visible"/>
                                      </p:to>
                                    </p:set>
                                    <p:animEffect transition="in" filter="fade">
                                      <p:cBhvr>
                                        <p:cTn id="28" dur="1000"/>
                                        <p:tgtEl>
                                          <p:spTgt spid="32774"/>
                                        </p:tgtEl>
                                      </p:cBhvr>
                                    </p:animEffect>
                                    <p:anim calcmode="lin" valueType="num">
                                      <p:cBhvr>
                                        <p:cTn id="29" dur="1000" fill="hold"/>
                                        <p:tgtEl>
                                          <p:spTgt spid="32774"/>
                                        </p:tgtEl>
                                        <p:attrNameLst>
                                          <p:attrName>ppt_x</p:attrName>
                                        </p:attrNameLst>
                                      </p:cBhvr>
                                      <p:tavLst>
                                        <p:tav tm="0">
                                          <p:val>
                                            <p:strVal val="#ppt_x"/>
                                          </p:val>
                                        </p:tav>
                                        <p:tav tm="100000">
                                          <p:val>
                                            <p:strVal val="#ppt_x"/>
                                          </p:val>
                                        </p:tav>
                                      </p:tavLst>
                                    </p:anim>
                                    <p:anim calcmode="lin" valueType="num">
                                      <p:cBhvr>
                                        <p:cTn id="30" dur="900" decel="100000" fill="hold"/>
                                        <p:tgtEl>
                                          <p:spTgt spid="32774"/>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277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2" grpId="0" bldLvl="0" animBg="1"/>
      <p:bldP spid="32773" grpId="0" bldLvl="0" animBg="1"/>
      <p:bldP spid="32774" grpId="0" bldLvl="0" animBg="1"/>
    </p:bldLst>
  </p:timing>
</p:sld>
</file>

<file path=ppt/slides/slide20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611188" y="663575"/>
            <a:ext cx="7416800" cy="1406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800" b="1">
                <a:solidFill>
                  <a:srgbClr val="000000"/>
                </a:solidFill>
              </a:rPr>
              <a:t>Section Three   Institute Cargo Clauses</a:t>
            </a:r>
          </a:p>
          <a:p>
            <a:pPr fontAlgn="base">
              <a:spcBef>
                <a:spcPct val="0"/>
              </a:spcBef>
              <a:spcAft>
                <a:spcPct val="0"/>
              </a:spcAft>
              <a:buFont typeface="Arial" panose="020B0604020202020204" pitchFamily="34" charset="0"/>
              <a:buNone/>
            </a:pPr>
            <a:r>
              <a:rPr lang="zh-CN" altLang="en-US" sz="2800" b="1">
                <a:solidFill>
                  <a:srgbClr val="000000"/>
                </a:solidFill>
              </a:rPr>
              <a:t>第三节  伦敦保险协会海运货物保险条款</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endParaRPr lang="en-US" altLang="zh-CN" sz="2800" b="1">
              <a:solidFill>
                <a:srgbClr val="0000CC"/>
              </a:solidFill>
              <a:latin typeface="Times New Roman" panose="02020603050405020304" pitchFamily="18" charset="0"/>
            </a:endParaRPr>
          </a:p>
        </p:txBody>
      </p:sp>
      <p:sp>
        <p:nvSpPr>
          <p:cNvPr id="33795" name="Rectangle 3"/>
          <p:cNvSpPr>
            <a:spLocks noChangeArrowheads="1"/>
          </p:cNvSpPr>
          <p:nvPr/>
        </p:nvSpPr>
        <p:spPr bwMode="auto">
          <a:xfrm>
            <a:off x="611187" y="1772817"/>
            <a:ext cx="8066087" cy="36500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London Insurance Institute Cargo Clauses was first made in 1912. The newly revised London Insurance Institute Cargo Clauses in 1982 include 6 kinds:</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(1) Institute Cargo Clause A;</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(2) Institute Cargo Clause B;</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(3) Institute Cargo Clause C;</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(4) Institute War Clause-Cargo;</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(5) Institute Strike Clause-Cargo;</a:t>
            </a:r>
          </a:p>
          <a:p>
            <a:pPr eaLnBrk="0" fontAlgn="base" hangingPunct="0">
              <a:lnSpc>
                <a:spcPct val="90000"/>
              </a:lnSpc>
              <a:spcBef>
                <a:spcPts val="600"/>
              </a:spcBef>
              <a:spcAft>
                <a:spcPct val="0"/>
              </a:spcAft>
              <a:buClr>
                <a:srgbClr val="BBE0E3"/>
              </a:buClr>
              <a:buSzPct val="70000"/>
              <a:buFont typeface="Wingdings" panose="05000000000000000000" pitchFamily="2" charset="2"/>
              <a:buNone/>
            </a:pPr>
            <a:r>
              <a:rPr lang="en-US" altLang="zh-CN" sz="2400" dirty="0">
                <a:solidFill>
                  <a:srgbClr val="000000"/>
                </a:solidFill>
                <a:latin typeface="Times New Roman" panose="02020603050405020304" pitchFamily="18" charset="0"/>
              </a:rPr>
              <a:t>(6) Malicious Damage Clause;</a:t>
            </a:r>
          </a:p>
        </p:txBody>
      </p:sp>
      <p:pic>
        <p:nvPicPr>
          <p:cNvPr id="33797" name="Picture 5" descr="u=1970418651,63529914&amp;fm=3&amp;gp=41">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425" y="4652963"/>
            <a:ext cx="1323975" cy="1057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1000"/>
                                        <p:tgtEl>
                                          <p:spTgt spid="33794"/>
                                        </p:tgtEl>
                                      </p:cBhvr>
                                    </p:animEffect>
                                    <p:anim calcmode="lin" valueType="num">
                                      <p:cBhvr>
                                        <p:cTn id="8" dur="1000" fill="hold"/>
                                        <p:tgtEl>
                                          <p:spTgt spid="33794"/>
                                        </p:tgtEl>
                                        <p:attrNameLst>
                                          <p:attrName>ppt_x</p:attrName>
                                        </p:attrNameLst>
                                      </p:cBhvr>
                                      <p:tavLst>
                                        <p:tav tm="0">
                                          <p:val>
                                            <p:strVal val="#ppt_x"/>
                                          </p:val>
                                        </p:tav>
                                        <p:tav tm="100000">
                                          <p:val>
                                            <p:strVal val="#ppt_x"/>
                                          </p:val>
                                        </p:tav>
                                      </p:tavLst>
                                    </p:anim>
                                    <p:anim calcmode="lin" valueType="num">
                                      <p:cBhvr>
                                        <p:cTn id="9" dur="900" decel="100000" fill="hold"/>
                                        <p:tgtEl>
                                          <p:spTgt spid="3379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79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33795"/>
                                        </p:tgtEl>
                                        <p:attrNameLst>
                                          <p:attrName>style.visibility</p:attrName>
                                        </p:attrNameLst>
                                      </p:cBhvr>
                                      <p:to>
                                        <p:strVal val="visible"/>
                                      </p:to>
                                    </p:set>
                                    <p:anim calcmode="lin" valueType="num">
                                      <p:cBhvr>
                                        <p:cTn id="15" dur="1000" fill="hold"/>
                                        <p:tgtEl>
                                          <p:spTgt spid="33795"/>
                                        </p:tgtEl>
                                        <p:attrNameLst>
                                          <p:attrName>ppt_x</p:attrName>
                                        </p:attrNameLst>
                                      </p:cBhvr>
                                      <p:tavLst>
                                        <p:tav tm="0">
                                          <p:val>
                                            <p:strVal val="#ppt_x-.2"/>
                                          </p:val>
                                        </p:tav>
                                        <p:tav tm="100000">
                                          <p:val>
                                            <p:strVal val="#ppt_x"/>
                                          </p:val>
                                        </p:tav>
                                      </p:tavLst>
                                    </p:anim>
                                    <p:anim calcmode="lin" valueType="num">
                                      <p:cBhvr>
                                        <p:cTn id="16" dur="1000" fill="hold"/>
                                        <p:tgtEl>
                                          <p:spTgt spid="3379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379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grpId="1" nodeType="clickEffect">
                                  <p:stCondLst>
                                    <p:cond delay="0"/>
                                  </p:stCondLst>
                                  <p:childTnLst>
                                    <p:animEffect transition="out" filter="diamond(in)">
                                      <p:cBhvr>
                                        <p:cTn id="21" dur="2000"/>
                                        <p:tgtEl>
                                          <p:spTgt spid="33795"/>
                                        </p:tgtEl>
                                      </p:cBhvr>
                                    </p:animEffect>
                                    <p:set>
                                      <p:cBhvr>
                                        <p:cTn id="22" dur="1" fill="hold">
                                          <p:stCondLst>
                                            <p:cond delay="1999"/>
                                          </p:stCondLst>
                                        </p:cTn>
                                        <p:tgtEl>
                                          <p:spTgt spid="337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ldLvl="0" animBg="1"/>
      <p:bldP spid="33795" grpId="0" bldLvl="0" animBg="1"/>
      <p:bldP spid="33795" grpId="1" bldLvl="0" animBg="1"/>
    </p:bldLst>
  </p:timing>
</p:sld>
</file>

<file path=ppt/slides/slide208.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763713" y="476250"/>
            <a:ext cx="5929312" cy="576263"/>
          </a:xfrm>
          <a:solidFill>
            <a:srgbClr val="FFCCFF"/>
          </a:solidFill>
          <a:ln>
            <a:solidFill>
              <a:srgbClr val="009900"/>
            </a:solidFill>
            <a:miter lim="800000"/>
          </a:ln>
        </p:spPr>
        <p:txBody>
          <a:bodyPr/>
          <a:lstStyle/>
          <a:p>
            <a:r>
              <a:rPr lang="zh-CN" altLang="en-US" b="1">
                <a:solidFill>
                  <a:schemeClr val="tx1"/>
                </a:solidFill>
              </a:rPr>
              <a:t>责任起讫范围</a:t>
            </a:r>
          </a:p>
        </p:txBody>
      </p:sp>
      <p:sp>
        <p:nvSpPr>
          <p:cNvPr id="34819" name="Text Box 3"/>
          <p:cNvSpPr txBox="1">
            <a:spLocks noChangeArrowheads="1"/>
          </p:cNvSpPr>
          <p:nvPr/>
        </p:nvSpPr>
        <p:spPr bwMode="auto">
          <a:xfrm>
            <a:off x="381000" y="1828800"/>
            <a:ext cx="3429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Arial Narrow" panose="020B0606020202030204" pitchFamily="34" charset="0"/>
              </a:rPr>
              <a:t>Basic Insurance</a:t>
            </a:r>
          </a:p>
        </p:txBody>
      </p:sp>
      <p:sp>
        <p:nvSpPr>
          <p:cNvPr id="34820" name="Line 4"/>
          <p:cNvSpPr>
            <a:spLocks noChangeShapeType="1"/>
          </p:cNvSpPr>
          <p:nvPr/>
        </p:nvSpPr>
        <p:spPr bwMode="auto">
          <a:xfrm>
            <a:off x="3733800" y="2209800"/>
            <a:ext cx="1447800" cy="0"/>
          </a:xfrm>
          <a:prstGeom prst="line">
            <a:avLst/>
          </a:prstGeom>
          <a:noFill/>
          <a:ln w="381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34821" name="Text Box 5"/>
          <p:cNvSpPr txBox="1">
            <a:spLocks noChangeArrowheads="1"/>
          </p:cNvSpPr>
          <p:nvPr/>
        </p:nvSpPr>
        <p:spPr bwMode="auto">
          <a:xfrm>
            <a:off x="5715000" y="19050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400" b="1">
                <a:solidFill>
                  <a:srgbClr val="000000"/>
                </a:solidFill>
              </a:rPr>
              <a:t>W / W Clause</a:t>
            </a:r>
            <a:endParaRPr kumimoji="1" lang="en-US" altLang="zh-CN" sz="2400" b="1">
              <a:solidFill>
                <a:srgbClr val="000000"/>
              </a:solidFill>
              <a:latin typeface="Arial Narrow" panose="020B0606020202030204" pitchFamily="34" charset="0"/>
            </a:endParaRPr>
          </a:p>
        </p:txBody>
      </p:sp>
      <p:sp>
        <p:nvSpPr>
          <p:cNvPr id="34822" name="Text Box 6"/>
          <p:cNvSpPr txBox="1">
            <a:spLocks noChangeArrowheads="1"/>
          </p:cNvSpPr>
          <p:nvPr/>
        </p:nvSpPr>
        <p:spPr bwMode="auto">
          <a:xfrm>
            <a:off x="5562600" y="2286000"/>
            <a:ext cx="29876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000000"/>
                </a:solidFill>
                <a:latin typeface="Arial Narrow" panose="020B0606020202030204" pitchFamily="34" charset="0"/>
              </a:rPr>
              <a:t>（</a:t>
            </a:r>
            <a:r>
              <a:rPr kumimoji="1" lang="zh-CN" altLang="en-US" sz="2400" b="1">
                <a:solidFill>
                  <a:srgbClr val="000000"/>
                </a:solidFill>
              </a:rPr>
              <a:t>仓至仓条款</a:t>
            </a:r>
            <a:r>
              <a:rPr kumimoji="1" lang="zh-CN" altLang="en-US" sz="3200" b="1">
                <a:solidFill>
                  <a:srgbClr val="000000"/>
                </a:solidFill>
                <a:latin typeface="Arial Narrow" panose="020B0606020202030204" pitchFamily="34" charset="0"/>
              </a:rPr>
              <a:t>）</a:t>
            </a:r>
          </a:p>
        </p:txBody>
      </p:sp>
      <p:sp>
        <p:nvSpPr>
          <p:cNvPr id="34823" name="Text Box 7"/>
          <p:cNvSpPr txBox="1">
            <a:spLocks noChangeArrowheads="1"/>
          </p:cNvSpPr>
          <p:nvPr/>
        </p:nvSpPr>
        <p:spPr bwMode="auto">
          <a:xfrm>
            <a:off x="533400" y="3048000"/>
            <a:ext cx="40386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Arial Narrow" panose="020B0606020202030204" pitchFamily="34" charset="0"/>
              </a:rPr>
              <a:t>General Additional Risk</a:t>
            </a:r>
          </a:p>
        </p:txBody>
      </p:sp>
      <p:sp>
        <p:nvSpPr>
          <p:cNvPr id="34824" name="Line 8"/>
          <p:cNvSpPr>
            <a:spLocks noChangeShapeType="1"/>
          </p:cNvSpPr>
          <p:nvPr/>
        </p:nvSpPr>
        <p:spPr bwMode="auto">
          <a:xfrm flipV="1">
            <a:off x="4572000" y="2971800"/>
            <a:ext cx="1219200" cy="762000"/>
          </a:xfrm>
          <a:prstGeom prst="line">
            <a:avLst/>
          </a:prstGeom>
          <a:noFill/>
          <a:ln w="381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34825" name="AutoShape 9"/>
          <p:cNvSpPr/>
          <p:nvPr/>
        </p:nvSpPr>
        <p:spPr bwMode="auto">
          <a:xfrm>
            <a:off x="3886200" y="4343400"/>
            <a:ext cx="152400" cy="1828800"/>
          </a:xfrm>
          <a:prstGeom prst="leftBrace">
            <a:avLst>
              <a:gd name="adj1" fmla="val 100000"/>
              <a:gd name="adj2" fmla="val 50000"/>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34826" name="Text Box 10"/>
          <p:cNvSpPr txBox="1">
            <a:spLocks noChangeArrowheads="1"/>
          </p:cNvSpPr>
          <p:nvPr/>
        </p:nvSpPr>
        <p:spPr bwMode="auto">
          <a:xfrm>
            <a:off x="4191000" y="4343400"/>
            <a:ext cx="2362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Arial Narrow" panose="020B0606020202030204" pitchFamily="34" charset="0"/>
              </a:rPr>
              <a:t>Strike Risks</a:t>
            </a:r>
          </a:p>
        </p:txBody>
      </p:sp>
      <p:sp>
        <p:nvSpPr>
          <p:cNvPr id="34827" name="Line 11"/>
          <p:cNvSpPr>
            <a:spLocks noChangeShapeType="1"/>
          </p:cNvSpPr>
          <p:nvPr/>
        </p:nvSpPr>
        <p:spPr bwMode="auto">
          <a:xfrm flipV="1">
            <a:off x="5715000" y="3200400"/>
            <a:ext cx="457200" cy="1219200"/>
          </a:xfrm>
          <a:prstGeom prst="line">
            <a:avLst/>
          </a:prstGeom>
          <a:noFill/>
          <a:ln w="381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34828" name="Text Box 12"/>
          <p:cNvSpPr txBox="1">
            <a:spLocks noChangeArrowheads="1"/>
          </p:cNvSpPr>
          <p:nvPr/>
        </p:nvSpPr>
        <p:spPr bwMode="auto">
          <a:xfrm>
            <a:off x="4191000" y="5486400"/>
            <a:ext cx="2057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Arial Narrow" panose="020B0606020202030204" pitchFamily="34" charset="0"/>
              </a:rPr>
              <a:t>War Risks</a:t>
            </a:r>
          </a:p>
        </p:txBody>
      </p:sp>
      <p:sp>
        <p:nvSpPr>
          <p:cNvPr id="34829" name="Line 13"/>
          <p:cNvSpPr>
            <a:spLocks noChangeShapeType="1"/>
          </p:cNvSpPr>
          <p:nvPr/>
        </p:nvSpPr>
        <p:spPr bwMode="auto">
          <a:xfrm flipV="1">
            <a:off x="6172200" y="5867400"/>
            <a:ext cx="762000" cy="0"/>
          </a:xfrm>
          <a:prstGeom prst="line">
            <a:avLst/>
          </a:prstGeom>
          <a:noFill/>
          <a:ln w="381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34830" name="Text Box 14"/>
          <p:cNvSpPr txBox="1">
            <a:spLocks noChangeArrowheads="1"/>
          </p:cNvSpPr>
          <p:nvPr/>
        </p:nvSpPr>
        <p:spPr bwMode="auto">
          <a:xfrm>
            <a:off x="7010400" y="5486400"/>
            <a:ext cx="1905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800" b="1">
                <a:solidFill>
                  <a:srgbClr val="000000"/>
                </a:solidFill>
                <a:latin typeface="Arial Narrow" panose="020B0606020202030204" pitchFamily="34" charset="0"/>
              </a:rPr>
              <a:t>水面危险或运输工具上危险</a:t>
            </a:r>
          </a:p>
        </p:txBody>
      </p:sp>
      <p:sp>
        <p:nvSpPr>
          <p:cNvPr id="34831" name="Text Box 15"/>
          <p:cNvSpPr txBox="1">
            <a:spLocks noChangeArrowheads="1"/>
          </p:cNvSpPr>
          <p:nvPr/>
        </p:nvSpPr>
        <p:spPr bwMode="auto">
          <a:xfrm>
            <a:off x="533400" y="4724400"/>
            <a:ext cx="3048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800" b="1">
                <a:solidFill>
                  <a:srgbClr val="000000"/>
                </a:solidFill>
              </a:rPr>
              <a:t>Special Additional Risk</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strips(downRight)">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34819"/>
                                        </p:tgtEl>
                                        <p:attrNameLst>
                                          <p:attrName>style.visibility</p:attrName>
                                        </p:attrNameLst>
                                      </p:cBhvr>
                                      <p:to>
                                        <p:strVal val="visible"/>
                                      </p:to>
                                    </p:set>
                                    <p:animEffect transition="in" filter="strips(downRight)">
                                      <p:cBhvr>
                                        <p:cTn id="12" dur="500"/>
                                        <p:tgtEl>
                                          <p:spTgt spid="34819"/>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4820"/>
                                        </p:tgtEl>
                                        <p:attrNameLst>
                                          <p:attrName>style.visibility</p:attrName>
                                        </p:attrNameLst>
                                      </p:cBhvr>
                                      <p:to>
                                        <p:strVal val="visible"/>
                                      </p:to>
                                    </p:set>
                                    <p:animEffect transition="in" filter="strips(downRight)">
                                      <p:cBhvr>
                                        <p:cTn id="17" dur="500"/>
                                        <p:tgtEl>
                                          <p:spTgt spid="3482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34821"/>
                                        </p:tgtEl>
                                        <p:attrNameLst>
                                          <p:attrName>style.visibility</p:attrName>
                                        </p:attrNameLst>
                                      </p:cBhvr>
                                      <p:to>
                                        <p:strVal val="visible"/>
                                      </p:to>
                                    </p:set>
                                    <p:animEffect transition="in" filter="strips(downRight)">
                                      <p:cBhvr>
                                        <p:cTn id="22" dur="500"/>
                                        <p:tgtEl>
                                          <p:spTgt spid="34821"/>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34822"/>
                                        </p:tgtEl>
                                        <p:attrNameLst>
                                          <p:attrName>style.visibility</p:attrName>
                                        </p:attrNameLst>
                                      </p:cBhvr>
                                      <p:to>
                                        <p:strVal val="visible"/>
                                      </p:to>
                                    </p:set>
                                    <p:animEffect transition="in" filter="strips(downRight)">
                                      <p:cBhvr>
                                        <p:cTn id="27" dur="500"/>
                                        <p:tgtEl>
                                          <p:spTgt spid="3482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34823"/>
                                        </p:tgtEl>
                                        <p:attrNameLst>
                                          <p:attrName>style.visibility</p:attrName>
                                        </p:attrNameLst>
                                      </p:cBhvr>
                                      <p:to>
                                        <p:strVal val="visible"/>
                                      </p:to>
                                    </p:set>
                                    <p:animEffect transition="in" filter="strips(downRight)">
                                      <p:cBhvr>
                                        <p:cTn id="32" dur="500"/>
                                        <p:tgtEl>
                                          <p:spTgt spid="3482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grpId="0" nodeType="clickEffect">
                                  <p:stCondLst>
                                    <p:cond delay="0"/>
                                  </p:stCondLst>
                                  <p:childTnLst>
                                    <p:set>
                                      <p:cBhvr>
                                        <p:cTn id="36" dur="1" fill="hold">
                                          <p:stCondLst>
                                            <p:cond delay="0"/>
                                          </p:stCondLst>
                                        </p:cTn>
                                        <p:tgtEl>
                                          <p:spTgt spid="34824"/>
                                        </p:tgtEl>
                                        <p:attrNameLst>
                                          <p:attrName>style.visibility</p:attrName>
                                        </p:attrNameLst>
                                      </p:cBhvr>
                                      <p:to>
                                        <p:strVal val="visible"/>
                                      </p:to>
                                    </p:set>
                                    <p:animEffect transition="in" filter="strips(upRight)">
                                      <p:cBhvr>
                                        <p:cTn id="37" dur="500"/>
                                        <p:tgtEl>
                                          <p:spTgt spid="34824"/>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34825"/>
                                        </p:tgtEl>
                                        <p:attrNameLst>
                                          <p:attrName>style.visibility</p:attrName>
                                        </p:attrNameLst>
                                      </p:cBhvr>
                                      <p:to>
                                        <p:strVal val="visible"/>
                                      </p:to>
                                    </p:set>
                                    <p:animEffect transition="in" filter="strips(downRight)">
                                      <p:cBhvr>
                                        <p:cTn id="42" dur="500"/>
                                        <p:tgtEl>
                                          <p:spTgt spid="34825"/>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34826"/>
                                        </p:tgtEl>
                                        <p:attrNameLst>
                                          <p:attrName>style.visibility</p:attrName>
                                        </p:attrNameLst>
                                      </p:cBhvr>
                                      <p:to>
                                        <p:strVal val="visible"/>
                                      </p:to>
                                    </p:set>
                                    <p:animEffect transition="in" filter="strips(downRight)">
                                      <p:cBhvr>
                                        <p:cTn id="47" dur="500"/>
                                        <p:tgtEl>
                                          <p:spTgt spid="34826"/>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3" fill="hold" grpId="0" nodeType="clickEffect">
                                  <p:stCondLst>
                                    <p:cond delay="0"/>
                                  </p:stCondLst>
                                  <p:childTnLst>
                                    <p:set>
                                      <p:cBhvr>
                                        <p:cTn id="51" dur="1" fill="hold">
                                          <p:stCondLst>
                                            <p:cond delay="0"/>
                                          </p:stCondLst>
                                        </p:cTn>
                                        <p:tgtEl>
                                          <p:spTgt spid="34827"/>
                                        </p:tgtEl>
                                        <p:attrNameLst>
                                          <p:attrName>style.visibility</p:attrName>
                                        </p:attrNameLst>
                                      </p:cBhvr>
                                      <p:to>
                                        <p:strVal val="visible"/>
                                      </p:to>
                                    </p:set>
                                    <p:animEffect transition="in" filter="strips(upRight)">
                                      <p:cBhvr>
                                        <p:cTn id="52" dur="500"/>
                                        <p:tgtEl>
                                          <p:spTgt spid="34827"/>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34828"/>
                                        </p:tgtEl>
                                        <p:attrNameLst>
                                          <p:attrName>style.visibility</p:attrName>
                                        </p:attrNameLst>
                                      </p:cBhvr>
                                      <p:to>
                                        <p:strVal val="visible"/>
                                      </p:to>
                                    </p:set>
                                    <p:animEffect transition="in" filter="strips(downRight)">
                                      <p:cBhvr>
                                        <p:cTn id="57" dur="500"/>
                                        <p:tgtEl>
                                          <p:spTgt spid="34828"/>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34829"/>
                                        </p:tgtEl>
                                        <p:attrNameLst>
                                          <p:attrName>style.visibility</p:attrName>
                                        </p:attrNameLst>
                                      </p:cBhvr>
                                      <p:to>
                                        <p:strVal val="visible"/>
                                      </p:to>
                                    </p:set>
                                    <p:animEffect transition="in" filter="strips(downRight)">
                                      <p:cBhvr>
                                        <p:cTn id="62" dur="500"/>
                                        <p:tgtEl>
                                          <p:spTgt spid="34829"/>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34830"/>
                                        </p:tgtEl>
                                        <p:attrNameLst>
                                          <p:attrName>style.visibility</p:attrName>
                                        </p:attrNameLst>
                                      </p:cBhvr>
                                      <p:to>
                                        <p:strVal val="visible"/>
                                      </p:to>
                                    </p:set>
                                    <p:animEffect transition="in" filter="strips(downRight)">
                                      <p:cBhvr>
                                        <p:cTn id="67" dur="500"/>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ldLvl="0" animBg="1" autoUpdateAnimBg="0"/>
      <p:bldP spid="34819" grpId="0" bldLvl="0" animBg="1" autoUpdateAnimBg="0"/>
      <p:bldP spid="34820" grpId="0" bldLvl="0" animBg="1"/>
      <p:bldP spid="34821" grpId="0" bldLvl="0" animBg="1" autoUpdateAnimBg="0"/>
      <p:bldP spid="34822" grpId="0" bldLvl="0" animBg="1" autoUpdateAnimBg="0"/>
      <p:bldP spid="34823" grpId="0" bldLvl="0" animBg="1" autoUpdateAnimBg="0"/>
      <p:bldP spid="34824" grpId="0" bldLvl="0" animBg="1"/>
      <p:bldP spid="34825" grpId="0" bldLvl="0" animBg="1"/>
      <p:bldP spid="34826" grpId="0" bldLvl="0" animBg="1" autoUpdateAnimBg="0"/>
      <p:bldP spid="34827" grpId="0" bldLvl="0" animBg="1"/>
      <p:bldP spid="34828" grpId="0" bldLvl="0" animBg="1" autoUpdateAnimBg="0"/>
      <p:bldP spid="34829" grpId="0" bldLvl="0" animBg="1"/>
      <p:bldP spid="34830" grpId="0" bldLvl="0" animBg="1" autoUpdateAnimBg="0"/>
    </p:bldLst>
  </p:timing>
</p:sld>
</file>

<file path=ppt/slides/slide209.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68313" y="333375"/>
            <a:ext cx="7931150" cy="776288"/>
          </a:xfrm>
        </p:spPr>
        <p:txBody>
          <a:bodyPr/>
          <a:lstStyle/>
          <a:p>
            <a:r>
              <a:rPr lang="en-US" altLang="zh-CN" sz="3700" b="1">
                <a:solidFill>
                  <a:srgbClr val="996600"/>
                </a:solidFill>
                <a:latin typeface="Times New Roman" panose="02020603050405020304" pitchFamily="18" charset="0"/>
              </a:rPr>
              <a:t>London Insurance Institute Cargo Clauses</a:t>
            </a:r>
            <a:r>
              <a:rPr lang="zh-CN" altLang="en-US" sz="3700" b="1">
                <a:solidFill>
                  <a:srgbClr val="996600"/>
                </a:solidFill>
                <a:latin typeface="Times New Roman" panose="02020603050405020304" pitchFamily="18" charset="0"/>
              </a:rPr>
              <a:t>伦敦保险协会海运货物保险条款</a:t>
            </a:r>
          </a:p>
        </p:txBody>
      </p:sp>
      <p:sp>
        <p:nvSpPr>
          <p:cNvPr id="35843" name="Text Box 3"/>
          <p:cNvSpPr txBox="1">
            <a:spLocks noChangeArrowheads="1"/>
          </p:cNvSpPr>
          <p:nvPr/>
        </p:nvSpPr>
        <p:spPr bwMode="auto">
          <a:xfrm>
            <a:off x="2209800" y="1447800"/>
            <a:ext cx="3048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3600" b="1">
                <a:solidFill>
                  <a:srgbClr val="000000"/>
                </a:solidFill>
                <a:latin typeface="Arial Narrow" panose="020B0606020202030204" pitchFamily="34" charset="0"/>
              </a:rPr>
              <a:t>Basic Risk</a:t>
            </a:r>
          </a:p>
        </p:txBody>
      </p:sp>
      <p:sp>
        <p:nvSpPr>
          <p:cNvPr id="35844" name="Text Box 4"/>
          <p:cNvSpPr txBox="1">
            <a:spLocks noChangeArrowheads="1"/>
          </p:cNvSpPr>
          <p:nvPr/>
        </p:nvSpPr>
        <p:spPr bwMode="auto">
          <a:xfrm>
            <a:off x="2209800" y="5638800"/>
            <a:ext cx="3200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kumimoji="1" lang="en-US" altLang="zh-CN" sz="3600" b="1" dirty="0">
                <a:solidFill>
                  <a:srgbClr val="000000"/>
                </a:solidFill>
                <a:latin typeface="Arial Narrow" panose="020B0606020202030204" pitchFamily="34" charset="0"/>
              </a:rPr>
              <a:t>Additional Risk</a:t>
            </a:r>
          </a:p>
        </p:txBody>
      </p:sp>
      <p:sp>
        <p:nvSpPr>
          <p:cNvPr id="35845" name="Text Box 5"/>
          <p:cNvSpPr txBox="1">
            <a:spLocks noChangeArrowheads="1"/>
          </p:cNvSpPr>
          <p:nvPr/>
        </p:nvSpPr>
        <p:spPr bwMode="auto">
          <a:xfrm>
            <a:off x="2268538" y="2438400"/>
            <a:ext cx="2303462" cy="679450"/>
          </a:xfrm>
          <a:prstGeom prst="rect">
            <a:avLst/>
          </a:prstGeom>
          <a:noFill/>
          <a:ln w="38100">
            <a:solidFill>
              <a:srgbClr val="F0EFE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dirty="0">
                <a:solidFill>
                  <a:srgbClr val="000000"/>
                </a:solidFill>
                <a:latin typeface="Arial Narrow" panose="020B0606020202030204" pitchFamily="34" charset="0"/>
              </a:rPr>
              <a:t>ICC</a:t>
            </a:r>
            <a:r>
              <a:rPr kumimoji="1" lang="zh-CN" altLang="en-US" sz="3600" b="1" dirty="0">
                <a:solidFill>
                  <a:srgbClr val="000000"/>
                </a:solidFill>
                <a:latin typeface="Arial Narrow" panose="020B0606020202030204" pitchFamily="34" charset="0"/>
              </a:rPr>
              <a:t>（</a:t>
            </a:r>
            <a:r>
              <a:rPr kumimoji="1" lang="en-US" altLang="zh-CN" sz="3600" b="1" dirty="0">
                <a:solidFill>
                  <a:srgbClr val="000000"/>
                </a:solidFill>
                <a:latin typeface="Arial Narrow" panose="020B0606020202030204" pitchFamily="34" charset="0"/>
              </a:rPr>
              <a:t>C</a:t>
            </a:r>
            <a:r>
              <a:rPr kumimoji="1" lang="zh-CN" altLang="en-US" sz="3600" b="1" dirty="0">
                <a:solidFill>
                  <a:srgbClr val="000000"/>
                </a:solidFill>
                <a:latin typeface="Arial Narrow" panose="020B0606020202030204" pitchFamily="34" charset="0"/>
              </a:rPr>
              <a:t>）</a:t>
            </a:r>
          </a:p>
        </p:txBody>
      </p:sp>
      <p:sp>
        <p:nvSpPr>
          <p:cNvPr id="35846" name="Text Box 6"/>
          <p:cNvSpPr txBox="1">
            <a:spLocks noChangeArrowheads="1"/>
          </p:cNvSpPr>
          <p:nvPr/>
        </p:nvSpPr>
        <p:spPr bwMode="auto">
          <a:xfrm>
            <a:off x="2195513" y="3581400"/>
            <a:ext cx="2376487" cy="679450"/>
          </a:xfrm>
          <a:prstGeom prst="rect">
            <a:avLst/>
          </a:prstGeom>
          <a:noFill/>
          <a:ln w="38100">
            <a:solidFill>
              <a:srgbClr val="F0EFE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Arial Narrow" panose="020B0606020202030204" pitchFamily="34" charset="0"/>
              </a:rPr>
              <a:t>ICC</a:t>
            </a:r>
            <a:r>
              <a:rPr kumimoji="1" lang="zh-CN" altLang="en-US" sz="3600" b="1">
                <a:solidFill>
                  <a:srgbClr val="000000"/>
                </a:solidFill>
                <a:latin typeface="Arial Narrow" panose="020B0606020202030204" pitchFamily="34" charset="0"/>
              </a:rPr>
              <a:t>（</a:t>
            </a:r>
            <a:r>
              <a:rPr kumimoji="1" lang="en-US" altLang="zh-CN" sz="3600" b="1">
                <a:solidFill>
                  <a:srgbClr val="000000"/>
                </a:solidFill>
                <a:latin typeface="Arial Narrow" panose="020B0606020202030204" pitchFamily="34" charset="0"/>
              </a:rPr>
              <a:t>B</a:t>
            </a:r>
            <a:r>
              <a:rPr kumimoji="1" lang="zh-CN" altLang="en-US" sz="3600" b="1">
                <a:solidFill>
                  <a:srgbClr val="000000"/>
                </a:solidFill>
                <a:latin typeface="Arial Narrow" panose="020B0606020202030204" pitchFamily="34" charset="0"/>
              </a:rPr>
              <a:t>）</a:t>
            </a:r>
          </a:p>
        </p:txBody>
      </p:sp>
      <p:sp>
        <p:nvSpPr>
          <p:cNvPr id="35847" name="Text Box 7"/>
          <p:cNvSpPr txBox="1">
            <a:spLocks noChangeArrowheads="1"/>
          </p:cNvSpPr>
          <p:nvPr/>
        </p:nvSpPr>
        <p:spPr bwMode="auto">
          <a:xfrm>
            <a:off x="2339975" y="4800600"/>
            <a:ext cx="2232025" cy="679450"/>
          </a:xfrm>
          <a:prstGeom prst="rect">
            <a:avLst/>
          </a:prstGeom>
          <a:noFill/>
          <a:ln w="38100">
            <a:solidFill>
              <a:srgbClr val="F0EFE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Arial Narrow" panose="020B0606020202030204" pitchFamily="34" charset="0"/>
              </a:rPr>
              <a:t>ICC</a:t>
            </a:r>
            <a:r>
              <a:rPr kumimoji="1" lang="zh-CN" altLang="en-US" sz="3600" b="1">
                <a:solidFill>
                  <a:srgbClr val="000000"/>
                </a:solidFill>
                <a:latin typeface="Arial Narrow" panose="020B0606020202030204" pitchFamily="34" charset="0"/>
              </a:rPr>
              <a:t>（</a:t>
            </a:r>
            <a:r>
              <a:rPr kumimoji="1" lang="en-US" altLang="zh-CN" sz="3600" b="1">
                <a:solidFill>
                  <a:srgbClr val="000000"/>
                </a:solidFill>
                <a:latin typeface="Arial Narrow" panose="020B0606020202030204" pitchFamily="34" charset="0"/>
              </a:rPr>
              <a:t>A</a:t>
            </a:r>
            <a:r>
              <a:rPr kumimoji="1" lang="zh-CN" altLang="en-US" sz="3600" b="1">
                <a:solidFill>
                  <a:srgbClr val="000000"/>
                </a:solidFill>
                <a:latin typeface="Arial Narrow" panose="020B0606020202030204" pitchFamily="34" charset="0"/>
              </a:rPr>
              <a:t>）</a:t>
            </a:r>
          </a:p>
        </p:txBody>
      </p:sp>
      <p:sp>
        <p:nvSpPr>
          <p:cNvPr id="35848" name="Line 8"/>
          <p:cNvSpPr>
            <a:spLocks noChangeShapeType="1"/>
          </p:cNvSpPr>
          <p:nvPr/>
        </p:nvSpPr>
        <p:spPr bwMode="auto">
          <a:xfrm>
            <a:off x="4648200" y="2819400"/>
            <a:ext cx="1143000" cy="0"/>
          </a:xfrm>
          <a:prstGeom prst="line">
            <a:avLst/>
          </a:prstGeom>
          <a:noFill/>
          <a:ln w="381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35849" name="Text Box 9"/>
          <p:cNvSpPr txBox="1">
            <a:spLocks noChangeArrowheads="1"/>
          </p:cNvSpPr>
          <p:nvPr/>
        </p:nvSpPr>
        <p:spPr bwMode="auto">
          <a:xfrm>
            <a:off x="6019800" y="2438400"/>
            <a:ext cx="1676400" cy="679450"/>
          </a:xfrm>
          <a:prstGeom prst="rect">
            <a:avLst/>
          </a:prstGeom>
          <a:noFill/>
          <a:ln w="38100">
            <a:solidFill>
              <a:srgbClr val="F0EFE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000000"/>
                </a:solidFill>
                <a:latin typeface="Arial Narrow" panose="020B0606020202030204" pitchFamily="34" charset="0"/>
              </a:rPr>
              <a:t>  </a:t>
            </a:r>
            <a:r>
              <a:rPr kumimoji="1" lang="en-US" altLang="zh-CN" sz="3600" b="1">
                <a:solidFill>
                  <a:srgbClr val="000000"/>
                </a:solidFill>
                <a:latin typeface="Arial Narrow" panose="020B0606020202030204" pitchFamily="34" charset="0"/>
              </a:rPr>
              <a:t>F.P.A.</a:t>
            </a:r>
          </a:p>
        </p:txBody>
      </p:sp>
      <p:sp>
        <p:nvSpPr>
          <p:cNvPr id="35850" name="Line 10"/>
          <p:cNvSpPr>
            <a:spLocks noChangeShapeType="1"/>
          </p:cNvSpPr>
          <p:nvPr/>
        </p:nvSpPr>
        <p:spPr bwMode="auto">
          <a:xfrm>
            <a:off x="4648200" y="3962400"/>
            <a:ext cx="1143000" cy="0"/>
          </a:xfrm>
          <a:prstGeom prst="line">
            <a:avLst/>
          </a:prstGeom>
          <a:noFill/>
          <a:ln w="381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35851" name="Text Box 11"/>
          <p:cNvSpPr txBox="1">
            <a:spLocks noChangeArrowheads="1"/>
          </p:cNvSpPr>
          <p:nvPr/>
        </p:nvSpPr>
        <p:spPr bwMode="auto">
          <a:xfrm>
            <a:off x="6019800" y="3581400"/>
            <a:ext cx="1676400" cy="679450"/>
          </a:xfrm>
          <a:prstGeom prst="rect">
            <a:avLst/>
          </a:prstGeom>
          <a:noFill/>
          <a:ln w="38100">
            <a:solidFill>
              <a:srgbClr val="F0EFE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000000"/>
                </a:solidFill>
                <a:latin typeface="Arial Narrow" panose="020B0606020202030204" pitchFamily="34" charset="0"/>
              </a:rPr>
              <a:t>  </a:t>
            </a:r>
            <a:r>
              <a:rPr kumimoji="1" lang="en-US" altLang="zh-CN" sz="3600" b="1">
                <a:solidFill>
                  <a:srgbClr val="000000"/>
                </a:solidFill>
                <a:latin typeface="Arial Narrow" panose="020B0606020202030204" pitchFamily="34" charset="0"/>
              </a:rPr>
              <a:t>W.P.A.</a:t>
            </a:r>
          </a:p>
        </p:txBody>
      </p:sp>
      <p:sp>
        <p:nvSpPr>
          <p:cNvPr id="35852" name="Text Box 12"/>
          <p:cNvSpPr txBox="1">
            <a:spLocks noChangeArrowheads="1"/>
          </p:cNvSpPr>
          <p:nvPr/>
        </p:nvSpPr>
        <p:spPr bwMode="auto">
          <a:xfrm>
            <a:off x="6096000" y="4724400"/>
            <a:ext cx="1600200" cy="679450"/>
          </a:xfrm>
          <a:prstGeom prst="rect">
            <a:avLst/>
          </a:prstGeom>
          <a:noFill/>
          <a:ln w="38100">
            <a:solidFill>
              <a:srgbClr val="F0EFE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000000"/>
                </a:solidFill>
                <a:latin typeface="Arial Narrow" panose="020B0606020202030204" pitchFamily="34" charset="0"/>
              </a:rPr>
              <a:t>   </a:t>
            </a:r>
            <a:r>
              <a:rPr kumimoji="1" lang="en-US" altLang="zh-CN" sz="3600" b="1">
                <a:solidFill>
                  <a:srgbClr val="000000"/>
                </a:solidFill>
                <a:latin typeface="Arial Narrow" panose="020B0606020202030204" pitchFamily="34" charset="0"/>
              </a:rPr>
              <a:t>A.R.</a:t>
            </a:r>
          </a:p>
        </p:txBody>
      </p:sp>
      <p:sp>
        <p:nvSpPr>
          <p:cNvPr id="35853" name="Line 13"/>
          <p:cNvSpPr>
            <a:spLocks noChangeShapeType="1"/>
          </p:cNvSpPr>
          <p:nvPr/>
        </p:nvSpPr>
        <p:spPr bwMode="auto">
          <a:xfrm>
            <a:off x="4724400" y="5105400"/>
            <a:ext cx="1219200" cy="0"/>
          </a:xfrm>
          <a:prstGeom prst="line">
            <a:avLst/>
          </a:prstGeom>
          <a:noFill/>
          <a:ln w="38100">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checkerboard(down)">
                                      <p:cBhvr>
                                        <p:cTn id="7" dur="5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checkerboard(down)">
                                      <p:cBhvr>
                                        <p:cTn id="12" dur="500"/>
                                        <p:tgtEl>
                                          <p:spTgt spid="3584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checkerboard(down)">
                                      <p:cBhvr>
                                        <p:cTn id="17" dur="500"/>
                                        <p:tgtEl>
                                          <p:spTgt spid="3584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5845"/>
                                        </p:tgtEl>
                                        <p:attrNameLst>
                                          <p:attrName>style.visibility</p:attrName>
                                        </p:attrNameLst>
                                      </p:cBhvr>
                                      <p:to>
                                        <p:strVal val="visible"/>
                                      </p:to>
                                    </p:set>
                                    <p:animEffect transition="in" filter="checkerboard(down)">
                                      <p:cBhvr>
                                        <p:cTn id="22" dur="500"/>
                                        <p:tgtEl>
                                          <p:spTgt spid="3584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35846"/>
                                        </p:tgtEl>
                                        <p:attrNameLst>
                                          <p:attrName>style.visibility</p:attrName>
                                        </p:attrNameLst>
                                      </p:cBhvr>
                                      <p:to>
                                        <p:strVal val="visible"/>
                                      </p:to>
                                    </p:set>
                                    <p:animEffect transition="in" filter="checkerboard(down)">
                                      <p:cBhvr>
                                        <p:cTn id="27" dur="500"/>
                                        <p:tgtEl>
                                          <p:spTgt spid="3584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35847"/>
                                        </p:tgtEl>
                                        <p:attrNameLst>
                                          <p:attrName>style.visibility</p:attrName>
                                        </p:attrNameLst>
                                      </p:cBhvr>
                                      <p:to>
                                        <p:strVal val="visible"/>
                                      </p:to>
                                    </p:set>
                                    <p:animEffect transition="in" filter="checkerboard(down)">
                                      <p:cBhvr>
                                        <p:cTn id="32" dur="500"/>
                                        <p:tgtEl>
                                          <p:spTgt spid="3584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35848"/>
                                        </p:tgtEl>
                                        <p:attrNameLst>
                                          <p:attrName>style.visibility</p:attrName>
                                        </p:attrNameLst>
                                      </p:cBhvr>
                                      <p:to>
                                        <p:strVal val="visible"/>
                                      </p:to>
                                    </p:set>
                                    <p:animEffect transition="in" filter="checkerboard(down)">
                                      <p:cBhvr>
                                        <p:cTn id="37" dur="500"/>
                                        <p:tgtEl>
                                          <p:spTgt spid="3584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5" fill="hold" grpId="0" nodeType="clickEffect">
                                  <p:stCondLst>
                                    <p:cond delay="0"/>
                                  </p:stCondLst>
                                  <p:childTnLst>
                                    <p:set>
                                      <p:cBhvr>
                                        <p:cTn id="41" dur="1" fill="hold">
                                          <p:stCondLst>
                                            <p:cond delay="0"/>
                                          </p:stCondLst>
                                        </p:cTn>
                                        <p:tgtEl>
                                          <p:spTgt spid="35849"/>
                                        </p:tgtEl>
                                        <p:attrNameLst>
                                          <p:attrName>style.visibility</p:attrName>
                                        </p:attrNameLst>
                                      </p:cBhvr>
                                      <p:to>
                                        <p:strVal val="visible"/>
                                      </p:to>
                                    </p:set>
                                    <p:animEffect transition="in" filter="checkerboard(down)">
                                      <p:cBhvr>
                                        <p:cTn id="42" dur="500"/>
                                        <p:tgtEl>
                                          <p:spTgt spid="3584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5" fill="hold" grpId="0" nodeType="clickEffect">
                                  <p:stCondLst>
                                    <p:cond delay="0"/>
                                  </p:stCondLst>
                                  <p:childTnLst>
                                    <p:set>
                                      <p:cBhvr>
                                        <p:cTn id="46" dur="1" fill="hold">
                                          <p:stCondLst>
                                            <p:cond delay="0"/>
                                          </p:stCondLst>
                                        </p:cTn>
                                        <p:tgtEl>
                                          <p:spTgt spid="35850"/>
                                        </p:tgtEl>
                                        <p:attrNameLst>
                                          <p:attrName>style.visibility</p:attrName>
                                        </p:attrNameLst>
                                      </p:cBhvr>
                                      <p:to>
                                        <p:strVal val="visible"/>
                                      </p:to>
                                    </p:set>
                                    <p:animEffect transition="in" filter="checkerboard(down)">
                                      <p:cBhvr>
                                        <p:cTn id="47" dur="500"/>
                                        <p:tgtEl>
                                          <p:spTgt spid="35850"/>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5" fill="hold" grpId="0" nodeType="clickEffect">
                                  <p:stCondLst>
                                    <p:cond delay="0"/>
                                  </p:stCondLst>
                                  <p:childTnLst>
                                    <p:set>
                                      <p:cBhvr>
                                        <p:cTn id="51" dur="1" fill="hold">
                                          <p:stCondLst>
                                            <p:cond delay="0"/>
                                          </p:stCondLst>
                                        </p:cTn>
                                        <p:tgtEl>
                                          <p:spTgt spid="35851"/>
                                        </p:tgtEl>
                                        <p:attrNameLst>
                                          <p:attrName>style.visibility</p:attrName>
                                        </p:attrNameLst>
                                      </p:cBhvr>
                                      <p:to>
                                        <p:strVal val="visible"/>
                                      </p:to>
                                    </p:set>
                                    <p:animEffect transition="in" filter="checkerboard(down)">
                                      <p:cBhvr>
                                        <p:cTn id="52" dur="500"/>
                                        <p:tgtEl>
                                          <p:spTgt spid="35851"/>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5" fill="hold" grpId="0" nodeType="clickEffect">
                                  <p:stCondLst>
                                    <p:cond delay="0"/>
                                  </p:stCondLst>
                                  <p:childTnLst>
                                    <p:set>
                                      <p:cBhvr>
                                        <p:cTn id="56" dur="1" fill="hold">
                                          <p:stCondLst>
                                            <p:cond delay="0"/>
                                          </p:stCondLst>
                                        </p:cTn>
                                        <p:tgtEl>
                                          <p:spTgt spid="35853"/>
                                        </p:tgtEl>
                                        <p:attrNameLst>
                                          <p:attrName>style.visibility</p:attrName>
                                        </p:attrNameLst>
                                      </p:cBhvr>
                                      <p:to>
                                        <p:strVal val="visible"/>
                                      </p:to>
                                    </p:set>
                                    <p:animEffect transition="in" filter="checkerboard(down)">
                                      <p:cBhvr>
                                        <p:cTn id="57" dur="500"/>
                                        <p:tgtEl>
                                          <p:spTgt spid="35853"/>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5" fill="hold" grpId="0" nodeType="clickEffect">
                                  <p:stCondLst>
                                    <p:cond delay="0"/>
                                  </p:stCondLst>
                                  <p:childTnLst>
                                    <p:set>
                                      <p:cBhvr>
                                        <p:cTn id="61" dur="1" fill="hold">
                                          <p:stCondLst>
                                            <p:cond delay="0"/>
                                          </p:stCondLst>
                                        </p:cTn>
                                        <p:tgtEl>
                                          <p:spTgt spid="35852"/>
                                        </p:tgtEl>
                                        <p:attrNameLst>
                                          <p:attrName>style.visibility</p:attrName>
                                        </p:attrNameLst>
                                      </p:cBhvr>
                                      <p:to>
                                        <p:strVal val="visible"/>
                                      </p:to>
                                    </p:set>
                                    <p:animEffect transition="in" filter="checkerboard(down)">
                                      <p:cBhvr>
                                        <p:cTn id="62" dur="500"/>
                                        <p:tgtEl>
                                          <p:spTgt spid="35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ldLvl="0" animBg="1" autoUpdateAnimBg="0"/>
      <p:bldP spid="35843" grpId="0" bldLvl="0" animBg="1" autoUpdateAnimBg="0"/>
      <p:bldP spid="35844" grpId="0" bldLvl="0" animBg="1" autoUpdateAnimBg="0"/>
      <p:bldP spid="35845" grpId="0" bldLvl="0" animBg="1" autoUpdateAnimBg="0"/>
      <p:bldP spid="35846" grpId="0" bldLvl="0" animBg="1" autoUpdateAnimBg="0"/>
      <p:bldP spid="35847" grpId="0" bldLvl="0" animBg="1" autoUpdateAnimBg="0"/>
      <p:bldP spid="35848" grpId="0" bldLvl="0" animBg="1"/>
      <p:bldP spid="35849" grpId="0" bldLvl="0" animBg="1" autoUpdateAnimBg="0"/>
      <p:bldP spid="35850" grpId="0" bldLvl="0" animBg="1"/>
      <p:bldP spid="35851" grpId="0" bldLvl="0" animBg="1" autoUpdateAnimBg="0"/>
      <p:bldP spid="35852" grpId="0" bldLvl="0" animBg="1" autoUpdateAnimBg="0"/>
      <p:bldP spid="3585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28157" y="188709"/>
            <a:ext cx="6912768" cy="811530"/>
          </a:xfrm>
          <a:prstGeom prst="rect">
            <a:avLst/>
          </a:prstGeom>
          <a:noFill/>
        </p:spPr>
        <p:txBody>
          <a:bodyPr wrap="square" rtlCol="0">
            <a:spAutoFit/>
          </a:bodyPr>
          <a:lstStyle/>
          <a:p>
            <a:pPr algn="ctr">
              <a:lnSpc>
                <a:spcPct val="90000"/>
              </a:lnSpc>
            </a:pPr>
            <a:r>
              <a:rPr lang="en-US" altLang="zh-CN" sz="3200">
                <a:latin typeface="Times New Roman" panose="02020603050405020304" pitchFamily="18" charset="0"/>
                <a:cs typeface="Times New Roman" panose="02020603050405020304" pitchFamily="18" charset="0"/>
              </a:rPr>
              <a:t>2. </a:t>
            </a:r>
            <a:r>
              <a:rPr lang="en-US" altLang="zh-CN" sz="3200">
                <a:solidFill>
                  <a:schemeClr val="tx2"/>
                </a:solidFill>
                <a:latin typeface="Times New Roman" panose="02020603050405020304" pitchFamily="18" charset="0"/>
                <a:ea typeface="+mj-ea"/>
                <a:cs typeface="Times New Roman" panose="02020603050405020304" pitchFamily="18" charset="0"/>
              </a:rPr>
              <a:t>Cross-border E-commerce is booming</a:t>
            </a:r>
            <a:r>
              <a:rPr lang="zh-CN" altLang="en-US" sz="2000">
                <a:solidFill>
                  <a:schemeClr val="tx2"/>
                </a:solidFill>
                <a:latin typeface="+mn-ea"/>
                <a:ea typeface="+mj-ea"/>
                <a:cs typeface="Times New Roman" panose="02020603050405020304" pitchFamily="18" charset="0"/>
              </a:rPr>
              <a:t>（跨境电商兴起）</a:t>
            </a:r>
          </a:p>
        </p:txBody>
      </p:sp>
      <p:sp>
        <p:nvSpPr>
          <p:cNvPr id="3" name="TextBox 2"/>
          <p:cNvSpPr txBox="1"/>
          <p:nvPr/>
        </p:nvSpPr>
        <p:spPr>
          <a:xfrm>
            <a:off x="121920" y="1000125"/>
            <a:ext cx="8408670" cy="5184775"/>
          </a:xfrm>
          <a:prstGeom prst="rect">
            <a:avLst/>
          </a:prstGeom>
          <a:noFill/>
        </p:spPr>
        <p:txBody>
          <a:bodyPr wrap="square" rtlCol="0">
            <a:noAutofit/>
          </a:bodyPr>
          <a:lstStyle/>
          <a:p>
            <a:pPr lvl="1" indent="493395" algn="l" fontAlgn="auto">
              <a:buNone/>
            </a:pPr>
            <a:r>
              <a:rPr lang="en-US" altLang="zh-CN" sz="2700">
                <a:latin typeface="Times New Roman" panose="02020603050405020304" pitchFamily="18" charset="0"/>
                <a:cs typeface="Times New Roman" panose="02020603050405020304" pitchFamily="18" charset="0"/>
              </a:rPr>
              <a:t>As the technical basis of promoting economic integration and trade globalization, cross-border e-commerce has very important strategic significance.Cross-border e-commerce not only breaks through the barriers between countries and makes international trade move towards borderless trade, but also brings about great changes in world economy and trade.</a:t>
            </a:r>
            <a:endParaRPr lang="zh-CN" altLang="en-US" sz="2200">
              <a:latin typeface="Times New Roman" panose="02020603050405020304" pitchFamily="18" charset="0"/>
              <a:cs typeface="Times New Roman" panose="02020603050405020304" pitchFamily="18" charset="0"/>
              <a:sym typeface="+mn-ea"/>
            </a:endParaRPr>
          </a:p>
          <a:p>
            <a:pPr lvl="1"/>
            <a:r>
              <a:rPr lang="zh-CN" altLang="en-US" sz="2200">
                <a:latin typeface="Times New Roman" panose="02020603050405020304" pitchFamily="18" charset="0"/>
                <a:cs typeface="Times New Roman" panose="02020603050405020304" pitchFamily="18" charset="0"/>
                <a:sym typeface="+mn-ea"/>
              </a:rPr>
              <a:t>（</a:t>
            </a:r>
            <a:r>
              <a:rPr lang="en-US" altLang="zh-CN" sz="2200">
                <a:latin typeface="Times New Roman" panose="02020603050405020304" pitchFamily="18" charset="0"/>
                <a:cs typeface="Times New Roman" panose="02020603050405020304" pitchFamily="18" charset="0"/>
                <a:sym typeface="+mn-ea"/>
              </a:rPr>
              <a:t> </a:t>
            </a:r>
            <a:r>
              <a:rPr lang="zh-CN" altLang="en-US" sz="2200">
                <a:latin typeface="Times New Roman" panose="02020603050405020304" pitchFamily="18" charset="0"/>
                <a:cs typeface="Times New Roman" panose="02020603050405020304" pitchFamily="18" charset="0"/>
                <a:sym typeface="+mn-ea"/>
              </a:rPr>
              <a:t>跨境电子商务作为推动经济一体化、贸易全球化的技术基础，具有非常重要的战略意义。跨境电子商务不仅冲破了</a:t>
            </a:r>
            <a:r>
              <a:rPr lang="zh-CN" altLang="en-US" sz="2200">
                <a:latin typeface="Times New Roman" panose="02020603050405020304" pitchFamily="18" charset="0"/>
                <a:cs typeface="Times New Roman" panose="02020603050405020304" pitchFamily="18" charset="0"/>
              </a:rPr>
              <a:t>国家间的障碍，使国际贸易走向无国界贸易，同时它也正在引起世界经济贸易的巨大变革。）</a:t>
            </a:r>
          </a:p>
          <a:p>
            <a:endParaRPr lang="zh-CN" altLang="en-US" sz="22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210.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0" y="1676400"/>
            <a:ext cx="8689975" cy="4422775"/>
          </a:xfrm>
        </p:spPr>
        <p:txBody>
          <a:bodyPr/>
          <a:lstStyle/>
          <a:p>
            <a:pPr>
              <a:buFontTx/>
              <a:buNone/>
            </a:pPr>
            <a:r>
              <a:rPr lang="en-US" altLang="zh-CN" b="1" u="sng">
                <a:latin typeface="Times New Roman" panose="02020603050405020304" pitchFamily="18" charset="0"/>
              </a:rPr>
              <a:t>The newly revised London Insurance Institute Cargo Clauses in 1982 include 6 kinds:</a:t>
            </a:r>
            <a:r>
              <a:rPr lang="en-US" altLang="zh-CN">
                <a:latin typeface="Times New Roman" panose="02020603050405020304" pitchFamily="18" charset="0"/>
              </a:rPr>
              <a:t> </a:t>
            </a:r>
          </a:p>
          <a:p>
            <a:pPr>
              <a:buFontTx/>
              <a:buNone/>
            </a:pPr>
            <a:r>
              <a:rPr lang="en-US" altLang="zh-CN">
                <a:latin typeface="Times New Roman" panose="02020603050405020304" pitchFamily="18" charset="0"/>
              </a:rPr>
              <a:t>     1</a:t>
            </a:r>
            <a:r>
              <a:rPr lang="zh-CN" altLang="en-US">
                <a:latin typeface="Times New Roman" panose="02020603050405020304" pitchFamily="18" charset="0"/>
              </a:rPr>
              <a:t>、 </a:t>
            </a:r>
            <a:r>
              <a:rPr lang="en-US" altLang="zh-CN">
                <a:latin typeface="Times New Roman" panose="02020603050405020304" pitchFamily="18" charset="0"/>
              </a:rPr>
              <a:t>ICC</a:t>
            </a:r>
            <a:r>
              <a:rPr lang="zh-CN" altLang="en-US">
                <a:latin typeface="Times New Roman" panose="02020603050405020304" pitchFamily="18" charset="0"/>
              </a:rPr>
              <a:t>（</a:t>
            </a:r>
            <a:r>
              <a:rPr lang="en-US" altLang="zh-CN">
                <a:latin typeface="Times New Roman" panose="02020603050405020304" pitchFamily="18" charset="0"/>
              </a:rPr>
              <a:t>A</a:t>
            </a:r>
            <a:r>
              <a:rPr lang="zh-CN" altLang="en-US">
                <a:latin typeface="Times New Roman" panose="02020603050405020304" pitchFamily="18" charset="0"/>
              </a:rPr>
              <a:t>）：协会货物条款（</a:t>
            </a:r>
            <a:r>
              <a:rPr lang="en-US" altLang="zh-CN">
                <a:latin typeface="Times New Roman" panose="02020603050405020304" pitchFamily="18" charset="0"/>
              </a:rPr>
              <a:t>A</a:t>
            </a:r>
            <a:r>
              <a:rPr lang="zh-CN" altLang="en-US">
                <a:latin typeface="Times New Roman" panose="02020603050405020304" pitchFamily="18" charset="0"/>
              </a:rPr>
              <a:t>）</a:t>
            </a:r>
          </a:p>
          <a:p>
            <a:pPr>
              <a:buFontTx/>
              <a:buNone/>
            </a:pPr>
            <a:r>
              <a:rPr lang="en-US" altLang="zh-CN">
                <a:latin typeface="Times New Roman" panose="02020603050405020304" pitchFamily="18" charset="0"/>
              </a:rPr>
              <a:t>     2</a:t>
            </a:r>
            <a:r>
              <a:rPr lang="zh-CN" altLang="en-US">
                <a:latin typeface="Times New Roman" panose="02020603050405020304" pitchFamily="18" charset="0"/>
              </a:rPr>
              <a:t>、 </a:t>
            </a:r>
            <a:r>
              <a:rPr lang="en-US" altLang="zh-CN">
                <a:latin typeface="Times New Roman" panose="02020603050405020304" pitchFamily="18" charset="0"/>
              </a:rPr>
              <a:t>ICC</a:t>
            </a:r>
            <a:r>
              <a:rPr lang="zh-CN" altLang="en-US">
                <a:latin typeface="Times New Roman" panose="02020603050405020304" pitchFamily="18" charset="0"/>
              </a:rPr>
              <a:t>（</a:t>
            </a:r>
            <a:r>
              <a:rPr lang="en-US" altLang="zh-CN">
                <a:latin typeface="Times New Roman" panose="02020603050405020304" pitchFamily="18" charset="0"/>
              </a:rPr>
              <a:t>B</a:t>
            </a:r>
            <a:r>
              <a:rPr lang="zh-CN" altLang="en-US">
                <a:latin typeface="Times New Roman" panose="02020603050405020304" pitchFamily="18" charset="0"/>
              </a:rPr>
              <a:t>）：协会货物条款（</a:t>
            </a:r>
            <a:r>
              <a:rPr lang="en-US" altLang="zh-CN">
                <a:latin typeface="Times New Roman" panose="02020603050405020304" pitchFamily="18" charset="0"/>
              </a:rPr>
              <a:t>B</a:t>
            </a:r>
            <a:r>
              <a:rPr lang="zh-CN" altLang="en-US">
                <a:latin typeface="Times New Roman" panose="02020603050405020304" pitchFamily="18" charset="0"/>
              </a:rPr>
              <a:t>）</a:t>
            </a:r>
          </a:p>
          <a:p>
            <a:pPr>
              <a:buFontTx/>
              <a:buNone/>
            </a:pPr>
            <a:r>
              <a:rPr lang="en-US" altLang="zh-CN">
                <a:latin typeface="Times New Roman" panose="02020603050405020304" pitchFamily="18" charset="0"/>
              </a:rPr>
              <a:t>     3</a:t>
            </a:r>
            <a:r>
              <a:rPr lang="zh-CN" altLang="en-US">
                <a:latin typeface="Times New Roman" panose="02020603050405020304" pitchFamily="18" charset="0"/>
              </a:rPr>
              <a:t>、 </a:t>
            </a:r>
            <a:r>
              <a:rPr lang="en-US" altLang="zh-CN">
                <a:latin typeface="Times New Roman" panose="02020603050405020304" pitchFamily="18" charset="0"/>
              </a:rPr>
              <a:t>ICC</a:t>
            </a:r>
            <a:r>
              <a:rPr lang="zh-CN" altLang="en-US">
                <a:latin typeface="Times New Roman" panose="02020603050405020304" pitchFamily="18" charset="0"/>
              </a:rPr>
              <a:t>（</a:t>
            </a:r>
            <a:r>
              <a:rPr lang="en-US" altLang="zh-CN">
                <a:latin typeface="Times New Roman" panose="02020603050405020304" pitchFamily="18" charset="0"/>
              </a:rPr>
              <a:t>C</a:t>
            </a:r>
            <a:r>
              <a:rPr lang="zh-CN" altLang="en-US">
                <a:latin typeface="Times New Roman" panose="02020603050405020304" pitchFamily="18" charset="0"/>
              </a:rPr>
              <a:t>）：协会货物条款（</a:t>
            </a:r>
            <a:r>
              <a:rPr lang="en-US" altLang="zh-CN">
                <a:latin typeface="Times New Roman" panose="02020603050405020304" pitchFamily="18" charset="0"/>
              </a:rPr>
              <a:t>C</a:t>
            </a:r>
            <a:r>
              <a:rPr lang="zh-CN" altLang="en-US">
                <a:latin typeface="Times New Roman" panose="02020603050405020304" pitchFamily="18" charset="0"/>
              </a:rPr>
              <a:t>）</a:t>
            </a:r>
          </a:p>
          <a:p>
            <a:pPr>
              <a:buFontTx/>
              <a:buNone/>
            </a:pPr>
            <a:r>
              <a:rPr lang="en-US" altLang="zh-CN">
                <a:latin typeface="Times New Roman" panose="02020603050405020304" pitchFamily="18" charset="0"/>
              </a:rPr>
              <a:t>     4</a:t>
            </a:r>
            <a:r>
              <a:rPr lang="zh-CN" altLang="en-US">
                <a:latin typeface="Times New Roman" panose="02020603050405020304" pitchFamily="18" charset="0"/>
              </a:rPr>
              <a:t>、 </a:t>
            </a:r>
            <a:r>
              <a:rPr lang="en-US" altLang="zh-CN">
                <a:latin typeface="Times New Roman" panose="02020603050405020304" pitchFamily="18" charset="0"/>
              </a:rPr>
              <a:t>Institute War Clause-Cargo </a:t>
            </a:r>
          </a:p>
          <a:p>
            <a:pPr>
              <a:buFontTx/>
              <a:buNone/>
            </a:pPr>
            <a:r>
              <a:rPr lang="en-US" altLang="zh-CN">
                <a:latin typeface="Times New Roman" panose="02020603050405020304" pitchFamily="18" charset="0"/>
              </a:rPr>
              <a:t>     5</a:t>
            </a:r>
            <a:r>
              <a:rPr lang="zh-CN" altLang="en-US">
                <a:latin typeface="Times New Roman" panose="02020603050405020304" pitchFamily="18" charset="0"/>
              </a:rPr>
              <a:t>、</a:t>
            </a:r>
            <a:r>
              <a:rPr lang="en-US" altLang="zh-CN">
                <a:latin typeface="Times New Roman" panose="02020603050405020304" pitchFamily="18" charset="0"/>
              </a:rPr>
              <a:t>Institute Strike Clause-Cargo </a:t>
            </a:r>
          </a:p>
          <a:p>
            <a:pPr>
              <a:buFontTx/>
              <a:buNone/>
            </a:pPr>
            <a:r>
              <a:rPr lang="en-US" altLang="zh-CN">
                <a:latin typeface="Times New Roman" panose="02020603050405020304" pitchFamily="18" charset="0"/>
              </a:rPr>
              <a:t>     6</a:t>
            </a:r>
            <a:r>
              <a:rPr lang="zh-CN" altLang="en-US">
                <a:latin typeface="Times New Roman" panose="02020603050405020304" pitchFamily="18" charset="0"/>
              </a:rPr>
              <a:t>、</a:t>
            </a:r>
            <a:r>
              <a:rPr lang="en-US" altLang="zh-CN">
                <a:latin typeface="Times New Roman" panose="02020603050405020304" pitchFamily="18" charset="0"/>
              </a:rPr>
              <a:t>Malicious Damage Clause </a:t>
            </a:r>
          </a:p>
        </p:txBody>
      </p:sp>
      <p:sp>
        <p:nvSpPr>
          <p:cNvPr id="36867" name="Rectangle 3"/>
          <p:cNvSpPr>
            <a:spLocks noChangeArrowheads="1"/>
          </p:cNvSpPr>
          <p:nvPr/>
        </p:nvSpPr>
        <p:spPr bwMode="auto">
          <a:xfrm>
            <a:off x="228600" y="990600"/>
            <a:ext cx="868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Tx/>
              <a:buChar char="•"/>
            </a:pPr>
            <a:r>
              <a:rPr lang="zh-CN" altLang="en-US" sz="2800" b="1" i="1">
                <a:solidFill>
                  <a:srgbClr val="FF0066"/>
                </a:solidFill>
                <a:latin typeface="Times New Roman" panose="02020603050405020304" pitchFamily="18" charset="0"/>
              </a:rPr>
              <a:t>协会货物保险条款（</a:t>
            </a:r>
            <a:r>
              <a:rPr lang="en-US" altLang="zh-CN" sz="2800" b="1" i="1">
                <a:solidFill>
                  <a:srgbClr val="FF0066"/>
                </a:solidFill>
                <a:latin typeface="Times New Roman" panose="02020603050405020304" pitchFamily="18" charset="0"/>
              </a:rPr>
              <a:t>Institute Cargo Clause</a:t>
            </a:r>
            <a:r>
              <a:rPr lang="zh-CN" altLang="en-US" sz="2800" b="1" i="1">
                <a:solidFill>
                  <a:srgbClr val="FF0066"/>
                </a:solidFill>
                <a:latin typeface="Times New Roman" panose="02020603050405020304" pitchFamily="18" charset="0"/>
              </a:rPr>
              <a:t>，</a:t>
            </a:r>
            <a:r>
              <a:rPr lang="en-US" altLang="zh-CN" sz="2800" b="1" i="1">
                <a:solidFill>
                  <a:srgbClr val="FF0066"/>
                </a:solidFill>
                <a:latin typeface="Times New Roman" panose="02020603050405020304" pitchFamily="18" charset="0"/>
              </a:rPr>
              <a:t>ICC</a:t>
            </a:r>
            <a:r>
              <a:rPr lang="zh-CN" altLang="en-US" sz="2800" b="1" i="1">
                <a:solidFill>
                  <a:srgbClr val="FF0066"/>
                </a:solidFill>
                <a:latin typeface="Times New Roman" panose="02020603050405020304" pitchFamily="18" charset="0"/>
              </a:rPr>
              <a:t>）</a:t>
            </a:r>
          </a:p>
        </p:txBody>
      </p:sp>
      <p:sp>
        <p:nvSpPr>
          <p:cNvPr id="36868" name="AutoShape 4"/>
          <p:cNvSpPr>
            <a:spLocks noChangeArrowheads="1"/>
          </p:cNvSpPr>
          <p:nvPr/>
        </p:nvSpPr>
        <p:spPr bwMode="auto">
          <a:xfrm>
            <a:off x="5272088" y="3500438"/>
            <a:ext cx="3871912" cy="1785937"/>
          </a:xfrm>
          <a:prstGeom prst="cloudCallout">
            <a:avLst>
              <a:gd name="adj1" fmla="val -75500"/>
              <a:gd name="adj2" fmla="val 28310"/>
            </a:avLst>
          </a:prstGeom>
          <a:solidFill>
            <a:srgbClr val="00CCFF"/>
          </a:solidFill>
          <a:ln w="12700" cap="sq">
            <a:solidFill>
              <a:schemeClr val="bg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buFontTx/>
              <a:buChar char="•"/>
            </a:pPr>
            <a:r>
              <a:rPr lang="zh-CN" altLang="en-US" sz="2400" b="1">
                <a:solidFill>
                  <a:srgbClr val="000000"/>
                </a:solidFill>
                <a:latin typeface="Times New Roman" panose="02020603050405020304" pitchFamily="18" charset="0"/>
              </a:rPr>
              <a:t>除</a:t>
            </a:r>
            <a:r>
              <a:rPr lang="zh-CN" altLang="en-US" sz="2400" b="1">
                <a:solidFill>
                  <a:srgbClr val="808080"/>
                </a:solidFill>
                <a:latin typeface="Times New Roman" panose="02020603050405020304" pitchFamily="18" charset="0"/>
              </a:rPr>
              <a:t>恶意损害险</a:t>
            </a:r>
            <a:r>
              <a:rPr lang="zh-CN" altLang="en-US" sz="2400" b="1">
                <a:solidFill>
                  <a:srgbClr val="000000"/>
                </a:solidFill>
                <a:latin typeface="Times New Roman" panose="02020603050405020304" pitchFamily="18" charset="0"/>
              </a:rPr>
              <a:t>外，其余</a:t>
            </a:r>
            <a:r>
              <a:rPr lang="en-US" altLang="zh-CN" sz="2400" b="1">
                <a:solidFill>
                  <a:srgbClr val="000000"/>
                </a:solidFill>
                <a:latin typeface="Times New Roman" panose="02020603050405020304" pitchFamily="18" charset="0"/>
              </a:rPr>
              <a:t>5</a:t>
            </a:r>
            <a:r>
              <a:rPr lang="zh-CN" altLang="en-US" sz="2400" b="1">
                <a:solidFill>
                  <a:srgbClr val="000000"/>
                </a:solidFill>
                <a:latin typeface="Times New Roman" panose="02020603050405020304" pitchFamily="18" charset="0"/>
              </a:rPr>
              <a:t>种均可单独投保。</a:t>
            </a:r>
            <a:endParaRPr kumimoji="1" lang="zh-CN" altLang="en-US" sz="2000">
              <a:solidFill>
                <a:srgbClr val="000000"/>
              </a:solidFill>
              <a:latin typeface="Times New Roman" panose="02020603050405020304" pitchFamily="18" charset="0"/>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0-#ppt_w/2"/>
                                          </p:val>
                                        </p:tav>
                                        <p:tav tm="100000">
                                          <p:val>
                                            <p:strVal val="#ppt_x"/>
                                          </p:val>
                                        </p:tav>
                                      </p:tavLst>
                                    </p:anim>
                                    <p:anim calcmode="lin" valueType="num">
                                      <p:cBhvr additive="base">
                                        <p:cTn id="8" dur="500" fill="hold"/>
                                        <p:tgtEl>
                                          <p:spTgt spid="368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499"/>
                                          </p:stCondLst>
                                        </p:cTn>
                                        <p:tgtEl>
                                          <p:spTgt spid="36866">
                                            <p:txEl>
                                              <p:pRg st="0" end="0"/>
                                            </p:txEl>
                                          </p:spTgt>
                                        </p:tgtEl>
                                        <p:attrNameLst>
                                          <p:attrName>style.visibility</p:attrName>
                                        </p:attrNameLst>
                                      </p:cBhvr>
                                      <p:to>
                                        <p:strVal val="visible"/>
                                      </p:to>
                                    </p:set>
                                    <p:anim to="" calcmode="lin" valueType="num">
                                      <p:cBhvr>
                                        <p:cTn id="13" dur="1" fill="hold"/>
                                        <p:tgtEl>
                                          <p:spTgt spid="36866">
                                            <p:txEl>
                                              <p:pRg st="0" end="0"/>
                                            </p:txEl>
                                          </p:spTgt>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499"/>
                                          </p:stCondLst>
                                        </p:cTn>
                                        <p:tgtEl>
                                          <p:spTgt spid="36866">
                                            <p:txEl>
                                              <p:pRg st="1" end="1"/>
                                            </p:txEl>
                                          </p:spTgt>
                                        </p:tgtEl>
                                        <p:attrNameLst>
                                          <p:attrName>style.visibility</p:attrName>
                                        </p:attrNameLst>
                                      </p:cBhvr>
                                      <p:to>
                                        <p:strVal val="visible"/>
                                      </p:to>
                                    </p:set>
                                    <p:anim to="" calcmode="lin" valueType="num">
                                      <p:cBhvr>
                                        <p:cTn id="18" dur="1" fill="hold"/>
                                        <p:tgtEl>
                                          <p:spTgt spid="36866">
                                            <p:txEl>
                                              <p:pRg st="1" end="1"/>
                                            </p:txEl>
                                          </p:spTgt>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36866">
                                            <p:txEl>
                                              <p:pRg st="2" end="2"/>
                                            </p:txEl>
                                          </p:spTgt>
                                        </p:tgtEl>
                                        <p:attrNameLst>
                                          <p:attrName>style.visibility</p:attrName>
                                        </p:attrNameLst>
                                      </p:cBhvr>
                                      <p:to>
                                        <p:strVal val="visible"/>
                                      </p:to>
                                    </p:set>
                                    <p:anim to="" calcmode="lin" valueType="num">
                                      <p:cBhvr>
                                        <p:cTn id="23" dur="1" fill="hold"/>
                                        <p:tgtEl>
                                          <p:spTgt spid="36866">
                                            <p:txEl>
                                              <p:pRg st="2" end="2"/>
                                            </p:txEl>
                                          </p:spTgt>
                                        </p:tgtEl>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499"/>
                                          </p:stCondLst>
                                        </p:cTn>
                                        <p:tgtEl>
                                          <p:spTgt spid="36866">
                                            <p:txEl>
                                              <p:pRg st="3" end="3"/>
                                            </p:txEl>
                                          </p:spTgt>
                                        </p:tgtEl>
                                        <p:attrNameLst>
                                          <p:attrName>style.visibility</p:attrName>
                                        </p:attrNameLst>
                                      </p:cBhvr>
                                      <p:to>
                                        <p:strVal val="visible"/>
                                      </p:to>
                                    </p:set>
                                    <p:anim to="" calcmode="lin" valueType="num">
                                      <p:cBhvr>
                                        <p:cTn id="28" dur="1" fill="hold"/>
                                        <p:tgtEl>
                                          <p:spTgt spid="36866">
                                            <p:txEl>
                                              <p:pRg st="3" end="3"/>
                                            </p:txEl>
                                          </p:spTgt>
                                        </p:tgtEl>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499"/>
                                          </p:stCondLst>
                                        </p:cTn>
                                        <p:tgtEl>
                                          <p:spTgt spid="36866">
                                            <p:txEl>
                                              <p:pRg st="4" end="4"/>
                                            </p:txEl>
                                          </p:spTgt>
                                        </p:tgtEl>
                                        <p:attrNameLst>
                                          <p:attrName>style.visibility</p:attrName>
                                        </p:attrNameLst>
                                      </p:cBhvr>
                                      <p:to>
                                        <p:strVal val="visible"/>
                                      </p:to>
                                    </p:set>
                                    <p:anim to="" calcmode="lin" valueType="num">
                                      <p:cBhvr>
                                        <p:cTn id="33" dur="1" fill="hold"/>
                                        <p:tgtEl>
                                          <p:spTgt spid="36866">
                                            <p:txEl>
                                              <p:pRg st="4" end="4"/>
                                            </p:txEl>
                                          </p:spTgt>
                                        </p:tgtEl>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499"/>
                                          </p:stCondLst>
                                        </p:cTn>
                                        <p:tgtEl>
                                          <p:spTgt spid="36866">
                                            <p:txEl>
                                              <p:pRg st="5" end="5"/>
                                            </p:txEl>
                                          </p:spTgt>
                                        </p:tgtEl>
                                        <p:attrNameLst>
                                          <p:attrName>style.visibility</p:attrName>
                                        </p:attrNameLst>
                                      </p:cBhvr>
                                      <p:to>
                                        <p:strVal val="visible"/>
                                      </p:to>
                                    </p:set>
                                    <p:anim to="" calcmode="lin" valueType="num">
                                      <p:cBhvr>
                                        <p:cTn id="38" dur="1" fill="hold"/>
                                        <p:tgtEl>
                                          <p:spTgt spid="36866">
                                            <p:txEl>
                                              <p:pRg st="5" end="5"/>
                                            </p:txEl>
                                          </p:spTgt>
                                        </p:tgtEl>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499"/>
                                          </p:stCondLst>
                                        </p:cTn>
                                        <p:tgtEl>
                                          <p:spTgt spid="36866">
                                            <p:txEl>
                                              <p:pRg st="6" end="6"/>
                                            </p:txEl>
                                          </p:spTgt>
                                        </p:tgtEl>
                                        <p:attrNameLst>
                                          <p:attrName>style.visibility</p:attrName>
                                        </p:attrNameLst>
                                      </p:cBhvr>
                                      <p:to>
                                        <p:strVal val="visible"/>
                                      </p:to>
                                    </p:set>
                                    <p:anim to="" calcmode="lin" valueType="num">
                                      <p:cBhvr>
                                        <p:cTn id="43" dur="1" fill="hold"/>
                                        <p:tgtEl>
                                          <p:spTgt spid="36866">
                                            <p:txEl>
                                              <p:pRg st="6" end="6"/>
                                            </p:txEl>
                                          </p:spTgt>
                                        </p:tgtEl>
                                      </p:cBhvr>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6868"/>
                                        </p:tgtEl>
                                        <p:attrNameLst>
                                          <p:attrName>style.visibility</p:attrName>
                                        </p:attrNameLst>
                                      </p:cBhvr>
                                      <p:to>
                                        <p:strVal val="visible"/>
                                      </p:to>
                                    </p:set>
                                    <p:anim calcmode="lin" valueType="num">
                                      <p:cBhvr additive="base">
                                        <p:cTn id="48" dur="500" fill="hold"/>
                                        <p:tgtEl>
                                          <p:spTgt spid="36868"/>
                                        </p:tgtEl>
                                        <p:attrNameLst>
                                          <p:attrName>ppt_x</p:attrName>
                                        </p:attrNameLst>
                                      </p:cBhvr>
                                      <p:tavLst>
                                        <p:tav tm="0">
                                          <p:val>
                                            <p:strVal val="0-#ppt_w/2"/>
                                          </p:val>
                                        </p:tav>
                                        <p:tav tm="100000">
                                          <p:val>
                                            <p:strVal val="#ppt_x"/>
                                          </p:val>
                                        </p:tav>
                                      </p:tavLst>
                                    </p:anim>
                                    <p:anim calcmode="lin" valueType="num">
                                      <p:cBhvr additive="base">
                                        <p:cTn id="49" dur="500" fill="hold"/>
                                        <p:tgtEl>
                                          <p:spTgt spid="368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bldLvl="3" autoUpdateAnimBg="0"/>
      <p:bldP spid="36867" grpId="0" bldLvl="0" animBg="1" autoUpdateAnimBg="0"/>
      <p:bldP spid="36868" grpId="0" bldLvl="0" animBg="1" autoUpdateAnimBg="0"/>
    </p:bldLst>
  </p:timing>
</p:sld>
</file>

<file path=ppt/slides/slide211.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39750" y="549275"/>
            <a:ext cx="7859713" cy="839788"/>
          </a:xfrm>
        </p:spPr>
        <p:txBody>
          <a:bodyPr/>
          <a:lstStyle/>
          <a:p>
            <a:r>
              <a:rPr lang="en-US" altLang="zh-CN" sz="3200"/>
              <a:t>Section Four    Insurance Practice</a:t>
            </a:r>
            <a:br>
              <a:rPr lang="en-US" altLang="zh-CN" sz="3200"/>
            </a:br>
            <a:r>
              <a:rPr lang="zh-CN" altLang="en-US" sz="3200"/>
              <a:t>第四节  保险实务</a:t>
            </a:r>
            <a:br>
              <a:rPr lang="zh-CN" altLang="en-US" sz="3200"/>
            </a:br>
            <a:endParaRPr lang="en-US" altLang="zh-CN" sz="3200"/>
          </a:p>
        </p:txBody>
      </p:sp>
      <p:sp>
        <p:nvSpPr>
          <p:cNvPr id="37891" name="Text Box 3"/>
          <p:cNvSpPr txBox="1">
            <a:spLocks noChangeArrowheads="1"/>
          </p:cNvSpPr>
          <p:nvPr/>
        </p:nvSpPr>
        <p:spPr bwMode="auto">
          <a:xfrm>
            <a:off x="2133600" y="1676400"/>
            <a:ext cx="5029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000000"/>
                </a:solidFill>
                <a:latin typeface="Arial Narrow" panose="020B0606020202030204" pitchFamily="34" charset="0"/>
              </a:rPr>
              <a:t>1) Insurance Policy</a:t>
            </a:r>
          </a:p>
        </p:txBody>
      </p:sp>
      <p:sp>
        <p:nvSpPr>
          <p:cNvPr id="37892" name="Text Box 4"/>
          <p:cNvSpPr txBox="1">
            <a:spLocks noChangeArrowheads="1"/>
          </p:cNvSpPr>
          <p:nvPr/>
        </p:nvSpPr>
        <p:spPr bwMode="auto">
          <a:xfrm>
            <a:off x="533400" y="2667000"/>
            <a:ext cx="3581400" cy="641350"/>
          </a:xfrm>
          <a:prstGeom prst="rect">
            <a:avLst/>
          </a:prstGeom>
          <a:solidFill>
            <a:srgbClr val="F0EFE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1F4081"/>
                </a:solidFill>
                <a:latin typeface="Arial Narrow" panose="020B0606020202030204" pitchFamily="34" charset="0"/>
              </a:rPr>
              <a:t>The insured</a:t>
            </a:r>
            <a:r>
              <a:rPr kumimoji="1" lang="zh-CN" altLang="en-US" sz="3600" b="1">
                <a:solidFill>
                  <a:srgbClr val="1F4081"/>
                </a:solidFill>
                <a:latin typeface="Arial Narrow" panose="020B0606020202030204" pitchFamily="34" charset="0"/>
              </a:rPr>
              <a:t>：</a:t>
            </a:r>
          </a:p>
        </p:txBody>
      </p:sp>
      <p:sp>
        <p:nvSpPr>
          <p:cNvPr id="37893" name="Text Box 5"/>
          <p:cNvSpPr txBox="1">
            <a:spLocks noChangeArrowheads="1"/>
          </p:cNvSpPr>
          <p:nvPr/>
        </p:nvSpPr>
        <p:spPr bwMode="auto">
          <a:xfrm>
            <a:off x="533400" y="3962400"/>
            <a:ext cx="3657600" cy="641350"/>
          </a:xfrm>
          <a:prstGeom prst="rect">
            <a:avLst/>
          </a:prstGeom>
          <a:solidFill>
            <a:srgbClr val="F0EFE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1F4081"/>
                </a:solidFill>
                <a:latin typeface="Arial Narrow" panose="020B0606020202030204" pitchFamily="34" charset="0"/>
              </a:rPr>
              <a:t>  </a:t>
            </a:r>
            <a:r>
              <a:rPr kumimoji="1" lang="en-US" altLang="zh-CN" sz="3200" b="1">
                <a:solidFill>
                  <a:srgbClr val="1F4081"/>
                </a:solidFill>
                <a:latin typeface="Arial Narrow" panose="020B0606020202030204" pitchFamily="34" charset="0"/>
              </a:rPr>
              <a:t>Claim at</a:t>
            </a:r>
            <a:r>
              <a:rPr kumimoji="1" lang="zh-CN" altLang="en-US" sz="3200" b="1">
                <a:solidFill>
                  <a:srgbClr val="1F4081"/>
                </a:solidFill>
                <a:latin typeface="Arial Narrow" panose="020B0606020202030204" pitchFamily="34" charset="0"/>
              </a:rPr>
              <a:t>赔付地点：</a:t>
            </a:r>
          </a:p>
        </p:txBody>
      </p:sp>
      <p:sp>
        <p:nvSpPr>
          <p:cNvPr id="37894" name="Text Box 6"/>
          <p:cNvSpPr txBox="1">
            <a:spLocks noChangeArrowheads="1"/>
          </p:cNvSpPr>
          <p:nvPr/>
        </p:nvSpPr>
        <p:spPr bwMode="auto">
          <a:xfrm>
            <a:off x="381000" y="5181600"/>
            <a:ext cx="3810000" cy="641350"/>
          </a:xfrm>
          <a:prstGeom prst="rect">
            <a:avLst/>
          </a:prstGeom>
          <a:solidFill>
            <a:srgbClr val="F0EFE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1F4081"/>
                </a:solidFill>
                <a:latin typeface="Arial Narrow" panose="020B0606020202030204" pitchFamily="34" charset="0"/>
              </a:rPr>
              <a:t>  </a:t>
            </a:r>
            <a:r>
              <a:rPr kumimoji="1" lang="en-US" altLang="zh-CN" sz="3600" b="1">
                <a:solidFill>
                  <a:srgbClr val="1F4081"/>
                </a:solidFill>
                <a:latin typeface="Arial Narrow" panose="020B0606020202030204" pitchFamily="34" charset="0"/>
              </a:rPr>
              <a:t>Date of Insurance</a:t>
            </a:r>
            <a:r>
              <a:rPr kumimoji="1" lang="zh-CN" altLang="en-US" sz="3600" b="1">
                <a:solidFill>
                  <a:srgbClr val="1F4081"/>
                </a:solidFill>
                <a:latin typeface="Arial Narrow" panose="020B0606020202030204" pitchFamily="34" charset="0"/>
              </a:rPr>
              <a:t>：</a:t>
            </a:r>
          </a:p>
        </p:txBody>
      </p:sp>
      <p:sp>
        <p:nvSpPr>
          <p:cNvPr id="37895" name="Text Box 7"/>
          <p:cNvSpPr txBox="1">
            <a:spLocks noChangeArrowheads="1"/>
          </p:cNvSpPr>
          <p:nvPr/>
        </p:nvSpPr>
        <p:spPr bwMode="auto">
          <a:xfrm>
            <a:off x="4495800" y="2362200"/>
            <a:ext cx="4648200" cy="1200150"/>
          </a:xfrm>
          <a:prstGeom prst="rect">
            <a:avLst/>
          </a:prstGeom>
          <a:solidFill>
            <a:srgbClr val="F0EFE0"/>
          </a:solidFill>
          <a:ln w="9525">
            <a:solidFill>
              <a:srgbClr val="F0EFE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1F4081"/>
                </a:solidFill>
                <a:latin typeface="Arial Narrow" panose="020B0606020202030204" pitchFamily="34" charset="0"/>
              </a:rPr>
              <a:t>The Seller</a:t>
            </a:r>
            <a:r>
              <a:rPr kumimoji="1" lang="zh-CN" altLang="en-US" sz="3600" b="1">
                <a:solidFill>
                  <a:srgbClr val="1F4081"/>
                </a:solidFill>
                <a:latin typeface="Arial Narrow" panose="020B0606020202030204" pitchFamily="34" charset="0"/>
              </a:rPr>
              <a:t>，</a:t>
            </a:r>
            <a:r>
              <a:rPr kumimoji="1" lang="en-US" altLang="zh-CN" sz="3600" b="1">
                <a:solidFill>
                  <a:srgbClr val="1F4081"/>
                </a:solidFill>
                <a:latin typeface="Arial Narrow" panose="020B0606020202030204" pitchFamily="34" charset="0"/>
              </a:rPr>
              <a:t>transferable after endorsement</a:t>
            </a:r>
          </a:p>
        </p:txBody>
      </p:sp>
      <p:sp>
        <p:nvSpPr>
          <p:cNvPr id="37896" name="Text Box 8"/>
          <p:cNvSpPr txBox="1">
            <a:spLocks noChangeArrowheads="1"/>
          </p:cNvSpPr>
          <p:nvPr/>
        </p:nvSpPr>
        <p:spPr bwMode="auto">
          <a:xfrm>
            <a:off x="4572000" y="3886200"/>
            <a:ext cx="3352800" cy="641350"/>
          </a:xfrm>
          <a:prstGeom prst="rect">
            <a:avLst/>
          </a:prstGeom>
          <a:solidFill>
            <a:srgbClr val="F0EFE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1F4081"/>
                </a:solidFill>
                <a:latin typeface="Arial Narrow" panose="020B0606020202030204" pitchFamily="34" charset="0"/>
              </a:rPr>
              <a:t>   </a:t>
            </a:r>
            <a:r>
              <a:rPr kumimoji="1" lang="en-US" altLang="zh-CN" sz="3600" b="1">
                <a:solidFill>
                  <a:srgbClr val="1F4081"/>
                </a:solidFill>
                <a:latin typeface="Arial Narrow" panose="020B0606020202030204" pitchFamily="34" charset="0"/>
              </a:rPr>
              <a:t>Destination</a:t>
            </a:r>
          </a:p>
        </p:txBody>
      </p:sp>
      <p:sp>
        <p:nvSpPr>
          <p:cNvPr id="37897" name="Text Box 9"/>
          <p:cNvSpPr txBox="1">
            <a:spLocks noChangeArrowheads="1"/>
          </p:cNvSpPr>
          <p:nvPr/>
        </p:nvSpPr>
        <p:spPr bwMode="auto">
          <a:xfrm>
            <a:off x="4648200" y="5105400"/>
            <a:ext cx="3352800" cy="650875"/>
          </a:xfrm>
          <a:prstGeom prst="rect">
            <a:avLst/>
          </a:prstGeom>
          <a:solidFill>
            <a:srgbClr val="F0EFE0"/>
          </a:solidFill>
          <a:ln w="9525">
            <a:solidFill>
              <a:srgbClr val="F0EFE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1F4081"/>
                </a:solidFill>
                <a:latin typeface="Arial Narrow" panose="020B0606020202030204" pitchFamily="34" charset="0"/>
              </a:rPr>
              <a:t>Not late than B/L</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arn(inVertic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barn(inVertical)">
                                      <p:cBhvr>
                                        <p:cTn id="12" dur="500"/>
                                        <p:tgtEl>
                                          <p:spTgt spid="3789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animEffect transition="in" filter="barn(inVertical)">
                                      <p:cBhvr>
                                        <p:cTn id="17" dur="500"/>
                                        <p:tgtEl>
                                          <p:spTgt spid="3789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7893"/>
                                        </p:tgtEl>
                                        <p:attrNameLst>
                                          <p:attrName>style.visibility</p:attrName>
                                        </p:attrNameLst>
                                      </p:cBhvr>
                                      <p:to>
                                        <p:strVal val="visible"/>
                                      </p:to>
                                    </p:set>
                                    <p:animEffect transition="in" filter="barn(inVertical)">
                                      <p:cBhvr>
                                        <p:cTn id="22" dur="500"/>
                                        <p:tgtEl>
                                          <p:spTgt spid="3789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7894"/>
                                        </p:tgtEl>
                                        <p:attrNameLst>
                                          <p:attrName>style.visibility</p:attrName>
                                        </p:attrNameLst>
                                      </p:cBhvr>
                                      <p:to>
                                        <p:strVal val="visible"/>
                                      </p:to>
                                    </p:set>
                                    <p:animEffect transition="in" filter="barn(inVertical)">
                                      <p:cBhvr>
                                        <p:cTn id="27" dur="500"/>
                                        <p:tgtEl>
                                          <p:spTgt spid="3789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7895"/>
                                        </p:tgtEl>
                                        <p:attrNameLst>
                                          <p:attrName>style.visibility</p:attrName>
                                        </p:attrNameLst>
                                      </p:cBhvr>
                                      <p:to>
                                        <p:strVal val="visible"/>
                                      </p:to>
                                    </p:set>
                                    <p:animEffect transition="in" filter="barn(inVertical)">
                                      <p:cBhvr>
                                        <p:cTn id="32" dur="500"/>
                                        <p:tgtEl>
                                          <p:spTgt spid="3789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7896"/>
                                        </p:tgtEl>
                                        <p:attrNameLst>
                                          <p:attrName>style.visibility</p:attrName>
                                        </p:attrNameLst>
                                      </p:cBhvr>
                                      <p:to>
                                        <p:strVal val="visible"/>
                                      </p:to>
                                    </p:set>
                                    <p:animEffect transition="in" filter="barn(inVertical)">
                                      <p:cBhvr>
                                        <p:cTn id="37" dur="500"/>
                                        <p:tgtEl>
                                          <p:spTgt spid="3789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7897"/>
                                        </p:tgtEl>
                                        <p:attrNameLst>
                                          <p:attrName>style.visibility</p:attrName>
                                        </p:attrNameLst>
                                      </p:cBhvr>
                                      <p:to>
                                        <p:strVal val="visible"/>
                                      </p:to>
                                    </p:set>
                                    <p:animEffect transition="in" filter="barn(inVertical)">
                                      <p:cBhvr>
                                        <p:cTn id="42" dur="500"/>
                                        <p:tgtEl>
                                          <p:spTgt spid="37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ldLvl="0" animBg="1" autoUpdateAnimBg="0"/>
      <p:bldP spid="37891" grpId="0" bldLvl="0" animBg="1" autoUpdateAnimBg="0"/>
      <p:bldP spid="37892" grpId="0" bldLvl="0" animBg="1" autoUpdateAnimBg="0"/>
      <p:bldP spid="37893" grpId="0" bldLvl="0" animBg="1" autoUpdateAnimBg="0"/>
      <p:bldP spid="37894" grpId="0" bldLvl="0" animBg="1" autoUpdateAnimBg="0"/>
      <p:bldP spid="37895" grpId="0" bldLvl="0" animBg="1" autoUpdateAnimBg="0"/>
      <p:bldP spid="37896" grpId="0" bldLvl="0" animBg="1" autoUpdateAnimBg="0"/>
      <p:bldP spid="37897" grpId="0" bldLvl="0" animBg="1" autoUpdateAnimBg="0"/>
    </p:bldLst>
  </p:timing>
</p:sld>
</file>

<file path=ppt/slides/slide2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728788" y="287338"/>
            <a:ext cx="6696075" cy="504825"/>
          </a:xfrm>
        </p:spPr>
        <p:txBody>
          <a:bodyPr/>
          <a:lstStyle/>
          <a:p>
            <a:r>
              <a:rPr lang="en-US" altLang="zh-CN" sz="3200" b="1">
                <a:solidFill>
                  <a:srgbClr val="008000"/>
                </a:solidFill>
              </a:rPr>
              <a:t>2) Insurance  Certificate</a:t>
            </a:r>
            <a:r>
              <a:rPr lang="en-US" altLang="zh-CN" sz="4100" b="1">
                <a:solidFill>
                  <a:srgbClr val="008000"/>
                </a:solidFill>
              </a:rPr>
              <a:t> </a:t>
            </a:r>
          </a:p>
        </p:txBody>
      </p:sp>
      <p:sp>
        <p:nvSpPr>
          <p:cNvPr id="38915" name="Text Box 3"/>
          <p:cNvSpPr txBox="1">
            <a:spLocks noChangeArrowheads="1"/>
          </p:cNvSpPr>
          <p:nvPr/>
        </p:nvSpPr>
        <p:spPr bwMode="auto">
          <a:xfrm>
            <a:off x="1752600" y="893763"/>
            <a:ext cx="6858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800" b="1">
                <a:solidFill>
                  <a:srgbClr val="996600"/>
                </a:solidFill>
              </a:rPr>
              <a:t>3) Combined  Certificate</a:t>
            </a:r>
          </a:p>
        </p:txBody>
      </p:sp>
      <p:sp>
        <p:nvSpPr>
          <p:cNvPr id="38916" name="Text Box 4"/>
          <p:cNvSpPr txBox="1">
            <a:spLocks noChangeArrowheads="1"/>
          </p:cNvSpPr>
          <p:nvPr/>
        </p:nvSpPr>
        <p:spPr bwMode="auto">
          <a:xfrm>
            <a:off x="3203848" y="3533866"/>
            <a:ext cx="6400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800" b="1" dirty="0">
                <a:solidFill>
                  <a:srgbClr val="660066"/>
                </a:solidFill>
              </a:rPr>
              <a:t>4) Endorsement</a:t>
            </a:r>
            <a:r>
              <a:rPr kumimoji="1" lang="zh-CN" altLang="en-US" sz="2800" b="1" dirty="0">
                <a:solidFill>
                  <a:srgbClr val="660066"/>
                </a:solidFill>
              </a:rPr>
              <a:t>保险更改批单</a:t>
            </a:r>
            <a:r>
              <a:rPr kumimoji="1" lang="zh-CN" altLang="en-US" sz="2800" dirty="0">
                <a:solidFill>
                  <a:srgbClr val="660066"/>
                </a:solidFill>
              </a:rPr>
              <a:t> </a:t>
            </a:r>
          </a:p>
        </p:txBody>
      </p:sp>
      <p:sp>
        <p:nvSpPr>
          <p:cNvPr id="38917" name="Text Box 5"/>
          <p:cNvSpPr txBox="1">
            <a:spLocks noChangeArrowheads="1"/>
          </p:cNvSpPr>
          <p:nvPr/>
        </p:nvSpPr>
        <p:spPr bwMode="auto">
          <a:xfrm>
            <a:off x="936031" y="1198170"/>
            <a:ext cx="7488832"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en-US" altLang="zh-CN" sz="2400" dirty="0">
                <a:solidFill>
                  <a:srgbClr val="000000"/>
                </a:solidFill>
                <a:latin typeface="Times New Roman" panose="02020603050405020304" pitchFamily="18" charset="0"/>
              </a:rPr>
              <a:t>         When the goods are exported to Hong Kong, and some countries in Southeast Asia, the insurance company sometimes adds the coverage and insurance amount on the commercial invoice which is made out  by a foreign trade company. This is a certificate which combines the invoice with the insurance policy. It is the simplest insurance certificate in use.</a:t>
            </a:r>
          </a:p>
        </p:txBody>
      </p:sp>
      <p:sp>
        <p:nvSpPr>
          <p:cNvPr id="38918" name="Text Box 6"/>
          <p:cNvSpPr txBox="1">
            <a:spLocks noChangeArrowheads="1"/>
          </p:cNvSpPr>
          <p:nvPr/>
        </p:nvSpPr>
        <p:spPr bwMode="auto">
          <a:xfrm>
            <a:off x="1079612" y="3933056"/>
            <a:ext cx="6984776"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en-US" altLang="zh-CN" sz="2400" dirty="0">
                <a:solidFill>
                  <a:srgbClr val="000000"/>
                </a:solidFill>
                <a:latin typeface="Times New Roman" panose="02020603050405020304" pitchFamily="18" charset="0"/>
              </a:rPr>
              <a:t>        </a:t>
            </a:r>
            <a:r>
              <a:rPr lang="en-US" altLang="zh-CN" sz="2000" dirty="0">
                <a:solidFill>
                  <a:srgbClr val="000000"/>
                </a:solidFill>
                <a:latin typeface="Times New Roman" panose="02020603050405020304" pitchFamily="18" charset="0"/>
              </a:rPr>
              <a:t>After insurance has been taken out, if the insured wants to replenish or change the contents of the policy, he may apply to the company for the same.  After agreement by the company, another certificate which indicates the relative amendment will be issued. This certificate is called endorsement. </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1000"/>
                                        <p:tgtEl>
                                          <p:spTgt spid="38914"/>
                                        </p:tgtEl>
                                      </p:cBhvr>
                                    </p:animEffect>
                                    <p:anim calcmode="lin" valueType="num">
                                      <p:cBhvr>
                                        <p:cTn id="8" dur="1000" fill="hold"/>
                                        <p:tgtEl>
                                          <p:spTgt spid="38914"/>
                                        </p:tgtEl>
                                        <p:attrNameLst>
                                          <p:attrName>ppt_x</p:attrName>
                                        </p:attrNameLst>
                                      </p:cBhvr>
                                      <p:tavLst>
                                        <p:tav tm="0">
                                          <p:val>
                                            <p:strVal val="#ppt_x"/>
                                          </p:val>
                                        </p:tav>
                                        <p:tav tm="100000">
                                          <p:val>
                                            <p:strVal val="#ppt_x"/>
                                          </p:val>
                                        </p:tav>
                                      </p:tavLst>
                                    </p:anim>
                                    <p:anim calcmode="lin" valueType="num">
                                      <p:cBhvr>
                                        <p:cTn id="9" dur="900" decel="100000" fill="hold"/>
                                        <p:tgtEl>
                                          <p:spTgt spid="389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91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8915"/>
                                        </p:tgtEl>
                                        <p:attrNameLst>
                                          <p:attrName>style.visibility</p:attrName>
                                        </p:attrNameLst>
                                      </p:cBhvr>
                                      <p:to>
                                        <p:strVal val="visible"/>
                                      </p:to>
                                    </p:set>
                                    <p:animEffect transition="in" filter="fade">
                                      <p:cBhvr>
                                        <p:cTn id="15" dur="1000"/>
                                        <p:tgtEl>
                                          <p:spTgt spid="38915"/>
                                        </p:tgtEl>
                                      </p:cBhvr>
                                    </p:animEffect>
                                    <p:anim calcmode="lin" valueType="num">
                                      <p:cBhvr>
                                        <p:cTn id="16" dur="1000" fill="hold"/>
                                        <p:tgtEl>
                                          <p:spTgt spid="38915"/>
                                        </p:tgtEl>
                                        <p:attrNameLst>
                                          <p:attrName>ppt_x</p:attrName>
                                        </p:attrNameLst>
                                      </p:cBhvr>
                                      <p:tavLst>
                                        <p:tav tm="0">
                                          <p:val>
                                            <p:strVal val="#ppt_x"/>
                                          </p:val>
                                        </p:tav>
                                        <p:tav tm="100000">
                                          <p:val>
                                            <p:strVal val="#ppt_x"/>
                                          </p:val>
                                        </p:tav>
                                      </p:tavLst>
                                    </p:anim>
                                    <p:anim calcmode="lin" valueType="num">
                                      <p:cBhvr>
                                        <p:cTn id="17" dur="900" decel="100000" fill="hold"/>
                                        <p:tgtEl>
                                          <p:spTgt spid="3891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8915"/>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38917"/>
                                        </p:tgtEl>
                                        <p:attrNameLst>
                                          <p:attrName>style.visibility</p:attrName>
                                        </p:attrNameLst>
                                      </p:cBhvr>
                                      <p:to>
                                        <p:strVal val="visible"/>
                                      </p:to>
                                    </p:set>
                                    <p:anim calcmode="lin" valueType="num">
                                      <p:cBhvr>
                                        <p:cTn id="23" dur="1000" fill="hold"/>
                                        <p:tgtEl>
                                          <p:spTgt spid="38917"/>
                                        </p:tgtEl>
                                        <p:attrNameLst>
                                          <p:attrName>ppt_w</p:attrName>
                                        </p:attrNameLst>
                                      </p:cBhvr>
                                      <p:tavLst>
                                        <p:tav tm="0">
                                          <p:val>
                                            <p:fltVal val="0"/>
                                          </p:val>
                                        </p:tav>
                                        <p:tav tm="100000">
                                          <p:val>
                                            <p:strVal val="#ppt_w"/>
                                          </p:val>
                                        </p:tav>
                                      </p:tavLst>
                                    </p:anim>
                                    <p:anim calcmode="lin" valueType="num">
                                      <p:cBhvr>
                                        <p:cTn id="24" dur="1000" fill="hold"/>
                                        <p:tgtEl>
                                          <p:spTgt spid="38917"/>
                                        </p:tgtEl>
                                        <p:attrNameLst>
                                          <p:attrName>ppt_h</p:attrName>
                                        </p:attrNameLst>
                                      </p:cBhvr>
                                      <p:tavLst>
                                        <p:tav tm="0">
                                          <p:val>
                                            <p:fltVal val="0"/>
                                          </p:val>
                                        </p:tav>
                                        <p:tav tm="100000">
                                          <p:val>
                                            <p:strVal val="#ppt_h"/>
                                          </p:val>
                                        </p:tav>
                                      </p:tavLst>
                                    </p:anim>
                                    <p:anim calcmode="lin" valueType="num">
                                      <p:cBhvr>
                                        <p:cTn id="25" dur="1000" fill="hold"/>
                                        <p:tgtEl>
                                          <p:spTgt spid="38917"/>
                                        </p:tgtEl>
                                        <p:attrNameLst>
                                          <p:attrName>style.rotation</p:attrName>
                                        </p:attrNameLst>
                                      </p:cBhvr>
                                      <p:tavLst>
                                        <p:tav tm="0">
                                          <p:val>
                                            <p:fltVal val="90"/>
                                          </p:val>
                                        </p:tav>
                                        <p:tav tm="100000">
                                          <p:val>
                                            <p:fltVal val="0"/>
                                          </p:val>
                                        </p:tav>
                                      </p:tavLst>
                                    </p:anim>
                                    <p:animEffect transition="in" filter="fade">
                                      <p:cBhvr>
                                        <p:cTn id="26" dur="1000"/>
                                        <p:tgtEl>
                                          <p:spTgt spid="38917"/>
                                        </p:tgtEl>
                                      </p:cBhvr>
                                    </p:animEffect>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8916"/>
                                        </p:tgtEl>
                                        <p:attrNameLst>
                                          <p:attrName>style.visibility</p:attrName>
                                        </p:attrNameLst>
                                      </p:cBhvr>
                                      <p:to>
                                        <p:strVal val="visible"/>
                                      </p:to>
                                    </p:set>
                                    <p:animEffect transition="in" filter="fade">
                                      <p:cBhvr>
                                        <p:cTn id="31" dur="1000"/>
                                        <p:tgtEl>
                                          <p:spTgt spid="38916"/>
                                        </p:tgtEl>
                                      </p:cBhvr>
                                    </p:animEffect>
                                    <p:anim calcmode="lin" valueType="num">
                                      <p:cBhvr>
                                        <p:cTn id="32" dur="1000" fill="hold"/>
                                        <p:tgtEl>
                                          <p:spTgt spid="38916"/>
                                        </p:tgtEl>
                                        <p:attrNameLst>
                                          <p:attrName>ppt_x</p:attrName>
                                        </p:attrNameLst>
                                      </p:cBhvr>
                                      <p:tavLst>
                                        <p:tav tm="0">
                                          <p:val>
                                            <p:strVal val="#ppt_x"/>
                                          </p:val>
                                        </p:tav>
                                        <p:tav tm="100000">
                                          <p:val>
                                            <p:strVal val="#ppt_x"/>
                                          </p:val>
                                        </p:tav>
                                      </p:tavLst>
                                    </p:anim>
                                    <p:anim calcmode="lin" valueType="num">
                                      <p:cBhvr>
                                        <p:cTn id="33" dur="900" decel="100000" fill="hold"/>
                                        <p:tgtEl>
                                          <p:spTgt spid="3891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8916"/>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38918"/>
                                        </p:tgtEl>
                                        <p:attrNameLst>
                                          <p:attrName>style.visibility</p:attrName>
                                        </p:attrNameLst>
                                      </p:cBhvr>
                                      <p:to>
                                        <p:strVal val="visible"/>
                                      </p:to>
                                    </p:set>
                                    <p:animEffect transition="in" filter="box(in)">
                                      <p:cBhvr>
                                        <p:cTn id="39" dur="5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ldLvl="0" animBg="1"/>
      <p:bldP spid="38915" grpId="0" bldLvl="0" animBg="1"/>
      <p:bldP spid="38916" grpId="0" bldLvl="0" animBg="1"/>
      <p:bldP spid="38917" grpId="0" bldLvl="0" animBg="1"/>
      <p:bldP spid="38918" grpId="0" bldLvl="0" animBg="1"/>
    </p:bldLst>
  </p:timing>
</p:sld>
</file>

<file path=ppt/slides/slide2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404664"/>
            <a:ext cx="7467600" cy="652463"/>
          </a:xfrm>
        </p:spPr>
        <p:txBody>
          <a:bodyPr/>
          <a:lstStyle/>
          <a:p>
            <a:r>
              <a:rPr lang="en-US" altLang="zh-CN" sz="4100" b="1" dirty="0">
                <a:latin typeface="Times New Roman" panose="02020603050405020304" pitchFamily="18" charset="0"/>
              </a:rPr>
              <a:t>Open Policy</a:t>
            </a:r>
            <a:r>
              <a:rPr lang="zh-CN" altLang="en-US" sz="4100" b="1" dirty="0">
                <a:latin typeface="Times New Roman" panose="02020603050405020304" pitchFamily="18" charset="0"/>
              </a:rPr>
              <a:t>预约保单</a:t>
            </a:r>
            <a:r>
              <a:rPr lang="zh-CN" altLang="en-US" sz="4100" dirty="0">
                <a:latin typeface="Times New Roman" panose="02020603050405020304" pitchFamily="18" charset="0"/>
              </a:rPr>
              <a:t> </a:t>
            </a:r>
          </a:p>
        </p:txBody>
      </p:sp>
      <p:sp>
        <p:nvSpPr>
          <p:cNvPr id="39939" name="Rectangle 3"/>
          <p:cNvSpPr>
            <a:spLocks noGrp="1" noChangeArrowheads="1"/>
          </p:cNvSpPr>
          <p:nvPr>
            <p:ph type="body" idx="1"/>
          </p:nvPr>
        </p:nvSpPr>
        <p:spPr>
          <a:xfrm>
            <a:off x="611559" y="1057127"/>
            <a:ext cx="8033965" cy="3297263"/>
          </a:xfrm>
        </p:spPr>
        <p:txBody>
          <a:bodyPr/>
          <a:lstStyle/>
          <a:p>
            <a:pPr marL="0" indent="0">
              <a:buNone/>
            </a:pPr>
            <a:r>
              <a:rPr lang="en-US" altLang="zh-CN" dirty="0">
                <a:latin typeface="Times New Roman" panose="02020603050405020304" pitchFamily="18" charset="0"/>
              </a:rPr>
              <a:t>This type of policy is of great importance for export business, it is convenient method for insuring the goods where a number of consignments of similar export goods are intended to be covered. An open policy covers these shipments, as soon as they are made, under the previous arrangement between the insured and the insurance company.</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p:cTn id="7" dur="1000" fill="hold"/>
                                        <p:tgtEl>
                                          <p:spTgt spid="3993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993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993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993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21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395288" y="620713"/>
            <a:ext cx="7993062" cy="831850"/>
          </a:xfrm>
          <a:prstGeom prst="rect">
            <a:avLst/>
          </a:prstGeom>
          <a:solidFill>
            <a:srgbClr val="FFCCFF"/>
          </a:solidFill>
          <a:ln w="9525" algn="ctr">
            <a:solidFill>
              <a:srgbClr val="0099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73050" indent="-2730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30000"/>
              </a:spcBef>
              <a:spcAft>
                <a:spcPct val="0"/>
              </a:spcAft>
            </a:pPr>
            <a:r>
              <a:rPr lang="en-US" altLang="zh-CN" sz="2400">
                <a:solidFill>
                  <a:srgbClr val="000000"/>
                </a:solidFill>
                <a:latin typeface="Times New Roman" panose="02020603050405020304" pitchFamily="18" charset="0"/>
              </a:rPr>
              <a:t>As to the Insurance Documents,  please refer to the text book and understand how to make all those documents</a:t>
            </a:r>
          </a:p>
        </p:txBody>
      </p:sp>
      <p:pic>
        <p:nvPicPr>
          <p:cNvPr id="40963" name="Picture 3" descr="2006101216553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1700213"/>
            <a:ext cx="3673475" cy="2590800"/>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1">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4300" y="3357563"/>
            <a:ext cx="4821238" cy="3346450"/>
          </a:xfrm>
          <a:prstGeom prst="rect">
            <a:avLst/>
          </a:prstGeom>
          <a:noFill/>
          <a:extLst>
            <a:ext uri="{909E8E84-426E-40DD-AFC4-6F175D3DCCD1}">
              <a14:hiddenFill xmlns:a14="http://schemas.microsoft.com/office/drawing/2010/main">
                <a:solidFill>
                  <a:srgbClr val="FFFFFF"/>
                </a:solidFill>
              </a14:hiddenFill>
            </a:ext>
          </a:extLst>
        </p:spPr>
      </p:pic>
      <p:pic>
        <p:nvPicPr>
          <p:cNvPr id="40965" name="Picture 5" descr="RMbaoxian-bz">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8313" y="4652963"/>
            <a:ext cx="2857500" cy="1266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strips(downLeft)">
                                      <p:cBhvr>
                                        <p:cTn id="7"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ldLvl="0" animBg="1"/>
    </p:bldLst>
  </p:timing>
</p:sld>
</file>

<file path=ppt/slides/slide2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3010" name="AutoShape 2"/>
          <p:cNvSpPr>
            <a:spLocks noChangeArrowheads="1"/>
          </p:cNvSpPr>
          <p:nvPr/>
        </p:nvSpPr>
        <p:spPr bwMode="auto">
          <a:xfrm>
            <a:off x="341313" y="1341438"/>
            <a:ext cx="990600" cy="3629025"/>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fontAlgn="base">
              <a:spcBef>
                <a:spcPct val="0"/>
              </a:spcBef>
              <a:spcAft>
                <a:spcPct val="0"/>
              </a:spcAft>
            </a:pPr>
            <a:r>
              <a:rPr kumimoji="1" lang="en-US" altLang="zh-CN" sz="2400" b="1">
                <a:solidFill>
                  <a:srgbClr val="000000"/>
                </a:solidFill>
                <a:latin typeface="Times New Roman" panose="02020603050405020304" pitchFamily="18" charset="0"/>
              </a:rPr>
              <a:t>Take out Insurance </a:t>
            </a:r>
          </a:p>
        </p:txBody>
      </p:sp>
      <p:sp>
        <p:nvSpPr>
          <p:cNvPr id="43011" name="AutoShape 3">
            <a:hlinkClick r:id="rId3" action="ppaction://hlinksldjump"/>
          </p:cNvPr>
          <p:cNvSpPr>
            <a:spLocks noChangeArrowheads="1"/>
          </p:cNvSpPr>
          <p:nvPr/>
        </p:nvSpPr>
        <p:spPr bwMode="auto">
          <a:xfrm>
            <a:off x="2209800" y="685800"/>
            <a:ext cx="6324600" cy="838200"/>
          </a:xfrm>
          <a:prstGeom prst="roundRect">
            <a:avLst>
              <a:gd name="adj"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3012" name="AutoShape 4">
            <a:hlinkClick r:id="rId4" action="ppaction://hlinksldjump"/>
          </p:cNvPr>
          <p:cNvSpPr>
            <a:spLocks noChangeArrowheads="1"/>
          </p:cNvSpPr>
          <p:nvPr/>
        </p:nvSpPr>
        <p:spPr bwMode="auto">
          <a:xfrm>
            <a:off x="2514600" y="2057400"/>
            <a:ext cx="5867400" cy="9144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zh-CN" altLang="en-US" sz="2400" b="1">
                <a:solidFill>
                  <a:srgbClr val="000000"/>
                </a:solidFill>
                <a:latin typeface="Times New Roman" panose="02020603050405020304" pitchFamily="18" charset="0"/>
              </a:rPr>
              <a:t> </a:t>
            </a:r>
            <a:r>
              <a:rPr kumimoji="1" lang="en-US" altLang="zh-CN" sz="2400" b="1">
                <a:solidFill>
                  <a:srgbClr val="000000"/>
                </a:solidFill>
                <a:latin typeface="Times New Roman" panose="02020603050405020304" pitchFamily="18" charset="0"/>
              </a:rPr>
              <a:t>Practice of marine cargo insurance </a:t>
            </a:r>
          </a:p>
        </p:txBody>
      </p:sp>
      <p:sp>
        <p:nvSpPr>
          <p:cNvPr id="43013" name="AutoShape 5">
            <a:hlinkClick r:id="rId5" action="ppaction://hlinksldjump"/>
          </p:cNvPr>
          <p:cNvSpPr>
            <a:spLocks noChangeArrowheads="1"/>
          </p:cNvSpPr>
          <p:nvPr/>
        </p:nvSpPr>
        <p:spPr bwMode="auto">
          <a:xfrm>
            <a:off x="3352800" y="3657600"/>
            <a:ext cx="4572000" cy="9144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pPr algn="ctr" fontAlgn="base">
              <a:spcBef>
                <a:spcPct val="20000"/>
              </a:spcBef>
              <a:spcAft>
                <a:spcPct val="0"/>
              </a:spcAft>
            </a:pPr>
            <a:r>
              <a:rPr kumimoji="1" lang="en-US" altLang="zh-CN" sz="2400" b="1">
                <a:solidFill>
                  <a:srgbClr val="000000"/>
                </a:solidFill>
                <a:latin typeface="Times New Roman" panose="02020603050405020304" pitchFamily="18" charset="0"/>
              </a:rPr>
              <a:t>Cautions for insurance</a:t>
            </a:r>
          </a:p>
        </p:txBody>
      </p:sp>
      <p:sp>
        <p:nvSpPr>
          <p:cNvPr id="43014" name="AutoShape 6">
            <a:hlinkClick r:id="rId6" action="ppaction://hlinksldjump"/>
          </p:cNvPr>
          <p:cNvSpPr>
            <a:spLocks noChangeArrowheads="1"/>
          </p:cNvSpPr>
          <p:nvPr/>
        </p:nvSpPr>
        <p:spPr bwMode="auto">
          <a:xfrm>
            <a:off x="3708400" y="5157788"/>
            <a:ext cx="3810000" cy="9144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2400" b="1">
                <a:solidFill>
                  <a:srgbClr val="000000"/>
                </a:solidFill>
                <a:latin typeface="Times New Roman" panose="02020603050405020304" pitchFamily="18" charset="0"/>
              </a:rPr>
              <a:t>Insurance claim </a:t>
            </a:r>
          </a:p>
        </p:txBody>
      </p:sp>
      <p:sp>
        <p:nvSpPr>
          <p:cNvPr id="43015" name="Text Box 7"/>
          <p:cNvSpPr txBox="1">
            <a:spLocks noChangeArrowheads="1"/>
          </p:cNvSpPr>
          <p:nvPr/>
        </p:nvSpPr>
        <p:spPr bwMode="auto">
          <a:xfrm>
            <a:off x="2057400" y="685800"/>
            <a:ext cx="676275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pPr>
            <a:r>
              <a:rPr kumimoji="1" lang="en-US" altLang="zh-CN" sz="2400" b="1">
                <a:solidFill>
                  <a:srgbClr val="000000"/>
                </a:solidFill>
                <a:latin typeface="Times New Roman" panose="02020603050405020304" pitchFamily="18" charset="0"/>
                <a:cs typeface="Times New Roman" panose="02020603050405020304" pitchFamily="18" charset="0"/>
              </a:rPr>
              <a:t>Introduction of the insurance coverage of marine cargo transport</a:t>
            </a:r>
            <a:r>
              <a:rPr kumimoji="1" lang="en-US" altLang="zh-CN" sz="2400" b="1">
                <a:solidFill>
                  <a:srgbClr val="000000"/>
                </a:solidFill>
                <a:latin typeface="Tahoma" panose="020B0604030504040204" pitchFamily="34" charset="0"/>
              </a:rPr>
              <a:t> </a:t>
            </a:r>
          </a:p>
        </p:txBody>
      </p:sp>
      <p:sp>
        <p:nvSpPr>
          <p:cNvPr id="43016" name="Line 8"/>
          <p:cNvSpPr>
            <a:spLocks noChangeShapeType="1"/>
          </p:cNvSpPr>
          <p:nvPr/>
        </p:nvSpPr>
        <p:spPr bwMode="auto">
          <a:xfrm>
            <a:off x="1676400" y="2590800"/>
            <a:ext cx="8382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3017" name="Line 9"/>
          <p:cNvSpPr>
            <a:spLocks noChangeShapeType="1"/>
          </p:cNvSpPr>
          <p:nvPr/>
        </p:nvSpPr>
        <p:spPr bwMode="auto">
          <a:xfrm flipV="1">
            <a:off x="1676400" y="1066800"/>
            <a:ext cx="0" cy="19050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3018" name="Line 10"/>
          <p:cNvSpPr>
            <a:spLocks noChangeShapeType="1"/>
          </p:cNvSpPr>
          <p:nvPr/>
        </p:nvSpPr>
        <p:spPr bwMode="auto">
          <a:xfrm>
            <a:off x="1676400" y="1066800"/>
            <a:ext cx="533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3019" name="Line 11"/>
          <p:cNvSpPr>
            <a:spLocks noChangeShapeType="1"/>
          </p:cNvSpPr>
          <p:nvPr/>
        </p:nvSpPr>
        <p:spPr bwMode="auto">
          <a:xfrm>
            <a:off x="1371600" y="2971800"/>
            <a:ext cx="3048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3020" name="Line 12"/>
          <p:cNvSpPr>
            <a:spLocks noChangeShapeType="1"/>
          </p:cNvSpPr>
          <p:nvPr/>
        </p:nvSpPr>
        <p:spPr bwMode="auto">
          <a:xfrm>
            <a:off x="1676400" y="4191000"/>
            <a:ext cx="1676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3021" name="Line 13"/>
          <p:cNvSpPr>
            <a:spLocks noChangeShapeType="1"/>
          </p:cNvSpPr>
          <p:nvPr/>
        </p:nvSpPr>
        <p:spPr bwMode="auto">
          <a:xfrm>
            <a:off x="1676400" y="5638800"/>
            <a:ext cx="21336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3022" name="Line 14"/>
          <p:cNvSpPr>
            <a:spLocks noChangeShapeType="1"/>
          </p:cNvSpPr>
          <p:nvPr/>
        </p:nvSpPr>
        <p:spPr bwMode="auto">
          <a:xfrm>
            <a:off x="1676400" y="2971800"/>
            <a:ext cx="0" cy="2590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43012"/>
                                        </p:tgtEl>
                                        <p:attrNameLst>
                                          <p:attrName>style.visibility</p:attrName>
                                        </p:attrNameLst>
                                      </p:cBhvr>
                                      <p:to>
                                        <p:strVal val="visible"/>
                                      </p:to>
                                    </p:set>
                                    <p:anim to="" calcmode="lin" valueType="num">
                                      <p:cBhvr>
                                        <p:cTn id="7" dur="1" fill="hold"/>
                                        <p:tgtEl>
                                          <p:spTgt spid="43012"/>
                                        </p:tgtEl>
                                      </p:cBhvr>
                                    </p:anim>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3013"/>
                                        </p:tgtEl>
                                        <p:attrNameLst>
                                          <p:attrName>style.visibility</p:attrName>
                                        </p:attrNameLst>
                                      </p:cBhvr>
                                      <p:to>
                                        <p:strVal val="visible"/>
                                      </p:to>
                                    </p:set>
                                    <p:animEffect transition="in" filter="randombar(horizontal)">
                                      <p:cBhvr>
                                        <p:cTn id="11" dur="500"/>
                                        <p:tgtEl>
                                          <p:spTgt spid="43013"/>
                                        </p:tgtEl>
                                      </p:cBhvr>
                                    </p:animEffect>
                                  </p:childTnLst>
                                </p:cTn>
                              </p:par>
                            </p:childTnLst>
                          </p:cTn>
                        </p:par>
                        <p:par>
                          <p:cTn id="12" fill="hold">
                            <p:stCondLst>
                              <p:cond delay="1000"/>
                            </p:stCondLst>
                            <p:childTnLst>
                              <p:par>
                                <p:cTn id="13" presetID="24" presetClass="entr" presetSubtype="0" fill="hold" grpId="0" nodeType="afterEffect">
                                  <p:stCondLst>
                                    <p:cond delay="0"/>
                                  </p:stCondLst>
                                  <p:childTnLst>
                                    <p:set>
                                      <p:cBhvr>
                                        <p:cTn id="14" dur="1" fill="hold">
                                          <p:stCondLst>
                                            <p:cond delay="499"/>
                                          </p:stCondLst>
                                        </p:cTn>
                                        <p:tgtEl>
                                          <p:spTgt spid="43014"/>
                                        </p:tgtEl>
                                        <p:attrNameLst>
                                          <p:attrName>style.visibility</p:attrName>
                                        </p:attrNameLst>
                                      </p:cBhvr>
                                      <p:to>
                                        <p:strVal val="visible"/>
                                      </p:to>
                                    </p:set>
                                    <p:anim to="" calcmode="lin" valueType="num">
                                      <p:cBhvr>
                                        <p:cTn id="15" dur="1" fill="hold"/>
                                        <p:tgtEl>
                                          <p:spTgt spid="43014"/>
                                        </p:tgtEl>
                                      </p:cBhvr>
                                    </p:anim>
                                  </p:childTnLst>
                                </p:cTn>
                              </p:par>
                            </p:childTnLst>
                          </p:cTn>
                        </p:par>
                        <p:par>
                          <p:cTn id="16" fill="hold">
                            <p:stCondLst>
                              <p:cond delay="1500"/>
                            </p:stCondLst>
                            <p:childTnLst>
                              <p:par>
                                <p:cTn id="17" presetID="24" presetClass="entr" presetSubtype="0" fill="hold" grpId="0" nodeType="afterEffect">
                                  <p:stCondLst>
                                    <p:cond delay="0"/>
                                  </p:stCondLst>
                                  <p:childTnLst>
                                    <p:set>
                                      <p:cBhvr>
                                        <p:cTn id="18" dur="1" fill="hold">
                                          <p:stCondLst>
                                            <p:cond delay="499"/>
                                          </p:stCondLst>
                                        </p:cTn>
                                        <p:tgtEl>
                                          <p:spTgt spid="43010"/>
                                        </p:tgtEl>
                                        <p:attrNameLst>
                                          <p:attrName>style.visibility</p:attrName>
                                        </p:attrNameLst>
                                      </p:cBhvr>
                                      <p:to>
                                        <p:strVal val="visible"/>
                                      </p:to>
                                    </p:set>
                                    <p:anim to="" calcmode="lin" valueType="num">
                                      <p:cBhvr>
                                        <p:cTn id="19" dur="1" fill="hold"/>
                                        <p:tgtEl>
                                          <p:spTgt spid="430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ldLvl="0" animBg="1" autoUpdateAnimBg="0"/>
      <p:bldP spid="43012" grpId="0" bldLvl="0" animBg="1" autoUpdateAnimBg="0"/>
      <p:bldP spid="43013" grpId="0" bldLvl="0" animBg="1" autoUpdateAnimBg="0"/>
      <p:bldP spid="43014" grpId="0" bldLvl="0" animBg="1" autoUpdateAnimBg="0"/>
    </p:bldLst>
  </p:timing>
</p:sld>
</file>

<file path=ppt/slides/slide2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4034" name="AutoShape 2"/>
          <p:cNvSpPr>
            <a:spLocks noChangeArrowheads="1"/>
          </p:cNvSpPr>
          <p:nvPr/>
        </p:nvSpPr>
        <p:spPr bwMode="auto">
          <a:xfrm>
            <a:off x="1066800" y="457200"/>
            <a:ext cx="7239000" cy="10668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20000"/>
              </a:spcBef>
              <a:spcAft>
                <a:spcPct val="0"/>
              </a:spcAft>
            </a:pPr>
            <a:r>
              <a:rPr kumimoji="1" lang="en-US" altLang="zh-CN" sz="3200" b="1">
                <a:solidFill>
                  <a:srgbClr val="000000"/>
                </a:solidFill>
                <a:latin typeface="Times New Roman" panose="02020603050405020304" pitchFamily="18" charset="0"/>
                <a:cs typeface="Times New Roman" panose="02020603050405020304" pitchFamily="18" charset="0"/>
              </a:rPr>
              <a:t>Introduction of the insurance</a:t>
            </a:r>
          </a:p>
          <a:p>
            <a:pPr algn="ctr" fontAlgn="base">
              <a:spcBef>
                <a:spcPct val="0"/>
              </a:spcBef>
              <a:spcAft>
                <a:spcPct val="0"/>
              </a:spcAft>
            </a:pPr>
            <a:r>
              <a:rPr kumimoji="1" lang="en-US" altLang="zh-CN" sz="3200" b="1">
                <a:solidFill>
                  <a:srgbClr val="000000"/>
                </a:solidFill>
                <a:latin typeface="Times New Roman" panose="02020603050405020304" pitchFamily="18" charset="0"/>
                <a:cs typeface="Times New Roman" panose="02020603050405020304" pitchFamily="18" charset="0"/>
              </a:rPr>
              <a:t> coverage of marine cargo transport</a:t>
            </a:r>
          </a:p>
        </p:txBody>
      </p:sp>
      <p:sp>
        <p:nvSpPr>
          <p:cNvPr id="44035" name="AutoShape 3">
            <a:hlinkClick r:id="rId3" action="ppaction://hlinksldjump"/>
          </p:cNvPr>
          <p:cNvSpPr>
            <a:spLocks noChangeArrowheads="1"/>
          </p:cNvSpPr>
          <p:nvPr/>
        </p:nvSpPr>
        <p:spPr bwMode="auto">
          <a:xfrm>
            <a:off x="1066800" y="2286000"/>
            <a:ext cx="1676400" cy="8382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2000" b="1">
                <a:solidFill>
                  <a:srgbClr val="000000"/>
                </a:solidFill>
                <a:latin typeface="Times New Roman" panose="02020603050405020304" pitchFamily="18" charset="0"/>
              </a:rPr>
              <a:t>Basic risks</a:t>
            </a:r>
          </a:p>
        </p:txBody>
      </p:sp>
      <p:sp>
        <p:nvSpPr>
          <p:cNvPr id="44036" name="AutoShape 4"/>
          <p:cNvSpPr>
            <a:spLocks noChangeArrowheads="1"/>
          </p:cNvSpPr>
          <p:nvPr/>
        </p:nvSpPr>
        <p:spPr bwMode="auto">
          <a:xfrm>
            <a:off x="3048000" y="2286000"/>
            <a:ext cx="1828800" cy="8382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zh-CN" altLang="en-US" sz="2000" b="1">
                <a:solidFill>
                  <a:srgbClr val="000000"/>
                </a:solidFill>
                <a:latin typeface="Times New Roman" panose="02020603050405020304" pitchFamily="18" charset="0"/>
              </a:rPr>
              <a:t> </a:t>
            </a:r>
            <a:r>
              <a:rPr kumimoji="1" lang="en-US" altLang="zh-CN" sz="2000" b="1">
                <a:solidFill>
                  <a:srgbClr val="000000"/>
                </a:solidFill>
                <a:latin typeface="Times New Roman" panose="02020603050405020304" pitchFamily="18" charset="0"/>
              </a:rPr>
              <a:t>additional risks </a:t>
            </a:r>
          </a:p>
        </p:txBody>
      </p:sp>
      <p:sp>
        <p:nvSpPr>
          <p:cNvPr id="44037" name="AutoShape 5">
            <a:hlinkClick r:id="rId4" action="ppaction://hlinksldjump"/>
          </p:cNvPr>
          <p:cNvSpPr>
            <a:spLocks noChangeArrowheads="1"/>
          </p:cNvSpPr>
          <p:nvPr/>
        </p:nvSpPr>
        <p:spPr bwMode="auto">
          <a:xfrm>
            <a:off x="5029200" y="2286000"/>
            <a:ext cx="1752600" cy="17907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zh-CN" altLang="en-US" sz="2000" b="1">
                <a:solidFill>
                  <a:srgbClr val="000000"/>
                </a:solidFill>
                <a:latin typeface="Times New Roman" panose="02020603050405020304" pitchFamily="18" charset="0"/>
              </a:rPr>
              <a:t> </a:t>
            </a:r>
            <a:r>
              <a:rPr kumimoji="1" lang="en-US" altLang="zh-CN" sz="2000" b="1">
                <a:solidFill>
                  <a:srgbClr val="000000"/>
                </a:solidFill>
                <a:latin typeface="Times New Roman" panose="02020603050405020304" pitchFamily="18" charset="0"/>
              </a:rPr>
              <a:t>responsibilities</a:t>
            </a:r>
          </a:p>
          <a:p>
            <a:pPr algn="ctr" fontAlgn="base">
              <a:spcBef>
                <a:spcPct val="0"/>
              </a:spcBef>
              <a:spcAft>
                <a:spcPct val="0"/>
              </a:spcAft>
            </a:pPr>
            <a:r>
              <a:rPr kumimoji="1" lang="en-US" altLang="zh-CN" sz="2000" b="1">
                <a:solidFill>
                  <a:srgbClr val="000000"/>
                </a:solidFill>
                <a:latin typeface="Times New Roman" panose="02020603050405020304" pitchFamily="18" charset="0"/>
              </a:rPr>
              <a:t> and </a:t>
            </a:r>
          </a:p>
          <a:p>
            <a:pPr algn="ctr" fontAlgn="base">
              <a:spcBef>
                <a:spcPct val="0"/>
              </a:spcBef>
              <a:spcAft>
                <a:spcPct val="0"/>
              </a:spcAft>
            </a:pPr>
            <a:r>
              <a:rPr kumimoji="1" lang="en-US" altLang="zh-CN" sz="2000" b="1">
                <a:solidFill>
                  <a:srgbClr val="000000"/>
                </a:solidFill>
                <a:latin typeface="Times New Roman" panose="02020603050405020304" pitchFamily="18" charset="0"/>
              </a:rPr>
              <a:t>time limit</a:t>
            </a:r>
          </a:p>
          <a:p>
            <a:pPr algn="ctr" fontAlgn="base">
              <a:spcBef>
                <a:spcPct val="0"/>
              </a:spcBef>
              <a:spcAft>
                <a:spcPct val="0"/>
              </a:spcAft>
            </a:pPr>
            <a:r>
              <a:rPr kumimoji="1" lang="en-US" altLang="zh-CN" sz="2000" b="1">
                <a:solidFill>
                  <a:srgbClr val="000000"/>
                </a:solidFill>
                <a:latin typeface="Times New Roman" panose="02020603050405020304" pitchFamily="18" charset="0"/>
              </a:rPr>
              <a:t> of insurance </a:t>
            </a:r>
            <a:endParaRPr kumimoji="1" lang="zh-CN" altLang="en-US" sz="2000" b="1">
              <a:solidFill>
                <a:srgbClr val="000000"/>
              </a:solidFill>
              <a:latin typeface="Times New Roman" panose="02020603050405020304" pitchFamily="18" charset="0"/>
            </a:endParaRPr>
          </a:p>
        </p:txBody>
      </p:sp>
      <p:sp>
        <p:nvSpPr>
          <p:cNvPr id="44038" name="AutoShape 6">
            <a:hlinkClick r:id="rId5" action="ppaction://hlinksldjump"/>
          </p:cNvPr>
          <p:cNvSpPr>
            <a:spLocks noChangeArrowheads="1"/>
          </p:cNvSpPr>
          <p:nvPr/>
        </p:nvSpPr>
        <p:spPr bwMode="auto">
          <a:xfrm>
            <a:off x="7010400" y="2286000"/>
            <a:ext cx="1905000" cy="8382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2000" b="1">
                <a:solidFill>
                  <a:srgbClr val="000000"/>
                </a:solidFill>
                <a:latin typeface="Times New Roman" panose="02020603050405020304" pitchFamily="18" charset="0"/>
              </a:rPr>
              <a:t>the exclusion of</a:t>
            </a:r>
          </a:p>
          <a:p>
            <a:pPr algn="ctr" fontAlgn="base">
              <a:spcBef>
                <a:spcPct val="0"/>
              </a:spcBef>
              <a:spcAft>
                <a:spcPct val="0"/>
              </a:spcAft>
            </a:pPr>
            <a:r>
              <a:rPr kumimoji="1" lang="en-US" altLang="zh-CN" sz="2000" b="1">
                <a:solidFill>
                  <a:srgbClr val="000000"/>
                </a:solidFill>
                <a:latin typeface="Times New Roman" panose="02020603050405020304" pitchFamily="18" charset="0"/>
              </a:rPr>
              <a:t> basic coverage </a:t>
            </a:r>
          </a:p>
        </p:txBody>
      </p:sp>
      <p:sp>
        <p:nvSpPr>
          <p:cNvPr id="44039" name="AutoShape 7">
            <a:hlinkClick r:id="rId6" action="ppaction://hlinksldjump"/>
          </p:cNvPr>
          <p:cNvSpPr>
            <a:spLocks noChangeArrowheads="1"/>
          </p:cNvSpPr>
          <p:nvPr/>
        </p:nvSpPr>
        <p:spPr bwMode="auto">
          <a:xfrm>
            <a:off x="0" y="3962400"/>
            <a:ext cx="1219200" cy="6858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2400" b="1">
                <a:solidFill>
                  <a:srgbClr val="000000"/>
                </a:solidFill>
                <a:latin typeface="Times New Roman" panose="02020603050405020304" pitchFamily="18" charset="0"/>
              </a:rPr>
              <a:t>F.P.A</a:t>
            </a:r>
          </a:p>
        </p:txBody>
      </p:sp>
      <p:sp>
        <p:nvSpPr>
          <p:cNvPr id="44040" name="AutoShape 8">
            <a:hlinkClick r:id="rId7" action="ppaction://hlinksldjump"/>
          </p:cNvPr>
          <p:cNvSpPr>
            <a:spLocks noChangeArrowheads="1"/>
          </p:cNvSpPr>
          <p:nvPr/>
        </p:nvSpPr>
        <p:spPr bwMode="auto">
          <a:xfrm>
            <a:off x="1295400" y="3962400"/>
            <a:ext cx="1143000" cy="6858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2400" b="1">
                <a:solidFill>
                  <a:srgbClr val="000000"/>
                </a:solidFill>
                <a:latin typeface="Times New Roman" panose="02020603050405020304" pitchFamily="18" charset="0"/>
              </a:rPr>
              <a:t>W.P.A</a:t>
            </a:r>
          </a:p>
        </p:txBody>
      </p:sp>
      <p:sp>
        <p:nvSpPr>
          <p:cNvPr id="44041" name="AutoShape 9">
            <a:hlinkClick r:id="rId8" action="ppaction://hlinksldjump"/>
          </p:cNvPr>
          <p:cNvSpPr>
            <a:spLocks noChangeArrowheads="1"/>
          </p:cNvSpPr>
          <p:nvPr/>
        </p:nvSpPr>
        <p:spPr bwMode="auto">
          <a:xfrm>
            <a:off x="2590800" y="3962400"/>
            <a:ext cx="1219200" cy="6858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zh-CN" altLang="en-US" sz="2400">
              <a:solidFill>
                <a:srgbClr val="000000"/>
              </a:solidFill>
              <a:latin typeface="Times New Roman" panose="02020603050405020304" pitchFamily="18" charset="0"/>
            </a:endParaRPr>
          </a:p>
          <a:p>
            <a:pPr algn="ctr" fontAlgn="base">
              <a:spcBef>
                <a:spcPct val="0"/>
              </a:spcBef>
              <a:spcAft>
                <a:spcPct val="0"/>
              </a:spcAft>
            </a:pPr>
            <a:r>
              <a:rPr kumimoji="1" lang="en-US" altLang="zh-CN" sz="2400" b="1">
                <a:solidFill>
                  <a:srgbClr val="000000"/>
                </a:solidFill>
                <a:latin typeface="Times New Roman" panose="02020603050405020304" pitchFamily="18" charset="0"/>
              </a:rPr>
              <a:t>All risks</a:t>
            </a:r>
            <a:r>
              <a:rPr kumimoji="1" lang="en-US" altLang="zh-CN" sz="3600">
                <a:solidFill>
                  <a:srgbClr val="000000"/>
                </a:solidFill>
                <a:latin typeface="Times New Roman" panose="02020603050405020304" pitchFamily="18" charset="0"/>
              </a:rPr>
              <a:t> </a:t>
            </a:r>
          </a:p>
          <a:p>
            <a:pPr algn="ctr" fontAlgn="base">
              <a:spcBef>
                <a:spcPct val="0"/>
              </a:spcBef>
              <a:spcAft>
                <a:spcPct val="0"/>
              </a:spcAft>
            </a:pPr>
            <a:endParaRPr kumimoji="1" lang="zh-CN" altLang="en-US" sz="3200">
              <a:solidFill>
                <a:srgbClr val="000000"/>
              </a:solidFill>
              <a:latin typeface="Times New Roman" panose="02020603050405020304" pitchFamily="18" charset="0"/>
            </a:endParaRPr>
          </a:p>
        </p:txBody>
      </p:sp>
      <p:sp>
        <p:nvSpPr>
          <p:cNvPr id="44042" name="AutoShape 10">
            <a:hlinkClick r:id="rId9" action="ppaction://hlinksldjump"/>
          </p:cNvPr>
          <p:cNvSpPr>
            <a:spLocks noChangeArrowheads="1"/>
          </p:cNvSpPr>
          <p:nvPr/>
        </p:nvSpPr>
        <p:spPr bwMode="auto">
          <a:xfrm>
            <a:off x="1619250" y="5334000"/>
            <a:ext cx="2266950" cy="8382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2400" b="1">
                <a:solidFill>
                  <a:srgbClr val="000000"/>
                </a:solidFill>
                <a:latin typeface="Times New Roman" panose="02020603050405020304" pitchFamily="18" charset="0"/>
              </a:rPr>
              <a:t>General</a:t>
            </a:r>
          </a:p>
          <a:p>
            <a:pPr algn="ctr" fontAlgn="base">
              <a:spcBef>
                <a:spcPct val="0"/>
              </a:spcBef>
              <a:spcAft>
                <a:spcPct val="0"/>
              </a:spcAft>
            </a:pPr>
            <a:r>
              <a:rPr kumimoji="1" lang="en-US" altLang="zh-CN" sz="2400" b="1">
                <a:solidFill>
                  <a:srgbClr val="000000"/>
                </a:solidFill>
                <a:latin typeface="Times New Roman" panose="02020603050405020304" pitchFamily="18" charset="0"/>
              </a:rPr>
              <a:t> additional risks </a:t>
            </a:r>
          </a:p>
        </p:txBody>
      </p:sp>
      <p:sp>
        <p:nvSpPr>
          <p:cNvPr id="44043" name="AutoShape 11">
            <a:hlinkClick r:id="rId10" action="ppaction://hlinksldjump"/>
          </p:cNvPr>
          <p:cNvSpPr>
            <a:spLocks noChangeArrowheads="1"/>
          </p:cNvSpPr>
          <p:nvPr/>
        </p:nvSpPr>
        <p:spPr bwMode="auto">
          <a:xfrm>
            <a:off x="4724400" y="5334000"/>
            <a:ext cx="2224088" cy="838200"/>
          </a:xfrm>
          <a:prstGeom prst="roundRect">
            <a:avLst>
              <a:gd name="adj" fmla="val 16667"/>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kumimoji="1" lang="en-US" altLang="zh-CN" sz="2400" b="1">
                <a:solidFill>
                  <a:srgbClr val="000000"/>
                </a:solidFill>
                <a:latin typeface="Times New Roman" panose="02020603050405020304" pitchFamily="18" charset="0"/>
              </a:rPr>
              <a:t>Special </a:t>
            </a:r>
          </a:p>
          <a:p>
            <a:pPr algn="ctr" fontAlgn="base">
              <a:spcBef>
                <a:spcPct val="0"/>
              </a:spcBef>
              <a:spcAft>
                <a:spcPct val="0"/>
              </a:spcAft>
            </a:pPr>
            <a:r>
              <a:rPr kumimoji="1" lang="en-US" altLang="zh-CN" sz="2400" b="1">
                <a:solidFill>
                  <a:srgbClr val="000000"/>
                </a:solidFill>
                <a:latin typeface="Times New Roman" panose="02020603050405020304" pitchFamily="18" charset="0"/>
              </a:rPr>
              <a:t>additional risks</a:t>
            </a:r>
          </a:p>
        </p:txBody>
      </p:sp>
      <p:sp>
        <p:nvSpPr>
          <p:cNvPr id="44044" name="Line 12"/>
          <p:cNvSpPr>
            <a:spLocks noChangeShapeType="1"/>
          </p:cNvSpPr>
          <p:nvPr/>
        </p:nvSpPr>
        <p:spPr bwMode="auto">
          <a:xfrm>
            <a:off x="4343400" y="1828800"/>
            <a:ext cx="3505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45" name="Line 13"/>
          <p:cNvSpPr>
            <a:spLocks noChangeShapeType="1"/>
          </p:cNvSpPr>
          <p:nvPr/>
        </p:nvSpPr>
        <p:spPr bwMode="auto">
          <a:xfrm>
            <a:off x="4800600" y="1524000"/>
            <a:ext cx="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46" name="Line 14"/>
          <p:cNvSpPr>
            <a:spLocks noChangeShapeType="1"/>
          </p:cNvSpPr>
          <p:nvPr/>
        </p:nvSpPr>
        <p:spPr bwMode="auto">
          <a:xfrm>
            <a:off x="7848600" y="1828800"/>
            <a:ext cx="0" cy="4572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47" name="Line 15"/>
          <p:cNvSpPr>
            <a:spLocks noChangeShapeType="1"/>
          </p:cNvSpPr>
          <p:nvPr/>
        </p:nvSpPr>
        <p:spPr bwMode="auto">
          <a:xfrm>
            <a:off x="5867400" y="1828800"/>
            <a:ext cx="0" cy="4572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48" name="Line 16"/>
          <p:cNvSpPr>
            <a:spLocks noChangeShapeType="1"/>
          </p:cNvSpPr>
          <p:nvPr/>
        </p:nvSpPr>
        <p:spPr bwMode="auto">
          <a:xfrm>
            <a:off x="3962400" y="1828800"/>
            <a:ext cx="0" cy="4572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49" name="Line 17"/>
          <p:cNvSpPr>
            <a:spLocks noChangeShapeType="1"/>
          </p:cNvSpPr>
          <p:nvPr/>
        </p:nvSpPr>
        <p:spPr bwMode="auto">
          <a:xfrm>
            <a:off x="1828800" y="1828800"/>
            <a:ext cx="0" cy="4572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0" name="Line 18"/>
          <p:cNvSpPr>
            <a:spLocks noChangeShapeType="1"/>
          </p:cNvSpPr>
          <p:nvPr/>
        </p:nvSpPr>
        <p:spPr bwMode="auto">
          <a:xfrm flipH="1">
            <a:off x="1828800" y="1828800"/>
            <a:ext cx="25146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1" name="Line 19"/>
          <p:cNvSpPr>
            <a:spLocks noChangeShapeType="1"/>
          </p:cNvSpPr>
          <p:nvPr/>
        </p:nvSpPr>
        <p:spPr bwMode="auto">
          <a:xfrm>
            <a:off x="609600" y="3505200"/>
            <a:ext cx="0" cy="457200"/>
          </a:xfrm>
          <a:prstGeom prst="line">
            <a:avLst/>
          </a:prstGeom>
          <a:noFill/>
          <a:ln w="9525">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2" name="Line 20"/>
          <p:cNvSpPr>
            <a:spLocks noChangeShapeType="1"/>
          </p:cNvSpPr>
          <p:nvPr/>
        </p:nvSpPr>
        <p:spPr bwMode="auto">
          <a:xfrm>
            <a:off x="1828800" y="3124200"/>
            <a:ext cx="0" cy="8382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3" name="Line 21"/>
          <p:cNvSpPr>
            <a:spLocks noChangeShapeType="1"/>
          </p:cNvSpPr>
          <p:nvPr/>
        </p:nvSpPr>
        <p:spPr bwMode="auto">
          <a:xfrm>
            <a:off x="3200400" y="3505200"/>
            <a:ext cx="0" cy="45720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4" name="Line 22"/>
          <p:cNvSpPr>
            <a:spLocks noChangeShapeType="1"/>
          </p:cNvSpPr>
          <p:nvPr/>
        </p:nvSpPr>
        <p:spPr bwMode="auto">
          <a:xfrm>
            <a:off x="609600" y="3505200"/>
            <a:ext cx="25908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5" name="Line 23"/>
          <p:cNvSpPr>
            <a:spLocks noChangeShapeType="1"/>
          </p:cNvSpPr>
          <p:nvPr/>
        </p:nvSpPr>
        <p:spPr bwMode="auto">
          <a:xfrm>
            <a:off x="3962400" y="3124200"/>
            <a:ext cx="0" cy="175260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6" name="Line 24"/>
          <p:cNvSpPr>
            <a:spLocks noChangeShapeType="1"/>
          </p:cNvSpPr>
          <p:nvPr/>
        </p:nvSpPr>
        <p:spPr bwMode="auto">
          <a:xfrm>
            <a:off x="3124200" y="4876800"/>
            <a:ext cx="0" cy="457200"/>
          </a:xfrm>
          <a:prstGeom prst="line">
            <a:avLst/>
          </a:prstGeom>
          <a:noFill/>
          <a:ln w="9525">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7" name="Line 25"/>
          <p:cNvSpPr>
            <a:spLocks noChangeShapeType="1"/>
          </p:cNvSpPr>
          <p:nvPr/>
        </p:nvSpPr>
        <p:spPr bwMode="auto">
          <a:xfrm>
            <a:off x="5029200" y="4876800"/>
            <a:ext cx="0" cy="457200"/>
          </a:xfrm>
          <a:prstGeom prst="line">
            <a:avLst/>
          </a:prstGeom>
          <a:noFill/>
          <a:ln w="9525">
            <a:solidFill>
              <a:schemeClr val="tx1"/>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4058" name="Line 26"/>
          <p:cNvSpPr>
            <a:spLocks noChangeShapeType="1"/>
          </p:cNvSpPr>
          <p:nvPr/>
        </p:nvSpPr>
        <p:spPr bwMode="auto">
          <a:xfrm>
            <a:off x="3124200" y="4876800"/>
            <a:ext cx="1905000" cy="0"/>
          </a:xfrm>
          <a:prstGeom prst="line">
            <a:avLst/>
          </a:prstGeom>
          <a:noFill/>
          <a:ln w="9525">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4039"/>
                                        </p:tgtEl>
                                        <p:attrNameLst>
                                          <p:attrName>style.visibility</p:attrName>
                                        </p:attrNameLst>
                                      </p:cBhvr>
                                      <p:to>
                                        <p:strVal val="visible"/>
                                      </p:to>
                                    </p:set>
                                    <p:animEffect transition="in" filter="box(in)">
                                      <p:cBhvr>
                                        <p:cTn id="7" dur="500"/>
                                        <p:tgtEl>
                                          <p:spTgt spid="44039"/>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44041"/>
                                        </p:tgtEl>
                                        <p:attrNameLst>
                                          <p:attrName>style.visibility</p:attrName>
                                        </p:attrNameLst>
                                      </p:cBhvr>
                                      <p:to>
                                        <p:strVal val="visible"/>
                                      </p:to>
                                    </p:set>
                                    <p:animEffect transition="in" filter="box(in)">
                                      <p:cBhvr>
                                        <p:cTn id="11" dur="500"/>
                                        <p:tgtEl>
                                          <p:spTgt spid="44041"/>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44040"/>
                                        </p:tgtEl>
                                        <p:attrNameLst>
                                          <p:attrName>style.visibility</p:attrName>
                                        </p:attrNameLst>
                                      </p:cBhvr>
                                      <p:to>
                                        <p:strVal val="visible"/>
                                      </p:to>
                                    </p:set>
                                    <p:animEffect transition="in" filter="slide(fromBottom)">
                                      <p:cBhvr>
                                        <p:cTn id="15" dur="500"/>
                                        <p:tgtEl>
                                          <p:spTgt spid="44040"/>
                                        </p:tgtEl>
                                      </p:cBhvr>
                                    </p:animEffect>
                                  </p:childTnLst>
                                </p:cTn>
                              </p:par>
                            </p:childTnLst>
                          </p:cTn>
                        </p:par>
                        <p:par>
                          <p:cTn id="16" fill="hold">
                            <p:stCondLst>
                              <p:cond delay="1500"/>
                            </p:stCondLst>
                            <p:childTnLst>
                              <p:par>
                                <p:cTn id="17" presetID="16" presetClass="entr" presetSubtype="26" fill="hold" grpId="0" nodeType="afterEffect">
                                  <p:stCondLst>
                                    <p:cond delay="0"/>
                                  </p:stCondLst>
                                  <p:childTnLst>
                                    <p:set>
                                      <p:cBhvr>
                                        <p:cTn id="18" dur="1" fill="hold">
                                          <p:stCondLst>
                                            <p:cond delay="0"/>
                                          </p:stCondLst>
                                        </p:cTn>
                                        <p:tgtEl>
                                          <p:spTgt spid="44042"/>
                                        </p:tgtEl>
                                        <p:attrNameLst>
                                          <p:attrName>style.visibility</p:attrName>
                                        </p:attrNameLst>
                                      </p:cBhvr>
                                      <p:to>
                                        <p:strVal val="visible"/>
                                      </p:to>
                                    </p:set>
                                    <p:animEffect transition="in" filter="barn(inHorizontal)">
                                      <p:cBhvr>
                                        <p:cTn id="19" dur="500"/>
                                        <p:tgtEl>
                                          <p:spTgt spid="44042"/>
                                        </p:tgtEl>
                                      </p:cBhvr>
                                    </p:animEffect>
                                  </p:child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499"/>
                                          </p:stCondLst>
                                        </p:cTn>
                                        <p:tgtEl>
                                          <p:spTgt spid="44043"/>
                                        </p:tgtEl>
                                        <p:attrNameLst>
                                          <p:attrName>style.visibility</p:attrName>
                                        </p:attrNameLst>
                                      </p:cBhvr>
                                      <p:to>
                                        <p:strVal val="visible"/>
                                      </p:to>
                                    </p:set>
                                    <p:anim to="" calcmode="lin" valueType="num">
                                      <p:cBhvr>
                                        <p:cTn id="23" dur="1" fill="hold"/>
                                        <p:tgtEl>
                                          <p:spTgt spid="44043"/>
                                        </p:tgtEl>
                                      </p:cBhvr>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4037"/>
                                        </p:tgtEl>
                                        <p:attrNameLst>
                                          <p:attrName>style.visibility</p:attrName>
                                        </p:attrNameLst>
                                      </p:cBhvr>
                                      <p:to>
                                        <p:strVal val="visible"/>
                                      </p:to>
                                    </p:set>
                                    <p:animEffect transition="in" filter="randombar(horizontal)">
                                      <p:cBhvr>
                                        <p:cTn id="27" dur="500"/>
                                        <p:tgtEl>
                                          <p:spTgt spid="44037"/>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44038"/>
                                        </p:tgtEl>
                                        <p:attrNameLst>
                                          <p:attrName>style.visibility</p:attrName>
                                        </p:attrNameLst>
                                      </p:cBhvr>
                                      <p:to>
                                        <p:strVal val="visible"/>
                                      </p:to>
                                    </p:set>
                                    <p:anim calcmode="lin" valueType="num">
                                      <p:cBhvr additive="base">
                                        <p:cTn id="31" dur="500" fill="hold"/>
                                        <p:tgtEl>
                                          <p:spTgt spid="44038"/>
                                        </p:tgtEl>
                                        <p:attrNameLst>
                                          <p:attrName>ppt_x</p:attrName>
                                        </p:attrNameLst>
                                      </p:cBhvr>
                                      <p:tavLst>
                                        <p:tav tm="0">
                                          <p:val>
                                            <p:strVal val="0-#ppt_w/2"/>
                                          </p:val>
                                        </p:tav>
                                        <p:tav tm="100000">
                                          <p:val>
                                            <p:strVal val="#ppt_x"/>
                                          </p:val>
                                        </p:tav>
                                      </p:tavLst>
                                    </p:anim>
                                    <p:anim calcmode="lin" valueType="num">
                                      <p:cBhvr additive="base">
                                        <p:cTn id="32" dur="500" fill="hold"/>
                                        <p:tgtEl>
                                          <p:spTgt spid="44038"/>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4" presetClass="entr" presetSubtype="0" fill="hold" grpId="0" nodeType="afterEffect">
                                  <p:stCondLst>
                                    <p:cond delay="0"/>
                                  </p:stCondLst>
                                  <p:childTnLst>
                                    <p:set>
                                      <p:cBhvr>
                                        <p:cTn id="35" dur="1" fill="hold">
                                          <p:stCondLst>
                                            <p:cond delay="499"/>
                                          </p:stCondLst>
                                        </p:cTn>
                                        <p:tgtEl>
                                          <p:spTgt spid="44036"/>
                                        </p:tgtEl>
                                        <p:attrNameLst>
                                          <p:attrName>style.visibility</p:attrName>
                                        </p:attrNameLst>
                                      </p:cBhvr>
                                      <p:to>
                                        <p:strVal val="visible"/>
                                      </p:to>
                                    </p:set>
                                    <p:anim to="" calcmode="lin" valueType="num">
                                      <p:cBhvr>
                                        <p:cTn id="36" dur="1" fill="hold"/>
                                        <p:tgtEl>
                                          <p:spTgt spid="44036"/>
                                        </p:tgtEl>
                                      </p:cBhvr>
                                    </p:anim>
                                  </p:childTnLst>
                                </p:cTn>
                              </p:par>
                            </p:childTnLst>
                          </p:cTn>
                        </p:par>
                        <p:par>
                          <p:cTn id="37" fill="hold">
                            <p:stCondLst>
                              <p:cond delay="4000"/>
                            </p:stCondLst>
                            <p:childTnLst>
                              <p:par>
                                <p:cTn id="38" presetID="24" presetClass="entr" presetSubtype="0" fill="hold" grpId="0" nodeType="afterEffect">
                                  <p:stCondLst>
                                    <p:cond delay="0"/>
                                  </p:stCondLst>
                                  <p:childTnLst>
                                    <p:set>
                                      <p:cBhvr>
                                        <p:cTn id="39" dur="1" fill="hold">
                                          <p:stCondLst>
                                            <p:cond delay="499"/>
                                          </p:stCondLst>
                                        </p:cTn>
                                        <p:tgtEl>
                                          <p:spTgt spid="44035"/>
                                        </p:tgtEl>
                                        <p:attrNameLst>
                                          <p:attrName>style.visibility</p:attrName>
                                        </p:attrNameLst>
                                      </p:cBhvr>
                                      <p:to>
                                        <p:strVal val="visible"/>
                                      </p:to>
                                    </p:set>
                                    <p:anim to="" calcmode="lin" valueType="num">
                                      <p:cBhvr>
                                        <p:cTn id="40" dur="1" fill="hold"/>
                                        <p:tgtEl>
                                          <p:spTgt spid="44035"/>
                                        </p:tgtEl>
                                      </p:cBhvr>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44034"/>
                                        </p:tgtEl>
                                        <p:attrNameLst>
                                          <p:attrName>style.visibility</p:attrName>
                                        </p:attrNameLst>
                                      </p:cBhvr>
                                      <p:to>
                                        <p:strVal val="visible"/>
                                      </p:to>
                                    </p:set>
                                    <p:anim calcmode="lin" valueType="num">
                                      <p:cBhvr>
                                        <p:cTn id="44" dur="500" fill="hold"/>
                                        <p:tgtEl>
                                          <p:spTgt spid="44034"/>
                                        </p:tgtEl>
                                        <p:attrNameLst>
                                          <p:attrName>ppt_w</p:attrName>
                                        </p:attrNameLst>
                                      </p:cBhvr>
                                      <p:tavLst>
                                        <p:tav tm="0">
                                          <p:val>
                                            <p:fltVal val="0"/>
                                          </p:val>
                                        </p:tav>
                                        <p:tav tm="100000">
                                          <p:val>
                                            <p:strVal val="#ppt_w"/>
                                          </p:val>
                                        </p:tav>
                                      </p:tavLst>
                                    </p:anim>
                                    <p:anim calcmode="lin" valueType="num">
                                      <p:cBhvr>
                                        <p:cTn id="45" dur="500" fill="hold"/>
                                        <p:tgtEl>
                                          <p:spTgt spid="440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ldLvl="0" animBg="1" autoUpdateAnimBg="0"/>
      <p:bldP spid="44035" grpId="0" bldLvl="0" animBg="1" autoUpdateAnimBg="0"/>
      <p:bldP spid="44036" grpId="0" bldLvl="0" animBg="1" autoUpdateAnimBg="0"/>
      <p:bldP spid="44037" grpId="0" bldLvl="0" animBg="1" autoUpdateAnimBg="0"/>
      <p:bldP spid="44038" grpId="0" bldLvl="0" animBg="1" autoUpdateAnimBg="0"/>
      <p:bldP spid="44039" grpId="0" bldLvl="0" animBg="1" autoUpdateAnimBg="0"/>
      <p:bldP spid="44040" grpId="0" bldLvl="0" animBg="1" autoUpdateAnimBg="0"/>
      <p:bldP spid="44041" grpId="0" bldLvl="0" animBg="1" autoUpdateAnimBg="0"/>
      <p:bldP spid="44042" grpId="0" bldLvl="0" animBg="1" autoUpdateAnimBg="0"/>
      <p:bldP spid="44043" grpId="0" bldLvl="0" animBg="1" autoUpdateAnimBg="0"/>
    </p:bldLst>
  </p:timing>
</p:sld>
</file>

<file path=ppt/slides/slide21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628650" y="2624279"/>
            <a:ext cx="7886700" cy="1455363"/>
          </a:xfrm>
        </p:spPr>
        <p:txBody>
          <a:bodyPr wrap="square">
            <a:normAutofit fontScale="90000"/>
          </a:bodyPr>
          <a:lstStyle/>
          <a:p>
            <a:pPr marL="0" indent="0" fontAlgn="auto">
              <a:lnSpc>
                <a:spcPct val="150000"/>
              </a:lnSpc>
            </a:pPr>
            <a:r>
              <a:rPr lang="en-US" altLang="zh-CN" dirty="0"/>
              <a:t>Chapter 7 </a:t>
            </a:r>
            <a:br>
              <a:rPr lang="en-US" altLang="zh-CN" dirty="0"/>
            </a:br>
            <a:r>
              <a:rPr lang="en-US" altLang="zh-CN" dirty="0"/>
              <a:t>International Payment</a:t>
            </a:r>
          </a:p>
        </p:txBody>
      </p:sp>
    </p:spTree>
    <p:custDataLst>
      <p:tags r:id="rId1"/>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1614488" y="2564740"/>
            <a:ext cx="5915025" cy="1091522"/>
          </a:xfrm>
        </p:spPr>
        <p:txBody>
          <a:bodyPr wrap="square">
            <a:normAutofit/>
          </a:bodyPr>
          <a:lstStyle/>
          <a:p>
            <a:r>
              <a:rPr lang="zh-CN" altLang="en-US" dirty="0"/>
              <a:t>第七章</a:t>
            </a:r>
            <a:r>
              <a:rPr lang="en-US" altLang="zh-CN" dirty="0"/>
              <a:t> 国际货款的收付</a:t>
            </a:r>
          </a:p>
        </p:txBody>
      </p:sp>
    </p:spTree>
    <p:custDataLst>
      <p:tags r:id="rId1"/>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bg>
      <p:bgPr>
        <a:blipFill rotWithShape="1">
          <a:blip r:embed="rId19"/>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5856515" y="4754845"/>
            <a:ext cx="3153828" cy="810816"/>
          </a:xfrm>
        </p:spPr>
        <p:txBody>
          <a:bodyPr wrap="square">
            <a:normAutofit/>
          </a:bodyPr>
          <a:lstStyle/>
          <a:p>
            <a:r>
              <a:rPr lang="en-US" altLang="zh-CN" dirty="0"/>
              <a:t>CONTENTS</a:t>
            </a:r>
            <a:endParaRPr lang="zh-CN" altLang="en-US" dirty="0"/>
          </a:p>
        </p:txBody>
      </p:sp>
      <p:grpSp>
        <p:nvGrpSpPr>
          <p:cNvPr id="9" name="组合 8"/>
          <p:cNvGrpSpPr/>
          <p:nvPr>
            <p:custDataLst>
              <p:tags r:id="rId3"/>
            </p:custDataLst>
          </p:nvPr>
        </p:nvGrpSpPr>
        <p:grpSpPr>
          <a:xfrm>
            <a:off x="1233011" y="1328261"/>
            <a:ext cx="4318635" cy="4486275"/>
            <a:chOff x="2566" y="2330"/>
            <a:chExt cx="9068" cy="9420"/>
          </a:xfrm>
        </p:grpSpPr>
        <p:sp>
          <p:nvSpPr>
            <p:cNvPr id="6" name="序号"/>
            <p:cNvSpPr txBox="1"/>
            <p:nvPr>
              <p:custDataLst>
                <p:tags r:id="rId7"/>
              </p:custDataLst>
            </p:nvPr>
          </p:nvSpPr>
          <p:spPr>
            <a:xfrm>
              <a:off x="2566" y="2330"/>
              <a:ext cx="1037" cy="794"/>
            </a:xfrm>
            <a:prstGeom prst="rect">
              <a:avLst/>
            </a:prstGeom>
            <a:noFill/>
          </p:spPr>
          <p:txBody>
            <a:bodyPr wrap="square" lIns="0" tIns="0" rIns="0" bIns="0" rtlCol="0" anchor="ctr" anchorCtr="0">
              <a:normAutofit/>
            </a:bodyPr>
            <a:lstStyle/>
            <a:p>
              <a:pPr algn="r">
                <a:lnSpc>
                  <a:spcPct val="100000"/>
                </a:lnSpc>
              </a:pPr>
              <a:r>
                <a:rPr lang="en-US" sz="2100" b="1" dirty="0">
                  <a:solidFill>
                    <a:schemeClr val="tx1">
                      <a:lumMod val="85000"/>
                      <a:lumOff val="15000"/>
                    </a:schemeClr>
                  </a:solidFill>
                  <a:latin typeface="+mn-ea"/>
                  <a:cs typeface="+mn-ea"/>
                  <a:sym typeface="+mn-ea"/>
                </a:rPr>
                <a:t>01</a:t>
              </a:r>
            </a:p>
          </p:txBody>
        </p:sp>
        <p:sp>
          <p:nvSpPr>
            <p:cNvPr id="7" name="项标题"/>
            <p:cNvSpPr txBox="1"/>
            <p:nvPr>
              <p:custDataLst>
                <p:tags r:id="rId8"/>
              </p:custDataLst>
            </p:nvPr>
          </p:nvSpPr>
          <p:spPr>
            <a:xfrm>
              <a:off x="4110" y="2330"/>
              <a:ext cx="7525" cy="794"/>
            </a:xfrm>
            <a:prstGeom prst="rect">
              <a:avLst/>
            </a:prstGeom>
            <a:noFill/>
          </p:spPr>
          <p:txBody>
            <a:bodyPr wrap="square" lIns="0" tIns="0" rIns="0" bIns="0" rtlCol="0" anchor="ctr">
              <a:normAutofit fontScale="95000"/>
            </a:bodyPr>
            <a:lstStyle/>
            <a:p>
              <a:pPr>
                <a:lnSpc>
                  <a:spcPct val="100000"/>
                </a:lnSpc>
              </a:pPr>
              <a:r>
                <a:rPr lang="zh-CN" altLang="en-US" sz="2100" spc="300" dirty="0">
                  <a:solidFill>
                    <a:schemeClr val="tx1">
                      <a:lumMod val="85000"/>
                      <a:lumOff val="15000"/>
                    </a:schemeClr>
                  </a:solidFill>
                  <a:latin typeface="Arial Unicode MS" panose="020B0604020202020204" charset="-122"/>
                  <a:ea typeface="Arial Unicode MS" panose="020B0604020202020204" charset="-122"/>
                  <a:cs typeface="+mn-ea"/>
                  <a:sym typeface="+mn-ea"/>
                </a:rPr>
                <a:t>Bill of Exchange / Draft</a:t>
              </a:r>
            </a:p>
          </p:txBody>
        </p:sp>
        <p:sp>
          <p:nvSpPr>
            <p:cNvPr id="26" name="序号"/>
            <p:cNvSpPr txBox="1"/>
            <p:nvPr>
              <p:custDataLst>
                <p:tags r:id="rId9"/>
              </p:custDataLst>
            </p:nvPr>
          </p:nvSpPr>
          <p:spPr>
            <a:xfrm>
              <a:off x="2566" y="3847"/>
              <a:ext cx="1037" cy="794"/>
            </a:xfrm>
            <a:prstGeom prst="rect">
              <a:avLst/>
            </a:prstGeom>
            <a:noFill/>
          </p:spPr>
          <p:txBody>
            <a:bodyPr wrap="square" lIns="0" tIns="0" rIns="0" bIns="0" rtlCol="0" anchor="ctr" anchorCtr="0">
              <a:normAutofit/>
            </a:bodyPr>
            <a:lstStyle/>
            <a:p>
              <a:pPr algn="r">
                <a:lnSpc>
                  <a:spcPct val="100000"/>
                </a:lnSpc>
              </a:pPr>
              <a:r>
                <a:rPr lang="en-US" sz="2100" b="1" dirty="0">
                  <a:solidFill>
                    <a:schemeClr val="tx1">
                      <a:lumMod val="85000"/>
                      <a:lumOff val="15000"/>
                    </a:schemeClr>
                  </a:solidFill>
                  <a:latin typeface="+mn-ea"/>
                  <a:cs typeface="+mn-ea"/>
                  <a:sym typeface="+mn-ea"/>
                </a:rPr>
                <a:t>02</a:t>
              </a:r>
            </a:p>
          </p:txBody>
        </p:sp>
        <p:sp>
          <p:nvSpPr>
            <p:cNvPr id="27" name="项标题"/>
            <p:cNvSpPr txBox="1"/>
            <p:nvPr>
              <p:custDataLst>
                <p:tags r:id="rId10"/>
              </p:custDataLst>
            </p:nvPr>
          </p:nvSpPr>
          <p:spPr>
            <a:xfrm>
              <a:off x="4110" y="3847"/>
              <a:ext cx="7525" cy="794"/>
            </a:xfrm>
            <a:prstGeom prst="rect">
              <a:avLst/>
            </a:prstGeom>
            <a:noFill/>
          </p:spPr>
          <p:txBody>
            <a:bodyPr wrap="square" lIns="0" tIns="0" rIns="0" bIns="0" rtlCol="0" anchor="ctr">
              <a:normAutofit/>
            </a:bodyPr>
            <a:lstStyle/>
            <a:p>
              <a:pPr>
                <a:lnSpc>
                  <a:spcPct val="100000"/>
                </a:lnSpc>
              </a:pPr>
              <a:r>
                <a:rPr sz="2100" dirty="0">
                  <a:sym typeface="+mn-ea"/>
                </a:rPr>
                <a:t>Promissory Note</a:t>
              </a:r>
              <a:endParaRPr lang="zh-CN" altLang="en-US" sz="2100" spc="300" dirty="0">
                <a:solidFill>
                  <a:schemeClr val="tx1">
                    <a:lumMod val="85000"/>
                    <a:lumOff val="15000"/>
                  </a:schemeClr>
                </a:solidFill>
                <a:latin typeface="+mn-ea"/>
                <a:cs typeface="+mn-ea"/>
                <a:sym typeface="+mn-ea"/>
              </a:endParaRPr>
            </a:p>
          </p:txBody>
        </p:sp>
        <p:sp>
          <p:nvSpPr>
            <p:cNvPr id="29" name="序号"/>
            <p:cNvSpPr txBox="1"/>
            <p:nvPr>
              <p:custDataLst>
                <p:tags r:id="rId11"/>
              </p:custDataLst>
            </p:nvPr>
          </p:nvSpPr>
          <p:spPr>
            <a:xfrm>
              <a:off x="2566" y="6882"/>
              <a:ext cx="1037" cy="794"/>
            </a:xfrm>
            <a:prstGeom prst="rect">
              <a:avLst/>
            </a:prstGeom>
            <a:noFill/>
          </p:spPr>
          <p:txBody>
            <a:bodyPr wrap="square" lIns="0" tIns="0" rIns="0" bIns="0" rtlCol="0" anchor="ctr" anchorCtr="0">
              <a:normAutofit/>
            </a:bodyPr>
            <a:lstStyle/>
            <a:p>
              <a:pPr algn="r">
                <a:lnSpc>
                  <a:spcPct val="100000"/>
                </a:lnSpc>
              </a:pPr>
              <a:r>
                <a:rPr lang="en-US" sz="2100" b="1" dirty="0">
                  <a:solidFill>
                    <a:schemeClr val="tx1">
                      <a:lumMod val="85000"/>
                      <a:lumOff val="15000"/>
                    </a:schemeClr>
                  </a:solidFill>
                  <a:latin typeface="+mn-ea"/>
                  <a:cs typeface="+mn-ea"/>
                  <a:sym typeface="+mn-ea"/>
                </a:rPr>
                <a:t>04</a:t>
              </a:r>
            </a:p>
          </p:txBody>
        </p:sp>
        <p:sp>
          <p:nvSpPr>
            <p:cNvPr id="30" name="项标题"/>
            <p:cNvSpPr txBox="1"/>
            <p:nvPr>
              <p:custDataLst>
                <p:tags r:id="rId12"/>
              </p:custDataLst>
            </p:nvPr>
          </p:nvSpPr>
          <p:spPr>
            <a:xfrm>
              <a:off x="4110" y="6882"/>
              <a:ext cx="7525" cy="794"/>
            </a:xfrm>
            <a:prstGeom prst="rect">
              <a:avLst/>
            </a:prstGeom>
            <a:noFill/>
          </p:spPr>
          <p:txBody>
            <a:bodyPr wrap="square" lIns="0" tIns="0" rIns="0" bIns="0" rtlCol="0" anchor="ctr">
              <a:normAutofit/>
            </a:bodyPr>
            <a:lstStyle/>
            <a:p>
              <a:pPr>
                <a:lnSpc>
                  <a:spcPct val="100000"/>
                </a:lnSpc>
              </a:pPr>
              <a:r>
                <a:rPr sz="2100" dirty="0">
                  <a:sym typeface="+mn-ea"/>
                </a:rPr>
                <a:t>Remittance</a:t>
              </a:r>
              <a:endParaRPr lang="zh-CN" altLang="en-US" sz="2100" spc="300" dirty="0">
                <a:solidFill>
                  <a:schemeClr val="tx1">
                    <a:lumMod val="85000"/>
                    <a:lumOff val="15000"/>
                  </a:schemeClr>
                </a:solidFill>
                <a:latin typeface="+mn-ea"/>
                <a:cs typeface="+mn-ea"/>
                <a:sym typeface="+mn-ea"/>
              </a:endParaRPr>
            </a:p>
          </p:txBody>
        </p:sp>
        <p:sp>
          <p:nvSpPr>
            <p:cNvPr id="32" name="序号"/>
            <p:cNvSpPr txBox="1"/>
            <p:nvPr>
              <p:custDataLst>
                <p:tags r:id="rId13"/>
              </p:custDataLst>
            </p:nvPr>
          </p:nvSpPr>
          <p:spPr>
            <a:xfrm>
              <a:off x="2566" y="5365"/>
              <a:ext cx="1037" cy="794"/>
            </a:xfrm>
            <a:prstGeom prst="rect">
              <a:avLst/>
            </a:prstGeom>
            <a:noFill/>
          </p:spPr>
          <p:txBody>
            <a:bodyPr wrap="square" lIns="0" tIns="0" rIns="0" bIns="0" rtlCol="0" anchor="ctr" anchorCtr="0">
              <a:normAutofit/>
            </a:bodyPr>
            <a:lstStyle/>
            <a:p>
              <a:pPr algn="r">
                <a:lnSpc>
                  <a:spcPct val="100000"/>
                </a:lnSpc>
              </a:pPr>
              <a:r>
                <a:rPr lang="en-US" sz="2100" b="1" dirty="0">
                  <a:solidFill>
                    <a:schemeClr val="tx1">
                      <a:lumMod val="85000"/>
                      <a:lumOff val="15000"/>
                    </a:schemeClr>
                  </a:solidFill>
                  <a:latin typeface="+mn-ea"/>
                  <a:cs typeface="+mn-ea"/>
                  <a:sym typeface="+mn-ea"/>
                </a:rPr>
                <a:t>03</a:t>
              </a:r>
            </a:p>
          </p:txBody>
        </p:sp>
        <p:sp>
          <p:nvSpPr>
            <p:cNvPr id="33" name="项标题"/>
            <p:cNvSpPr txBox="1"/>
            <p:nvPr>
              <p:custDataLst>
                <p:tags r:id="rId14"/>
              </p:custDataLst>
            </p:nvPr>
          </p:nvSpPr>
          <p:spPr>
            <a:xfrm>
              <a:off x="4110" y="5365"/>
              <a:ext cx="7525" cy="794"/>
            </a:xfrm>
            <a:prstGeom prst="rect">
              <a:avLst/>
            </a:prstGeom>
            <a:noFill/>
          </p:spPr>
          <p:txBody>
            <a:bodyPr wrap="square" lIns="0" tIns="0" rIns="0" bIns="0" rtlCol="0" anchor="ctr">
              <a:normAutofit/>
            </a:bodyPr>
            <a:lstStyle/>
            <a:p>
              <a:pPr>
                <a:lnSpc>
                  <a:spcPct val="100000"/>
                </a:lnSpc>
              </a:pPr>
              <a:r>
                <a:rPr lang="zh-CN" altLang="en-US" sz="2100" dirty="0">
                  <a:sym typeface="+mn-ea"/>
                </a:rPr>
                <a:t>Cheque / Check</a:t>
              </a:r>
              <a:endParaRPr lang="zh-CN" altLang="en-US" sz="2100" spc="300" dirty="0">
                <a:solidFill>
                  <a:schemeClr val="tx1">
                    <a:lumMod val="85000"/>
                    <a:lumOff val="15000"/>
                  </a:schemeClr>
                </a:solidFill>
                <a:latin typeface="+mn-ea"/>
                <a:cs typeface="+mn-ea"/>
                <a:sym typeface="+mn-ea"/>
              </a:endParaRPr>
            </a:p>
          </p:txBody>
        </p:sp>
        <p:sp>
          <p:nvSpPr>
            <p:cNvPr id="2" name="序号"/>
            <p:cNvSpPr txBox="1"/>
            <p:nvPr>
              <p:custDataLst>
                <p:tags r:id="rId15"/>
              </p:custDataLst>
            </p:nvPr>
          </p:nvSpPr>
          <p:spPr>
            <a:xfrm>
              <a:off x="2566" y="10956"/>
              <a:ext cx="1037" cy="794"/>
            </a:xfrm>
            <a:prstGeom prst="rect">
              <a:avLst/>
            </a:prstGeom>
            <a:noFill/>
          </p:spPr>
          <p:txBody>
            <a:bodyPr wrap="square" lIns="0" tIns="0" rIns="0" bIns="0" rtlCol="0" anchor="ctr" anchorCtr="0">
              <a:normAutofit/>
            </a:bodyPr>
            <a:lstStyle/>
            <a:p>
              <a:pPr algn="r">
                <a:lnSpc>
                  <a:spcPct val="100000"/>
                </a:lnSpc>
              </a:pPr>
              <a:r>
                <a:rPr lang="en-US" sz="2100" b="1" dirty="0">
                  <a:solidFill>
                    <a:schemeClr val="tx1">
                      <a:lumMod val="85000"/>
                      <a:lumOff val="15000"/>
                    </a:schemeClr>
                  </a:solidFill>
                  <a:latin typeface="+mn-ea"/>
                  <a:cs typeface="+mn-ea"/>
                  <a:sym typeface="+mn-ea"/>
                </a:rPr>
                <a:t>07</a:t>
              </a:r>
            </a:p>
          </p:txBody>
        </p:sp>
        <p:sp>
          <p:nvSpPr>
            <p:cNvPr id="5" name="序号"/>
            <p:cNvSpPr txBox="1"/>
            <p:nvPr>
              <p:custDataLst>
                <p:tags r:id="rId16"/>
              </p:custDataLst>
            </p:nvPr>
          </p:nvSpPr>
          <p:spPr>
            <a:xfrm>
              <a:off x="2566" y="8280"/>
              <a:ext cx="1037" cy="794"/>
            </a:xfrm>
            <a:prstGeom prst="rect">
              <a:avLst/>
            </a:prstGeom>
            <a:noFill/>
          </p:spPr>
          <p:txBody>
            <a:bodyPr wrap="square" lIns="0" tIns="0" rIns="0" bIns="0" rtlCol="0" anchor="ctr" anchorCtr="0">
              <a:normAutofit/>
            </a:bodyPr>
            <a:lstStyle/>
            <a:p>
              <a:pPr algn="r">
                <a:lnSpc>
                  <a:spcPct val="100000"/>
                </a:lnSpc>
              </a:pPr>
              <a:r>
                <a:rPr lang="en-US" sz="2100" b="1" dirty="0">
                  <a:solidFill>
                    <a:schemeClr val="tx1">
                      <a:lumMod val="85000"/>
                      <a:lumOff val="15000"/>
                    </a:schemeClr>
                  </a:solidFill>
                  <a:latin typeface="+mn-ea"/>
                  <a:cs typeface="+mn-ea"/>
                  <a:sym typeface="+mn-ea"/>
                </a:rPr>
                <a:t>05</a:t>
              </a:r>
            </a:p>
          </p:txBody>
        </p:sp>
        <p:sp>
          <p:nvSpPr>
            <p:cNvPr id="8" name="序号"/>
            <p:cNvSpPr txBox="1"/>
            <p:nvPr>
              <p:custDataLst>
                <p:tags r:id="rId17"/>
              </p:custDataLst>
            </p:nvPr>
          </p:nvSpPr>
          <p:spPr>
            <a:xfrm>
              <a:off x="2566" y="9618"/>
              <a:ext cx="1037" cy="794"/>
            </a:xfrm>
            <a:prstGeom prst="rect">
              <a:avLst/>
            </a:prstGeom>
            <a:noFill/>
          </p:spPr>
          <p:txBody>
            <a:bodyPr wrap="square" lIns="0" tIns="0" rIns="0" bIns="0" rtlCol="0" anchor="ctr" anchorCtr="0">
              <a:normAutofit/>
            </a:bodyPr>
            <a:lstStyle/>
            <a:p>
              <a:pPr algn="r">
                <a:lnSpc>
                  <a:spcPct val="100000"/>
                </a:lnSpc>
              </a:pPr>
              <a:r>
                <a:rPr lang="en-US" sz="2100" b="1" dirty="0">
                  <a:solidFill>
                    <a:schemeClr val="tx1">
                      <a:lumMod val="85000"/>
                      <a:lumOff val="15000"/>
                    </a:schemeClr>
                  </a:solidFill>
                  <a:latin typeface="+mn-ea"/>
                  <a:cs typeface="+mn-ea"/>
                  <a:sym typeface="+mn-ea"/>
                </a:rPr>
                <a:t>06</a:t>
              </a:r>
            </a:p>
          </p:txBody>
        </p:sp>
      </p:grpSp>
      <p:sp>
        <p:nvSpPr>
          <p:cNvPr id="10" name="项标题"/>
          <p:cNvSpPr txBox="1"/>
          <p:nvPr>
            <p:custDataLst>
              <p:tags r:id="rId4"/>
            </p:custDataLst>
          </p:nvPr>
        </p:nvSpPr>
        <p:spPr>
          <a:xfrm>
            <a:off x="1968186" y="4162055"/>
            <a:ext cx="3583596" cy="378000"/>
          </a:xfrm>
          <a:prstGeom prst="rect">
            <a:avLst/>
          </a:prstGeom>
          <a:noFill/>
        </p:spPr>
        <p:txBody>
          <a:bodyPr wrap="square" lIns="0" tIns="0" rIns="0" bIns="0" rtlCol="0" anchor="ctr">
            <a:normAutofit/>
          </a:bodyPr>
          <a:lstStyle/>
          <a:p>
            <a:pPr>
              <a:lnSpc>
                <a:spcPct val="100000"/>
              </a:lnSpc>
            </a:pPr>
            <a:r>
              <a:rPr sz="2100" dirty="0">
                <a:sym typeface="+mn-ea"/>
              </a:rPr>
              <a:t>Collection</a:t>
            </a:r>
            <a:endParaRPr lang="zh-CN" altLang="en-US" sz="2100" spc="300" dirty="0">
              <a:solidFill>
                <a:schemeClr val="tx1">
                  <a:lumMod val="85000"/>
                  <a:lumOff val="15000"/>
                </a:schemeClr>
              </a:solidFill>
              <a:latin typeface="+mn-ea"/>
              <a:cs typeface="+mn-ea"/>
              <a:sym typeface="+mn-ea"/>
            </a:endParaRPr>
          </a:p>
        </p:txBody>
      </p:sp>
      <p:sp>
        <p:nvSpPr>
          <p:cNvPr id="11" name="项标题"/>
          <p:cNvSpPr txBox="1"/>
          <p:nvPr>
            <p:custDataLst>
              <p:tags r:id="rId5"/>
            </p:custDataLst>
          </p:nvPr>
        </p:nvSpPr>
        <p:spPr>
          <a:xfrm>
            <a:off x="1967710" y="4770703"/>
            <a:ext cx="3583596" cy="378000"/>
          </a:xfrm>
          <a:prstGeom prst="rect">
            <a:avLst/>
          </a:prstGeom>
          <a:noFill/>
        </p:spPr>
        <p:txBody>
          <a:bodyPr wrap="square" lIns="0" tIns="0" rIns="0" bIns="0" rtlCol="0" anchor="ctr">
            <a:normAutofit/>
          </a:bodyPr>
          <a:lstStyle/>
          <a:p>
            <a:pPr>
              <a:lnSpc>
                <a:spcPct val="100000"/>
              </a:lnSpc>
            </a:pPr>
            <a:r>
              <a:rPr sz="2100" dirty="0">
                <a:sym typeface="+mn-ea"/>
              </a:rPr>
              <a:t>Letter of Credit( L / C)</a:t>
            </a:r>
            <a:endParaRPr lang="zh-CN" altLang="en-US" sz="2100" spc="300" dirty="0">
              <a:solidFill>
                <a:schemeClr val="tx1">
                  <a:lumMod val="85000"/>
                  <a:lumOff val="15000"/>
                </a:schemeClr>
              </a:solidFill>
              <a:latin typeface="+mn-ea"/>
              <a:cs typeface="+mn-ea"/>
              <a:sym typeface="+mn-ea"/>
            </a:endParaRPr>
          </a:p>
        </p:txBody>
      </p:sp>
      <p:sp>
        <p:nvSpPr>
          <p:cNvPr id="12" name="项标题"/>
          <p:cNvSpPr txBox="1"/>
          <p:nvPr>
            <p:custDataLst>
              <p:tags r:id="rId6"/>
            </p:custDataLst>
          </p:nvPr>
        </p:nvSpPr>
        <p:spPr>
          <a:xfrm>
            <a:off x="1968341" y="5436394"/>
            <a:ext cx="3939064" cy="378143"/>
          </a:xfrm>
          <a:prstGeom prst="rect">
            <a:avLst/>
          </a:prstGeom>
          <a:noFill/>
        </p:spPr>
        <p:txBody>
          <a:bodyPr wrap="square" lIns="0" tIns="0" rIns="0" bIns="0" rtlCol="0" anchor="ctr">
            <a:normAutofit fontScale="87500"/>
          </a:bodyPr>
          <a:lstStyle/>
          <a:p>
            <a:pPr>
              <a:lnSpc>
                <a:spcPct val="100000"/>
              </a:lnSpc>
            </a:pPr>
            <a:r>
              <a:rPr sz="2100" dirty="0">
                <a:sym typeface="+mn-ea"/>
              </a:rPr>
              <a:t>Usage of Different Payment Methods</a:t>
            </a:r>
            <a:endParaRPr lang="zh-CN" altLang="en-US" sz="2100" spc="300" dirty="0">
              <a:solidFill>
                <a:schemeClr val="tx1">
                  <a:lumMod val="85000"/>
                  <a:lumOff val="15000"/>
                </a:schemeClr>
              </a:solidFill>
              <a:latin typeface="+mn-ea"/>
              <a:cs typeface="+mn-ea"/>
              <a:sym typeface="+mn-ea"/>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45135" y="89535"/>
            <a:ext cx="8374380" cy="1607820"/>
          </a:xfrm>
          <a:prstGeom prst="rect">
            <a:avLst/>
          </a:prstGeom>
        </p:spPr>
        <p:txBody>
          <a:bodyPr wrap="square">
            <a:noAutofit/>
          </a:bodyPr>
          <a:lstStyle/>
          <a:p>
            <a:pPr algn="ctr">
              <a:lnSpc>
                <a:spcPct val="90000"/>
              </a:lnSpc>
            </a:pPr>
            <a:r>
              <a:rPr lang="en-US" altLang="zh-CN" sz="3600">
                <a:latin typeface="Times New Roman" panose="02020603050405020304" pitchFamily="18" charset="0"/>
                <a:cs typeface="Times New Roman" panose="02020603050405020304" pitchFamily="18" charset="0"/>
              </a:rPr>
              <a:t>3. </a:t>
            </a:r>
            <a:r>
              <a:rPr lang="en-US" altLang="zh-CN" sz="3200">
                <a:solidFill>
                  <a:schemeClr val="tx2"/>
                </a:solidFill>
                <a:latin typeface="Times New Roman" panose="02020603050405020304" pitchFamily="18" charset="0"/>
                <a:ea typeface="+mj-ea"/>
                <a:cs typeface="Times New Roman" panose="02020603050405020304" pitchFamily="18" charset="0"/>
              </a:rPr>
              <a:t>Professional ethics： Honoring contracts and keeping promises</a:t>
            </a:r>
            <a:r>
              <a:rPr lang="zh-CN" altLang="en-US" sz="2400">
                <a:latin typeface="+mn-ea"/>
                <a:cs typeface="Times New Roman" panose="02020603050405020304" pitchFamily="18" charset="0"/>
              </a:rPr>
              <a:t>（职业伦理：重合同守信用）</a:t>
            </a:r>
            <a:endParaRPr lang="en-US" altLang="zh-CN" sz="2400">
              <a:latin typeface="+mn-ea"/>
              <a:cs typeface="Times New Roman" panose="02020603050405020304" pitchFamily="18" charset="0"/>
            </a:endParaRPr>
          </a:p>
        </p:txBody>
      </p:sp>
      <p:sp>
        <p:nvSpPr>
          <p:cNvPr id="3" name="TextBox 2"/>
          <p:cNvSpPr txBox="1"/>
          <p:nvPr/>
        </p:nvSpPr>
        <p:spPr>
          <a:xfrm>
            <a:off x="827584" y="1196752"/>
            <a:ext cx="7488832" cy="3692525"/>
          </a:xfrm>
          <a:prstGeom prst="rect">
            <a:avLst/>
          </a:prstGeom>
          <a:noFill/>
        </p:spPr>
        <p:txBody>
          <a:bodyPr wrap="square" rtlCol="0">
            <a:spAutoFit/>
          </a:bodyPr>
          <a:lstStyle/>
          <a:p>
            <a:pPr indent="457200" algn="just" fontAlgn="auto"/>
            <a:r>
              <a:rPr lang="en-US" altLang="zh-CN" sz="2700">
                <a:latin typeface="Times New Roman" panose="02020603050405020304" pitchFamily="18" charset="0"/>
                <a:cs typeface="Times New Roman" panose="02020603050405020304" pitchFamily="18" charset="0"/>
              </a:rPr>
              <a:t>Honoring contracts and keeping promises is an important principle of China's foreign trade and economic cooperation, and it is also a principle that must be observed when performing international contracts for the sale of goods.</a:t>
            </a:r>
          </a:p>
          <a:p>
            <a:pPr indent="457200" algn="just" fontAlgn="auto"/>
            <a:endParaRPr lang="en-US" altLang="zh-CN" sz="2700">
              <a:latin typeface="Times New Roman" panose="02020603050405020304" pitchFamily="18" charset="0"/>
              <a:cs typeface="Times New Roman" panose="02020603050405020304" pitchFamily="18" charset="0"/>
            </a:endParaRPr>
          </a:p>
          <a:p>
            <a:pPr algn="just"/>
            <a:r>
              <a:rPr lang="en-US" altLang="zh-CN" sz="2400"/>
              <a:t>(</a:t>
            </a:r>
            <a:r>
              <a:rPr lang="zh-CN" altLang="en-US" sz="2400"/>
              <a:t>重合同守信用是我国开展对外贸易与经济合作的重要原则，也是履行国际货物买卖合同时必须遵守的一项原则。</a:t>
            </a:r>
            <a:r>
              <a:rPr lang="en-US" altLang="zh-CN" sz="2400"/>
              <a:t>)</a:t>
            </a:r>
            <a:endParaRPr lang="zh-CN" altLang="en-US" sz="2400"/>
          </a:p>
        </p:txBody>
      </p:sp>
    </p:spTree>
  </p:cSld>
  <p:clrMapOvr>
    <a:masterClrMapping/>
  </p:clrMapOvr>
  <p:transition spd="slow">
    <p:push dir="u"/>
  </p:transition>
</p:sld>
</file>

<file path=ppt/slides/slide220.xml><?xml version="1.0" encoding="utf-8"?>
<p:sld xmlns:a="http://schemas.openxmlformats.org/drawingml/2006/main" xmlns:r="http://schemas.openxmlformats.org/officeDocument/2006/relationships" xmlns:p="http://schemas.openxmlformats.org/presentationml/2006/main">
  <p:cSld>
    <p:bg>
      <p:bgPr>
        <a:blipFill rotWithShape="1">
          <a:blip r:embed="rId19"/>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5264944" y="4423410"/>
            <a:ext cx="2636044" cy="608171"/>
          </a:xfrm>
        </p:spPr>
        <p:txBody>
          <a:bodyPr wrap="square">
            <a:normAutofit fontScale="90000"/>
          </a:bodyPr>
          <a:lstStyle/>
          <a:p>
            <a:r>
              <a:rPr lang="en-US" altLang="zh-CN" dirty="0"/>
              <a:t>CONTENTS</a:t>
            </a:r>
            <a:endParaRPr lang="zh-CN" altLang="en-US" dirty="0"/>
          </a:p>
        </p:txBody>
      </p:sp>
      <p:grpSp>
        <p:nvGrpSpPr>
          <p:cNvPr id="10" name="组合 9"/>
          <p:cNvGrpSpPr/>
          <p:nvPr>
            <p:custDataLst>
              <p:tags r:id="rId3"/>
            </p:custDataLst>
          </p:nvPr>
        </p:nvGrpSpPr>
        <p:grpSpPr>
          <a:xfrm>
            <a:off x="2088833" y="1808798"/>
            <a:ext cx="3238500" cy="3000851"/>
            <a:chOff x="1925" y="3097"/>
            <a:chExt cx="6800" cy="6301"/>
          </a:xfrm>
        </p:grpSpPr>
        <p:sp>
          <p:nvSpPr>
            <p:cNvPr id="6" name="序号"/>
            <p:cNvSpPr txBox="1"/>
            <p:nvPr>
              <p:custDataLst>
                <p:tags r:id="rId6"/>
              </p:custDataLst>
            </p:nvPr>
          </p:nvSpPr>
          <p:spPr>
            <a:xfrm>
              <a:off x="1925" y="3097"/>
              <a:ext cx="778" cy="596"/>
            </a:xfrm>
            <a:prstGeom prst="rect">
              <a:avLst/>
            </a:prstGeom>
            <a:noFill/>
          </p:spPr>
          <p:txBody>
            <a:bodyPr wrap="square" lIns="0" tIns="0" rIns="0" bIns="0" rtlCol="0" anchor="ctr" anchorCtr="0">
              <a:noAutofit/>
            </a:bodyPr>
            <a:lstStyle/>
            <a:p>
              <a:pPr algn="r">
                <a:lnSpc>
                  <a:spcPct val="100000"/>
                </a:lnSpc>
              </a:pPr>
              <a:r>
                <a:rPr lang="en-US" sz="2100" b="1" dirty="0">
                  <a:solidFill>
                    <a:schemeClr val="tx1">
                      <a:lumMod val="85000"/>
                      <a:lumOff val="15000"/>
                    </a:schemeClr>
                  </a:solidFill>
                  <a:latin typeface="+mn-ea"/>
                  <a:cs typeface="+mn-ea"/>
                  <a:sym typeface="+mn-ea"/>
                </a:rPr>
                <a:t>01</a:t>
              </a:r>
            </a:p>
          </p:txBody>
        </p:sp>
        <p:sp>
          <p:nvSpPr>
            <p:cNvPr id="7" name="项标题"/>
            <p:cNvSpPr txBox="1"/>
            <p:nvPr>
              <p:custDataLst>
                <p:tags r:id="rId7"/>
              </p:custDataLst>
            </p:nvPr>
          </p:nvSpPr>
          <p:spPr>
            <a:xfrm>
              <a:off x="3082" y="3098"/>
              <a:ext cx="5643" cy="595"/>
            </a:xfrm>
            <a:prstGeom prst="rect">
              <a:avLst/>
            </a:prstGeom>
            <a:noFill/>
          </p:spPr>
          <p:txBody>
            <a:bodyPr wrap="square" lIns="0" tIns="0" rIns="0" bIns="0" rtlCol="0" anchor="ctr">
              <a:noAutofit/>
            </a:bodyPr>
            <a:lstStyle/>
            <a:p>
              <a:pPr>
                <a:lnSpc>
                  <a:spcPct val="100000"/>
                </a:lnSpc>
              </a:pPr>
              <a:r>
                <a:rPr lang="zh-CN" altLang="en-US" sz="2100" spc="300" dirty="0">
                  <a:solidFill>
                    <a:schemeClr val="tx1">
                      <a:lumMod val="85000"/>
                      <a:lumOff val="15000"/>
                    </a:schemeClr>
                  </a:solidFill>
                  <a:latin typeface="+mn-ea"/>
                  <a:cs typeface="+mn-ea"/>
                  <a:sym typeface="+mn-ea"/>
                </a:rPr>
                <a:t>汇票</a:t>
              </a:r>
            </a:p>
          </p:txBody>
        </p:sp>
        <p:sp>
          <p:nvSpPr>
            <p:cNvPr id="26" name="序号"/>
            <p:cNvSpPr txBox="1"/>
            <p:nvPr>
              <p:custDataLst>
                <p:tags r:id="rId8"/>
              </p:custDataLst>
            </p:nvPr>
          </p:nvSpPr>
          <p:spPr>
            <a:xfrm>
              <a:off x="1925" y="4235"/>
              <a:ext cx="778" cy="596"/>
            </a:xfrm>
            <a:prstGeom prst="rect">
              <a:avLst/>
            </a:prstGeom>
            <a:noFill/>
          </p:spPr>
          <p:txBody>
            <a:bodyPr wrap="square" lIns="0" tIns="0" rIns="0" bIns="0" rtlCol="0" anchor="ctr" anchorCtr="0"/>
            <a:lstStyle/>
            <a:p>
              <a:pPr algn="r">
                <a:lnSpc>
                  <a:spcPct val="100000"/>
                </a:lnSpc>
                <a:buClrTx/>
                <a:buSzTx/>
                <a:buFontTx/>
              </a:pPr>
              <a:r>
                <a:rPr lang="en-US" sz="2100" b="1" dirty="0">
                  <a:solidFill>
                    <a:schemeClr val="tx1">
                      <a:lumMod val="85000"/>
                      <a:lumOff val="15000"/>
                    </a:schemeClr>
                  </a:solidFill>
                  <a:latin typeface="+mn-ea"/>
                  <a:cs typeface="+mn-ea"/>
                  <a:sym typeface="+mn-ea"/>
                </a:rPr>
                <a:t>02</a:t>
              </a:r>
            </a:p>
          </p:txBody>
        </p:sp>
        <p:sp>
          <p:nvSpPr>
            <p:cNvPr id="27" name="项标题"/>
            <p:cNvSpPr txBox="1"/>
            <p:nvPr>
              <p:custDataLst>
                <p:tags r:id="rId9"/>
              </p:custDataLst>
            </p:nvPr>
          </p:nvSpPr>
          <p:spPr>
            <a:xfrm>
              <a:off x="3082" y="4236"/>
              <a:ext cx="5643" cy="595"/>
            </a:xfrm>
            <a:prstGeom prst="rect">
              <a:avLst/>
            </a:prstGeom>
            <a:noFill/>
          </p:spPr>
          <p:txBody>
            <a:bodyPr wrap="square" lIns="0" tIns="0" rIns="0" bIns="0" rtlCol="0" anchor="ctr">
              <a:noAutofit/>
            </a:bodyPr>
            <a:lstStyle/>
            <a:p>
              <a:pPr>
                <a:lnSpc>
                  <a:spcPct val="100000"/>
                </a:lnSpc>
              </a:pPr>
              <a:r>
                <a:rPr lang="zh-CN" altLang="en-US" sz="2100" spc="300" dirty="0">
                  <a:solidFill>
                    <a:schemeClr val="tx1">
                      <a:lumMod val="85000"/>
                      <a:lumOff val="15000"/>
                    </a:schemeClr>
                  </a:solidFill>
                  <a:latin typeface="+mn-ea"/>
                  <a:cs typeface="+mn-ea"/>
                  <a:sym typeface="+mn-ea"/>
                </a:rPr>
                <a:t>本票</a:t>
              </a:r>
            </a:p>
          </p:txBody>
        </p:sp>
        <p:sp>
          <p:nvSpPr>
            <p:cNvPr id="29" name="序号"/>
            <p:cNvSpPr txBox="1"/>
            <p:nvPr>
              <p:custDataLst>
                <p:tags r:id="rId10"/>
              </p:custDataLst>
            </p:nvPr>
          </p:nvSpPr>
          <p:spPr>
            <a:xfrm>
              <a:off x="1925" y="6512"/>
              <a:ext cx="778" cy="596"/>
            </a:xfrm>
            <a:prstGeom prst="rect">
              <a:avLst/>
            </a:prstGeom>
            <a:noFill/>
          </p:spPr>
          <p:txBody>
            <a:bodyPr wrap="square" lIns="0" tIns="0" rIns="0" bIns="0" rtlCol="0" anchor="ctr" anchorCtr="0"/>
            <a:lstStyle/>
            <a:p>
              <a:pPr algn="r">
                <a:lnSpc>
                  <a:spcPct val="100000"/>
                </a:lnSpc>
                <a:buClrTx/>
                <a:buSzTx/>
                <a:buFontTx/>
              </a:pPr>
              <a:r>
                <a:rPr lang="en-US" sz="2100" b="1" dirty="0">
                  <a:solidFill>
                    <a:schemeClr val="tx1">
                      <a:lumMod val="85000"/>
                      <a:lumOff val="15000"/>
                    </a:schemeClr>
                  </a:solidFill>
                  <a:latin typeface="+mn-ea"/>
                  <a:cs typeface="+mn-ea"/>
                  <a:sym typeface="+mn-ea"/>
                </a:rPr>
                <a:t>04</a:t>
              </a:r>
            </a:p>
          </p:txBody>
        </p:sp>
        <p:sp>
          <p:nvSpPr>
            <p:cNvPr id="30" name="项标题"/>
            <p:cNvSpPr txBox="1"/>
            <p:nvPr>
              <p:custDataLst>
                <p:tags r:id="rId11"/>
              </p:custDataLst>
            </p:nvPr>
          </p:nvSpPr>
          <p:spPr>
            <a:xfrm>
              <a:off x="3082" y="6512"/>
              <a:ext cx="5643" cy="595"/>
            </a:xfrm>
            <a:prstGeom prst="rect">
              <a:avLst/>
            </a:prstGeom>
            <a:noFill/>
          </p:spPr>
          <p:txBody>
            <a:bodyPr wrap="square" lIns="0" tIns="0" rIns="0" bIns="0" rtlCol="0" anchor="ctr">
              <a:normAutofit fontScale="95000" lnSpcReduction="10000"/>
            </a:bodyPr>
            <a:lstStyle/>
            <a:p>
              <a:pPr algn="l">
                <a:lnSpc>
                  <a:spcPct val="100000"/>
                </a:lnSpc>
                <a:buClrTx/>
                <a:buSzTx/>
                <a:buFontTx/>
              </a:pPr>
              <a:r>
                <a:rPr lang="zh-CN" altLang="en-US" sz="2100" spc="300" dirty="0">
                  <a:solidFill>
                    <a:schemeClr val="tx1">
                      <a:lumMod val="85000"/>
                      <a:lumOff val="15000"/>
                    </a:schemeClr>
                  </a:solidFill>
                  <a:latin typeface="+mn-ea"/>
                  <a:cs typeface="+mn-ea"/>
                  <a:sym typeface="+mn-ea"/>
                </a:rPr>
                <a:t>汇付</a:t>
              </a:r>
            </a:p>
          </p:txBody>
        </p:sp>
        <p:sp>
          <p:nvSpPr>
            <p:cNvPr id="32" name="序号"/>
            <p:cNvSpPr txBox="1"/>
            <p:nvPr>
              <p:custDataLst>
                <p:tags r:id="rId12"/>
              </p:custDataLst>
            </p:nvPr>
          </p:nvSpPr>
          <p:spPr>
            <a:xfrm>
              <a:off x="1925" y="5374"/>
              <a:ext cx="778" cy="596"/>
            </a:xfrm>
            <a:prstGeom prst="rect">
              <a:avLst/>
            </a:prstGeom>
            <a:noFill/>
          </p:spPr>
          <p:txBody>
            <a:bodyPr wrap="square" lIns="0" tIns="0" rIns="0" bIns="0" rtlCol="0" anchor="ctr" anchorCtr="0"/>
            <a:lstStyle/>
            <a:p>
              <a:pPr algn="r">
                <a:lnSpc>
                  <a:spcPct val="100000"/>
                </a:lnSpc>
                <a:buClrTx/>
                <a:buSzTx/>
                <a:buFontTx/>
              </a:pPr>
              <a:r>
                <a:rPr lang="en-US" sz="2100" b="1" dirty="0">
                  <a:solidFill>
                    <a:schemeClr val="tx1">
                      <a:lumMod val="85000"/>
                      <a:lumOff val="15000"/>
                    </a:schemeClr>
                  </a:solidFill>
                  <a:latin typeface="+mn-ea"/>
                  <a:cs typeface="+mn-ea"/>
                  <a:sym typeface="+mn-ea"/>
                </a:rPr>
                <a:t>03</a:t>
              </a:r>
            </a:p>
          </p:txBody>
        </p:sp>
        <p:sp>
          <p:nvSpPr>
            <p:cNvPr id="33" name="项标题"/>
            <p:cNvSpPr txBox="1"/>
            <p:nvPr>
              <p:custDataLst>
                <p:tags r:id="rId13"/>
              </p:custDataLst>
            </p:nvPr>
          </p:nvSpPr>
          <p:spPr>
            <a:xfrm>
              <a:off x="3082" y="5374"/>
              <a:ext cx="5643" cy="595"/>
            </a:xfrm>
            <a:prstGeom prst="rect">
              <a:avLst/>
            </a:prstGeom>
            <a:noFill/>
          </p:spPr>
          <p:txBody>
            <a:bodyPr wrap="square" lIns="0" tIns="0" rIns="0" bIns="0" rtlCol="0" anchor="ctr">
              <a:normAutofit fontScale="95000" lnSpcReduction="10000"/>
            </a:bodyPr>
            <a:lstStyle/>
            <a:p>
              <a:pPr algn="l">
                <a:lnSpc>
                  <a:spcPct val="100000"/>
                </a:lnSpc>
                <a:buClrTx/>
                <a:buSzTx/>
                <a:buFontTx/>
              </a:pPr>
              <a:r>
                <a:rPr lang="zh-CN" altLang="en-US" sz="2100" spc="300" dirty="0">
                  <a:solidFill>
                    <a:schemeClr val="tx1">
                      <a:lumMod val="85000"/>
                      <a:lumOff val="15000"/>
                    </a:schemeClr>
                  </a:solidFill>
                  <a:latin typeface="+mn-ea"/>
                  <a:cs typeface="+mn-ea"/>
                  <a:sym typeface="+mn-ea"/>
                </a:rPr>
                <a:t>支票</a:t>
              </a:r>
            </a:p>
          </p:txBody>
        </p:sp>
        <p:sp>
          <p:nvSpPr>
            <p:cNvPr id="2" name="序号"/>
            <p:cNvSpPr txBox="1"/>
            <p:nvPr>
              <p:custDataLst>
                <p:tags r:id="rId14"/>
              </p:custDataLst>
            </p:nvPr>
          </p:nvSpPr>
          <p:spPr>
            <a:xfrm>
              <a:off x="1925" y="7650"/>
              <a:ext cx="778" cy="596"/>
            </a:xfrm>
            <a:prstGeom prst="rect">
              <a:avLst/>
            </a:prstGeom>
            <a:noFill/>
          </p:spPr>
          <p:txBody>
            <a:bodyPr wrap="square" lIns="0" tIns="0" rIns="0" bIns="0" rtlCol="0" anchor="ctr" anchorCtr="0"/>
            <a:lstStyle/>
            <a:p>
              <a:pPr algn="r">
                <a:lnSpc>
                  <a:spcPct val="100000"/>
                </a:lnSpc>
              </a:pPr>
              <a:r>
                <a:rPr lang="en-US" sz="2100" b="1" dirty="0">
                  <a:solidFill>
                    <a:schemeClr val="tx1">
                      <a:lumMod val="85000"/>
                      <a:lumOff val="15000"/>
                    </a:schemeClr>
                  </a:solidFill>
                  <a:latin typeface="+mn-ea"/>
                  <a:cs typeface="+mn-ea"/>
                  <a:sym typeface="+mn-ea"/>
                </a:rPr>
                <a:t>05</a:t>
              </a:r>
            </a:p>
          </p:txBody>
        </p:sp>
        <p:sp>
          <p:nvSpPr>
            <p:cNvPr id="3" name="项标题"/>
            <p:cNvSpPr txBox="1"/>
            <p:nvPr>
              <p:custDataLst>
                <p:tags r:id="rId15"/>
              </p:custDataLst>
            </p:nvPr>
          </p:nvSpPr>
          <p:spPr>
            <a:xfrm>
              <a:off x="3082" y="7650"/>
              <a:ext cx="5643" cy="595"/>
            </a:xfrm>
            <a:prstGeom prst="rect">
              <a:avLst/>
            </a:prstGeom>
            <a:noFill/>
          </p:spPr>
          <p:txBody>
            <a:bodyPr wrap="square" lIns="0" tIns="0" rIns="0" bIns="0" rtlCol="0" anchor="ctr">
              <a:normAutofit fontScale="95000" lnSpcReduction="10000"/>
            </a:bodyPr>
            <a:lstStyle/>
            <a:p>
              <a:pPr algn="l">
                <a:lnSpc>
                  <a:spcPct val="100000"/>
                </a:lnSpc>
                <a:buClrTx/>
                <a:buSzTx/>
                <a:buFontTx/>
              </a:pPr>
              <a:r>
                <a:rPr lang="zh-CN" altLang="en-US" sz="2100" spc="300" dirty="0">
                  <a:solidFill>
                    <a:schemeClr val="tx1">
                      <a:lumMod val="85000"/>
                      <a:lumOff val="15000"/>
                    </a:schemeClr>
                  </a:solidFill>
                  <a:latin typeface="+mn-ea"/>
                  <a:cs typeface="+mn-ea"/>
                  <a:sym typeface="+mn-ea"/>
                </a:rPr>
                <a:t>托收</a:t>
              </a:r>
            </a:p>
          </p:txBody>
        </p:sp>
        <p:sp>
          <p:nvSpPr>
            <p:cNvPr id="8" name="序号"/>
            <p:cNvSpPr txBox="1"/>
            <p:nvPr>
              <p:custDataLst>
                <p:tags r:id="rId16"/>
              </p:custDataLst>
            </p:nvPr>
          </p:nvSpPr>
          <p:spPr>
            <a:xfrm>
              <a:off x="1925" y="8802"/>
              <a:ext cx="778" cy="596"/>
            </a:xfrm>
            <a:prstGeom prst="rect">
              <a:avLst/>
            </a:prstGeom>
            <a:noFill/>
          </p:spPr>
          <p:txBody>
            <a:bodyPr wrap="square" lIns="0" tIns="0" rIns="0" bIns="0" rtlCol="0" anchor="ctr" anchorCtr="0"/>
            <a:lstStyle/>
            <a:p>
              <a:pPr algn="r">
                <a:lnSpc>
                  <a:spcPct val="100000"/>
                </a:lnSpc>
              </a:pPr>
              <a:r>
                <a:rPr lang="en-US" sz="2100" b="1" dirty="0">
                  <a:solidFill>
                    <a:schemeClr val="tx1">
                      <a:lumMod val="85000"/>
                      <a:lumOff val="15000"/>
                    </a:schemeClr>
                  </a:solidFill>
                  <a:latin typeface="+mn-ea"/>
                  <a:cs typeface="+mn-ea"/>
                  <a:sym typeface="+mn-ea"/>
                </a:rPr>
                <a:t>06</a:t>
              </a:r>
            </a:p>
          </p:txBody>
        </p:sp>
        <p:sp>
          <p:nvSpPr>
            <p:cNvPr id="9" name="项标题"/>
            <p:cNvSpPr txBox="1"/>
            <p:nvPr>
              <p:custDataLst>
                <p:tags r:id="rId17"/>
              </p:custDataLst>
            </p:nvPr>
          </p:nvSpPr>
          <p:spPr>
            <a:xfrm>
              <a:off x="3082" y="8788"/>
              <a:ext cx="5643" cy="595"/>
            </a:xfrm>
            <a:prstGeom prst="rect">
              <a:avLst/>
            </a:prstGeom>
            <a:noFill/>
          </p:spPr>
          <p:txBody>
            <a:bodyPr wrap="square" lIns="0" tIns="0" rIns="0" bIns="0" rtlCol="0" anchor="ctr">
              <a:normAutofit fontScale="95000" lnSpcReduction="10000"/>
            </a:bodyPr>
            <a:lstStyle/>
            <a:p>
              <a:pPr algn="l">
                <a:lnSpc>
                  <a:spcPct val="100000"/>
                </a:lnSpc>
                <a:buClrTx/>
                <a:buSzTx/>
                <a:buFontTx/>
              </a:pPr>
              <a:r>
                <a:rPr lang="zh-CN" altLang="en-US" sz="2100" spc="300" dirty="0">
                  <a:solidFill>
                    <a:schemeClr val="tx1">
                      <a:lumMod val="85000"/>
                      <a:lumOff val="15000"/>
                    </a:schemeClr>
                  </a:solidFill>
                  <a:latin typeface="+mn-ea"/>
                  <a:cs typeface="+mn-ea"/>
                  <a:sym typeface="+mn-ea"/>
                </a:rPr>
                <a:t>信用证</a:t>
              </a:r>
            </a:p>
          </p:txBody>
        </p:sp>
      </p:grpSp>
      <p:sp>
        <p:nvSpPr>
          <p:cNvPr id="5" name="序号"/>
          <p:cNvSpPr txBox="1"/>
          <p:nvPr>
            <p:custDataLst>
              <p:tags r:id="rId4"/>
            </p:custDataLst>
          </p:nvPr>
        </p:nvSpPr>
        <p:spPr>
          <a:xfrm>
            <a:off x="2088833" y="5049203"/>
            <a:ext cx="370523" cy="283845"/>
          </a:xfrm>
          <a:prstGeom prst="rect">
            <a:avLst/>
          </a:prstGeom>
          <a:noFill/>
        </p:spPr>
        <p:txBody>
          <a:bodyPr wrap="square" lIns="0" tIns="0" rIns="0" bIns="0" rtlCol="0" anchor="ctr" anchorCtr="0"/>
          <a:lstStyle/>
          <a:p>
            <a:pPr algn="r">
              <a:lnSpc>
                <a:spcPct val="100000"/>
              </a:lnSpc>
            </a:pPr>
            <a:r>
              <a:rPr lang="en-US" sz="2100" b="1" dirty="0">
                <a:solidFill>
                  <a:schemeClr val="tx1">
                    <a:lumMod val="85000"/>
                    <a:lumOff val="15000"/>
                  </a:schemeClr>
                </a:solidFill>
                <a:latin typeface="+mn-ea"/>
                <a:cs typeface="+mn-ea"/>
                <a:sym typeface="+mn-ea"/>
              </a:rPr>
              <a:t>07</a:t>
            </a:r>
          </a:p>
        </p:txBody>
      </p:sp>
      <p:sp>
        <p:nvSpPr>
          <p:cNvPr id="11" name="项标题"/>
          <p:cNvSpPr txBox="1"/>
          <p:nvPr>
            <p:custDataLst>
              <p:tags r:id="rId5"/>
            </p:custDataLst>
          </p:nvPr>
        </p:nvSpPr>
        <p:spPr>
          <a:xfrm>
            <a:off x="2639854" y="5061109"/>
            <a:ext cx="2687479" cy="283369"/>
          </a:xfrm>
          <a:prstGeom prst="rect">
            <a:avLst/>
          </a:prstGeom>
          <a:noFill/>
        </p:spPr>
        <p:txBody>
          <a:bodyPr wrap="square" lIns="0" tIns="0" rIns="0" bIns="0" rtlCol="0" anchor="ctr">
            <a:normAutofit fontScale="95000" lnSpcReduction="10000"/>
          </a:bodyPr>
          <a:lstStyle/>
          <a:p>
            <a:pPr algn="l">
              <a:lnSpc>
                <a:spcPct val="100000"/>
              </a:lnSpc>
              <a:buClrTx/>
              <a:buSzTx/>
              <a:buFontTx/>
            </a:pPr>
            <a:r>
              <a:rPr lang="zh-CN" altLang="en-US" sz="2100">
                <a:sym typeface="+mn-ea"/>
              </a:rPr>
              <a:t>不同支付方式的应用</a:t>
            </a:r>
            <a:endParaRPr lang="zh-CN" altLang="en-US" sz="2100" spc="300" dirty="0">
              <a:solidFill>
                <a:schemeClr val="tx1">
                  <a:lumMod val="85000"/>
                  <a:lumOff val="15000"/>
                </a:schemeClr>
              </a:solidFill>
              <a:latin typeface="+mn-ea"/>
              <a:cs typeface="+mn-ea"/>
              <a:sym typeface="+mn-ea"/>
            </a:endParaRPr>
          </a:p>
        </p:txBody>
      </p:sp>
    </p:spTree>
    <p:custDataLst>
      <p:tags r:id="rId1"/>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lang="zh-CN" altLang="en-US" dirty="0"/>
              <a:t>Bill of Exchange / Draft</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01</a:t>
            </a:r>
            <a:endParaRPr lang="zh-CN" altLang="en-US" dirty="0"/>
          </a:p>
        </p:txBody>
      </p:sp>
    </p:spTree>
    <p:custDataLst>
      <p:tags r:id="rId1"/>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637615" y="3459752"/>
            <a:ext cx="5868771" cy="1492493"/>
          </a:xfrm>
        </p:spPr>
        <p:txBody>
          <a:bodyPr wrap="square">
            <a:normAutofit/>
          </a:bodyPr>
          <a:lstStyle/>
          <a:p>
            <a:r>
              <a:rPr lang="zh-CN" altLang="en-US" dirty="0"/>
              <a:t>汇票</a:t>
            </a:r>
          </a:p>
        </p:txBody>
      </p:sp>
      <p:sp>
        <p:nvSpPr>
          <p:cNvPr id="6" name="节编号"/>
          <p:cNvSpPr>
            <a:spLocks noGrp="1"/>
          </p:cNvSpPr>
          <p:nvPr>
            <p:ph type="body" sz="quarter" idx="13"/>
            <p:custDataLst>
              <p:tags r:id="rId3"/>
            </p:custDataLst>
          </p:nvPr>
        </p:nvSpPr>
        <p:spPr>
          <a:xfrm>
            <a:off x="1637615" y="1781140"/>
            <a:ext cx="5868771" cy="1502494"/>
          </a:xfrm>
        </p:spPr>
        <p:txBody>
          <a:bodyPr wrap="square">
            <a:normAutofit/>
          </a:bodyPr>
          <a:lstStyle/>
          <a:p>
            <a:r>
              <a:rPr lang="en-US" altLang="zh-CN" dirty="0"/>
              <a:t>01</a:t>
            </a:r>
            <a:endParaRPr lang="zh-CN" altLang="en-US" dirty="0"/>
          </a:p>
        </p:txBody>
      </p:sp>
    </p:spTree>
    <p:custDataLst>
      <p:tags r:id="rId1"/>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Bill of Exchange/Draft</a:t>
            </a:r>
            <a:r>
              <a:rPr lang="en-US" altLang="zh-CN" dirty="0"/>
              <a:t>—Definition</a:t>
            </a:r>
          </a:p>
        </p:txBody>
      </p:sp>
      <p:sp>
        <p:nvSpPr>
          <p:cNvPr id="3" name="正文"/>
          <p:cNvSpPr>
            <a:spLocks noGrp="1"/>
          </p:cNvSpPr>
          <p:nvPr>
            <p:ph idx="1"/>
            <p:custDataLst>
              <p:tags r:id="rId3"/>
            </p:custDataLst>
          </p:nvPr>
        </p:nvSpPr>
        <p:spPr>
          <a:xfrm>
            <a:off x="755576" y="1268760"/>
            <a:ext cx="7434376" cy="4813200"/>
          </a:xfrm>
        </p:spPr>
        <p:txBody>
          <a:bodyPr wrap="square">
            <a:normAutofit/>
          </a:bodyPr>
          <a:lstStyle/>
          <a:p>
            <a:pPr marL="0" indent="457200" fontAlgn="auto">
              <a:lnSpc>
                <a:spcPct val="150000"/>
              </a:lnSpc>
              <a:buNone/>
              <a:extLst>
                <a:ext uri="{35155182-B16C-46BC-9424-99874614C6A1}">
                  <wpsdc:indentchars xmlns="" xmlns:wpsdc="http://www.wps.cn/officeDocument/2017/drawingmlCustomData" val="200" checksum="59296752"/>
                </a:ext>
              </a:extLst>
            </a:pPr>
            <a:r>
              <a:rPr lang="zh-CN" altLang="en-US" dirty="0">
                <a:latin typeface="Times New Roman" panose="02020603050405020304" pitchFamily="18" charset="0"/>
                <a:cs typeface="Times New Roman" panose="02020603050405020304" pitchFamily="18" charset="0"/>
              </a:rPr>
              <a:t>gotiable Instruments  Law  of the People’s  Republic  of  China, A draft is a bill signed by the drawer,requiring the entrusted payer to make unconditional payment in a fixed amount at the sight of the bill or at a fixed date to the payee or the holder. A bill of exchange,namely a draft or a bill，is formally defined in Bill  of  Exchange  Act  estab- lished in 1882 in Britain as “ an unconditional order in writing,addressed by one per- son ( drawer) to another ( drawee),signed by the person giving it,requiring the per- son to whom it is addressed to pay on demand,or at a fixed or determinable future time,a sum certain in money，to or to the order of,a specified person ( payee),or to bearer”.  In short,a bill of exchange is a writing order from drawer for drawee to pay unconditionally.</a:t>
            </a:r>
          </a:p>
        </p:txBody>
      </p:sp>
    </p:spTree>
    <p:custDataLst>
      <p:tags r:id="rId1"/>
    </p:custData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a:t>汇票</a:t>
            </a:r>
            <a:r>
              <a:rPr lang="en-US" altLang="zh-CN"/>
              <a:t>—</a:t>
            </a:r>
            <a:r>
              <a:rPr lang="zh-CN" altLang="en-US"/>
              <a:t>定义</a:t>
            </a:r>
          </a:p>
        </p:txBody>
      </p:sp>
      <p:sp>
        <p:nvSpPr>
          <p:cNvPr id="3" name="内容占位符 2"/>
          <p:cNvSpPr>
            <a:spLocks noGrp="1"/>
          </p:cNvSpPr>
          <p:nvPr>
            <p:ph idx="1"/>
          </p:nvPr>
        </p:nvSpPr>
        <p:spPr>
          <a:xfrm>
            <a:off x="1245394" y="2267426"/>
            <a:ext cx="6555105" cy="2707481"/>
          </a:xfrm>
        </p:spPr>
        <p:txBody>
          <a:bodyPr>
            <a:normAutofit fontScale="87500" lnSpcReduction="10000"/>
          </a:bodyPr>
          <a:lstStyle/>
          <a:p>
            <a:pPr indent="355600" fontAlgn="auto">
              <a:lnSpc>
                <a:spcPct val="150000"/>
              </a:lnSpc>
              <a:spcBef>
                <a:spcPts val="0"/>
              </a:spcBef>
              <a:buNone/>
              <a:extLst>
                <a:ext uri="{35155182-B16C-46BC-9424-99874614C6A1}">
                  <wpsdc:indentchars xmlns="" xmlns:wpsdc="http://www.wps.cn/officeDocument/2017/drawingmlCustomData" val="200" checksum="3837665281"/>
                </a:ext>
              </a:extLst>
            </a:pPr>
            <a:r>
              <a:rPr lang="zh-CN" altLang="en-US">
                <a:latin typeface="宋体" panose="02010600030101010101" pitchFamily="2" charset="-122"/>
                <a:ea typeface="宋体" panose="02010600030101010101" pitchFamily="2" charset="-122"/>
                <a:cs typeface="宋体" panose="02010600030101010101" pitchFamily="2" charset="-122"/>
              </a:rPr>
              <a:t>汇票是国际货款结算中使用最为广泛的一种票据。 根据《中华人民共和国票据法》( 简称“ 我国《票据法》”) 的规定,汇票是出票人签发的,委托付款人在见票时或者在指定日期应无条件支付确定的金额给收款人或持票人的票据。根据各国广泛引用和参照的《英国票据法》的规定,“ 汇票是由一人签发给另一个人的无条件书面命令,要求受票人见票时或于未来某一规定的或可以确定的 时间,将一定金额的款项支付给某一特定的人或其指定的人或持票人”。 简言之,汇票是出票人要求受票人无条件付款的书面命令。</a:t>
            </a:r>
          </a:p>
        </p:txBody>
      </p:sp>
    </p:spTree>
    <p:custDataLst>
      <p:tags r:id="rId1"/>
    </p:custData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Bill of Exchange/Draft</a:t>
            </a:r>
            <a:r>
              <a:rPr lang="en-US" altLang="zh-CN" dirty="0"/>
              <a:t>—Parties </a:t>
            </a:r>
          </a:p>
        </p:txBody>
      </p:sp>
      <p:sp>
        <p:nvSpPr>
          <p:cNvPr id="3" name="正文"/>
          <p:cNvSpPr>
            <a:spLocks noGrp="1"/>
          </p:cNvSpPr>
          <p:nvPr>
            <p:ph idx="1"/>
            <p:custDataLst>
              <p:tags r:id="rId3"/>
            </p:custDataLst>
          </p:nvPr>
        </p:nvSpPr>
        <p:spPr>
          <a:xfrm>
            <a:off x="1043608" y="1124744"/>
            <a:ext cx="7218352" cy="4813200"/>
          </a:xfrm>
        </p:spPr>
        <p:txBody>
          <a:bodyPr wrap="square">
            <a:normAutofit fontScale="90000" lnSpcReduction="10000"/>
          </a:bodyPr>
          <a:lstStyle/>
          <a:p>
            <a:pPr marL="0" indent="406400" algn="l">
              <a:lnSpc>
                <a:spcPct val="150000"/>
              </a:lnSpc>
              <a:buClrTx/>
              <a:buSzTx/>
              <a:buNone/>
              <a:extLst>
                <a:ext uri="{35155182-B16C-46BC-9424-99874614C6A1}">
                  <wpsdc:indentchars xmlns="" xmlns:wpsdc="http://www.wps.cn/officeDocument/2017/drawingmlCustomData" val="200" checksum="1740828767"/>
                </a:ext>
              </a:extLst>
            </a:pPr>
            <a:r>
              <a:rPr lang="zh-CN" altLang="en-US" dirty="0">
                <a:latin typeface="Times New Roman" panose="02020603050405020304" pitchFamily="18" charset="0"/>
                <a:cs typeface="Times New Roman" panose="02020603050405020304" pitchFamily="18" charset="0"/>
              </a:rPr>
              <a:t>There are three immediate parties to a bill of exchange:</a:t>
            </a:r>
            <a:r>
              <a:rPr lang="zh-CN" altLang="en-US" b="1" dirty="0">
                <a:latin typeface="Times New Roman" panose="02020603050405020304" pitchFamily="18" charset="0"/>
                <a:cs typeface="Times New Roman" panose="02020603050405020304" pitchFamily="18" charset="0"/>
              </a:rPr>
              <a:t>the drawer,the drawee and the payee</a:t>
            </a:r>
            <a:r>
              <a:rPr lang="zh-CN" altLang="en-US" dirty="0">
                <a:latin typeface="Times New Roman" panose="02020603050405020304" pitchFamily="18" charset="0"/>
                <a:cs typeface="Times New Roman" panose="02020603050405020304" pitchFamily="18" charset="0"/>
              </a:rPr>
              <a:t>.</a:t>
            </a:r>
          </a:p>
          <a:p>
            <a:pPr marL="0" indent="406400" fontAlgn="auto">
              <a:lnSpc>
                <a:spcPct val="150000"/>
              </a:lnSpc>
              <a:buNone/>
              <a:extLst>
                <a:ext uri="{35155182-B16C-46BC-9424-99874614C6A1}">
                  <wpsdc:indentchars xmlns="" xmlns:wpsdc="http://www.wps.cn/officeDocument/2017/drawingmlCustomData" val="200" checksum="1740828767"/>
                </a:ext>
              </a:extLst>
            </a:pPr>
            <a:r>
              <a:rPr lang="zh-CN" altLang="en-US" b="1" dirty="0">
                <a:latin typeface="Times New Roman" panose="02020603050405020304" pitchFamily="18" charset="0"/>
                <a:cs typeface="Times New Roman" panose="02020603050405020304" pitchFamily="18" charset="0"/>
              </a:rPr>
              <a:t>The Drawer</a:t>
            </a:r>
            <a:r>
              <a:rPr lang="zh-CN" altLang="en-US" dirty="0">
                <a:latin typeface="Times New Roman" panose="02020603050405020304" pitchFamily="18" charset="0"/>
                <a:cs typeface="Times New Roman" panose="02020603050405020304" pitchFamily="18" charset="0"/>
              </a:rPr>
              <a:t> is the party who writes an order and gives directions to another per- son to pay a specific sum of money. He is usually the exporter or his bank in interna- tional trade.</a:t>
            </a:r>
          </a:p>
          <a:p>
            <a:pPr marL="0" indent="406400" fontAlgn="auto">
              <a:lnSpc>
                <a:spcPct val="150000"/>
              </a:lnSpc>
              <a:buNone/>
              <a:extLst>
                <a:ext uri="{35155182-B16C-46BC-9424-99874614C6A1}">
                  <wpsdc:indentchars xmlns="" xmlns:wpsdc="http://www.wps.cn/officeDocument/2017/drawingmlCustomData" val="200" checksum="1740828767"/>
                </a:ext>
              </a:extLst>
            </a:pPr>
            <a:r>
              <a:rPr lang="zh-CN" altLang="en-US" b="1" dirty="0">
                <a:latin typeface="Times New Roman" panose="02020603050405020304" pitchFamily="18" charset="0"/>
                <a:cs typeface="Times New Roman" panose="02020603050405020304" pitchFamily="18" charset="0"/>
              </a:rPr>
              <a:t>The Drawee</a:t>
            </a:r>
            <a:r>
              <a:rPr lang="en-US" altLang="zh-CN"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is </a:t>
            </a:r>
            <a:r>
              <a:rPr lang="zh-CN" altLang="en-US" dirty="0">
                <a:latin typeface="Times New Roman" panose="02020603050405020304" pitchFamily="18" charset="0"/>
                <a:cs typeface="Times New Roman" panose="02020603050405020304" pitchFamily="18" charset="0"/>
              </a:rPr>
              <a:t>namely the Payer,is the party to whom the order is addressed and who is to honor a bill at the order of the drawer. He is usually the importer or his bank in international  trade.  In  addition,the  drawee  will  become  both  the  accepter and the principal debtor of the draft when he accepts a time bill.</a:t>
            </a:r>
          </a:p>
          <a:p>
            <a:pPr marL="0" indent="406400" fontAlgn="auto">
              <a:lnSpc>
                <a:spcPct val="150000"/>
              </a:lnSpc>
              <a:buNone/>
              <a:extLst>
                <a:ext uri="{35155182-B16C-46BC-9424-99874614C6A1}">
                  <wpsdc:indentchars xmlns="" xmlns:wpsdc="http://www.wps.cn/officeDocument/2017/drawingmlCustomData" val="200" checksum="1740828767"/>
                </a:ext>
              </a:extLst>
            </a:pPr>
            <a:r>
              <a:rPr lang="zh-CN" altLang="en-US" b="1" dirty="0">
                <a:latin typeface="Times New Roman" panose="02020603050405020304" pitchFamily="18" charset="0"/>
                <a:cs typeface="Times New Roman" panose="02020603050405020304" pitchFamily="18" charset="0"/>
              </a:rPr>
              <a:t>The Payee </a:t>
            </a:r>
            <a:r>
              <a:rPr lang="zh-CN" altLang="en-US" dirty="0">
                <a:latin typeface="Times New Roman" panose="02020603050405020304" pitchFamily="18" charset="0"/>
                <a:cs typeface="Times New Roman" panose="02020603050405020304" pitchFamily="18" charset="0"/>
              </a:rPr>
              <a:t>is the party who receives the payment and who is the creditor of a bill.  The drawer and payee is often the same person.  Furthermore,the original payee will become an endorser and an endorsee will become the current payee when a bill of exchange is endorsed.</a:t>
            </a:r>
          </a:p>
        </p:txBody>
      </p:sp>
    </p:spTree>
    <p:custDataLst>
      <p:tags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汇票</a:t>
            </a:r>
            <a:r>
              <a:rPr lang="en-US" altLang="zh-CN" dirty="0"/>
              <a:t>—</a:t>
            </a:r>
            <a:r>
              <a:rPr lang="zh-CN" altLang="en-US" dirty="0"/>
              <a:t>当事人</a:t>
            </a:r>
          </a:p>
        </p:txBody>
      </p:sp>
      <p:sp>
        <p:nvSpPr>
          <p:cNvPr id="3" name="内容占位符 2"/>
          <p:cNvSpPr>
            <a:spLocks noGrp="1"/>
          </p:cNvSpPr>
          <p:nvPr>
            <p:ph idx="1"/>
          </p:nvPr>
        </p:nvSpPr>
        <p:spPr>
          <a:xfrm>
            <a:off x="962824" y="1268760"/>
            <a:ext cx="7218352" cy="4813200"/>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一般来说,汇票涉及三方面的基本当事人,即</a:t>
            </a:r>
            <a:r>
              <a:rPr lang="zh-CN" altLang="en-US" sz="1350" b="1" dirty="0">
                <a:latin typeface="宋体" panose="02010600030101010101" pitchFamily="2" charset="-122"/>
                <a:ea typeface="宋体" panose="02010600030101010101" pitchFamily="2" charset="-122"/>
                <a:cs typeface="宋体" panose="02010600030101010101" pitchFamily="2" charset="-122"/>
              </a:rPr>
              <a:t>出票人、受票人和收款人</a:t>
            </a:r>
            <a:r>
              <a:rPr lang="zh-CN" altLang="en-US" sz="1350" dirty="0">
                <a:latin typeface="宋体" panose="02010600030101010101" pitchFamily="2" charset="-122"/>
                <a:ea typeface="宋体" panose="02010600030101010101" pitchFamily="2" charset="-122"/>
                <a:cs typeface="宋体" panose="02010600030101010101" pitchFamily="2" charset="-122"/>
              </a:rPr>
              <a:t>。</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出票人</a:t>
            </a:r>
            <a:r>
              <a:rPr lang="zh-CN" altLang="en-US" sz="1350" dirty="0">
                <a:latin typeface="宋体" panose="02010600030101010101" pitchFamily="2" charset="-122"/>
                <a:ea typeface="宋体" panose="02010600030101010101" pitchFamily="2" charset="-122"/>
                <a:cs typeface="宋体" panose="02010600030101010101" pitchFamily="2" charset="-122"/>
              </a:rPr>
              <a:t>，是签发汇票要求另一人支付一定金额的人。在进出口贸易中,汇票的出票人通常是出口方或出口地银行。</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受票人</a:t>
            </a:r>
            <a:r>
              <a:rPr lang="zh-CN" altLang="en-US" sz="1350" dirty="0">
                <a:latin typeface="宋体" panose="02010600030101010101" pitchFamily="2" charset="-122"/>
                <a:ea typeface="宋体" panose="02010600030101010101" pitchFamily="2" charset="-122"/>
                <a:cs typeface="宋体" panose="02010600030101010101" pitchFamily="2" charset="-122"/>
              </a:rPr>
              <a:t>,又称付款人,是接受汇票并将付款的人。在进出口贸易中,汇票的受票人通常是进口方或进口地银行。当受票人承兑一张远期汇票时,他就成为汇票的承兑人和主债务人。</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收款人</a:t>
            </a:r>
            <a:r>
              <a:rPr lang="zh-CN" altLang="en-US" sz="1350" dirty="0">
                <a:latin typeface="宋体" panose="02010600030101010101" pitchFamily="2" charset="-122"/>
                <a:ea typeface="宋体" panose="02010600030101010101" pitchFamily="2" charset="-122"/>
                <a:cs typeface="宋体" panose="02010600030101010101" pitchFamily="2" charset="-122"/>
              </a:rPr>
              <a:t>，是收取票款的人,也是汇票的债权人。在进出口贸易中,汇票的出票人和收款人通常是同一人。若汇票进行背书转让,汇票的原收款人成为汇票的背书人,汇票的被背书人成为汇票的收款人。</a:t>
            </a:r>
          </a:p>
        </p:txBody>
      </p:sp>
    </p:spTree>
    <p:custDataLst>
      <p:tags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Bill of Exchange/Draft</a:t>
            </a:r>
            <a:r>
              <a:rPr lang="en-US" altLang="zh-CN" dirty="0"/>
              <a:t>—Essentials</a:t>
            </a:r>
          </a:p>
        </p:txBody>
      </p:sp>
      <p:sp>
        <p:nvSpPr>
          <p:cNvPr id="3" name="正文"/>
          <p:cNvSpPr>
            <a:spLocks noGrp="1"/>
          </p:cNvSpPr>
          <p:nvPr>
            <p:ph idx="1"/>
            <p:custDataLst>
              <p:tags r:id="rId3"/>
            </p:custDataLst>
          </p:nvPr>
        </p:nvSpPr>
        <p:spPr>
          <a:xfrm>
            <a:off x="899592" y="1268760"/>
            <a:ext cx="7578392" cy="4813200"/>
          </a:xfrm>
        </p:spPr>
        <p:txBody>
          <a:bodyPr wrap="square">
            <a:noAutofit/>
          </a:bodyPr>
          <a:lstStyle/>
          <a:p>
            <a:pPr marL="0" indent="0">
              <a:buNone/>
            </a:pPr>
            <a:r>
              <a:rPr lang="zh-CN" altLang="en-US" sz="1500" dirty="0">
                <a:latin typeface="Times New Roman" panose="02020603050405020304" pitchFamily="18" charset="0"/>
                <a:cs typeface="Times New Roman" panose="02020603050405020304" pitchFamily="18" charset="0"/>
              </a:rPr>
              <a:t>In comply with Negotiable Instruments Law of the People’ s Republic of China, a bill of exchange must fulfill the following requisites to be regarded as valid:</a:t>
            </a:r>
          </a:p>
          <a:p>
            <a:pPr marL="0" indent="381000" fontAlgn="auto">
              <a:lnSpc>
                <a:spcPct val="150000"/>
              </a:lnSpc>
              <a:buNone/>
              <a:extLst>
                <a:ext uri="{35155182-B16C-46BC-9424-99874614C6A1}">
                  <wpsdc:indentchars xmlns="" xmlns:wpsdc="http://www.wps.cn/officeDocument/2017/drawingmlCustomData" val="200" checksum="2033819950"/>
                </a:ext>
              </a:extLst>
            </a:pPr>
            <a:r>
              <a:rPr lang="zh-CN" altLang="en-US" sz="1500" dirty="0">
                <a:latin typeface="Times New Roman" panose="02020603050405020304" pitchFamily="18" charset="0"/>
                <a:cs typeface="Times New Roman" panose="02020603050405020304" pitchFamily="18" charset="0"/>
              </a:rPr>
              <a:t>(1)The words of “ Bill of Exchange”. </a:t>
            </a:r>
          </a:p>
          <a:p>
            <a:pPr marL="0" indent="381000" fontAlgn="auto">
              <a:lnSpc>
                <a:spcPct val="150000"/>
              </a:lnSpc>
              <a:buNone/>
              <a:extLst>
                <a:ext uri="{35155182-B16C-46BC-9424-99874614C6A1}">
                  <wpsdc:indentchars xmlns="" xmlns:wpsdc="http://www.wps.cn/officeDocument/2017/drawingmlCustomData" val="200" checksum="2033819950"/>
                </a:ext>
              </a:extLst>
            </a:pPr>
            <a:r>
              <a:rPr lang="zh-CN" altLang="en-US" sz="1500" dirty="0">
                <a:latin typeface="Times New Roman" panose="02020603050405020304" pitchFamily="18" charset="0"/>
                <a:cs typeface="Times New Roman" panose="02020603050405020304" pitchFamily="18" charset="0"/>
              </a:rPr>
              <a:t>(2)An unconditional order in writing.  It is a oneoff payment without proviso. </a:t>
            </a:r>
          </a:p>
          <a:p>
            <a:pPr marL="0" indent="381000" fontAlgn="auto">
              <a:lnSpc>
                <a:spcPct val="150000"/>
              </a:lnSpc>
              <a:buNone/>
              <a:extLst>
                <a:ext uri="{35155182-B16C-46BC-9424-99874614C6A1}">
                  <wpsdc:indentchars xmlns="" xmlns:wpsdc="http://www.wps.cn/officeDocument/2017/drawingmlCustomData" val="200" checksum="2033819950"/>
                </a:ext>
              </a:extLst>
            </a:pPr>
            <a:r>
              <a:rPr lang="zh-CN" altLang="en-US" sz="1500" dirty="0">
                <a:latin typeface="Times New Roman" panose="02020603050405020304" pitchFamily="18" charset="0"/>
                <a:cs typeface="Times New Roman" panose="02020603050405020304" pitchFamily="18" charset="0"/>
              </a:rPr>
              <a:t>(3) A certain sum. </a:t>
            </a:r>
          </a:p>
          <a:p>
            <a:pPr marL="0" indent="381000" fontAlgn="auto">
              <a:lnSpc>
                <a:spcPct val="150000"/>
              </a:lnSpc>
              <a:buNone/>
              <a:extLst>
                <a:ext uri="{35155182-B16C-46BC-9424-99874614C6A1}">
                  <wpsdc:indentchars xmlns="" xmlns:wpsdc="http://www.wps.cn/officeDocument/2017/drawingmlCustomData" val="200" checksum="2033819950"/>
                </a:ext>
              </a:extLst>
            </a:pPr>
            <a:r>
              <a:rPr lang="zh-CN" altLang="en-US" sz="1500" dirty="0">
                <a:latin typeface="Times New Roman" panose="02020603050405020304" pitchFamily="18" charset="0"/>
                <a:cs typeface="Times New Roman" panose="02020603050405020304" pitchFamily="18" charset="0"/>
              </a:rPr>
              <a:t>(4)The name of payer.  </a:t>
            </a:r>
          </a:p>
          <a:p>
            <a:pPr marL="0" indent="381000" fontAlgn="auto">
              <a:lnSpc>
                <a:spcPct val="150000"/>
              </a:lnSpc>
              <a:buNone/>
              <a:extLst>
                <a:ext uri="{35155182-B16C-46BC-9424-99874614C6A1}">
                  <wpsdc:indentchars xmlns="" xmlns:wpsdc="http://www.wps.cn/officeDocument/2017/drawingmlCustomData" val="200" checksum="2033819950"/>
                </a:ext>
              </a:extLst>
            </a:pPr>
            <a:r>
              <a:rPr lang="zh-CN" altLang="en-US" sz="1500" dirty="0">
                <a:latin typeface="Times New Roman" panose="02020603050405020304" pitchFamily="18" charset="0"/>
                <a:cs typeface="Times New Roman" panose="02020603050405020304" pitchFamily="18" charset="0"/>
              </a:rPr>
              <a:t>(5)The name of payee. </a:t>
            </a:r>
          </a:p>
          <a:p>
            <a:pPr marL="0" indent="381000" fontAlgn="auto">
              <a:lnSpc>
                <a:spcPct val="150000"/>
              </a:lnSpc>
              <a:buNone/>
              <a:extLst>
                <a:ext uri="{35155182-B16C-46BC-9424-99874614C6A1}">
                  <wpsdc:indentchars xmlns="" xmlns:wpsdc="http://www.wps.cn/officeDocument/2017/drawingmlCustomData" val="200" checksum="2033819950"/>
                </a:ext>
              </a:extLst>
            </a:pPr>
            <a:r>
              <a:rPr lang="zh-CN" altLang="en-US" sz="1500" dirty="0">
                <a:latin typeface="Times New Roman" panose="02020603050405020304" pitchFamily="18" charset="0"/>
                <a:cs typeface="Times New Roman" panose="02020603050405020304" pitchFamily="18" charset="0"/>
              </a:rPr>
              <a:t>(6) The issuance date. </a:t>
            </a:r>
          </a:p>
          <a:p>
            <a:pPr marL="0" indent="381000" fontAlgn="auto">
              <a:lnSpc>
                <a:spcPct val="150000"/>
              </a:lnSpc>
              <a:buNone/>
              <a:extLst>
                <a:ext uri="{35155182-B16C-46BC-9424-99874614C6A1}">
                  <wpsdc:indentchars xmlns="" xmlns:wpsdc="http://www.wps.cn/officeDocument/2017/drawingmlCustomData" val="200" checksum="2033819950"/>
                </a:ext>
              </a:extLst>
            </a:pPr>
            <a:r>
              <a:rPr lang="zh-CN" altLang="en-US" sz="1500" dirty="0">
                <a:latin typeface="Times New Roman" panose="02020603050405020304" pitchFamily="18" charset="0"/>
                <a:cs typeface="Times New Roman" panose="02020603050405020304" pitchFamily="18" charset="0"/>
              </a:rPr>
              <a:t>(7) The signature of drawer. </a:t>
            </a:r>
          </a:p>
        </p:txBody>
      </p:sp>
    </p:spTree>
    <p:custDataLst>
      <p:tags r:id="rId1"/>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汇票</a:t>
            </a:r>
            <a:r>
              <a:rPr lang="en-US" altLang="zh-CN" dirty="0"/>
              <a:t>—</a:t>
            </a:r>
            <a:r>
              <a:rPr lang="zh-CN" altLang="en-US" dirty="0"/>
              <a:t>要项</a:t>
            </a:r>
          </a:p>
        </p:txBody>
      </p:sp>
      <p:sp>
        <p:nvSpPr>
          <p:cNvPr id="3" name="内容占位符 2"/>
          <p:cNvSpPr>
            <a:spLocks noGrp="1"/>
          </p:cNvSpPr>
          <p:nvPr>
            <p:ph idx="1"/>
          </p:nvPr>
        </p:nvSpPr>
        <p:spPr>
          <a:xfrm>
            <a:off x="1475656" y="1340768"/>
            <a:ext cx="6075000" cy="2707425"/>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各国票据法对汇票内容的规定有所不同,根据我国《票据法》的明确规定, 汇票必须记载下列事项:</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a:t>
            </a:r>
            <a:r>
              <a:rPr lang="en-US" altLang="zh-CN" sz="1200" b="1" dirty="0">
                <a:latin typeface="宋体" panose="02010600030101010101" pitchFamily="2" charset="-122"/>
                <a:ea typeface="宋体" panose="02010600030101010101" pitchFamily="2" charset="-122"/>
                <a:cs typeface="宋体" panose="02010600030101010101" pitchFamily="2" charset="-122"/>
              </a:rPr>
              <a:t>2</a:t>
            </a:r>
            <a:r>
              <a:rPr lang="zh-CN" altLang="en-US" sz="1200" b="1" dirty="0">
                <a:latin typeface="宋体" panose="02010600030101010101" pitchFamily="2" charset="-122"/>
                <a:ea typeface="宋体" panose="02010600030101010101" pitchFamily="2" charset="-122"/>
                <a:cs typeface="宋体" panose="02010600030101010101" pitchFamily="2" charset="-122"/>
              </a:rPr>
              <a:t>）表明“ 汇票” 字样。</a:t>
            </a:r>
            <a:r>
              <a:rPr lang="zh-CN" altLang="en-US" sz="1200" dirty="0">
                <a:latin typeface="宋体" panose="02010600030101010101" pitchFamily="2" charset="-122"/>
                <a:ea typeface="宋体" panose="02010600030101010101" pitchFamily="2" charset="-122"/>
                <a:cs typeface="宋体" panose="02010600030101010101" pitchFamily="2" charset="-122"/>
              </a:rPr>
              <a:t> 这样做是为了方便使用者辨认汇票,并将汇票和其他的票据支付工具( 如本票、支票) 区别开来。</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a:t>
            </a:r>
            <a:r>
              <a:rPr lang="en-US" altLang="zh-CN" sz="1200" b="1" dirty="0">
                <a:latin typeface="宋体" panose="02010600030101010101" pitchFamily="2" charset="-122"/>
                <a:ea typeface="宋体" panose="02010600030101010101" pitchFamily="2" charset="-122"/>
                <a:cs typeface="宋体" panose="02010600030101010101" pitchFamily="2" charset="-122"/>
              </a:rPr>
              <a:t>2</a:t>
            </a:r>
            <a:r>
              <a:rPr lang="zh-CN" altLang="en-US" sz="1200" b="1" dirty="0">
                <a:latin typeface="宋体" panose="02010600030101010101" pitchFamily="2" charset="-122"/>
                <a:ea typeface="宋体" panose="02010600030101010101" pitchFamily="2" charset="-122"/>
                <a:cs typeface="宋体" panose="02010600030101010101" pitchFamily="2" charset="-122"/>
              </a:rPr>
              <a:t>）无条件的支付命令。</a:t>
            </a:r>
            <a:r>
              <a:rPr lang="zh-CN" altLang="en-US" sz="1200" dirty="0">
                <a:latin typeface="宋体" panose="02010600030101010101" pitchFamily="2" charset="-122"/>
                <a:ea typeface="宋体" panose="02010600030101010101" pitchFamily="2" charset="-122"/>
                <a:cs typeface="宋体" panose="02010600030101010101" pitchFamily="2" charset="-122"/>
              </a:rPr>
              <a:t> 汇票的支付不附带条件,且为一次性的支付。</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a:t>
            </a:r>
            <a:r>
              <a:rPr lang="en-US" altLang="zh-CN" sz="1200" b="1" dirty="0">
                <a:latin typeface="宋体" panose="02010600030101010101" pitchFamily="2" charset="-122"/>
                <a:ea typeface="宋体" panose="02010600030101010101" pitchFamily="2" charset="-122"/>
                <a:cs typeface="宋体" panose="02010600030101010101" pitchFamily="2" charset="-122"/>
              </a:rPr>
              <a:t>3</a:t>
            </a:r>
            <a:r>
              <a:rPr lang="zh-CN" altLang="en-US" sz="1200" b="1" dirty="0">
                <a:latin typeface="宋体" panose="02010600030101010101" pitchFamily="2" charset="-122"/>
                <a:ea typeface="宋体" panose="02010600030101010101" pitchFamily="2" charset="-122"/>
                <a:cs typeface="宋体" panose="02010600030101010101" pitchFamily="2" charset="-122"/>
              </a:rPr>
              <a:t>）确定的金额。</a:t>
            </a:r>
            <a:r>
              <a:rPr lang="zh-CN" altLang="en-US" sz="1200" dirty="0">
                <a:latin typeface="宋体" panose="02010600030101010101" pitchFamily="2" charset="-122"/>
                <a:ea typeface="宋体" panose="02010600030101010101" pitchFamily="2" charset="-122"/>
                <a:cs typeface="宋体" panose="02010600030101010101" pitchFamily="2" charset="-122"/>
              </a:rPr>
              <a:t> 汇票上的金额是以一定的货币表示的确切数目,不能用大约或模棱两可的描述,并且要用文字大写、数字小写分别列明。</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a:t>
            </a:r>
            <a:r>
              <a:rPr lang="en-US" altLang="zh-CN" sz="1200" b="1" dirty="0">
                <a:latin typeface="宋体" panose="02010600030101010101" pitchFamily="2" charset="-122"/>
                <a:ea typeface="宋体" panose="02010600030101010101" pitchFamily="2" charset="-122"/>
                <a:cs typeface="宋体" panose="02010600030101010101" pitchFamily="2" charset="-122"/>
              </a:rPr>
              <a:t>4</a:t>
            </a:r>
            <a:r>
              <a:rPr lang="zh-CN" altLang="en-US" sz="1200" b="1" dirty="0">
                <a:latin typeface="宋体" panose="02010600030101010101" pitchFamily="2" charset="-122"/>
                <a:ea typeface="宋体" panose="02010600030101010101" pitchFamily="2" charset="-122"/>
                <a:cs typeface="宋体" panose="02010600030101010101" pitchFamily="2" charset="-122"/>
              </a:rPr>
              <a:t>）付款人名称。</a:t>
            </a:r>
            <a:r>
              <a:rPr lang="zh-CN" altLang="en-US" sz="1200" dirty="0">
                <a:latin typeface="宋体" panose="02010600030101010101" pitchFamily="2" charset="-122"/>
                <a:ea typeface="宋体" panose="02010600030101010101" pitchFamily="2" charset="-122"/>
                <a:cs typeface="宋体" panose="02010600030101010101" pitchFamily="2" charset="-122"/>
              </a:rPr>
              <a:t> 付款人,即受票人,通常为进口方或其指定的银行。</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（5）收款人名称。</a:t>
            </a:r>
            <a:r>
              <a:rPr lang="zh-CN" altLang="en-US" sz="1200" dirty="0">
                <a:latin typeface="宋体" panose="02010600030101010101" pitchFamily="2" charset="-122"/>
                <a:ea typeface="宋体" panose="02010600030101010101" pitchFamily="2" charset="-122"/>
                <a:cs typeface="宋体" panose="02010600030101010101" pitchFamily="2" charset="-122"/>
              </a:rPr>
              <a:t> 收款人通常为出口方或其指定的银行。</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（6）出票日期。</a:t>
            </a:r>
            <a:r>
              <a:rPr lang="zh-CN" altLang="en-US" sz="1200" dirty="0">
                <a:latin typeface="宋体" panose="02010600030101010101" pitchFamily="2" charset="-122"/>
                <a:ea typeface="宋体" panose="02010600030101010101" pitchFamily="2" charset="-122"/>
                <a:cs typeface="宋体" panose="02010600030101010101" pitchFamily="2" charset="-122"/>
              </a:rPr>
              <a:t> 汇票上必须记载出票日期,用来确定出票人在签发汇票时是否有行为能力,并以此计算付款日。</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（7）出票人签章。</a:t>
            </a:r>
            <a:r>
              <a:rPr lang="zh-CN" altLang="en-US" sz="1200" dirty="0">
                <a:latin typeface="宋体" panose="02010600030101010101" pitchFamily="2" charset="-122"/>
                <a:ea typeface="宋体" panose="02010600030101010101" pitchFamily="2" charset="-122"/>
                <a:cs typeface="宋体" panose="02010600030101010101" pitchFamily="2" charset="-122"/>
              </a:rPr>
              <a:t> 签章可以是签名、盖章或签名加盖章。 若仿造签章,或为未经授权的签章,汇票被视为无效。</a:t>
            </a:r>
          </a:p>
        </p:txBody>
      </p:sp>
    </p:spTree>
    <p:custDataLst>
      <p:tags r:id="rId1"/>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Bill of Exchange/Draft</a:t>
            </a:r>
            <a:r>
              <a:rPr lang="en-US" altLang="zh-CN" dirty="0"/>
              <a:t>—Specimen</a:t>
            </a:r>
          </a:p>
        </p:txBody>
      </p:sp>
      <p:sp>
        <p:nvSpPr>
          <p:cNvPr id="3" name="正文"/>
          <p:cNvSpPr>
            <a:spLocks noGrp="1"/>
          </p:cNvSpPr>
          <p:nvPr>
            <p:ph idx="1"/>
            <p:custDataLst>
              <p:tags r:id="rId3"/>
            </p:custDataLst>
          </p:nvPr>
        </p:nvSpPr>
        <p:spPr/>
        <p:txBody>
          <a:bodyPr wrap="square">
            <a:normAutofit/>
          </a:bodyPr>
          <a:lstStyle/>
          <a:p>
            <a:endParaRPr lang="zh-CN" altLang="en-US" dirty="0"/>
          </a:p>
          <a:p>
            <a:pPr marL="0" indent="457200" fontAlgn="auto">
              <a:lnSpc>
                <a:spcPct val="150000"/>
              </a:lnSpc>
              <a:buNone/>
              <a:extLst>
                <a:ext uri="{35155182-B16C-46BC-9424-99874614C6A1}">
                  <wpsdc:indentchars xmlns="" xmlns:wpsdc="http://www.wps.cn/officeDocument/2017/drawingmlCustomData" val="200" checksum="59296752"/>
                </a:ext>
              </a:extLst>
            </a:pPr>
            <a:endParaRPr lang="zh-CN" altLang="en-US" dirty="0">
              <a:latin typeface="Times New Roman" panose="02020603050405020304" pitchFamily="18" charset="0"/>
              <a:cs typeface="Times New Roman" panose="02020603050405020304" pitchFamily="18" charset="0"/>
            </a:endParaRPr>
          </a:p>
        </p:txBody>
      </p:sp>
      <p:pic>
        <p:nvPicPr>
          <p:cNvPr id="1237888917" name="图片 1"/>
          <p:cNvPicPr>
            <a:picLocks noChangeAspect="1"/>
          </p:cNvPicPr>
          <p:nvPr/>
        </p:nvPicPr>
        <p:blipFill>
          <a:blip r:embed="rId6"/>
          <a:stretch>
            <a:fillRect/>
          </a:stretch>
        </p:blipFill>
        <p:spPr>
          <a:xfrm>
            <a:off x="1659255" y="2200275"/>
            <a:ext cx="5643086" cy="3116580"/>
          </a:xfrm>
          <a:prstGeom prst="rect">
            <a:avLst/>
          </a:prstGeom>
        </p:spPr>
      </p:pic>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641350" y="296545"/>
            <a:ext cx="10115550" cy="855345"/>
          </a:xfrm>
          <a:prstGeom prst="rect">
            <a:avLst/>
          </a:prstGeom>
          <a:noFill/>
        </p:spPr>
        <p:txBody>
          <a:bodyPr wrap="none" rtlCol="0">
            <a:noAutofit/>
          </a:bodyPr>
          <a:lstStyle/>
          <a:p>
            <a:pPr algn="l">
              <a:lnSpc>
                <a:spcPct val="90000"/>
              </a:lnSpc>
            </a:pPr>
            <a:r>
              <a:rPr lang="en-US" altLang="zh-CN" sz="3600">
                <a:latin typeface="Times New Roman" panose="02020603050405020304" pitchFamily="18" charset="0"/>
                <a:cs typeface="Times New Roman" panose="02020603050405020304" pitchFamily="18" charset="0"/>
              </a:rPr>
              <a:t>4. Learning Objectives</a:t>
            </a:r>
          </a:p>
          <a:p>
            <a:pPr algn="l">
              <a:lnSpc>
                <a:spcPct val="90000"/>
              </a:lnSpc>
            </a:pPr>
            <a:r>
              <a:rPr lang="zh-CN" altLang="en-US" sz="2000">
                <a:latin typeface="+mn-ea"/>
                <a:cs typeface="Times New Roman" panose="02020603050405020304" pitchFamily="18" charset="0"/>
              </a:rPr>
              <a:t>（贯彻党的二十大精神：构建开放的贸易发展环境）</a:t>
            </a:r>
          </a:p>
        </p:txBody>
      </p:sp>
      <p:sp>
        <p:nvSpPr>
          <p:cNvPr id="5" name="TextBox 4"/>
          <p:cNvSpPr txBox="1"/>
          <p:nvPr/>
        </p:nvSpPr>
        <p:spPr>
          <a:xfrm>
            <a:off x="884239" y="1224936"/>
            <a:ext cx="7423393" cy="4384675"/>
          </a:xfrm>
          <a:prstGeom prst="rect">
            <a:avLst/>
          </a:prstGeom>
          <a:noFill/>
        </p:spPr>
        <p:txBody>
          <a:bodyPr wrap="square" rtlCol="0">
            <a:spAutoFit/>
          </a:bodyPr>
          <a:lstStyle/>
          <a:p>
            <a:pPr lvl="0" indent="457200" algn="just">
              <a:buClrTx/>
              <a:buSzTx/>
              <a:buFontTx/>
            </a:pPr>
            <a:r>
              <a:rPr lang="en-US" altLang="zh-CN" sz="2700">
                <a:latin typeface="Times New Roman" panose="02020603050405020304" pitchFamily="18" charset="0"/>
                <a:cs typeface="Times New Roman" panose="02020603050405020304" pitchFamily="18" charset="0"/>
              </a:rPr>
              <a:t>China is committed to its fundamental national policy of opening to the outside world and pursues a mutually beneficial strategy of opening up. It strives to create new opportunities for the world with its own development and to contribute its share to building an open global economy that delivers greater benefits to all peoples.</a:t>
            </a:r>
          </a:p>
          <a:p>
            <a:pPr lvl="0" algn="just"/>
            <a:r>
              <a:rPr lang="en-US" altLang="zh-CN" sz="2400"/>
              <a:t>      (</a:t>
            </a:r>
            <a:r>
              <a:rPr lang="zh-CN" altLang="en-US" sz="2400"/>
              <a:t>中国坚持对外开放的基本国策，坚定奉行互利共赢的开放战略，不断以中国新发展为世界提供新机遇，推动建设开放型世界经济，更好惠及各国人民。</a:t>
            </a:r>
            <a:r>
              <a:rPr lang="en-US" altLang="zh-CN" sz="2400"/>
              <a:t>)</a:t>
            </a:r>
            <a:endParaRPr lang="zh-CN" altLang="en-US"/>
          </a:p>
          <a:p>
            <a:pPr lvl="0" algn="just"/>
            <a:endParaRPr lang="zh-CN" altLang="en-US"/>
          </a:p>
        </p:txBody>
      </p:sp>
    </p:spTree>
  </p:cSld>
  <p:clrMapOvr>
    <a:masterClrMapping/>
  </p:clrMapOvr>
  <p:transition spd="slow">
    <p:push dir="u"/>
  </p:transition>
</p:sld>
</file>

<file path=ppt/slides/slide2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汇票</a:t>
            </a:r>
            <a:r>
              <a:rPr lang="en-US" altLang="zh-CN" dirty="0"/>
              <a:t>—</a:t>
            </a:r>
            <a:r>
              <a:rPr lang="zh-CN" altLang="en-US" dirty="0"/>
              <a:t>样本</a:t>
            </a:r>
          </a:p>
        </p:txBody>
      </p:sp>
      <p:pic>
        <p:nvPicPr>
          <p:cNvPr id="1237888917" name="图片 1"/>
          <p:cNvPicPr>
            <a:picLocks noChangeAspect="1"/>
          </p:cNvPicPr>
          <p:nvPr/>
        </p:nvPicPr>
        <p:blipFill>
          <a:blip r:embed="rId4"/>
          <a:stretch>
            <a:fillRect/>
          </a:stretch>
        </p:blipFill>
        <p:spPr>
          <a:xfrm>
            <a:off x="1763554" y="2295049"/>
            <a:ext cx="5643086" cy="3116580"/>
          </a:xfrm>
          <a:prstGeom prst="rect">
            <a:avLst/>
          </a:prstGeom>
        </p:spPr>
      </p:pic>
    </p:spTree>
    <p:custDataLst>
      <p:tags r:id="rId1"/>
    </p:custData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Bill of Exchange/Draft</a:t>
            </a:r>
            <a:r>
              <a:rPr lang="en-US" altLang="zh-CN" dirty="0"/>
              <a:t>—Types</a:t>
            </a:r>
          </a:p>
        </p:txBody>
      </p:sp>
      <p:sp>
        <p:nvSpPr>
          <p:cNvPr id="3" name="正文"/>
          <p:cNvSpPr>
            <a:spLocks noGrp="1"/>
          </p:cNvSpPr>
          <p:nvPr>
            <p:ph idx="1"/>
            <p:custDataLst>
              <p:tags r:id="rId3"/>
            </p:custDataLst>
          </p:nvPr>
        </p:nvSpPr>
        <p:spPr>
          <a:xfrm>
            <a:off x="827584" y="1066530"/>
            <a:ext cx="7290360" cy="4813200"/>
          </a:xfrm>
        </p:spPr>
        <p:txBody>
          <a:bodyPr wrap="square">
            <a:normAutofit/>
          </a:bodyPr>
          <a:lstStyle/>
          <a:p>
            <a:pPr marL="0" indent="0">
              <a:buNone/>
            </a:pPr>
            <a:r>
              <a:rPr lang="zh-CN" altLang="en-US" dirty="0">
                <a:latin typeface="Times New Roman" panose="02020603050405020304" pitchFamily="18" charset="0"/>
                <a:cs typeface="Times New Roman" panose="02020603050405020304" pitchFamily="18" charset="0"/>
              </a:rPr>
              <a:t>According to different classification criteria,bills of exchange are usually divided</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into following types:</a:t>
            </a:r>
          </a:p>
          <a:p>
            <a:pPr marL="0" indent="0">
              <a:buNone/>
            </a:pPr>
            <a:r>
              <a:rPr lang="zh-CN" altLang="en-US" dirty="0">
                <a:latin typeface="Times New Roman" panose="02020603050405020304" pitchFamily="18" charset="0"/>
                <a:cs typeface="Times New Roman" panose="02020603050405020304" pitchFamily="18" charset="0"/>
              </a:rPr>
              <a:t>(1) Commercial draft vs. Banker’ s draft</a:t>
            </a:r>
          </a:p>
          <a:p>
            <a:pPr marL="0" indent="0">
              <a:buNone/>
            </a:pPr>
            <a:r>
              <a:rPr lang="zh-CN" altLang="en-US" dirty="0">
                <a:latin typeface="Times New Roman" panose="02020603050405020304" pitchFamily="18" charset="0"/>
                <a:cs typeface="Times New Roman" panose="02020603050405020304" pitchFamily="18" charset="0"/>
              </a:rPr>
              <a:t>(2) Clean bill vs. Documentary bill</a:t>
            </a:r>
          </a:p>
          <a:p>
            <a:pPr marL="0" indent="0">
              <a:buNone/>
            </a:pPr>
            <a:r>
              <a:rPr lang="zh-CN" altLang="en-US" dirty="0">
                <a:latin typeface="Times New Roman" panose="02020603050405020304" pitchFamily="18" charset="0"/>
                <a:cs typeface="Times New Roman" panose="02020603050405020304" pitchFamily="18" charset="0"/>
              </a:rPr>
              <a:t>(3)Sight bill / Demand bill vs. Time bill / Usance bill</a:t>
            </a:r>
          </a:p>
          <a:p>
            <a:pPr marL="0" indent="0">
              <a:buNone/>
            </a:pPr>
            <a:r>
              <a:rPr lang="zh-CN" altLang="en-US" dirty="0">
                <a:latin typeface="Times New Roman" panose="02020603050405020304" pitchFamily="18" charset="0"/>
                <a:cs typeface="Times New Roman" panose="02020603050405020304" pitchFamily="18" charset="0"/>
              </a:rPr>
              <a:t>①At ×× days after sight,such as “30 days sight” or “60 days sight”;</a:t>
            </a:r>
          </a:p>
          <a:p>
            <a:pPr marL="0" indent="0">
              <a:buNone/>
            </a:pPr>
            <a:r>
              <a:rPr lang="zh-CN" altLang="en-US" dirty="0">
                <a:latin typeface="Times New Roman" panose="02020603050405020304" pitchFamily="18" charset="0"/>
                <a:cs typeface="Times New Roman" panose="02020603050405020304" pitchFamily="18" charset="0"/>
              </a:rPr>
              <a:t>②At ×× days after date,such as “90 days after sight”;</a:t>
            </a:r>
          </a:p>
          <a:p>
            <a:pPr marL="0" indent="0">
              <a:buNone/>
            </a:pPr>
            <a:r>
              <a:rPr lang="zh-CN" altLang="en-US" dirty="0">
                <a:latin typeface="Times New Roman" panose="02020603050405020304" pitchFamily="18" charset="0"/>
                <a:cs typeface="Times New Roman" panose="02020603050405020304" pitchFamily="18" charset="0"/>
              </a:rPr>
              <a:t>③At ×× days after date of Bill of Lading,such as “45 days after date of Bill of Lading”;</a:t>
            </a:r>
          </a:p>
          <a:p>
            <a:pPr marL="0" indent="0">
              <a:buNone/>
            </a:pPr>
            <a:r>
              <a:rPr lang="zh-CN" altLang="en-US" dirty="0">
                <a:latin typeface="Times New Roman" panose="02020603050405020304" pitchFamily="18" charset="0"/>
                <a:cs typeface="Times New Roman" panose="02020603050405020304" pitchFamily="18" charset="0"/>
              </a:rPr>
              <a:t>④Fixed date,such as “ On April 30th,2018”.</a:t>
            </a:r>
          </a:p>
          <a:p>
            <a:pPr marL="0" indent="0">
              <a:buNone/>
            </a:pPr>
            <a:r>
              <a:rPr lang="zh-CN" altLang="en-US" dirty="0">
                <a:latin typeface="Times New Roman" panose="02020603050405020304" pitchFamily="18" charset="0"/>
                <a:cs typeface="Times New Roman" panose="02020603050405020304" pitchFamily="18" charset="0"/>
              </a:rPr>
              <a:t>(4)Commercial Acceptance Bill vs. Banker’ s Acceptance Bill</a:t>
            </a:r>
          </a:p>
        </p:txBody>
      </p:sp>
    </p:spTree>
    <p:custDataLst>
      <p:tags r:id="rId1"/>
    </p:custData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t>汇票</a:t>
            </a:r>
            <a:r>
              <a:rPr lang="en-US" altLang="zh-CN" dirty="0"/>
              <a:t>—</a:t>
            </a:r>
            <a:r>
              <a:rPr lang="zh-CN" altLang="en-US" dirty="0"/>
              <a:t>种类</a:t>
            </a:r>
          </a:p>
        </p:txBody>
      </p:sp>
      <p:sp>
        <p:nvSpPr>
          <p:cNvPr id="3" name="内容占位符 2"/>
          <p:cNvSpPr>
            <a:spLocks noGrp="1"/>
          </p:cNvSpPr>
          <p:nvPr>
            <p:ph idx="1"/>
          </p:nvPr>
        </p:nvSpPr>
        <p:spPr>
          <a:xfrm>
            <a:off x="1245394" y="2267426"/>
            <a:ext cx="6555105" cy="2707481"/>
          </a:xfrm>
        </p:spPr>
        <p:txBody>
          <a:bodyPr>
            <a:noAutofit/>
          </a:bodyPr>
          <a:lstStyle/>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a:latin typeface="宋体" panose="02010600030101010101" pitchFamily="2" charset="-122"/>
                <a:ea typeface="宋体" panose="02010600030101010101" pitchFamily="2" charset="-122"/>
                <a:cs typeface="宋体" panose="02010600030101010101" pitchFamily="2" charset="-122"/>
              </a:rPr>
              <a:t>根据不同的分类标准,汇票通常有以下几种类型:</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a:latin typeface="宋体" panose="02010600030101010101" pitchFamily="2" charset="-122"/>
                <a:ea typeface="宋体" panose="02010600030101010101" pitchFamily="2" charset="-122"/>
                <a:cs typeface="宋体" panose="02010600030101010101" pitchFamily="2" charset="-122"/>
              </a:rPr>
              <a:t>(1)商业汇票和银行汇票：</a:t>
            </a:r>
            <a:r>
              <a:rPr lang="zh-CN" altLang="en-US" sz="1050">
                <a:latin typeface="宋体" panose="02010600030101010101" pitchFamily="2" charset="-122"/>
                <a:ea typeface="宋体" panose="02010600030101010101" pitchFamily="2" charset="-122"/>
                <a:cs typeface="宋体" panose="02010600030101010101" pitchFamily="2" charset="-122"/>
              </a:rPr>
              <a:t>按出票人不同,汇票可分为</a:t>
            </a:r>
            <a:r>
              <a:rPr lang="zh-CN" altLang="en-US" sz="1050" b="1">
                <a:latin typeface="宋体" panose="02010600030101010101" pitchFamily="2" charset="-122"/>
                <a:ea typeface="宋体" panose="02010600030101010101" pitchFamily="2" charset="-122"/>
                <a:cs typeface="宋体" panose="02010600030101010101" pitchFamily="2" charset="-122"/>
              </a:rPr>
              <a:t>商业汇票</a:t>
            </a:r>
            <a:r>
              <a:rPr lang="zh-CN" altLang="en-US" sz="1050">
                <a:latin typeface="宋体" panose="02010600030101010101" pitchFamily="2" charset="-122"/>
                <a:ea typeface="宋体" panose="02010600030101010101" pitchFamily="2" charset="-122"/>
                <a:cs typeface="宋体" panose="02010600030101010101" pitchFamily="2" charset="-122"/>
              </a:rPr>
              <a:t>和</a:t>
            </a:r>
            <a:r>
              <a:rPr lang="zh-CN" altLang="en-US" sz="1050" b="1">
                <a:latin typeface="宋体" panose="02010600030101010101" pitchFamily="2" charset="-122"/>
                <a:ea typeface="宋体" panose="02010600030101010101" pitchFamily="2" charset="-122"/>
                <a:cs typeface="宋体" panose="02010600030101010101" pitchFamily="2" charset="-122"/>
              </a:rPr>
              <a:t>银行汇票</a:t>
            </a:r>
            <a:r>
              <a:rPr lang="zh-CN" altLang="en-US" sz="1050">
                <a:latin typeface="宋体" panose="02010600030101010101" pitchFamily="2" charset="-122"/>
                <a:ea typeface="宋体" panose="02010600030101010101" pitchFamily="2" charset="-122"/>
                <a:cs typeface="宋体" panose="02010600030101010101" pitchFamily="2" charset="-122"/>
              </a:rPr>
              <a:t>。</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a:latin typeface="宋体" panose="02010600030101010101" pitchFamily="2" charset="-122"/>
                <a:ea typeface="宋体" panose="02010600030101010101" pitchFamily="2" charset="-122"/>
                <a:cs typeface="宋体" panose="02010600030101010101" pitchFamily="2" charset="-122"/>
              </a:rPr>
              <a:t>商业汇票，</a:t>
            </a:r>
            <a:r>
              <a:rPr lang="zh-CN" altLang="en-US" sz="1050">
                <a:latin typeface="宋体" panose="02010600030101010101" pitchFamily="2" charset="-122"/>
                <a:ea typeface="宋体" panose="02010600030101010101" pitchFamily="2" charset="-122"/>
                <a:cs typeface="宋体" panose="02010600030101010101" pitchFamily="2" charset="-122"/>
              </a:rPr>
              <a:t>是指由企业或个人签发的汇票,其出票人可以是企业和个人,而受票人可以是企业、个人,也可以是银行。商业汇票一般用于外贸金融。商业汇票通常由一国的卖方( 即出口方) 向另一国的买方( 即进口方) 或其付款银行开出,票款通常经由出口地银行或该银行在进口地的代理行向进口人或其委托的银行( 如信用证开证行) 进行收取。</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a:latin typeface="宋体" panose="02010600030101010101" pitchFamily="2" charset="-122"/>
                <a:ea typeface="宋体" panose="02010600030101010101" pitchFamily="2" charset="-122"/>
                <a:cs typeface="宋体" panose="02010600030101010101" pitchFamily="2" charset="-122"/>
              </a:rPr>
              <a:t>银行汇票，</a:t>
            </a:r>
            <a:r>
              <a:rPr lang="zh-CN" altLang="en-US" sz="1050">
                <a:latin typeface="宋体" panose="02010600030101010101" pitchFamily="2" charset="-122"/>
                <a:ea typeface="宋体" panose="02010600030101010101" pitchFamily="2" charset="-122"/>
                <a:cs typeface="宋体" panose="02010600030101010101" pitchFamily="2" charset="-122"/>
              </a:rPr>
              <a:t>是指由银行签发的汇票,其受票人也是银行。银行汇票通常交由汇款人寄给受款人或亲自交给受款人,凭以向付款人( 为另一家银行) 兑取票款。</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a:latin typeface="宋体" panose="02010600030101010101" pitchFamily="2" charset="-122"/>
                <a:ea typeface="宋体" panose="02010600030101010101" pitchFamily="2" charset="-122"/>
                <a:cs typeface="宋体" panose="02010600030101010101" pitchFamily="2" charset="-122"/>
              </a:rPr>
              <a:t>(2)光票和跟单汇票：</a:t>
            </a:r>
            <a:r>
              <a:rPr lang="zh-CN" altLang="en-US" sz="1050">
                <a:latin typeface="宋体" panose="02010600030101010101" pitchFamily="2" charset="-122"/>
                <a:ea typeface="宋体" panose="02010600030101010101" pitchFamily="2" charset="-122"/>
                <a:cs typeface="宋体" panose="02010600030101010101" pitchFamily="2" charset="-122"/>
              </a:rPr>
              <a:t>按流通转让时有无随附商业单据,汇票可分为</a:t>
            </a:r>
            <a:r>
              <a:rPr lang="zh-CN" altLang="en-US" sz="1050" b="1">
                <a:latin typeface="宋体" panose="02010600030101010101" pitchFamily="2" charset="-122"/>
                <a:ea typeface="宋体" panose="02010600030101010101" pitchFamily="2" charset="-122"/>
                <a:cs typeface="宋体" panose="02010600030101010101" pitchFamily="2" charset="-122"/>
              </a:rPr>
              <a:t>光票</a:t>
            </a:r>
            <a:r>
              <a:rPr lang="zh-CN" altLang="en-US" sz="1050">
                <a:latin typeface="宋体" panose="02010600030101010101" pitchFamily="2" charset="-122"/>
                <a:ea typeface="宋体" panose="02010600030101010101" pitchFamily="2" charset="-122"/>
                <a:cs typeface="宋体" panose="02010600030101010101" pitchFamily="2" charset="-122"/>
              </a:rPr>
              <a:t>和</a:t>
            </a:r>
            <a:r>
              <a:rPr lang="zh-CN" altLang="en-US" sz="1050" b="1">
                <a:latin typeface="宋体" panose="02010600030101010101" pitchFamily="2" charset="-122"/>
                <a:ea typeface="宋体" panose="02010600030101010101" pitchFamily="2" charset="-122"/>
                <a:cs typeface="宋体" panose="02010600030101010101" pitchFamily="2" charset="-122"/>
              </a:rPr>
              <a:t>跟单汇票。</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a:latin typeface="宋体" panose="02010600030101010101" pitchFamily="2" charset="-122"/>
                <a:ea typeface="宋体" panose="02010600030101010101" pitchFamily="2" charset="-122"/>
                <a:cs typeface="宋体" panose="02010600030101010101" pitchFamily="2" charset="-122"/>
              </a:rPr>
              <a:t>光票,</a:t>
            </a:r>
            <a:r>
              <a:rPr lang="zh-CN" altLang="en-US" sz="1050">
                <a:latin typeface="宋体" panose="02010600030101010101" pitchFamily="2" charset="-122"/>
                <a:ea typeface="宋体" panose="02010600030101010101" pitchFamily="2" charset="-122"/>
                <a:cs typeface="宋体" panose="02010600030101010101" pitchFamily="2" charset="-122"/>
              </a:rPr>
              <a:t>是指不附带商业单据的汇票。光票在国际贸易中通常用于收取小额费用或杂费,如佣金、利息、样品费及预付货款等。银行汇票多为光票。</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a:latin typeface="宋体" panose="02010600030101010101" pitchFamily="2" charset="-122"/>
                <a:ea typeface="宋体" panose="02010600030101010101" pitchFamily="2" charset="-122"/>
                <a:cs typeface="宋体" panose="02010600030101010101" pitchFamily="2" charset="-122"/>
              </a:rPr>
              <a:t>跟单汇票</a:t>
            </a:r>
            <a:r>
              <a:rPr lang="zh-CN" altLang="en-US" sz="1050">
                <a:latin typeface="宋体" panose="02010600030101010101" pitchFamily="2" charset="-122"/>
                <a:ea typeface="宋体" panose="02010600030101010101" pitchFamily="2" charset="-122"/>
                <a:cs typeface="宋体" panose="02010600030101010101" pitchFamily="2" charset="-122"/>
              </a:rPr>
              <a:t>,是指随附商业单据的汇票。随附单据可能是发票、提单、保险单、产地证明等。 这种汇票既有人的信用担保,又有物的担保。商业汇票多为跟单汇票。</a:t>
            </a:r>
          </a:p>
        </p:txBody>
      </p:sp>
    </p:spTree>
    <p:custDataLst>
      <p:tags r:id="rId1"/>
    </p:custData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t>汇票</a:t>
            </a:r>
            <a:r>
              <a:rPr lang="en-US" altLang="zh-CN" dirty="0"/>
              <a:t>—</a:t>
            </a:r>
            <a:r>
              <a:rPr lang="zh-CN" altLang="en-US" dirty="0"/>
              <a:t>种类</a:t>
            </a:r>
          </a:p>
        </p:txBody>
      </p:sp>
      <p:sp>
        <p:nvSpPr>
          <p:cNvPr id="3" name="内容占位符 2"/>
          <p:cNvSpPr>
            <a:spLocks noGrp="1"/>
          </p:cNvSpPr>
          <p:nvPr>
            <p:ph idx="1"/>
          </p:nvPr>
        </p:nvSpPr>
        <p:spPr>
          <a:xfrm>
            <a:off x="1245394" y="2267426"/>
            <a:ext cx="6555105" cy="2707481"/>
          </a:xfrm>
        </p:spPr>
        <p:txBody>
          <a:bodyPr>
            <a:noAutofit/>
          </a:bodyPr>
          <a:lstStyle/>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a:latin typeface="宋体" panose="02010600030101010101" pitchFamily="2" charset="-122"/>
                <a:ea typeface="宋体" panose="02010600030101010101" pitchFamily="2" charset="-122"/>
                <a:cs typeface="宋体" panose="02010600030101010101" pitchFamily="2" charset="-122"/>
              </a:rPr>
              <a:t>(</a:t>
            </a:r>
            <a:r>
              <a:rPr lang="zh-CN" altLang="en-US" sz="1200" b="1">
                <a:latin typeface="宋体" panose="02010600030101010101" pitchFamily="2" charset="-122"/>
                <a:ea typeface="宋体" panose="02010600030101010101" pitchFamily="2" charset="-122"/>
                <a:cs typeface="宋体" panose="02010600030101010101" pitchFamily="2" charset="-122"/>
              </a:rPr>
              <a:t>3)即期汇票和远期汇票：</a:t>
            </a:r>
            <a:r>
              <a:rPr lang="zh-CN" altLang="en-US" sz="1200">
                <a:latin typeface="宋体" panose="02010600030101010101" pitchFamily="2" charset="-122"/>
                <a:ea typeface="宋体" panose="02010600030101010101" pitchFamily="2" charset="-122"/>
                <a:cs typeface="宋体" panose="02010600030101010101" pitchFamily="2" charset="-122"/>
              </a:rPr>
              <a:t>按付款时间不同,汇票可分为</a:t>
            </a:r>
            <a:r>
              <a:rPr lang="zh-CN" altLang="en-US" sz="1200" b="1">
                <a:latin typeface="宋体" panose="02010600030101010101" pitchFamily="2" charset="-122"/>
                <a:ea typeface="宋体" panose="02010600030101010101" pitchFamily="2" charset="-122"/>
                <a:cs typeface="宋体" panose="02010600030101010101" pitchFamily="2" charset="-122"/>
              </a:rPr>
              <a:t>即期汇票</a:t>
            </a:r>
            <a:r>
              <a:rPr lang="zh-CN" altLang="en-US" sz="1200">
                <a:latin typeface="宋体" panose="02010600030101010101" pitchFamily="2" charset="-122"/>
                <a:ea typeface="宋体" panose="02010600030101010101" pitchFamily="2" charset="-122"/>
                <a:cs typeface="宋体" panose="02010600030101010101" pitchFamily="2" charset="-122"/>
              </a:rPr>
              <a:t>和</a:t>
            </a:r>
            <a:r>
              <a:rPr lang="zh-CN" altLang="en-US" sz="1200" b="1">
                <a:latin typeface="宋体" panose="02010600030101010101" pitchFamily="2" charset="-122"/>
                <a:ea typeface="宋体" panose="02010600030101010101" pitchFamily="2" charset="-122"/>
                <a:cs typeface="宋体" panose="02010600030101010101" pitchFamily="2" charset="-122"/>
              </a:rPr>
              <a:t>远期汇票</a:t>
            </a:r>
            <a:r>
              <a:rPr lang="zh-CN" altLang="en-US" sz="1200">
                <a:latin typeface="宋体" panose="02010600030101010101" pitchFamily="2" charset="-122"/>
                <a:ea typeface="宋体" panose="02010600030101010101" pitchFamily="2" charset="-122"/>
                <a:cs typeface="宋体" panose="02010600030101010101" pitchFamily="2" charset="-122"/>
              </a:rPr>
              <a:t>。</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即期汇票</a:t>
            </a:r>
            <a:r>
              <a:rPr lang="zh-CN" altLang="en-US" sz="1200">
                <a:latin typeface="宋体" panose="02010600030101010101" pitchFamily="2" charset="-122"/>
                <a:ea typeface="宋体" panose="02010600030101010101" pitchFamily="2" charset="-122"/>
                <a:cs typeface="宋体" panose="02010600030101010101" pitchFamily="2" charset="-122"/>
              </a:rPr>
              <a:t>,是指付款人在见票后立即付款的汇票,又称“ 见票即付” 汇票。 </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远期汇票</a:t>
            </a:r>
            <a:r>
              <a:rPr lang="zh-CN" altLang="en-US" sz="1200">
                <a:latin typeface="宋体" panose="02010600030101010101" pitchFamily="2" charset="-122"/>
                <a:ea typeface="宋体" panose="02010600030101010101" pitchFamily="2" charset="-122"/>
                <a:cs typeface="宋体" panose="02010600030101010101" pitchFamily="2" charset="-122"/>
              </a:rPr>
              <a:t>,是指付款人先承兑后付款的汇票,即付款人在出票一定期限后</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或在特定日期付款的汇票。 对远期汇票付款日期的描述有多种类型,如:</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①见票后若干天付款,如“ 见票后 30 天或 60 天付款”;</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②出票后若干天付款,如“ 出票后 90 天付款”;</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③提单签发日后若干天付款,如“ 提单签发日后 45 天付款”;</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④指定日期付款,如“ 于 2018 年 4 月 30 日付款”。</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(4) 商业承兑汇票和银行承兑汇票：</a:t>
            </a:r>
            <a:r>
              <a:rPr lang="zh-CN" altLang="en-US" sz="1200">
                <a:latin typeface="宋体" panose="02010600030101010101" pitchFamily="2" charset="-122"/>
                <a:ea typeface="宋体" panose="02010600030101010101" pitchFamily="2" charset="-122"/>
                <a:cs typeface="宋体" panose="02010600030101010101" pitchFamily="2" charset="-122"/>
              </a:rPr>
              <a:t>按承兑人不同,汇票可分为</a:t>
            </a:r>
            <a:r>
              <a:rPr lang="zh-CN" altLang="en-US" sz="1200" b="1">
                <a:latin typeface="宋体" panose="02010600030101010101" pitchFamily="2" charset="-122"/>
                <a:ea typeface="宋体" panose="02010600030101010101" pitchFamily="2" charset="-122"/>
                <a:cs typeface="宋体" panose="02010600030101010101" pitchFamily="2" charset="-122"/>
              </a:rPr>
              <a:t>商业承兑汇票</a:t>
            </a:r>
            <a:r>
              <a:rPr lang="zh-CN" altLang="en-US" sz="1200">
                <a:latin typeface="宋体" panose="02010600030101010101" pitchFamily="2" charset="-122"/>
                <a:ea typeface="宋体" panose="02010600030101010101" pitchFamily="2" charset="-122"/>
                <a:cs typeface="宋体" panose="02010600030101010101" pitchFamily="2" charset="-122"/>
              </a:rPr>
              <a:t>和</a:t>
            </a:r>
            <a:r>
              <a:rPr lang="zh-CN" altLang="en-US" sz="1200" b="1">
                <a:latin typeface="宋体" panose="02010600030101010101" pitchFamily="2" charset="-122"/>
                <a:ea typeface="宋体" panose="02010600030101010101" pitchFamily="2" charset="-122"/>
                <a:cs typeface="宋体" panose="02010600030101010101" pitchFamily="2" charset="-122"/>
              </a:rPr>
              <a:t>银行承兑汇票</a:t>
            </a:r>
            <a:r>
              <a:rPr lang="zh-CN" altLang="en-US" sz="1200">
                <a:latin typeface="宋体" panose="02010600030101010101" pitchFamily="2" charset="-122"/>
                <a:ea typeface="宋体" panose="02010600030101010101" pitchFamily="2" charset="-122"/>
                <a:cs typeface="宋体" panose="02010600030101010101" pitchFamily="2" charset="-122"/>
              </a:rPr>
              <a:t>。</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商业承兑汇票，</a:t>
            </a:r>
            <a:r>
              <a:rPr lang="zh-CN" altLang="en-US" sz="1200">
                <a:latin typeface="宋体" panose="02010600030101010101" pitchFamily="2" charset="-122"/>
                <a:ea typeface="宋体" panose="02010600030101010101" pitchFamily="2" charset="-122"/>
                <a:cs typeface="宋体" panose="02010600030101010101" pitchFamily="2" charset="-122"/>
              </a:rPr>
              <a:t>是指以企业或个人为付款人和承兑人的远期汇票。</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银行承兑汇票，</a:t>
            </a:r>
            <a:r>
              <a:rPr lang="zh-CN" altLang="en-US" sz="1200">
                <a:latin typeface="宋体" panose="02010600030101010101" pitchFamily="2" charset="-122"/>
                <a:ea typeface="宋体" panose="02010600030101010101" pitchFamily="2" charset="-122"/>
                <a:cs typeface="宋体" panose="02010600030101010101" pitchFamily="2" charset="-122"/>
              </a:rPr>
              <a:t>是指以银行为付款人和承兑人的远期汇票。</a:t>
            </a:r>
          </a:p>
        </p:txBody>
      </p:sp>
    </p:spTree>
    <p:custDataLst>
      <p:tags r:id="rId1"/>
    </p:custData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Bill of Exchange/Draft</a:t>
            </a:r>
            <a:r>
              <a:rPr lang="en-US" altLang="zh-CN" dirty="0"/>
              <a:t>—Acts Relating</a:t>
            </a:r>
          </a:p>
        </p:txBody>
      </p:sp>
      <p:sp>
        <p:nvSpPr>
          <p:cNvPr id="3" name="正文"/>
          <p:cNvSpPr>
            <a:spLocks noGrp="1"/>
          </p:cNvSpPr>
          <p:nvPr>
            <p:ph idx="1"/>
            <p:custDataLst>
              <p:tags r:id="rId3"/>
            </p:custDataLst>
          </p:nvPr>
        </p:nvSpPr>
        <p:spPr>
          <a:xfrm>
            <a:off x="710796" y="1268760"/>
            <a:ext cx="7722408" cy="4813200"/>
          </a:xfrm>
        </p:spPr>
        <p:txBody>
          <a:bodyPr wrap="square">
            <a:normAutofit/>
          </a:bodyPr>
          <a:lstStyle/>
          <a:p>
            <a:pPr marL="0" indent="0">
              <a:buNone/>
            </a:pPr>
            <a:r>
              <a:rPr dirty="0">
                <a:latin typeface="Times New Roman" panose="02020603050405020304" pitchFamily="18" charset="0"/>
                <a:cs typeface="Times New Roman" panose="02020603050405020304" pitchFamily="18" charset="0"/>
              </a:rPr>
              <a:t>(1)Issuance</a:t>
            </a:r>
          </a:p>
          <a:p>
            <a:pPr marL="0" indent="0">
              <a:buNone/>
            </a:pPr>
            <a:r>
              <a:rPr dirty="0">
                <a:latin typeface="Times New Roman" panose="02020603050405020304" pitchFamily="18" charset="0"/>
                <a:cs typeface="Times New Roman" panose="02020603050405020304" pitchFamily="18" charset="0"/>
              </a:rPr>
              <a:t>①Restrictive order:Writing the words on the draft as </a:t>
            </a:r>
            <a:r>
              <a:rPr b="1" dirty="0">
                <a:latin typeface="Times New Roman" panose="02020603050405020304" pitchFamily="18" charset="0"/>
                <a:cs typeface="Times New Roman" panose="02020603050405020304" pitchFamily="18" charset="0"/>
              </a:rPr>
              <a:t>“ pay×× only”</a:t>
            </a:r>
            <a:r>
              <a:rPr dirty="0">
                <a:latin typeface="Times New Roman" panose="02020603050405020304" pitchFamily="18" charset="0"/>
                <a:cs typeface="Times New Roman" panose="02020603050405020304" pitchFamily="18" charset="0"/>
              </a:rPr>
              <a:t>,or</a:t>
            </a:r>
            <a:r>
              <a:rPr b="1" dirty="0">
                <a:latin typeface="Times New Roman" panose="02020603050405020304" pitchFamily="18" charset="0"/>
                <a:cs typeface="Times New Roman" panose="02020603050405020304" pitchFamily="18" charset="0"/>
              </a:rPr>
              <a:t> “ pay ××,not negotiable”.</a:t>
            </a:r>
            <a:r>
              <a:rPr dirty="0">
                <a:latin typeface="Times New Roman" panose="02020603050405020304" pitchFamily="18" charset="0"/>
                <a:cs typeface="Times New Roman" panose="02020603050405020304" pitchFamily="18" charset="0"/>
              </a:rPr>
              <a:t>  This type of draft is not transferable,and only the payee is quali-fied to accept the payment.</a:t>
            </a:r>
          </a:p>
          <a:p>
            <a:pPr marL="0" indent="0">
              <a:buNone/>
            </a:pPr>
            <a:r>
              <a:rPr dirty="0">
                <a:latin typeface="Times New Roman" panose="02020603050405020304" pitchFamily="18" charset="0"/>
                <a:cs typeface="Times New Roman" panose="02020603050405020304" pitchFamily="18" charset="0"/>
              </a:rPr>
              <a:t>②Demonstrative order:Writing the words on the draft as </a:t>
            </a:r>
            <a:r>
              <a:rPr b="1" dirty="0">
                <a:latin typeface="Times New Roman" panose="02020603050405020304" pitchFamily="18" charset="0"/>
                <a:cs typeface="Times New Roman" panose="02020603050405020304" pitchFamily="18" charset="0"/>
              </a:rPr>
              <a:t>“ pay to×× or to or-der”,</a:t>
            </a:r>
            <a:r>
              <a:rPr dirty="0">
                <a:latin typeface="Times New Roman" panose="02020603050405020304" pitchFamily="18" charset="0"/>
                <a:cs typeface="Times New Roman" panose="02020603050405020304" pitchFamily="18" charset="0"/>
              </a:rPr>
              <a:t>or </a:t>
            </a:r>
            <a:r>
              <a:rPr b="1" dirty="0">
                <a:latin typeface="Times New Roman" panose="02020603050405020304" pitchFamily="18" charset="0"/>
                <a:cs typeface="Times New Roman" panose="02020603050405020304" pitchFamily="18" charset="0"/>
              </a:rPr>
              <a:t>“ pay to the order of ××”</a:t>
            </a:r>
            <a:r>
              <a:rPr dirty="0">
                <a:latin typeface="Times New Roman" panose="02020603050405020304" pitchFamily="18" charset="0"/>
                <a:cs typeface="Times New Roman" panose="02020603050405020304" pitchFamily="18" charset="0"/>
              </a:rPr>
              <a:t>.  This kind of bill is transferable to others with endorsement.</a:t>
            </a:r>
          </a:p>
          <a:p>
            <a:pPr marL="0" indent="0">
              <a:buNone/>
            </a:pPr>
            <a:r>
              <a:rPr dirty="0">
                <a:latin typeface="Times New Roman" panose="02020603050405020304" pitchFamily="18" charset="0"/>
                <a:cs typeface="Times New Roman" panose="02020603050405020304" pitchFamily="18" charset="0"/>
              </a:rPr>
              <a:t>③Payable to bearer:Writing the words on the draft as </a:t>
            </a:r>
            <a:r>
              <a:rPr b="1" dirty="0">
                <a:latin typeface="Times New Roman" panose="02020603050405020304" pitchFamily="18" charset="0"/>
                <a:cs typeface="Times New Roman" panose="02020603050405020304" pitchFamily="18" charset="0"/>
              </a:rPr>
              <a:t>“ pay to bearer”.</a:t>
            </a:r>
            <a:r>
              <a:rPr dirty="0">
                <a:latin typeface="Times New Roman" panose="02020603050405020304" pitchFamily="18" charset="0"/>
                <a:cs typeface="Times New Roman" panose="02020603050405020304" pitchFamily="18" charset="0"/>
              </a:rPr>
              <a:t>  It is transferable without endorsement.</a:t>
            </a:r>
          </a:p>
        </p:txBody>
      </p:sp>
    </p:spTree>
    <p:custDataLst>
      <p:tags r:id="rId1"/>
    </p:custData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Bill of Exchange/Draft</a:t>
            </a:r>
            <a:r>
              <a:rPr lang="en-US" altLang="zh-CN" dirty="0"/>
              <a:t>—Acts Relating</a:t>
            </a:r>
          </a:p>
        </p:txBody>
      </p:sp>
      <p:sp>
        <p:nvSpPr>
          <p:cNvPr id="3" name="正文"/>
          <p:cNvSpPr>
            <a:spLocks noGrp="1"/>
          </p:cNvSpPr>
          <p:nvPr>
            <p:ph idx="1"/>
            <p:custDataLst>
              <p:tags r:id="rId3"/>
            </p:custDataLst>
          </p:nvPr>
        </p:nvSpPr>
        <p:spPr>
          <a:xfrm>
            <a:off x="827584" y="1196752"/>
            <a:ext cx="7146344" cy="3609900"/>
          </a:xfrm>
        </p:spPr>
        <p:txBody>
          <a:bodyPr wrap="square">
            <a:noAutofit/>
          </a:bodyPr>
          <a:lstStyle/>
          <a:p>
            <a:pPr marL="0" indent="0">
              <a:buNone/>
            </a:pPr>
            <a:r>
              <a:rPr sz="1350" dirty="0">
                <a:latin typeface="Times New Roman" panose="02020603050405020304" pitchFamily="18" charset="0"/>
                <a:cs typeface="Times New Roman" panose="02020603050405020304" pitchFamily="18" charset="0"/>
              </a:rPr>
              <a:t>(2)Presentation</a:t>
            </a:r>
          </a:p>
          <a:p>
            <a:pPr marL="0" indent="0">
              <a:buNone/>
            </a:pPr>
            <a:r>
              <a:rPr sz="1350" dirty="0">
                <a:latin typeface="Times New Roman" panose="02020603050405020304" pitchFamily="18" charset="0"/>
                <a:cs typeface="Times New Roman" panose="02020603050405020304" pitchFamily="18" charset="0"/>
              </a:rPr>
              <a:t>(3)Acceptance</a:t>
            </a:r>
          </a:p>
          <a:p>
            <a:pPr marL="0" indent="0">
              <a:buNone/>
            </a:pPr>
            <a:r>
              <a:rPr sz="1350" dirty="0">
                <a:latin typeface="Times New Roman" panose="02020603050405020304" pitchFamily="18" charset="0"/>
                <a:cs typeface="Times New Roman" panose="02020603050405020304" pitchFamily="18" charset="0"/>
              </a:rPr>
              <a:t>(4)Payment</a:t>
            </a:r>
          </a:p>
          <a:p>
            <a:pPr marL="0" indent="0">
              <a:buNone/>
            </a:pPr>
            <a:r>
              <a:rPr sz="1350" dirty="0">
                <a:latin typeface="Times New Roman" panose="02020603050405020304" pitchFamily="18" charset="0"/>
                <a:cs typeface="Times New Roman" panose="02020603050405020304" pitchFamily="18" charset="0"/>
              </a:rPr>
              <a:t>(5)Endorsement</a:t>
            </a:r>
          </a:p>
          <a:p>
            <a:pPr marL="0" indent="0">
              <a:buNone/>
            </a:pPr>
            <a:r>
              <a:rPr sz="1350" dirty="0">
                <a:latin typeface="Times New Roman" panose="02020603050405020304" pitchFamily="18" charset="0"/>
                <a:cs typeface="Times New Roman" panose="02020603050405020304" pitchFamily="18" charset="0"/>
              </a:rPr>
              <a:t>①Restrictive endorsement is one that limits the bill for further negotiation,such as “ pay ×× only” or “ pay ×× nontransfer” .  Once the bill is restricted endorsed,it</a:t>
            </a:r>
            <a:r>
              <a:rPr lang="en-US" sz="1350" dirty="0">
                <a:latin typeface="Times New Roman" panose="02020603050405020304" pitchFamily="18" charset="0"/>
                <a:cs typeface="Times New Roman" panose="02020603050405020304" pitchFamily="18" charset="0"/>
              </a:rPr>
              <a:t> </a:t>
            </a:r>
            <a:r>
              <a:rPr sz="1350" dirty="0">
                <a:latin typeface="Times New Roman" panose="02020603050405020304" pitchFamily="18" charset="0"/>
                <a:cs typeface="Times New Roman" panose="02020603050405020304" pitchFamily="18" charset="0"/>
              </a:rPr>
              <a:t>can’ t be transferred any more.</a:t>
            </a:r>
          </a:p>
          <a:p>
            <a:pPr marL="0" indent="0">
              <a:buNone/>
            </a:pPr>
            <a:r>
              <a:rPr sz="1350" dirty="0">
                <a:latin typeface="Times New Roman" panose="02020603050405020304" pitchFamily="18" charset="0"/>
                <a:cs typeface="Times New Roman" panose="02020603050405020304" pitchFamily="18" charset="0"/>
              </a:rPr>
              <a:t>② Demonstrative endorsement bears the signature of the endorser and at the same time spells out the name of the endorsee. It specifies an endorsee to whom or to whose order the draft is to be paid,such as “ pay to ×× or order” or “ pay to the order of ××”.</a:t>
            </a:r>
          </a:p>
          <a:p>
            <a:pPr marL="0" indent="0">
              <a:buNone/>
            </a:pPr>
            <a:r>
              <a:rPr sz="1350" dirty="0">
                <a:latin typeface="Times New Roman" panose="02020603050405020304" pitchFamily="18" charset="0"/>
                <a:cs typeface="Times New Roman" panose="02020603050405020304" pitchFamily="18" charset="0"/>
              </a:rPr>
              <a:t>③Blank endorsement only bears the signature of the endorser and no endorsee is specified. It is also referred to as general endorsement.</a:t>
            </a:r>
          </a:p>
          <a:p>
            <a:pPr marL="0" indent="0">
              <a:buNone/>
            </a:pPr>
            <a:r>
              <a:rPr sz="1350" dirty="0">
                <a:latin typeface="Times New Roman" panose="02020603050405020304" pitchFamily="18" charset="0"/>
                <a:cs typeface="Times New Roman" panose="02020603050405020304" pitchFamily="18" charset="0"/>
              </a:rPr>
              <a:t>(6)Dishonor</a:t>
            </a:r>
          </a:p>
          <a:p>
            <a:pPr marL="0" indent="0">
              <a:buNone/>
            </a:pPr>
            <a:r>
              <a:rPr sz="1350" dirty="0">
                <a:latin typeface="Times New Roman" panose="02020603050405020304" pitchFamily="18" charset="0"/>
                <a:cs typeface="Times New Roman" panose="02020603050405020304" pitchFamily="18" charset="0"/>
              </a:rPr>
              <a:t>(7)Recourse</a:t>
            </a:r>
          </a:p>
        </p:txBody>
      </p:sp>
    </p:spTree>
    <p:custDataLst>
      <p:tags r:id="rId1"/>
    </p:custData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03648" y="1052736"/>
            <a:ext cx="6075000" cy="405000"/>
          </a:xfrm>
        </p:spPr>
        <p:txBody>
          <a:bodyPr>
            <a:normAutofit fontScale="90000"/>
          </a:bodyPr>
          <a:lstStyle/>
          <a:p>
            <a:pPr algn="ctr"/>
            <a:r>
              <a:rPr lang="zh-CN" altLang="en-US" dirty="0"/>
              <a:t>汇票</a:t>
            </a:r>
            <a:r>
              <a:rPr lang="en-US" altLang="zh-CN" dirty="0"/>
              <a:t>—</a:t>
            </a:r>
            <a:r>
              <a:rPr lang="zh-CN" altLang="en-US" dirty="0"/>
              <a:t>行为</a:t>
            </a:r>
          </a:p>
        </p:txBody>
      </p:sp>
      <p:sp>
        <p:nvSpPr>
          <p:cNvPr id="3" name="内容占位符 2"/>
          <p:cNvSpPr>
            <a:spLocks noGrp="1"/>
          </p:cNvSpPr>
          <p:nvPr>
            <p:ph idx="1"/>
          </p:nvPr>
        </p:nvSpPr>
        <p:spPr>
          <a:xfrm>
            <a:off x="1187624" y="1628800"/>
            <a:ext cx="6555105" cy="2707481"/>
          </a:xfrm>
        </p:spPr>
        <p:txBody>
          <a:bodyPr>
            <a:noAutofit/>
          </a:bodyPr>
          <a:lstStyle/>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(1) 出票</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出票</a:t>
            </a:r>
            <a:r>
              <a:rPr lang="zh-CN" altLang="en-US" sz="1050" dirty="0">
                <a:latin typeface="宋体" panose="02010600030101010101" pitchFamily="2" charset="-122"/>
                <a:ea typeface="宋体" panose="02010600030101010101" pitchFamily="2" charset="-122"/>
                <a:cs typeface="宋体" panose="02010600030101010101" pitchFamily="2" charset="-122"/>
              </a:rPr>
              <a:t>,即汇票的签发。完整的出票行为包括两个动作。 第一,制作书面汇票；出票人在汇票上填写付款人、付款金额、付款日期和地点、受款人等项目,并由出票人签字。 第二,出票人将汇票交给受票人；只有经过汇票的交付才算完成出票行为。</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在制作和填写汇票时,受款人的抬头通常有以下三种类型:</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①限制性抬头</a:t>
            </a:r>
            <a:r>
              <a:rPr lang="zh-CN" altLang="en-US" sz="1050" dirty="0">
                <a:latin typeface="宋体" panose="02010600030101010101" pitchFamily="2" charset="-122"/>
                <a:ea typeface="宋体" panose="02010600030101010101" pitchFamily="2" charset="-122"/>
                <a:cs typeface="宋体" panose="02010600030101010101" pitchFamily="2" charset="-122"/>
              </a:rPr>
              <a:t>。  如在汇票上注明“仅付××”、“付××,不准流通”。限制性抬头的汇票不能流通转让,仅限指定的受款人收取票款。</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②指示性抬头</a:t>
            </a:r>
            <a:r>
              <a:rPr lang="zh-CN" altLang="en-US" sz="1050" dirty="0">
                <a:latin typeface="宋体" panose="02010600030101010101" pitchFamily="2" charset="-122"/>
                <a:ea typeface="宋体" panose="02010600030101010101" pitchFamily="2" charset="-122"/>
                <a:cs typeface="宋体" panose="02010600030101010101" pitchFamily="2" charset="-122"/>
              </a:rPr>
              <a:t>。 如在汇票上注明“付××或其指定的人”。 除指定受款人可以收取票款外,记名抬头的汇票也可以经过受款人自己背书,再转让给第三者。</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③持票人或来人抬头</a:t>
            </a:r>
            <a:r>
              <a:rPr lang="zh-CN" altLang="en-US" sz="1050" dirty="0">
                <a:latin typeface="宋体" panose="02010600030101010101" pitchFamily="2" charset="-122"/>
                <a:ea typeface="宋体" panose="02010600030101010101" pitchFamily="2" charset="-122"/>
                <a:cs typeface="宋体" panose="02010600030101010101" pitchFamily="2" charset="-122"/>
              </a:rPr>
              <a:t>。 此种汇票无须背书,仅凭交付汇票即可转让。</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(2) 提示</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提示</a:t>
            </a:r>
            <a:r>
              <a:rPr lang="zh-CN" altLang="en-US" sz="1050" dirty="0">
                <a:latin typeface="宋体" panose="02010600030101010101" pitchFamily="2" charset="-122"/>
                <a:ea typeface="宋体" panose="02010600030101010101" pitchFamily="2" charset="-122"/>
                <a:cs typeface="宋体" panose="02010600030101010101" pitchFamily="2" charset="-122"/>
              </a:rPr>
              <a:t>,又称见票,是指收款人或持票人将汇票提交付款人要求付款或承兑的行为。 由此,提示又可分为付款提示和承兑提示。</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付款提示是指持票人向付款人出示汇票要求付款的行为。</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承兑提示是指持票人向付款人出示远期汇票要求付款人办理承兑手续、承诺到期付款的行为。</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endParaRPr lang="zh-CN" altLang="en-US" sz="105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t>汇票</a:t>
            </a:r>
            <a:r>
              <a:rPr lang="en-US" altLang="zh-CN" dirty="0"/>
              <a:t>—</a:t>
            </a:r>
            <a:r>
              <a:rPr lang="zh-CN" altLang="en-US" dirty="0"/>
              <a:t>行为</a:t>
            </a:r>
          </a:p>
        </p:txBody>
      </p:sp>
      <p:sp>
        <p:nvSpPr>
          <p:cNvPr id="3" name="内容占位符 2"/>
          <p:cNvSpPr>
            <a:spLocks noGrp="1"/>
          </p:cNvSpPr>
          <p:nvPr>
            <p:ph idx="1"/>
          </p:nvPr>
        </p:nvSpPr>
        <p:spPr>
          <a:xfrm>
            <a:off x="1245394" y="2267426"/>
            <a:ext cx="6555105" cy="2707481"/>
          </a:xfrm>
        </p:spPr>
        <p:txBody>
          <a:bodyPr>
            <a:noAutofit/>
          </a:bodyPr>
          <a:lstStyle/>
          <a:p>
            <a:pPr marL="0" indent="304800" algn="l" fontAlgn="auto">
              <a:lnSpc>
                <a:spcPct val="15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(3)承兑</a:t>
            </a:r>
            <a:endParaRPr lang="zh-CN" altLang="en-US" sz="1200" b="1">
              <a:latin typeface="宋体" panose="02010600030101010101" pitchFamily="2" charset="-122"/>
              <a:ea typeface="宋体" panose="02010600030101010101" pitchFamily="2" charset="-122"/>
              <a:cs typeface="宋体" panose="02010600030101010101" pitchFamily="2" charset="-122"/>
            </a:endParaRP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sym typeface="+mn-ea"/>
              </a:rPr>
              <a:t>承兑是指远期汇票付款人对远期汇票表示承担到期付款责任的行为。完整的承兑行为包括两个动作。 第一,付款人在汇票上写明“承兑” 字样,注明承兑日期,并签字第二,付款人把汇票交还持票人,才算完成承兑行为。 付款人对汇票做出承兑,即为承兑人。</a:t>
            </a:r>
            <a:endParaRPr lang="zh-CN" altLang="en-US" sz="1200">
              <a:latin typeface="宋体" panose="02010600030101010101" pitchFamily="2" charset="-122"/>
              <a:ea typeface="宋体" panose="02010600030101010101" pitchFamily="2" charset="-122"/>
              <a:cs typeface="宋体" panose="02010600030101010101" pitchFamily="2" charset="-122"/>
            </a:endParaRP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sym typeface="+mn-ea"/>
              </a:rPr>
              <a:t>汇票在付款人承兑前,主债务人是出票人;在付款人承兑后,主债务人是付款人,出票人成为第二债务人。因为出票人可转让其汇票,在付款人承兑前,所有后手都可以向出票人追索。</a:t>
            </a:r>
          </a:p>
          <a:p>
            <a:pPr marL="0" indent="304800" algn="l" fontAlgn="auto">
              <a:lnSpc>
                <a:spcPct val="15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(4)付款</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sym typeface="+mn-ea"/>
              </a:rPr>
              <a:t>付款是指付款人向持票人按汇票金额支付票款的行为。对即期汇票,在持票人提示汇票后,付款人即应付款；对远期汇票,付款人经过承兑后,在汇票到期日付款。付款后,汇票的一切债务即告终止。</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endParaRPr lang="zh-CN" altLang="en-US" sz="120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a:t>汇票</a:t>
            </a:r>
            <a:r>
              <a:rPr lang="en-US" altLang="zh-CN"/>
              <a:t>—</a:t>
            </a:r>
            <a:r>
              <a:rPr lang="zh-CN" altLang="en-US"/>
              <a:t>行为</a:t>
            </a:r>
          </a:p>
        </p:txBody>
      </p:sp>
      <p:sp>
        <p:nvSpPr>
          <p:cNvPr id="3" name="内容占位符 2"/>
          <p:cNvSpPr>
            <a:spLocks noGrp="1"/>
          </p:cNvSpPr>
          <p:nvPr>
            <p:ph idx="1"/>
          </p:nvPr>
        </p:nvSpPr>
        <p:spPr>
          <a:xfrm>
            <a:off x="1245394" y="2133124"/>
            <a:ext cx="6555105" cy="2707481"/>
          </a:xfrm>
        </p:spPr>
        <p:txBody>
          <a:bodyPr>
            <a:noAutofit/>
          </a:bodyPr>
          <a:lstStyle/>
          <a:p>
            <a:pPr marL="0" indent="304800" algn="l" fontAlgn="auto">
              <a:lnSpc>
                <a:spcPct val="10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(5)背书</a:t>
            </a:r>
          </a:p>
          <a:p>
            <a:pPr marL="0" indent="304800" algn="l" fontAlgn="auto">
              <a:lnSpc>
                <a:spcPct val="10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背书</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是转让汇票权利的一种法定手续,指持票人在汇票背面记载背书文句、签名,并把汇票交付给被背书人的行为。完整的背书行为包括两个方面：一是持票人在汇票背面背书；二是将汇票交付给被背书人。只有通过交付,才算完成背书。通过背书,汇票的权利由背书人转给被背书人,即受让人,被背书人获得票据所有权。 汇票可以经过背书不断转让下去。</a:t>
            </a:r>
          </a:p>
          <a:p>
            <a:pPr marL="0" indent="304800" algn="l" fontAlgn="auto">
              <a:lnSpc>
                <a:spcPct val="100000"/>
              </a:lnSpc>
              <a:spcBef>
                <a:spcPts val="0"/>
              </a:spcBef>
              <a:buClrTx/>
              <a:buSzTx/>
              <a:buNone/>
            </a:pPr>
            <a:r>
              <a:rPr lang="zh-CN" altLang="en-US" sz="1200">
                <a:latin typeface="宋体" panose="02010600030101010101" pitchFamily="2" charset="-122"/>
                <a:ea typeface="宋体" panose="02010600030101010101" pitchFamily="2" charset="-122"/>
                <a:cs typeface="宋体" panose="02010600030101010101" pitchFamily="2" charset="-122"/>
                <a:sym typeface="+mn-ea"/>
              </a:rPr>
              <a:t>汇票背书有三种方式:</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限制性背书、指示性背书和空白背书</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对于受让人来说,所有在他以前的背书人以及原出票人都是他的“前手”；对于出让人来说,所有在他让与以后的受让人都是他的后手。 前手对后手负有担保汇票必然会被偿付的责任。 除限制性抬头的汇票外,汇票也可以在金融市场上流通转让。</a:t>
            </a:r>
          </a:p>
          <a:p>
            <a:pPr marL="0" indent="304800" algn="l" fontAlgn="auto">
              <a:lnSpc>
                <a:spcPct val="10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①限制性背书</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背书人在背书中加注</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“限制汇票继续流通”</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的文字,例如</a:t>
            </a:r>
          </a:p>
          <a:p>
            <a:pPr marL="0" indent="304800" algn="l" fontAlgn="auto">
              <a:lnSpc>
                <a:spcPct val="10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“仅付××”</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或</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“付××不准转让”</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汇票经限制性背书后,就不能再流通转让。</a:t>
            </a:r>
          </a:p>
          <a:p>
            <a:pPr marL="0" indent="304800" algn="l" fontAlgn="auto">
              <a:lnSpc>
                <a:spcPct val="10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②指示性背书</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背书人在汇票背面先作被背书人的记载,再签字,例如</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 付给××或其指定人”</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此种汇票可经被背书人自己背书,再转让给第三者。</a:t>
            </a:r>
          </a:p>
          <a:p>
            <a:pPr marL="0" indent="304800" algn="l" fontAlgn="auto">
              <a:lnSpc>
                <a:spcPct val="100000"/>
              </a:lnSpc>
              <a:spcBef>
                <a:spcPts val="0"/>
              </a:spcBef>
              <a:buClrTx/>
              <a:buSzTx/>
              <a:buNone/>
            </a:pPr>
            <a:r>
              <a:rPr lang="zh-CN" altLang="en-US" sz="1200" b="1">
                <a:latin typeface="宋体" panose="02010600030101010101" pitchFamily="2" charset="-122"/>
                <a:ea typeface="宋体" panose="02010600030101010101" pitchFamily="2" charset="-122"/>
                <a:cs typeface="宋体" panose="02010600030101010101" pitchFamily="2" charset="-122"/>
                <a:sym typeface="+mn-ea"/>
              </a:rPr>
              <a:t>③空白背书</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 背书人在汇票背面签字,但不记载被背书人的名字,也被称为</a:t>
            </a:r>
            <a:r>
              <a:rPr lang="zh-CN" altLang="en-US" sz="1200" b="1">
                <a:latin typeface="宋体" panose="02010600030101010101" pitchFamily="2" charset="-122"/>
                <a:ea typeface="宋体" panose="02010600030101010101" pitchFamily="2" charset="-122"/>
                <a:cs typeface="宋体" panose="02010600030101010101" pitchFamily="2" charset="-122"/>
                <a:sym typeface="+mn-ea"/>
              </a:rPr>
              <a:t>“不记名背书”</a:t>
            </a:r>
            <a:r>
              <a:rPr lang="zh-CN" altLang="en-US" sz="1200">
                <a:latin typeface="宋体" panose="02010600030101010101" pitchFamily="2" charset="-122"/>
                <a:ea typeface="宋体" panose="02010600030101010101" pitchFamily="2" charset="-122"/>
                <a:cs typeface="宋体" panose="02010600030101010101" pitchFamily="2" charset="-122"/>
                <a:sym typeface="+mn-ea"/>
              </a:rPr>
              <a:t>。</a:t>
            </a:r>
          </a:p>
          <a:p>
            <a:pPr marL="0" indent="304800" algn="l" fontAlgn="auto">
              <a:lnSpc>
                <a:spcPct val="100000"/>
              </a:lnSpc>
              <a:spcBef>
                <a:spcPts val="0"/>
              </a:spcBef>
              <a:buClrTx/>
              <a:buSzTx/>
              <a:buNone/>
            </a:pPr>
            <a:r>
              <a:rPr lang="zh-CN" altLang="en-US" sz="1200">
                <a:latin typeface="宋体" panose="02010600030101010101" pitchFamily="2" charset="-122"/>
                <a:ea typeface="宋体" panose="02010600030101010101" pitchFamily="2" charset="-122"/>
                <a:cs typeface="宋体" panose="02010600030101010101" pitchFamily="2" charset="-122"/>
                <a:sym typeface="+mn-ea"/>
              </a:rPr>
              <a:t>此外,在国际市场上,一张远期汇票的持有人如想在付款人付款前取得票款,可以将汇票进行贴现。 贴现是指远期汇票承兑后,尚未到期,由银行或贴现公司从票面金额中扣减按一定贴现率计算的贴现利息后,将余款付给持票人的行为。</a:t>
            </a:r>
          </a:p>
          <a:p>
            <a:pPr marL="0" indent="304800" algn="l" fontAlgn="auto">
              <a:lnSpc>
                <a:spcPct val="150000"/>
              </a:lnSpc>
              <a:spcBef>
                <a:spcPts val="0"/>
              </a:spcBef>
              <a:buClrTx/>
              <a:buSzTx/>
              <a:buNone/>
            </a:pPr>
            <a:endParaRPr lang="zh-CN" altLang="en-US" sz="120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85446" y="1196752"/>
            <a:ext cx="6075000" cy="405000"/>
          </a:xfrm>
        </p:spPr>
        <p:txBody>
          <a:bodyPr>
            <a:normAutofit fontScale="90000"/>
          </a:bodyPr>
          <a:lstStyle/>
          <a:p>
            <a:pPr algn="ctr"/>
            <a:r>
              <a:rPr lang="zh-CN" altLang="en-US" dirty="0"/>
              <a:t>汇票</a:t>
            </a:r>
            <a:r>
              <a:rPr lang="en-US" altLang="zh-CN" dirty="0"/>
              <a:t>—</a:t>
            </a:r>
            <a:r>
              <a:rPr lang="zh-CN" altLang="en-US" dirty="0"/>
              <a:t>行为</a:t>
            </a:r>
          </a:p>
        </p:txBody>
      </p:sp>
      <p:sp>
        <p:nvSpPr>
          <p:cNvPr id="3" name="内容占位符 2"/>
          <p:cNvSpPr>
            <a:spLocks noGrp="1"/>
          </p:cNvSpPr>
          <p:nvPr>
            <p:ph idx="1"/>
          </p:nvPr>
        </p:nvSpPr>
        <p:spPr>
          <a:xfrm>
            <a:off x="1245393" y="1988840"/>
            <a:ext cx="6555105" cy="2707481"/>
          </a:xfrm>
        </p:spPr>
        <p:txBody>
          <a:bodyPr>
            <a:noAutofit/>
          </a:bodyPr>
          <a:lstStyle/>
          <a:p>
            <a:pPr marL="0" indent="304800" algn="l" fontAlgn="auto">
              <a:lnSpc>
                <a:spcPct val="150000"/>
              </a:lnSpc>
              <a:spcBef>
                <a:spcPts val="0"/>
              </a:spcBef>
              <a:buClrTx/>
              <a:buSzTx/>
              <a:buNone/>
            </a:pPr>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(6)拒付</a:t>
            </a:r>
          </a:p>
          <a:p>
            <a:pPr marL="0" indent="304800" algn="l" fontAlgn="auto">
              <a:lnSpc>
                <a:spcPct val="150000"/>
              </a:lnSpc>
              <a:spcBef>
                <a:spcPts val="0"/>
              </a:spcBef>
              <a:buClrTx/>
              <a:buSzTx/>
              <a:buNone/>
            </a:pPr>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拒付</a:t>
            </a:r>
            <a:r>
              <a:rPr lang="zh-CN" altLang="en-US" sz="1200" dirty="0">
                <a:latin typeface="宋体" panose="02010600030101010101" pitchFamily="2" charset="-122"/>
                <a:ea typeface="宋体" panose="02010600030101010101" pitchFamily="2" charset="-122"/>
                <a:cs typeface="宋体" panose="02010600030101010101" pitchFamily="2" charset="-122"/>
                <a:sym typeface="+mn-ea"/>
              </a:rPr>
              <a:t>,也称退票,指持票人提示汇票要求付款或承兑时,遭到拒绝付款,或遭到拒绝承兑。 此外,付款人拒不见票、死亡或宣告破产,以致付款事实上已不可能时,也称拒付。</a:t>
            </a:r>
          </a:p>
          <a:p>
            <a:pPr marL="0" indent="304800" algn="l" fontAlgn="auto">
              <a:lnSpc>
                <a:spcPct val="150000"/>
              </a:lnSpc>
              <a:spcBef>
                <a:spcPts val="0"/>
              </a:spcBef>
              <a:buClrTx/>
              <a:buSzTx/>
              <a:buNone/>
            </a:pPr>
            <a:r>
              <a:rPr lang="zh-CN" altLang="en-US" sz="1200" dirty="0">
                <a:latin typeface="宋体" panose="02010600030101010101" pitchFamily="2" charset="-122"/>
                <a:ea typeface="宋体" panose="02010600030101010101" pitchFamily="2" charset="-122"/>
                <a:cs typeface="宋体" panose="02010600030101010101" pitchFamily="2" charset="-122"/>
                <a:sym typeface="+mn-ea"/>
              </a:rPr>
              <a:t>如汇票在合理时间内提示遭到拒付,持票人有权向其“前手” 追索票款。 持票人可以不按照汇票债务人的先后顺序,对其中任何一人、数人或全体行使追 索权。</a:t>
            </a:r>
          </a:p>
          <a:p>
            <a:pPr marL="0" indent="304800" algn="l" fontAlgn="auto">
              <a:lnSpc>
                <a:spcPct val="150000"/>
              </a:lnSpc>
              <a:spcBef>
                <a:spcPts val="0"/>
              </a:spcBef>
              <a:buClrTx/>
              <a:buSzTx/>
              <a:buNone/>
            </a:pPr>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(7)追索</a:t>
            </a:r>
          </a:p>
          <a:p>
            <a:pPr marL="0" indent="304800" algn="l" fontAlgn="auto">
              <a:lnSpc>
                <a:spcPct val="150000"/>
              </a:lnSpc>
              <a:spcBef>
                <a:spcPts val="0"/>
              </a:spcBef>
              <a:buClrTx/>
              <a:buSzTx/>
              <a:buNone/>
            </a:pPr>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追索权</a:t>
            </a:r>
            <a:r>
              <a:rPr lang="zh-CN" altLang="en-US" sz="1200" dirty="0">
                <a:latin typeface="宋体" panose="02010600030101010101" pitchFamily="2" charset="-122"/>
                <a:ea typeface="宋体" panose="02010600030101010101" pitchFamily="2" charset="-122"/>
                <a:cs typeface="宋体" panose="02010600030101010101" pitchFamily="2" charset="-122"/>
                <a:sym typeface="+mn-ea"/>
              </a:rPr>
              <a:t>,是指汇票遭到拒付时,持票人对其前手(如背书人、出票人) 有请求其偿还汇票金额及费用的权利。在行使追索权时,持票人必须提供拒付证书。拒付证书是由付款地的法定公证人,如法院、银行、商会等,出具的证明拒付事实的文件,它是持票人凭以向其背书人、出票人以及汇票的其他债务人进行追索的法律依据。</a:t>
            </a:r>
          </a:p>
          <a:p>
            <a:pPr marL="0" indent="304800" algn="l" fontAlgn="auto">
              <a:lnSpc>
                <a:spcPct val="150000"/>
              </a:lnSpc>
              <a:spcBef>
                <a:spcPts val="0"/>
              </a:spcBef>
              <a:buClrTx/>
              <a:buSzTx/>
              <a:buNone/>
            </a:pPr>
            <a:r>
              <a:rPr lang="zh-CN" altLang="en-US" sz="1200" dirty="0">
                <a:latin typeface="宋体" panose="02010600030101010101" pitchFamily="2" charset="-122"/>
                <a:ea typeface="宋体" panose="02010600030101010101" pitchFamily="2" charset="-122"/>
                <a:cs typeface="宋体" panose="02010600030101010101" pitchFamily="2" charset="-122"/>
                <a:sym typeface="+mn-ea"/>
              </a:rPr>
              <a:t>值得注意的是,汇票的出票人或背书人为了避免承担被追索的责任,可在出票时或背书时加注</a:t>
            </a:r>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“不受追索”</a:t>
            </a:r>
            <a:r>
              <a:rPr lang="zh-CN" altLang="en-US" sz="1200" dirty="0">
                <a:latin typeface="宋体" panose="02010600030101010101" pitchFamily="2" charset="-122"/>
                <a:ea typeface="宋体" panose="02010600030101010101" pitchFamily="2" charset="-122"/>
                <a:cs typeface="宋体" panose="02010600030101010101" pitchFamily="2" charset="-122"/>
                <a:sym typeface="+mn-ea"/>
              </a:rPr>
              <a:t> 的字样。 凡加注</a:t>
            </a:r>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“不受追索” 字样的汇票,在市场上难以流通。</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641350" y="296545"/>
            <a:ext cx="10115550" cy="855345"/>
          </a:xfrm>
          <a:prstGeom prst="rect">
            <a:avLst/>
          </a:prstGeom>
          <a:noFill/>
        </p:spPr>
        <p:txBody>
          <a:bodyPr wrap="none" rtlCol="0">
            <a:noAutofit/>
          </a:bodyPr>
          <a:lstStyle/>
          <a:p>
            <a:pPr algn="l">
              <a:lnSpc>
                <a:spcPct val="90000"/>
              </a:lnSpc>
            </a:pPr>
            <a:r>
              <a:rPr lang="en-US" altLang="zh-CN" sz="3600">
                <a:latin typeface="Times New Roman" panose="02020603050405020304" pitchFamily="18" charset="0"/>
                <a:cs typeface="Times New Roman" panose="02020603050405020304" pitchFamily="18" charset="0"/>
              </a:rPr>
              <a:t>4. Learning Objectives</a:t>
            </a:r>
          </a:p>
          <a:p>
            <a:pPr algn="l">
              <a:lnSpc>
                <a:spcPct val="90000"/>
              </a:lnSpc>
            </a:pPr>
            <a:r>
              <a:rPr lang="zh-CN" altLang="en-US" sz="2000">
                <a:latin typeface="+mn-ea"/>
                <a:cs typeface="Times New Roman" panose="02020603050405020304" pitchFamily="18" charset="0"/>
              </a:rPr>
              <a:t>（贯彻党的二十大精神：构建开放的贸易发展环境）</a:t>
            </a:r>
          </a:p>
        </p:txBody>
      </p:sp>
      <p:sp>
        <p:nvSpPr>
          <p:cNvPr id="5" name="TextBox 4"/>
          <p:cNvSpPr txBox="1"/>
          <p:nvPr/>
        </p:nvSpPr>
        <p:spPr>
          <a:xfrm>
            <a:off x="755334" y="1196996"/>
            <a:ext cx="7423393" cy="3969385"/>
          </a:xfrm>
          <a:prstGeom prst="rect">
            <a:avLst/>
          </a:prstGeom>
          <a:noFill/>
        </p:spPr>
        <p:txBody>
          <a:bodyPr wrap="square" rtlCol="0">
            <a:spAutoFit/>
          </a:bodyPr>
          <a:lstStyle/>
          <a:p>
            <a:pPr lvl="0" algn="just"/>
            <a:r>
              <a:rPr lang="en-US" altLang="zh-CN" sz="2000">
                <a:latin typeface="Times New Roman" panose="02020603050405020304" pitchFamily="18" charset="0"/>
                <a:cs typeface="Times New Roman" panose="02020603050405020304" pitchFamily="18" charset="0"/>
              </a:rPr>
              <a:t>China adheres to the right course of economic globalization. It strives to promote trade and investment liberalization and facilitation, advance bilateral, regional, and multilateral cooperation, and boost international macroeconomic policy coordination. It is committed to working with other countries to foster an international environment conducive to development and create new drivers for global growth. China opposes protectionism, the erection of “fences and barriers, ”decoupling, disruption of industrial and supply chains, unilateral sanctions, and maximum-pressure tactics</a:t>
            </a:r>
          </a:p>
          <a:p>
            <a:pPr lvl="0" algn="just"/>
            <a:r>
              <a:rPr lang="zh-CN" altLang="en-US"/>
              <a:t>（中国坚持经济全球化正确方向，推动贸易和投资自由化便利化，推进双边、区域和多边合作，促进国际宏观经济政策协调，共同营造有利于发展的国际环境，共同培育全球发展新动能，反对保护主义，反对“筑墙设垒”“脱钩断链”，反对单边制裁、极限施压。）</a:t>
            </a:r>
          </a:p>
        </p:txBody>
      </p:sp>
    </p:spTree>
  </p:cSld>
  <p:clrMapOvr>
    <a:masterClrMapping/>
  </p:clrMapOvr>
  <p:transition spd="slow">
    <p:push dir="u"/>
  </p:transition>
</p:sld>
</file>

<file path=ppt/slides/slide24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dirty="0">
                <a:sym typeface="+mn-ea"/>
              </a:rPr>
              <a:t>Promissory Note</a:t>
            </a:r>
            <a:endParaRPr lang="zh-CN" altLang="en-US" dirty="0"/>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02</a:t>
            </a:r>
            <a:endParaRPr lang="zh-CN" altLang="en-US" dirty="0"/>
          </a:p>
        </p:txBody>
      </p:sp>
    </p:spTree>
    <p:custDataLst>
      <p:tags r:id="rId1"/>
    </p:custData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637615" y="3459752"/>
            <a:ext cx="5868771" cy="1492493"/>
          </a:xfrm>
        </p:spPr>
        <p:txBody>
          <a:bodyPr wrap="square">
            <a:normAutofit/>
          </a:bodyPr>
          <a:lstStyle/>
          <a:p>
            <a:r>
              <a:rPr lang="zh-CN" altLang="en-US" dirty="0"/>
              <a:t>本票</a:t>
            </a:r>
          </a:p>
        </p:txBody>
      </p:sp>
      <p:sp>
        <p:nvSpPr>
          <p:cNvPr id="6" name="节编号"/>
          <p:cNvSpPr>
            <a:spLocks noGrp="1"/>
          </p:cNvSpPr>
          <p:nvPr>
            <p:ph type="body" sz="quarter" idx="13"/>
            <p:custDataLst>
              <p:tags r:id="rId3"/>
            </p:custDataLst>
          </p:nvPr>
        </p:nvSpPr>
        <p:spPr>
          <a:xfrm>
            <a:off x="1637615" y="1781140"/>
            <a:ext cx="5868771" cy="1502494"/>
          </a:xfrm>
        </p:spPr>
        <p:txBody>
          <a:bodyPr wrap="square">
            <a:normAutofit/>
          </a:bodyPr>
          <a:lstStyle/>
          <a:p>
            <a:r>
              <a:rPr lang="en-US" altLang="zh-CN" dirty="0"/>
              <a:t>02</a:t>
            </a:r>
            <a:endParaRPr lang="zh-CN" altLang="en-US" dirty="0"/>
          </a:p>
        </p:txBody>
      </p:sp>
    </p:spTree>
    <p:custDataLst>
      <p:tags r:id="rId1"/>
    </p:custData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t>Promissory Note</a:t>
            </a:r>
            <a:r>
              <a:rPr lang="en-US" dirty="0"/>
              <a:t>—Definition</a:t>
            </a:r>
          </a:p>
        </p:txBody>
      </p:sp>
      <p:sp>
        <p:nvSpPr>
          <p:cNvPr id="3" name="正文"/>
          <p:cNvSpPr>
            <a:spLocks noGrp="1"/>
          </p:cNvSpPr>
          <p:nvPr>
            <p:ph idx="1"/>
            <p:custDataLst>
              <p:tags r:id="rId3"/>
            </p:custDataLst>
          </p:nvPr>
        </p:nvSpPr>
        <p:spPr>
          <a:xfrm>
            <a:off x="998813" y="1556792"/>
            <a:ext cx="7146374" cy="3609975"/>
          </a:xfrm>
        </p:spPr>
        <p:txBody>
          <a:bodyPr wrap="square">
            <a:normAutofit/>
          </a:bodyPr>
          <a:lstStyle/>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According to Negotiable  Instruments  Law  of  the  People’ s  Republic  of  China,a promissory note is the note issued by the drawer,promising to make</a:t>
            </a:r>
            <a:r>
              <a:rPr lang="en-US"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unconditionally a definite sum of money to the payee or the note holder at sight of the note. According to Bills  of  Exchange  Act,“ A promissory note is an unconditional promise in writing made by one person ( the maker) to another ( the payee) and signed by the maker engaging to pay on demand or at a fixed or determinable future time a sum certain in money to or to the order of a specified person or bearer. ” </a:t>
            </a:r>
          </a:p>
        </p:txBody>
      </p:sp>
    </p:spTree>
    <p:custDataLst>
      <p:tags r:id="rId1"/>
    </p:custData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a:t>本票</a:t>
            </a:r>
            <a:r>
              <a:rPr lang="en-US" altLang="zh-CN"/>
              <a:t>—</a:t>
            </a:r>
            <a:r>
              <a:rPr lang="zh-CN" altLang="en-US"/>
              <a:t>定义</a:t>
            </a:r>
          </a:p>
        </p:txBody>
      </p:sp>
      <p:sp>
        <p:nvSpPr>
          <p:cNvPr id="3" name="内容占位符 2"/>
          <p:cNvSpPr>
            <a:spLocks noGrp="1"/>
          </p:cNvSpPr>
          <p:nvPr>
            <p:ph idx="1"/>
          </p:nvPr>
        </p:nvSpPr>
        <p:spPr>
          <a:xfrm>
            <a:off x="1245394" y="2267426"/>
            <a:ext cx="6555105" cy="2707481"/>
          </a:xfrm>
        </p:spPr>
        <p:txBody>
          <a:bodyPr>
            <a:noAutofit/>
          </a:bodyPr>
          <a:lstStyle/>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sym typeface="+mn-ea"/>
              </a:rPr>
              <a:t>根据我国《票据法》规定,本票是由出票人签发的,承诺自己在见票时无条件支付确定的金额给收款人或者持票人的票据。根据《英国票据法》的定义, “本票是一个人向另一个人签发的,保证即期或定期或在可能确定的将来时间, 对某人或其他持票人支付一定金额的无条件承诺”。简言之,本票是出票人对收款人承诺无条件支付一定金额的票据。</a:t>
            </a:r>
          </a:p>
        </p:txBody>
      </p:sp>
    </p:spTree>
    <p:custDataLst>
      <p:tags r:id="rId1"/>
    </p:custData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Promissory Note</a:t>
            </a:r>
            <a:r>
              <a:rPr lang="en-US" altLang="zh-CN" dirty="0"/>
              <a:t>—Parties</a:t>
            </a:r>
          </a:p>
        </p:txBody>
      </p:sp>
      <p:sp>
        <p:nvSpPr>
          <p:cNvPr id="3" name="正文"/>
          <p:cNvSpPr>
            <a:spLocks noGrp="1"/>
          </p:cNvSpPr>
          <p:nvPr>
            <p:ph idx="1"/>
            <p:custDataLst>
              <p:tags r:id="rId3"/>
            </p:custDataLst>
          </p:nvPr>
        </p:nvSpPr>
        <p:spPr>
          <a:xfrm>
            <a:off x="1151620" y="1484784"/>
            <a:ext cx="6840760" cy="3609975"/>
          </a:xfrm>
        </p:spPr>
        <p:txBody>
          <a:bodyPr wrap="square">
            <a:normAutofit/>
          </a:bodyPr>
          <a:lstStyle/>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r>
              <a:rPr sz="2100" dirty="0">
                <a:latin typeface="Times New Roman" panose="02020603050405020304" pitchFamily="18" charset="0"/>
                <a:cs typeface="Times New Roman" panose="02020603050405020304" pitchFamily="18" charset="0"/>
              </a:rPr>
              <a:t>There are two immediate parties to a promissory note</a:t>
            </a:r>
          </a:p>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r>
              <a:rPr sz="2100" dirty="0">
                <a:latin typeface="Times New Roman" panose="02020603050405020304" pitchFamily="18" charset="0"/>
                <a:cs typeface="Times New Roman" panose="02020603050405020304" pitchFamily="18" charset="0"/>
              </a:rPr>
              <a:t>the Drawer and the Payee. The payer of a promissory note is the drawer himself. Acceptance is not applicable to a time promissory.</a:t>
            </a:r>
          </a:p>
        </p:txBody>
      </p:sp>
    </p:spTree>
    <p:custDataLst>
      <p:tags r:id="rId1"/>
    </p:custData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t>本票</a:t>
            </a:r>
            <a:r>
              <a:rPr lang="en-US" altLang="zh-CN" dirty="0"/>
              <a:t>—</a:t>
            </a:r>
            <a:r>
              <a:rPr lang="zh-CN" altLang="en-US" dirty="0"/>
              <a:t>当事人</a:t>
            </a:r>
          </a:p>
        </p:txBody>
      </p:sp>
      <p:sp>
        <p:nvSpPr>
          <p:cNvPr id="3" name="内容占位符 2"/>
          <p:cNvSpPr>
            <a:spLocks noGrp="1"/>
          </p:cNvSpPr>
          <p:nvPr>
            <p:ph idx="1"/>
          </p:nvPr>
        </p:nvSpPr>
        <p:spPr>
          <a:xfrm>
            <a:off x="1245394" y="2267426"/>
            <a:ext cx="6555105" cy="2707481"/>
          </a:xfrm>
        </p:spPr>
        <p:txBody>
          <a:bodyPr>
            <a:noAutofit/>
          </a:bodyPr>
          <a:lstStyle/>
          <a:p>
            <a:pPr marL="0" indent="304800" algn="l" fontAlgn="auto">
              <a:lnSpc>
                <a:spcPct val="200000"/>
              </a:lnSpc>
              <a:spcBef>
                <a:spcPts val="0"/>
              </a:spcBef>
              <a:buClrTx/>
              <a:buSzTx/>
              <a:buNone/>
            </a:pPr>
            <a:r>
              <a:rPr lang="zh-CN" altLang="en-US" sz="1350">
                <a:latin typeface="宋体" panose="02010600030101010101" pitchFamily="2" charset="-122"/>
                <a:ea typeface="宋体" panose="02010600030101010101" pitchFamily="2" charset="-122"/>
                <a:cs typeface="宋体" panose="02010600030101010101" pitchFamily="2" charset="-122"/>
                <a:sym typeface="+mn-ea"/>
              </a:rPr>
              <a:t>本票的基本当事人只有两个:出票人和收款人。   </a:t>
            </a:r>
          </a:p>
          <a:p>
            <a:pPr marL="0" indent="304800" algn="l" fontAlgn="auto">
              <a:lnSpc>
                <a:spcPct val="200000"/>
              </a:lnSpc>
              <a:spcBef>
                <a:spcPts val="0"/>
              </a:spcBef>
              <a:buClrTx/>
              <a:buSzTx/>
              <a:buNone/>
            </a:pPr>
            <a:r>
              <a:rPr lang="zh-CN" altLang="en-US" sz="1350">
                <a:latin typeface="宋体" panose="02010600030101010101" pitchFamily="2" charset="-122"/>
                <a:ea typeface="宋体" panose="02010600030101010101" pitchFamily="2" charset="-122"/>
                <a:cs typeface="宋体" panose="02010600030101010101" pitchFamily="2" charset="-122"/>
                <a:sym typeface="+mn-ea"/>
              </a:rPr>
              <a:t>本票的出票人即付款人本人,远期本票无须办理承兑手续。</a:t>
            </a:r>
          </a:p>
        </p:txBody>
      </p:sp>
    </p:spTree>
    <p:custDataLst>
      <p:tags r:id="rId1"/>
    </p:custData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Promissory Note</a:t>
            </a:r>
            <a:r>
              <a:rPr lang="en-US" altLang="zh-CN" dirty="0"/>
              <a:t>—Essentials</a:t>
            </a:r>
          </a:p>
        </p:txBody>
      </p:sp>
      <p:sp>
        <p:nvSpPr>
          <p:cNvPr id="3" name="正文"/>
          <p:cNvSpPr>
            <a:spLocks noGrp="1"/>
          </p:cNvSpPr>
          <p:nvPr>
            <p:ph idx="1"/>
            <p:custDataLst>
              <p:tags r:id="rId3"/>
            </p:custDataLst>
          </p:nvPr>
        </p:nvSpPr>
        <p:spPr>
          <a:xfrm>
            <a:off x="899592" y="1412776"/>
            <a:ext cx="7128793" cy="3609975"/>
          </a:xfrm>
        </p:spPr>
        <p:txBody>
          <a:bodyPr wrap="square">
            <a:normAutofit/>
          </a:bodyPr>
          <a:lstStyle/>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r>
              <a:rPr sz="2100" dirty="0">
                <a:latin typeface="Times New Roman" panose="02020603050405020304" pitchFamily="18" charset="0"/>
                <a:cs typeface="Times New Roman" panose="02020603050405020304" pitchFamily="18" charset="0"/>
              </a:rPr>
              <a:t>There are different stipulations on the content of a promissory note in laws of different countries. It is stipulated in Negotiable Instruments Law of the People’ s Repub- lic of China  that the key elements in the</a:t>
            </a:r>
            <a:r>
              <a:rPr lang="en-US" sz="2100" dirty="0">
                <a:latin typeface="Times New Roman" panose="02020603050405020304" pitchFamily="18" charset="0"/>
                <a:cs typeface="Times New Roman" panose="02020603050405020304" pitchFamily="18" charset="0"/>
              </a:rPr>
              <a:t> </a:t>
            </a:r>
            <a:r>
              <a:rPr sz="2100" dirty="0">
                <a:latin typeface="Times New Roman" panose="02020603050405020304" pitchFamily="18" charset="0"/>
                <a:cs typeface="Times New Roman" panose="02020603050405020304" pitchFamily="18" charset="0"/>
              </a:rPr>
              <a:t>promissory note are as follows:</a:t>
            </a:r>
            <a:r>
              <a:rPr sz="2100" b="1" dirty="0">
                <a:latin typeface="Times New Roman" panose="02020603050405020304" pitchFamily="18" charset="0"/>
                <a:cs typeface="Times New Roman" panose="02020603050405020304" pitchFamily="18" charset="0"/>
              </a:rPr>
              <a:t>the word of “ promissory note”;unconditional payment promise</a:t>
            </a:r>
            <a:r>
              <a:rPr lang="en-US" sz="2100" b="1" dirty="0">
                <a:latin typeface="Times New Roman" panose="02020603050405020304" pitchFamily="18" charset="0"/>
                <a:cs typeface="Times New Roman" panose="02020603050405020304" pitchFamily="18" charset="0"/>
              </a:rPr>
              <a:t>;</a:t>
            </a:r>
            <a:r>
              <a:rPr sz="2100" b="1" dirty="0">
                <a:latin typeface="Times New Roman" panose="02020603050405020304" pitchFamily="18" charset="0"/>
                <a:cs typeface="Times New Roman" panose="02020603050405020304" pitchFamily="18" charset="0"/>
              </a:rPr>
              <a:t>a sum certain in money;the name of payee;the issuance date;the signature of drawer.</a:t>
            </a:r>
          </a:p>
        </p:txBody>
      </p:sp>
    </p:spTree>
    <p:custDataLst>
      <p:tags r:id="rId1"/>
    </p:custData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a:t>本票</a:t>
            </a:r>
            <a:r>
              <a:rPr lang="en-US" altLang="zh-CN"/>
              <a:t>—</a:t>
            </a:r>
            <a:r>
              <a:rPr lang="zh-CN" altLang="en-US"/>
              <a:t>要项</a:t>
            </a:r>
          </a:p>
        </p:txBody>
      </p:sp>
      <p:sp>
        <p:nvSpPr>
          <p:cNvPr id="3" name="内容占位符 2"/>
          <p:cNvSpPr>
            <a:spLocks noGrp="1"/>
          </p:cNvSpPr>
          <p:nvPr>
            <p:ph idx="1"/>
          </p:nvPr>
        </p:nvSpPr>
        <p:spPr>
          <a:xfrm>
            <a:off x="1245394" y="2267426"/>
            <a:ext cx="6555105" cy="2707481"/>
          </a:xfrm>
        </p:spPr>
        <p:txBody>
          <a:bodyPr>
            <a:normAutofit fontScale="90000"/>
          </a:bodyPr>
          <a:lstStyle/>
          <a:p>
            <a:pPr indent="406400" fontAlgn="auto">
              <a:lnSpc>
                <a:spcPct val="150000"/>
              </a:lnSpc>
              <a:spcBef>
                <a:spcPts val="0"/>
              </a:spcBef>
              <a:buNone/>
              <a:extLst>
                <a:ext uri="{35155182-B16C-46BC-9424-99874614C6A1}">
                  <wpsdc:indentchars xmlns="" xmlns:wpsdc="http://www.wps.cn/officeDocument/2017/drawingmlCustomData" val="200" checksum="1740828767"/>
                </a:ext>
              </a:extLst>
            </a:pPr>
            <a:r>
              <a:rPr lang="zh-CN" altLang="en-US">
                <a:latin typeface="宋体" panose="02010600030101010101" pitchFamily="2" charset="-122"/>
                <a:ea typeface="宋体" panose="02010600030101010101" pitchFamily="2" charset="-122"/>
                <a:cs typeface="宋体" panose="02010600030101010101" pitchFamily="2" charset="-122"/>
              </a:rPr>
              <a:t>各国票据法对本票内容的规定各不相同。我国《票据法》规定,本票必须记载下列事项:表明</a:t>
            </a:r>
            <a:r>
              <a:rPr lang="zh-CN" altLang="en-US" b="1">
                <a:latin typeface="宋体" panose="02010600030101010101" pitchFamily="2" charset="-122"/>
                <a:ea typeface="宋体" panose="02010600030101010101" pitchFamily="2" charset="-122"/>
                <a:cs typeface="宋体" panose="02010600030101010101" pitchFamily="2" charset="-122"/>
              </a:rPr>
              <a:t>“本票”</a:t>
            </a:r>
            <a:r>
              <a:rPr lang="zh-CN" altLang="en-US">
                <a:latin typeface="宋体" panose="02010600030101010101" pitchFamily="2" charset="-122"/>
                <a:ea typeface="宋体" panose="02010600030101010101" pitchFamily="2" charset="-122"/>
                <a:cs typeface="宋体" panose="02010600030101010101" pitchFamily="2" charset="-122"/>
              </a:rPr>
              <a:t> 字样；</a:t>
            </a:r>
            <a:r>
              <a:rPr lang="zh-CN" altLang="en-US" b="1">
                <a:latin typeface="宋体" panose="02010600030101010101" pitchFamily="2" charset="-122"/>
                <a:ea typeface="宋体" panose="02010600030101010101" pitchFamily="2" charset="-122"/>
                <a:cs typeface="宋体" panose="02010600030101010101" pitchFamily="2" charset="-122"/>
              </a:rPr>
              <a:t>无条件的支付承诺</a:t>
            </a:r>
            <a:r>
              <a:rPr lang="zh-CN" altLang="en-US">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确定的金额；收款人名称；出票日期；出票人签字</a:t>
            </a:r>
            <a:r>
              <a:rPr lang="zh-CN" altLang="en-US">
                <a:latin typeface="宋体" panose="02010600030101010101" pitchFamily="2" charset="-122"/>
                <a:ea typeface="宋体" panose="02010600030101010101" pitchFamily="2" charset="-122"/>
                <a:cs typeface="宋体" panose="02010600030101010101" pitchFamily="2" charset="-122"/>
              </a:rPr>
              <a:t>。本票上未记载以上规定事项之一的,本票无效。各国票据法对本票内容的规定各不相同。   我国《票据法》规定,本票必须记载下列事项:表明“ 本票” 字样;无条件的支付承诺;确定的金额;收款人名称;出票日期;出票人签字。 本票上未记载以上规定事项之一的,本票无效。</a:t>
            </a:r>
          </a:p>
        </p:txBody>
      </p:sp>
    </p:spTree>
    <p:custDataLst>
      <p:tags r:id="rId1"/>
    </p:custData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Promissory Note</a:t>
            </a:r>
            <a:r>
              <a:rPr lang="en-US" altLang="zh-CN" dirty="0"/>
              <a:t>—Types</a:t>
            </a:r>
          </a:p>
        </p:txBody>
      </p:sp>
      <p:sp>
        <p:nvSpPr>
          <p:cNvPr id="3" name="正文"/>
          <p:cNvSpPr>
            <a:spLocks noGrp="1"/>
          </p:cNvSpPr>
          <p:nvPr>
            <p:ph idx="1"/>
            <p:custDataLst>
              <p:tags r:id="rId3"/>
            </p:custDataLst>
          </p:nvPr>
        </p:nvSpPr>
        <p:spPr>
          <a:xfrm>
            <a:off x="638788" y="1196752"/>
            <a:ext cx="7866424" cy="4813200"/>
          </a:xfrm>
        </p:spPr>
        <p:txBody>
          <a:bodyPr wrap="square">
            <a:normAutofit/>
          </a:bodyPr>
          <a:lstStyle/>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r>
              <a:rPr sz="2100" dirty="0">
                <a:latin typeface="Times New Roman" panose="02020603050405020304" pitchFamily="18" charset="0"/>
                <a:cs typeface="Times New Roman" panose="02020603050405020304" pitchFamily="18" charset="0"/>
              </a:rPr>
              <a:t>Promissory notes are usually divided into bank promissory note and commercial promissory note.</a:t>
            </a:r>
          </a:p>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r>
              <a:rPr sz="2100" b="1" dirty="0">
                <a:latin typeface="Times New Roman" panose="02020603050405020304" pitchFamily="18" charset="0"/>
                <a:cs typeface="Times New Roman" panose="02020603050405020304" pitchFamily="18" charset="0"/>
              </a:rPr>
              <a:t>A commercial promissory note</a:t>
            </a:r>
            <a:r>
              <a:rPr sz="2100" dirty="0">
                <a:latin typeface="Times New Roman" panose="02020603050405020304" pitchFamily="18" charset="0"/>
                <a:cs typeface="Times New Roman" panose="02020603050405020304" pitchFamily="18" charset="0"/>
              </a:rPr>
              <a:t> is also called a general promissory note,drawn by commercial firms or individuals. General promissory notes are divided into sight</a:t>
            </a:r>
          </a:p>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r>
              <a:rPr sz="2100" dirty="0">
                <a:latin typeface="Times New Roman" panose="02020603050405020304" pitchFamily="18" charset="0"/>
                <a:cs typeface="Times New Roman" panose="02020603050405020304" pitchFamily="18" charset="0"/>
              </a:rPr>
              <a:t>promissory notes and time promissory notes.</a:t>
            </a:r>
          </a:p>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r>
              <a:rPr sz="2100" b="1" dirty="0">
                <a:latin typeface="Times New Roman" panose="02020603050405020304" pitchFamily="18" charset="0"/>
                <a:cs typeface="Times New Roman" panose="02020603050405020304" pitchFamily="18" charset="0"/>
              </a:rPr>
              <a:t>A bank promissory note</a:t>
            </a:r>
            <a:r>
              <a:rPr sz="2100" dirty="0">
                <a:latin typeface="Times New Roman" panose="02020603050405020304" pitchFamily="18" charset="0"/>
                <a:cs typeface="Times New Roman" panose="02020603050405020304" pitchFamily="18" charset="0"/>
              </a:rPr>
              <a:t> is issued and signed by banks. Bank promissory notes are sight.  Since a bank promissory note is based on bank credit,it is widely used in international payment settlement.</a:t>
            </a:r>
          </a:p>
          <a:p>
            <a:pPr marL="0" indent="533400" fontAlgn="auto">
              <a:lnSpc>
                <a:spcPct val="150000"/>
              </a:lnSpc>
              <a:spcBef>
                <a:spcPts val="0"/>
              </a:spcBef>
              <a:buNone/>
              <a:extLst>
                <a:ext uri="{35155182-B16C-46BC-9424-99874614C6A1}">
                  <wpsdc:indentchars xmlns="" xmlns:wpsdc="http://www.wps.cn/officeDocument/2017/drawingmlCustomData" val="200" checksum="2370871155"/>
                </a:ext>
              </a:extLst>
            </a:pPr>
            <a:endParaRPr sz="21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t>本票</a:t>
            </a:r>
            <a:r>
              <a:rPr lang="en-US" altLang="zh-CN" dirty="0"/>
              <a:t>—</a:t>
            </a:r>
            <a:r>
              <a:rPr lang="zh-CN" altLang="en-US" dirty="0"/>
              <a:t>种类</a:t>
            </a:r>
          </a:p>
        </p:txBody>
      </p:sp>
      <p:sp>
        <p:nvSpPr>
          <p:cNvPr id="3" name="内容占位符 2"/>
          <p:cNvSpPr>
            <a:spLocks noGrp="1"/>
          </p:cNvSpPr>
          <p:nvPr>
            <p:ph idx="1"/>
          </p:nvPr>
        </p:nvSpPr>
        <p:spPr>
          <a:xfrm>
            <a:off x="1245394" y="2267426"/>
            <a:ext cx="6555105" cy="2707481"/>
          </a:xfrm>
        </p:spPr>
        <p:txBody>
          <a:bodyPr>
            <a:normAutofit fontScale="90000" lnSpcReduction="10000"/>
          </a:bodyPr>
          <a:lstStyle/>
          <a:p>
            <a:pPr marL="0" indent="406400" fontAlgn="auto">
              <a:lnSpc>
                <a:spcPct val="150000"/>
              </a:lnSpc>
              <a:spcBef>
                <a:spcPts val="0"/>
              </a:spcBef>
              <a:buNone/>
              <a:extLst>
                <a:ext uri="{35155182-B16C-46BC-9424-99874614C6A1}">
                  <wpsdc:indentchars xmlns="" xmlns:wpsdc="http://www.wps.cn/officeDocument/2017/drawingmlCustomData" val="200" checksum="1740828767"/>
                </a:ext>
              </a:extLst>
            </a:pPr>
            <a:r>
              <a:rPr lang="zh-CN" altLang="en-US">
                <a:latin typeface="宋体" panose="02010600030101010101" pitchFamily="2" charset="-122"/>
                <a:ea typeface="宋体" panose="02010600030101010101" pitchFamily="2" charset="-122"/>
                <a:cs typeface="宋体" panose="02010600030101010101" pitchFamily="2" charset="-122"/>
              </a:rPr>
              <a:t>本票通常可以分为</a:t>
            </a:r>
            <a:r>
              <a:rPr lang="zh-CN" altLang="en-US" b="1">
                <a:latin typeface="宋体" panose="02010600030101010101" pitchFamily="2" charset="-122"/>
                <a:ea typeface="宋体" panose="02010600030101010101" pitchFamily="2" charset="-122"/>
                <a:cs typeface="宋体" panose="02010600030101010101" pitchFamily="2" charset="-122"/>
              </a:rPr>
              <a:t>商业本票</a:t>
            </a:r>
            <a:r>
              <a:rPr lang="zh-CN" altLang="en-US">
                <a:latin typeface="宋体" panose="02010600030101010101" pitchFamily="2" charset="-122"/>
                <a:ea typeface="宋体" panose="02010600030101010101" pitchFamily="2" charset="-122"/>
                <a:cs typeface="宋体" panose="02010600030101010101" pitchFamily="2" charset="-122"/>
              </a:rPr>
              <a:t>和</a:t>
            </a:r>
            <a:r>
              <a:rPr lang="zh-CN" altLang="en-US" b="1">
                <a:latin typeface="宋体" panose="02010600030101010101" pitchFamily="2" charset="-122"/>
                <a:ea typeface="宋体" panose="02010600030101010101" pitchFamily="2" charset="-122"/>
                <a:cs typeface="宋体" panose="02010600030101010101" pitchFamily="2" charset="-122"/>
              </a:rPr>
              <a:t>银行本票</a:t>
            </a:r>
            <a:r>
              <a:rPr lang="zh-CN" altLang="en-US">
                <a:latin typeface="宋体" panose="02010600030101010101" pitchFamily="2" charset="-122"/>
                <a:ea typeface="宋体" panose="02010600030101010101" pitchFamily="2" charset="-122"/>
                <a:cs typeface="宋体" panose="02010600030101010101" pitchFamily="2" charset="-122"/>
              </a:rPr>
              <a:t>两种类型。</a:t>
            </a:r>
          </a:p>
          <a:p>
            <a:pPr marL="0" indent="406400" fontAlgn="auto">
              <a:lnSpc>
                <a:spcPct val="150000"/>
              </a:lnSpc>
              <a:spcBef>
                <a:spcPts val="0"/>
              </a:spcBef>
              <a:buNone/>
              <a:extLst>
                <a:ext uri="{35155182-B16C-46BC-9424-99874614C6A1}">
                  <wpsdc:indentchars xmlns="" xmlns:wpsdc="http://www.wps.cn/officeDocument/2017/drawingmlCustomData" val="200" checksum="1740828767"/>
                </a:ext>
              </a:extLst>
            </a:pPr>
            <a:r>
              <a:rPr lang="zh-CN" altLang="en-US" b="1">
                <a:latin typeface="宋体" panose="02010600030101010101" pitchFamily="2" charset="-122"/>
                <a:ea typeface="宋体" panose="02010600030101010101" pitchFamily="2" charset="-122"/>
                <a:cs typeface="宋体" panose="02010600030101010101" pitchFamily="2" charset="-122"/>
              </a:rPr>
              <a:t>商业本票</a:t>
            </a:r>
            <a:r>
              <a:rPr lang="zh-CN" altLang="en-US">
                <a:latin typeface="宋体" panose="02010600030101010101" pitchFamily="2" charset="-122"/>
                <a:ea typeface="宋体" panose="02010600030101010101" pitchFamily="2" charset="-122"/>
                <a:cs typeface="宋体" panose="02010600030101010101" pitchFamily="2" charset="-122"/>
              </a:rPr>
              <a:t>,也称为一般本票,是由工商企业或个人签发的本票,有</a:t>
            </a:r>
            <a:r>
              <a:rPr lang="zh-CN" altLang="en-US" b="1">
                <a:latin typeface="宋体" panose="02010600030101010101" pitchFamily="2" charset="-122"/>
                <a:ea typeface="宋体" panose="02010600030101010101" pitchFamily="2" charset="-122"/>
                <a:cs typeface="宋体" panose="02010600030101010101" pitchFamily="2" charset="-122"/>
              </a:rPr>
              <a:t>即期本票</a:t>
            </a:r>
            <a:r>
              <a:rPr lang="zh-CN" altLang="en-US">
                <a:latin typeface="宋体" panose="02010600030101010101" pitchFamily="2" charset="-122"/>
                <a:ea typeface="宋体" panose="02010600030101010101" pitchFamily="2" charset="-122"/>
                <a:cs typeface="宋体" panose="02010600030101010101" pitchFamily="2" charset="-122"/>
              </a:rPr>
              <a:t>和</a:t>
            </a:r>
            <a:r>
              <a:rPr lang="zh-CN" altLang="en-US" b="1">
                <a:latin typeface="宋体" panose="02010600030101010101" pitchFamily="2" charset="-122"/>
                <a:ea typeface="宋体" panose="02010600030101010101" pitchFamily="2" charset="-122"/>
                <a:cs typeface="宋体" panose="02010600030101010101" pitchFamily="2" charset="-122"/>
              </a:rPr>
              <a:t>远期本票</a:t>
            </a:r>
            <a:r>
              <a:rPr lang="zh-CN" altLang="en-US">
                <a:latin typeface="宋体" panose="02010600030101010101" pitchFamily="2" charset="-122"/>
                <a:ea typeface="宋体" panose="02010600030101010101" pitchFamily="2" charset="-122"/>
                <a:cs typeface="宋体" panose="02010600030101010101" pitchFamily="2" charset="-122"/>
              </a:rPr>
              <a:t>两种。</a:t>
            </a:r>
          </a:p>
          <a:p>
            <a:pPr marL="0" indent="406400" fontAlgn="auto">
              <a:lnSpc>
                <a:spcPct val="150000"/>
              </a:lnSpc>
              <a:spcBef>
                <a:spcPts val="0"/>
              </a:spcBef>
              <a:buNone/>
              <a:extLst>
                <a:ext uri="{35155182-B16C-46BC-9424-99874614C6A1}">
                  <wpsdc:indentchars xmlns="" xmlns:wpsdc="http://www.wps.cn/officeDocument/2017/drawingmlCustomData" val="200" checksum="1740828767"/>
                </a:ext>
              </a:extLst>
            </a:pPr>
            <a:r>
              <a:rPr lang="zh-CN" altLang="en-US" b="1">
                <a:latin typeface="宋体" panose="02010600030101010101" pitchFamily="2" charset="-122"/>
                <a:ea typeface="宋体" panose="02010600030101010101" pitchFamily="2" charset="-122"/>
                <a:cs typeface="宋体" panose="02010600030101010101" pitchFamily="2" charset="-122"/>
              </a:rPr>
              <a:t>银行本票</a:t>
            </a:r>
            <a:r>
              <a:rPr lang="zh-CN" altLang="en-US">
                <a:latin typeface="宋体" panose="02010600030101010101" pitchFamily="2" charset="-122"/>
                <a:ea typeface="宋体" panose="02010600030101010101" pitchFamily="2" charset="-122"/>
                <a:cs typeface="宋体" panose="02010600030101010101" pitchFamily="2" charset="-122"/>
              </a:rPr>
              <a:t>,是由银行签发的本票,只有即期。在国际贸易中使用的本票,大多是银行本票。由于银行本票建立在银行信用的基础上,因此,它在国际货款结算中被广泛使用。</a:t>
            </a:r>
          </a:p>
          <a:p>
            <a:pPr marL="0" indent="406400" fontAlgn="auto">
              <a:lnSpc>
                <a:spcPct val="150000"/>
              </a:lnSpc>
              <a:spcBef>
                <a:spcPts val="0"/>
              </a:spcBef>
              <a:buNone/>
              <a:extLst>
                <a:ext uri="{35155182-B16C-46BC-9424-99874614C6A1}">
                  <wpsdc:indentchars xmlns="" xmlns:wpsdc="http://www.wps.cn/officeDocument/2017/drawingmlCustomData" val="200" checksum="1740828767"/>
                </a:ext>
              </a:extLst>
            </a:pPr>
            <a:r>
              <a:rPr lang="zh-CN" altLang="en-US">
                <a:latin typeface="宋体" panose="02010600030101010101" pitchFamily="2" charset="-122"/>
                <a:ea typeface="宋体" panose="02010600030101010101" pitchFamily="2" charset="-122"/>
                <a:cs typeface="宋体" panose="02010600030101010101" pitchFamily="2" charset="-122"/>
              </a:rPr>
              <a:t>我国《票据法》规定,本票即为银行本票,由中国人民银行或其他金融机构签发。 因此,在我国只有银行本票,没有商业本票。</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641350" y="296545"/>
            <a:ext cx="10115550" cy="855345"/>
          </a:xfrm>
          <a:prstGeom prst="rect">
            <a:avLst/>
          </a:prstGeom>
          <a:noFill/>
        </p:spPr>
        <p:txBody>
          <a:bodyPr wrap="none" rtlCol="0">
            <a:noAutofit/>
          </a:bodyPr>
          <a:lstStyle/>
          <a:p>
            <a:pPr algn="l">
              <a:lnSpc>
                <a:spcPct val="90000"/>
              </a:lnSpc>
            </a:pPr>
            <a:r>
              <a:rPr lang="en-US" altLang="zh-CN" sz="3600">
                <a:latin typeface="Times New Roman" panose="02020603050405020304" pitchFamily="18" charset="0"/>
                <a:cs typeface="Times New Roman" panose="02020603050405020304" pitchFamily="18" charset="0"/>
              </a:rPr>
              <a:t>4. Learning Objectives</a:t>
            </a:r>
          </a:p>
          <a:p>
            <a:pPr algn="l">
              <a:lnSpc>
                <a:spcPct val="90000"/>
              </a:lnSpc>
            </a:pPr>
            <a:r>
              <a:rPr lang="zh-CN" altLang="en-US" sz="2000">
                <a:latin typeface="+mn-ea"/>
                <a:cs typeface="Times New Roman" panose="02020603050405020304" pitchFamily="18" charset="0"/>
              </a:rPr>
              <a:t>（贯彻党的二十大精神：构建开放的贸易发展环境）</a:t>
            </a:r>
          </a:p>
        </p:txBody>
      </p:sp>
      <p:sp>
        <p:nvSpPr>
          <p:cNvPr id="5" name="TextBox 4"/>
          <p:cNvSpPr txBox="1"/>
          <p:nvPr/>
        </p:nvSpPr>
        <p:spPr>
          <a:xfrm>
            <a:off x="884239" y="1224936"/>
            <a:ext cx="7423393" cy="3276600"/>
          </a:xfrm>
          <a:prstGeom prst="rect">
            <a:avLst/>
          </a:prstGeom>
          <a:noFill/>
        </p:spPr>
        <p:txBody>
          <a:bodyPr wrap="square" rtlCol="0">
            <a:spAutoFit/>
          </a:bodyPr>
          <a:lstStyle/>
          <a:p>
            <a:pPr lvl="0" algn="just"/>
            <a:r>
              <a:rPr lang="en-US" altLang="zh-CN" sz="2700">
                <a:latin typeface="Times New Roman" panose="02020603050405020304" pitchFamily="18" charset="0"/>
                <a:cs typeface="Times New Roman" panose="02020603050405020304" pitchFamily="18" charset="0"/>
              </a:rPr>
              <a:t>China is prepared to invest more resources in global development cooperation. It is committed to narrowing the North-South</a:t>
            </a:r>
          </a:p>
          <a:p>
            <a:pPr lvl="0" algn="just"/>
            <a:r>
              <a:rPr lang="en-US" altLang="zh-CN" sz="2700">
                <a:latin typeface="Times New Roman" panose="02020603050405020304" pitchFamily="18" charset="0"/>
                <a:cs typeface="Times New Roman" panose="02020603050405020304" pitchFamily="18" charset="0"/>
              </a:rPr>
              <a:t>gap and supporting and assisting other developing countries in accelerating development.</a:t>
            </a:r>
          </a:p>
          <a:p>
            <a:pPr lvl="0" algn="just"/>
            <a:r>
              <a:rPr lang="zh-CN" altLang="en-US" sz="2400"/>
              <a:t>（中国愿加大对全球发展合作的资源投入，致力于缩小南北差距，坚定支持和帮助广大发展中国家加快发展。）</a:t>
            </a:r>
          </a:p>
        </p:txBody>
      </p:sp>
    </p:spTree>
  </p:cSld>
  <p:clrMapOvr>
    <a:masterClrMapping/>
  </p:clrMapOvr>
  <p:transition spd="slow">
    <p:push dir="u"/>
  </p:transition>
</p:sld>
</file>

<file path=ppt/slides/slide25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a:xfrm>
            <a:off x="251301" y="332899"/>
            <a:ext cx="8838724" cy="540068"/>
          </a:xfrm>
        </p:spPr>
        <p:txBody>
          <a:bodyPr wrap="square">
            <a:noAutofit/>
          </a:bodyPr>
          <a:lstStyle/>
          <a:p>
            <a:pPr algn="ctr"/>
            <a:r>
              <a:rPr sz="2100" dirty="0"/>
              <a:t>A Comparison between a Promissory Note and a Bill of Exchange</a:t>
            </a:r>
          </a:p>
        </p:txBody>
      </p:sp>
      <p:sp>
        <p:nvSpPr>
          <p:cNvPr id="3" name="正文"/>
          <p:cNvSpPr>
            <a:spLocks noGrp="1"/>
          </p:cNvSpPr>
          <p:nvPr>
            <p:ph idx="1"/>
            <p:custDataLst>
              <p:tags r:id="rId3"/>
            </p:custDataLst>
          </p:nvPr>
        </p:nvSpPr>
        <p:spPr>
          <a:xfrm>
            <a:off x="782804" y="1412776"/>
            <a:ext cx="7578392" cy="4813200"/>
          </a:xfrm>
        </p:spPr>
        <p:txBody>
          <a:bodyPr wrap="square">
            <a:noAutofit/>
          </a:bodyPr>
          <a:lstStyle/>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rPr>
              <a:t>A promissory note is a promise made by the drawer to make payment to the note holder.  However,a bill of exchange is an order to pay.</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rPr>
              <a:t>There are only two parties in a promissory  note,including  drawer  and  payee.But three parties in a B / E,namely drawer,drawee and payee.</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rPr>
              <a:t>The drawer of a promissory note is the payer. Acceptance is not applicable to a time promissory while acceptance is generally required for a time bill.</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rPr>
              <a:t>The drawer is the principal debtor of a promissory note in every situation. How- ever,the drawer of a bill will change from the principal debtor to the second after the bill is accepted by the payer for the acceptor becomes the principal one.</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rPr>
              <a:t>A promissory note is a solo note when issued;whereas a B / E is usually in a du- plicate set when issued.</a:t>
            </a:r>
          </a:p>
        </p:txBody>
      </p:sp>
    </p:spTree>
    <p:custDataLst>
      <p:tags r:id="rId1"/>
    </p:custData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dirty="0" err="1"/>
              <a:t>本票与汇票的区别</a:t>
            </a:r>
            <a:endParaRPr dirty="0"/>
          </a:p>
        </p:txBody>
      </p:sp>
      <p:sp>
        <p:nvSpPr>
          <p:cNvPr id="3" name="内容占位符 2"/>
          <p:cNvSpPr>
            <a:spLocks noGrp="1"/>
          </p:cNvSpPr>
          <p:nvPr>
            <p:ph idx="1"/>
          </p:nvPr>
        </p:nvSpPr>
        <p:spPr>
          <a:xfrm>
            <a:off x="1245394" y="2267426"/>
            <a:ext cx="6555105"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作为国际支付工具,本票和汇票都属于票据的范畴,但两者又有所不同,其主要区别有:</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本票是出票人承诺自己向持票人付款,而汇票是一个人向另一个人发出的支付命令。</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本票的票面有两个当事人,即出票人和收款人;而汇票则有三个当事人,即出票人、受票人和收款人。</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本票的出票人即是付款人,远期本票无须办理承兑；而远期汇票则要办理承兑手续。</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本票在任何情况下,出票人都是绝对的主债务人,一旦拒付,持票人可以立即要求法院裁定,命令出票人付款；而汇票的出票人在承兑前是主债务人,在承兑后,承兑人是主债务人,出票人则处于从债务人的地位。</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本票只能开出一张,而汇票可开出两张。</a:t>
            </a:r>
          </a:p>
        </p:txBody>
      </p:sp>
    </p:spTree>
    <p:custDataLst>
      <p:tags r:id="rId1"/>
    </p:custData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lang="zh-CN" altLang="en-US" dirty="0"/>
              <a:t>Cheque / Check</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03</a:t>
            </a:r>
            <a:endParaRPr lang="zh-CN" altLang="en-US" dirty="0"/>
          </a:p>
        </p:txBody>
      </p:sp>
    </p:spTree>
    <p:custDataLst>
      <p:tags r:id="rId1"/>
    </p:custData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637615" y="3459752"/>
            <a:ext cx="5868771" cy="1492493"/>
          </a:xfrm>
        </p:spPr>
        <p:txBody>
          <a:bodyPr wrap="square">
            <a:normAutofit/>
          </a:bodyPr>
          <a:lstStyle/>
          <a:p>
            <a:r>
              <a:rPr lang="zh-CN" altLang="en-US" dirty="0"/>
              <a:t>支票</a:t>
            </a:r>
          </a:p>
        </p:txBody>
      </p:sp>
      <p:sp>
        <p:nvSpPr>
          <p:cNvPr id="6" name="节编号"/>
          <p:cNvSpPr>
            <a:spLocks noGrp="1"/>
          </p:cNvSpPr>
          <p:nvPr>
            <p:ph type="body" sz="quarter" idx="13"/>
            <p:custDataLst>
              <p:tags r:id="rId3"/>
            </p:custDataLst>
          </p:nvPr>
        </p:nvSpPr>
        <p:spPr>
          <a:xfrm>
            <a:off x="1637615" y="1781140"/>
            <a:ext cx="5868771" cy="1502494"/>
          </a:xfrm>
        </p:spPr>
        <p:txBody>
          <a:bodyPr wrap="square">
            <a:normAutofit/>
          </a:bodyPr>
          <a:lstStyle/>
          <a:p>
            <a:r>
              <a:rPr lang="en-US" altLang="zh-CN" dirty="0"/>
              <a:t>03</a:t>
            </a:r>
            <a:endParaRPr lang="zh-CN" altLang="en-US" dirty="0"/>
          </a:p>
        </p:txBody>
      </p:sp>
    </p:spTree>
    <p:custDataLst>
      <p:tags r:id="rId1"/>
    </p:custData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t>Cheque / Check</a:t>
            </a:r>
            <a:r>
              <a:rPr lang="en-US" dirty="0"/>
              <a:t>—Definition</a:t>
            </a:r>
          </a:p>
        </p:txBody>
      </p:sp>
      <p:sp>
        <p:nvSpPr>
          <p:cNvPr id="3" name="正文"/>
          <p:cNvSpPr>
            <a:spLocks noGrp="1"/>
          </p:cNvSpPr>
          <p:nvPr>
            <p:ph idx="1"/>
            <p:custDataLst>
              <p:tags r:id="rId3"/>
            </p:custDataLst>
          </p:nvPr>
        </p:nvSpPr>
        <p:spPr>
          <a:xfrm>
            <a:off x="998813" y="1624012"/>
            <a:ext cx="7146374" cy="3609975"/>
          </a:xfrm>
        </p:spPr>
        <p:txBody>
          <a:bodyPr wrap="square">
            <a:normAutofit/>
          </a:bodyPr>
          <a:lstStyle/>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In Negotiable Instruments Law of the People’ s Republic of China, a check means a bill issued and signed by the drawer,appointing the bank or other financial institutes to make payment of a sum certain in money unconditionally to the payee or the check holder.  It is stipulated in Bill of Exchange Act that,“ a check is an unconditional order drawn on a banker by the drawer,requiring the banker to pay on demand a sum certain in money to or to the order of a specified person or bearer. ” </a:t>
            </a:r>
          </a:p>
        </p:txBody>
      </p:sp>
    </p:spTree>
    <p:custDataLst>
      <p:tags r:id="rId1"/>
    </p:custData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dirty="0"/>
              <a:t>支票</a:t>
            </a:r>
            <a:r>
              <a:rPr lang="en-US" altLang="zh-CN" dirty="0"/>
              <a:t>—</a:t>
            </a:r>
            <a:r>
              <a:rPr lang="zh-CN" altLang="en-US" dirty="0"/>
              <a:t>定义</a:t>
            </a:r>
          </a:p>
        </p:txBody>
      </p:sp>
      <p:sp>
        <p:nvSpPr>
          <p:cNvPr id="3" name="内容占位符 2"/>
          <p:cNvSpPr>
            <a:spLocks noGrp="1"/>
          </p:cNvSpPr>
          <p:nvPr>
            <p:ph idx="1"/>
          </p:nvPr>
        </p:nvSpPr>
        <p:spPr>
          <a:xfrm>
            <a:off x="1245394" y="2267426"/>
            <a:ext cx="6555105" cy="2707481"/>
          </a:xfrm>
        </p:spPr>
        <p:txBody>
          <a:bodyPr>
            <a:noAutofit/>
          </a:bodyPr>
          <a:lstStyle/>
          <a:p>
            <a:pPr marL="0" indent="381000" fontAlgn="auto">
              <a:lnSpc>
                <a:spcPct val="200000"/>
              </a:lnSpc>
              <a:spcBef>
                <a:spcPts val="0"/>
              </a:spcBef>
              <a:buNone/>
              <a:extLst>
                <a:ext uri="{35155182-B16C-46BC-9424-99874614C6A1}">
                  <wpsdc:indentchars xmlns="" xmlns:wpsdc="http://www.wps.cn/officeDocument/2017/drawingmlCustomData" val="200" checksum="2033819950"/>
                </a:ext>
              </a:extLst>
            </a:pPr>
            <a:r>
              <a:rPr lang="zh-CN" altLang="en-US" sz="1500">
                <a:latin typeface="宋体" panose="02010600030101010101" pitchFamily="2" charset="-122"/>
                <a:ea typeface="宋体" panose="02010600030101010101" pitchFamily="2" charset="-122"/>
                <a:cs typeface="宋体" panose="02010600030101010101" pitchFamily="2" charset="-122"/>
              </a:rPr>
              <a:t>根据我国《票据法》的规定,支票是出票人签发的,委托办理支票存款业务 的银行或者其他机构在见票时无条件支付确定金额给收款人或持票人的票据。根据《英国票据法》的定义,“支票是以银行为付款人的即期汇票,即存款人对银行无条件支付一定金额的委托或命令”。</a:t>
            </a:r>
          </a:p>
        </p:txBody>
      </p:sp>
    </p:spTree>
    <p:custDataLst>
      <p:tags r:id="rId1"/>
    </p:custData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Cheque / Check</a:t>
            </a:r>
            <a:r>
              <a:rPr lang="en-US" dirty="0"/>
              <a:t>—Parties</a:t>
            </a:r>
          </a:p>
        </p:txBody>
      </p:sp>
      <p:sp>
        <p:nvSpPr>
          <p:cNvPr id="3" name="正文"/>
          <p:cNvSpPr>
            <a:spLocks noGrp="1"/>
          </p:cNvSpPr>
          <p:nvPr>
            <p:ph idx="1"/>
            <p:custDataLst>
              <p:tags r:id="rId3"/>
            </p:custDataLst>
          </p:nvPr>
        </p:nvSpPr>
        <p:spPr>
          <a:xfrm>
            <a:off x="827584" y="1484784"/>
            <a:ext cx="7661910" cy="4007485"/>
          </a:xfrm>
        </p:spPr>
        <p:txBody>
          <a:bodyPr wrap="square">
            <a:noAutofit/>
          </a:bodyPr>
          <a:lstStyle/>
          <a:p>
            <a:pPr marL="0" indent="304800" fontAlgn="auto">
              <a:lnSpc>
                <a:spcPct val="150000"/>
              </a:lnSpc>
              <a:buNone/>
              <a:extLst>
                <a:ext uri="{35155182-B16C-46BC-9424-99874614C6A1}">
                  <wpsdc:indentchars xmlns="" xmlns:wpsdc="http://www.wps.cn/officeDocument/2017/drawingmlCustomData" val="200" checksum="1077528236"/>
                </a:ext>
              </a:extLst>
            </a:pPr>
            <a:r>
              <a:rPr sz="1200" dirty="0">
                <a:latin typeface="Times New Roman" panose="02020603050405020304" pitchFamily="18" charset="0"/>
                <a:cs typeface="Times New Roman" panose="02020603050405020304" pitchFamily="18" charset="0"/>
              </a:rPr>
              <a:t>There are three immediate parties to a cheque:the drawer,the drawee and the payee.</a:t>
            </a:r>
          </a:p>
          <a:p>
            <a:pPr marL="0" indent="304800" fontAlgn="auto">
              <a:lnSpc>
                <a:spcPct val="150000"/>
              </a:lnSpc>
              <a:buNone/>
              <a:extLst>
                <a:ext uri="{35155182-B16C-46BC-9424-99874614C6A1}">
                  <wpsdc:indentchars xmlns="" xmlns:wpsdc="http://www.wps.cn/officeDocument/2017/drawingmlCustomData" val="200" checksum="1077528236"/>
                </a:ext>
              </a:extLst>
            </a:pPr>
            <a:r>
              <a:rPr sz="1200" dirty="0">
                <a:latin typeface="Times New Roman" panose="02020603050405020304" pitchFamily="18" charset="0"/>
                <a:cs typeface="Times New Roman" panose="02020603050405020304" pitchFamily="18" charset="0"/>
              </a:rPr>
              <a:t>The Drawer is the person who writes the cheque. He should first be the banker’ s customer  who  maintains  an  account  with  the  banker.  Secondly, when  he draws a cheque,it is his responsibility to make sure that there is enough balance in his account to cover the cheque amount.  Otherwise,the cheque will be bounced.</a:t>
            </a:r>
          </a:p>
          <a:p>
            <a:pPr marL="0" indent="304800" fontAlgn="auto">
              <a:lnSpc>
                <a:spcPct val="150000"/>
              </a:lnSpc>
              <a:buNone/>
              <a:extLst>
                <a:ext uri="{35155182-B16C-46BC-9424-99874614C6A1}">
                  <wpsdc:indentchars xmlns="" xmlns:wpsdc="http://www.wps.cn/officeDocument/2017/drawingmlCustomData" val="200" checksum="1077528236"/>
                </a:ext>
              </a:extLst>
            </a:pPr>
            <a:r>
              <a:rPr sz="1200" dirty="0">
                <a:latin typeface="Times New Roman" panose="02020603050405020304" pitchFamily="18" charset="0"/>
                <a:cs typeface="Times New Roman" panose="02020603050405020304" pitchFamily="18" charset="0"/>
              </a:rPr>
              <a:t>The Drawee is the banker on whom the cheque is drawn and to whom the order to pay is given. He is the banker with which the drawer maintains an account.</a:t>
            </a:r>
          </a:p>
          <a:p>
            <a:pPr marL="0" indent="304800" fontAlgn="auto">
              <a:lnSpc>
                <a:spcPct val="150000"/>
              </a:lnSpc>
              <a:buNone/>
              <a:extLst>
                <a:ext uri="{35155182-B16C-46BC-9424-99874614C6A1}">
                  <wpsdc:indentchars xmlns="" xmlns:wpsdc="http://www.wps.cn/officeDocument/2017/drawingmlCustomData" val="200" checksum="1077528236"/>
                </a:ext>
              </a:extLst>
            </a:pPr>
            <a:r>
              <a:rPr sz="1200" dirty="0">
                <a:latin typeface="Times New Roman" panose="02020603050405020304" pitchFamily="18" charset="0"/>
                <a:cs typeface="Times New Roman" panose="02020603050405020304" pitchFamily="18" charset="0"/>
              </a:rPr>
              <a:t>The Payee is the person to whom a cheque is paid.</a:t>
            </a:r>
          </a:p>
          <a:p>
            <a:pPr marL="0" indent="304800" fontAlgn="auto">
              <a:lnSpc>
                <a:spcPct val="150000"/>
              </a:lnSpc>
              <a:buNone/>
              <a:extLst>
                <a:ext uri="{35155182-B16C-46BC-9424-99874614C6A1}">
                  <wpsdc:indentchars xmlns="" xmlns:wpsdc="http://www.wps.cn/officeDocument/2017/drawingmlCustomData" val="200" checksum="1077528236"/>
                </a:ext>
              </a:extLst>
            </a:pPr>
            <a:r>
              <a:rPr sz="1200" dirty="0">
                <a:latin typeface="Times New Roman" panose="02020603050405020304" pitchFamily="18" charset="0"/>
                <a:cs typeface="Times New Roman" panose="02020603050405020304" pitchFamily="18" charset="0"/>
              </a:rPr>
              <a:t>The drawer writes a sum certain in money on the cheque and draws on a banker requiring the banker to pay the sum to the specified person or to the bearer. The drawer shall be committed to the obligation for the cheque and on the law. The obli- gation of the cheque means that the drawer shall take the responsibility of making payment to the payee;the legal obligation refers to that the drawer shall keep an ac- count in the paying bank with the deposit not lower than the sum on the cheque. If the deposit is insufficient,the cheque will be dishonored when the bearer presents it to paying bank for the payment.  In this case,a cheque is called a bad cheque and the drawer shall be held for the legal responsibility.</a:t>
            </a:r>
          </a:p>
        </p:txBody>
      </p:sp>
    </p:spTree>
    <p:custDataLst>
      <p:tags r:id="rId1"/>
    </p:custData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dirty="0"/>
              <a:t>支票</a:t>
            </a:r>
            <a:r>
              <a:rPr lang="en-US" altLang="zh-CN" dirty="0"/>
              <a:t>—</a:t>
            </a:r>
            <a:r>
              <a:rPr lang="zh-CN" altLang="en-US" dirty="0"/>
              <a:t>当事人</a:t>
            </a:r>
          </a:p>
        </p:txBody>
      </p:sp>
      <p:sp>
        <p:nvSpPr>
          <p:cNvPr id="3" name="内容占位符 2"/>
          <p:cNvSpPr>
            <a:spLocks noGrp="1"/>
          </p:cNvSpPr>
          <p:nvPr>
            <p:ph idx="1"/>
          </p:nvPr>
        </p:nvSpPr>
        <p:spPr>
          <a:xfrm>
            <a:off x="1245394" y="2267426"/>
            <a:ext cx="6555105"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支票的基本当事人和汇票一样,共有三个:</a:t>
            </a:r>
            <a:r>
              <a:rPr lang="zh-CN" altLang="en-US" sz="1200" b="1">
                <a:latin typeface="宋体" panose="02010600030101010101" pitchFamily="2" charset="-122"/>
                <a:ea typeface="宋体" panose="02010600030101010101" pitchFamily="2" charset="-122"/>
                <a:cs typeface="宋体" panose="02010600030101010101" pitchFamily="2" charset="-122"/>
              </a:rPr>
              <a:t>出票人、付款人和收款人</a:t>
            </a:r>
            <a:r>
              <a:rPr lang="zh-CN" altLang="en-US" sz="1200">
                <a:latin typeface="宋体" panose="02010600030101010101" pitchFamily="2" charset="-122"/>
                <a:ea typeface="宋体" panose="02010600030101010101" pitchFamily="2" charset="-122"/>
                <a:cs typeface="宋体" panose="02010600030101010101" pitchFamily="2" charset="-122"/>
              </a:rPr>
              <a:t>。</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出票人</a:t>
            </a:r>
            <a:r>
              <a:rPr lang="zh-CN" altLang="en-US" sz="1200">
                <a:latin typeface="宋体" panose="02010600030101010101" pitchFamily="2" charset="-122"/>
                <a:ea typeface="宋体" panose="02010600030101010101" pitchFamily="2" charset="-122"/>
                <a:cs typeface="宋体" panose="02010600030101010101" pitchFamily="2" charset="-122"/>
              </a:rPr>
              <a:t>就是签发支票的人,他在银行已经开设存款账户并且订有支票协议,且在签发支票时,必须保证其在该银行账户的余额可以覆盖签发的支票金额,以委托该银行付款。</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付款人</a:t>
            </a:r>
            <a:r>
              <a:rPr lang="zh-CN" altLang="en-US" sz="1200">
                <a:latin typeface="宋体" panose="02010600030101010101" pitchFamily="2" charset="-122"/>
                <a:ea typeface="宋体" panose="02010600030101010101" pitchFamily="2" charset="-122"/>
                <a:cs typeface="宋体" panose="02010600030101010101" pitchFamily="2" charset="-122"/>
              </a:rPr>
              <a:t>是出票人的开户银行,即支票的付款银行,接受出票人的付款指令。收款人是接受支票款项的人。</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出票人</a:t>
            </a:r>
            <a:r>
              <a:rPr lang="zh-CN" altLang="en-US" sz="1200">
                <a:latin typeface="宋体" panose="02010600030101010101" pitchFamily="2" charset="-122"/>
                <a:ea typeface="宋体" panose="02010600030101010101" pitchFamily="2" charset="-122"/>
                <a:cs typeface="宋体" panose="02010600030101010101" pitchFamily="2" charset="-122"/>
              </a:rPr>
              <a:t>在签发支票后,应负票据上的责任和法律上的责任。前者是指出票人对受款人担保支票的付款；后者是指出票人签发支票时,应在付款的银行存有不低于票面金额的存款。如存款不足,支票持有人在向付款银行提示支票要求付款时,就会遭到拒付。这种支票叫做空头支票。开出空头支票的出票人要负法律上的责任。</a:t>
            </a:r>
          </a:p>
        </p:txBody>
      </p:sp>
    </p:spTree>
    <p:custDataLst>
      <p:tags r:id="rId1"/>
    </p:custData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Cheque / Check</a:t>
            </a:r>
            <a:r>
              <a:rPr lang="en-US" dirty="0"/>
              <a:t>—Essentials</a:t>
            </a:r>
          </a:p>
        </p:txBody>
      </p:sp>
      <p:sp>
        <p:nvSpPr>
          <p:cNvPr id="3" name="正文"/>
          <p:cNvSpPr>
            <a:spLocks noGrp="1"/>
          </p:cNvSpPr>
          <p:nvPr>
            <p:ph idx="1"/>
            <p:custDataLst>
              <p:tags r:id="rId3"/>
            </p:custDataLst>
          </p:nvPr>
        </p:nvSpPr>
        <p:spPr>
          <a:xfrm>
            <a:off x="755576" y="1772816"/>
            <a:ext cx="7523088" cy="3609975"/>
          </a:xfrm>
        </p:spPr>
        <p:txBody>
          <a:bodyPr wrap="square">
            <a:noAutofit/>
          </a:bodyPr>
          <a:lstStyle/>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 key elements in a check according to Negotiable Instruments Law of the People’ s  Republic of China  are as follows:</a:t>
            </a:r>
            <a:r>
              <a:rPr b="1" dirty="0">
                <a:latin typeface="Times New Roman" panose="02020603050405020304" pitchFamily="18" charset="0"/>
                <a:cs typeface="Times New Roman" panose="02020603050405020304" pitchFamily="18" charset="0"/>
              </a:rPr>
              <a:t>the word of “ check”  or “ cheque”;unconditional payment  promise; a  sum  certain  in  money; the  name  of  payee; the  issuance date;the signature of the drawer.</a:t>
            </a:r>
            <a:r>
              <a:rPr dirty="0">
                <a:latin typeface="Times New Roman" panose="02020603050405020304" pitchFamily="18" charset="0"/>
                <a:cs typeface="Times New Roman" panose="02020603050405020304" pitchFamily="18" charset="0"/>
              </a:rPr>
              <a:t>  A check without any of these stipulated elements is regarded as invalid.</a:t>
            </a:r>
          </a:p>
        </p:txBody>
      </p:sp>
    </p:spTree>
    <p:custDataLst>
      <p:tags r:id="rId1"/>
    </p:custData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dirty="0">
                <a:sym typeface="+mn-ea"/>
              </a:rPr>
              <a:t>支票</a:t>
            </a:r>
            <a:r>
              <a:rPr lang="en-US" altLang="zh-CN" dirty="0">
                <a:sym typeface="+mn-ea"/>
              </a:rPr>
              <a:t>—</a:t>
            </a:r>
            <a:r>
              <a:rPr lang="zh-CN" altLang="en-US" dirty="0">
                <a:sym typeface="+mn-ea"/>
              </a:rPr>
              <a:t>要项</a:t>
            </a:r>
          </a:p>
        </p:txBody>
      </p:sp>
      <p:sp>
        <p:nvSpPr>
          <p:cNvPr id="3" name="内容占位符 2"/>
          <p:cNvSpPr>
            <a:spLocks noGrp="1"/>
          </p:cNvSpPr>
          <p:nvPr>
            <p:ph idx="1"/>
          </p:nvPr>
        </p:nvSpPr>
        <p:spPr>
          <a:xfrm>
            <a:off x="1245394" y="2267426"/>
            <a:ext cx="6555105" cy="2707481"/>
          </a:xfrm>
        </p:spPr>
        <p:txBody>
          <a:bodyPr>
            <a:noAutofit/>
          </a:bodyPr>
          <a:lstStyle/>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lang="zh-CN" altLang="en-US" sz="1500">
                <a:latin typeface="宋体" panose="02010600030101010101" pitchFamily="2" charset="-122"/>
                <a:ea typeface="宋体" panose="02010600030101010101" pitchFamily="2" charset="-122"/>
                <a:cs typeface="宋体" panose="02010600030101010101" pitchFamily="2" charset="-122"/>
              </a:rPr>
              <a:t>我国《票据法》规定,支票必须记载下列事项:表明</a:t>
            </a:r>
            <a:r>
              <a:rPr lang="zh-CN" altLang="en-US" sz="1500" b="1">
                <a:latin typeface="宋体" panose="02010600030101010101" pitchFamily="2" charset="-122"/>
                <a:ea typeface="宋体" panose="02010600030101010101" pitchFamily="2" charset="-122"/>
                <a:cs typeface="宋体" panose="02010600030101010101" pitchFamily="2" charset="-122"/>
              </a:rPr>
              <a:t>“支付”</a:t>
            </a:r>
            <a:r>
              <a:rPr lang="zh-CN" altLang="en-US" sz="1500">
                <a:latin typeface="宋体" panose="02010600030101010101" pitchFamily="2" charset="-122"/>
                <a:ea typeface="宋体" panose="02010600030101010101" pitchFamily="2" charset="-122"/>
                <a:cs typeface="宋体" panose="02010600030101010101" pitchFamily="2" charset="-122"/>
              </a:rPr>
              <a:t> 字样；</a:t>
            </a:r>
            <a:r>
              <a:rPr lang="zh-CN" altLang="en-US" sz="1500" b="1">
                <a:latin typeface="宋体" panose="02010600030101010101" pitchFamily="2" charset="-122"/>
                <a:ea typeface="宋体" panose="02010600030101010101" pitchFamily="2" charset="-122"/>
                <a:cs typeface="宋体" panose="02010600030101010101" pitchFamily="2" charset="-122"/>
              </a:rPr>
              <a:t>无条件的支付委托；确定的金额；付款人名称；出票日期；出票人签字。</a:t>
            </a:r>
            <a:r>
              <a:rPr lang="zh-CN" altLang="en-US" sz="1500">
                <a:latin typeface="宋体" panose="02010600030101010101" pitchFamily="2" charset="-122"/>
                <a:ea typeface="宋体" panose="02010600030101010101" pitchFamily="2" charset="-122"/>
                <a:cs typeface="宋体" panose="02010600030101010101" pitchFamily="2" charset="-122"/>
              </a:rPr>
              <a:t> 支票上未记载以上规定事项之一的,支票无效。</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074" name="标题 3073"/>
          <p:cNvSpPr>
            <a:spLocks noGrp="1"/>
          </p:cNvSpPr>
          <p:nvPr>
            <p:ph type="ctrTitle"/>
          </p:nvPr>
        </p:nvSpPr>
        <p:spPr>
          <a:xfrm>
            <a:off x="755576" y="2420888"/>
            <a:ext cx="7848872" cy="1470025"/>
          </a:xfrm>
        </p:spPr>
        <p:txBody>
          <a:bodyPr anchor="ctr"/>
          <a:lstStyle/>
          <a:p>
            <a:pPr>
              <a:buSzPct val="100000"/>
            </a:pPr>
            <a:r>
              <a:rPr lang="zh-CN" altLang="en-US" sz="5400" kern="1200" baseline="0">
                <a:latin typeface="Times New Roman" panose="02020603050405020304" pitchFamily="18" charset="0"/>
                <a:ea typeface="宋体" panose="02010600030101010101" pitchFamily="2" charset="-122"/>
                <a:cs typeface="Times New Roman" panose="02020603050405020304" pitchFamily="18" charset="0"/>
              </a:rPr>
              <a:t>Chapter </a:t>
            </a:r>
            <a:r>
              <a:rPr lang="en-US" altLang="zh-CN" sz="5400" kern="1200" baseline="0">
                <a:latin typeface="Times New Roman" panose="02020603050405020304" pitchFamily="18" charset="0"/>
                <a:ea typeface="宋体" panose="02010600030101010101" pitchFamily="2" charset="-122"/>
                <a:cs typeface="Times New Roman" panose="02020603050405020304" pitchFamily="18" charset="0"/>
              </a:rPr>
              <a:t>2</a:t>
            </a:r>
            <a:r>
              <a:rPr lang="zh-CN" altLang="en-US" sz="5400" kern="1200" baseline="0">
                <a:latin typeface="Times New Roman" panose="02020603050405020304" pitchFamily="18" charset="0"/>
                <a:ea typeface="宋体" panose="02010600030101010101" pitchFamily="2" charset="-122"/>
                <a:cs typeface="Times New Roman" panose="02020603050405020304" pitchFamily="18" charset="0"/>
              </a:rPr>
              <a:t> </a:t>
            </a:r>
            <a:br>
              <a:rPr lang="en-US" altLang="zh-CN" sz="5400">
                <a:latin typeface="Times New Roman" panose="02020603050405020304" pitchFamily="18" charset="0"/>
                <a:ea typeface="宋体" panose="02010600030101010101" pitchFamily="2" charset="-122"/>
                <a:cs typeface="Times New Roman" panose="02020603050405020304" pitchFamily="18" charset="0"/>
              </a:rPr>
            </a:br>
            <a:r>
              <a:rPr lang="en-US" altLang="zh-CN" sz="5400">
                <a:latin typeface="Times New Roman" panose="02020603050405020304" pitchFamily="18" charset="0"/>
                <a:ea typeface="宋体" panose="02010600030101010101" pitchFamily="2" charset="-122"/>
                <a:cs typeface="Times New Roman" panose="02020603050405020304" pitchFamily="18" charset="0"/>
              </a:rPr>
              <a:t>Terms of Commodity</a:t>
            </a:r>
            <a:br>
              <a:rPr lang="zh-CN" altLang="en-US" sz="4800" kern="1200" baseline="0">
                <a:latin typeface="Times New Roman" panose="02020603050405020304" pitchFamily="18" charset="0"/>
                <a:ea typeface="宋体" panose="02010600030101010101" pitchFamily="2" charset="-122"/>
                <a:cs typeface="Times New Roman" panose="02020603050405020304" pitchFamily="18" charset="0"/>
              </a:rPr>
            </a:br>
            <a:r>
              <a:rPr lang="zh-CN" altLang="en-US" sz="3200" kern="1200" baseline="0">
                <a:latin typeface="Arial" panose="020B0604020202020204" pitchFamily="34" charset="0"/>
                <a:ea typeface="宋体" panose="02010600030101010101" pitchFamily="2" charset="-122"/>
              </a:rPr>
              <a:t>（</a:t>
            </a:r>
            <a:r>
              <a:rPr lang="zh-CN" altLang="en-US" sz="3200"/>
              <a:t>第二章 商品信息条款</a:t>
            </a:r>
            <a:r>
              <a:rPr lang="zh-CN" altLang="en-US" sz="3200" kern="1200" baseline="0">
                <a:latin typeface="Arial" panose="020B0604020202020204" pitchFamily="34" charset="0"/>
                <a:ea typeface="宋体" panose="02010600030101010101" pitchFamily="2" charset="-122"/>
              </a:rPr>
              <a:t>）</a:t>
            </a:r>
          </a:p>
        </p:txBody>
      </p:sp>
    </p:spTree>
  </p:cSld>
  <p:clrMapOvr>
    <a:masterClrMapping/>
  </p:clrMapOvr>
  <p:transition spd="slow">
    <p:push dir="u"/>
  </p:transition>
</p:sld>
</file>

<file path=ppt/slides/slide26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Cheque / Check</a:t>
            </a:r>
            <a:r>
              <a:rPr lang="en-US" dirty="0"/>
              <a:t>—Types</a:t>
            </a:r>
          </a:p>
        </p:txBody>
      </p:sp>
      <p:sp>
        <p:nvSpPr>
          <p:cNvPr id="3" name="正文"/>
          <p:cNvSpPr>
            <a:spLocks noGrp="1"/>
          </p:cNvSpPr>
          <p:nvPr>
            <p:ph idx="1"/>
            <p:custDataLst>
              <p:tags r:id="rId3"/>
            </p:custDataLst>
          </p:nvPr>
        </p:nvSpPr>
        <p:spPr>
          <a:xfrm>
            <a:off x="521970" y="1880711"/>
            <a:ext cx="8354854" cy="3609975"/>
          </a:xfrm>
        </p:spPr>
        <p:txBody>
          <a:bodyPr wrap="square">
            <a:noAutofit/>
          </a:bodyPr>
          <a:lstStyle/>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There is no time cheque but only demand cheque.</a:t>
            </a:r>
          </a:p>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According  to  Negotiable  Instruments  Law  of  the  People’ s  Republic  of  China, cheques are classified into cash cheques and transfer cheques.  In  other  countries, cheques are divided into crossed cheques and uncrossed cheques.</a:t>
            </a:r>
          </a:p>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A crossed cheque is crossed with two parallel lines on the upleft of the cheque, and the payee cannot cash the cheque but receive the payment through the bank transfer. Payee of the uncrossed cheque can both cash the money and make transfer.</a:t>
            </a:r>
          </a:p>
        </p:txBody>
      </p:sp>
    </p:spTree>
    <p:custDataLst>
      <p:tags r:id="rId1"/>
    </p:custData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dirty="0">
                <a:sym typeface="+mn-ea"/>
              </a:rPr>
              <a:t>支票</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245394" y="2267426"/>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支票只有即期,没有远期。</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我国《票据法》规定,支票可分为</a:t>
            </a:r>
            <a:r>
              <a:rPr lang="zh-CN" altLang="en-US" sz="1350" b="1">
                <a:latin typeface="宋体" panose="02010600030101010101" pitchFamily="2" charset="-122"/>
                <a:ea typeface="宋体" panose="02010600030101010101" pitchFamily="2" charset="-122"/>
                <a:cs typeface="宋体" panose="02010600030101010101" pitchFamily="2" charset="-122"/>
              </a:rPr>
              <a:t>现金支票</a:t>
            </a:r>
            <a:r>
              <a:rPr lang="zh-CN" altLang="en-US" sz="1350">
                <a:latin typeface="宋体" panose="02010600030101010101" pitchFamily="2" charset="-122"/>
                <a:ea typeface="宋体" panose="02010600030101010101" pitchFamily="2" charset="-122"/>
                <a:cs typeface="宋体" panose="02010600030101010101" pitchFamily="2" charset="-122"/>
              </a:rPr>
              <a:t>和</a:t>
            </a:r>
            <a:r>
              <a:rPr lang="zh-CN" altLang="en-US" sz="1350" b="1">
                <a:latin typeface="宋体" panose="02010600030101010101" pitchFamily="2" charset="-122"/>
                <a:ea typeface="宋体" panose="02010600030101010101" pitchFamily="2" charset="-122"/>
                <a:cs typeface="宋体" panose="02010600030101010101" pitchFamily="2" charset="-122"/>
              </a:rPr>
              <a:t>转账支票</a:t>
            </a:r>
            <a:r>
              <a:rPr lang="zh-CN" altLang="en-US" sz="1350">
                <a:latin typeface="宋体" panose="02010600030101010101" pitchFamily="2" charset="-122"/>
                <a:ea typeface="宋体" panose="02010600030101010101" pitchFamily="2" charset="-122"/>
                <a:cs typeface="宋体" panose="02010600030101010101" pitchFamily="2" charset="-122"/>
              </a:rPr>
              <a:t>；在其他国家,支票又可分为划线支票和未划线支票。</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划线支票是指在支票正面划两道平行线的支票。划线支票不同于一般支票。一般支票可委托银行收款入账,也可由持票人自行提取现款。而划线支票只能委托银行代收票款入账</a:t>
            </a:r>
            <a:r>
              <a:rPr lang="zh-CN" altLang="en-US" sz="1200">
                <a:latin typeface="宋体" panose="02010600030101010101" pitchFamily="2" charset="-122"/>
                <a:ea typeface="宋体" panose="02010600030101010101" pitchFamily="2" charset="-122"/>
                <a:cs typeface="宋体" panose="02010600030101010101" pitchFamily="2" charset="-122"/>
              </a:rPr>
              <a:t>。</a:t>
            </a:r>
          </a:p>
        </p:txBody>
      </p:sp>
    </p:spTree>
    <p:custDataLst>
      <p:tags r:id="rId1"/>
    </p:custData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dirty="0">
                <a:sym typeface="+mn-ea"/>
              </a:rPr>
              <a:t>Remittance</a:t>
            </a:r>
            <a:endParaRPr lang="zh-CN" altLang="en-US" dirty="0"/>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04</a:t>
            </a:r>
            <a:endParaRPr lang="zh-CN" altLang="en-US" dirty="0"/>
          </a:p>
        </p:txBody>
      </p:sp>
    </p:spTree>
    <p:custDataLst>
      <p:tags r:id="rId1"/>
    </p:custData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637615" y="3459752"/>
            <a:ext cx="5868771" cy="1492493"/>
          </a:xfrm>
        </p:spPr>
        <p:txBody>
          <a:bodyPr wrap="square">
            <a:normAutofit/>
          </a:bodyPr>
          <a:lstStyle/>
          <a:p>
            <a:r>
              <a:rPr lang="zh-CN" altLang="en-US" dirty="0"/>
              <a:t>汇付</a:t>
            </a:r>
          </a:p>
        </p:txBody>
      </p:sp>
      <p:sp>
        <p:nvSpPr>
          <p:cNvPr id="6" name="节编号"/>
          <p:cNvSpPr>
            <a:spLocks noGrp="1"/>
          </p:cNvSpPr>
          <p:nvPr>
            <p:ph type="body" sz="quarter" idx="13"/>
            <p:custDataLst>
              <p:tags r:id="rId3"/>
            </p:custDataLst>
          </p:nvPr>
        </p:nvSpPr>
        <p:spPr>
          <a:xfrm>
            <a:off x="1637615" y="1781140"/>
            <a:ext cx="5868771" cy="1502494"/>
          </a:xfrm>
        </p:spPr>
        <p:txBody>
          <a:bodyPr wrap="square">
            <a:normAutofit/>
          </a:bodyPr>
          <a:lstStyle/>
          <a:p>
            <a:r>
              <a:rPr lang="en-US" altLang="zh-CN" dirty="0"/>
              <a:t>04</a:t>
            </a:r>
            <a:endParaRPr lang="zh-CN" altLang="en-US" dirty="0"/>
          </a:p>
        </p:txBody>
      </p:sp>
    </p:spTree>
    <p:custDataLst>
      <p:tags r:id="rId1"/>
    </p:custData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t>Remittance</a:t>
            </a:r>
            <a:r>
              <a:rPr lang="en-US" dirty="0"/>
              <a:t>—Definition</a:t>
            </a:r>
          </a:p>
        </p:txBody>
      </p:sp>
      <p:sp>
        <p:nvSpPr>
          <p:cNvPr id="3" name="正文"/>
          <p:cNvSpPr>
            <a:spLocks noGrp="1"/>
          </p:cNvSpPr>
          <p:nvPr>
            <p:ph idx="1"/>
            <p:custDataLst>
              <p:tags r:id="rId3"/>
            </p:custDataLst>
          </p:nvPr>
        </p:nvSpPr>
        <p:spPr>
          <a:xfrm>
            <a:off x="755576" y="1484784"/>
            <a:ext cx="7506414" cy="3609975"/>
          </a:xfrm>
        </p:spPr>
        <p:txBody>
          <a:bodyPr wrap="square">
            <a:noAutofit/>
          </a:bodyPr>
          <a:lstStyle/>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Remittance refers to a payment method that the payer makes payment to the payee through a bank or other institutions. For the remittance in the international trade,the buyer makes payment to the seller by bank according to the condition and the payment time stipulated in the contract.</a:t>
            </a:r>
          </a:p>
        </p:txBody>
      </p:sp>
    </p:spTree>
    <p:custDataLst>
      <p:tags r:id="rId1"/>
    </p:custData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sym typeface="+mn-ea"/>
              </a:rPr>
              <a:t>汇付</a:t>
            </a:r>
            <a:r>
              <a:rPr lang="en-US" altLang="zh-CN" dirty="0">
                <a:sym typeface="+mn-ea"/>
              </a:rPr>
              <a:t>—</a:t>
            </a:r>
            <a:r>
              <a:rPr lang="zh-CN" altLang="en-US" dirty="0">
                <a:sym typeface="+mn-ea"/>
              </a:rPr>
              <a:t>含义</a:t>
            </a:r>
          </a:p>
        </p:txBody>
      </p:sp>
      <p:sp>
        <p:nvSpPr>
          <p:cNvPr id="3" name="内容占位符 2"/>
          <p:cNvSpPr>
            <a:spLocks noGrp="1"/>
          </p:cNvSpPr>
          <p:nvPr>
            <p:ph idx="1"/>
          </p:nvPr>
        </p:nvSpPr>
        <p:spPr>
          <a:xfrm>
            <a:off x="1282065" y="2267426"/>
            <a:ext cx="6691313"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rPr>
              <a:t>汇付,又称汇款</a:t>
            </a:r>
            <a:r>
              <a:rPr lang="zh-CN" altLang="en-US" sz="1350">
                <a:latin typeface="宋体" panose="02010600030101010101" pitchFamily="2" charset="-122"/>
                <a:ea typeface="宋体" panose="02010600030101010101" pitchFamily="2" charset="-122"/>
                <a:cs typeface="宋体" panose="02010600030101010101" pitchFamily="2" charset="-122"/>
              </a:rPr>
              <a:t>,是指付款人主动通过银行或其他途径将款项汇交收款人的一种结算方式。国际货款的收付如采用汇付,一般是由买方按合同约定条件( 如收到单据或货物) 和时间,将货款通过银行,汇交给卖方。</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Remittance</a:t>
            </a:r>
            <a:r>
              <a:rPr lang="en-US" dirty="0"/>
              <a:t>—Parties</a:t>
            </a:r>
          </a:p>
        </p:txBody>
      </p:sp>
      <p:sp>
        <p:nvSpPr>
          <p:cNvPr id="3" name="正文"/>
          <p:cNvSpPr>
            <a:spLocks noGrp="1"/>
          </p:cNvSpPr>
          <p:nvPr>
            <p:ph idx="1"/>
            <p:custDataLst>
              <p:tags r:id="rId3"/>
            </p:custDataLst>
          </p:nvPr>
        </p:nvSpPr>
        <p:spPr>
          <a:xfrm>
            <a:off x="611560" y="1081332"/>
            <a:ext cx="7560840" cy="3609975"/>
          </a:xfrm>
        </p:spPr>
        <p:txBody>
          <a:bodyPr wrap="square">
            <a:noAutofit/>
          </a:bodyPr>
          <a:lstStyle/>
          <a:p>
            <a:pPr marL="0" indent="342900" fontAlgn="auto">
              <a:lnSpc>
                <a:spcPct val="150000"/>
              </a:lnSpc>
              <a:buNone/>
              <a:extLst>
                <a:ext uri="{35155182-B16C-46BC-9424-99874614C6A1}">
                  <wpsdc:indentchars xmlns="" xmlns:wpsdc="http://www.wps.cn/officeDocument/2017/drawingmlCustomData" val="200" checksum="1147212865"/>
                </a:ext>
              </a:extLst>
            </a:pPr>
            <a:r>
              <a:rPr sz="1350" dirty="0">
                <a:latin typeface="Times New Roman" panose="02020603050405020304" pitchFamily="18" charset="0"/>
                <a:cs typeface="Times New Roman" panose="02020603050405020304" pitchFamily="18" charset="0"/>
              </a:rPr>
              <a:t>There are four immediate parties in remittance:the remitter,the beneficiary or the payee,the remitting bank and the paying bank.</a:t>
            </a:r>
          </a:p>
          <a:p>
            <a:pPr marL="0" indent="342900" fontAlgn="auto">
              <a:lnSpc>
                <a:spcPct val="150000"/>
              </a:lnSpc>
              <a:buNone/>
              <a:extLst>
                <a:ext uri="{35155182-B16C-46BC-9424-99874614C6A1}">
                  <wpsdc:indentchars xmlns="" xmlns:wpsdc="http://www.wps.cn/officeDocument/2017/drawingmlCustomData" val="200" checksum="1147212865"/>
                </a:ext>
              </a:extLst>
            </a:pPr>
            <a:r>
              <a:rPr sz="1350" dirty="0">
                <a:latin typeface="Times New Roman" panose="02020603050405020304" pitchFamily="18" charset="0"/>
                <a:cs typeface="Times New Roman" panose="02020603050405020304" pitchFamily="18" charset="0"/>
              </a:rPr>
              <a:t>The Remitter is the party who makes payment by remittance. Usually the im- porter or the buyer is the remitter.</a:t>
            </a:r>
          </a:p>
          <a:p>
            <a:pPr marL="0" indent="342900" fontAlgn="auto">
              <a:lnSpc>
                <a:spcPct val="150000"/>
              </a:lnSpc>
              <a:buNone/>
              <a:extLst>
                <a:ext uri="{35155182-B16C-46BC-9424-99874614C6A1}">
                  <wpsdc:indentchars xmlns="" xmlns:wpsdc="http://www.wps.cn/officeDocument/2017/drawingmlCustomData" val="200" checksum="1147212865"/>
                </a:ext>
              </a:extLst>
            </a:pPr>
            <a:r>
              <a:rPr sz="1350" dirty="0">
                <a:latin typeface="Times New Roman" panose="02020603050405020304" pitchFamily="18" charset="0"/>
                <a:cs typeface="Times New Roman" panose="02020603050405020304" pitchFamily="18" charset="0"/>
              </a:rPr>
              <a:t>The Beneficiary or the Payee is the party who receives payment. Usually the seller is the payee or the beneficiary.</a:t>
            </a:r>
          </a:p>
          <a:p>
            <a:pPr marL="0" indent="342900" fontAlgn="auto">
              <a:lnSpc>
                <a:spcPct val="150000"/>
              </a:lnSpc>
              <a:buNone/>
              <a:extLst>
                <a:ext uri="{35155182-B16C-46BC-9424-99874614C6A1}">
                  <wpsdc:indentchars xmlns="" xmlns:wpsdc="http://www.wps.cn/officeDocument/2017/drawingmlCustomData" val="200" checksum="1147212865"/>
                </a:ext>
              </a:extLst>
            </a:pPr>
            <a:r>
              <a:rPr sz="1350" dirty="0">
                <a:latin typeface="Times New Roman" panose="02020603050405020304" pitchFamily="18" charset="0"/>
                <a:cs typeface="Times New Roman" panose="02020603050405020304" pitchFamily="18" charset="0"/>
              </a:rPr>
              <a:t>The Remitting Bank is the bank which issues a remittance instruction at the re- quest of the buyer.  Usually,the remitting bank is the bank in the importer’ s country.</a:t>
            </a:r>
          </a:p>
          <a:p>
            <a:pPr marL="0" indent="342900" fontAlgn="auto">
              <a:lnSpc>
                <a:spcPct val="150000"/>
              </a:lnSpc>
              <a:buNone/>
              <a:extLst>
                <a:ext uri="{35155182-B16C-46BC-9424-99874614C6A1}">
                  <wpsdc:indentchars xmlns="" xmlns:wpsdc="http://www.wps.cn/officeDocument/2017/drawingmlCustomData" val="200" checksum="1147212865"/>
                </a:ext>
              </a:extLst>
            </a:pPr>
            <a:r>
              <a:rPr sz="1350" dirty="0">
                <a:latin typeface="Times New Roman" panose="02020603050405020304" pitchFamily="18" charset="0"/>
                <a:cs typeface="Times New Roman" panose="02020603050405020304" pitchFamily="18" charset="0"/>
              </a:rPr>
              <a:t>The Paying Bank is the bank that transfers the money to the account of the sell- er following the instruction of the remitting bank. The paying bank is usually the  bank in the exporter’ s country.</a:t>
            </a:r>
          </a:p>
          <a:p>
            <a:pPr marL="0" indent="342900" fontAlgn="auto">
              <a:lnSpc>
                <a:spcPct val="150000"/>
              </a:lnSpc>
              <a:buNone/>
              <a:extLst>
                <a:ext uri="{35155182-B16C-46BC-9424-99874614C6A1}">
                  <wpsdc:indentchars xmlns="" xmlns:wpsdc="http://www.wps.cn/officeDocument/2017/drawingmlCustomData" val="200" checksum="1147212865"/>
                </a:ext>
              </a:extLst>
            </a:pPr>
            <a:r>
              <a:rPr sz="1350" dirty="0">
                <a:latin typeface="Times New Roman" panose="02020603050405020304" pitchFamily="18" charset="0"/>
                <a:cs typeface="Times New Roman" panose="02020603050405020304" pitchFamily="18" charset="0"/>
              </a:rPr>
              <a:t>An application form of remittance is demanded when a remitter request a remittance,which is a contract that concluded between the buyer and the remitting bank. Besides,the paying bank is the agency bank of the remitting bank and it is committed to the obligation of making payment.</a:t>
            </a:r>
          </a:p>
        </p:txBody>
      </p:sp>
    </p:spTree>
    <p:custDataLst>
      <p:tags r:id="rId1"/>
    </p:custData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sym typeface="+mn-ea"/>
              </a:rPr>
              <a:t>汇付</a:t>
            </a:r>
            <a:r>
              <a:rPr lang="en-US" altLang="zh-CN" dirty="0">
                <a:sym typeface="+mn-ea"/>
              </a:rPr>
              <a:t>—</a:t>
            </a:r>
            <a:r>
              <a:rPr lang="zh-CN" altLang="en-US" dirty="0">
                <a:sym typeface="+mn-ea"/>
              </a:rPr>
              <a:t>当事人</a:t>
            </a:r>
          </a:p>
        </p:txBody>
      </p:sp>
      <p:sp>
        <p:nvSpPr>
          <p:cNvPr id="3" name="内容占位符 2"/>
          <p:cNvSpPr>
            <a:spLocks noGrp="1"/>
          </p:cNvSpPr>
          <p:nvPr>
            <p:ph idx="1"/>
          </p:nvPr>
        </p:nvSpPr>
        <p:spPr>
          <a:xfrm>
            <a:off x="1245394" y="2267426"/>
            <a:ext cx="6555105" cy="2707481"/>
          </a:xfrm>
        </p:spPr>
        <p:txBody>
          <a:bodyPr>
            <a:noAutofit/>
          </a:bodyPr>
          <a:lstStyle/>
          <a:p>
            <a:pPr marL="0" indent="457200" fontAlgn="auto">
              <a:lnSpc>
                <a:spcPct val="150000"/>
              </a:lnSpc>
              <a:spcBef>
                <a:spcPts val="0"/>
              </a:spcBef>
              <a:buNone/>
            </a:pPr>
            <a:r>
              <a:rPr lang="zh-CN" altLang="en-US" sz="1350">
                <a:latin typeface="宋体" panose="02010600030101010101" pitchFamily="2" charset="-122"/>
                <a:ea typeface="宋体" panose="02010600030101010101" pitchFamily="2" charset="-122"/>
                <a:cs typeface="宋体" panose="02010600030101010101" pitchFamily="2" charset="-122"/>
                <a:sym typeface="+mn-ea"/>
              </a:rPr>
              <a:t>在汇付业务中,通常涉及四个基本当事人:</a:t>
            </a:r>
            <a:r>
              <a:rPr lang="zh-CN" altLang="en-US" sz="1350" b="1">
                <a:latin typeface="宋体" panose="02010600030101010101" pitchFamily="2" charset="-122"/>
                <a:ea typeface="宋体" panose="02010600030101010101" pitchFamily="2" charset="-122"/>
                <a:cs typeface="宋体" panose="02010600030101010101" pitchFamily="2" charset="-122"/>
                <a:sym typeface="+mn-ea"/>
              </a:rPr>
              <a:t>汇款人、受款人、汇出行和汇入行</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sym typeface="+mn-ea"/>
              </a:rPr>
              <a:t>汇款人</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,即汇出款项的人,在进出口交易中,汇款人通常是进口人。</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sym typeface="+mn-ea"/>
              </a:rPr>
              <a:t>受款人</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,即收取款项的人,在进出口交易中,收款人通常是出口人。</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sym typeface="+mn-ea"/>
              </a:rPr>
              <a:t>汇出行</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,即受汇款人的委托汇出款项的银行,通常是在进口地的银行。</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sym typeface="+mn-ea"/>
              </a:rPr>
              <a:t>汇入行</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,即受汇出行委托解付汇款的银行,故又称解付行,在对外贸易中,通常是在出口地的银行。</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sym typeface="+mn-ea"/>
              </a:rPr>
              <a:t>汇款人</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，在委托汇出行办理汇款时,要出具汇款申请书。 汇款申请书是汇款人与汇出行之间的一种契约。 此外,汇出行与汇入行之间事先订有代理合同, 汇入行对汇出行承担解付汇款的义务。</a:t>
            </a:r>
          </a:p>
        </p:txBody>
      </p:sp>
    </p:spTree>
    <p:custDataLst>
      <p:tags r:id="rId1"/>
    </p:custData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Remittance</a:t>
            </a:r>
            <a:r>
              <a:rPr lang="en-US" dirty="0">
                <a:sym typeface="+mn-ea"/>
              </a:rPr>
              <a:t>—Types</a:t>
            </a:r>
          </a:p>
        </p:txBody>
      </p:sp>
      <p:sp>
        <p:nvSpPr>
          <p:cNvPr id="3" name="正文"/>
          <p:cNvSpPr>
            <a:spLocks noGrp="1"/>
          </p:cNvSpPr>
          <p:nvPr>
            <p:ph idx="1"/>
            <p:custDataLst>
              <p:tags r:id="rId3"/>
            </p:custDataLst>
          </p:nvPr>
        </p:nvSpPr>
        <p:spPr>
          <a:xfrm>
            <a:off x="828040" y="1628934"/>
            <a:ext cx="8354854" cy="3609975"/>
          </a:xfrm>
        </p:spPr>
        <p:txBody>
          <a:bodyPr wrap="square">
            <a:noAutofit/>
          </a:bodyPr>
          <a:lstStyle/>
          <a:p>
            <a:pPr marL="0" indent="0" fontAlgn="auto">
              <a:lnSpc>
                <a:spcPct val="150000"/>
              </a:lnSpc>
              <a:buNone/>
            </a:pPr>
            <a:r>
              <a:rPr dirty="0">
                <a:latin typeface="Times New Roman" panose="02020603050405020304" pitchFamily="18" charset="0"/>
                <a:cs typeface="Times New Roman" panose="02020603050405020304" pitchFamily="18" charset="0"/>
              </a:rPr>
              <a:t>(1) Mail Transfer,M / T</a:t>
            </a:r>
          </a:p>
          <a:p>
            <a:pPr marL="0" indent="0" fontAlgn="auto">
              <a:lnSpc>
                <a:spcPct val="150000"/>
              </a:lnSpc>
              <a:buNone/>
            </a:pPr>
            <a:r>
              <a:rPr dirty="0">
                <a:latin typeface="Times New Roman" panose="02020603050405020304" pitchFamily="18" charset="0"/>
                <a:cs typeface="Times New Roman" panose="02020603050405020304" pitchFamily="18" charset="0"/>
              </a:rPr>
              <a:t>Advantage:Low cost;</a:t>
            </a:r>
          </a:p>
          <a:p>
            <a:pPr marL="0" indent="0" fontAlgn="auto">
              <a:lnSpc>
                <a:spcPct val="150000"/>
              </a:lnSpc>
              <a:buNone/>
            </a:pPr>
            <a:r>
              <a:rPr dirty="0">
                <a:latin typeface="Times New Roman" panose="02020603050405020304" pitchFamily="18" charset="0"/>
                <a:cs typeface="Times New Roman" panose="02020603050405020304" pitchFamily="18" charset="0"/>
              </a:rPr>
              <a:t>Disadvantage:Long time for receiving the payment. </a:t>
            </a:r>
          </a:p>
          <a:p>
            <a:pPr marL="0" indent="0" fontAlgn="auto">
              <a:lnSpc>
                <a:spcPct val="150000"/>
              </a:lnSpc>
              <a:buNone/>
            </a:pPr>
            <a:r>
              <a:rPr dirty="0">
                <a:latin typeface="Times New Roman" panose="02020603050405020304" pitchFamily="18" charset="0"/>
                <a:cs typeface="Times New Roman" panose="02020603050405020304" pitchFamily="18" charset="0"/>
              </a:rPr>
              <a:t>(2) Telegraphic Transfer,T / T</a:t>
            </a:r>
          </a:p>
          <a:p>
            <a:pPr marL="0" indent="0" fontAlgn="auto">
              <a:lnSpc>
                <a:spcPct val="150000"/>
              </a:lnSpc>
              <a:buNone/>
            </a:pPr>
            <a:r>
              <a:rPr dirty="0">
                <a:latin typeface="Times New Roman" panose="02020603050405020304" pitchFamily="18" charset="0"/>
                <a:cs typeface="Times New Roman" panose="02020603050405020304" pitchFamily="18" charset="0"/>
              </a:rPr>
              <a:t>Advantage:Speedy,beneficial to the seller’ s capital turnover as it can receive the payment in a short time</a:t>
            </a:r>
          </a:p>
          <a:p>
            <a:pPr marL="0" indent="0" fontAlgn="auto">
              <a:lnSpc>
                <a:spcPct val="150000"/>
              </a:lnSpc>
              <a:buNone/>
            </a:pPr>
            <a:r>
              <a:rPr dirty="0">
                <a:latin typeface="Times New Roman" panose="02020603050405020304" pitchFamily="18" charset="0"/>
                <a:cs typeface="Times New Roman" panose="02020603050405020304" pitchFamily="18" charset="0"/>
              </a:rPr>
              <a:t>Disadvantage:High cost.</a:t>
            </a:r>
          </a:p>
          <a:p>
            <a:pPr marL="0" indent="0" fontAlgn="auto">
              <a:lnSpc>
                <a:spcPct val="150000"/>
              </a:lnSpc>
              <a:buNone/>
            </a:pPr>
            <a:endParaRPr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sym typeface="+mn-ea"/>
              </a:rPr>
              <a:t>汇付</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245394" y="2267426"/>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汇付方式主要包括</a:t>
            </a:r>
            <a:r>
              <a:rPr lang="zh-CN" altLang="en-US" sz="1350" b="1">
                <a:latin typeface="宋体" panose="02010600030101010101" pitchFamily="2" charset="-122"/>
                <a:ea typeface="宋体" panose="02010600030101010101" pitchFamily="2" charset="-122"/>
                <a:cs typeface="宋体" panose="02010600030101010101" pitchFamily="2" charset="-122"/>
              </a:rPr>
              <a:t>信汇、电汇和票汇</a:t>
            </a:r>
            <a:r>
              <a:rPr lang="zh-CN" altLang="en-US" sz="1350">
                <a:latin typeface="宋体" panose="02010600030101010101" pitchFamily="2" charset="-122"/>
                <a:ea typeface="宋体" panose="02010600030101010101" pitchFamily="2" charset="-122"/>
                <a:cs typeface="宋体" panose="02010600030101010101" pitchFamily="2" charset="-122"/>
              </a:rPr>
              <a:t>三种。</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rPr>
              <a:t>(1) 信汇</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信汇是指汇出行应汇款人的申请,将信汇委托书邮寄给汇入行,授权解付一定金额给收款人的一种汇款方式。</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优点:费用低廉。</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缺点:收款人收取汇款时间长。</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rPr>
              <a:t>(2) 电汇</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电汇是指汇出行应汇款人的申请,拍发加押电报、电传或 SWIFT 给在另一个国家的分行或代理行( 即汇入行),指示解付一定金额给收款人的一种汇款方式。</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优点:速度快,收款人能尽快收到货款,有利于卖方资金周转。缺点:费用较高。</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文本占位符 4098"/>
          <p:cNvSpPr txBox="1"/>
          <p:nvPr/>
        </p:nvSpPr>
        <p:spPr>
          <a:xfrm>
            <a:off x="611560" y="1196752"/>
            <a:ext cx="7914640" cy="443928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r>
              <a:rPr lang="zh-CN" altLang="en-US" sz="3000">
                <a:latin typeface="Times New Roman" panose="02020603050405020304" pitchFamily="18" charset="0"/>
                <a:cs typeface="Times New Roman" panose="02020603050405020304" pitchFamily="18" charset="0"/>
              </a:rPr>
              <a:t>Section One </a:t>
            </a:r>
            <a:r>
              <a:rPr lang="en-US" altLang="zh-CN" sz="3000">
                <a:latin typeface="Times New Roman" panose="02020603050405020304" pitchFamily="18" charset="0"/>
                <a:cs typeface="Times New Roman" panose="02020603050405020304" pitchFamily="18" charset="0"/>
              </a:rPr>
              <a:t>Name of Commodity</a:t>
            </a:r>
          </a:p>
          <a:p>
            <a:pPr marL="0" indent="0">
              <a:buNone/>
            </a:pPr>
            <a:r>
              <a:rPr lang="zh-CN" altLang="en-US" sz="2800"/>
              <a:t> （第一节 商品名称）</a:t>
            </a:r>
          </a:p>
          <a:p>
            <a:r>
              <a:rPr lang="zh-CN" altLang="en-US" sz="3000">
                <a:latin typeface="Times New Roman" panose="02020603050405020304" pitchFamily="18" charset="0"/>
                <a:cs typeface="Times New Roman" panose="02020603050405020304" pitchFamily="18" charset="0"/>
              </a:rPr>
              <a:t>Section Two </a:t>
            </a:r>
            <a:r>
              <a:rPr lang="en-US" altLang="zh-CN" sz="3000">
                <a:latin typeface="Times New Roman" panose="02020603050405020304" pitchFamily="18" charset="0"/>
                <a:cs typeface="Times New Roman" panose="02020603050405020304" pitchFamily="18" charset="0"/>
              </a:rPr>
              <a:t>Quality of Commodity</a:t>
            </a:r>
            <a:r>
              <a:rPr lang="zh-CN" altLang="en-US" sz="2800"/>
              <a:t> </a:t>
            </a:r>
            <a:endParaRPr lang="en-US" altLang="zh-CN" sz="2800"/>
          </a:p>
          <a:p>
            <a:pPr marL="0" indent="0">
              <a:buNone/>
            </a:pPr>
            <a:r>
              <a:rPr lang="en-US" altLang="zh-CN" sz="2800"/>
              <a:t> </a:t>
            </a:r>
            <a:r>
              <a:rPr lang="zh-CN" altLang="en-US" sz="2800"/>
              <a:t>（第二节 商品品质）</a:t>
            </a:r>
          </a:p>
          <a:p>
            <a:r>
              <a:rPr lang="zh-CN" altLang="en-US" sz="3000">
                <a:latin typeface="Times New Roman" panose="02020603050405020304" pitchFamily="18" charset="0"/>
                <a:cs typeface="Times New Roman" panose="02020603050405020304" pitchFamily="18" charset="0"/>
              </a:rPr>
              <a:t>Section Three </a:t>
            </a:r>
            <a:r>
              <a:rPr lang="en-US" altLang="zh-CN" sz="3000">
                <a:latin typeface="Times New Roman" panose="02020603050405020304" pitchFamily="18" charset="0"/>
                <a:cs typeface="Times New Roman" panose="02020603050405020304" pitchFamily="18" charset="0"/>
              </a:rPr>
              <a:t>Quantity of Goods</a:t>
            </a:r>
            <a:r>
              <a:rPr lang="zh-CN" altLang="en-US" sz="2800"/>
              <a:t> </a:t>
            </a:r>
            <a:endParaRPr lang="en-US" altLang="zh-CN" sz="2800"/>
          </a:p>
          <a:p>
            <a:pPr marL="0" indent="0">
              <a:buNone/>
            </a:pPr>
            <a:r>
              <a:rPr lang="en-US" altLang="zh-CN" sz="2800"/>
              <a:t> </a:t>
            </a:r>
            <a:r>
              <a:rPr lang="zh-CN" altLang="en-US" sz="2800"/>
              <a:t>（第三节 商品的数量）</a:t>
            </a:r>
            <a:endParaRPr lang="en-US" altLang="zh-CN" sz="2800"/>
          </a:p>
          <a:p>
            <a:r>
              <a:rPr lang="en-US" altLang="zh-CN" sz="2800"/>
              <a:t>Section Four Packing of Goods</a:t>
            </a:r>
          </a:p>
          <a:p>
            <a:pPr marL="0" indent="0">
              <a:buNone/>
            </a:pPr>
            <a:r>
              <a:rPr lang="en-US" altLang="zh-CN" sz="2800"/>
              <a:t> </a:t>
            </a:r>
            <a:r>
              <a:rPr lang="zh-CN" altLang="en-US" sz="2800"/>
              <a:t>（第四节 商品包装）</a:t>
            </a:r>
            <a:endParaRPr lang="en-US" altLang="zh-CN" sz="2800"/>
          </a:p>
        </p:txBody>
      </p:sp>
      <p:sp>
        <p:nvSpPr>
          <p:cNvPr id="4" name="TextBox 3"/>
          <p:cNvSpPr txBox="1"/>
          <p:nvPr/>
        </p:nvSpPr>
        <p:spPr>
          <a:xfrm>
            <a:off x="251520" y="264753"/>
            <a:ext cx="10116616" cy="584775"/>
          </a:xfrm>
          <a:prstGeom prst="rect">
            <a:avLst/>
          </a:prstGeom>
          <a:noFill/>
        </p:spPr>
        <p:txBody>
          <a:bodyPr wrap="square" rtlCol="0">
            <a:spAutoFit/>
          </a:bodyPr>
          <a:lstStyle/>
          <a:p>
            <a:r>
              <a:rPr lang="zh-CN" altLang="en-US" sz="3200">
                <a:latin typeface="Times New Roman" panose="02020603050405020304" pitchFamily="18" charset="0"/>
                <a:ea typeface="宋体" panose="02010600030101010101" pitchFamily="2" charset="-122"/>
                <a:cs typeface="Times New Roman" panose="02020603050405020304" pitchFamily="18" charset="0"/>
              </a:rPr>
              <a:t>Chapter </a:t>
            </a:r>
            <a:r>
              <a:rPr lang="en-US" altLang="zh-CN" sz="3200">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a:latin typeface="Times New Roman" panose="02020603050405020304" pitchFamily="18" charset="0"/>
                <a:ea typeface="宋体" panose="02010600030101010101" pitchFamily="2" charset="-122"/>
                <a:cs typeface="Times New Roman" panose="02020603050405020304" pitchFamily="18" charset="0"/>
              </a:rPr>
              <a:t> Terms of Commodity</a:t>
            </a:r>
            <a:r>
              <a:rPr lang="zh-CN" altLang="en-US" sz="2400">
                <a:latin typeface="Arial" panose="020B0604020202020204" pitchFamily="34" charset="0"/>
                <a:ea typeface="宋体" panose="02010600030101010101" pitchFamily="2" charset="-122"/>
              </a:rPr>
              <a:t>（</a:t>
            </a:r>
            <a:r>
              <a:rPr lang="zh-CN" altLang="en-US" sz="2400"/>
              <a:t>第二章 商品信息条款</a:t>
            </a:r>
            <a:r>
              <a:rPr lang="zh-CN" altLang="en-US" sz="2400">
                <a:latin typeface="Arial" panose="020B0604020202020204" pitchFamily="34" charset="0"/>
                <a:ea typeface="宋体" panose="02010600030101010101" pitchFamily="2" charset="-122"/>
              </a:rPr>
              <a:t>）</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500"/>
                                        <p:tgtEl>
                                          <p:spTgt spid="7">
                                            <p:txEl>
                                              <p:pRg st="2" end="2"/>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
                                            <p:txEl>
                                              <p:pRg st="5" end="5"/>
                                            </p:txEl>
                                          </p:spTgt>
                                        </p:tgtEl>
                                        <p:attrNameLst>
                                          <p:attrName>style.visibility</p:attrName>
                                        </p:attrNameLst>
                                      </p:cBhvr>
                                      <p:to>
                                        <p:strVal val="visible"/>
                                      </p:to>
                                    </p:set>
                                    <p:animEffect transition="in" filter="fade">
                                      <p:cBhvr>
                                        <p:cTn id="26" dur="500"/>
                                        <p:tgtEl>
                                          <p:spTgt spid="7">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Effect transition="in" filter="fade">
                                      <p:cBhvr>
                                        <p:cTn id="31" dur="500"/>
                                        <p:tgtEl>
                                          <p:spTgt spid="7">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xEl>
                                              <p:pRg st="7" end="7"/>
                                            </p:txEl>
                                          </p:spTgt>
                                        </p:tgtEl>
                                        <p:attrNameLst>
                                          <p:attrName>style.visibility</p:attrName>
                                        </p:attrNameLst>
                                      </p:cBhvr>
                                      <p:to>
                                        <p:strVal val="visible"/>
                                      </p:to>
                                    </p:set>
                                    <p:animEffect transition="in" filter="fade">
                                      <p:cBhvr>
                                        <p:cTn id="36"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7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755576" y="2551430"/>
            <a:ext cx="7416824" cy="3253834"/>
          </a:xfrm>
          <a:prstGeom prst="rect">
            <a:avLst/>
          </a:prstGeom>
          <a:noFill/>
        </p:spPr>
        <p:txBody>
          <a:bodyPr wrap="square" rtlCol="0">
            <a:noAutofit/>
          </a:bodyPr>
          <a:lstStyle/>
          <a:p>
            <a:pPr indent="0" fontAlgn="auto">
              <a:lnSpc>
                <a:spcPct val="200000"/>
              </a:lnSpc>
            </a:pPr>
            <a:r>
              <a:rPr lang="zh-CN" altLang="en-US" sz="1050" dirty="0"/>
              <a:t>a.The buyer ( the remitter) and the seller ( the payee) sign the sales contract stipulating payment by T / T.</a:t>
            </a:r>
          </a:p>
          <a:p>
            <a:pPr indent="0" fontAlgn="auto">
              <a:lnSpc>
                <a:spcPct val="200000"/>
              </a:lnSpc>
            </a:pPr>
            <a:r>
              <a:rPr lang="zh-CN" altLang="en-US" sz="1050" dirty="0"/>
              <a:t>b.The remitter gives his signed written application to his bank ( the remittingbank),instructing it to transfer the funds through T / T.  The remitter needs to have sufficient funds  in  his  account  in  the  bank.  Meanwhile, banking  commissions  and charges should be paid to the bank for his service.</a:t>
            </a:r>
          </a:p>
          <a:p>
            <a:pPr indent="0" fontAlgn="auto">
              <a:lnSpc>
                <a:spcPct val="200000"/>
              </a:lnSpc>
            </a:pPr>
            <a:r>
              <a:rPr lang="zh-CN" altLang="en-US" sz="1050" dirty="0"/>
              <a:t>c.The remitting bank will debit the remitter’ s a / c with the amount to be re- knitted together with its commission and cable charges ( if any) and then issue and send the payment instruction by cable / telex / SWIFT to the paying bank.</a:t>
            </a:r>
          </a:p>
          <a:p>
            <a:pPr indent="0" fontAlgn="auto">
              <a:lnSpc>
                <a:spcPct val="200000"/>
              </a:lnSpc>
            </a:pPr>
            <a:r>
              <a:rPr lang="zh-CN" altLang="en-US" sz="1050" dirty="0"/>
              <a:t>d.When the overseas branch or correspondent bank receives the remittance in- struction,it becomes the paying bank and then notifies the payee.  The paying bank checks the identity of the payee before payment.</a:t>
            </a:r>
          </a:p>
          <a:p>
            <a:pPr indent="0" fontAlgn="auto">
              <a:lnSpc>
                <a:spcPct val="200000"/>
              </a:lnSpc>
            </a:pPr>
            <a:r>
              <a:rPr lang="zh-CN" altLang="en-US" sz="1050" dirty="0"/>
              <a:t>e.The payee issues a receipt as a certificate of receiving payment.</a:t>
            </a:r>
          </a:p>
          <a:p>
            <a:pPr indent="0" fontAlgn="auto">
              <a:lnSpc>
                <a:spcPct val="200000"/>
              </a:lnSpc>
            </a:pPr>
            <a:r>
              <a:rPr lang="zh-CN" altLang="en-US" sz="1050" dirty="0"/>
              <a:t>f.After payment,the paying bank sends the debit advice to the remitting bank to claim reimbursement.</a:t>
            </a:r>
          </a:p>
        </p:txBody>
      </p:sp>
      <p:sp>
        <p:nvSpPr>
          <p:cNvPr id="3" name="标题"/>
          <p:cNvSpPr>
            <a:spLocks noGrp="1"/>
          </p:cNvSpPr>
          <p:nvPr>
            <p:custDataLst>
              <p:tags r:id="rId2"/>
            </p:custDataLst>
          </p:nvPr>
        </p:nvSpPr>
        <p:spPr>
          <a:xfrm>
            <a:off x="539780" y="548765"/>
            <a:ext cx="8100000" cy="54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sym typeface="+mj-ea"/>
              </a:defRPr>
            </a:lvl1pPr>
          </a:lstStyle>
          <a:p>
            <a:pPr algn="ctr"/>
            <a:r>
              <a:rPr sz="2700" dirty="0">
                <a:sym typeface="+mn-ea"/>
              </a:rPr>
              <a:t>Remittance</a:t>
            </a:r>
            <a:r>
              <a:rPr lang="en-US" sz="2700" dirty="0">
                <a:sym typeface="+mn-ea"/>
              </a:rPr>
              <a:t>—Types</a:t>
            </a:r>
          </a:p>
        </p:txBody>
      </p:sp>
      <p:pic>
        <p:nvPicPr>
          <p:cNvPr id="171" name="image12.png"/>
          <p:cNvPicPr>
            <a:picLocks noChangeAspect="1"/>
          </p:cNvPicPr>
          <p:nvPr/>
        </p:nvPicPr>
        <p:blipFill>
          <a:blip r:embed="rId5" cstate="print"/>
          <a:stretch>
            <a:fillRect/>
          </a:stretch>
        </p:blipFill>
        <p:spPr>
          <a:xfrm>
            <a:off x="1874679" y="1149826"/>
            <a:ext cx="4895374" cy="1401604"/>
          </a:xfrm>
          <a:prstGeom prst="rect">
            <a:avLst/>
          </a:prstGeom>
        </p:spPr>
      </p:pic>
    </p:spTree>
    <p:custDataLst>
      <p:tags r:id="rId1"/>
    </p:custData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sym typeface="+mn-ea"/>
              </a:rPr>
              <a:t>汇付</a:t>
            </a:r>
            <a:r>
              <a:rPr lang="en-US" altLang="zh-CN" dirty="0">
                <a:sym typeface="+mn-ea"/>
              </a:rPr>
              <a:t>—</a:t>
            </a:r>
            <a:r>
              <a:rPr lang="zh-CN" altLang="en-US" dirty="0">
                <a:sym typeface="+mn-ea"/>
              </a:rPr>
              <a:t>种类</a:t>
            </a:r>
          </a:p>
        </p:txBody>
      </p:sp>
      <p:pic>
        <p:nvPicPr>
          <p:cNvPr id="191" name="image15.png"/>
          <p:cNvPicPr>
            <a:picLocks noChangeAspect="1"/>
          </p:cNvPicPr>
          <p:nvPr/>
        </p:nvPicPr>
        <p:blipFill>
          <a:blip r:embed="rId4" cstate="print"/>
          <a:stretch>
            <a:fillRect/>
          </a:stretch>
        </p:blipFill>
        <p:spPr>
          <a:xfrm>
            <a:off x="2087880" y="2240756"/>
            <a:ext cx="4318635" cy="1236345"/>
          </a:xfrm>
          <a:prstGeom prst="rect">
            <a:avLst/>
          </a:prstGeom>
        </p:spPr>
      </p:pic>
      <p:sp>
        <p:nvSpPr>
          <p:cNvPr id="5" name="文本框 4"/>
          <p:cNvSpPr txBox="1"/>
          <p:nvPr/>
        </p:nvSpPr>
        <p:spPr>
          <a:xfrm>
            <a:off x="1295876" y="3699034"/>
            <a:ext cx="6509861" cy="1726406"/>
          </a:xfrm>
          <a:prstGeom prst="rect">
            <a:avLst/>
          </a:prstGeom>
          <a:noFill/>
        </p:spPr>
        <p:txBody>
          <a:bodyPr wrap="square" rtlCol="0">
            <a:noAutofit/>
          </a:bodyPr>
          <a:lstStyle/>
          <a:p>
            <a:pPr>
              <a:lnSpc>
                <a:spcPct val="150000"/>
              </a:lnSpc>
            </a:pPr>
            <a:r>
              <a:rPr lang="zh-CN" altLang="en-US" sz="1200"/>
              <a:t>a.交易双方签订进出口合同,约定采用电汇方式结算货款或其他款项。</a:t>
            </a:r>
          </a:p>
          <a:p>
            <a:pPr>
              <a:lnSpc>
                <a:spcPct val="150000"/>
              </a:lnSpc>
            </a:pPr>
            <a:r>
              <a:rPr lang="zh-CN" altLang="en-US" sz="1200"/>
              <a:t>b.汇款人填写汇款申请书,明确采用电汇方式,连同货款及手续费等交汇出行。</a:t>
            </a:r>
          </a:p>
          <a:p>
            <a:pPr>
              <a:lnSpc>
                <a:spcPct val="150000"/>
              </a:lnSpc>
            </a:pPr>
            <a:r>
              <a:rPr lang="zh-CN" altLang="en-US" sz="1200"/>
              <a:t>c.汇出行用电报或电传或 SWIFT 等对汇入行作出解付指示。</a:t>
            </a:r>
          </a:p>
          <a:p>
            <a:pPr>
              <a:lnSpc>
                <a:spcPct val="150000"/>
              </a:lnSpc>
            </a:pPr>
            <a:r>
              <a:rPr lang="zh-CN" altLang="en-US" sz="1200"/>
              <a:t>d.汇入行核对汇出行的指示无误后,通知收款人。 汇入行核对收款人的身份,对收款人解付款项。</a:t>
            </a:r>
          </a:p>
          <a:p>
            <a:pPr>
              <a:lnSpc>
                <a:spcPct val="150000"/>
              </a:lnSpc>
            </a:pPr>
            <a:r>
              <a:rPr lang="zh-CN" altLang="en-US" sz="1200"/>
              <a:t>e.收款人出具收款收据。</a:t>
            </a:r>
          </a:p>
          <a:p>
            <a:pPr>
              <a:lnSpc>
                <a:spcPct val="150000"/>
              </a:lnSpc>
            </a:pPr>
            <a:r>
              <a:rPr lang="en-US" altLang="zh-CN" sz="1200"/>
              <a:t>f.</a:t>
            </a:r>
            <a:r>
              <a:rPr lang="zh-CN" altLang="en-US" sz="1200"/>
              <a:t>汇入行将付讫通知、收款收据等寄汇出行要求偿付。</a:t>
            </a:r>
          </a:p>
        </p:txBody>
      </p:sp>
    </p:spTree>
    <p:custDataLst>
      <p:tags r:id="rId1"/>
    </p:custData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Remittance</a:t>
            </a:r>
            <a:r>
              <a:rPr lang="en-US" dirty="0">
                <a:sym typeface="+mn-ea"/>
              </a:rPr>
              <a:t>—Types</a:t>
            </a:r>
          </a:p>
        </p:txBody>
      </p:sp>
      <p:sp>
        <p:nvSpPr>
          <p:cNvPr id="3" name="正文"/>
          <p:cNvSpPr>
            <a:spLocks noGrp="1"/>
          </p:cNvSpPr>
          <p:nvPr>
            <p:ph idx="1"/>
            <p:custDataLst>
              <p:tags r:id="rId3"/>
            </p:custDataLst>
          </p:nvPr>
        </p:nvSpPr>
        <p:spPr>
          <a:xfrm>
            <a:off x="899795" y="1126490"/>
            <a:ext cx="7207250" cy="4646930"/>
          </a:xfrm>
        </p:spPr>
        <p:txBody>
          <a:bodyPr wrap="square">
            <a:noAutofit/>
          </a:bodyPr>
          <a:lstStyle/>
          <a:p>
            <a:pPr marL="0" indent="0" fontAlgn="auto">
              <a:lnSpc>
                <a:spcPct val="150000"/>
              </a:lnSpc>
              <a:buNone/>
            </a:pPr>
            <a:r>
              <a:rPr dirty="0">
                <a:latin typeface="Times New Roman" panose="02020603050405020304" pitchFamily="18" charset="0"/>
                <a:cs typeface="Times New Roman" panose="02020603050405020304" pitchFamily="18" charset="0"/>
              </a:rPr>
              <a:t>(3) Remittance by Banker’ s Demand Draft,D / D</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rPr>
              <a:t>Demand draft refers to remittance that the remitting bank draws a banker’ s sight draft on its branch bank or agency bank on behalf of the payer after the payer pays some charges for the draft,and sends the draft to the payee;the payee gets the pay- ment from the paying bank with the draft.</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rPr>
              <a:t>There  are  some  differences  between  D / D  and  the  other  two.  First  of  all, the paying bank doesn’ t need to inform the payee get the money,instead,the bearer of the bill comes to the bank by himself.  Secondly,this kind of bill can be endorsed and transferred while the rights of receivable of the other two cannot.  Therefore,D / D is relatively more flexible and convenient.</a:t>
            </a:r>
          </a:p>
        </p:txBody>
      </p:sp>
    </p:spTree>
    <p:custDataLst>
      <p:tags r:id="rId1"/>
    </p:custData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sym typeface="+mn-ea"/>
              </a:rPr>
              <a:t>汇付</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245394" y="2267426"/>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rPr>
              <a:t>(3) 票汇</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rPr>
              <a:t>票汇</a:t>
            </a:r>
            <a:r>
              <a:rPr lang="zh-CN" altLang="en-US" sz="1350">
                <a:latin typeface="宋体" panose="02010600030101010101" pitchFamily="2" charset="-122"/>
                <a:ea typeface="宋体" panose="02010600030101010101" pitchFamily="2" charset="-122"/>
                <a:cs typeface="宋体" panose="02010600030101010101" pitchFamily="2" charset="-122"/>
              </a:rPr>
              <a:t>是指汇出行应汇款人的申请,在汇款人向汇出行交款并支付一定费用 的条件下,代替汇款人开立以其分行或代理行为解付行、支付一定金额给收款人的银行即期汇票,寄交收款人,由收款人凭以向汇入行取款的汇款方式。</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票汇与电汇、信汇的不同在于,汇票的汇入行无须通知收款人取款,而由持票人登门取款。这种汇票除有限制转让和流通的规定外,经收款人背书,可以转让流通,而电汇、信汇的收款人则不能将收款权转让。因此,票汇具有较大的灵活性,使用也较方便。</a:t>
            </a:r>
          </a:p>
        </p:txBody>
      </p:sp>
    </p:spTree>
    <p:custDataLst>
      <p:tags r:id="rId1"/>
    </p:custData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a:xfrm>
            <a:off x="711835" y="1066165"/>
            <a:ext cx="8637905" cy="540385"/>
          </a:xfrm>
        </p:spPr>
        <p:txBody>
          <a:bodyPr wrap="square">
            <a:noAutofit/>
          </a:bodyPr>
          <a:lstStyle/>
          <a:p>
            <a:r>
              <a:rPr sz="1800" dirty="0">
                <a:sym typeface="+mn-ea"/>
              </a:rPr>
              <a:t>Application of Remittance in International Commercial Settlement</a:t>
            </a:r>
          </a:p>
        </p:txBody>
      </p:sp>
      <p:sp>
        <p:nvSpPr>
          <p:cNvPr id="3" name="正文"/>
          <p:cNvSpPr>
            <a:spLocks noGrp="1"/>
          </p:cNvSpPr>
          <p:nvPr>
            <p:ph idx="1"/>
            <p:custDataLst>
              <p:tags r:id="rId3"/>
            </p:custDataLst>
          </p:nvPr>
        </p:nvSpPr>
        <p:spPr>
          <a:xfrm>
            <a:off x="694690" y="2163445"/>
            <a:ext cx="7863840" cy="3609975"/>
          </a:xfrm>
        </p:spPr>
        <p:txBody>
          <a:bodyPr wrap="square">
            <a:noAutofit/>
          </a:bodyPr>
          <a:lstStyle/>
          <a:p>
            <a:pPr marL="0" indent="0" fontAlgn="auto">
              <a:lnSpc>
                <a:spcPct val="150000"/>
              </a:lnSpc>
              <a:buNone/>
            </a:pPr>
            <a:r>
              <a:rPr dirty="0">
                <a:latin typeface="Times New Roman" panose="02020603050405020304" pitchFamily="18" charset="0"/>
                <a:cs typeface="Times New Roman" panose="02020603050405020304" pitchFamily="18" charset="0"/>
              </a:rPr>
              <a:t>The remittance is usually applied in cash on delivery,payment in advance,pay- ment of deposit,installments and payment of commission etc.</a:t>
            </a:r>
          </a:p>
          <a:p>
            <a:pPr marL="0" indent="0" fontAlgn="auto">
              <a:lnSpc>
                <a:spcPct val="150000"/>
              </a:lnSpc>
              <a:buNone/>
            </a:pPr>
            <a:r>
              <a:rPr dirty="0">
                <a:latin typeface="Times New Roman" panose="02020603050405020304" pitchFamily="18" charset="0"/>
                <a:cs typeface="Times New Roman" panose="02020603050405020304" pitchFamily="18" charset="0"/>
              </a:rPr>
              <a:t>(1)Cash on Delivery,COD</a:t>
            </a:r>
          </a:p>
          <a:p>
            <a:pPr marL="0" indent="0" fontAlgn="auto">
              <a:lnSpc>
                <a:spcPct val="150000"/>
              </a:lnSpc>
              <a:buNone/>
            </a:pPr>
            <a:r>
              <a:rPr dirty="0">
                <a:latin typeface="Times New Roman" panose="02020603050405020304" pitchFamily="18" charset="0"/>
                <a:cs typeface="Times New Roman" panose="02020603050405020304" pitchFamily="18" charset="0"/>
              </a:rPr>
              <a:t>The buyer will make payment on receipt of the documents or goods from the seller.  Actually</a:t>
            </a:r>
          </a:p>
          <a:p>
            <a:pPr marL="0" indent="0" fontAlgn="auto">
              <a:lnSpc>
                <a:spcPct val="150000"/>
              </a:lnSpc>
              <a:buNone/>
            </a:pPr>
            <a:r>
              <a:rPr dirty="0">
                <a:latin typeface="Times New Roman" panose="02020603050405020304" pitchFamily="18" charset="0"/>
                <a:cs typeface="Times New Roman" panose="02020603050405020304" pitchFamily="18" charset="0"/>
              </a:rPr>
              <a:t>(2)Payment in Advance</a:t>
            </a:r>
          </a:p>
          <a:p>
            <a:pPr marL="0" indent="0" fontAlgn="auto">
              <a:lnSpc>
                <a:spcPct val="150000"/>
              </a:lnSpc>
              <a:buNone/>
            </a:pPr>
            <a:r>
              <a:rPr dirty="0">
                <a:latin typeface="Times New Roman" panose="02020603050405020304" pitchFamily="18" charset="0"/>
                <a:cs typeface="Times New Roman" panose="02020603050405020304" pitchFamily="18" charset="0"/>
              </a:rPr>
              <a:t>The buyer will make payment prior to the seller’ s delivery of the goods. </a:t>
            </a:r>
          </a:p>
        </p:txBody>
      </p:sp>
    </p:spTree>
    <p:custDataLst>
      <p:tags r:id="rId1"/>
    </p:custData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340768"/>
            <a:ext cx="6075000" cy="405000"/>
          </a:xfrm>
        </p:spPr>
        <p:txBody>
          <a:bodyPr>
            <a:normAutofit fontScale="90000"/>
          </a:bodyPr>
          <a:lstStyle/>
          <a:p>
            <a:pPr algn="ctr"/>
            <a:br>
              <a:rPr dirty="0">
                <a:sym typeface="+mn-ea"/>
              </a:rPr>
            </a:br>
            <a:r>
              <a:rPr dirty="0" err="1">
                <a:sym typeface="+mn-ea"/>
              </a:rPr>
              <a:t>汇付方式在国际贸易中的使用</a:t>
            </a:r>
            <a:endParaRPr dirty="0">
              <a:sym typeface="+mn-ea"/>
            </a:endParaRPr>
          </a:p>
        </p:txBody>
      </p:sp>
      <p:sp>
        <p:nvSpPr>
          <p:cNvPr id="3" name="内容占位符 2"/>
          <p:cNvSpPr>
            <a:spLocks noGrp="1"/>
          </p:cNvSpPr>
          <p:nvPr>
            <p:ph idx="1"/>
          </p:nvPr>
        </p:nvSpPr>
        <p:spPr>
          <a:xfrm>
            <a:off x="1259632" y="2075259"/>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在国际贸易中,汇付方式通常用于</a:t>
            </a:r>
            <a:r>
              <a:rPr lang="zh-CN" altLang="en-US" sz="1350" b="1" dirty="0">
                <a:latin typeface="宋体" panose="02010600030101010101" pitchFamily="2" charset="-122"/>
                <a:ea typeface="宋体" panose="02010600030101010101" pitchFamily="2" charset="-122"/>
                <a:cs typeface="宋体" panose="02010600030101010101" pitchFamily="2" charset="-122"/>
              </a:rPr>
              <a:t>货到付款、赊销、预付货款、随订单付现、支付定金、分期付款以及支付佣金</a:t>
            </a:r>
            <a:r>
              <a:rPr lang="zh-CN" altLang="en-US" sz="1350" dirty="0">
                <a:latin typeface="宋体" panose="02010600030101010101" pitchFamily="2" charset="-122"/>
                <a:ea typeface="宋体" panose="02010600030101010101" pitchFamily="2" charset="-122"/>
                <a:cs typeface="宋体" panose="02010600030101010101" pitchFamily="2" charset="-122"/>
              </a:rPr>
              <a:t>等费用。</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(1)货到付款</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货到付款是指进口方在收到出口方的单据或货物后,再进行付款的方法, 实际上是卖方向买方提供的一种信用,也是一种赊销。对卖方来说,风险最大, 卖方交货以后,能否得到偿付,全凭买方个人信用。</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(2)预付货款</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预付货款是指进口商先将货款汇付给出口商,出口商收到货物再发货的方法。 这种方式下买方向卖方提供了信用,买方存在一定的风险。这种做法有时叫做随订单付现。 在合同签订后若干天,买方即将货款电汇或信汇给卖方。</a:t>
            </a:r>
          </a:p>
        </p:txBody>
      </p:sp>
    </p:spTree>
    <p:custDataLst>
      <p:tags r:id="rId1"/>
    </p:custData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Remittance</a:t>
            </a:r>
            <a:r>
              <a:rPr lang="en-US" dirty="0">
                <a:sym typeface="+mn-ea"/>
              </a:rPr>
              <a:t>—Characteristics</a:t>
            </a:r>
          </a:p>
        </p:txBody>
      </p:sp>
      <p:sp>
        <p:nvSpPr>
          <p:cNvPr id="3" name="正文"/>
          <p:cNvSpPr>
            <a:spLocks noGrp="1"/>
          </p:cNvSpPr>
          <p:nvPr>
            <p:ph idx="1"/>
            <p:custDataLst>
              <p:tags r:id="rId3"/>
            </p:custDataLst>
          </p:nvPr>
        </p:nvSpPr>
        <p:spPr>
          <a:xfrm>
            <a:off x="521970" y="2163604"/>
            <a:ext cx="8354854" cy="3609975"/>
          </a:xfrm>
        </p:spPr>
        <p:txBody>
          <a:bodyPr wrap="square">
            <a:noAutofit/>
          </a:bodyPr>
          <a:lstStyle/>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Remittance belongs to commercial credit. Although the banks are intermediary in remittance,they provide no guaranty of settlement to both buyer and seller.</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To the seller of cash on delivery and the buyer of payment in advance,whether the seller will be paid or the buyer will receive his goods depends on the other side’ s credit. There will be one side who takes huge risks.</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 capital obligation,always belongs to one side of the contract,is extremely unbalanced during the entire transaction.</a:t>
            </a:r>
          </a:p>
        </p:txBody>
      </p:sp>
    </p:spTree>
    <p:custDataLst>
      <p:tags r:id="rId1"/>
    </p:custData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1700783"/>
            <a:ext cx="6075000" cy="405000"/>
          </a:xfrm>
        </p:spPr>
        <p:txBody>
          <a:bodyPr>
            <a:normAutofit fontScale="90000"/>
          </a:bodyPr>
          <a:lstStyle/>
          <a:p>
            <a:pPr algn="ctr"/>
            <a:r>
              <a:rPr lang="zh-CN" altLang="en-US" dirty="0">
                <a:sym typeface="+mn-ea"/>
              </a:rPr>
              <a:t>汇付</a:t>
            </a:r>
            <a:r>
              <a:rPr lang="en-US" altLang="zh-CN" dirty="0">
                <a:sym typeface="+mn-ea"/>
              </a:rPr>
              <a:t>—</a:t>
            </a:r>
            <a:r>
              <a:rPr lang="zh-CN" altLang="en-US" dirty="0">
                <a:sym typeface="+mn-ea"/>
              </a:rPr>
              <a:t>特点</a:t>
            </a:r>
          </a:p>
        </p:txBody>
      </p:sp>
      <p:sp>
        <p:nvSpPr>
          <p:cNvPr id="3" name="内容占位符 2"/>
          <p:cNvSpPr>
            <a:spLocks noGrp="1"/>
          </p:cNvSpPr>
          <p:nvPr>
            <p:ph idx="1"/>
          </p:nvPr>
        </p:nvSpPr>
        <p:spPr>
          <a:xfrm>
            <a:off x="1245394" y="2267426"/>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汇付的性质是商业信用。汇付虽然是以银行为媒介进行国际结算的,但银行在此过程中仅承担收付委托款项的责任,不承担买卖双方在履行合同中的义务。</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对于货到付款的卖方和预付货款的买方来说,能否按时收款或收货,完全取决于对方的信用。因此,买卖双方必定有一方要承担较大的风险。</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a:latin typeface="宋体" panose="02010600030101010101" pitchFamily="2" charset="-122"/>
                <a:ea typeface="宋体" panose="02010600030101010101" pitchFamily="2" charset="-122"/>
                <a:cs typeface="宋体" panose="02010600030101010101" pitchFamily="2" charset="-122"/>
              </a:rPr>
              <a:t>整个交易过程中需要的资金,或者由卖方,或者由买方承担,资金负担极为不平衡。</a:t>
            </a:r>
          </a:p>
        </p:txBody>
      </p:sp>
    </p:spTree>
    <p:custDataLst>
      <p:tags r:id="rId1"/>
    </p:custData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dirty="0">
                <a:sym typeface="+mn-ea"/>
              </a:rPr>
              <a:t>Collection</a:t>
            </a:r>
            <a:endParaRPr lang="zh-CN" altLang="en-US" dirty="0"/>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05</a:t>
            </a:r>
            <a:endParaRPr lang="zh-CN" altLang="en-US" dirty="0"/>
          </a:p>
        </p:txBody>
      </p:sp>
    </p:spTree>
    <p:custDataLst>
      <p:tags r:id="rId1"/>
    </p:custData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637615" y="3459752"/>
            <a:ext cx="5868771" cy="1492493"/>
          </a:xfrm>
        </p:spPr>
        <p:txBody>
          <a:bodyPr wrap="square">
            <a:normAutofit/>
          </a:bodyPr>
          <a:lstStyle/>
          <a:p>
            <a:r>
              <a:rPr lang="zh-CN" altLang="en-US" dirty="0"/>
              <a:t>托收</a:t>
            </a:r>
          </a:p>
        </p:txBody>
      </p:sp>
      <p:sp>
        <p:nvSpPr>
          <p:cNvPr id="6" name="节编号"/>
          <p:cNvSpPr>
            <a:spLocks noGrp="1"/>
          </p:cNvSpPr>
          <p:nvPr>
            <p:ph type="body" sz="quarter" idx="13"/>
            <p:custDataLst>
              <p:tags r:id="rId3"/>
            </p:custDataLst>
          </p:nvPr>
        </p:nvSpPr>
        <p:spPr>
          <a:xfrm>
            <a:off x="1637615" y="1781140"/>
            <a:ext cx="5868771" cy="1502494"/>
          </a:xfrm>
        </p:spPr>
        <p:txBody>
          <a:bodyPr wrap="square">
            <a:normAutofit/>
          </a:bodyPr>
          <a:lstStyle/>
          <a:p>
            <a:r>
              <a:rPr lang="en-US" altLang="zh-CN" dirty="0"/>
              <a:t>05</a:t>
            </a:r>
            <a:endParaRPr lang="zh-CN" altLang="en-US" dirty="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11560" y="1772816"/>
            <a:ext cx="7895110" cy="1581972"/>
          </a:xfrm>
          <a:prstGeom prst="rect">
            <a:avLst/>
          </a:prstGeom>
          <a:noFill/>
          <a:ln w="9525">
            <a:noFill/>
          </a:ln>
        </p:spPr>
        <p:txBody>
          <a:bodyPr/>
          <a:lstStyle>
            <a:lvl1pPr lvl="0" indent="0" algn="ctr" fontAlgn="base">
              <a:lnSpc>
                <a:spcPct val="100000"/>
              </a:lnSpc>
              <a:spcBef>
                <a:spcPct val="20000"/>
              </a:spcBef>
              <a:spcAft>
                <a:spcPct val="0"/>
              </a:spcAft>
              <a:buNone/>
              <a:defRPr sz="4400" b="0" i="0" u="none" baseline="0">
                <a:latin typeface="Times New Roman" panose="02020603050405020304" pitchFamily="18" charset="0"/>
                <a:cs typeface="Times New Roman" panose="02020603050405020304" pitchFamily="18" charset="0"/>
              </a:defRPr>
            </a:lvl1pPr>
            <a:lvl2pPr marL="742950" lvl="1" indent="-285750" fontAlgn="base">
              <a:lnSpc>
                <a:spcPct val="100000"/>
              </a:lnSpc>
              <a:spcBef>
                <a:spcPct val="20000"/>
              </a:spcBef>
              <a:spcAft>
                <a:spcPct val="0"/>
              </a:spcAft>
              <a:buChar char="–"/>
              <a:defRPr sz="2800" b="0" i="0" u="none" baseline="0"/>
            </a:lvl2pPr>
            <a:lvl3pPr marL="1143000" lvl="2" indent="-228600" fontAlgn="base">
              <a:lnSpc>
                <a:spcPct val="100000"/>
              </a:lnSpc>
              <a:spcBef>
                <a:spcPct val="20000"/>
              </a:spcBef>
              <a:spcAft>
                <a:spcPct val="0"/>
              </a:spcAft>
              <a:buChar char="•"/>
              <a:defRPr sz="2400" b="0" i="0" u="none" baseline="0"/>
            </a:lvl3pPr>
            <a:lvl4pPr marL="1600200" lvl="3" indent="-228600" fontAlgn="base">
              <a:lnSpc>
                <a:spcPct val="100000"/>
              </a:lnSpc>
              <a:spcBef>
                <a:spcPct val="20000"/>
              </a:spcBef>
              <a:spcAft>
                <a:spcPct val="0"/>
              </a:spcAft>
              <a:buChar char="–"/>
              <a:defRPr sz="2000" b="0" i="0" u="none" baseline="0"/>
            </a:lvl4pPr>
            <a:lvl5pPr marL="2057400" lvl="4" indent="-228600" fontAlgn="base">
              <a:lnSpc>
                <a:spcPct val="100000"/>
              </a:lnSpc>
              <a:spcBef>
                <a:spcPct val="20000"/>
              </a:spcBef>
              <a:spcAft>
                <a:spcPct val="0"/>
              </a:spcAft>
              <a:buChar char="»"/>
              <a:defRPr sz="2000" b="0" i="0" u="none" baseline="0"/>
            </a:lvl5pPr>
            <a:lvl6pPr marL="2514600" lvl="5" indent="-228600" fontAlgn="base">
              <a:lnSpc>
                <a:spcPct val="100000"/>
              </a:lnSpc>
              <a:spcBef>
                <a:spcPct val="20000"/>
              </a:spcBef>
              <a:spcAft>
                <a:spcPct val="0"/>
              </a:spcAft>
              <a:buChar char="»"/>
              <a:defRPr sz="2000" b="0" i="0" u="none" baseline="0"/>
            </a:lvl6pPr>
            <a:lvl7pPr marL="2971800" lvl="6" indent="-228600" fontAlgn="base">
              <a:lnSpc>
                <a:spcPct val="100000"/>
              </a:lnSpc>
              <a:spcBef>
                <a:spcPct val="20000"/>
              </a:spcBef>
              <a:spcAft>
                <a:spcPct val="0"/>
              </a:spcAft>
              <a:buChar char="»"/>
              <a:defRPr sz="2000" b="0" i="0" u="none" baseline="0"/>
            </a:lvl7pPr>
            <a:lvl8pPr marL="3429000" lvl="7" indent="-228600" fontAlgn="base">
              <a:lnSpc>
                <a:spcPct val="100000"/>
              </a:lnSpc>
              <a:spcBef>
                <a:spcPct val="20000"/>
              </a:spcBef>
              <a:spcAft>
                <a:spcPct val="0"/>
              </a:spcAft>
              <a:buChar char="»"/>
              <a:defRPr sz="2000" b="0" i="0" u="none" baseline="0"/>
            </a:lvl8pPr>
            <a:lvl9pPr marL="3886200" lvl="8" indent="-228600" fontAlgn="base">
              <a:lnSpc>
                <a:spcPct val="100000"/>
              </a:lnSpc>
              <a:spcBef>
                <a:spcPct val="20000"/>
              </a:spcBef>
              <a:spcAft>
                <a:spcPct val="0"/>
              </a:spcAft>
              <a:buChar char="»"/>
              <a:defRPr sz="2000" b="0" i="0" u="none" baseline="0"/>
            </a:lvl9pPr>
          </a:lstStyle>
          <a:p>
            <a:r>
              <a:rPr lang="en-US" altLang="zh-CN" sz="4800"/>
              <a:t>Section One </a:t>
            </a:r>
          </a:p>
          <a:p>
            <a:r>
              <a:rPr lang="en-US" altLang="zh-CN" sz="4800"/>
              <a:t>Name of Commodity</a:t>
            </a:r>
          </a:p>
          <a:p>
            <a:r>
              <a:rPr lang="en-US" altLang="zh-CN" sz="4800"/>
              <a:t> </a:t>
            </a:r>
            <a:r>
              <a:rPr lang="zh-CN" altLang="en-US" sz="4800"/>
              <a:t>（第一节 商品名称）</a:t>
            </a:r>
          </a:p>
        </p:txBody>
      </p:sp>
    </p:spTree>
  </p:cSld>
  <p:clrMapOvr>
    <a:masterClrMapping/>
  </p:clrMapOvr>
  <p:transition spd="slow">
    <p:push dir="u"/>
  </p:transition>
</p:sld>
</file>

<file path=ppt/slides/slide28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Collection</a:t>
            </a:r>
            <a:r>
              <a:rPr lang="en-US" dirty="0">
                <a:sym typeface="+mn-ea"/>
              </a:rPr>
              <a:t>—Definition</a:t>
            </a:r>
          </a:p>
        </p:txBody>
      </p:sp>
      <p:sp>
        <p:nvSpPr>
          <p:cNvPr id="3" name="正文"/>
          <p:cNvSpPr>
            <a:spLocks noGrp="1"/>
          </p:cNvSpPr>
          <p:nvPr>
            <p:ph idx="1"/>
            <p:custDataLst>
              <p:tags r:id="rId3"/>
            </p:custDataLst>
          </p:nvPr>
        </p:nvSpPr>
        <p:spPr>
          <a:xfrm>
            <a:off x="755650" y="1556385"/>
            <a:ext cx="7938135" cy="3609975"/>
          </a:xfrm>
        </p:spPr>
        <p:txBody>
          <a:bodyPr wrap="square">
            <a:noAutofit/>
          </a:bodyPr>
          <a:lstStyle/>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 definition from International Chamber of </a:t>
            </a:r>
            <a:r>
              <a:rPr lang="en-US"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Commerce ( ICC) URC522:Collections means the handling by banks,on instructions received,of documents ( financial documents and / or commercial documents),in order to</a:t>
            </a:r>
          </a:p>
          <a:p>
            <a:pPr marL="0" indent="457200" fontAlgn="auto">
              <a:lnSpc>
                <a:spcPct val="150000"/>
              </a:lnSpc>
              <a:buNone/>
              <a:extLst>
                <a:ext uri="{35155182-B16C-46BC-9424-99874614C6A1}">
                  <wpsdc:indentchars xmlns="" xmlns:wpsdc="http://www.wps.cn/officeDocument/2017/drawingmlCustomData" val="200" checksum="59296752"/>
                </a:ext>
              </a:extLst>
            </a:pPr>
            <a:r>
              <a:rPr lang="en-US" dirty="0">
                <a:latin typeface="Times New Roman" panose="02020603050405020304" pitchFamily="18" charset="0"/>
                <a:cs typeface="Times New Roman" panose="02020603050405020304" pitchFamily="18" charset="0"/>
              </a:rPr>
              <a:t>a.  </a:t>
            </a:r>
            <a:r>
              <a:rPr dirty="0">
                <a:latin typeface="Times New Roman" panose="02020603050405020304" pitchFamily="18" charset="0"/>
                <a:cs typeface="Times New Roman" panose="02020603050405020304" pitchFamily="18" charset="0"/>
              </a:rPr>
              <a:t>obtain acceptance and / or, as the case may be,payment,or  </a:t>
            </a:r>
            <a:r>
              <a:rPr lang="en-US" dirty="0">
                <a:latin typeface="Times New Roman" panose="02020603050405020304" pitchFamily="18" charset="0"/>
                <a:cs typeface="Times New Roman" panose="02020603050405020304" pitchFamily="18" charset="0"/>
              </a:rPr>
              <a:t>b.</a:t>
            </a:r>
            <a:r>
              <a:rPr dirty="0">
                <a:latin typeface="Times New Roman" panose="02020603050405020304" pitchFamily="18" charset="0"/>
                <a:cs typeface="Times New Roman" panose="02020603050405020304" pitchFamily="18" charset="0"/>
              </a:rPr>
              <a:t>deliver commercial documents against acceptance and / or,as the case may be,against payment,or c. deliver documents on other terms and conditions.  </a:t>
            </a:r>
          </a:p>
          <a:p>
            <a:pPr marL="0" indent="457200" fontAlgn="auto">
              <a:lnSpc>
                <a:spcPct val="150000"/>
              </a:lnSpc>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In short,collection,namely bank collection,is an arrangement where- by the seller draws a draft on the buyer and authorizes its bank to collect.</a:t>
            </a:r>
          </a:p>
          <a:p>
            <a:pPr marL="0" indent="0" fontAlgn="auto">
              <a:lnSpc>
                <a:spcPct val="150000"/>
              </a:lnSpc>
              <a:buNone/>
            </a:pPr>
            <a:endParaRPr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Collection</a:t>
            </a:r>
            <a:r>
              <a:rPr lang="en-US" dirty="0">
                <a:sym typeface="+mn-ea"/>
              </a:rPr>
              <a:t>—Definition</a:t>
            </a:r>
          </a:p>
        </p:txBody>
      </p:sp>
      <p:sp>
        <p:nvSpPr>
          <p:cNvPr id="3" name="正文"/>
          <p:cNvSpPr>
            <a:spLocks noGrp="1"/>
          </p:cNvSpPr>
          <p:nvPr>
            <p:ph idx="1"/>
            <p:custDataLst>
              <p:tags r:id="rId3"/>
            </p:custDataLst>
          </p:nvPr>
        </p:nvSpPr>
        <p:spPr>
          <a:xfrm>
            <a:off x="899795" y="1484630"/>
            <a:ext cx="7626985" cy="3609975"/>
          </a:xfrm>
        </p:spPr>
        <p:txBody>
          <a:bodyPr wrap="square">
            <a:noAutofit/>
          </a:bodyPr>
          <a:lstStyle/>
          <a:p>
            <a:pPr marL="0" indent="0" fontAlgn="auto">
              <a:lnSpc>
                <a:spcPct val="150000"/>
              </a:lnSpc>
              <a:buNone/>
            </a:pPr>
            <a:r>
              <a:rPr b="1" dirty="0">
                <a:latin typeface="Times New Roman" panose="02020603050405020304" pitchFamily="18" charset="0"/>
                <a:cs typeface="Times New Roman" panose="02020603050405020304" pitchFamily="18" charset="0"/>
              </a:rPr>
              <a:t>②D / P after sight</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Under  D / P  after  sight, after  the  shipment, the  seller  draws  a  time  draft  and makes presentation of it with the full set of commercial documents to buyer through the banks,and the buyer accepts the bill after confirming it and makes the payment on the mature date;then the bank releases the documents to the buyer.</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To sum up,only after payment has been made can the buyer obtain the shipping documents,and take delivery of or resell the goods,whether it is D / P at sight or D / P after sight.  Therefore,D / P represents less risk for the seller compared to using remittance.</a:t>
            </a:r>
          </a:p>
        </p:txBody>
      </p:sp>
    </p:spTree>
    <p:custDataLst>
      <p:tags r:id="rId1"/>
    </p:custData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endParaRPr lang="en-US" dirty="0">
              <a:sym typeface="+mn-ea"/>
            </a:endParaRPr>
          </a:p>
        </p:txBody>
      </p:sp>
      <p:sp>
        <p:nvSpPr>
          <p:cNvPr id="3" name="正文"/>
          <p:cNvSpPr>
            <a:spLocks noGrp="1"/>
          </p:cNvSpPr>
          <p:nvPr>
            <p:ph idx="1"/>
            <p:custDataLst>
              <p:tags r:id="rId3"/>
            </p:custDataLst>
          </p:nvPr>
        </p:nvSpPr>
        <p:spPr>
          <a:xfrm>
            <a:off x="644525" y="1268730"/>
            <a:ext cx="7854950" cy="3609975"/>
          </a:xfrm>
        </p:spPr>
        <p:txBody>
          <a:bodyPr wrap="square">
            <a:noAutofit/>
          </a:bodyPr>
          <a:lstStyle/>
          <a:p>
            <a:pPr marL="0" indent="0" fontAlgn="auto">
              <a:lnSpc>
                <a:spcPct val="150000"/>
              </a:lnSpc>
              <a:buNone/>
            </a:pPr>
            <a:r>
              <a:rPr b="1" dirty="0">
                <a:latin typeface="Times New Roman" panose="02020603050405020304" pitchFamily="18" charset="0"/>
                <a:cs typeface="Times New Roman" panose="02020603050405020304" pitchFamily="18" charset="0"/>
              </a:rPr>
              <a:t>(2)Documents against Acceptance,D / A</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D / A refers to collection that the seller delivers the document after the buyer’ s acceptance on  the  draft.   After  the  shipment, the  seller  draws  an  usance  bill  and makes</a:t>
            </a:r>
            <a:r>
              <a:rPr lang="en-US"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presentation to the buyer through banks with the full set of documents;the collecting bank releases the documents to the buyer after the acceptance of the buyer. The buyer will fulfill the payment when the bill falls due. D / A means the buyer ob- tains the ownership of</a:t>
            </a:r>
            <a:r>
              <a:rPr lang="en-US"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cargo before making payment and thus the seller is at a great risk. The seller will suffer losses in goods and money once the buyer fails to pay at maturity.  Therefore,the international trade companies in our country  are  very  cau- tious to the payment under D / A.</a:t>
            </a:r>
          </a:p>
        </p:txBody>
      </p:sp>
      <p:sp>
        <p:nvSpPr>
          <p:cNvPr id="4" name="标题">
            <a:extLst>
              <a:ext uri="{FF2B5EF4-FFF2-40B4-BE49-F238E27FC236}">
                <a16:creationId xmlns:a16="http://schemas.microsoft.com/office/drawing/2014/main" id="{088C838B-E31C-AC2F-B186-4B0AC0006A9F}"/>
              </a:ext>
            </a:extLst>
          </p:cNvPr>
          <p:cNvSpPr txBox="1">
            <a:spLocks/>
          </p:cNvSpPr>
          <p:nvPr>
            <p:custDataLst>
              <p:tags r:id="rId4"/>
            </p:custDataLst>
          </p:nvPr>
        </p:nvSpPr>
        <p:spPr>
          <a:xfrm>
            <a:off x="522000" y="404664"/>
            <a:ext cx="8100000" cy="720000"/>
          </a:xfrm>
          <a:prstGeom prst="rect">
            <a:avLst/>
          </a:prstGeom>
        </p:spPr>
        <p:txBody>
          <a:bodyPr vert="horz" wrap="square" lIns="0" tIns="0" rIns="0" bIns="0" rtlCol="0" anchor="b">
            <a:normAutofit/>
          </a:bodyPr>
          <a:lstStyle>
            <a:lvl1pPr algn="l" defTabSz="685800" rtl="0" eaLnBrk="1" latinLnBrk="0" hangingPunct="1">
              <a:lnSpc>
                <a:spcPct val="100000"/>
              </a:lnSpc>
              <a:spcBef>
                <a:spcPct val="0"/>
              </a:spcBef>
              <a:buNone/>
              <a:defRPr sz="2700" b="1" kern="1200">
                <a:solidFill>
                  <a:schemeClr val="tx1"/>
                </a:solidFill>
                <a:latin typeface="+mj-ea"/>
                <a:ea typeface="+mj-ea"/>
                <a:cs typeface="+mj-ea"/>
                <a:sym typeface="+mj-ea"/>
              </a:defRPr>
            </a:lvl1pPr>
          </a:lstStyle>
          <a:p>
            <a:pPr algn="ctr"/>
            <a:r>
              <a:rPr lang="en-US" dirty="0">
                <a:sym typeface="+mn-ea"/>
              </a:rPr>
              <a:t>Collection—Definition</a:t>
            </a:r>
          </a:p>
        </p:txBody>
      </p:sp>
    </p:spTree>
    <p:custDataLst>
      <p:tags r:id="rId1"/>
    </p:custData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47664" y="476672"/>
            <a:ext cx="6075000" cy="405000"/>
          </a:xfrm>
        </p:spPr>
        <p:txBody>
          <a:bodyPr>
            <a:normAutofit fontScale="90000"/>
          </a:bodyPr>
          <a:lstStyle/>
          <a:p>
            <a:pPr algn="ctr"/>
            <a:r>
              <a:rPr lang="zh-CN" altLang="en-US">
                <a:sym typeface="+mn-ea"/>
              </a:rPr>
              <a:t>托收</a:t>
            </a:r>
            <a:r>
              <a:rPr lang="en-US" altLang="zh-CN">
                <a:sym typeface="+mn-ea"/>
              </a:rPr>
              <a:t>—</a:t>
            </a:r>
            <a:r>
              <a:rPr lang="zh-CN" altLang="en-US">
                <a:sym typeface="+mn-ea"/>
              </a:rPr>
              <a:t>含义</a:t>
            </a:r>
          </a:p>
        </p:txBody>
      </p:sp>
      <p:sp>
        <p:nvSpPr>
          <p:cNvPr id="3" name="内容占位符 2"/>
          <p:cNvSpPr>
            <a:spLocks noGrp="1"/>
          </p:cNvSpPr>
          <p:nvPr>
            <p:ph idx="1"/>
          </p:nvPr>
        </p:nvSpPr>
        <p:spPr>
          <a:xfrm>
            <a:off x="1187624" y="1916832"/>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托收是委托收款的简称。国际商会《托收统一规则》(URC522) 对托收作了如下定义:托收是指由接到托收指示的银行根据所收到的指示处理金融单据和/或商业单据,以便取得付款或承兑,或凭付款或承兑交出商业单据,或凭其他条款或条件交出单据。简言之,托收,又叫银行托收,是指债权人(卖方) 出具汇票,委托银行向债务人(买方) 收取货款的一种支付方式。</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金融单据又指资金单据,是指汇票、本票、支票、付款收据或其他类似于用于取得付款的凭证。商业单据是指发票、运输单据、物权单据或其他类似单据, 或除金融单据以外的其他单据。</a:t>
            </a:r>
          </a:p>
        </p:txBody>
      </p:sp>
    </p:spTree>
    <p:custDataLst>
      <p:tags r:id="rId1"/>
    </p:custData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Collection</a:t>
            </a:r>
            <a:r>
              <a:rPr lang="en-US" dirty="0">
                <a:sym typeface="+mn-ea"/>
              </a:rPr>
              <a:t>—Parties</a:t>
            </a:r>
          </a:p>
        </p:txBody>
      </p:sp>
      <p:sp>
        <p:nvSpPr>
          <p:cNvPr id="3" name="正文"/>
          <p:cNvSpPr>
            <a:spLocks noGrp="1"/>
          </p:cNvSpPr>
          <p:nvPr>
            <p:ph idx="1"/>
            <p:custDataLst>
              <p:tags r:id="rId3"/>
            </p:custDataLst>
          </p:nvPr>
        </p:nvSpPr>
        <p:spPr>
          <a:xfrm>
            <a:off x="741045" y="1623695"/>
            <a:ext cx="7661910" cy="3609975"/>
          </a:xfrm>
        </p:spPr>
        <p:txBody>
          <a:bodyPr wrap="square">
            <a:noAutofit/>
          </a:bodyPr>
          <a:lstStyle/>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b="1" dirty="0">
                <a:latin typeface="Times New Roman" panose="02020603050405020304" pitchFamily="18" charset="0"/>
                <a:cs typeface="Times New Roman" panose="02020603050405020304" pitchFamily="18" charset="0"/>
              </a:rPr>
              <a:t>The Principal </a:t>
            </a:r>
            <a:r>
              <a:rPr sz="1500" dirty="0">
                <a:latin typeface="Times New Roman" panose="02020603050405020304" pitchFamily="18" charset="0"/>
                <a:cs typeface="Times New Roman" panose="02020603050405020304" pitchFamily="18" charset="0"/>
              </a:rPr>
              <a:t>is usually the seller.</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b="1" dirty="0">
                <a:latin typeface="Times New Roman" panose="02020603050405020304" pitchFamily="18" charset="0"/>
                <a:cs typeface="Times New Roman" panose="02020603050405020304" pitchFamily="18" charset="0"/>
              </a:rPr>
              <a:t>The Remitting Bank</a:t>
            </a:r>
            <a:r>
              <a:rPr sz="1500" dirty="0">
                <a:latin typeface="Times New Roman" panose="02020603050405020304" pitchFamily="18" charset="0"/>
                <a:cs typeface="Times New Roman" panose="02020603050405020304" pitchFamily="18" charset="0"/>
              </a:rPr>
              <a:t> is the bank in the exporter’ s country is authorized by the principal to effect the collection on behalf of the principal.</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b="1" dirty="0">
                <a:latin typeface="Times New Roman" panose="02020603050405020304" pitchFamily="18" charset="0"/>
                <a:cs typeface="Times New Roman" panose="02020603050405020304" pitchFamily="18" charset="0"/>
              </a:rPr>
              <a:t>The Collecting Bank</a:t>
            </a:r>
            <a:r>
              <a:rPr sz="1500" dirty="0">
                <a:latin typeface="Times New Roman" panose="02020603050405020304" pitchFamily="18" charset="0"/>
                <a:cs typeface="Times New Roman" panose="02020603050405020304" pitchFamily="18" charset="0"/>
              </a:rPr>
              <a:t> is the bank in the importer’ s country who receives the au- thorization from the remitting bank to collect the funds from the payer. It’ s usually the overseas branch or the agency bank of the remitting bank. The Presenting Bank is the bank who presents the shipping documents with the draft to the payer.</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b="1" dirty="0">
                <a:latin typeface="Times New Roman" panose="02020603050405020304" pitchFamily="18" charset="0"/>
                <a:cs typeface="Times New Roman" panose="02020603050405020304" pitchFamily="18" charset="0"/>
              </a:rPr>
              <a:t>The Payer</a:t>
            </a:r>
            <a:r>
              <a:rPr sz="1500" dirty="0">
                <a:latin typeface="Times New Roman" panose="02020603050405020304" pitchFamily="18" charset="0"/>
                <a:cs typeface="Times New Roman" panose="02020603050405020304" pitchFamily="18" charset="0"/>
              </a:rPr>
              <a:t>,namely the buyer,is the drawee.  The payer is the person who pres- ents the document according to the collection instruction. If a bill of exchange is adopted,the payer is the drawee of the bill,usually the importer.</a:t>
            </a:r>
          </a:p>
        </p:txBody>
      </p:sp>
    </p:spTree>
    <p:custDataLst>
      <p:tags r:id="rId1"/>
    </p:custData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19672" y="548680"/>
            <a:ext cx="6075000" cy="405000"/>
          </a:xfrm>
        </p:spPr>
        <p:txBody>
          <a:bodyPr>
            <a:normAutofit fontScale="90000"/>
          </a:bodyPr>
          <a:lstStyle/>
          <a:p>
            <a:pPr algn="ctr"/>
            <a:r>
              <a:rPr lang="zh-CN" altLang="en-US" dirty="0">
                <a:sym typeface="+mn-ea"/>
              </a:rPr>
              <a:t>托收</a:t>
            </a:r>
            <a:r>
              <a:rPr lang="en-US" altLang="zh-CN" dirty="0">
                <a:sym typeface="+mn-ea"/>
              </a:rPr>
              <a:t>—</a:t>
            </a:r>
            <a:r>
              <a:rPr lang="zh-CN" altLang="en-US" dirty="0">
                <a:sym typeface="+mn-ea"/>
              </a:rPr>
              <a:t>当事人</a:t>
            </a:r>
          </a:p>
        </p:txBody>
      </p:sp>
      <p:sp>
        <p:nvSpPr>
          <p:cNvPr id="3" name="内容占位符 2"/>
          <p:cNvSpPr>
            <a:spLocks noGrp="1"/>
          </p:cNvSpPr>
          <p:nvPr>
            <p:ph idx="1"/>
          </p:nvPr>
        </p:nvSpPr>
        <p:spPr>
          <a:xfrm>
            <a:off x="1187624" y="1916832"/>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托收方式涉及的当事人主要有:</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委托人</a:t>
            </a:r>
            <a:r>
              <a:rPr lang="zh-CN" altLang="en-US" sz="1350" dirty="0">
                <a:latin typeface="宋体" panose="02010600030101010101" pitchFamily="2" charset="-122"/>
                <a:ea typeface="宋体" panose="02010600030101010101" pitchFamily="2" charset="-122"/>
                <a:cs typeface="宋体" panose="02010600030101010101" pitchFamily="2" charset="-122"/>
              </a:rPr>
              <a:t>,即委托银行向国外付款人代收货款的人,通常为出口人。托收行,是指接受委托人的委托办理托收业务的出口地银行。</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代收行</a:t>
            </a:r>
            <a:r>
              <a:rPr lang="zh-CN" altLang="en-US" sz="1350" dirty="0">
                <a:latin typeface="宋体" panose="02010600030101010101" pitchFamily="2" charset="-122"/>
                <a:ea typeface="宋体" panose="02010600030101010101" pitchFamily="2" charset="-122"/>
                <a:cs typeface="宋体" panose="02010600030101010101" pitchFamily="2" charset="-122"/>
              </a:rPr>
              <a:t>,是指接受托收行的委托向付款人收取货款的进口地银行,它通常是托收行的国外分行或代理行。代收行可以自己兼任提示行,也可以委托与付款人有账户往来关系的银行作提示行。</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提示行</a:t>
            </a:r>
            <a:r>
              <a:rPr lang="zh-CN" altLang="en-US" sz="1350" dirty="0">
                <a:latin typeface="宋体" panose="02010600030101010101" pitchFamily="2" charset="-122"/>
                <a:ea typeface="宋体" panose="02010600030101010101" pitchFamily="2" charset="-122"/>
                <a:cs typeface="宋体" panose="02010600030101010101" pitchFamily="2" charset="-122"/>
              </a:rPr>
              <a:t>,是指向付款人做出提示汇票和单据的银行。</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付款人</a:t>
            </a:r>
            <a:r>
              <a:rPr lang="zh-CN" altLang="en-US" sz="1350" dirty="0">
                <a:latin typeface="宋体" panose="02010600030101010101" pitchFamily="2" charset="-122"/>
                <a:ea typeface="宋体" panose="02010600030101010101" pitchFamily="2" charset="-122"/>
                <a:cs typeface="宋体" panose="02010600030101010101" pitchFamily="2" charset="-122"/>
              </a:rPr>
              <a:t>,是根据托收指示,向其提示单据的人。若使用汇票,即为汇票的受票人,通常为进口人</a:t>
            </a:r>
            <a:r>
              <a:rPr lang="zh-CN" altLang="en-US" sz="1350" b="1" dirty="0">
                <a:latin typeface="宋体" panose="02010600030101010101" pitchFamily="2" charset="-122"/>
                <a:ea typeface="宋体" panose="02010600030101010101" pitchFamily="2" charset="-122"/>
                <a:cs typeface="宋体" panose="02010600030101010101" pitchFamily="2" charset="-122"/>
              </a:rPr>
              <a:t>。</a:t>
            </a:r>
            <a:endParaRPr lang="zh-CN" altLang="en-US" sz="135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Collection</a:t>
            </a:r>
            <a:r>
              <a:rPr lang="en-US" dirty="0">
                <a:sym typeface="+mn-ea"/>
              </a:rPr>
              <a:t>—Types</a:t>
            </a:r>
          </a:p>
        </p:txBody>
      </p:sp>
      <p:sp>
        <p:nvSpPr>
          <p:cNvPr id="3" name="正文"/>
          <p:cNvSpPr>
            <a:spLocks noGrp="1"/>
          </p:cNvSpPr>
          <p:nvPr>
            <p:ph idx="1"/>
            <p:custDataLst>
              <p:tags r:id="rId3"/>
            </p:custDataLst>
          </p:nvPr>
        </p:nvSpPr>
        <p:spPr>
          <a:xfrm>
            <a:off x="755576" y="1196752"/>
            <a:ext cx="7446010" cy="3609975"/>
          </a:xfrm>
        </p:spPr>
        <p:txBody>
          <a:bodyPr wrap="square">
            <a:noAutofit/>
          </a:bodyPr>
          <a:lstStyle/>
          <a:p>
            <a:pPr marL="0" indent="457200" algn="l" fontAlgn="auto">
              <a:lnSpc>
                <a:spcPct val="150000"/>
              </a:lnSpc>
              <a:spcBef>
                <a:spcPts val="0"/>
              </a:spcBef>
              <a:buClrTx/>
              <a:buSzTx/>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 collection is classified into two kinds which are clean collection and documentary collection. </a:t>
            </a:r>
          </a:p>
          <a:p>
            <a:pPr marL="0" indent="457200" algn="l" fontAlgn="auto">
              <a:lnSpc>
                <a:spcPct val="150000"/>
              </a:lnSpc>
              <a:spcBef>
                <a:spcPts val="0"/>
              </a:spcBef>
              <a:buClrTx/>
              <a:buSzTx/>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rPr>
              <a:t>Clean collection </a:t>
            </a:r>
            <a:r>
              <a:rPr dirty="0">
                <a:latin typeface="Times New Roman" panose="02020603050405020304" pitchFamily="18" charset="0"/>
                <a:cs typeface="Times New Roman" panose="02020603050405020304" pitchFamily="18" charset="0"/>
              </a:rPr>
              <a:t>means the collection of financial documents with no commercial documents accompanied. </a:t>
            </a:r>
          </a:p>
          <a:p>
            <a:pPr marL="0" indent="457200" algn="l" fontAlgn="auto">
              <a:lnSpc>
                <a:spcPct val="150000"/>
              </a:lnSpc>
              <a:spcBef>
                <a:spcPts val="0"/>
              </a:spcBef>
              <a:buClrTx/>
              <a:buSzTx/>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rPr>
              <a:t>Documentary collection</a:t>
            </a:r>
            <a:r>
              <a:rPr dirty="0">
                <a:latin typeface="Times New Roman" panose="02020603050405020304" pitchFamily="18" charset="0"/>
                <a:cs typeface="Times New Roman" panose="02020603050405020304" pitchFamily="18" charset="0"/>
              </a:rPr>
              <a:t> means collection of financial documents accompanied with commercial documents or collection of com- mercial documents not accompanied with financial documents. Documentary collec- tion is widely used in international trade.</a:t>
            </a:r>
          </a:p>
          <a:p>
            <a:pPr marL="0" indent="457200" algn="l" fontAlgn="auto">
              <a:lnSpc>
                <a:spcPct val="150000"/>
              </a:lnSpc>
              <a:spcBef>
                <a:spcPts val="0"/>
              </a:spcBef>
              <a:buClrTx/>
              <a:buSzTx/>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 documentary collection is divided into </a:t>
            </a:r>
            <a:r>
              <a:rPr b="1" dirty="0">
                <a:latin typeface="Times New Roman" panose="02020603050405020304" pitchFamily="18" charset="0"/>
                <a:cs typeface="Times New Roman" panose="02020603050405020304" pitchFamily="18" charset="0"/>
              </a:rPr>
              <a:t>Documents against Payment</a:t>
            </a:r>
            <a:r>
              <a:rPr dirty="0">
                <a:latin typeface="Times New Roman" panose="02020603050405020304" pitchFamily="18" charset="0"/>
                <a:cs typeface="Times New Roman" panose="02020603050405020304" pitchFamily="18" charset="0"/>
              </a:rPr>
              <a:t> ( D / P) and </a:t>
            </a:r>
            <a:r>
              <a:rPr b="1" dirty="0">
                <a:latin typeface="Times New Roman" panose="02020603050405020304" pitchFamily="18" charset="0"/>
                <a:cs typeface="Times New Roman" panose="02020603050405020304" pitchFamily="18" charset="0"/>
              </a:rPr>
              <a:t>Documents against Acceptance</a:t>
            </a:r>
            <a:r>
              <a:rPr dirty="0">
                <a:latin typeface="Times New Roman" panose="02020603050405020304" pitchFamily="18" charset="0"/>
                <a:cs typeface="Times New Roman" panose="02020603050405020304" pitchFamily="18" charset="0"/>
              </a:rPr>
              <a:t> ( D / A).</a:t>
            </a:r>
          </a:p>
        </p:txBody>
      </p:sp>
    </p:spTree>
    <p:custDataLst>
      <p:tags r:id="rId1"/>
    </p:custData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Collection</a:t>
            </a:r>
            <a:r>
              <a:rPr lang="en-US" dirty="0">
                <a:sym typeface="+mn-ea"/>
              </a:rPr>
              <a:t>—Types</a:t>
            </a:r>
          </a:p>
        </p:txBody>
      </p:sp>
      <p:sp>
        <p:nvSpPr>
          <p:cNvPr id="3" name="正文"/>
          <p:cNvSpPr>
            <a:spLocks noGrp="1"/>
          </p:cNvSpPr>
          <p:nvPr>
            <p:ph idx="1"/>
            <p:custDataLst>
              <p:tags r:id="rId3"/>
            </p:custDataLst>
          </p:nvPr>
        </p:nvSpPr>
        <p:spPr>
          <a:xfrm>
            <a:off x="747395" y="1196752"/>
            <a:ext cx="7649210" cy="3609975"/>
          </a:xfrm>
        </p:spPr>
        <p:txBody>
          <a:bodyPr wrap="square">
            <a:noAutofit/>
          </a:bodyPr>
          <a:lstStyle/>
          <a:p>
            <a:pPr marL="0" indent="0" algn="l" fontAlgn="auto">
              <a:lnSpc>
                <a:spcPct val="150000"/>
              </a:lnSpc>
              <a:spcBef>
                <a:spcPts val="0"/>
              </a:spcBef>
              <a:buClrTx/>
              <a:buSzTx/>
              <a:buNone/>
            </a:pPr>
            <a:r>
              <a:rPr sz="1650" b="1" dirty="0">
                <a:latin typeface="Times New Roman" panose="02020603050405020304" pitchFamily="18" charset="0"/>
                <a:cs typeface="Times New Roman" panose="02020603050405020304" pitchFamily="18" charset="0"/>
              </a:rPr>
              <a:t>(1)Documents against Payment,D / P</a:t>
            </a:r>
          </a:p>
          <a:p>
            <a:pPr marL="0" indent="419100" algn="l" fontAlgn="auto">
              <a:lnSpc>
                <a:spcPct val="150000"/>
              </a:lnSpc>
              <a:spcBef>
                <a:spcPts val="0"/>
              </a:spcBef>
              <a:buClrTx/>
              <a:buSzTx/>
              <a:buNone/>
              <a:extLst>
                <a:ext uri="{35155182-B16C-46BC-9424-99874614C6A1}">
                  <wpsdc:indentchars xmlns="" xmlns:wpsdc="http://www.wps.cn/officeDocument/2017/drawingmlCustomData" val="200" checksum="1053851295"/>
                </a:ext>
              </a:extLst>
            </a:pPr>
            <a:r>
              <a:rPr sz="1650" dirty="0">
                <a:latin typeface="Times New Roman" panose="02020603050405020304" pitchFamily="18" charset="0"/>
                <a:cs typeface="Times New Roman" panose="02020603050405020304" pitchFamily="18" charset="0"/>
              </a:rPr>
              <a:t>D / P refers to collection that the seller delivers the documents after receiving the payment from the  buyer  ( importer).  The  buyer  can’ t  get  the  documents  until  he makes the payment to the seller.</a:t>
            </a:r>
          </a:p>
          <a:p>
            <a:pPr marL="0" indent="419100" algn="l" fontAlgn="auto">
              <a:lnSpc>
                <a:spcPct val="150000"/>
              </a:lnSpc>
              <a:spcBef>
                <a:spcPts val="0"/>
              </a:spcBef>
              <a:buClrTx/>
              <a:buSzTx/>
              <a:buNone/>
              <a:extLst>
                <a:ext uri="{35155182-B16C-46BC-9424-99874614C6A1}">
                  <wpsdc:indentchars xmlns="" xmlns:wpsdc="http://www.wps.cn/officeDocument/2017/drawingmlCustomData" val="200" checksum="1053851295"/>
                </a:ext>
              </a:extLst>
            </a:pPr>
            <a:r>
              <a:rPr sz="1650" dirty="0">
                <a:latin typeface="Times New Roman" panose="02020603050405020304" pitchFamily="18" charset="0"/>
                <a:cs typeface="Times New Roman" panose="02020603050405020304" pitchFamily="18" charset="0"/>
              </a:rPr>
              <a:t>According to different time of payment,D / P  can be divided into</a:t>
            </a:r>
            <a:r>
              <a:rPr sz="1650" b="1" dirty="0">
                <a:latin typeface="Times New Roman" panose="02020603050405020304" pitchFamily="18" charset="0"/>
                <a:cs typeface="Times New Roman" panose="02020603050405020304" pitchFamily="18" charset="0"/>
              </a:rPr>
              <a:t> D / P  at sight</a:t>
            </a:r>
            <a:r>
              <a:rPr sz="1650" dirty="0">
                <a:latin typeface="Times New Roman" panose="02020603050405020304" pitchFamily="18" charset="0"/>
                <a:cs typeface="Times New Roman" panose="02020603050405020304" pitchFamily="18" charset="0"/>
              </a:rPr>
              <a:t> and </a:t>
            </a:r>
            <a:r>
              <a:rPr sz="1650" b="1" dirty="0">
                <a:latin typeface="Times New Roman" panose="02020603050405020304" pitchFamily="18" charset="0"/>
                <a:cs typeface="Times New Roman" panose="02020603050405020304" pitchFamily="18" charset="0"/>
              </a:rPr>
              <a:t>D / P after sight.</a:t>
            </a:r>
          </a:p>
          <a:p>
            <a:pPr marL="0" algn="l" fontAlgn="auto">
              <a:lnSpc>
                <a:spcPct val="150000"/>
              </a:lnSpc>
              <a:spcBef>
                <a:spcPts val="0"/>
              </a:spcBef>
              <a:buClrTx/>
              <a:buSzTx/>
              <a:buNone/>
            </a:pPr>
            <a:r>
              <a:rPr sz="1650" b="1" dirty="0">
                <a:latin typeface="Times New Roman" panose="02020603050405020304" pitchFamily="18" charset="0"/>
                <a:cs typeface="Times New Roman" panose="02020603050405020304" pitchFamily="18" charset="0"/>
              </a:rPr>
              <a:t>①D / P at sight</a:t>
            </a:r>
          </a:p>
          <a:p>
            <a:pPr marL="0" indent="419100" algn="l" fontAlgn="auto">
              <a:lnSpc>
                <a:spcPct val="150000"/>
              </a:lnSpc>
              <a:spcBef>
                <a:spcPts val="0"/>
              </a:spcBef>
              <a:buClrTx/>
              <a:buSzTx/>
              <a:buNone/>
              <a:extLst>
                <a:ext uri="{35155182-B16C-46BC-9424-99874614C6A1}">
                  <wpsdc:indentchars xmlns="" xmlns:wpsdc="http://www.wps.cn/officeDocument/2017/drawingmlCustomData" val="200" checksum="1053851295"/>
                </a:ext>
              </a:extLst>
            </a:pPr>
            <a:r>
              <a:rPr sz="1650" dirty="0">
                <a:latin typeface="Times New Roman" panose="02020603050405020304" pitchFamily="18" charset="0"/>
                <a:cs typeface="Times New Roman" panose="02020603050405020304" pitchFamily="18" charset="0"/>
              </a:rPr>
              <a:t>Under D / P at sight,after the shipment,the seller draws a sight draft and makes presentation of it with the full set of commercial documents to buyer through the banks,and the buyer makes the payment at sight of the bill;the bank releases the documents to the buyer after receiving the full payment from the buyer.</a:t>
            </a:r>
          </a:p>
        </p:txBody>
      </p:sp>
    </p:spTree>
    <p:custDataLst>
      <p:tags r:id="rId1"/>
    </p:custData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85446" y="404664"/>
            <a:ext cx="6075000" cy="405000"/>
          </a:xfrm>
        </p:spPr>
        <p:txBody>
          <a:bodyPr>
            <a:normAutofit fontScale="90000"/>
          </a:bodyPr>
          <a:lstStyle/>
          <a:p>
            <a:pPr algn="ctr"/>
            <a:r>
              <a:rPr lang="zh-CN" altLang="en-US" dirty="0">
                <a:sym typeface="+mn-ea"/>
              </a:rPr>
              <a:t>托收</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187624" y="1484784"/>
            <a:ext cx="6555105" cy="3600400"/>
          </a:xfrm>
        </p:spPr>
        <p:txBody>
          <a:bodyPr>
            <a:noAutofit/>
          </a:bodyPr>
          <a:lstStyle/>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根据委托人签发的汇票是否附有单据,托收可分为光票托收和跟单托收。 </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光票托收</a:t>
            </a:r>
            <a:r>
              <a:rPr lang="zh-CN" altLang="en-US" sz="1050" dirty="0">
                <a:latin typeface="宋体" panose="02010600030101010101" pitchFamily="2" charset="-122"/>
                <a:ea typeface="宋体" panose="02010600030101010101" pitchFamily="2" charset="-122"/>
                <a:cs typeface="宋体" panose="02010600030101010101" pitchFamily="2" charset="-122"/>
              </a:rPr>
              <a:t>是指金融单据的托收,不附有商业单据。</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跟单托收</a:t>
            </a:r>
            <a:r>
              <a:rPr lang="zh-CN" altLang="en-US" sz="1050" dirty="0">
                <a:latin typeface="宋体" panose="02010600030101010101" pitchFamily="2" charset="-122"/>
                <a:ea typeface="宋体" panose="02010600030101010101" pitchFamily="2" charset="-122"/>
                <a:cs typeface="宋体" panose="02010600030101010101" pitchFamily="2" charset="-122"/>
              </a:rPr>
              <a:t>是指附有商业单据的托收。 在国际贸易中,货款的收取大多采用跟单托收。在跟单托收的情况下,按照货物和货款的支付是否同时进行,即向进口人交单条件的不同,又分为</a:t>
            </a:r>
            <a:r>
              <a:rPr lang="zh-CN" altLang="en-US" sz="1050" b="1" dirty="0">
                <a:latin typeface="宋体" panose="02010600030101010101" pitchFamily="2" charset="-122"/>
                <a:ea typeface="宋体" panose="02010600030101010101" pitchFamily="2" charset="-122"/>
                <a:cs typeface="宋体" panose="02010600030101010101" pitchFamily="2" charset="-122"/>
              </a:rPr>
              <a:t>付款交单</a:t>
            </a:r>
            <a:r>
              <a:rPr lang="zh-CN" altLang="en-US" sz="1050" dirty="0">
                <a:latin typeface="宋体" panose="02010600030101010101" pitchFamily="2" charset="-122"/>
                <a:ea typeface="宋体" panose="02010600030101010101" pitchFamily="2" charset="-122"/>
                <a:cs typeface="宋体" panose="02010600030101010101" pitchFamily="2" charset="-122"/>
              </a:rPr>
              <a:t>和</a:t>
            </a:r>
            <a:r>
              <a:rPr lang="zh-CN" altLang="en-US" sz="1050" b="1" dirty="0">
                <a:latin typeface="宋体" panose="02010600030101010101" pitchFamily="2" charset="-122"/>
                <a:ea typeface="宋体" panose="02010600030101010101" pitchFamily="2" charset="-122"/>
                <a:cs typeface="宋体" panose="02010600030101010101" pitchFamily="2" charset="-122"/>
              </a:rPr>
              <a:t>承兑交单</a:t>
            </a:r>
            <a:r>
              <a:rPr lang="zh-CN" altLang="en-US" sz="1050" dirty="0">
                <a:latin typeface="宋体" panose="02010600030101010101" pitchFamily="2" charset="-122"/>
                <a:ea typeface="宋体" panose="02010600030101010101" pitchFamily="2" charset="-122"/>
                <a:cs typeface="宋体" panose="02010600030101010101" pitchFamily="2" charset="-122"/>
              </a:rPr>
              <a:t>两种。</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(1)付款交单</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付款交单</a:t>
            </a:r>
            <a:r>
              <a:rPr lang="zh-CN" altLang="en-US" sz="1050" dirty="0">
                <a:latin typeface="宋体" panose="02010600030101010101" pitchFamily="2" charset="-122"/>
                <a:ea typeface="宋体" panose="02010600030101010101" pitchFamily="2" charset="-122"/>
                <a:cs typeface="宋体" panose="02010600030101010101" pitchFamily="2" charset="-122"/>
              </a:rPr>
              <a:t>,是指出口人的交单是以进口人的付款为条件,即出口人发货后, 取得装运单据,委托银行办理托收,并指示银行只有在进口人付清货款后,才能把商业单据交给进口人。</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跟单托收中的单据很重要。在象征性交货的国际贸易中,货物的买卖实际上是一种单据的买卖,代表货物所有权的单据不能轻易脱手。国外代收行将托收行寄来的汇票和单据向进口人提示后,进口人必须先向代收行付款,付款后, 代收行才可将单据交付进口人。</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在付款交单情况下,如按付款时间的不同,又可细分为即期付款交单和远期付款交单。</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①即期付款交单</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在即期付款交单方式下,卖方装运货物后开具即期汇票,随附商业单据,通过银行向买方提示,买方见票后立即付款,买方付清货款后向银行领取全套商业单据。</a:t>
            </a:r>
          </a:p>
        </p:txBody>
      </p:sp>
    </p:spTree>
    <p:custDataLst>
      <p:tags r:id="rId1"/>
    </p:custData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476672"/>
            <a:ext cx="6075000" cy="405000"/>
          </a:xfrm>
        </p:spPr>
        <p:txBody>
          <a:bodyPr>
            <a:normAutofit fontScale="90000"/>
          </a:bodyPr>
          <a:lstStyle/>
          <a:p>
            <a:pPr algn="ctr"/>
            <a:r>
              <a:rPr lang="zh-CN" altLang="en-US" dirty="0">
                <a:sym typeface="+mn-ea"/>
              </a:rPr>
              <a:t>托收</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187624" y="1484784"/>
            <a:ext cx="6768752"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②远期付款交单</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在远期付款交单方式下,卖方装运货物后开出远期汇票,随附商业单据,通过银行向买方提示,买方审核无误后即在汇票上进行承兑,于汇票到期日付清货款后再向银行领取全套商业单据。</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上述两种做法说明,不论是即期付款交单还是远期付款交单,都是买方必须在付清货款之后才能取得代表货物所有权的单据,才能提货或转售货物。所以,与汇付相比,托收的风险对卖方来说略小。</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(2)承兑交单</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承兑交单</a:t>
            </a:r>
            <a:r>
              <a:rPr lang="zh-CN" altLang="en-US" sz="1200" dirty="0">
                <a:latin typeface="宋体" panose="02010600030101010101" pitchFamily="2" charset="-122"/>
                <a:ea typeface="宋体" panose="02010600030101010101" pitchFamily="2" charset="-122"/>
                <a:cs typeface="宋体" panose="02010600030101010101" pitchFamily="2" charset="-122"/>
              </a:rPr>
              <a:t>,是指出口人的交单以进口人在汇票上承兑为条件，即出口人在装运货物后开出远期汇票,随附全套单据,通过银行向进口人提示,进口人承兑汇票后，代收行即将全套单据交给进口人,在汇票到期时,进口人再来履行付款义务。 承兑交单实际上是买方先取得货物所有权,以后再来付款,所以对卖方来说风险非常大。一旦买方到期不付款,卖方就会遭到货款两空的损失。所以，对采用承兑交单这种方法,必须从严掌控。</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55576" y="1191237"/>
            <a:ext cx="7416824" cy="1877437"/>
          </a:xfrm>
          <a:prstGeom prst="rect">
            <a:avLst/>
          </a:prstGeom>
          <a:noFill/>
        </p:spPr>
        <p:txBody>
          <a:bodyPr wrap="square" rtlCol="0">
            <a:spAutoFit/>
          </a:bodyPr>
          <a:lstStyle/>
          <a:p>
            <a:pPr algn="just"/>
            <a:r>
              <a:rPr lang="en-US" altLang="zh-CN" sz="2900">
                <a:latin typeface="Times New Roman" panose="02020603050405020304" pitchFamily="18" charset="0"/>
                <a:cs typeface="Times New Roman" panose="02020603050405020304" pitchFamily="18" charset="0"/>
              </a:rPr>
              <a:t>Name of commodity is a conception and appellation which can make products be different from others. It somehow can show the natures, uses and functions of products.</a:t>
            </a:r>
            <a:endParaRPr lang="zh-CN" altLang="en-US" sz="2900">
              <a:latin typeface="Times New Roman" panose="02020603050405020304" pitchFamily="18" charset="0"/>
              <a:cs typeface="Times New Roman" panose="02020603050405020304" pitchFamily="18" charset="0"/>
            </a:endParaRPr>
          </a:p>
        </p:txBody>
      </p:sp>
      <p:sp>
        <p:nvSpPr>
          <p:cNvPr id="3" name="TextBox 2"/>
          <p:cNvSpPr txBox="1"/>
          <p:nvPr/>
        </p:nvSpPr>
        <p:spPr>
          <a:xfrm>
            <a:off x="755576" y="3429000"/>
            <a:ext cx="7560840" cy="1508105"/>
          </a:xfrm>
          <a:prstGeom prst="rect">
            <a:avLst/>
          </a:prstGeom>
          <a:noFill/>
        </p:spPr>
        <p:txBody>
          <a:bodyPr wrap="square" rtlCol="0">
            <a:spAutoFit/>
          </a:bodyPr>
          <a:lstStyle/>
          <a:p>
            <a:r>
              <a:rPr lang="zh-CN" altLang="en-US" sz="2400"/>
              <a:t>（商品名称是指能使某种商品区别于其他商品的一种称呼或概念。商品的名称在一定程度上体现了商品的自然属性、用途以及主要的性能特征。）</a:t>
            </a:r>
          </a:p>
          <a:p>
            <a:endParaRPr lang="zh-CN" altLang="en-US" sz="2000"/>
          </a:p>
        </p:txBody>
      </p:sp>
      <p:sp>
        <p:nvSpPr>
          <p:cNvPr id="4" name="TextBox 3"/>
          <p:cNvSpPr txBox="1"/>
          <p:nvPr/>
        </p:nvSpPr>
        <p:spPr>
          <a:xfrm>
            <a:off x="260598" y="287966"/>
            <a:ext cx="10116616" cy="584775"/>
          </a:xfrm>
          <a:prstGeom prst="rect">
            <a:avLst/>
          </a:prstGeom>
          <a:noFill/>
        </p:spPr>
        <p:txBody>
          <a:bodyPr wrap="square" rtlCol="0">
            <a:spAutoFit/>
          </a:bodyPr>
          <a:lstStyle/>
          <a:p>
            <a:r>
              <a:rPr lang="en-US" altLang="zh-CN" sz="3100"/>
              <a:t>Section One  Name of Commodity</a:t>
            </a:r>
            <a:r>
              <a:rPr lang="zh-CN" altLang="en-US" sz="2400"/>
              <a:t>（第一节 商品名称）</a:t>
            </a:r>
          </a:p>
        </p:txBody>
      </p:sp>
    </p:spTree>
  </p:cSld>
  <p:clrMapOvr>
    <a:masterClrMapping/>
  </p:clrMapOvr>
  <p:transition spd="slow">
    <p:push dir="u"/>
  </p:transition>
</p:sld>
</file>

<file path=ppt/slides/slide29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Collection</a:t>
            </a:r>
            <a:r>
              <a:rPr lang="en-US" dirty="0">
                <a:sym typeface="+mn-ea"/>
              </a:rPr>
              <a:t>—Types</a:t>
            </a:r>
          </a:p>
        </p:txBody>
      </p:sp>
      <p:sp>
        <p:nvSpPr>
          <p:cNvPr id="5" name="文本框 4"/>
          <p:cNvSpPr txBox="1"/>
          <p:nvPr/>
        </p:nvSpPr>
        <p:spPr>
          <a:xfrm>
            <a:off x="554942" y="2924944"/>
            <a:ext cx="8452009" cy="2508250"/>
          </a:xfrm>
          <a:prstGeom prst="rect">
            <a:avLst/>
          </a:prstGeom>
        </p:spPr>
        <p:txBody>
          <a:bodyPr wrap="square">
            <a:spAutoFit/>
          </a:bodyPr>
          <a:lstStyle/>
          <a:p>
            <a:pPr marL="113665" indent="0" algn="just" defTabSz="266700" fontAlgn="auto">
              <a:lnSpc>
                <a:spcPct val="131000"/>
              </a:lnSpc>
            </a:pPr>
            <a:r>
              <a:rPr lang="en-US" altLang="zh-CN" sz="1200" dirty="0">
                <a:latin typeface="Times New Roman" panose="02020603050405020304" pitchFamily="18" charset="0"/>
                <a:ea typeface="MS UI Gothic" panose="020B0600070205080204" charset="-128"/>
                <a:cs typeface="Times New Roman" panose="02020603050405020304" pitchFamily="18" charset="0"/>
              </a:rPr>
              <a:t>a. </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The buyer and the seller conclude the sales of contract stipulating payment by D / P at sight.</a:t>
            </a:r>
          </a:p>
          <a:p>
            <a:pPr marL="113665" indent="0" algn="l" defTabSz="266700" fontAlgn="auto">
              <a:lnSpc>
                <a:spcPct val="131000"/>
              </a:lnSpc>
            </a:pPr>
            <a:r>
              <a:rPr lang="en-US" altLang="zh-CN" sz="1200" dirty="0">
                <a:latin typeface="Times New Roman" panose="02020603050405020304" pitchFamily="18" charset="0"/>
                <a:ea typeface="MS UI Gothic" panose="020B0600070205080204" charset="-128"/>
                <a:cs typeface="Times New Roman" panose="02020603050405020304" pitchFamily="18" charset="0"/>
              </a:rPr>
              <a:t>b. </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After  the  shipment  and  the  shipping  documents  are  obtained, the  exporter draws a sight draft and fills the application form for </a:t>
            </a:r>
            <a:r>
              <a:rPr lang="en-US" altLang="zh-CN" sz="1200" dirty="0" err="1">
                <a:latin typeface="Times New Roman" panose="02020603050405020304" pitchFamily="18" charset="0"/>
                <a:ea typeface="宋体" panose="02010600030101010101" pitchFamily="2" charset="-122"/>
                <a:cs typeface="Times New Roman" panose="02020603050405020304" pitchFamily="18" charset="0"/>
              </a:rPr>
              <a:t>collection,indicating</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 clearly that documents will be released under D / P at sight. The exporter submits them with ship- ping documents to his banker ( remitting bank) for collection.</a:t>
            </a:r>
          </a:p>
          <a:p>
            <a:pPr marL="113665" indent="0" algn="l" defTabSz="266700" fontAlgn="auto">
              <a:lnSpc>
                <a:spcPct val="131000"/>
              </a:lnSpc>
            </a:pPr>
            <a:r>
              <a:rPr lang="en-US" altLang="zh-CN" sz="1200" dirty="0">
                <a:latin typeface="Times New Roman" panose="02020603050405020304" pitchFamily="18" charset="0"/>
                <a:ea typeface="MS UI Gothic" panose="020B0600070205080204" charset="-128"/>
                <a:cs typeface="Times New Roman" panose="02020603050405020304" pitchFamily="18" charset="0"/>
              </a:rPr>
              <a:t>c. </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The remitting bank sends the full set of collecting documents to the collecting </a:t>
            </a:r>
            <a:r>
              <a:rPr lang="en-US" altLang="zh-CN" sz="1200" dirty="0" err="1">
                <a:latin typeface="Times New Roman" panose="02020603050405020304" pitchFamily="18" charset="0"/>
                <a:ea typeface="宋体" panose="02010600030101010101" pitchFamily="2" charset="-122"/>
                <a:cs typeface="Times New Roman" panose="02020603050405020304" pitchFamily="18" charset="0"/>
              </a:rPr>
              <a:t>bank,entrusting</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 them to collect the payment.</a:t>
            </a:r>
          </a:p>
          <a:p>
            <a:pPr marL="113665" indent="0" algn="l" defTabSz="266700" fontAlgn="auto">
              <a:lnSpc>
                <a:spcPct val="131000"/>
              </a:lnSpc>
            </a:pPr>
            <a:r>
              <a:rPr lang="en-US" altLang="zh-CN" sz="1200" dirty="0">
                <a:latin typeface="Times New Roman" panose="02020603050405020304" pitchFamily="18" charset="0"/>
                <a:ea typeface="MS UI Gothic" panose="020B0600070205080204" charset="-128"/>
                <a:cs typeface="Times New Roman" panose="02020603050405020304" pitchFamily="18" charset="0"/>
              </a:rPr>
              <a:t>d. </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The collecting bank makes presentation for payment to the buyer.</a:t>
            </a:r>
          </a:p>
          <a:p>
            <a:pPr marL="113665" indent="0" algn="l" defTabSz="266700" fontAlgn="auto">
              <a:lnSpc>
                <a:spcPct val="131000"/>
              </a:lnSpc>
            </a:pPr>
            <a:r>
              <a:rPr lang="en-US" altLang="zh-CN" sz="1200" dirty="0">
                <a:latin typeface="Times New Roman" panose="02020603050405020304" pitchFamily="18" charset="0"/>
                <a:ea typeface="MS UI Gothic" panose="020B0600070205080204" charset="-128"/>
                <a:cs typeface="Times New Roman" panose="02020603050405020304" pitchFamily="18" charset="0"/>
              </a:rPr>
              <a:t>e. </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The importer makes payment and gets the documents.</a:t>
            </a:r>
          </a:p>
          <a:p>
            <a:pPr marL="113665" indent="0" algn="l" defTabSz="266700" fontAlgn="auto">
              <a:lnSpc>
                <a:spcPct val="131000"/>
              </a:lnSpc>
            </a:pPr>
            <a:r>
              <a:rPr lang="en-US" altLang="zh-CN" sz="1200" dirty="0" err="1">
                <a:latin typeface="Times New Roman" panose="02020603050405020304" pitchFamily="18" charset="0"/>
                <a:ea typeface="宋体" panose="02010600030101010101" pitchFamily="2" charset="-122"/>
                <a:cs typeface="Times New Roman" panose="02020603050405020304" pitchFamily="18" charset="0"/>
              </a:rPr>
              <a:t>f.The</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 collecting bank informs the remitting bank and makes transfer of the pay- </a:t>
            </a:r>
            <a:r>
              <a:rPr lang="en-US" altLang="zh-CN" sz="1200" dirty="0" err="1">
                <a:latin typeface="Times New Roman" panose="02020603050405020304" pitchFamily="18" charset="0"/>
                <a:ea typeface="宋体" panose="02010600030101010101" pitchFamily="2" charset="-122"/>
                <a:cs typeface="Times New Roman" panose="02020603050405020304" pitchFamily="18" charset="0"/>
              </a:rPr>
              <a:t>ment</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 to the remitting bank.</a:t>
            </a:r>
          </a:p>
          <a:p>
            <a:pPr marL="113665" indent="0" algn="l" defTabSz="266700" fontAlgn="auto">
              <a:lnSpc>
                <a:spcPct val="131000"/>
              </a:lnSpc>
            </a:pPr>
            <a:r>
              <a:rPr lang="en-US" altLang="zh-CN" sz="1200" dirty="0" err="1">
                <a:latin typeface="Times New Roman" panose="02020603050405020304" pitchFamily="18" charset="0"/>
                <a:ea typeface="宋体" panose="02010600030101010101" pitchFamily="2" charset="-122"/>
                <a:cs typeface="Times New Roman" panose="02020603050405020304" pitchFamily="18" charset="0"/>
              </a:rPr>
              <a:t>g.The</a:t>
            </a:r>
            <a:r>
              <a:rPr lang="en-US" altLang="zh-CN" sz="1200" dirty="0">
                <a:latin typeface="Times New Roman" panose="02020603050405020304" pitchFamily="18" charset="0"/>
                <a:ea typeface="宋体" panose="02010600030101010101" pitchFamily="2" charset="-122"/>
                <a:cs typeface="Times New Roman" panose="02020603050405020304" pitchFamily="18" charset="0"/>
              </a:rPr>
              <a:t> remitting bank credits the payment to the account of the export</a:t>
            </a:r>
            <a:r>
              <a:rPr lang="en-US" altLang="zh-CN" sz="1200" dirty="0">
                <a:latin typeface="Times New Roman" panose="02020603050405020304"/>
                <a:ea typeface="宋体" panose="02010600030101010101" pitchFamily="2" charset="-122"/>
              </a:rPr>
              <a:t>er.</a:t>
            </a:r>
          </a:p>
        </p:txBody>
      </p:sp>
      <p:pic>
        <p:nvPicPr>
          <p:cNvPr id="173" name="image13.png"/>
          <p:cNvPicPr>
            <a:picLocks noGrp="1" noChangeAspect="1"/>
          </p:cNvPicPr>
          <p:nvPr>
            <p:ph idx="1"/>
          </p:nvPr>
        </p:nvPicPr>
        <p:blipFill>
          <a:blip r:embed="rId5" cstate="print"/>
          <a:stretch>
            <a:fillRect/>
          </a:stretch>
        </p:blipFill>
        <p:spPr>
          <a:xfrm>
            <a:off x="1907704" y="1340768"/>
            <a:ext cx="5175409" cy="1479709"/>
          </a:xfrm>
          <a:prstGeom prst="rect">
            <a:avLst/>
          </a:prstGeom>
        </p:spPr>
      </p:pic>
    </p:spTree>
    <p:custDataLst>
      <p:tags r:id="rId1"/>
    </p:custData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19672" y="548680"/>
            <a:ext cx="6075000" cy="405000"/>
          </a:xfrm>
        </p:spPr>
        <p:txBody>
          <a:bodyPr>
            <a:normAutofit fontScale="90000"/>
          </a:bodyPr>
          <a:lstStyle/>
          <a:p>
            <a:pPr algn="ctr"/>
            <a:r>
              <a:rPr lang="zh-CN" altLang="en-US">
                <a:sym typeface="+mn-ea"/>
              </a:rPr>
              <a:t>托收</a:t>
            </a:r>
            <a:r>
              <a:rPr lang="en-US" altLang="zh-CN">
                <a:sym typeface="+mn-ea"/>
              </a:rPr>
              <a:t>—</a:t>
            </a:r>
            <a:r>
              <a:rPr lang="zh-CN" altLang="en-US">
                <a:sym typeface="+mn-ea"/>
              </a:rPr>
              <a:t>种类</a:t>
            </a:r>
          </a:p>
        </p:txBody>
      </p:sp>
      <p:sp>
        <p:nvSpPr>
          <p:cNvPr id="3" name="内容占位符 2"/>
          <p:cNvSpPr>
            <a:spLocks noGrp="1"/>
          </p:cNvSpPr>
          <p:nvPr>
            <p:ph idx="1"/>
          </p:nvPr>
        </p:nvSpPr>
        <p:spPr>
          <a:xfrm>
            <a:off x="1259632" y="2894892"/>
            <a:ext cx="6555105" cy="2707481"/>
          </a:xfrm>
        </p:spPr>
        <p:txBody>
          <a:bodyPr>
            <a:noAutofit/>
          </a:bodyPr>
          <a:lstStyle/>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a.买卖双方签订进出口合同,约定采用即期付款交单方式结算货款。</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b.出口商发货后,填写托收申请书,声明“付款交单”,开立即期汇票,连同全套货运单据交付托收行委托其代收货款。</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c.托收行将全套托收单据寄交进口地银行(代收行) 委托代收货款。</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d.代收行向买方做付款提示。</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e.进口商付清货款,赎取全套单据。</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f.代收行电告托收行,款已收妥转账。</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g.托收行向出口商支付货款。</a:t>
            </a:r>
          </a:p>
        </p:txBody>
      </p:sp>
      <p:pic>
        <p:nvPicPr>
          <p:cNvPr id="197" name="image16.png"/>
          <p:cNvPicPr>
            <a:picLocks noChangeAspect="1"/>
          </p:cNvPicPr>
          <p:nvPr/>
        </p:nvPicPr>
        <p:blipFill>
          <a:blip r:embed="rId4" cstate="print"/>
          <a:stretch>
            <a:fillRect/>
          </a:stretch>
        </p:blipFill>
        <p:spPr>
          <a:xfrm>
            <a:off x="2267744" y="1268760"/>
            <a:ext cx="4333399" cy="1240631"/>
          </a:xfrm>
          <a:prstGeom prst="rect">
            <a:avLst/>
          </a:prstGeom>
        </p:spPr>
      </p:pic>
    </p:spTree>
    <p:custDataLst>
      <p:tags r:id="rId1"/>
    </p:custData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r>
              <a:rPr dirty="0">
                <a:sym typeface="+mn-ea"/>
              </a:rPr>
              <a:t>Collection</a:t>
            </a:r>
            <a:r>
              <a:rPr lang="en-US" dirty="0">
                <a:sym typeface="+mn-ea"/>
              </a:rPr>
              <a:t>—Characteristics</a:t>
            </a:r>
          </a:p>
        </p:txBody>
      </p:sp>
      <p:sp>
        <p:nvSpPr>
          <p:cNvPr id="3" name="正文"/>
          <p:cNvSpPr>
            <a:spLocks noGrp="1"/>
          </p:cNvSpPr>
          <p:nvPr>
            <p:ph idx="1"/>
            <p:custDataLst>
              <p:tags r:id="rId3"/>
            </p:custDataLst>
          </p:nvPr>
        </p:nvSpPr>
        <p:spPr>
          <a:xfrm>
            <a:off x="333375" y="1908334"/>
            <a:ext cx="8565833" cy="3609975"/>
          </a:xfrm>
        </p:spPr>
        <p:txBody>
          <a:bodyPr wrap="square">
            <a:noAutofit/>
          </a:bodyPr>
          <a:lstStyle/>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Collection is a kind of commercial credit which is favorable to the buyer. The payment by collection has no complicated procedures as the L / C,with no requirement of bank deposit,with lower bank service charges,and doesn’ t occupy capital. </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 remitting banks and collecting banks are not committed to the obligation of payment,and thus it completely depends on the buyer’ s credit whether the seller can receive the payment or not. </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The seller may not be paid if the buyer goes bankruptcy, loses the ability of discharging debt or refuses to pay in purpose. Although D / P is to deliver the documents after receiving the payment,the buyer may refuse to make pay- ment and give up the documents when the market is shrinking. </a:t>
            </a:r>
          </a:p>
        </p:txBody>
      </p:sp>
    </p:spTree>
    <p:custDataLst>
      <p:tags r:id="rId1"/>
    </p:custData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620688"/>
            <a:ext cx="6075000" cy="405000"/>
          </a:xfrm>
        </p:spPr>
        <p:txBody>
          <a:bodyPr>
            <a:normAutofit fontScale="90000"/>
          </a:bodyPr>
          <a:lstStyle/>
          <a:p>
            <a:pPr algn="ctr"/>
            <a:r>
              <a:rPr lang="zh-CN" altLang="en-US" dirty="0">
                <a:sym typeface="+mn-ea"/>
              </a:rPr>
              <a:t>托收</a:t>
            </a:r>
            <a:r>
              <a:rPr lang="en-US" altLang="zh-CN" dirty="0">
                <a:sym typeface="+mn-ea"/>
              </a:rPr>
              <a:t>—</a:t>
            </a:r>
            <a:r>
              <a:rPr lang="zh-CN" altLang="en-US" dirty="0">
                <a:sym typeface="+mn-ea"/>
              </a:rPr>
              <a:t>特点</a:t>
            </a:r>
          </a:p>
        </p:txBody>
      </p:sp>
      <p:sp>
        <p:nvSpPr>
          <p:cNvPr id="3" name="内容占位符 2"/>
          <p:cNvSpPr>
            <a:spLocks noGrp="1"/>
          </p:cNvSpPr>
          <p:nvPr>
            <p:ph idx="1"/>
          </p:nvPr>
        </p:nvSpPr>
        <p:spPr>
          <a:xfrm>
            <a:off x="1294447" y="1484784"/>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托收的性质是商业信用,对买方有利,它不需要像信用证那样办理繁琐的手续,不需银行押金,减少费用支出,不占压资金。</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托收虽然通过银行办理,但银行只是代收代付,并不承担付款的责任,卖方能否收到货款完全依赖买方的个人信用,所以托收对卖方仍然存在较大的风险。如买方破产或丧失清偿债务的能力或有意赖账,出口人则有可能收不回或延迟收回货款。虽然付款交单是以买方首先付款为条件,但在市场处于下跌状态时,信誉不好的买方可能溜之大吉,既不赎单,也不付款,那么卖方同样要遭受货款两空的损失。 </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在这种情况下,银行没有义务代为保管或提取货物,出口人还要承担在进口地办理提货、缴纳进口关税、存仓、保险、转售以至于货物被低价拍卖或运回国内的损失。在承兑交单的情况下,卖方的损失会更大,风险也更大。</a:t>
            </a:r>
          </a:p>
        </p:txBody>
      </p:sp>
    </p:spTree>
    <p:custDataLst>
      <p:tags r:id="rId1"/>
    </p:custData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dirty="0">
                <a:sym typeface="+mn-ea"/>
              </a:rPr>
              <a:t>Letter of Credit( L / C)</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06</a:t>
            </a:r>
            <a:endParaRPr lang="zh-CN" altLang="en-US" dirty="0"/>
          </a:p>
        </p:txBody>
      </p:sp>
    </p:spTree>
    <p:custDataLst>
      <p:tags r:id="rId1"/>
    </p:custData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637615" y="3459752"/>
            <a:ext cx="5868771" cy="1492493"/>
          </a:xfrm>
        </p:spPr>
        <p:txBody>
          <a:bodyPr wrap="square">
            <a:normAutofit/>
          </a:bodyPr>
          <a:lstStyle/>
          <a:p>
            <a:r>
              <a:rPr lang="zh-CN" altLang="en-US" dirty="0"/>
              <a:t>信用证</a:t>
            </a:r>
          </a:p>
        </p:txBody>
      </p:sp>
      <p:sp>
        <p:nvSpPr>
          <p:cNvPr id="6" name="节编号"/>
          <p:cNvSpPr>
            <a:spLocks noGrp="1"/>
          </p:cNvSpPr>
          <p:nvPr>
            <p:ph type="body" sz="quarter" idx="13"/>
            <p:custDataLst>
              <p:tags r:id="rId3"/>
            </p:custDataLst>
          </p:nvPr>
        </p:nvSpPr>
        <p:spPr>
          <a:xfrm>
            <a:off x="1637615" y="1781140"/>
            <a:ext cx="5868771" cy="1502494"/>
          </a:xfrm>
        </p:spPr>
        <p:txBody>
          <a:bodyPr wrap="square">
            <a:normAutofit/>
          </a:bodyPr>
          <a:lstStyle/>
          <a:p>
            <a:r>
              <a:rPr lang="en-US" altLang="zh-CN" dirty="0"/>
              <a:t>06</a:t>
            </a:r>
            <a:endParaRPr lang="zh-CN" altLang="en-US" dirty="0"/>
          </a:p>
        </p:txBody>
      </p:sp>
    </p:spTree>
    <p:custDataLst>
      <p:tags r:id="rId1"/>
    </p:custData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—Definition</a:t>
            </a:r>
          </a:p>
        </p:txBody>
      </p:sp>
      <p:sp>
        <p:nvSpPr>
          <p:cNvPr id="3" name="正文"/>
          <p:cNvSpPr>
            <a:spLocks noGrp="1"/>
          </p:cNvSpPr>
          <p:nvPr>
            <p:ph idx="1"/>
            <p:custDataLst>
              <p:tags r:id="rId3"/>
            </p:custDataLst>
          </p:nvPr>
        </p:nvSpPr>
        <p:spPr>
          <a:xfrm>
            <a:off x="827584" y="1340768"/>
            <a:ext cx="7595572" cy="3895130"/>
          </a:xfrm>
        </p:spPr>
        <p:txBody>
          <a:bodyPr wrap="square">
            <a:noAutofit/>
          </a:bodyPr>
          <a:lstStyle/>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rPr>
              <a:t>According to Uniform Customs  and Practice for Documentary Credits,2007 Revision,ICC  Publication  No. 600( UCP600),a letter of credit means any arrangement, however named or described,that is irrevocable and thereby constitutes a definite undertaking of the issuing bank to honor a complying presentation.</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rPr>
              <a:t>“To honor” </a:t>
            </a:r>
            <a:r>
              <a:rPr dirty="0">
                <a:latin typeface="Times New Roman" panose="02020603050405020304" pitchFamily="18" charset="0"/>
                <a:cs typeface="Times New Roman" panose="02020603050405020304" pitchFamily="18" charset="0"/>
              </a:rPr>
              <a:t>means to pay at sight if the credit is available by sight payment;to incur a deferred payment undertaking and pay at maturity if the credit is available by deferred</a:t>
            </a:r>
            <a:r>
              <a:rPr lang="en-US"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payment;to accept a bill of exchange drawn by the beneficiary and pay at maturity if the credit is available by acceptance.</a:t>
            </a:r>
          </a:p>
        </p:txBody>
      </p:sp>
    </p:spTree>
    <p:custDataLst>
      <p:tags r:id="rId1"/>
    </p:custData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620688"/>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含义</a:t>
            </a:r>
          </a:p>
        </p:txBody>
      </p:sp>
      <p:sp>
        <p:nvSpPr>
          <p:cNvPr id="3" name="内容占位符 2"/>
          <p:cNvSpPr>
            <a:spLocks noGrp="1"/>
          </p:cNvSpPr>
          <p:nvPr>
            <p:ph idx="1"/>
          </p:nvPr>
        </p:nvSpPr>
        <p:spPr>
          <a:xfrm>
            <a:off x="1187624" y="1556792"/>
            <a:ext cx="6840760" cy="3312368"/>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根据国际商会《跟单信用证统一惯例(UCP600)》(2007年修订版)的定义, 信用证意指一项不可撤销的安排,不论其如何命名或描述,该项安排构成开证行对相符交单予以承付的确定承诺。</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“承付”是指:如果信用证为即期付款信用证,则即期付款;如果信用证为延期付款信用证,则承诺延期付款并在承诺到期日付款;如果信用证为承兑信用证,则承兑受益人开出的汇票并在汇票到期日付款。</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简言之,信用证是一种银行开立的有条件的承诺付款的书面文件。具体地说,就是银行(即开证行) 应进口人的请求和指示,向出口人开立一定金额的在一定条件下保证付款的凭证。所谓“ 一定金额,一定条件”,是指开证行的付款是以卖方提交符合信用证的单据为条件。</a:t>
            </a:r>
          </a:p>
        </p:txBody>
      </p:sp>
    </p:spTree>
    <p:custDataLst>
      <p:tags r:id="rId1"/>
    </p:custData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—Parties</a:t>
            </a:r>
          </a:p>
        </p:txBody>
      </p:sp>
      <p:sp>
        <p:nvSpPr>
          <p:cNvPr id="3" name="正文"/>
          <p:cNvSpPr>
            <a:spLocks noGrp="1"/>
          </p:cNvSpPr>
          <p:nvPr>
            <p:ph idx="1"/>
            <p:custDataLst>
              <p:tags r:id="rId3"/>
            </p:custDataLst>
          </p:nvPr>
        </p:nvSpPr>
        <p:spPr>
          <a:xfrm>
            <a:off x="1134254" y="1412776"/>
            <a:ext cx="6875492" cy="3967138"/>
          </a:xfrm>
        </p:spPr>
        <p:txBody>
          <a:bodyPr wrap="square">
            <a:noAutofit/>
          </a:bodyPr>
          <a:lstStyle/>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rPr>
              <a:t>The Issuing or Opening Bank</a:t>
            </a:r>
            <a:r>
              <a:rPr dirty="0">
                <a:latin typeface="Times New Roman" panose="02020603050405020304" pitchFamily="18" charset="0"/>
                <a:cs typeface="Times New Roman" panose="02020603050405020304" pitchFamily="18" charset="0"/>
              </a:rPr>
              <a:t> is the bank which issues a credit to the seller.Usually,the issuing bank is located in the country of the importer.</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rPr>
              <a:t>The Advising or Notifying Bank </a:t>
            </a:r>
            <a:r>
              <a:rPr dirty="0">
                <a:latin typeface="Times New Roman" panose="02020603050405020304" pitchFamily="18" charset="0"/>
                <a:cs typeface="Times New Roman" panose="02020603050405020304" pitchFamily="18" charset="0"/>
              </a:rPr>
              <a:t>is the bank nominated by the issuing bank and</a:t>
            </a:r>
            <a:r>
              <a:rPr lang="en-US"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transfers a credit to  the  bank  of  the  exporter’ s  country.  Usually, it  is  the  branch bank or the correspondent bank of the issuing bank and is located in the country of the exporter.</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rPr>
              <a:t>The Beneficiary </a:t>
            </a:r>
            <a:r>
              <a:rPr dirty="0">
                <a:latin typeface="Times New Roman" panose="02020603050405020304" pitchFamily="18" charset="0"/>
                <a:cs typeface="Times New Roman" panose="02020603050405020304" pitchFamily="18" charset="0"/>
              </a:rPr>
              <a:t>is the party entitled to use the credit and be reimbursed. Usually,it is the exporter or the actual supplier.</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endParaRPr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85446" y="620688"/>
            <a:ext cx="6075000" cy="405000"/>
          </a:xfrm>
        </p:spPr>
        <p:txBody>
          <a:bodyPr>
            <a:normAutofit fontScale="90000"/>
          </a:bodyPr>
          <a:lstStyle/>
          <a:p>
            <a:pPr algn="ctr"/>
            <a:r>
              <a:rPr lang="zh-CN" altLang="en-US">
                <a:sym typeface="+mn-ea"/>
              </a:rPr>
              <a:t>信用证</a:t>
            </a:r>
            <a:r>
              <a:rPr lang="en-US" altLang="zh-CN">
                <a:sym typeface="+mn-ea"/>
              </a:rPr>
              <a:t>—</a:t>
            </a:r>
            <a:r>
              <a:rPr lang="zh-CN" altLang="en-US">
                <a:sym typeface="+mn-ea"/>
              </a:rPr>
              <a:t>当事人</a:t>
            </a:r>
          </a:p>
        </p:txBody>
      </p:sp>
      <p:sp>
        <p:nvSpPr>
          <p:cNvPr id="3" name="内容占位符 2"/>
          <p:cNvSpPr>
            <a:spLocks noGrp="1"/>
          </p:cNvSpPr>
          <p:nvPr>
            <p:ph idx="1"/>
          </p:nvPr>
        </p:nvSpPr>
        <p:spPr>
          <a:xfrm>
            <a:off x="1187624" y="1484784"/>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信用证支付方式所涉及的当事人较多,通常有以下几个:</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开证申请人</a:t>
            </a:r>
            <a:r>
              <a:rPr lang="zh-CN" altLang="en-US" sz="1350" dirty="0">
                <a:latin typeface="宋体" panose="02010600030101010101" pitchFamily="2" charset="-122"/>
                <a:ea typeface="宋体" panose="02010600030101010101" pitchFamily="2" charset="-122"/>
                <a:cs typeface="宋体" panose="02010600030101010101" pitchFamily="2" charset="-122"/>
              </a:rPr>
              <a:t>,指要求开立信用证的人。在实际业务中,申请人通常为进口商。开证行也可以自身名义开证。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开证行</a:t>
            </a:r>
            <a:r>
              <a:rPr lang="zh-CN" altLang="en-US" sz="1350" dirty="0">
                <a:latin typeface="宋体" panose="02010600030101010101" pitchFamily="2" charset="-122"/>
                <a:ea typeface="宋体" panose="02010600030101010101" pitchFamily="2" charset="-122"/>
                <a:cs typeface="宋体" panose="02010600030101010101" pitchFamily="2" charset="-122"/>
              </a:rPr>
              <a:t>,指应开证申请人的要求或代表自己开出信用证的银行。在实际业务中,开证行一般为进口地的银行。</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通知行</a:t>
            </a:r>
            <a:r>
              <a:rPr lang="zh-CN" altLang="en-US" sz="1350" dirty="0">
                <a:latin typeface="宋体" panose="02010600030101010101" pitchFamily="2" charset="-122"/>
                <a:ea typeface="宋体" panose="02010600030101010101" pitchFamily="2" charset="-122"/>
                <a:cs typeface="宋体" panose="02010600030101010101" pitchFamily="2" charset="-122"/>
              </a:rPr>
              <a:t>,指应开证行要求向受益人通知信用证的银行。通知行通常是出口地银行,而且一般是开证行的代理行。</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受益人</a:t>
            </a:r>
            <a:r>
              <a:rPr lang="zh-CN" altLang="en-US" sz="1350" dirty="0">
                <a:latin typeface="宋体" panose="02010600030101010101" pitchFamily="2" charset="-122"/>
                <a:ea typeface="宋体" panose="02010600030101010101" pitchFamily="2" charset="-122"/>
                <a:cs typeface="宋体" panose="02010600030101010101" pitchFamily="2" charset="-122"/>
              </a:rPr>
              <a:t>,指信用证上所指定的有权使用该证并得到偿付的人。在实际业务中,受益人通常是出口商或实际供货人。</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074" name="标题 3073"/>
          <p:cNvSpPr>
            <a:spLocks noGrp="1"/>
          </p:cNvSpPr>
          <p:nvPr>
            <p:ph type="ctrTitle"/>
          </p:nvPr>
        </p:nvSpPr>
        <p:spPr>
          <a:xfrm>
            <a:off x="755576" y="2420888"/>
            <a:ext cx="7848872" cy="1470025"/>
          </a:xfrm>
        </p:spPr>
        <p:txBody>
          <a:bodyPr anchor="ctr"/>
          <a:lstStyle/>
          <a:p>
            <a:pPr defTabSz="914400">
              <a:buSzPct val="100000"/>
            </a:pPr>
            <a:r>
              <a:rPr lang="zh-CN" altLang="en-US" sz="4400" kern="1200" baseline="0" dirty="0">
                <a:latin typeface="Times New Roman" panose="02020603050405020304" pitchFamily="18" charset="0"/>
                <a:ea typeface="宋体" panose="02010600030101010101" pitchFamily="2" charset="-122"/>
                <a:cs typeface="Times New Roman" panose="02020603050405020304" pitchFamily="18" charset="0"/>
              </a:rPr>
              <a:t>Chapter 1 </a:t>
            </a:r>
            <a:br>
              <a:rPr lang="en-US" altLang="zh-CN" sz="4400" kern="1200" baseline="0" dirty="0">
                <a:latin typeface="Times New Roman" panose="02020603050405020304" pitchFamily="18" charset="0"/>
                <a:ea typeface="宋体" panose="02010600030101010101" pitchFamily="2" charset="-122"/>
                <a:cs typeface="Times New Roman" panose="02020603050405020304" pitchFamily="18" charset="0"/>
              </a:rPr>
            </a:br>
            <a:r>
              <a:rPr lang="zh-CN" altLang="en-US" sz="4400" kern="1200" baseline="0" dirty="0">
                <a:latin typeface="Times New Roman" panose="02020603050405020304" pitchFamily="18" charset="0"/>
                <a:ea typeface="宋体" panose="02010600030101010101" pitchFamily="2" charset="-122"/>
                <a:cs typeface="Times New Roman" panose="02020603050405020304" pitchFamily="18" charset="0"/>
              </a:rPr>
              <a:t> A Brief Introduction to International Trade</a:t>
            </a:r>
            <a:br>
              <a:rPr lang="zh-CN" altLang="en-US" sz="4400" kern="1200" baseline="0" dirty="0">
                <a:latin typeface="Times New Roman" panose="02020603050405020304" pitchFamily="18" charset="0"/>
                <a:ea typeface="宋体" panose="02010600030101010101" pitchFamily="2" charset="-122"/>
                <a:cs typeface="Times New Roman" panose="02020603050405020304" pitchFamily="18" charset="0"/>
              </a:rPr>
            </a:br>
            <a:r>
              <a:rPr lang="zh-CN" altLang="en-US" sz="3200" kern="1200" baseline="0" dirty="0">
                <a:latin typeface="Arial" panose="020B0604020202020204" pitchFamily="34" charset="0"/>
                <a:ea typeface="宋体" panose="02010600030101010101" pitchFamily="2" charset="-122"/>
              </a:rPr>
              <a:t>（第一章 国际贸易简介）</a:t>
            </a:r>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30131" y="1052736"/>
            <a:ext cx="7800552" cy="5584825"/>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There are some points for Attention in Stipulating Name of Commodity Clause:</a:t>
            </a:r>
            <a:endParaRPr lang="en-US" altLang="zh-CN" sz="1400">
              <a:latin typeface="Times New Roman" panose="02020603050405020304" pitchFamily="18" charset="0"/>
              <a:cs typeface="Times New Roman" panose="02020603050405020304" pitchFamily="18" charset="0"/>
            </a:endParaRPr>
          </a:p>
          <a:p>
            <a:pPr algn="just"/>
            <a:endParaRPr lang="en-US" altLang="zh-CN" sz="1100">
              <a:latin typeface="Times New Roman" panose="02020603050405020304" pitchFamily="18" charset="0"/>
              <a:cs typeface="Times New Roman" panose="02020603050405020304" pitchFamily="18" charset="0"/>
            </a:endParaRPr>
          </a:p>
          <a:p>
            <a:pPr marL="514350" indent="-514350" algn="just">
              <a:buFontTx/>
              <a:buAutoNum type="arabicPeriod"/>
            </a:pPr>
            <a:r>
              <a:rPr lang="en-US" altLang="zh-CN" sz="2800">
                <a:latin typeface="Times New Roman" panose="02020603050405020304" pitchFamily="18" charset="0"/>
                <a:cs typeface="Times New Roman" panose="02020603050405020304" pitchFamily="18" charset="0"/>
              </a:rPr>
              <a:t>Using specific name of commodity in the contract</a:t>
            </a:r>
            <a:r>
              <a:rPr lang="zh-CN" altLang="en-US" sz="2400">
                <a:latin typeface="Times New Roman" panose="02020603050405020304" pitchFamily="18" charset="0"/>
                <a:cs typeface="Times New Roman" panose="02020603050405020304" pitchFamily="18" charset="0"/>
              </a:rPr>
              <a:t>（</a:t>
            </a:r>
            <a:r>
              <a:rPr lang="zh-CN" altLang="en-US" sz="2400"/>
              <a:t>在合同条款中要使用具体的名称</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a:t>
            </a:r>
          </a:p>
          <a:p>
            <a:r>
              <a:rPr lang="en-US" altLang="zh-CN" sz="2400">
                <a:latin typeface="Times New Roman" panose="02020603050405020304" pitchFamily="18" charset="0"/>
                <a:cs typeface="Times New Roman" panose="02020603050405020304" pitchFamily="18" charset="0"/>
              </a:rPr>
              <a:t>      </a:t>
            </a:r>
            <a:r>
              <a:rPr lang="en-US" altLang="zh-CN" sz="2500">
                <a:latin typeface="Times New Roman" panose="02020603050405020304" pitchFamily="18" charset="0"/>
                <a:cs typeface="Times New Roman" panose="02020603050405020304" pitchFamily="18" charset="0"/>
              </a:rPr>
              <a:t>Name of commodity should be stipulated in the contract           specifically, avoiding too general</a:t>
            </a:r>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合同条款中的名称要具体，避免太过笼统。</a:t>
            </a:r>
            <a:r>
              <a:rPr lang="en-US" altLang="zh-CN" sz="2400">
                <a:latin typeface="Times New Roman" panose="02020603050405020304" pitchFamily="18" charset="0"/>
                <a:cs typeface="Times New Roman" panose="02020603050405020304" pitchFamily="18" charset="0"/>
              </a:rPr>
              <a:t>)</a:t>
            </a:r>
          </a:p>
          <a:p>
            <a:pPr marL="457200" indent="-457200">
              <a:buFontTx/>
              <a:buAutoNum type="arabicPeriod" startAt="2"/>
            </a:pPr>
            <a:r>
              <a:rPr lang="en-US" altLang="zh-CN" sz="2800">
                <a:latin typeface="Times New Roman" panose="02020603050405020304" pitchFamily="18" charset="0"/>
                <a:cs typeface="Times New Roman" panose="02020603050405020304" pitchFamily="18" charset="0"/>
              </a:rPr>
              <a:t>Using Internationally Recognized Commodity Name</a:t>
            </a:r>
            <a:r>
              <a:rPr lang="zh-CN" altLang="en-US" sz="2400">
                <a:latin typeface="Times New Roman" panose="02020603050405020304" pitchFamily="18" charset="0"/>
                <a:cs typeface="Times New Roman" panose="02020603050405020304" pitchFamily="18" charset="0"/>
              </a:rPr>
              <a:t>（使用国际认可的名字）</a:t>
            </a:r>
          </a:p>
          <a:p>
            <a:endParaRPr lang="en-US" altLang="zh-CN" sz="28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p>
          <a:p>
            <a:endParaRPr lang="en-US" altLang="zh-CN"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  </a:t>
            </a:r>
            <a:endParaRPr lang="zh-CN" altLang="en-US" sz="2430">
              <a:latin typeface="Times New Roman" panose="02020603050405020304" pitchFamily="18" charset="0"/>
              <a:cs typeface="Times New Roman" panose="02020603050405020304" pitchFamily="18" charset="0"/>
            </a:endParaRPr>
          </a:p>
        </p:txBody>
      </p:sp>
      <p:sp>
        <p:nvSpPr>
          <p:cNvPr id="4" name="TextBox 3"/>
          <p:cNvSpPr txBox="1"/>
          <p:nvPr/>
        </p:nvSpPr>
        <p:spPr>
          <a:xfrm>
            <a:off x="260598" y="287966"/>
            <a:ext cx="10116616" cy="584775"/>
          </a:xfrm>
          <a:prstGeom prst="rect">
            <a:avLst/>
          </a:prstGeom>
          <a:noFill/>
        </p:spPr>
        <p:txBody>
          <a:bodyPr wrap="square" rtlCol="0">
            <a:spAutoFit/>
          </a:bodyPr>
          <a:lstStyle/>
          <a:p>
            <a:r>
              <a:rPr lang="en-US" altLang="zh-CN" sz="3100"/>
              <a:t>Section One  Name of Commodity</a:t>
            </a:r>
            <a:r>
              <a:rPr lang="zh-CN" altLang="en-US" sz="2400"/>
              <a:t>（第一节 商品名称）</a:t>
            </a:r>
          </a:p>
        </p:txBody>
      </p:sp>
    </p:spTree>
  </p:cSld>
  <p:clrMapOvr>
    <a:masterClrMapping/>
  </p:clrMapOvr>
  <p:transition spd="slow">
    <p:push dir="u"/>
  </p:transition>
</p:sld>
</file>

<file path=ppt/slides/slide30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—Parties</a:t>
            </a:r>
          </a:p>
        </p:txBody>
      </p:sp>
      <p:sp>
        <p:nvSpPr>
          <p:cNvPr id="3" name="正文"/>
          <p:cNvSpPr>
            <a:spLocks noGrp="1"/>
          </p:cNvSpPr>
          <p:nvPr>
            <p:ph idx="1"/>
            <p:custDataLst>
              <p:tags r:id="rId3"/>
            </p:custDataLst>
          </p:nvPr>
        </p:nvSpPr>
        <p:spPr>
          <a:xfrm>
            <a:off x="899592" y="1196752"/>
            <a:ext cx="6875492" cy="3967138"/>
          </a:xfrm>
        </p:spPr>
        <p:txBody>
          <a:bodyPr wrap="square">
            <a:noAutofit/>
          </a:bodyPr>
          <a:lstStyle/>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sym typeface="+mn-ea"/>
              </a:rPr>
              <a:t>The Negotiating Bank</a:t>
            </a:r>
            <a:r>
              <a:rPr dirty="0">
                <a:latin typeface="Times New Roman" panose="02020603050405020304" pitchFamily="18" charset="0"/>
                <a:cs typeface="Times New Roman" panose="02020603050405020304" pitchFamily="18" charset="0"/>
                <a:sym typeface="+mn-ea"/>
              </a:rPr>
              <a:t> is the bank willing to purchase or discount bill and / or the documents presented by the beneficiary under a L / C. It may be a bank designated by the issuing bank or another bank which is able to negotiate under the credit. The negotiating bank has the right of resource to the beneficiary.</a:t>
            </a:r>
            <a:endParaRPr dirty="0">
              <a:latin typeface="Times New Roman" panose="02020603050405020304" pitchFamily="18" charset="0"/>
              <a:cs typeface="Times New Roman" panose="02020603050405020304" pitchFamily="18" charset="0"/>
            </a:endParaRP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sym typeface="+mn-ea"/>
              </a:rPr>
              <a:t>The Paying or Drawee Bank</a:t>
            </a:r>
            <a:r>
              <a:rPr dirty="0">
                <a:latin typeface="Times New Roman" panose="02020603050405020304" pitchFamily="18" charset="0"/>
                <a:cs typeface="Times New Roman" panose="02020603050405020304" pitchFamily="18" charset="0"/>
                <a:sym typeface="+mn-ea"/>
              </a:rPr>
              <a:t> is the bank which is specified in a L / C,which is usually the issuing bank or a branch bank / correspondent bank of the issuing bank. Due to the  transfer  of  money, the  issuing  bank  may  nominate  another  bank  as  the paying bank. The paying bank has the equal status of the issuing bank. Once the paying bank makes the payment,it has no recourse to the beneficiary.</a:t>
            </a:r>
            <a:endParaRPr dirty="0">
              <a:latin typeface="Times New Roman" panose="02020603050405020304" pitchFamily="18" charset="0"/>
              <a:cs typeface="Times New Roman" panose="02020603050405020304" pitchFamily="18" charset="0"/>
            </a:endParaRP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endParaRPr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85446" y="548680"/>
            <a:ext cx="6075000" cy="405000"/>
          </a:xfrm>
        </p:spPr>
        <p:txBody>
          <a:bodyPr>
            <a:normAutofit fontScale="90000"/>
          </a:bodyPr>
          <a:lstStyle/>
          <a:p>
            <a:pPr algn="ctr"/>
            <a:r>
              <a:rPr lang="zh-CN" altLang="en-US">
                <a:sym typeface="+mn-ea"/>
              </a:rPr>
              <a:t>信用证</a:t>
            </a:r>
            <a:r>
              <a:rPr lang="en-US" altLang="zh-CN">
                <a:sym typeface="+mn-ea"/>
              </a:rPr>
              <a:t>—</a:t>
            </a:r>
            <a:r>
              <a:rPr lang="zh-CN" altLang="en-US">
                <a:sym typeface="+mn-ea"/>
              </a:rPr>
              <a:t>当事人</a:t>
            </a:r>
          </a:p>
        </p:txBody>
      </p:sp>
      <p:sp>
        <p:nvSpPr>
          <p:cNvPr id="3" name="内容占位符 2"/>
          <p:cNvSpPr>
            <a:spLocks noGrp="1"/>
          </p:cNvSpPr>
          <p:nvPr>
            <p:ph idx="1"/>
          </p:nvPr>
        </p:nvSpPr>
        <p:spPr>
          <a:xfrm>
            <a:off x="1245393" y="1772816"/>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议付行</a:t>
            </a:r>
            <a:r>
              <a:rPr lang="zh-CN" altLang="en-US" sz="1350" dirty="0">
                <a:latin typeface="宋体" panose="02010600030101010101" pitchFamily="2" charset="-122"/>
                <a:ea typeface="宋体" panose="02010600030101010101" pitchFamily="2" charset="-122"/>
                <a:cs typeface="宋体" panose="02010600030101010101" pitchFamily="2" charset="-122"/>
              </a:rPr>
              <a:t>,指愿意买入或贴现受益人按信用证规定提交的汇票及/或单据的银行。议付行可以是指定的银行,也可以是非指定的银行,由信用证的条款来规定。议付行对受益人有追索权。</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议付又称押汇、买单,是指议付行在审单无误的情况下,按信用证的条款贴现受益人的汇票,买入信用证项下的货运单据,从票面金额中扣除从议付日到估计收到票款之日的利息,将余款先行支付给受益人。议付实际上是银行向受益人先行垫付资金,银行在议付之后就成为汇票的正当持票人,具有追索权。</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付款行</a:t>
            </a:r>
            <a:r>
              <a:rPr lang="zh-CN" altLang="en-US" sz="1350" dirty="0">
                <a:latin typeface="宋体" panose="02010600030101010101" pitchFamily="2" charset="-122"/>
                <a:ea typeface="宋体" panose="02010600030101010101" pitchFamily="2" charset="-122"/>
                <a:cs typeface="宋体" panose="02010600030101010101" pitchFamily="2" charset="-122"/>
              </a:rPr>
              <a:t>,指信用证上指定的付款银行,一般是开证行,也可以是开证行以外的分支行或代理行。由于资金调拨的原因,开证行可以指定另一家银行为付款银行。付款行与开证行具有同等的法律地位,其付款都是终局性的。付款行一经付款,对受益人不得追索。</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endParaRPr lang="zh-CN" altLang="en-US" sz="135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—Procedures</a:t>
            </a:r>
          </a:p>
        </p:txBody>
      </p:sp>
      <p:sp>
        <p:nvSpPr>
          <p:cNvPr id="3" name="正文"/>
          <p:cNvSpPr>
            <a:spLocks noGrp="1"/>
          </p:cNvSpPr>
          <p:nvPr>
            <p:ph idx="1"/>
            <p:custDataLst>
              <p:tags r:id="rId3"/>
            </p:custDataLst>
          </p:nvPr>
        </p:nvSpPr>
        <p:spPr>
          <a:xfrm>
            <a:off x="333375" y="1985963"/>
            <a:ext cx="8665845" cy="3609975"/>
          </a:xfrm>
        </p:spPr>
        <p:txBody>
          <a:bodyPr wrap="square">
            <a:noAutofit/>
          </a:bodyPr>
          <a:lstStyle/>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r>
              <a:rPr sz="2400" dirty="0">
                <a:latin typeface="Times New Roman" panose="02020603050405020304" pitchFamily="18" charset="0"/>
                <a:cs typeface="Times New Roman" panose="02020603050405020304" pitchFamily="18" charset="0"/>
                <a:sym typeface="+mn-ea"/>
              </a:rPr>
              <a:t>(1)Application</a:t>
            </a:r>
          </a:p>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r>
              <a:rPr sz="2400" dirty="0">
                <a:latin typeface="Times New Roman" panose="02020603050405020304" pitchFamily="18" charset="0"/>
                <a:cs typeface="Times New Roman" panose="02020603050405020304" pitchFamily="18" charset="0"/>
                <a:sym typeface="+mn-ea"/>
              </a:rPr>
              <a:t>(2)Issuance</a:t>
            </a:r>
          </a:p>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r>
              <a:rPr sz="2400" dirty="0">
                <a:latin typeface="Times New Roman" panose="02020603050405020304" pitchFamily="18" charset="0"/>
                <a:cs typeface="Times New Roman" panose="02020603050405020304" pitchFamily="18" charset="0"/>
                <a:sym typeface="+mn-ea"/>
              </a:rPr>
              <a:t>(3)Advice</a:t>
            </a:r>
          </a:p>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r>
              <a:rPr sz="2400" dirty="0">
                <a:latin typeface="Times New Roman" panose="02020603050405020304" pitchFamily="18" charset="0"/>
                <a:cs typeface="Times New Roman" panose="02020603050405020304" pitchFamily="18" charset="0"/>
                <a:sym typeface="+mn-ea"/>
              </a:rPr>
              <a:t>(4)Verification and Modification</a:t>
            </a:r>
          </a:p>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r>
              <a:rPr sz="2400" dirty="0">
                <a:latin typeface="Times New Roman" panose="02020603050405020304" pitchFamily="18" charset="0"/>
                <a:cs typeface="Times New Roman" panose="02020603050405020304" pitchFamily="18" charset="0"/>
                <a:sym typeface="+mn-ea"/>
              </a:rPr>
              <a:t>(5)Presentation and Negotiation</a:t>
            </a:r>
          </a:p>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r>
              <a:rPr sz="2400" dirty="0">
                <a:latin typeface="Times New Roman" panose="02020603050405020304" pitchFamily="18" charset="0"/>
                <a:cs typeface="Times New Roman" panose="02020603050405020304" pitchFamily="18" charset="0"/>
                <a:sym typeface="+mn-ea"/>
              </a:rPr>
              <a:t>(6)Honor and Payment</a:t>
            </a:r>
          </a:p>
        </p:txBody>
      </p:sp>
    </p:spTree>
    <p:custDataLst>
      <p:tags r:id="rId1"/>
    </p:custData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19672" y="404664"/>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当事人</a:t>
            </a:r>
          </a:p>
        </p:txBody>
      </p:sp>
      <p:sp>
        <p:nvSpPr>
          <p:cNvPr id="3" name="内容占位符 2"/>
          <p:cNvSpPr>
            <a:spLocks noGrp="1"/>
          </p:cNvSpPr>
          <p:nvPr>
            <p:ph idx="1"/>
          </p:nvPr>
        </p:nvSpPr>
        <p:spPr>
          <a:xfrm>
            <a:off x="1245394" y="2267426"/>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sym typeface="+mn-ea"/>
              </a:rPr>
              <a:t>保兑行</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指根据开证行的请求在信用证上加具保证的银行。保兑行在信用证上加具保兑后,即对信用证独立负责,承担必须对相符交单承付或议付的责任。保兑行具有与开证行相同的责任和地位。保兑行可以由通知行兼任,也可由其他银行加具保兑。</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a:latin typeface="宋体" panose="02010600030101010101" pitchFamily="2" charset="-122"/>
                <a:ea typeface="宋体" panose="02010600030101010101" pitchFamily="2" charset="-122"/>
                <a:cs typeface="宋体" panose="02010600030101010101" pitchFamily="2" charset="-122"/>
                <a:sym typeface="+mn-ea"/>
              </a:rPr>
              <a:t>偿付行</a:t>
            </a:r>
            <a:r>
              <a:rPr lang="zh-CN" altLang="en-US" sz="1350">
                <a:latin typeface="宋体" panose="02010600030101010101" pitchFamily="2" charset="-122"/>
                <a:ea typeface="宋体" panose="02010600030101010101" pitchFamily="2" charset="-122"/>
                <a:cs typeface="宋体" panose="02010600030101010101" pitchFamily="2" charset="-122"/>
                <a:sym typeface="+mn-ea"/>
              </a:rPr>
              <a:t>,又称清算行,指信用证指定的代开证行向议付行、承兑行或付款行 清偿垫款的银行。偿付行不负责审单,只根据开证行的授权付款,付款也是终局性的。偿付行的出现，往往是由于开证行的资金调度或集中在该银行的缘故，要求该银行代为偿付信用证规定的款项。</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—Procedures</a:t>
            </a:r>
          </a:p>
        </p:txBody>
      </p:sp>
      <p:pic>
        <p:nvPicPr>
          <p:cNvPr id="179" name="image14.png"/>
          <p:cNvPicPr>
            <a:picLocks noChangeAspect="1"/>
          </p:cNvPicPr>
          <p:nvPr/>
        </p:nvPicPr>
        <p:blipFill>
          <a:blip r:embed="rId5" cstate="print"/>
          <a:stretch>
            <a:fillRect/>
          </a:stretch>
        </p:blipFill>
        <p:spPr>
          <a:xfrm>
            <a:off x="231458" y="2282666"/>
            <a:ext cx="4027646" cy="2717959"/>
          </a:xfrm>
          <a:prstGeom prst="rect">
            <a:avLst/>
          </a:prstGeom>
        </p:spPr>
      </p:pic>
      <p:sp>
        <p:nvSpPr>
          <p:cNvPr id="4" name="文本框 3"/>
          <p:cNvSpPr txBox="1"/>
          <p:nvPr/>
        </p:nvSpPr>
        <p:spPr>
          <a:xfrm>
            <a:off x="4427696" y="1784033"/>
            <a:ext cx="4642961" cy="4211320"/>
          </a:xfrm>
          <a:prstGeom prst="rect">
            <a:avLst/>
          </a:prstGeom>
        </p:spPr>
        <p:txBody>
          <a:bodyPr wrap="square">
            <a:spAutoFit/>
          </a:bodyPr>
          <a:lstStyle/>
          <a:p>
            <a:pPr marL="113665" indent="264795" defTabSz="266700">
              <a:lnSpc>
                <a:spcPct val="131000"/>
              </a:lnSpc>
              <a:spcBef>
                <a:spcPts val="300"/>
              </a:spcBef>
            </a:pPr>
            <a:r>
              <a:rPr lang="en-US" altLang="zh-CN" sz="1275">
                <a:latin typeface="MS UI Gothic" panose="020B0600070205080204" charset="-128"/>
                <a:ea typeface="MS UI Gothic" panose="020B0600070205080204" charset="-128"/>
              </a:rPr>
              <a:t>a. </a:t>
            </a:r>
            <a:r>
              <a:rPr lang="en-US" altLang="zh-CN" sz="1275">
                <a:latin typeface="Times New Roman" panose="02020603050405020304"/>
                <a:ea typeface="宋体" panose="02010600030101010101" pitchFamily="2" charset="-122"/>
              </a:rPr>
              <a:t>Sales contract is established between the exporter and the importer,agreeing to settle the payment by documentary sight L / C.</a:t>
            </a:r>
          </a:p>
          <a:p>
            <a:pPr marL="113665" indent="267335" defTabSz="266700">
              <a:lnSpc>
                <a:spcPct val="130000"/>
              </a:lnSpc>
            </a:pPr>
            <a:r>
              <a:rPr lang="en-US" altLang="zh-CN" sz="1275">
                <a:latin typeface="MS UI Gothic" panose="020B0600070205080204" charset="-128"/>
                <a:ea typeface="MS UI Gothic" panose="020B0600070205080204" charset="-128"/>
              </a:rPr>
              <a:t>b. </a:t>
            </a:r>
            <a:r>
              <a:rPr lang="en-US" altLang="zh-CN" sz="1275">
                <a:latin typeface="Times New Roman" panose="02020603050405020304"/>
                <a:ea typeface="宋体" panose="02010600030101010101" pitchFamily="2" charset="-122"/>
              </a:rPr>
              <a:t>The importer ( the applicant) fills an application form and requests his banker ( the issuing bank) to issue a credit.</a:t>
            </a:r>
          </a:p>
          <a:p>
            <a:pPr marL="113665" indent="266065" defTabSz="266700">
              <a:lnSpc>
                <a:spcPct val="131000"/>
              </a:lnSpc>
              <a:spcBef>
                <a:spcPct val="0"/>
              </a:spcBef>
            </a:pPr>
            <a:r>
              <a:rPr lang="en-US" altLang="zh-CN" sz="1275">
                <a:latin typeface="MS UI Gothic" panose="020B0600070205080204" charset="-128"/>
                <a:ea typeface="MS UI Gothic" panose="020B0600070205080204" charset="-128"/>
              </a:rPr>
              <a:t>c. </a:t>
            </a:r>
            <a:r>
              <a:rPr lang="en-US" altLang="zh-CN" sz="1275">
                <a:latin typeface="Times New Roman" panose="02020603050405020304"/>
                <a:ea typeface="宋体" panose="02010600030101010101" pitchFamily="2" charset="-122"/>
              </a:rPr>
              <a:t>The issuing bank issues a credit in favor of the exporter ( the beneficiary) and delivers it to the advising bank.</a:t>
            </a:r>
          </a:p>
          <a:p>
            <a:pPr marL="113665" indent="266065" defTabSz="266700">
              <a:lnSpc>
                <a:spcPct val="131000"/>
              </a:lnSpc>
              <a:spcBef>
                <a:spcPct val="0"/>
              </a:spcBef>
            </a:pPr>
            <a:r>
              <a:rPr lang="en-US" altLang="zh-CN" sz="1275">
                <a:latin typeface="Times New Roman" panose="02020603050405020304"/>
                <a:ea typeface="宋体" panose="02010600030101010101" pitchFamily="2" charset="-122"/>
              </a:rPr>
              <a:t>d.The advising bank examines the credit and transfers it to the seller.</a:t>
            </a:r>
          </a:p>
          <a:p>
            <a:pPr marL="113665" indent="266065" defTabSz="266700">
              <a:lnSpc>
                <a:spcPct val="131000"/>
              </a:lnSpc>
              <a:spcBef>
                <a:spcPct val="0"/>
              </a:spcBef>
            </a:pPr>
            <a:r>
              <a:rPr lang="en-US" altLang="zh-CN" sz="1275">
                <a:latin typeface="Times New Roman" panose="02020603050405020304"/>
                <a:ea typeface="宋体" panose="02010600030101010101" pitchFamily="2" charset="-122"/>
              </a:rPr>
              <a:t>e.The seller presents the documents for negotiation after shipment.</a:t>
            </a:r>
          </a:p>
          <a:p>
            <a:pPr marL="113665" indent="266065" defTabSz="266700">
              <a:lnSpc>
                <a:spcPct val="131000"/>
              </a:lnSpc>
              <a:spcBef>
                <a:spcPct val="0"/>
              </a:spcBef>
            </a:pPr>
            <a:r>
              <a:rPr lang="en-US" altLang="zh-CN" sz="1275">
                <a:latin typeface="Times New Roman" panose="02020603050405020304"/>
                <a:ea typeface="宋体" panose="02010600030101010101" pitchFamily="2" charset="-122"/>
              </a:rPr>
              <a:t>f.The negotiating bank delivers the documents to the issuing bank for reim- bursement.</a:t>
            </a:r>
          </a:p>
          <a:p>
            <a:pPr marL="113665" indent="266065" defTabSz="266700">
              <a:lnSpc>
                <a:spcPct val="131000"/>
              </a:lnSpc>
              <a:spcBef>
                <a:spcPct val="0"/>
              </a:spcBef>
            </a:pPr>
            <a:r>
              <a:rPr lang="en-US" altLang="zh-CN" sz="1275">
                <a:latin typeface="Times New Roman" panose="02020603050405020304"/>
                <a:ea typeface="宋体" panose="02010600030101010101" pitchFamily="2" charset="-122"/>
              </a:rPr>
              <a:t>g.The opening bank makes payment to the negotiating bank after verifying the documents.</a:t>
            </a:r>
          </a:p>
          <a:p>
            <a:pPr marL="113665" indent="266065" defTabSz="266700">
              <a:lnSpc>
                <a:spcPct val="131000"/>
              </a:lnSpc>
              <a:spcBef>
                <a:spcPct val="0"/>
              </a:spcBef>
            </a:pPr>
            <a:r>
              <a:rPr lang="en-US" altLang="zh-CN" sz="1275">
                <a:latin typeface="Times New Roman" panose="02020603050405020304"/>
                <a:ea typeface="宋体" panose="02010600030101010101" pitchFamily="2" charset="-122"/>
              </a:rPr>
              <a:t>h.The opening bank notifies the buyer.</a:t>
            </a:r>
          </a:p>
          <a:p>
            <a:pPr marL="113665" indent="266065" defTabSz="266700">
              <a:lnSpc>
                <a:spcPct val="131000"/>
              </a:lnSpc>
              <a:spcBef>
                <a:spcPct val="0"/>
              </a:spcBef>
            </a:pPr>
            <a:r>
              <a:rPr lang="en-US" altLang="zh-CN" sz="1275">
                <a:latin typeface="Times New Roman" panose="02020603050405020304"/>
                <a:ea typeface="宋体" panose="02010600030101010101" pitchFamily="2" charset="-122"/>
              </a:rPr>
              <a:t>i.The buyer pays for documents.</a:t>
            </a:r>
          </a:p>
        </p:txBody>
      </p:sp>
    </p:spTree>
    <p:custDataLst>
      <p:tags r:id="rId1"/>
    </p:custData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9023" y="548680"/>
            <a:ext cx="6075000" cy="405000"/>
          </a:xfrm>
        </p:spPr>
        <p:txBody>
          <a:bodyPr>
            <a:normAutofit fontScale="90000"/>
          </a:bodyPr>
          <a:lstStyle/>
          <a:p>
            <a:pPr algn="ctr"/>
            <a:r>
              <a:rPr lang="zh-CN" altLang="en-US">
                <a:sym typeface="+mn-ea"/>
              </a:rPr>
              <a:t>信用证</a:t>
            </a:r>
            <a:r>
              <a:rPr lang="en-US" altLang="zh-CN">
                <a:sym typeface="+mn-ea"/>
              </a:rPr>
              <a:t>—</a:t>
            </a:r>
            <a:r>
              <a:rPr lang="zh-CN" altLang="en-US">
                <a:sym typeface="+mn-ea"/>
              </a:rPr>
              <a:t>支付的一般程序</a:t>
            </a:r>
          </a:p>
        </p:txBody>
      </p:sp>
      <p:sp>
        <p:nvSpPr>
          <p:cNvPr id="3" name="内容占位符 2"/>
          <p:cNvSpPr>
            <a:spLocks noGrp="1"/>
          </p:cNvSpPr>
          <p:nvPr>
            <p:ph idx="1"/>
          </p:nvPr>
        </p:nvSpPr>
        <p:spPr>
          <a:xfrm>
            <a:off x="1187624" y="3068960"/>
            <a:ext cx="6221730" cy="2520280"/>
          </a:xfrm>
        </p:spPr>
        <p:txBody>
          <a:bodyPr>
            <a:noAutofit/>
          </a:bodyPr>
          <a:lstStyle/>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a.交易双方签订进出口合同,约定采用即期跟单信用证方式结算货款;</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b.进口商填写开证行申请书,向开证行申请开证;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c.开证行开出以出口商为收益人的信用证,并向通知行寄交信用证;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d.通知行审验信用证的真伪后向卖方转递;</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e.卖方装船后向议付行交单议付;</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f.议付行将全套单据寄交开证行并向其索偿垫付款项;</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g.开证行核对单据无误后,向议付行付款;</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h.开证行向买方提示;</a:t>
            </a:r>
          </a:p>
          <a:p>
            <a:pPr marL="0" indent="266700" algn="l" fontAlgn="auto">
              <a:lnSpc>
                <a:spcPct val="150000"/>
              </a:lnSpc>
              <a:spcBef>
                <a:spcPts val="0"/>
              </a:spcBef>
              <a:buClrTx/>
              <a:buSzTx/>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i.买方付款赎单。</a:t>
            </a:r>
          </a:p>
        </p:txBody>
      </p:sp>
      <p:pic>
        <p:nvPicPr>
          <p:cNvPr id="199" name="image17.png"/>
          <p:cNvPicPr>
            <a:picLocks noChangeAspect="1"/>
          </p:cNvPicPr>
          <p:nvPr/>
        </p:nvPicPr>
        <p:blipFill>
          <a:blip r:embed="rId4" cstate="print"/>
          <a:stretch>
            <a:fillRect/>
          </a:stretch>
        </p:blipFill>
        <p:spPr>
          <a:xfrm>
            <a:off x="2357913" y="1412776"/>
            <a:ext cx="4417219" cy="1556861"/>
          </a:xfrm>
          <a:prstGeom prst="rect">
            <a:avLst/>
          </a:prstGeom>
        </p:spPr>
      </p:pic>
    </p:spTree>
    <p:custDataLst>
      <p:tags r:id="rId1"/>
    </p:custData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19672" y="548680"/>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支付的一般程序</a:t>
            </a:r>
          </a:p>
        </p:txBody>
      </p:sp>
      <p:sp>
        <p:nvSpPr>
          <p:cNvPr id="3" name="内容占位符 2"/>
          <p:cNvSpPr>
            <a:spLocks noGrp="1"/>
          </p:cNvSpPr>
          <p:nvPr>
            <p:ph idx="1"/>
          </p:nvPr>
        </p:nvSpPr>
        <p:spPr>
          <a:xfrm>
            <a:off x="1259632" y="1340768"/>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(1)申请开立信用证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在国际贸易的货物买卖中,开证人一般为进口人。买卖合同订立后,买方(开证申请人) 向开证行申请开立信用证。开证人申请开证时,应填写开证申请书。开证申请书的内容实际上完全反映了买卖合同的内容,虽然银行开立信用证是根据买方的开证申请书，但信用证开立的基础条件却是买卖合同,买方申请开立信用证必须完全遵循买卖合同的条款和义务,不得利用开证的机会,擅自改变合同的条款。信用证一旦开立,受益人就必须按照信用证的条款履行交单义务,这也是开证行履行付款的依据。</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开证人申请开立信用证,应向开证行交付一定比率的押金。开证人还应按规定向开证行支付开证手续费和邮电费。</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(2)开证行开立信用证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开证行根据开证人的申请向受益人开立信用证。所开信用证的条款必须与开证申请书所列一致。开证行开立信用证后,对受益人承担付款责任。</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endParaRPr lang="zh-CN" altLang="en-US" sz="135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85446" y="548680"/>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支付的一般程序</a:t>
            </a:r>
          </a:p>
        </p:txBody>
      </p:sp>
      <p:sp>
        <p:nvSpPr>
          <p:cNvPr id="3" name="内容占位符 2"/>
          <p:cNvSpPr>
            <a:spLocks noGrp="1"/>
          </p:cNvSpPr>
          <p:nvPr>
            <p:ph idx="1"/>
          </p:nvPr>
        </p:nvSpPr>
        <p:spPr>
          <a:xfrm>
            <a:off x="1245393" y="1484784"/>
            <a:ext cx="6555105"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sym typeface="+mn-ea"/>
              </a:rPr>
              <a:t>(3)通知行通知信用证</a:t>
            </a:r>
            <a:endParaRPr lang="zh-CN" altLang="en-US" sz="1200" b="1" dirty="0">
              <a:latin typeface="宋体" panose="02010600030101010101" pitchFamily="2" charset="-122"/>
              <a:ea typeface="宋体" panose="02010600030101010101" pitchFamily="2" charset="-122"/>
              <a:cs typeface="宋体" panose="02010600030101010101" pitchFamily="2" charset="-122"/>
            </a:endParaRP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sym typeface="+mn-ea"/>
              </a:rPr>
              <a:t>通知行收到开证行开来的信用证后,通知行通知开证行要求的收件人立即 将信用证的密押和签字印鉴进行核对,在核对无误后,立即交信用证的受益人。</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(4)审证与修改信用证</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受益人接到信用证后应首先审核信用证,检查买方开证时是否与买卖合同相符如发现不符或某些条款不能接受或有软条款,应立即通知买方修改信用证。未经开证行、保兑行(如有的话) 及受益人同意,信用证既不得修改,也不得撤销。</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(5)交单议付</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受益人收到信用证,经审查无误,或收到修改通知书认可后,即可根据信用证规定的条款进行备货和安排出运。</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受益人在装船后取得全套单据,可以据以向所在地银行进行押汇,也称为议付,即由当地银行将出运货物的货款扣除预计收到货款的这段时间的利息后 先行给付受益人,以给受益人资金融通,银行从中赚取利息和手续费。</a:t>
            </a:r>
          </a:p>
        </p:txBody>
      </p:sp>
    </p:spTree>
    <p:custDataLst>
      <p:tags r:id="rId1"/>
    </p:custData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19672" y="476672"/>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支付的一般程序</a:t>
            </a:r>
          </a:p>
        </p:txBody>
      </p:sp>
      <p:sp>
        <p:nvSpPr>
          <p:cNvPr id="3" name="内容占位符 2"/>
          <p:cNvSpPr>
            <a:spLocks noGrp="1"/>
          </p:cNvSpPr>
          <p:nvPr>
            <p:ph idx="1"/>
          </p:nvPr>
        </p:nvSpPr>
        <p:spPr>
          <a:xfrm>
            <a:off x="1139567" y="1916832"/>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(6)开证申请人付款赎单</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开证行将全部票款拨还议付银行后,应立即通知开证人付款赎单。</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开证人接到开证行的通知后,也应立即到开证行核验单据,认为无误后,将全部票款及有关费用一并向开证行付清并赎取单据。如申请开证时曾交付押金,付款时可扣除押金；如申请开证时曾递交抵押品,则在付清票款和费用后,抵押品由开证行发还。此时,开证人与开证行之间由于开立信用证所构成的权利义务关系即告终结。</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endParaRPr lang="zh-CN" altLang="en-US" sz="135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—Contents</a:t>
            </a:r>
          </a:p>
        </p:txBody>
      </p:sp>
      <p:sp>
        <p:nvSpPr>
          <p:cNvPr id="3" name="正文"/>
          <p:cNvSpPr>
            <a:spLocks noGrp="1"/>
          </p:cNvSpPr>
          <p:nvPr>
            <p:ph idx="1"/>
            <p:custDataLst>
              <p:tags r:id="rId3"/>
            </p:custDataLst>
          </p:nvPr>
        </p:nvSpPr>
        <p:spPr>
          <a:xfrm>
            <a:off x="1187624" y="1124744"/>
            <a:ext cx="7085965" cy="3609975"/>
          </a:xfrm>
        </p:spPr>
        <p:txBody>
          <a:bodyPr wrap="square">
            <a:noAutofit/>
          </a:bodyPr>
          <a:lstStyle/>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The contents of a L / C mainly consist of the requests on documents based on the contract clauses and the payment guaranty of the bank.</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(1)General information of L / C</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(2)Information required on the draft</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(3)Description of the goods</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(4)Shipment clauses</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(5)Documents</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①Documents about the goods</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②Shipping documents</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③Insurance policies</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(6)Special clause</a:t>
            </a:r>
          </a:p>
          <a:p>
            <a:pPr marL="0" indent="0" fontAlgn="auto">
              <a:lnSpc>
                <a:spcPct val="150000"/>
              </a:lnSpc>
              <a:spcBef>
                <a:spcPts val="0"/>
              </a:spcBef>
              <a:buNone/>
            </a:pPr>
            <a:r>
              <a:rPr sz="1500" dirty="0">
                <a:latin typeface="Times New Roman" panose="02020603050405020304" pitchFamily="18" charset="0"/>
                <a:cs typeface="Times New Roman" panose="02020603050405020304" pitchFamily="18" charset="0"/>
                <a:sym typeface="+mn-ea"/>
              </a:rPr>
              <a:t>(7)A declaration to subject to UCP600</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30130" y="1052736"/>
            <a:ext cx="7974317" cy="5632311"/>
          </a:xfrm>
          <a:prstGeom prst="rect">
            <a:avLst/>
          </a:prstGeom>
          <a:noFill/>
        </p:spPr>
        <p:txBody>
          <a:bodyPr wrap="square" rtlCol="0">
            <a:spAutoFit/>
          </a:bodyPr>
          <a:lstStyle/>
          <a:p>
            <a:r>
              <a:rPr lang="en-US" altLang="zh-CN" sz="2800">
                <a:latin typeface="Times New Roman" panose="02020603050405020304" pitchFamily="18" charset="0"/>
                <a:cs typeface="Times New Roman" panose="02020603050405020304" pitchFamily="18" charset="0"/>
              </a:rPr>
              <a:t>3.</a:t>
            </a:r>
            <a:r>
              <a:rPr lang="zh-CN" altLang="en-US" sz="28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cs typeface="Times New Roman" panose="02020603050405020304" pitchFamily="18" charset="0"/>
              </a:rPr>
              <a:t>Paying Attention to the Appropriate Choice of  </a:t>
            </a:r>
            <a:r>
              <a:rPr lang="zh-CN" altLang="en-US" sz="28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cs typeface="Times New Roman" panose="02020603050405020304" pitchFamily="18" charset="0"/>
              </a:rPr>
              <a:t>Commodity Name</a:t>
            </a:r>
            <a:r>
              <a:rPr lang="zh-CN" altLang="en-US" sz="2400">
                <a:latin typeface="Times New Roman" panose="02020603050405020304" pitchFamily="18" charset="0"/>
                <a:cs typeface="Times New Roman" panose="02020603050405020304" pitchFamily="18" charset="0"/>
              </a:rPr>
              <a:t>（</a:t>
            </a:r>
            <a:r>
              <a:rPr lang="zh-CN" altLang="en-US" sz="2400"/>
              <a:t>注意选择正确的商品名称</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r>
              <a:rPr lang="en-US" altLang="zh-CN" sz="2600">
                <a:solidFill>
                  <a:srgbClr val="000000"/>
                </a:solidFill>
                <a:latin typeface="Times New Roman" panose="02020603050405020304" pitchFamily="18" charset="0"/>
                <a:cs typeface="Times New Roman" panose="02020603050405020304" pitchFamily="18" charset="0"/>
              </a:rPr>
              <a:t>If the stipulation of the description has little influence on the properties of the subject matter, we should choose and utilize appropriate commodity names in terms of lowering costs and reducing tariffs.</a:t>
            </a:r>
          </a:p>
          <a:p>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t> 在不影响规定描述主体的合适性的情况下，我们应该选择和利用合适的名称来降低费用和关税。 </a:t>
            </a:r>
            <a:r>
              <a:rPr lang="zh-CN" altLang="en-US" sz="2400">
                <a:solidFill>
                  <a:srgbClr val="000000"/>
                </a:solidFill>
                <a:latin typeface="Times New Roman" panose="02020603050405020304" pitchFamily="18" charset="0"/>
                <a:cs typeface="Times New Roman" panose="02020603050405020304" pitchFamily="18" charset="0"/>
              </a:rPr>
              <a:t>）</a:t>
            </a:r>
            <a:endParaRPr lang="zh-CN" altLang="en-US" sz="2400"/>
          </a:p>
          <a:p>
            <a:r>
              <a:rPr lang="en-US" altLang="zh-CN" sz="2800">
                <a:latin typeface="Times New Roman" panose="02020603050405020304" pitchFamily="18" charset="0"/>
                <a:cs typeface="Times New Roman" panose="02020603050405020304" pitchFamily="18" charset="0"/>
              </a:rPr>
              <a:t>4. Using Appropriate Translation Name of Commodity</a:t>
            </a:r>
          </a:p>
          <a:p>
            <a:r>
              <a:rPr lang="zh-CN" altLang="en-US" sz="2400">
                <a:latin typeface="Times New Roman" panose="02020603050405020304" pitchFamily="18" charset="0"/>
                <a:cs typeface="Times New Roman" panose="02020603050405020304" pitchFamily="18" charset="0"/>
              </a:rPr>
              <a:t>（</a:t>
            </a:r>
            <a:r>
              <a:rPr lang="zh-CN" altLang="en-US" sz="2400"/>
              <a:t>使用合适的商品翻译名称</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endParaRPr lang="en-US" altLang="zh-CN" sz="28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p>
          <a:p>
            <a:endParaRPr lang="en-US" altLang="zh-CN"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  </a:t>
            </a:r>
            <a:endParaRPr lang="zh-CN" altLang="en-US" sz="2430">
              <a:latin typeface="Times New Roman" panose="02020603050405020304" pitchFamily="18" charset="0"/>
              <a:cs typeface="Times New Roman" panose="02020603050405020304" pitchFamily="18" charset="0"/>
            </a:endParaRPr>
          </a:p>
        </p:txBody>
      </p:sp>
      <p:sp>
        <p:nvSpPr>
          <p:cNvPr id="3" name="TextBox 2"/>
          <p:cNvSpPr txBox="1"/>
          <p:nvPr/>
        </p:nvSpPr>
        <p:spPr>
          <a:xfrm>
            <a:off x="260598" y="287966"/>
            <a:ext cx="10116616" cy="584775"/>
          </a:xfrm>
          <a:prstGeom prst="rect">
            <a:avLst/>
          </a:prstGeom>
          <a:noFill/>
        </p:spPr>
        <p:txBody>
          <a:bodyPr wrap="square" rtlCol="0">
            <a:spAutoFit/>
          </a:bodyPr>
          <a:lstStyle/>
          <a:p>
            <a:r>
              <a:rPr lang="en-US" altLang="zh-CN" sz="3100"/>
              <a:t>Section One  Name of Commodity</a:t>
            </a:r>
            <a:r>
              <a:rPr lang="zh-CN" altLang="en-US" sz="2400"/>
              <a:t>（第一节 商品名称）</a:t>
            </a:r>
          </a:p>
        </p:txBody>
      </p:sp>
    </p:spTree>
  </p:cSld>
  <p:clrMapOvr>
    <a:masterClrMapping/>
  </p:clrMapOvr>
  <p:transition spd="slow">
    <p:push dir="u"/>
  </p:transition>
</p:sld>
</file>

<file path=ppt/slides/slide3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91680" y="620688"/>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主要内容</a:t>
            </a:r>
          </a:p>
        </p:txBody>
      </p:sp>
      <p:sp>
        <p:nvSpPr>
          <p:cNvPr id="3" name="内容占位符 2"/>
          <p:cNvSpPr>
            <a:spLocks noGrp="1"/>
          </p:cNvSpPr>
          <p:nvPr>
            <p:ph idx="1"/>
          </p:nvPr>
        </p:nvSpPr>
        <p:spPr>
          <a:xfrm>
            <a:off x="1294447" y="1484784"/>
            <a:ext cx="6555105" cy="3143250"/>
          </a:xfrm>
        </p:spPr>
        <p:txBody>
          <a:bodyPr>
            <a:noAutofit/>
          </a:bodyPr>
          <a:lstStyle/>
          <a:p>
            <a:pPr marL="0" indent="314960" fontAlgn="auto">
              <a:lnSpc>
                <a:spcPct val="150000"/>
              </a:lnSpc>
              <a:spcBef>
                <a:spcPts val="0"/>
              </a:spcBef>
              <a:buNone/>
              <a:extLst>
                <a:ext uri="{35155182-B16C-46BC-9424-99874614C6A1}">
                  <wpsdc:indentchars xmlns="" xmlns:wpsdc="http://www.wps.cn/officeDocument/2017/drawingmlCustomData" val="200" checksum="198271404"/>
                </a:ext>
              </a:extLst>
            </a:pPr>
            <a:r>
              <a:rPr lang="zh-CN" altLang="en-US" sz="1240" dirty="0">
                <a:latin typeface="宋体" panose="02010600030101010101" pitchFamily="2" charset="-122"/>
                <a:ea typeface="宋体" panose="02010600030101010101" pitchFamily="2" charset="-122"/>
                <a:cs typeface="宋体" panose="02010600030101010101" pitchFamily="2" charset="-122"/>
              </a:rPr>
              <a:t>信用证的内容主要就是买卖合同条款的单据要求加银行的付款保证。</a:t>
            </a:r>
          </a:p>
          <a:p>
            <a:pPr marL="0" indent="314960" fontAlgn="auto">
              <a:lnSpc>
                <a:spcPct val="150000"/>
              </a:lnSpc>
              <a:spcBef>
                <a:spcPts val="0"/>
              </a:spcBef>
              <a:buNone/>
              <a:extLst>
                <a:ext uri="{35155182-B16C-46BC-9424-99874614C6A1}">
                  <wpsdc:indentchars xmlns="" xmlns:wpsdc="http://www.wps.cn/officeDocument/2017/drawingmlCustomData" val="200" checksum="198271404"/>
                </a:ext>
              </a:extLst>
            </a:pPr>
            <a:r>
              <a:rPr lang="zh-CN" altLang="en-US" sz="1240" b="1" dirty="0">
                <a:latin typeface="宋体" panose="02010600030101010101" pitchFamily="2" charset="-122"/>
                <a:ea typeface="宋体" panose="02010600030101010101" pitchFamily="2" charset="-122"/>
                <a:cs typeface="宋体" panose="02010600030101010101" pitchFamily="2" charset="-122"/>
              </a:rPr>
              <a:t>(1) 对信用证本身的说明</a:t>
            </a:r>
          </a:p>
          <a:p>
            <a:pPr marL="0" indent="314960" fontAlgn="auto">
              <a:lnSpc>
                <a:spcPct val="150000"/>
              </a:lnSpc>
              <a:spcBef>
                <a:spcPts val="0"/>
              </a:spcBef>
              <a:buNone/>
              <a:extLst>
                <a:ext uri="{35155182-B16C-46BC-9424-99874614C6A1}">
                  <wpsdc:indentchars xmlns="" xmlns:wpsdc="http://www.wps.cn/officeDocument/2017/drawingmlCustomData" val="200" checksum="198271404"/>
                </a:ext>
              </a:extLst>
            </a:pPr>
            <a:r>
              <a:rPr lang="zh-CN" altLang="en-US" sz="1240" dirty="0">
                <a:latin typeface="宋体" panose="02010600030101010101" pitchFamily="2" charset="-122"/>
                <a:ea typeface="宋体" panose="02010600030101010101" pitchFamily="2" charset="-122"/>
                <a:cs typeface="宋体" panose="02010600030101010101" pitchFamily="2" charset="-122"/>
              </a:rPr>
              <a:t>主要包括:信用证是否可保兑、是否可转让,UCP600取消了可撤销信用证的概念,所有信用证都是不可撤销的;编号;金额、货币、单词、数字拼写;有效期及到期地点;是否有境外有效期。</a:t>
            </a:r>
          </a:p>
          <a:p>
            <a:pPr marL="0" indent="314960" algn="l" fontAlgn="auto">
              <a:lnSpc>
                <a:spcPct val="150000"/>
              </a:lnSpc>
              <a:spcBef>
                <a:spcPts val="0"/>
              </a:spcBef>
              <a:buClrTx/>
              <a:buSzTx/>
              <a:buNone/>
              <a:extLst>
                <a:ext uri="{35155182-B16C-46BC-9424-99874614C6A1}">
                  <wpsdc:indentchars xmlns="" xmlns:wpsdc="http://www.wps.cn/officeDocument/2017/drawingmlCustomData" val="200" checksum="198271404"/>
                </a:ext>
              </a:extLst>
            </a:pPr>
            <a:r>
              <a:rPr lang="zh-CN" altLang="en-US" sz="1240" b="1" dirty="0">
                <a:latin typeface="宋体" panose="02010600030101010101" pitchFamily="2" charset="-122"/>
                <a:ea typeface="宋体" panose="02010600030101010101" pitchFamily="2" charset="-122"/>
                <a:cs typeface="宋体" panose="02010600030101010101" pitchFamily="2" charset="-122"/>
              </a:rPr>
              <a:t>(2)对汇票的说明</a:t>
            </a:r>
          </a:p>
          <a:p>
            <a:pPr marL="0" indent="314960" fontAlgn="auto">
              <a:lnSpc>
                <a:spcPct val="150000"/>
              </a:lnSpc>
              <a:spcBef>
                <a:spcPts val="0"/>
              </a:spcBef>
              <a:buNone/>
              <a:extLst>
                <a:ext uri="{35155182-B16C-46BC-9424-99874614C6A1}">
                  <wpsdc:indentchars xmlns="" xmlns:wpsdc="http://www.wps.cn/officeDocument/2017/drawingmlCustomData" val="200" checksum="198271404"/>
                </a:ext>
              </a:extLst>
            </a:pPr>
            <a:r>
              <a:rPr lang="zh-CN" altLang="en-US" sz="1240" dirty="0">
                <a:latin typeface="宋体" panose="02010600030101010101" pitchFamily="2" charset="-122"/>
                <a:ea typeface="宋体" panose="02010600030101010101" pitchFamily="2" charset="-122"/>
                <a:cs typeface="宋体" panose="02010600030101010101" pitchFamily="2" charset="-122"/>
              </a:rPr>
              <a:t>在信用证项下,如使用汇票,要明确汇票的出票人、受票人、收款人、汇票金额、主要条款等内容。</a:t>
            </a:r>
          </a:p>
          <a:p>
            <a:pPr marL="0" indent="314960" algn="l" fontAlgn="auto">
              <a:lnSpc>
                <a:spcPct val="150000"/>
              </a:lnSpc>
              <a:spcBef>
                <a:spcPts val="0"/>
              </a:spcBef>
              <a:buClrTx/>
              <a:buSzTx/>
              <a:buNone/>
              <a:extLst>
                <a:ext uri="{35155182-B16C-46BC-9424-99874614C6A1}">
                  <wpsdc:indentchars xmlns="" xmlns:wpsdc="http://www.wps.cn/officeDocument/2017/drawingmlCustomData" val="200" checksum="198271404"/>
                </a:ext>
              </a:extLst>
            </a:pPr>
            <a:r>
              <a:rPr lang="zh-CN" altLang="en-US" sz="1240" b="1" dirty="0">
                <a:latin typeface="宋体" panose="02010600030101010101" pitchFamily="2" charset="-122"/>
                <a:ea typeface="宋体" panose="02010600030101010101" pitchFamily="2" charset="-122"/>
                <a:cs typeface="宋体" panose="02010600030101010101" pitchFamily="2" charset="-122"/>
              </a:rPr>
              <a:t>(3)对货物的说明</a:t>
            </a:r>
          </a:p>
          <a:p>
            <a:pPr marL="0" indent="314960" fontAlgn="auto">
              <a:lnSpc>
                <a:spcPct val="150000"/>
              </a:lnSpc>
              <a:spcBef>
                <a:spcPts val="0"/>
              </a:spcBef>
              <a:buNone/>
              <a:extLst>
                <a:ext uri="{35155182-B16C-46BC-9424-99874614C6A1}">
                  <wpsdc:indentchars xmlns="" xmlns:wpsdc="http://www.wps.cn/officeDocument/2017/drawingmlCustomData" val="200" checksum="198271404"/>
                </a:ext>
              </a:extLst>
            </a:pPr>
            <a:r>
              <a:rPr lang="zh-CN" altLang="en-US" sz="1240" dirty="0">
                <a:latin typeface="宋体" panose="02010600030101010101" pitchFamily="2" charset="-122"/>
                <a:ea typeface="宋体" panose="02010600030101010101" pitchFamily="2" charset="-122"/>
                <a:cs typeface="宋体" panose="02010600030101010101" pitchFamily="2" charset="-122"/>
              </a:rPr>
              <a:t>在信用证中要注明货物的名称、品种、规格、数量、包装、价格,并注明根据某某买卖合同。</a:t>
            </a:r>
          </a:p>
          <a:p>
            <a:pPr marL="0" indent="314960" algn="l" fontAlgn="auto">
              <a:lnSpc>
                <a:spcPct val="150000"/>
              </a:lnSpc>
              <a:spcBef>
                <a:spcPts val="0"/>
              </a:spcBef>
              <a:buClrTx/>
              <a:buSzTx/>
              <a:buNone/>
              <a:extLst>
                <a:ext uri="{35155182-B16C-46BC-9424-99874614C6A1}">
                  <wpsdc:indentchars xmlns="" xmlns:wpsdc="http://www.wps.cn/officeDocument/2017/drawingmlCustomData" val="200" checksum="198271404"/>
                </a:ext>
              </a:extLst>
            </a:pPr>
            <a:r>
              <a:rPr lang="zh-CN" altLang="en-US" sz="1240" b="1" dirty="0">
                <a:latin typeface="宋体" panose="02010600030101010101" pitchFamily="2" charset="-122"/>
                <a:ea typeface="宋体" panose="02010600030101010101" pitchFamily="2" charset="-122"/>
                <a:cs typeface="宋体" panose="02010600030101010101" pitchFamily="2" charset="-122"/>
              </a:rPr>
              <a:t>(4)对装运的说明</a:t>
            </a:r>
          </a:p>
          <a:p>
            <a:pPr marL="0" indent="314960" fontAlgn="auto">
              <a:lnSpc>
                <a:spcPct val="150000"/>
              </a:lnSpc>
              <a:spcBef>
                <a:spcPts val="0"/>
              </a:spcBef>
              <a:buNone/>
              <a:extLst>
                <a:ext uri="{35155182-B16C-46BC-9424-99874614C6A1}">
                  <wpsdc:indentchars xmlns="" xmlns:wpsdc="http://www.wps.cn/officeDocument/2017/drawingmlCustomData" val="200" checksum="198271404"/>
                </a:ext>
              </a:extLst>
            </a:pPr>
            <a:r>
              <a:rPr lang="zh-CN" altLang="en-US" sz="1240" dirty="0">
                <a:latin typeface="宋体" panose="02010600030101010101" pitchFamily="2" charset="-122"/>
                <a:ea typeface="宋体" panose="02010600030101010101" pitchFamily="2" charset="-122"/>
                <a:cs typeface="宋体" panose="02010600030101010101" pitchFamily="2" charset="-122"/>
              </a:rPr>
              <a:t>在信用证中应列明装运港( 地)、目的港( 地)、装运期限以及可否分批、转运等项内容。</a:t>
            </a:r>
          </a:p>
        </p:txBody>
      </p:sp>
    </p:spTree>
    <p:custDataLst>
      <p:tags r:id="rId1"/>
    </p:custData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19672" y="548680"/>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主要内容</a:t>
            </a:r>
          </a:p>
        </p:txBody>
      </p:sp>
      <p:sp>
        <p:nvSpPr>
          <p:cNvPr id="3" name="内容占位符 2"/>
          <p:cNvSpPr>
            <a:spLocks noGrp="1"/>
          </p:cNvSpPr>
          <p:nvPr>
            <p:ph idx="1"/>
          </p:nvPr>
        </p:nvSpPr>
        <p:spPr>
          <a:xfrm>
            <a:off x="1294447" y="1628800"/>
            <a:ext cx="6555105"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(5)对单据的说明</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在信用证中应列明所需的各种货运单据,主要有以下几种:</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①货物单据</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包括发票、装箱单( 包装清单)、产地证、商检证明书等。</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②运输单据</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其中最重要的是海运提单,它是货物所有权的凭证。</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③保险单据</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UCP600规定:“保险单据,例如保险单或预约保险项下的保险证明书或者说明书,必须看似由保险公司或承保人或其代理人出具并签署。如果保险单据表明其以多份正本出具,所有正本均需提交。暂保单不被接受。可以接受保险单代替预约保险项下的保险证明书或声明书。保险单据日期不得晚于发运日期,除非保险单据表明保险责任不迟于发运日生效。保险单据必须明投保金额并以与信用证相同的货币表示。如果信用证对投保金额未做规定,投保金额须至少为货物的CIF或CIP价格的110%。</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endParaRPr lang="zh-CN" altLang="en-US" sz="120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548680"/>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主要内容</a:t>
            </a:r>
          </a:p>
        </p:txBody>
      </p:sp>
      <p:sp>
        <p:nvSpPr>
          <p:cNvPr id="3" name="内容占位符 2"/>
          <p:cNvSpPr>
            <a:spLocks noGrp="1"/>
          </p:cNvSpPr>
          <p:nvPr>
            <p:ph idx="1"/>
          </p:nvPr>
        </p:nvSpPr>
        <p:spPr>
          <a:xfrm>
            <a:off x="1245394" y="2267426"/>
            <a:ext cx="6555105"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(6)特殊条款</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银行对议付或付款路线或是否保兑,做出特别指示,或有特别要求。</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银行保证付款的承诺:例如,“我们兹向根据本证开出并符合本证条款的汇票的出票人、背书人和正当持票人承诺,只要你们在本证的有效期内向付款行提示或议付(远期汇票在汇票的到期日向付款行提示),将立即得到付款。”“请通知行通知受益人本证未加以保兑。”</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a:latin typeface="宋体" panose="02010600030101010101" pitchFamily="2" charset="-122"/>
                <a:ea typeface="宋体" panose="02010600030101010101" pitchFamily="2" charset="-122"/>
                <a:cs typeface="宋体" panose="02010600030101010101" pitchFamily="2" charset="-122"/>
              </a:rPr>
              <a:t> (7) 声明本证遵循 UCP600</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a:latin typeface="宋体" panose="02010600030101010101" pitchFamily="2" charset="-122"/>
                <a:ea typeface="宋体" panose="02010600030101010101" pitchFamily="2" charset="-122"/>
                <a:cs typeface="宋体" panose="02010600030101010101" pitchFamily="2" charset="-122"/>
              </a:rPr>
              <a:t>例如:“本证遵循国际商会2007年修订本第600号出版物规定的《跟单信用证统一惯例》。”</a:t>
            </a:r>
          </a:p>
        </p:txBody>
      </p:sp>
    </p:spTree>
    <p:custDataLst>
      <p:tags r:id="rId1"/>
    </p:custData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—Contents</a:t>
            </a:r>
          </a:p>
        </p:txBody>
      </p:sp>
      <p:pic>
        <p:nvPicPr>
          <p:cNvPr id="79048083" name="图片 1"/>
          <p:cNvPicPr/>
          <p:nvPr/>
        </p:nvPicPr>
        <p:blipFill>
          <a:blip r:embed="rId5"/>
          <a:stretch>
            <a:fillRect/>
          </a:stretch>
        </p:blipFill>
        <p:spPr>
          <a:xfrm>
            <a:off x="1043608" y="1627108"/>
            <a:ext cx="2864700" cy="3603784"/>
          </a:xfrm>
          <a:prstGeom prst="rect">
            <a:avLst/>
          </a:prstGeom>
          <a:ln w="9525">
            <a:solidFill>
              <a:schemeClr val="tx1"/>
            </a:solidFill>
          </a:ln>
        </p:spPr>
      </p:pic>
      <p:pic>
        <p:nvPicPr>
          <p:cNvPr id="1868333337" name="图片 1"/>
          <p:cNvPicPr/>
          <p:nvPr/>
        </p:nvPicPr>
        <p:blipFill>
          <a:blip r:embed="rId6"/>
          <a:stretch>
            <a:fillRect/>
          </a:stretch>
        </p:blipFill>
        <p:spPr>
          <a:xfrm>
            <a:off x="4644008" y="1627108"/>
            <a:ext cx="2865596" cy="3604736"/>
          </a:xfrm>
          <a:prstGeom prst="rect">
            <a:avLst/>
          </a:prstGeom>
          <a:ln w="9525">
            <a:solidFill>
              <a:schemeClr val="tx1"/>
            </a:solidFill>
          </a:ln>
        </p:spPr>
      </p:pic>
    </p:spTree>
    <p:custDataLst>
      <p:tags r:id="rId1"/>
    </p:custData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19672" y="476672"/>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主要内容</a:t>
            </a:r>
          </a:p>
        </p:txBody>
      </p:sp>
      <p:pic>
        <p:nvPicPr>
          <p:cNvPr id="79048083" name="图片 1"/>
          <p:cNvPicPr/>
          <p:nvPr/>
        </p:nvPicPr>
        <p:blipFill>
          <a:blip r:embed="rId4"/>
          <a:stretch>
            <a:fillRect/>
          </a:stretch>
        </p:blipFill>
        <p:spPr>
          <a:xfrm>
            <a:off x="1259632" y="1556792"/>
            <a:ext cx="2864700" cy="3603784"/>
          </a:xfrm>
          <a:prstGeom prst="rect">
            <a:avLst/>
          </a:prstGeom>
          <a:ln w="9525">
            <a:solidFill>
              <a:schemeClr val="tx1"/>
            </a:solidFill>
          </a:ln>
        </p:spPr>
      </p:pic>
      <p:pic>
        <p:nvPicPr>
          <p:cNvPr id="1868333337" name="图片 1"/>
          <p:cNvPicPr/>
          <p:nvPr/>
        </p:nvPicPr>
        <p:blipFill>
          <a:blip r:embed="rId5"/>
          <a:stretch>
            <a:fillRect/>
          </a:stretch>
        </p:blipFill>
        <p:spPr>
          <a:xfrm>
            <a:off x="4572000" y="1540704"/>
            <a:ext cx="2865596" cy="3604736"/>
          </a:xfrm>
          <a:prstGeom prst="rect">
            <a:avLst/>
          </a:prstGeom>
          <a:ln w="9525">
            <a:solidFill>
              <a:schemeClr val="tx1"/>
            </a:solidFill>
          </a:ln>
        </p:spPr>
      </p:pic>
    </p:spTree>
    <p:custDataLst>
      <p:tags r:id="rId1"/>
    </p:custData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Ways of Opening a L / C</a:t>
            </a:r>
          </a:p>
        </p:txBody>
      </p:sp>
      <p:sp>
        <p:nvSpPr>
          <p:cNvPr id="3" name="正文"/>
          <p:cNvSpPr>
            <a:spLocks noGrp="1"/>
          </p:cNvSpPr>
          <p:nvPr>
            <p:ph idx="1"/>
            <p:custDataLst>
              <p:tags r:id="rId3"/>
            </p:custDataLst>
          </p:nvPr>
        </p:nvSpPr>
        <p:spPr>
          <a:xfrm>
            <a:off x="827584" y="1484784"/>
            <a:ext cx="7046937" cy="3679106"/>
          </a:xfrm>
        </p:spPr>
        <p:txBody>
          <a:bodyPr wrap="square">
            <a:noAutofit/>
          </a:bodyPr>
          <a:lstStyle/>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sym typeface="+mn-ea"/>
              </a:rPr>
              <a:t>(1) Open by Airmail</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sym typeface="+mn-ea"/>
              </a:rPr>
              <a:t>By this way,the issuing bank types the credit on a preprinted form with details transmitted from the application form and then sends it to the advising bank by regis- tered airmail service. Open by airmail is rarely used nowadays.</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b="1" dirty="0">
                <a:latin typeface="Times New Roman" panose="02020603050405020304" pitchFamily="18" charset="0"/>
                <a:cs typeface="Times New Roman" panose="02020603050405020304" pitchFamily="18" charset="0"/>
                <a:sym typeface="+mn-ea"/>
              </a:rPr>
              <a:t>(2) Open by cable</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sym typeface="+mn-ea"/>
              </a:rPr>
              <a:t>By this way,the issuing bank transmits the full credit through cable,telex,fax or SWIFT to the advising bank.  Currently,SWIFT is the main way to transmit L / C in international trade.</a:t>
            </a:r>
          </a:p>
        </p:txBody>
      </p:sp>
    </p:spTree>
    <p:custDataLst>
      <p:tags r:id="rId1"/>
    </p:custData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47664" y="548680"/>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开立方式</a:t>
            </a:r>
          </a:p>
        </p:txBody>
      </p:sp>
      <p:sp>
        <p:nvSpPr>
          <p:cNvPr id="3" name="内容占位符 2"/>
          <p:cNvSpPr>
            <a:spLocks noGrp="1"/>
          </p:cNvSpPr>
          <p:nvPr>
            <p:ph idx="1"/>
          </p:nvPr>
        </p:nvSpPr>
        <p:spPr>
          <a:xfrm>
            <a:off x="1067559" y="1340768"/>
            <a:ext cx="6816809" cy="3744416"/>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信用证开立的方式主要有</a:t>
            </a:r>
            <a:r>
              <a:rPr lang="zh-CN" altLang="en-US" sz="1200" b="1" dirty="0">
                <a:latin typeface="宋体" panose="02010600030101010101" pitchFamily="2" charset="-122"/>
                <a:ea typeface="宋体" panose="02010600030101010101" pitchFamily="2" charset="-122"/>
                <a:cs typeface="宋体" panose="02010600030101010101" pitchFamily="2" charset="-122"/>
              </a:rPr>
              <a:t>信开本</a:t>
            </a:r>
            <a:r>
              <a:rPr lang="zh-CN" altLang="en-US" sz="1200" dirty="0">
                <a:latin typeface="宋体" panose="02010600030101010101" pitchFamily="2" charset="-122"/>
                <a:ea typeface="宋体" panose="02010600030101010101" pitchFamily="2" charset="-122"/>
                <a:cs typeface="宋体" panose="02010600030101010101" pitchFamily="2" charset="-122"/>
              </a:rPr>
              <a:t>和</a:t>
            </a:r>
            <a:r>
              <a:rPr lang="zh-CN" altLang="en-US" sz="1200" b="1" dirty="0">
                <a:latin typeface="宋体" panose="02010600030101010101" pitchFamily="2" charset="-122"/>
                <a:ea typeface="宋体" panose="02010600030101010101" pitchFamily="2" charset="-122"/>
                <a:cs typeface="宋体" panose="02010600030101010101" pitchFamily="2" charset="-122"/>
              </a:rPr>
              <a:t>电开本</a:t>
            </a:r>
            <a:r>
              <a:rPr lang="zh-CN" altLang="en-US" sz="1200" dirty="0">
                <a:latin typeface="宋体" panose="02010600030101010101" pitchFamily="2" charset="-122"/>
                <a:ea typeface="宋体" panose="02010600030101010101" pitchFamily="2" charset="-122"/>
                <a:cs typeface="宋体" panose="02010600030101010101" pitchFamily="2" charset="-122"/>
              </a:rPr>
              <a:t>两种。</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(1) 信开本</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信开本是指开证行采用印就的信函格式的信用证,开证后以空邮寄送通知行。 这种方式现已很少使用。</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(2) 电开本</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电开本是指开证行使用电报、电传、传真、SWIFT 等各种电讯方法,将信用证条款传达给通知行。 目前,在国际贸易中以SWIFT传递信用证是一种主要形式。</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SWIFT</a:t>
            </a:r>
            <a:r>
              <a:rPr lang="zh-CN" altLang="en-US" sz="1200" dirty="0">
                <a:latin typeface="宋体" panose="02010600030101010101" pitchFamily="2" charset="-122"/>
                <a:ea typeface="宋体" panose="02010600030101010101" pitchFamily="2" charset="-122"/>
                <a:cs typeface="宋体" panose="02010600030101010101" pitchFamily="2" charset="-122"/>
              </a:rPr>
              <a:t>( Society for Worldwide Interbank Financial Telecommunications) 是环球银行金融电讯协会的简称。该组织是一个国际银行同业间非营利性的国际合作组织,于1973年在比利时成立,采用会员制,凡该协会的成员银行都有自己的代码,即 SWIFT Code(又称 BIC),能保证汇款快速、准确地到达收款人账户。我国的主要银行大多是该协会会员。采用 SWIFT 信用证,必须遵守 SWIFT 使用手册的规定,使用 SWIFT 手册规定的代号(tag)。信用证必须按国际商会制定的UCP600的规定,在信用证中可以省去银行的承诺条款,但不能免去银行所应承担的义务。</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endParaRPr lang="zh-CN" altLang="en-US" sz="120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—Types</a:t>
            </a:r>
            <a:endParaRPr dirty="0">
              <a:sym typeface="+mn-ea"/>
            </a:endParaRPr>
          </a:p>
        </p:txBody>
      </p:sp>
      <p:sp>
        <p:nvSpPr>
          <p:cNvPr id="3" name="正文"/>
          <p:cNvSpPr>
            <a:spLocks noGrp="1"/>
          </p:cNvSpPr>
          <p:nvPr>
            <p:ph idx="1"/>
            <p:custDataLst>
              <p:tags r:id="rId3"/>
            </p:custDataLst>
          </p:nvPr>
        </p:nvSpPr>
        <p:spPr>
          <a:xfrm>
            <a:off x="395536" y="1340768"/>
            <a:ext cx="8665845" cy="3609975"/>
          </a:xfrm>
        </p:spPr>
        <p:txBody>
          <a:bodyPr wrap="square">
            <a:noAutofit/>
          </a:bodyPr>
          <a:lstStyle/>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(1)Documentary L / C vs. Clean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(2)Irrevocable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(3)Sight L / C vs. Usance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(4)Restricted Negotiation Credit vs. Freely Negotiable Credit</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(5)Confirmed vs. Unconfirmed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(6)Transferable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(7)Revolving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(8)Reciprocal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(9)Back to Back L / C</a:t>
            </a:r>
          </a:p>
          <a:p>
            <a:pPr marL="0" indent="439420" fontAlgn="auto">
              <a:lnSpc>
                <a:spcPct val="150000"/>
              </a:lnSpc>
              <a:spcBef>
                <a:spcPts val="0"/>
              </a:spcBef>
              <a:buNone/>
              <a:extLst>
                <a:ext uri="{35155182-B16C-46BC-9424-99874614C6A1}">
                  <wpsdc:indentchars xmlns="" xmlns:wpsdc="http://www.wps.cn/officeDocument/2017/drawingmlCustomData" val="200" checksum="2835427487"/>
                </a:ext>
              </a:extLst>
            </a:pPr>
            <a:r>
              <a:rPr sz="1725" dirty="0">
                <a:latin typeface="Times New Roman" panose="02020603050405020304" pitchFamily="18" charset="0"/>
                <a:cs typeface="Times New Roman" panose="02020603050405020304" pitchFamily="18" charset="0"/>
                <a:sym typeface="+mn-ea"/>
              </a:rPr>
              <a:t>(10)Standby L / C</a:t>
            </a:r>
          </a:p>
        </p:txBody>
      </p:sp>
    </p:spTree>
    <p:custDataLst>
      <p:tags r:id="rId1"/>
    </p:custData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827584" y="1196752"/>
            <a:ext cx="7272808" cy="3888432"/>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信用证根据其</a:t>
            </a:r>
            <a:r>
              <a:rPr lang="zh-CN" altLang="en-US" sz="1200" b="1" dirty="0">
                <a:latin typeface="宋体" panose="02010600030101010101" pitchFamily="2" charset="-122"/>
                <a:ea typeface="宋体" panose="02010600030101010101" pitchFamily="2" charset="-122"/>
                <a:cs typeface="宋体" panose="02010600030101010101" pitchFamily="2" charset="-122"/>
              </a:rPr>
              <a:t>性质、期限、使用方式</a:t>
            </a:r>
            <a:r>
              <a:rPr lang="zh-CN" altLang="en-US" sz="1200" dirty="0">
                <a:latin typeface="宋体" panose="02010600030101010101" pitchFamily="2" charset="-122"/>
                <a:ea typeface="宋体" panose="02010600030101010101" pitchFamily="2" charset="-122"/>
                <a:cs typeface="宋体" panose="02010600030101010101" pitchFamily="2" charset="-122"/>
              </a:rPr>
              <a:t>等特点,可以从不同的角度分为以下几种:</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(1)跟单信用证和光票信用证</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跟单信用证</a:t>
            </a:r>
            <a:r>
              <a:rPr lang="zh-CN" altLang="en-US" sz="1200" dirty="0">
                <a:latin typeface="宋体" panose="02010600030101010101" pitchFamily="2" charset="-122"/>
                <a:ea typeface="宋体" panose="02010600030101010101" pitchFamily="2" charset="-122"/>
                <a:cs typeface="宋体" panose="02010600030101010101" pitchFamily="2" charset="-122"/>
              </a:rPr>
              <a:t>是指开证行凭跟单汇票或仅凭装运单据付款的信用证。 国际贸易中使用的信用证,绝大部分是跟单信用证。</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光票信用证</a:t>
            </a:r>
            <a:r>
              <a:rPr lang="zh-CN" altLang="en-US" sz="1200" dirty="0">
                <a:latin typeface="宋体" panose="02010600030101010101" pitchFamily="2" charset="-122"/>
                <a:ea typeface="宋体" panose="02010600030101010101" pitchFamily="2" charset="-122"/>
                <a:cs typeface="宋体" panose="02010600030101010101" pitchFamily="2" charset="-122"/>
              </a:rPr>
              <a:t>是指开证行凭光票付款的信用证。有的信用证要求汇票附有非货运单据,也属光票信用证。在采用信用证方式预付货款时,通常是使用光票信用证。</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(2)不可撤销信用证</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不可撤销信用证</a:t>
            </a:r>
            <a:r>
              <a:rPr lang="zh-CN" altLang="en-US" sz="1200" dirty="0">
                <a:latin typeface="宋体" panose="02010600030101010101" pitchFamily="2" charset="-122"/>
                <a:ea typeface="宋体" panose="02010600030101010101" pitchFamily="2" charset="-122"/>
                <a:cs typeface="宋体" panose="02010600030101010101" pitchFamily="2" charset="-122"/>
              </a:rPr>
              <a:t>,是指开证行自开立信用证之时起即不可撤销地承担付款 责任。 也就是说,未经信用证的有关当事人同意,开证行不得片面修改和撤销信用证,只要受益人提交了符合信用证的单据,开证行必须履行付款义务。</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在 UCP600 之前,信用证还区分为可撤销信用证和不可撤销信用证。在UCP600于2007年7月1日生效之后,已经没有了可撤销信用证的概念:“凡是信用证都是不可撤销的,即使未如此表明。”</a:t>
            </a:r>
          </a:p>
        </p:txBody>
      </p:sp>
      <p:sp>
        <p:nvSpPr>
          <p:cNvPr id="6" name="标题 1">
            <a:extLst>
              <a:ext uri="{FF2B5EF4-FFF2-40B4-BE49-F238E27FC236}">
                <a16:creationId xmlns:a16="http://schemas.microsoft.com/office/drawing/2014/main" id="{6B3E68AC-9F9F-5AA6-1976-BC1B96D6DFEB}"/>
              </a:ext>
            </a:extLst>
          </p:cNvPr>
          <p:cNvSpPr>
            <a:spLocks noGrp="1"/>
          </p:cNvSpPr>
          <p:nvPr>
            <p:ph type="title"/>
          </p:nvPr>
        </p:nvSpPr>
        <p:spPr>
          <a:xfrm>
            <a:off x="1331640" y="620688"/>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种类</a:t>
            </a:r>
          </a:p>
        </p:txBody>
      </p:sp>
    </p:spTree>
    <p:custDataLst>
      <p:tags r:id="rId1"/>
    </p:custData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68760"/>
            <a:ext cx="7056784" cy="3672408"/>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(3)即期信用证和远期信用证</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①即期信用证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即期信用证</a:t>
            </a:r>
            <a:r>
              <a:rPr lang="zh-CN" altLang="en-US" sz="1350" dirty="0">
                <a:latin typeface="宋体" panose="02010600030101010101" pitchFamily="2" charset="-122"/>
                <a:ea typeface="宋体" panose="02010600030101010101" pitchFamily="2" charset="-122"/>
                <a:cs typeface="宋体" panose="02010600030101010101" pitchFamily="2" charset="-122"/>
              </a:rPr>
              <a:t>,即“即期汇票信用证”,是指开证行或付款行收到符合 L / C 条款的即期汇票和/或装运单据后,立即履行付款义务的信用证。采用这种方式收汇,迅速、安全,有利于资金周转。</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在即期信用证中,有时还加列电汇索偿条款,指开证行允许议付行电报或电传通知开证行或指定付款行,说明各种单据与信用证要求相符,开证行接到电报或电传通知后,有义务立即用电汇将货款拨交议付行。</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②远期信用证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远期信用证</a:t>
            </a:r>
            <a:r>
              <a:rPr lang="zh-CN" altLang="en-US" sz="1350" dirty="0">
                <a:latin typeface="宋体" panose="02010600030101010101" pitchFamily="2" charset="-122"/>
                <a:ea typeface="宋体" panose="02010600030101010101" pitchFamily="2" charset="-122"/>
                <a:cs typeface="宋体" panose="02010600030101010101" pitchFamily="2" charset="-122"/>
              </a:rPr>
              <a:t>,即“远期汇票信用证”,是指开证行或付款行收到信用证的单据时,在远期汇票规定期限内履约付款义务的信用证。远期信用证主要有3种:</a:t>
            </a:r>
          </a:p>
        </p:txBody>
      </p:sp>
      <p:sp>
        <p:nvSpPr>
          <p:cNvPr id="6" name="标题 1">
            <a:extLst>
              <a:ext uri="{FF2B5EF4-FFF2-40B4-BE49-F238E27FC236}">
                <a16:creationId xmlns:a16="http://schemas.microsoft.com/office/drawing/2014/main" id="{73016FF6-2F60-2518-79AC-80BD867A5E1B}"/>
              </a:ext>
            </a:extLst>
          </p:cNvPr>
          <p:cNvSpPr>
            <a:spLocks noGrp="1"/>
          </p:cNvSpPr>
          <p:nvPr>
            <p:ph type="title"/>
          </p:nvPr>
        </p:nvSpPr>
        <p:spPr>
          <a:xfrm>
            <a:off x="1331640" y="620688"/>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种类</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11560" y="1772816"/>
            <a:ext cx="7895110" cy="1581972"/>
          </a:xfrm>
          <a:prstGeom prst="rect">
            <a:avLst/>
          </a:prstGeom>
          <a:noFill/>
          <a:ln w="9525">
            <a:noFill/>
          </a:ln>
        </p:spPr>
        <p:txBody>
          <a:bodyPr/>
          <a:lstStyle>
            <a:lvl1pPr lvl="0" indent="0" algn="ctr" fontAlgn="base">
              <a:lnSpc>
                <a:spcPct val="100000"/>
              </a:lnSpc>
              <a:spcBef>
                <a:spcPct val="20000"/>
              </a:spcBef>
              <a:spcAft>
                <a:spcPct val="0"/>
              </a:spcAft>
              <a:buNone/>
              <a:defRPr sz="4400" b="0" i="0" u="none" baseline="0">
                <a:latin typeface="Times New Roman" panose="02020603050405020304" pitchFamily="18" charset="0"/>
                <a:cs typeface="Times New Roman" panose="02020603050405020304" pitchFamily="18" charset="0"/>
              </a:defRPr>
            </a:lvl1pPr>
            <a:lvl2pPr marL="742950" lvl="1" indent="-285750" fontAlgn="base">
              <a:lnSpc>
                <a:spcPct val="100000"/>
              </a:lnSpc>
              <a:spcBef>
                <a:spcPct val="20000"/>
              </a:spcBef>
              <a:spcAft>
                <a:spcPct val="0"/>
              </a:spcAft>
              <a:buChar char="–"/>
              <a:defRPr sz="2800" b="0" i="0" u="none" baseline="0"/>
            </a:lvl2pPr>
            <a:lvl3pPr marL="1143000" lvl="2" indent="-228600" fontAlgn="base">
              <a:lnSpc>
                <a:spcPct val="100000"/>
              </a:lnSpc>
              <a:spcBef>
                <a:spcPct val="20000"/>
              </a:spcBef>
              <a:spcAft>
                <a:spcPct val="0"/>
              </a:spcAft>
              <a:buChar char="•"/>
              <a:defRPr sz="2400" b="0" i="0" u="none" baseline="0"/>
            </a:lvl3pPr>
            <a:lvl4pPr marL="1600200" lvl="3" indent="-228600" fontAlgn="base">
              <a:lnSpc>
                <a:spcPct val="100000"/>
              </a:lnSpc>
              <a:spcBef>
                <a:spcPct val="20000"/>
              </a:spcBef>
              <a:spcAft>
                <a:spcPct val="0"/>
              </a:spcAft>
              <a:buChar char="–"/>
              <a:defRPr sz="2000" b="0" i="0" u="none" baseline="0"/>
            </a:lvl4pPr>
            <a:lvl5pPr marL="2057400" lvl="4" indent="-228600" fontAlgn="base">
              <a:lnSpc>
                <a:spcPct val="100000"/>
              </a:lnSpc>
              <a:spcBef>
                <a:spcPct val="20000"/>
              </a:spcBef>
              <a:spcAft>
                <a:spcPct val="0"/>
              </a:spcAft>
              <a:buChar char="»"/>
              <a:defRPr sz="2000" b="0" i="0" u="none" baseline="0"/>
            </a:lvl5pPr>
            <a:lvl6pPr marL="2514600" lvl="5" indent="-228600" fontAlgn="base">
              <a:lnSpc>
                <a:spcPct val="100000"/>
              </a:lnSpc>
              <a:spcBef>
                <a:spcPct val="20000"/>
              </a:spcBef>
              <a:spcAft>
                <a:spcPct val="0"/>
              </a:spcAft>
              <a:buChar char="»"/>
              <a:defRPr sz="2000" b="0" i="0" u="none" baseline="0"/>
            </a:lvl6pPr>
            <a:lvl7pPr marL="2971800" lvl="6" indent="-228600" fontAlgn="base">
              <a:lnSpc>
                <a:spcPct val="100000"/>
              </a:lnSpc>
              <a:spcBef>
                <a:spcPct val="20000"/>
              </a:spcBef>
              <a:spcAft>
                <a:spcPct val="0"/>
              </a:spcAft>
              <a:buChar char="»"/>
              <a:defRPr sz="2000" b="0" i="0" u="none" baseline="0"/>
            </a:lvl7pPr>
            <a:lvl8pPr marL="3429000" lvl="7" indent="-228600" fontAlgn="base">
              <a:lnSpc>
                <a:spcPct val="100000"/>
              </a:lnSpc>
              <a:spcBef>
                <a:spcPct val="20000"/>
              </a:spcBef>
              <a:spcAft>
                <a:spcPct val="0"/>
              </a:spcAft>
              <a:buChar char="»"/>
              <a:defRPr sz="2000" b="0" i="0" u="none" baseline="0"/>
            </a:lvl8pPr>
            <a:lvl9pPr marL="3886200" lvl="8" indent="-228600" fontAlgn="base">
              <a:lnSpc>
                <a:spcPct val="100000"/>
              </a:lnSpc>
              <a:spcBef>
                <a:spcPct val="20000"/>
              </a:spcBef>
              <a:spcAft>
                <a:spcPct val="0"/>
              </a:spcAft>
              <a:buChar char="»"/>
              <a:defRPr sz="2000" b="0" i="0" u="none" baseline="0"/>
            </a:lvl9pPr>
          </a:lstStyle>
          <a:p>
            <a:r>
              <a:rPr lang="en-US" altLang="zh-CN" sz="4800"/>
              <a:t>Section Two </a:t>
            </a:r>
          </a:p>
          <a:p>
            <a:r>
              <a:rPr lang="en-US" altLang="zh-CN" sz="4800"/>
              <a:t>Quality of Commodity</a:t>
            </a:r>
          </a:p>
          <a:p>
            <a:r>
              <a:rPr lang="en-US" altLang="zh-CN" sz="4800"/>
              <a:t> </a:t>
            </a:r>
            <a:r>
              <a:rPr lang="zh-CN" altLang="en-US" sz="4800"/>
              <a:t>（第一节商品品质）</a:t>
            </a:r>
          </a:p>
        </p:txBody>
      </p:sp>
    </p:spTree>
  </p:cSld>
  <p:clrMapOvr>
    <a:masterClrMapping/>
  </p:clrMapOvr>
  <p:transition spd="slow">
    <p:push dir="u"/>
  </p:transition>
</p:sld>
</file>

<file path=ppt/slides/slide3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115616" y="1556792"/>
            <a:ext cx="6984776" cy="3528392"/>
          </a:xfrm>
        </p:spPr>
        <p:txBody>
          <a:bodyPr>
            <a:noAutofit/>
          </a:bodyPr>
          <a:lstStyle/>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●承兑信用证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承兑信用证,是指由某一银行承兑的信用证,即当受益人向指定银行开具远期汇票并提示时,指定行即行承兑,并于汇票到期日履行付款。</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这种信用证项下的汇票,在承兑前,银行对出口商的权利义务以信用证为准;承兑后,银行作为汇票承兑人对出票人、持票人、背书人承担付款责任。这种信用证也称为银行承兑信用证。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●延期付款信用证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延期付款信用证,是指开证行在信用证中规定,货物装船后若干天付款,或开证行收到单据后若干天付款的信用证。这种信用证不要求出口商开立汇票, 所以出口商不能利用其贴现市场资金,只能用资金垫付或向银行借款。在出口业务中,使用这种信用证的货价应比银行承兑信用证高些,以便拉平利息率与贴现率之间的差额。成交金额较大时,要与政府的出口信贷结合起来使用。</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●假远期信用证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假远期信用证,也称“买方远期信用证”,它规定受益人开立远期汇票,由付款行负责贴现,并规定一切利息由进口人承担。这种信用证表面上看是远期信用证,但从上述条款规定来看,出口人可以即期收到十足的货款,因此被称为“假远期信用证”。</a:t>
            </a:r>
          </a:p>
        </p:txBody>
      </p:sp>
      <p:sp>
        <p:nvSpPr>
          <p:cNvPr id="6" name="标题 1">
            <a:extLst>
              <a:ext uri="{FF2B5EF4-FFF2-40B4-BE49-F238E27FC236}">
                <a16:creationId xmlns:a16="http://schemas.microsoft.com/office/drawing/2014/main" id="{D658E266-25B7-E722-2B64-6A83E993F3FB}"/>
              </a:ext>
            </a:extLst>
          </p:cNvPr>
          <p:cNvSpPr>
            <a:spLocks noGrp="1"/>
          </p:cNvSpPr>
          <p:nvPr>
            <p:ph type="title"/>
          </p:nvPr>
        </p:nvSpPr>
        <p:spPr>
          <a:xfrm>
            <a:off x="1331640" y="620688"/>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种类</a:t>
            </a:r>
          </a:p>
        </p:txBody>
      </p:sp>
    </p:spTree>
    <p:custDataLst>
      <p:tags r:id="rId1"/>
    </p:custData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294447" y="1988840"/>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(4)限制议付信用证和自由议付信用证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信用证中指定特定银行为议付行的,称为限制议付信用证,或称指定议付信用证。 信用证上一般注明</a:t>
            </a:r>
            <a:r>
              <a:rPr lang="zh-CN" altLang="en-US" sz="1350" b="1" dirty="0">
                <a:latin typeface="宋体" panose="02010600030101010101" pitchFamily="2" charset="-122"/>
                <a:ea typeface="宋体" panose="02010600030101010101" pitchFamily="2" charset="-122"/>
                <a:cs typeface="宋体" panose="02010600030101010101" pitchFamily="2" charset="-122"/>
              </a:rPr>
              <a:t>“本证限××银行议付”</a:t>
            </a:r>
            <a:r>
              <a:rPr lang="zh-CN" altLang="en-US" sz="1350" dirty="0">
                <a:latin typeface="宋体" panose="02010600030101010101" pitchFamily="2" charset="-122"/>
                <a:ea typeface="宋体" panose="02010600030101010101" pitchFamily="2" charset="-122"/>
                <a:cs typeface="宋体" panose="02010600030101010101" pitchFamily="2" charset="-122"/>
              </a:rPr>
              <a:t>。</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可由任何银行议付的信用证,称为自由议付信用证,或称公开议付信用证。信用证上通常载有自由议付的文句,如</a:t>
            </a:r>
            <a:r>
              <a:rPr lang="zh-CN" altLang="en-US" sz="1350" b="1" dirty="0">
                <a:latin typeface="宋体" panose="02010600030101010101" pitchFamily="2" charset="-122"/>
                <a:ea typeface="宋体" panose="02010600030101010101" pitchFamily="2" charset="-122"/>
                <a:cs typeface="宋体" panose="02010600030101010101" pitchFamily="2" charset="-122"/>
              </a:rPr>
              <a:t>“允许任何银行议付”</a:t>
            </a:r>
            <a:r>
              <a:rPr lang="zh-CN" altLang="en-US" sz="1350" dirty="0">
                <a:latin typeface="宋体" panose="02010600030101010101" pitchFamily="2" charset="-122"/>
                <a:ea typeface="宋体" panose="02010600030101010101" pitchFamily="2" charset="-122"/>
                <a:cs typeface="宋体" panose="02010600030101010101" pitchFamily="2" charset="-122"/>
              </a:rPr>
              <a:t>。</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(5)保兑信用证和不保兑信用证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信用证按是否有另一家银行加保兑,可以分为保兑信用证和不保兑信用证。</a:t>
            </a:r>
          </a:p>
        </p:txBody>
      </p:sp>
      <p:sp>
        <p:nvSpPr>
          <p:cNvPr id="4" name="标题 1">
            <a:extLst>
              <a:ext uri="{FF2B5EF4-FFF2-40B4-BE49-F238E27FC236}">
                <a16:creationId xmlns:a16="http://schemas.microsoft.com/office/drawing/2014/main" id="{62970E59-BA6F-3395-B68B-8F36677F685A}"/>
              </a:ext>
            </a:extLst>
          </p:cNvPr>
          <p:cNvSpPr txBox="1">
            <a:spLocks/>
          </p:cNvSpPr>
          <p:nvPr/>
        </p:nvSpPr>
        <p:spPr>
          <a:xfrm>
            <a:off x="1331640" y="620688"/>
            <a:ext cx="6075000" cy="405000"/>
          </a:xfrm>
          <a:prstGeom prst="rect">
            <a:avLst/>
          </a:prstGeom>
        </p:spPr>
        <p:txBody>
          <a:bodyPr vert="horz" wrap="square" lIns="0" tIns="0" rIns="0" bIns="0" rtlCol="0" anchor="b">
            <a:normAutofit fontScale="97500"/>
          </a:bodyPr>
          <a:lstStyle>
            <a:lvl1pPr algn="l" defTabSz="685800" rtl="0" eaLnBrk="1" latinLnBrk="0" hangingPunct="1">
              <a:lnSpc>
                <a:spcPct val="100000"/>
              </a:lnSpc>
              <a:spcBef>
                <a:spcPct val="0"/>
              </a:spcBef>
              <a:buNone/>
              <a:defRPr sz="2700" b="1" kern="1200">
                <a:solidFill>
                  <a:schemeClr val="tx1"/>
                </a:solidFill>
                <a:latin typeface="+mj-ea"/>
                <a:ea typeface="+mj-ea"/>
                <a:cs typeface="+mj-ea"/>
                <a:sym typeface="+mj-ea"/>
              </a:defRPr>
            </a:lvl1pPr>
          </a:lstStyle>
          <a:p>
            <a:pPr algn="ctr"/>
            <a:r>
              <a:rPr lang="zh-CN" altLang="en-US">
                <a:sym typeface="+mn-ea"/>
              </a:rPr>
              <a:t>信用证</a:t>
            </a:r>
            <a:r>
              <a:rPr lang="en-US" altLang="zh-CN">
                <a:sym typeface="+mn-ea"/>
              </a:rPr>
              <a:t>—</a:t>
            </a:r>
            <a:r>
              <a:rPr lang="zh-CN" altLang="en-US">
                <a:sym typeface="+mn-ea"/>
              </a:rPr>
              <a:t>种类</a:t>
            </a:r>
            <a:endParaRPr lang="zh-CN" altLang="en-US" dirty="0">
              <a:sym typeface="+mn-ea"/>
            </a:endParaRPr>
          </a:p>
        </p:txBody>
      </p:sp>
    </p:spTree>
    <p:custDataLst>
      <p:tags r:id="rId1"/>
    </p:custData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331640" y="1844824"/>
            <a:ext cx="6555105"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①保兑信用证</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保兑信用证</a:t>
            </a:r>
            <a:r>
              <a:rPr lang="zh-CN" altLang="en-US" sz="1200" dirty="0">
                <a:latin typeface="宋体" panose="02010600030101010101" pitchFamily="2" charset="-122"/>
                <a:ea typeface="宋体" panose="02010600030101010101" pitchFamily="2" charset="-122"/>
                <a:cs typeface="宋体" panose="02010600030101010101" pitchFamily="2" charset="-122"/>
              </a:rPr>
              <a:t>,是指开证行开出的信用证由另一家银行保证对符合信用证条款规定的单据履行付款义务。 对信用证加保兑的银行,叫做保兑行。</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保兑行以独立的“本人” 身份对受益人独立负责,并对受益人负首先付款责任。 也就是说,保兑行同开证行一样,承担第一性的付款责任。这是一种双重保证的信用证,对出口商最为有利。保兑行通常可以由通知行来承担,也可以是出口地的其他银行或第三国银行。保兑手续一般是由保兑行在信用证上加列保兑文句。</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②不保兑信用证</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不保兑信用证</a:t>
            </a:r>
            <a:r>
              <a:rPr lang="zh-CN" altLang="en-US" sz="1200" dirty="0">
                <a:latin typeface="宋体" panose="02010600030101010101" pitchFamily="2" charset="-122"/>
                <a:ea typeface="宋体" panose="02010600030101010101" pitchFamily="2" charset="-122"/>
                <a:cs typeface="宋体" panose="02010600030101010101" pitchFamily="2" charset="-122"/>
              </a:rPr>
              <a:t>,是指开证银行开出的信用证没有经过另一家银行保兑。当开证银行资信较好或成交金额不大时,一般都使用这种不保兑的信用证。</a:t>
            </a:r>
          </a:p>
        </p:txBody>
      </p:sp>
      <p:sp>
        <p:nvSpPr>
          <p:cNvPr id="8" name="标题 1">
            <a:extLst>
              <a:ext uri="{FF2B5EF4-FFF2-40B4-BE49-F238E27FC236}">
                <a16:creationId xmlns:a16="http://schemas.microsoft.com/office/drawing/2014/main" id="{F84B7E1B-04DD-9575-B406-E4CAE81747F6}"/>
              </a:ext>
            </a:extLst>
          </p:cNvPr>
          <p:cNvSpPr txBox="1">
            <a:spLocks/>
          </p:cNvSpPr>
          <p:nvPr/>
        </p:nvSpPr>
        <p:spPr>
          <a:xfrm>
            <a:off x="1331640" y="620688"/>
            <a:ext cx="6075000" cy="405000"/>
          </a:xfrm>
          <a:prstGeom prst="rect">
            <a:avLst/>
          </a:prstGeom>
        </p:spPr>
        <p:txBody>
          <a:bodyPr vert="horz" wrap="square" lIns="0" tIns="0" rIns="0" bIns="0" rtlCol="0" anchor="b">
            <a:normAutofit fontScale="97500"/>
          </a:bodyPr>
          <a:lstStyle>
            <a:lvl1pPr algn="l" defTabSz="685800" rtl="0" eaLnBrk="1" latinLnBrk="0" hangingPunct="1">
              <a:lnSpc>
                <a:spcPct val="100000"/>
              </a:lnSpc>
              <a:spcBef>
                <a:spcPct val="0"/>
              </a:spcBef>
              <a:buNone/>
              <a:defRPr sz="2700" b="1" kern="1200">
                <a:solidFill>
                  <a:schemeClr val="tx1"/>
                </a:solidFill>
                <a:latin typeface="+mj-ea"/>
                <a:ea typeface="+mj-ea"/>
                <a:cs typeface="+mj-ea"/>
                <a:sym typeface="+mj-ea"/>
              </a:defRPr>
            </a:lvl1pPr>
          </a:lstStyle>
          <a:p>
            <a:pPr algn="ctr"/>
            <a:r>
              <a:rPr lang="zh-CN" altLang="en-US">
                <a:sym typeface="+mn-ea"/>
              </a:rPr>
              <a:t>信用证</a:t>
            </a:r>
            <a:r>
              <a:rPr lang="en-US" altLang="zh-CN">
                <a:sym typeface="+mn-ea"/>
              </a:rPr>
              <a:t>—</a:t>
            </a:r>
            <a:r>
              <a:rPr lang="zh-CN" altLang="en-US">
                <a:sym typeface="+mn-ea"/>
              </a:rPr>
              <a:t>种类</a:t>
            </a:r>
            <a:endParaRPr lang="zh-CN" altLang="en-US" dirty="0">
              <a:sym typeface="+mn-ea"/>
            </a:endParaRPr>
          </a:p>
        </p:txBody>
      </p:sp>
    </p:spTree>
    <p:custDataLst>
      <p:tags r:id="rId1"/>
    </p:custData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548680"/>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294447" y="1700808"/>
            <a:ext cx="6555105" cy="2707481"/>
          </a:xfrm>
        </p:spPr>
        <p:txBody>
          <a:bodyPr>
            <a:noAutofit/>
          </a:bodyPr>
          <a:lstStyle/>
          <a:p>
            <a:pPr marL="0" indent="287020" fontAlgn="auto">
              <a:lnSpc>
                <a:spcPct val="150000"/>
              </a:lnSpc>
              <a:spcBef>
                <a:spcPts val="0"/>
              </a:spcBef>
              <a:buNone/>
              <a:extLst>
                <a:ext uri="{35155182-B16C-46BC-9424-99874614C6A1}">
                  <wpsdc:indentchars xmlns="" xmlns:wpsdc="http://www.wps.cn/officeDocument/2017/drawingmlCustomData" val="200" checksum="3306332524"/>
                </a:ext>
              </a:extLst>
            </a:pPr>
            <a:r>
              <a:rPr lang="zh-CN" altLang="en-US" sz="1125" b="1" dirty="0">
                <a:latin typeface="宋体" panose="02010600030101010101" pitchFamily="2" charset="-122"/>
                <a:ea typeface="宋体" panose="02010600030101010101" pitchFamily="2" charset="-122"/>
                <a:cs typeface="宋体" panose="02010600030101010101" pitchFamily="2" charset="-122"/>
              </a:rPr>
              <a:t>(6) 可转让信用证</a:t>
            </a:r>
          </a:p>
          <a:p>
            <a:pPr marL="0" indent="287020" fontAlgn="auto">
              <a:lnSpc>
                <a:spcPct val="150000"/>
              </a:lnSpc>
              <a:spcBef>
                <a:spcPts val="0"/>
              </a:spcBef>
              <a:buNone/>
              <a:extLst>
                <a:ext uri="{35155182-B16C-46BC-9424-99874614C6A1}">
                  <wpsdc:indentchars xmlns="" xmlns:wpsdc="http://www.wps.cn/officeDocument/2017/drawingmlCustomData" val="200" checksum="3306332524"/>
                </a:ext>
              </a:extLst>
            </a:pPr>
            <a:r>
              <a:rPr lang="zh-CN" altLang="en-US" sz="1125" dirty="0">
                <a:latin typeface="宋体" panose="02010600030101010101" pitchFamily="2" charset="-122"/>
                <a:ea typeface="宋体" panose="02010600030101010101" pitchFamily="2" charset="-122"/>
                <a:cs typeface="宋体" panose="02010600030101010101" pitchFamily="2" charset="-122"/>
              </a:rPr>
              <a:t>根据受益人对信用证的权利可否转让,信用证分为</a:t>
            </a:r>
            <a:r>
              <a:rPr lang="zh-CN" altLang="en-US" sz="1125" b="1" dirty="0">
                <a:latin typeface="宋体" panose="02010600030101010101" pitchFamily="2" charset="-122"/>
                <a:ea typeface="宋体" panose="02010600030101010101" pitchFamily="2" charset="-122"/>
                <a:cs typeface="宋体" panose="02010600030101010101" pitchFamily="2" charset="-122"/>
              </a:rPr>
              <a:t>可转让信用证</a:t>
            </a:r>
            <a:r>
              <a:rPr lang="zh-CN" altLang="en-US" sz="1125" dirty="0">
                <a:latin typeface="宋体" panose="02010600030101010101" pitchFamily="2" charset="-122"/>
                <a:ea typeface="宋体" panose="02010600030101010101" pitchFamily="2" charset="-122"/>
                <a:cs typeface="宋体" panose="02010600030101010101" pitchFamily="2" charset="-122"/>
              </a:rPr>
              <a:t>和</a:t>
            </a:r>
            <a:r>
              <a:rPr lang="zh-CN" altLang="en-US" sz="1125" b="1" dirty="0">
                <a:latin typeface="宋体" panose="02010600030101010101" pitchFamily="2" charset="-122"/>
                <a:ea typeface="宋体" panose="02010600030101010101" pitchFamily="2" charset="-122"/>
                <a:cs typeface="宋体" panose="02010600030101010101" pitchFamily="2" charset="-122"/>
              </a:rPr>
              <a:t>不可转让信用证</a:t>
            </a:r>
            <a:r>
              <a:rPr lang="zh-CN" altLang="en-US" sz="1125" dirty="0">
                <a:latin typeface="宋体" panose="02010600030101010101" pitchFamily="2" charset="-122"/>
                <a:ea typeface="宋体" panose="02010600030101010101" pitchFamily="2" charset="-122"/>
                <a:cs typeface="宋体" panose="02010600030101010101" pitchFamily="2" charset="-122"/>
              </a:rPr>
              <a:t>。</a:t>
            </a:r>
          </a:p>
          <a:p>
            <a:pPr marL="0" indent="287020" fontAlgn="auto">
              <a:lnSpc>
                <a:spcPct val="150000"/>
              </a:lnSpc>
              <a:spcBef>
                <a:spcPts val="0"/>
              </a:spcBef>
              <a:buNone/>
              <a:extLst>
                <a:ext uri="{35155182-B16C-46BC-9424-99874614C6A1}">
                  <wpsdc:indentchars xmlns="" xmlns:wpsdc="http://www.wps.cn/officeDocument/2017/drawingmlCustomData" val="200" checksum="3306332524"/>
                </a:ext>
              </a:extLst>
            </a:pPr>
            <a:r>
              <a:rPr lang="zh-CN" altLang="en-US" sz="1125" b="1" dirty="0">
                <a:latin typeface="宋体" panose="02010600030101010101" pitchFamily="2" charset="-122"/>
                <a:ea typeface="宋体" panose="02010600030101010101" pitchFamily="2" charset="-122"/>
                <a:cs typeface="宋体" panose="02010600030101010101" pitchFamily="2" charset="-122"/>
              </a:rPr>
              <a:t>可转让信用证</a:t>
            </a:r>
            <a:r>
              <a:rPr lang="zh-CN" altLang="en-US" sz="1125" dirty="0">
                <a:latin typeface="宋体" panose="02010600030101010101" pitchFamily="2" charset="-122"/>
                <a:ea typeface="宋体" panose="02010600030101010101" pitchFamily="2" charset="-122"/>
                <a:cs typeface="宋体" panose="02010600030101010101" pitchFamily="2" charset="-122"/>
              </a:rPr>
              <a:t>,是指信用证的受益人( 第一受益人) 可以要求通知行或议付行将信用证的全部或部分转让给第二受益人使用的信用证。信用证转让之后, 第二受益人开立汇票,提示单据并取得货款,但仍由第一受益人承担贸易合同中的责任。</a:t>
            </a:r>
          </a:p>
          <a:p>
            <a:pPr marL="0" indent="287020" fontAlgn="auto">
              <a:lnSpc>
                <a:spcPct val="150000"/>
              </a:lnSpc>
              <a:spcBef>
                <a:spcPts val="0"/>
              </a:spcBef>
              <a:buNone/>
              <a:extLst>
                <a:ext uri="{35155182-B16C-46BC-9424-99874614C6A1}">
                  <wpsdc:indentchars xmlns="" xmlns:wpsdc="http://www.wps.cn/officeDocument/2017/drawingmlCustomData" val="200" checksum="3306332524"/>
                </a:ext>
              </a:extLst>
            </a:pPr>
            <a:r>
              <a:rPr lang="zh-CN" altLang="en-US" sz="1125" dirty="0">
                <a:latin typeface="宋体" panose="02010600030101010101" pitchFamily="2" charset="-122"/>
                <a:ea typeface="宋体" panose="02010600030101010101" pitchFamily="2" charset="-122"/>
                <a:cs typeface="宋体" panose="02010600030101010101" pitchFamily="2" charset="-122"/>
              </a:rPr>
              <a:t>根据 UCP600 的规定,唯有开证行在信用证中明确注明</a:t>
            </a:r>
            <a:r>
              <a:rPr lang="zh-CN" altLang="en-US" sz="1125" b="1" dirty="0">
                <a:latin typeface="宋体" panose="02010600030101010101" pitchFamily="2" charset="-122"/>
                <a:ea typeface="宋体" panose="02010600030101010101" pitchFamily="2" charset="-122"/>
                <a:cs typeface="宋体" panose="02010600030101010101" pitchFamily="2" charset="-122"/>
              </a:rPr>
              <a:t>“可转让”</a:t>
            </a:r>
            <a:r>
              <a:rPr lang="zh-CN" altLang="en-US" sz="1125" dirty="0">
                <a:latin typeface="宋体" panose="02010600030101010101" pitchFamily="2" charset="-122"/>
                <a:ea typeface="宋体" panose="02010600030101010101" pitchFamily="2" charset="-122"/>
                <a:cs typeface="宋体" panose="02010600030101010101" pitchFamily="2" charset="-122"/>
              </a:rPr>
              <a:t>,信用证方可转让。可转让信用证只能转让一次,即只能由第一受益人转让给第二受益人,第二受益人不得要求将信用证转让给其后的第三受益人。</a:t>
            </a:r>
          </a:p>
          <a:p>
            <a:pPr marL="0" indent="287020" algn="l" fontAlgn="auto">
              <a:lnSpc>
                <a:spcPct val="150000"/>
              </a:lnSpc>
              <a:spcBef>
                <a:spcPts val="0"/>
              </a:spcBef>
              <a:buClrTx/>
              <a:buSzTx/>
              <a:buNone/>
              <a:extLst>
                <a:ext uri="{35155182-B16C-46BC-9424-99874614C6A1}">
                  <wpsdc:indentchars xmlns="" xmlns:wpsdc="http://www.wps.cn/officeDocument/2017/drawingmlCustomData" val="200" checksum="3306332524"/>
                </a:ext>
              </a:extLst>
            </a:pPr>
            <a:r>
              <a:rPr lang="zh-CN" altLang="en-US" sz="1125" b="1" dirty="0">
                <a:latin typeface="宋体" panose="02010600030101010101" pitchFamily="2" charset="-122"/>
                <a:ea typeface="宋体" panose="02010600030101010101" pitchFamily="2" charset="-122"/>
                <a:cs typeface="宋体" panose="02010600030101010101" pitchFamily="2" charset="-122"/>
              </a:rPr>
              <a:t>(7)循环信用证</a:t>
            </a:r>
          </a:p>
          <a:p>
            <a:pPr marL="0" indent="287020" fontAlgn="auto">
              <a:lnSpc>
                <a:spcPct val="150000"/>
              </a:lnSpc>
              <a:spcBef>
                <a:spcPts val="0"/>
              </a:spcBef>
              <a:buNone/>
              <a:extLst>
                <a:ext uri="{35155182-B16C-46BC-9424-99874614C6A1}">
                  <wpsdc:indentchars xmlns="" xmlns:wpsdc="http://www.wps.cn/officeDocument/2017/drawingmlCustomData" val="200" checksum="3306332524"/>
                </a:ext>
              </a:extLst>
            </a:pPr>
            <a:r>
              <a:rPr lang="zh-CN" altLang="en-US" sz="1125" b="1" dirty="0">
                <a:latin typeface="宋体" panose="02010600030101010101" pitchFamily="2" charset="-122"/>
                <a:ea typeface="宋体" panose="02010600030101010101" pitchFamily="2" charset="-122"/>
                <a:cs typeface="宋体" panose="02010600030101010101" pitchFamily="2" charset="-122"/>
              </a:rPr>
              <a:t>循环信用证</a:t>
            </a:r>
            <a:r>
              <a:rPr lang="zh-CN" altLang="en-US" sz="1125" dirty="0">
                <a:latin typeface="宋体" panose="02010600030101010101" pitchFamily="2" charset="-122"/>
                <a:ea typeface="宋体" panose="02010600030101010101" pitchFamily="2" charset="-122"/>
                <a:cs typeface="宋体" panose="02010600030101010101" pitchFamily="2" charset="-122"/>
              </a:rPr>
              <a:t>,是指信用证被全部或部分使用后,其金额又恢复到原金额,可再次使用,直到达到规定的次数或规定的总金额为止。循环信用证又分为</a:t>
            </a:r>
            <a:r>
              <a:rPr lang="zh-CN" altLang="en-US" sz="1125" b="1" dirty="0">
                <a:latin typeface="宋体" panose="02010600030101010101" pitchFamily="2" charset="-122"/>
                <a:ea typeface="宋体" panose="02010600030101010101" pitchFamily="2" charset="-122"/>
                <a:cs typeface="宋体" panose="02010600030101010101" pitchFamily="2" charset="-122"/>
              </a:rPr>
              <a:t>按时间循环</a:t>
            </a:r>
            <a:r>
              <a:rPr lang="zh-CN" altLang="en-US" sz="1125" dirty="0">
                <a:latin typeface="宋体" panose="02010600030101010101" pitchFamily="2" charset="-122"/>
                <a:ea typeface="宋体" panose="02010600030101010101" pitchFamily="2" charset="-122"/>
                <a:cs typeface="宋体" panose="02010600030101010101" pitchFamily="2" charset="-122"/>
              </a:rPr>
              <a:t>的信用证和</a:t>
            </a:r>
            <a:r>
              <a:rPr lang="zh-CN" altLang="en-US" sz="1125" b="1" dirty="0">
                <a:latin typeface="宋体" panose="02010600030101010101" pitchFamily="2" charset="-122"/>
                <a:ea typeface="宋体" panose="02010600030101010101" pitchFamily="2" charset="-122"/>
                <a:cs typeface="宋体" panose="02010600030101010101" pitchFamily="2" charset="-122"/>
              </a:rPr>
              <a:t>按金额循环</a:t>
            </a:r>
            <a:r>
              <a:rPr lang="zh-CN" altLang="en-US" sz="1125" dirty="0">
                <a:latin typeface="宋体" panose="02010600030101010101" pitchFamily="2" charset="-122"/>
                <a:ea typeface="宋体" panose="02010600030101010101" pitchFamily="2" charset="-122"/>
                <a:cs typeface="宋体" panose="02010600030101010101" pitchFamily="2" charset="-122"/>
              </a:rPr>
              <a:t>的信用证。 </a:t>
            </a:r>
          </a:p>
          <a:p>
            <a:pPr marL="0" indent="287020" fontAlgn="auto">
              <a:lnSpc>
                <a:spcPct val="150000"/>
              </a:lnSpc>
              <a:spcBef>
                <a:spcPts val="0"/>
              </a:spcBef>
              <a:buNone/>
              <a:extLst>
                <a:ext uri="{35155182-B16C-46BC-9424-99874614C6A1}">
                  <wpsdc:indentchars xmlns="" xmlns:wpsdc="http://www.wps.cn/officeDocument/2017/drawingmlCustomData" val="200" checksum="3306332524"/>
                </a:ext>
              </a:extLst>
            </a:pPr>
            <a:r>
              <a:rPr lang="zh-CN" altLang="en-US" sz="1125" b="1" dirty="0">
                <a:latin typeface="宋体" panose="02010600030101010101" pitchFamily="2" charset="-122"/>
                <a:ea typeface="宋体" panose="02010600030101010101" pitchFamily="2" charset="-122"/>
                <a:cs typeface="宋体" panose="02010600030101010101" pitchFamily="2" charset="-122"/>
              </a:rPr>
              <a:t>按时间循环</a:t>
            </a:r>
            <a:r>
              <a:rPr lang="zh-CN" altLang="en-US" sz="1125" dirty="0">
                <a:latin typeface="宋体" panose="02010600030101010101" pitchFamily="2" charset="-122"/>
                <a:ea typeface="宋体" panose="02010600030101010101" pitchFamily="2" charset="-122"/>
                <a:cs typeface="宋体" panose="02010600030101010101" pitchFamily="2" charset="-122"/>
              </a:rPr>
              <a:t>的信用证是受益人在一定的时间内可多次支取信用证规定的金额；</a:t>
            </a:r>
            <a:r>
              <a:rPr lang="zh-CN" altLang="en-US" sz="1125" b="1" dirty="0">
                <a:latin typeface="宋体" panose="02010600030101010101" pitchFamily="2" charset="-122"/>
                <a:ea typeface="宋体" panose="02010600030101010101" pitchFamily="2" charset="-122"/>
                <a:cs typeface="宋体" panose="02010600030101010101" pitchFamily="2" charset="-122"/>
              </a:rPr>
              <a:t>按金额循环</a:t>
            </a:r>
            <a:r>
              <a:rPr lang="zh-CN" altLang="en-US" sz="1125" dirty="0">
                <a:latin typeface="宋体" panose="02010600030101010101" pitchFamily="2" charset="-122"/>
                <a:ea typeface="宋体" panose="02010600030101010101" pitchFamily="2" charset="-122"/>
                <a:cs typeface="宋体" panose="02010600030101010101" pitchFamily="2" charset="-122"/>
              </a:rPr>
              <a:t>的信用证是信用证金额议付后,仍恢复到原金额可再次使用,直到用完规定的总额为止。</a:t>
            </a:r>
          </a:p>
        </p:txBody>
      </p:sp>
    </p:spTree>
    <p:custDataLst>
      <p:tags r:id="rId1"/>
    </p:custData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331640" y="620688"/>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259632" y="1700808"/>
            <a:ext cx="6555105" cy="2707481"/>
          </a:xfrm>
        </p:spPr>
        <p:txBody>
          <a:bodyPr>
            <a:noAutofit/>
          </a:bodyPr>
          <a:lstStyle/>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(8)对开信用证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对开信用证,是指两张信用证的开证申请人互以对方为受益人而开立的信用证。对开信用证的特点是第一张信用证的受益人(出口人) 和开证申请人(进口人) 就是第二张信用证的申请人和受益人,第一张信用证的通知行通常就是第二张信用证的开证行。两张信用证的金额相等或大体相等,两证可同时互开,也可先后开立。对开信用证多用于易货贸易或进料加工贸易方式。采用这种互相联系、互为条件的开证办法,交易双方彼此得以约束。</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b="1" dirty="0">
                <a:latin typeface="宋体" panose="02010600030101010101" pitchFamily="2" charset="-122"/>
                <a:ea typeface="宋体" panose="02010600030101010101" pitchFamily="2" charset="-122"/>
                <a:cs typeface="宋体" panose="02010600030101010101" pitchFamily="2" charset="-122"/>
              </a:rPr>
              <a:t>(9)背对背信用证</a:t>
            </a:r>
          </a:p>
          <a:p>
            <a:pPr marL="0" indent="266700" fontAlgn="auto">
              <a:lnSpc>
                <a:spcPct val="150000"/>
              </a:lnSpc>
              <a:spcBef>
                <a:spcPts val="0"/>
              </a:spcBef>
              <a:buNone/>
              <a:extLst>
                <a:ext uri="{35155182-B16C-46BC-9424-99874614C6A1}">
                  <wpsdc:indentchars xmlns="" xmlns:wpsdc="http://www.wps.cn/officeDocument/2017/drawingmlCustomData" val="200" checksum="2103538627"/>
                </a:ext>
              </a:extLst>
            </a:pPr>
            <a:r>
              <a:rPr lang="zh-CN" altLang="en-US" sz="1050" dirty="0">
                <a:latin typeface="宋体" panose="02010600030101010101" pitchFamily="2" charset="-122"/>
                <a:ea typeface="宋体" panose="02010600030101010101" pitchFamily="2" charset="-122"/>
                <a:cs typeface="宋体" panose="02010600030101010101" pitchFamily="2" charset="-122"/>
              </a:rPr>
              <a:t>背对背信用证,又称“ 转开信用证”,是指受益人要求原证的通知行或其他银行以原证为基础,另开一张内容相似的新信用证。背对背信用证的受益人可以是国外的,也可以是国内的。背对背信用证的开立通常是当中间商转售他人货物、从中图利,或两国不能直接办理进出口贸易时,通过第三者以此种方法来促进贸易。这种贸易由三方即出口商、中间商、进口商签订两份买卖合同,按照中间商与进口商签订的第一份合同开出的信用证称为原信用证；按照中间商与出口商签订的第二份合同开出的第二张信用证称为背对背信用证,也称从属信用证。原信用证的受益人就是背对背信用证的开证申请人。新证开出后,原证仍然有效。 背对背信用证的内容除开证人、受益人、金额、单价、装运期限、有效期限可有变动外,其他条款一般与原证相同。原信用证价格高于背对背信用证的价格,差额就是中间商赚取的利润或佣金。</a:t>
            </a:r>
          </a:p>
        </p:txBody>
      </p:sp>
    </p:spTree>
    <p:custDataLst>
      <p:tags r:id="rId1"/>
    </p:custData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34500" y="620688"/>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种类</a:t>
            </a:r>
          </a:p>
        </p:txBody>
      </p:sp>
      <p:sp>
        <p:nvSpPr>
          <p:cNvPr id="3" name="内容占位符 2"/>
          <p:cNvSpPr>
            <a:spLocks noGrp="1"/>
          </p:cNvSpPr>
          <p:nvPr>
            <p:ph idx="1"/>
          </p:nvPr>
        </p:nvSpPr>
        <p:spPr>
          <a:xfrm>
            <a:off x="1294447" y="1628800"/>
            <a:ext cx="6555105" cy="2707481"/>
          </a:xfrm>
        </p:spPr>
        <p:txBody>
          <a:bodyPr>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(10)备用信用证</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b="1" dirty="0">
                <a:latin typeface="宋体" panose="02010600030101010101" pitchFamily="2" charset="-122"/>
                <a:ea typeface="宋体" panose="02010600030101010101" pitchFamily="2" charset="-122"/>
                <a:cs typeface="宋体" panose="02010600030101010101" pitchFamily="2" charset="-122"/>
              </a:rPr>
              <a:t>备用信用证</a:t>
            </a:r>
            <a:r>
              <a:rPr lang="zh-CN" altLang="en-US" sz="1350" dirty="0">
                <a:latin typeface="宋体" panose="02010600030101010101" pitchFamily="2" charset="-122"/>
                <a:ea typeface="宋体" panose="02010600030101010101" pitchFamily="2" charset="-122"/>
                <a:cs typeface="宋体" panose="02010600030101010101" pitchFamily="2" charset="-122"/>
              </a:rPr>
              <a:t>,又称“商业票据信用证”、“担保信用证” 或“保证信用证”,是指开证行根据开证申请人的请求对受益人开立的承诺承担某项义务时,受益人只要凭备用信用证的规定向开证行开具汇票( 或不开汇票),并提交开证申请人未履行义务的声明或证明文件,即可取得开证行的偿付。备用信用证属于银行信用,开证银行承担的是第一位的责任。</a:t>
            </a:r>
          </a:p>
        </p:txBody>
      </p:sp>
    </p:spTree>
    <p:custDataLst>
      <p:tags r:id="rId1"/>
    </p:custData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—Characteristics</a:t>
            </a:r>
          </a:p>
        </p:txBody>
      </p:sp>
      <p:sp>
        <p:nvSpPr>
          <p:cNvPr id="3" name="正文"/>
          <p:cNvSpPr>
            <a:spLocks noGrp="1"/>
          </p:cNvSpPr>
          <p:nvPr>
            <p:ph idx="1"/>
            <p:custDataLst>
              <p:tags r:id="rId3"/>
            </p:custDataLst>
          </p:nvPr>
        </p:nvSpPr>
        <p:spPr>
          <a:xfrm>
            <a:off x="683568" y="1074877"/>
            <a:ext cx="7938432" cy="4077910"/>
          </a:xfrm>
        </p:spPr>
        <p:txBody>
          <a:bodyPr wrap="square">
            <a:noAutofit/>
          </a:bodyPr>
          <a:lstStyle/>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The characteristics of letter of credit payment method are mainly reflected in the following three aspects:</a:t>
            </a:r>
          </a:p>
          <a:p>
            <a:pPr marL="0" indent="0" fontAlgn="auto">
              <a:lnSpc>
                <a:spcPct val="150000"/>
              </a:lnSpc>
              <a:spcBef>
                <a:spcPts val="0"/>
              </a:spcBef>
              <a:buNone/>
            </a:pPr>
            <a:r>
              <a:rPr sz="1500" b="1" dirty="0">
                <a:latin typeface="Times New Roman" panose="02020603050405020304" pitchFamily="18" charset="0"/>
                <a:cs typeface="Times New Roman" panose="02020603050405020304" pitchFamily="18" charset="0"/>
                <a:sym typeface="+mn-ea"/>
              </a:rPr>
              <a:t>(1)Opening bank undertaking the primary responsibility of payment</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It is a kind of absolute and primary responsibility.  In another word,after opening a  credit, the  opening  bank  has  to  fulfill  the  payment  according  to  L / C  terms whenever the buyer is bankrupt,with solvency,dead or not.  Without the consent of the beneficiary,a credit can’ t be revoked or revised.</a:t>
            </a:r>
          </a:p>
          <a:p>
            <a:pPr marL="0" algn="l" fontAlgn="auto">
              <a:lnSpc>
                <a:spcPct val="150000"/>
              </a:lnSpc>
              <a:spcBef>
                <a:spcPts val="0"/>
              </a:spcBef>
              <a:buClrTx/>
              <a:buSzTx/>
              <a:buNone/>
            </a:pPr>
            <a:r>
              <a:rPr sz="1500" b="1" dirty="0">
                <a:latin typeface="Times New Roman" panose="02020603050405020304" pitchFamily="18" charset="0"/>
                <a:cs typeface="Times New Roman" panose="02020603050405020304" pitchFamily="18" charset="0"/>
                <a:sym typeface="+mn-ea"/>
              </a:rPr>
              <a:t>(2)L / C is a selfsufficient instrument</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A letter of credit is another contract,which is issued based on the sales of contract,but independent from the sales contract and the application form.  A letter of credit is actually a contract between the issuing bank and the beneficiary. The rights and obligations  of  the  parties  involved  are  subject  to  the  credit, not  bound  by  the sales contract.  Therefore,a payment or acceptance promise made by a bank is not bound by the restriction of the claims or defenses between the applicant and the issuing bank or the beneficiary based on the existing relationships. </a:t>
            </a:r>
          </a:p>
        </p:txBody>
      </p:sp>
    </p:spTree>
    <p:custDataLst>
      <p:tags r:id="rId1"/>
    </p:custData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—Characteristics</a:t>
            </a:r>
          </a:p>
        </p:txBody>
      </p:sp>
      <p:sp>
        <p:nvSpPr>
          <p:cNvPr id="3" name="正文"/>
          <p:cNvSpPr>
            <a:spLocks noGrp="1"/>
          </p:cNvSpPr>
          <p:nvPr>
            <p:ph idx="1"/>
            <p:custDataLst>
              <p:tags r:id="rId3"/>
            </p:custDataLst>
          </p:nvPr>
        </p:nvSpPr>
        <p:spPr>
          <a:xfrm>
            <a:off x="899220" y="1484784"/>
            <a:ext cx="7307540" cy="3717870"/>
          </a:xfrm>
        </p:spPr>
        <p:txBody>
          <a:bodyPr wrap="square">
            <a:noAutofit/>
          </a:bodyPr>
          <a:lstStyle/>
          <a:p>
            <a:pPr marL="0" indent="0" fontAlgn="auto">
              <a:lnSpc>
                <a:spcPct val="150000"/>
              </a:lnSpc>
              <a:spcBef>
                <a:spcPts val="0"/>
              </a:spcBef>
              <a:buNone/>
            </a:pPr>
            <a:r>
              <a:rPr sz="1500" b="1" dirty="0">
                <a:latin typeface="Times New Roman" panose="02020603050405020304" pitchFamily="18" charset="0"/>
                <a:cs typeface="Times New Roman" panose="02020603050405020304" pitchFamily="18" charset="0"/>
                <a:sym typeface="+mn-ea"/>
              </a:rPr>
              <a:t>(3) L / C is a transaction of documents</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Under  a  letter  of  credit, a  bank  makes  payment  against  documents.  A  bank makes payment depending on the documentary compliance with the shipping documents and the credit,which is not concerned with the goods,the sales contract and the truth or falsity of the documents.</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With  the  principle  of  strict  compliance, the  documents  must  comply  with  the credit as well as each other. The paying bank must make payment as long as the doc- uments are correct even though the actual</a:t>
            </a:r>
            <a:r>
              <a:rPr lang="en-US" sz="1500" dirty="0">
                <a:latin typeface="Times New Roman" panose="02020603050405020304" pitchFamily="18" charset="0"/>
                <a:cs typeface="Times New Roman" panose="02020603050405020304" pitchFamily="18" charset="0"/>
                <a:sym typeface="+mn-ea"/>
              </a:rPr>
              <a:t> </a:t>
            </a:r>
            <a:r>
              <a:rPr sz="1500" dirty="0">
                <a:latin typeface="Times New Roman" panose="02020603050405020304" pitchFamily="18" charset="0"/>
                <a:cs typeface="Times New Roman" panose="02020603050405020304" pitchFamily="18" charset="0"/>
                <a:sym typeface="+mn-ea"/>
              </a:rPr>
              <a:t>shipment has something wrong. The paying bank can refuse payment if the documents are wrong even though the shipment is right.  In case that the goods are faked or the seller acts dishonestly,the way to make refusal of the payment is to find out the documentary discrepancies.</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endParaRPr sz="1500" dirty="0">
              <a:latin typeface="Times New Roman" panose="02020603050405020304" pitchFamily="18" charset="0"/>
              <a:cs typeface="Times New Roman" panose="02020603050405020304" pitchFamily="18" charset="0"/>
              <a:sym typeface="+mn-ea"/>
            </a:endParaRPr>
          </a:p>
        </p:txBody>
      </p:sp>
    </p:spTree>
    <p:custDataLst>
      <p:tags r:id="rId1"/>
    </p:custData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75656" y="548680"/>
            <a:ext cx="6075000" cy="405000"/>
          </a:xfrm>
        </p:spPr>
        <p:txBody>
          <a:bodyPr>
            <a:normAutofit fontScale="90000"/>
          </a:bodyPr>
          <a:lstStyle/>
          <a:p>
            <a:pPr algn="ctr"/>
            <a:r>
              <a:rPr lang="zh-CN" altLang="en-US" dirty="0">
                <a:sym typeface="+mn-ea"/>
              </a:rPr>
              <a:t>信用证</a:t>
            </a:r>
            <a:r>
              <a:rPr lang="en-US" altLang="zh-CN" dirty="0">
                <a:sym typeface="+mn-ea"/>
              </a:rPr>
              <a:t>—</a:t>
            </a:r>
            <a:r>
              <a:rPr lang="zh-CN" altLang="en-US" dirty="0">
                <a:sym typeface="+mn-ea"/>
              </a:rPr>
              <a:t>特点</a:t>
            </a:r>
          </a:p>
        </p:txBody>
      </p:sp>
      <p:sp>
        <p:nvSpPr>
          <p:cNvPr id="3" name="内容占位符 2"/>
          <p:cNvSpPr>
            <a:spLocks noGrp="1"/>
          </p:cNvSpPr>
          <p:nvPr>
            <p:ph idx="1"/>
          </p:nvPr>
        </p:nvSpPr>
        <p:spPr>
          <a:xfrm>
            <a:off x="1331641" y="1484784"/>
            <a:ext cx="6336704" cy="3384376"/>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信用证支付方式的特点,主要表现在下列三个方面: </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(1) 开证行承担第一付款人的责任</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这种责任是一种绝对的、第一位的责任。也就是说,开证行在开出信用证后,只要卖方提交了符合信用证规定的单据,无论买方是否破产、是否有清偿能力、是否死亡都与卖方无关,开证行必须按照信用证的承诺对卖方付款,未经受益人同意,银行不得撤销或者更改信用证。</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(2)信用证是一种自足文件</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信用证是基于买卖合同为基础开立的,但是信用证一旦开立就独立于买卖合同和开证申请书,成为与买卖合同无关的另一个契约。信用证实际上是开证行与受益人之间的一个合同。信用证的各方当事人的权利、义务都以信用证为准,不受买卖合同的约束。</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(3)信用证业务是一种单据的买卖</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在信用证项下,银行实行的是凭单付款的原则,银行付款的依据仅仅是单据和信用证的规定表面相符,银行与货物无关,与买卖合同无关,与单据的真假无关。 </a:t>
            </a:r>
          </a:p>
        </p:txBody>
      </p:sp>
    </p:spTree>
    <p:custDataLst>
      <p:tags r:id="rId1"/>
    </p:custData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248126" y="3469958"/>
            <a:ext cx="8835866" cy="1989773"/>
          </a:xfrm>
        </p:spPr>
        <p:txBody>
          <a:bodyPr wrap="square">
            <a:normAutofit/>
          </a:bodyPr>
          <a:lstStyle/>
          <a:p>
            <a:r>
              <a:rPr dirty="0">
                <a:sym typeface="+mn-ea"/>
              </a:rPr>
              <a:t>Usage of Different Payment Methods</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07</a:t>
            </a:r>
            <a:endParaRPr lang="zh-CN" altLang="en-US" dirty="0"/>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55576" y="1484784"/>
            <a:ext cx="7488832" cy="2554545"/>
          </a:xfrm>
          <a:prstGeom prst="rect">
            <a:avLst/>
          </a:prstGeom>
          <a:noFill/>
        </p:spPr>
        <p:txBody>
          <a:bodyPr wrap="square" rtlCol="0">
            <a:spAutoFit/>
          </a:bodyPr>
          <a:lstStyle/>
          <a:p>
            <a:pPr algn="just"/>
            <a:r>
              <a:rPr lang="en-US" altLang="zh-CN" sz="3200">
                <a:latin typeface="Times New Roman" panose="02020603050405020304" pitchFamily="18" charset="0"/>
                <a:cs typeface="Times New Roman" panose="02020603050405020304" pitchFamily="18" charset="0"/>
              </a:rPr>
              <a:t>The quality of goods refers to the combination of the intrinsic attributes and outer form or shape of the goods.</a:t>
            </a:r>
          </a:p>
          <a:p>
            <a:pPr algn="just"/>
            <a:r>
              <a:rPr lang="zh-CN" altLang="en-US" sz="2600"/>
              <a:t>（商品品质是指商品内在属性与外观形态的综合。 </a:t>
            </a:r>
            <a:r>
              <a:rPr lang="zh-CN" altLang="en-US" sz="2600">
                <a:latin typeface="Times New Roman" panose="02020603050405020304" pitchFamily="18" charset="0"/>
                <a:cs typeface="Times New Roman" panose="02020603050405020304" pitchFamily="18" charset="0"/>
              </a:rPr>
              <a:t>）</a:t>
            </a:r>
            <a:endParaRPr lang="en-US" altLang="zh-CN" sz="2600">
              <a:latin typeface="Times New Roman" panose="02020603050405020304" pitchFamily="18" charset="0"/>
              <a:cs typeface="Times New Roman" panose="02020603050405020304" pitchFamily="18" charset="0"/>
            </a:endParaRPr>
          </a:p>
          <a:p>
            <a:pPr algn="just"/>
            <a:endParaRPr lang="en-US" altLang="zh-CN" sz="1200">
              <a:latin typeface="Times New Roman" panose="02020603050405020304" pitchFamily="18" charset="0"/>
              <a:cs typeface="Times New Roman" panose="02020603050405020304" pitchFamily="18" charset="0"/>
            </a:endParaRPr>
          </a:p>
        </p:txBody>
      </p:sp>
      <p:sp>
        <p:nvSpPr>
          <p:cNvPr id="4" name="TextBox 3"/>
          <p:cNvSpPr txBox="1"/>
          <p:nvPr/>
        </p:nvSpPr>
        <p:spPr>
          <a:xfrm>
            <a:off x="395536" y="287966"/>
            <a:ext cx="10116616" cy="553998"/>
          </a:xfrm>
          <a:prstGeom prst="rect">
            <a:avLst/>
          </a:prstGeom>
          <a:noFill/>
        </p:spPr>
        <p:txBody>
          <a:bodyPr wrap="square" rtlCol="0">
            <a:spAutoFit/>
          </a:bodyPr>
          <a:lstStyle/>
          <a:p>
            <a:r>
              <a:rPr lang="en-US" altLang="zh-CN" sz="3000"/>
              <a:t>Section Two  Quality of Commodity</a:t>
            </a:r>
            <a:r>
              <a:rPr lang="zh-CN" altLang="en-US" sz="2400"/>
              <a:t>（第一节商品品质）</a:t>
            </a:r>
          </a:p>
        </p:txBody>
      </p:sp>
    </p:spTree>
  </p:cSld>
  <p:clrMapOvr>
    <a:masterClrMapping/>
  </p:clrMapOvr>
  <p:transition spd="slow">
    <p:push dir="u"/>
  </p:transition>
</p:sld>
</file>

<file path=ppt/slides/slide33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637615" y="3459752"/>
            <a:ext cx="5868771" cy="1492493"/>
          </a:xfrm>
        </p:spPr>
        <p:txBody>
          <a:bodyPr wrap="square">
            <a:normAutofit/>
          </a:bodyPr>
          <a:lstStyle/>
          <a:p>
            <a:r>
              <a:rPr lang="zh-CN" altLang="en-US">
                <a:sym typeface="+mn-ea"/>
              </a:rPr>
              <a:t>不同支付方式的应用</a:t>
            </a:r>
            <a:endParaRPr lang="zh-CN" altLang="en-US" dirty="0"/>
          </a:p>
        </p:txBody>
      </p:sp>
      <p:sp>
        <p:nvSpPr>
          <p:cNvPr id="6" name="节编号"/>
          <p:cNvSpPr>
            <a:spLocks noGrp="1"/>
          </p:cNvSpPr>
          <p:nvPr>
            <p:ph type="body" sz="quarter" idx="13"/>
            <p:custDataLst>
              <p:tags r:id="rId3"/>
            </p:custDataLst>
          </p:nvPr>
        </p:nvSpPr>
        <p:spPr>
          <a:xfrm>
            <a:off x="1637615" y="1781140"/>
            <a:ext cx="5868771" cy="1502494"/>
          </a:xfrm>
        </p:spPr>
        <p:txBody>
          <a:bodyPr wrap="square">
            <a:normAutofit/>
          </a:bodyPr>
          <a:lstStyle/>
          <a:p>
            <a:r>
              <a:rPr lang="en-US" altLang="zh-CN" dirty="0"/>
              <a:t>07</a:t>
            </a:r>
            <a:endParaRPr lang="zh-CN" altLang="en-US" dirty="0"/>
          </a:p>
        </p:txBody>
      </p:sp>
    </p:spTree>
    <p:custDataLst>
      <p:tags r:id="rId1"/>
    </p:custData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—Characteristics</a:t>
            </a:r>
          </a:p>
        </p:txBody>
      </p:sp>
      <p:sp>
        <p:nvSpPr>
          <p:cNvPr id="3" name="正文"/>
          <p:cNvSpPr>
            <a:spLocks noGrp="1"/>
          </p:cNvSpPr>
          <p:nvPr>
            <p:ph idx="1"/>
            <p:custDataLst>
              <p:tags r:id="rId3"/>
            </p:custDataLst>
          </p:nvPr>
        </p:nvSpPr>
        <p:spPr>
          <a:xfrm>
            <a:off x="827584" y="1080554"/>
            <a:ext cx="7560840" cy="3429838"/>
          </a:xfrm>
        </p:spPr>
        <p:txBody>
          <a:bodyPr wrap="square">
            <a:noAutofit/>
          </a:bodyPr>
          <a:lstStyle/>
          <a:p>
            <a:pPr marL="0" indent="0" fontAlgn="auto">
              <a:lnSpc>
                <a:spcPct val="150000"/>
              </a:lnSpc>
              <a:spcBef>
                <a:spcPts val="0"/>
              </a:spcBef>
              <a:buNone/>
            </a:pPr>
            <a:r>
              <a:rPr sz="1500" b="1" dirty="0">
                <a:latin typeface="Times New Roman" panose="02020603050405020304" pitchFamily="18" charset="0"/>
                <a:cs typeface="Times New Roman" panose="02020603050405020304" pitchFamily="18" charset="0"/>
                <a:sym typeface="+mn-ea"/>
              </a:rPr>
              <a:t>1.Combination of L / C and Remittance</a:t>
            </a:r>
          </a:p>
          <a:p>
            <a:pPr marL="0" indent="381000" fontAlgn="auto">
              <a:lnSpc>
                <a:spcPct val="150000"/>
              </a:lnSpc>
              <a:spcBef>
                <a:spcPts val="0"/>
              </a:spcBef>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It means that the payment is partially made by L / C and the balance is paid by remittance.  For example,for the transaction of ores,both parties may agree that certain percent of the invoice amount is paid by L / C with presentation of the shipping documents,and the balance is paid by remittance according to commodity inspection result and the actual quality or weight after the arrival of the goods.</a:t>
            </a:r>
          </a:p>
          <a:p>
            <a:pPr marL="0" indent="0" fontAlgn="auto">
              <a:lnSpc>
                <a:spcPct val="150000"/>
              </a:lnSpc>
              <a:spcBef>
                <a:spcPts val="0"/>
              </a:spcBef>
              <a:buNone/>
            </a:pPr>
            <a:r>
              <a:rPr sz="1500" b="1" dirty="0">
                <a:latin typeface="Times New Roman" panose="02020603050405020304" pitchFamily="18" charset="0"/>
                <a:cs typeface="Times New Roman" panose="02020603050405020304" pitchFamily="18" charset="0"/>
                <a:sym typeface="+mn-ea"/>
              </a:rPr>
              <a:t>2.Combination of L / C and Collectio</a:t>
            </a:r>
            <a:r>
              <a:rPr sz="1500" dirty="0">
                <a:latin typeface="Times New Roman" panose="02020603050405020304" pitchFamily="18" charset="0"/>
                <a:cs typeface="Times New Roman" panose="02020603050405020304" pitchFamily="18" charset="0"/>
                <a:sym typeface="+mn-ea"/>
              </a:rPr>
              <a:t>n</a:t>
            </a:r>
          </a:p>
          <a:p>
            <a:pPr marL="0" indent="381000" algn="l" fontAlgn="auto">
              <a:lnSpc>
                <a:spcPct val="150000"/>
              </a:lnSpc>
              <a:spcBef>
                <a:spcPts val="0"/>
              </a:spcBef>
              <a:buClrTx/>
              <a:buSzTx/>
              <a:buNone/>
              <a:extLst>
                <a:ext uri="{35155182-B16C-46BC-9424-99874614C6A1}">
                  <wpsdc:indentchars xmlns="" xmlns:wpsdc="http://www.wps.cn/officeDocument/2017/drawingmlCustomData" val="200" checksum="2033819950"/>
                </a:ext>
              </a:extLst>
            </a:pPr>
            <a:r>
              <a:rPr sz="1500" dirty="0">
                <a:latin typeface="Times New Roman" panose="02020603050405020304" pitchFamily="18" charset="0"/>
                <a:cs typeface="Times New Roman" panose="02020603050405020304" pitchFamily="18" charset="0"/>
                <a:sym typeface="+mn-ea"/>
              </a:rPr>
              <a:t>Payment effected in this way will partly be made by L / C and partly by collection. This will require the buyer to open a L / C for a certain percentage of the whole payment of the goods,and the balance is to be collected.  It is usually operated in the way as follows:Two bills of exchange are issued according to the credit,the payment by credit is made with the clean draft and the payment by collection is made by sig or time D / P with the presentation of the full set of documents.  For safety,clause such as </a:t>
            </a:r>
            <a:r>
              <a:rPr sz="1500" b="1" dirty="0">
                <a:latin typeface="Times New Roman" panose="02020603050405020304" pitchFamily="18" charset="0"/>
                <a:cs typeface="Times New Roman" panose="02020603050405020304" pitchFamily="18" charset="0"/>
                <a:sym typeface="+mn-ea"/>
              </a:rPr>
              <a:t>“</a:t>
            </a:r>
            <a:r>
              <a:rPr sz="1500" dirty="0">
                <a:latin typeface="Times New Roman" panose="02020603050405020304" pitchFamily="18" charset="0"/>
                <a:cs typeface="Times New Roman" panose="02020603050405020304" pitchFamily="18" charset="0"/>
                <a:sym typeface="+mn-ea"/>
              </a:rPr>
              <a:t> </a:t>
            </a:r>
            <a:r>
              <a:rPr sz="1500" b="1" dirty="0">
                <a:latin typeface="Times New Roman" panose="02020603050405020304" pitchFamily="18" charset="0"/>
                <a:cs typeface="Times New Roman" panose="02020603050405020304" pitchFamily="18" charset="0"/>
                <a:sym typeface="+mn-ea"/>
              </a:rPr>
              <a:t>the documents delivered upon the full payment” </a:t>
            </a:r>
            <a:r>
              <a:rPr sz="1500" dirty="0">
                <a:latin typeface="Times New Roman" panose="02020603050405020304" pitchFamily="18" charset="0"/>
                <a:cs typeface="Times New Roman" panose="02020603050405020304" pitchFamily="18" charset="0"/>
                <a:sym typeface="+mn-ea"/>
              </a:rPr>
              <a:t>must be stated in the letter of credit.</a:t>
            </a:r>
          </a:p>
          <a:p>
            <a:pPr marL="0" indent="0" fontAlgn="auto">
              <a:lnSpc>
                <a:spcPct val="150000"/>
              </a:lnSpc>
              <a:spcBef>
                <a:spcPts val="0"/>
              </a:spcBef>
              <a:buNone/>
            </a:pPr>
            <a:endParaRPr sz="1500" dirty="0">
              <a:latin typeface="Times New Roman" panose="02020603050405020304" pitchFamily="18" charset="0"/>
              <a:cs typeface="Times New Roman" panose="02020603050405020304" pitchFamily="18" charset="0"/>
              <a:sym typeface="+mn-ea"/>
            </a:endParaRPr>
          </a:p>
        </p:txBody>
      </p:sp>
    </p:spTree>
    <p:custDataLst>
      <p:tags r:id="rId1"/>
    </p:custData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dirty="0">
                <a:sym typeface="+mn-ea"/>
              </a:rPr>
              <a:t>Letter of Credit( L / C)</a:t>
            </a:r>
            <a:r>
              <a:rPr lang="en-US" dirty="0">
                <a:sym typeface="+mn-ea"/>
              </a:rPr>
              <a:t>—Characteristics</a:t>
            </a:r>
          </a:p>
        </p:txBody>
      </p:sp>
      <p:sp>
        <p:nvSpPr>
          <p:cNvPr id="3" name="正文"/>
          <p:cNvSpPr>
            <a:spLocks noGrp="1"/>
          </p:cNvSpPr>
          <p:nvPr>
            <p:ph idx="1"/>
            <p:custDataLst>
              <p:tags r:id="rId3"/>
            </p:custDataLst>
          </p:nvPr>
        </p:nvSpPr>
        <p:spPr>
          <a:xfrm>
            <a:off x="971600" y="1484784"/>
            <a:ext cx="6912768" cy="3312368"/>
          </a:xfrm>
        </p:spPr>
        <p:txBody>
          <a:bodyPr wrap="square">
            <a:noAutofit/>
          </a:bodyPr>
          <a:lstStyle/>
          <a:p>
            <a:pPr marL="0" indent="0" algn="ctr" fontAlgn="auto">
              <a:lnSpc>
                <a:spcPct val="150000"/>
              </a:lnSpc>
              <a:spcBef>
                <a:spcPts val="0"/>
              </a:spcBef>
              <a:buNone/>
            </a:pPr>
            <a:r>
              <a:rPr b="1" dirty="0">
                <a:latin typeface="Times New Roman" panose="02020603050405020304" pitchFamily="18" charset="0"/>
                <a:cs typeface="Times New Roman" panose="02020603050405020304" pitchFamily="18" charset="0"/>
                <a:sym typeface="+mn-ea"/>
              </a:rPr>
              <a:t>3.Combination of Remittance,Collection and L / C</a:t>
            </a:r>
          </a:p>
          <a:p>
            <a:pPr marL="0" indent="457200" fontAlgn="auto">
              <a:lnSpc>
                <a:spcPct val="150000"/>
              </a:lnSpc>
              <a:spcBef>
                <a:spcPts val="0"/>
              </a:spcBef>
              <a:buNone/>
              <a:extLst>
                <a:ext uri="{35155182-B16C-46BC-9424-99874614C6A1}">
                  <wpsdc:indentchars xmlns="" xmlns:wpsdc="http://www.wps.cn/officeDocument/2017/drawingmlCustomData" val="200" checksum="59296752"/>
                </a:ext>
              </a:extLst>
            </a:pPr>
            <a:r>
              <a:rPr dirty="0">
                <a:latin typeface="Times New Roman" panose="02020603050405020304" pitchFamily="18" charset="0"/>
                <a:cs typeface="Times New Roman" panose="02020603050405020304" pitchFamily="18" charset="0"/>
                <a:sym typeface="+mn-ea"/>
              </a:rPr>
              <a:t>For the transactions of whole set equipment,large mechanical products and vehicles,due to the large contract sum and long production cycle of the products,the payment is usually made by installment according to the project schedule and delivery schedule.  Under this circumstance,the combination of remittance,collection and L / C is adapted.</a:t>
            </a:r>
          </a:p>
          <a:p>
            <a:pPr marL="0" indent="0" fontAlgn="auto">
              <a:lnSpc>
                <a:spcPct val="150000"/>
              </a:lnSpc>
              <a:spcBef>
                <a:spcPts val="0"/>
              </a:spcBef>
              <a:buNone/>
            </a:pPr>
            <a:endParaRPr dirty="0">
              <a:latin typeface="Times New Roman" panose="02020603050405020304" pitchFamily="18" charset="0"/>
              <a:cs typeface="Times New Roman" panose="02020603050405020304" pitchFamily="18" charset="0"/>
              <a:sym typeface="+mn-ea"/>
            </a:endParaRPr>
          </a:p>
        </p:txBody>
      </p:sp>
    </p:spTree>
    <p:custDataLst>
      <p:tags r:id="rId1"/>
    </p:custData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475656" y="476672"/>
            <a:ext cx="6075000" cy="405000"/>
          </a:xfrm>
        </p:spPr>
        <p:txBody>
          <a:bodyPr>
            <a:normAutofit fontScale="90000"/>
          </a:bodyPr>
          <a:lstStyle/>
          <a:p>
            <a:pPr algn="ctr"/>
            <a:r>
              <a:rPr lang="zh-CN" altLang="en-US" dirty="0">
                <a:sym typeface="+mn-ea"/>
              </a:rPr>
              <a:t>不同支付方式的应用</a:t>
            </a:r>
          </a:p>
        </p:txBody>
      </p:sp>
      <p:sp>
        <p:nvSpPr>
          <p:cNvPr id="3" name="内容占位符 2"/>
          <p:cNvSpPr>
            <a:spLocks noGrp="1"/>
          </p:cNvSpPr>
          <p:nvPr>
            <p:ph idx="1"/>
          </p:nvPr>
        </p:nvSpPr>
        <p:spPr>
          <a:xfrm>
            <a:off x="1294447" y="1556792"/>
            <a:ext cx="6555105" cy="2707481"/>
          </a:xfrm>
        </p:spPr>
        <p:txBody>
          <a:bodyPr>
            <a:noAutofit/>
          </a:bodyPr>
          <a:lstStyle/>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1.信用证与汇付相结合</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这种方式是指部分货款用信用证支付,余数用汇付方式结算。例如,对于矿砂等初级产品的交易,双方约定,信用证规定凭装运单据先付发票金额的若干成,余数待货到目的地后,根据检验的结果,按实际品质或重量计算出确切的金额,另用汇付方式付出。</a:t>
            </a:r>
            <a:endParaRPr lang="zh-CN" altLang="en-US" sz="1200" b="1" dirty="0">
              <a:latin typeface="宋体" panose="02010600030101010101" pitchFamily="2" charset="-122"/>
              <a:ea typeface="宋体" panose="02010600030101010101" pitchFamily="2" charset="-122"/>
              <a:cs typeface="宋体" panose="02010600030101010101" pitchFamily="2" charset="-122"/>
            </a:endParaRP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2.信用证与托收相结合</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这种方式是指部分货款用信用证支付,余数用托收方式结算。一般做法是,信用证规定出口人开立两张汇票,属于信用证部分的货款凭光票付款,而全套单据附在托收部分汇票项下,按即期或远期付款交单方式托收,但信用证上必须订明</a:t>
            </a:r>
            <a:r>
              <a:rPr lang="zh-CN" altLang="en-US" sz="1200" b="1" dirty="0">
                <a:latin typeface="宋体" panose="02010600030101010101" pitchFamily="2" charset="-122"/>
                <a:ea typeface="宋体" panose="02010600030101010101" pitchFamily="2" charset="-122"/>
                <a:cs typeface="宋体" panose="02010600030101010101" pitchFamily="2" charset="-122"/>
              </a:rPr>
              <a:t>“在发票金额全部付清后才可交单”</a:t>
            </a:r>
            <a:r>
              <a:rPr lang="zh-CN" altLang="en-US" sz="1200" dirty="0">
                <a:latin typeface="宋体" panose="02010600030101010101" pitchFamily="2" charset="-122"/>
                <a:ea typeface="宋体" panose="02010600030101010101" pitchFamily="2" charset="-122"/>
                <a:cs typeface="宋体" panose="02010600030101010101" pitchFamily="2" charset="-122"/>
              </a:rPr>
              <a:t>的条款,以确保安全。</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b="1" dirty="0">
                <a:latin typeface="宋体" panose="02010600030101010101" pitchFamily="2" charset="-122"/>
                <a:ea typeface="宋体" panose="02010600030101010101" pitchFamily="2" charset="-122"/>
                <a:cs typeface="宋体" panose="02010600030101010101" pitchFamily="2" charset="-122"/>
              </a:rPr>
              <a:t>3.汇付、托收、信用证三者相结合</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在成套设备、大型机械产品和交通工具的交易中,因为成交金额较大,产品生产周期较长,一般采取按工程进度和交货进度分若干期付清货款,即分期付款和延期付款的方法,采用汇付、托收和信用证相结合的方式。 </a:t>
            </a:r>
          </a:p>
        </p:txBody>
      </p:sp>
    </p:spTree>
    <p:custDataLst>
      <p:tags r:id="rId1"/>
    </p:custData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250508" y="2624138"/>
            <a:ext cx="8819674" cy="1455420"/>
          </a:xfrm>
        </p:spPr>
        <p:txBody>
          <a:bodyPr wrap="square">
            <a:normAutofit fontScale="90000"/>
          </a:bodyPr>
          <a:lstStyle/>
          <a:p>
            <a:br>
              <a:rPr lang="zh-CN" altLang="en-US" sz="4050" dirty="0"/>
            </a:br>
            <a:r>
              <a:rPr lang="en-US" altLang="zh-CN" sz="4050" dirty="0"/>
              <a:t>Chapter 8</a:t>
            </a:r>
            <a:br>
              <a:rPr lang="zh-CN" altLang="en-US" sz="4050" dirty="0"/>
            </a:br>
            <a:r>
              <a:rPr lang="zh-CN" altLang="en-US" sz="4050" dirty="0"/>
              <a:t>Commodity Inspection and Claim</a:t>
            </a:r>
          </a:p>
        </p:txBody>
      </p:sp>
    </p:spTree>
    <p:custDataLst>
      <p:tags r:id="rId1"/>
    </p:custData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628650" y="2318526"/>
            <a:ext cx="7886700" cy="1455363"/>
          </a:xfrm>
        </p:spPr>
        <p:txBody>
          <a:bodyPr wrap="square">
            <a:normAutofit/>
          </a:bodyPr>
          <a:lstStyle/>
          <a:p>
            <a:r>
              <a:rPr lang="zh-CN" altLang="en-US" dirty="0"/>
              <a:t>第八章</a:t>
            </a:r>
            <a:r>
              <a:rPr lang="en-US" altLang="zh-CN" dirty="0"/>
              <a:t> 商品检验和索赔</a:t>
            </a:r>
          </a:p>
        </p:txBody>
      </p:sp>
    </p:spTree>
    <p:custDataLst>
      <p:tags r:id="rId1"/>
    </p:custData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bg>
      <p:bgPr>
        <a:blipFill rotWithShape="1">
          <a:blip r:embed="rId8"/>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5856515" y="4754845"/>
            <a:ext cx="3153828" cy="810816"/>
          </a:xfrm>
        </p:spPr>
        <p:txBody>
          <a:bodyPr wrap="square">
            <a:normAutofit/>
          </a:bodyPr>
          <a:lstStyle/>
          <a:p>
            <a:r>
              <a:rPr lang="en-US" altLang="zh-CN" dirty="0"/>
              <a:t>CONTENTS</a:t>
            </a:r>
            <a:endParaRPr lang="zh-CN" altLang="en-US" dirty="0"/>
          </a:p>
        </p:txBody>
      </p:sp>
      <p:sp>
        <p:nvSpPr>
          <p:cNvPr id="6" name="序号"/>
          <p:cNvSpPr txBox="1"/>
          <p:nvPr>
            <p:custDataLst>
              <p:tags r:id="rId3"/>
            </p:custDataLst>
          </p:nvPr>
        </p:nvSpPr>
        <p:spPr>
          <a:xfrm>
            <a:off x="1222259" y="1878866"/>
            <a:ext cx="581558" cy="445282"/>
          </a:xfrm>
          <a:prstGeom prst="rect">
            <a:avLst/>
          </a:prstGeom>
          <a:noFill/>
        </p:spPr>
        <p:txBody>
          <a:bodyPr wrap="square" lIns="0" tIns="0" rIns="0" bIns="0" rtlCol="0" anchor="ctr" anchorCtr="0">
            <a:noAutofit/>
          </a:bodyPr>
          <a:lstStyle/>
          <a:p>
            <a:pPr algn="r">
              <a:lnSpc>
                <a:spcPct val="100000"/>
              </a:lnSpc>
            </a:pPr>
            <a:r>
              <a:rPr lang="en-US" sz="3000" b="1" dirty="0">
                <a:solidFill>
                  <a:schemeClr val="tx1">
                    <a:lumMod val="85000"/>
                    <a:lumOff val="15000"/>
                  </a:schemeClr>
                </a:solidFill>
                <a:latin typeface="+mn-ea"/>
                <a:cs typeface="+mn-ea"/>
                <a:sym typeface="+mn-ea"/>
              </a:rPr>
              <a:t>01</a:t>
            </a:r>
          </a:p>
        </p:txBody>
      </p:sp>
      <p:sp>
        <p:nvSpPr>
          <p:cNvPr id="7" name="项标题"/>
          <p:cNvSpPr txBox="1"/>
          <p:nvPr>
            <p:custDataLst>
              <p:tags r:id="rId4"/>
            </p:custDataLst>
          </p:nvPr>
        </p:nvSpPr>
        <p:spPr>
          <a:xfrm>
            <a:off x="2087880" y="1878806"/>
            <a:ext cx="5381625" cy="445294"/>
          </a:xfrm>
          <a:prstGeom prst="rect">
            <a:avLst/>
          </a:prstGeom>
          <a:noFill/>
        </p:spPr>
        <p:txBody>
          <a:bodyPr wrap="square" lIns="0" tIns="0" rIns="0" bIns="0" rtlCol="0" anchor="ctr">
            <a:noAutofit/>
          </a:bodyPr>
          <a:lstStyle/>
          <a:p>
            <a:pPr>
              <a:lnSpc>
                <a:spcPct val="100000"/>
              </a:lnSpc>
            </a:pPr>
            <a:r>
              <a:rPr lang="zh-CN" altLang="en-US" sz="3000" dirty="0">
                <a:sym typeface="+mn-ea"/>
              </a:rPr>
              <a:t>Inspection of Commodity</a:t>
            </a:r>
            <a:endParaRPr lang="zh-CN" altLang="en-US" sz="3000" spc="300" dirty="0">
              <a:solidFill>
                <a:schemeClr val="tx1">
                  <a:lumMod val="85000"/>
                  <a:lumOff val="15000"/>
                </a:schemeClr>
              </a:solidFill>
              <a:latin typeface="+mn-ea"/>
              <a:cs typeface="+mn-ea"/>
              <a:sym typeface="+mn-ea"/>
            </a:endParaRPr>
          </a:p>
        </p:txBody>
      </p:sp>
      <p:sp>
        <p:nvSpPr>
          <p:cNvPr id="26" name="序号"/>
          <p:cNvSpPr txBox="1"/>
          <p:nvPr>
            <p:custDataLst>
              <p:tags r:id="rId5"/>
            </p:custDataLst>
          </p:nvPr>
        </p:nvSpPr>
        <p:spPr>
          <a:xfrm>
            <a:off x="1222259" y="2729827"/>
            <a:ext cx="581558" cy="445282"/>
          </a:xfrm>
          <a:prstGeom prst="rect">
            <a:avLst/>
          </a:prstGeom>
          <a:noFill/>
        </p:spPr>
        <p:txBody>
          <a:bodyPr wrap="square" lIns="0" tIns="0" rIns="0" bIns="0" rtlCol="0" anchor="ctr" anchorCtr="0">
            <a:noAutofit/>
          </a:bodyPr>
          <a:lstStyle/>
          <a:p>
            <a:pPr algn="r">
              <a:lnSpc>
                <a:spcPct val="100000"/>
              </a:lnSpc>
            </a:pPr>
            <a:r>
              <a:rPr lang="en-US" sz="3000" b="1" dirty="0">
                <a:solidFill>
                  <a:schemeClr val="tx1">
                    <a:lumMod val="85000"/>
                    <a:lumOff val="15000"/>
                  </a:schemeClr>
                </a:solidFill>
                <a:latin typeface="+mn-ea"/>
                <a:cs typeface="+mn-ea"/>
                <a:sym typeface="+mn-ea"/>
              </a:rPr>
              <a:t>02</a:t>
            </a:r>
          </a:p>
        </p:txBody>
      </p:sp>
      <p:sp>
        <p:nvSpPr>
          <p:cNvPr id="27" name="项标题"/>
          <p:cNvSpPr txBox="1"/>
          <p:nvPr>
            <p:custDataLst>
              <p:tags r:id="rId6"/>
            </p:custDataLst>
          </p:nvPr>
        </p:nvSpPr>
        <p:spPr>
          <a:xfrm>
            <a:off x="2087727" y="2729911"/>
            <a:ext cx="4219864" cy="445114"/>
          </a:xfrm>
          <a:prstGeom prst="rect">
            <a:avLst/>
          </a:prstGeom>
          <a:noFill/>
        </p:spPr>
        <p:txBody>
          <a:bodyPr wrap="square" lIns="0" tIns="0" rIns="0" bIns="0" rtlCol="0" anchor="ctr">
            <a:noAutofit/>
          </a:bodyPr>
          <a:lstStyle/>
          <a:p>
            <a:pPr>
              <a:lnSpc>
                <a:spcPct val="100000"/>
              </a:lnSpc>
            </a:pPr>
            <a:r>
              <a:rPr lang="zh-CN" altLang="en-US" sz="3000" dirty="0">
                <a:sym typeface="+mn-ea"/>
              </a:rPr>
              <a:t>Disputes and Claims</a:t>
            </a:r>
            <a:endParaRPr lang="zh-CN" altLang="en-US" sz="3000" spc="300" dirty="0">
              <a:solidFill>
                <a:schemeClr val="tx1">
                  <a:lumMod val="85000"/>
                  <a:lumOff val="15000"/>
                </a:schemeClr>
              </a:solidFill>
              <a:latin typeface="+mn-ea"/>
              <a:cs typeface="+mn-ea"/>
              <a:sym typeface="+mn-ea"/>
            </a:endParaRPr>
          </a:p>
        </p:txBody>
      </p:sp>
    </p:spTree>
    <p:custDataLst>
      <p:tags r:id="rId1"/>
    </p:custData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5856515" y="4754845"/>
            <a:ext cx="3153828" cy="810816"/>
          </a:xfrm>
        </p:spPr>
        <p:txBody>
          <a:bodyPr wrap="square">
            <a:normAutofit/>
          </a:bodyPr>
          <a:lstStyle/>
          <a:p>
            <a:r>
              <a:rPr lang="en-US" altLang="zh-CN" dirty="0"/>
              <a:t>CONTENTS</a:t>
            </a:r>
            <a:endParaRPr lang="zh-CN" altLang="en-US" dirty="0"/>
          </a:p>
        </p:txBody>
      </p:sp>
      <p:sp>
        <p:nvSpPr>
          <p:cNvPr id="6" name="序号"/>
          <p:cNvSpPr txBox="1"/>
          <p:nvPr>
            <p:custDataLst>
              <p:tags r:id="rId3"/>
            </p:custDataLst>
          </p:nvPr>
        </p:nvSpPr>
        <p:spPr>
          <a:xfrm>
            <a:off x="1222259" y="1966878"/>
            <a:ext cx="493871" cy="378143"/>
          </a:xfrm>
          <a:prstGeom prst="rect">
            <a:avLst/>
          </a:prstGeom>
          <a:noFill/>
        </p:spPr>
        <p:txBody>
          <a:bodyPr wrap="square" lIns="0" tIns="0" rIns="0" bIns="0" rtlCol="0" anchor="ctr" anchorCtr="0">
            <a:noAutofit/>
          </a:bodyPr>
          <a:lstStyle/>
          <a:p>
            <a:pPr algn="r">
              <a:lnSpc>
                <a:spcPct val="100000"/>
              </a:lnSpc>
            </a:pPr>
            <a:r>
              <a:rPr lang="en-US" sz="3000" b="1" dirty="0">
                <a:solidFill>
                  <a:schemeClr val="tx1">
                    <a:lumMod val="85000"/>
                    <a:lumOff val="15000"/>
                  </a:schemeClr>
                </a:solidFill>
                <a:latin typeface="+mn-ea"/>
                <a:cs typeface="+mn-ea"/>
                <a:sym typeface="+mn-ea"/>
              </a:rPr>
              <a:t>01</a:t>
            </a:r>
          </a:p>
        </p:txBody>
      </p:sp>
      <p:sp>
        <p:nvSpPr>
          <p:cNvPr id="7" name="项标题"/>
          <p:cNvSpPr txBox="1"/>
          <p:nvPr>
            <p:custDataLst>
              <p:tags r:id="rId4"/>
            </p:custDataLst>
          </p:nvPr>
        </p:nvSpPr>
        <p:spPr>
          <a:xfrm>
            <a:off x="1957232" y="1966949"/>
            <a:ext cx="3583596" cy="378000"/>
          </a:xfrm>
          <a:prstGeom prst="rect">
            <a:avLst/>
          </a:prstGeom>
          <a:noFill/>
        </p:spPr>
        <p:txBody>
          <a:bodyPr wrap="square" lIns="0" tIns="0" rIns="0" bIns="0" rtlCol="0" anchor="ctr">
            <a:noAutofit/>
          </a:bodyPr>
          <a:lstStyle/>
          <a:p>
            <a:pPr>
              <a:lnSpc>
                <a:spcPct val="100000"/>
              </a:lnSpc>
            </a:pPr>
            <a:r>
              <a:rPr lang="zh-CN" altLang="en-US" sz="3000" spc="300" dirty="0">
                <a:solidFill>
                  <a:schemeClr val="tx1">
                    <a:lumMod val="85000"/>
                    <a:lumOff val="15000"/>
                  </a:schemeClr>
                </a:solidFill>
                <a:latin typeface="+mn-ea"/>
                <a:cs typeface="+mn-ea"/>
                <a:sym typeface="+mn-ea"/>
              </a:rPr>
              <a:t>商品检验</a:t>
            </a:r>
          </a:p>
        </p:txBody>
      </p:sp>
      <p:grpSp>
        <p:nvGrpSpPr>
          <p:cNvPr id="2" name="组合 1"/>
          <p:cNvGrpSpPr/>
          <p:nvPr>
            <p:custDataLst>
              <p:tags r:id="rId5"/>
            </p:custDataLst>
          </p:nvPr>
        </p:nvGrpSpPr>
        <p:grpSpPr>
          <a:xfrm>
            <a:off x="1222058" y="3199924"/>
            <a:ext cx="4318635" cy="378143"/>
            <a:chOff x="2566" y="3847"/>
            <a:chExt cx="9068" cy="794"/>
          </a:xfrm>
        </p:grpSpPr>
        <p:sp>
          <p:nvSpPr>
            <p:cNvPr id="26" name="序号"/>
            <p:cNvSpPr txBox="1"/>
            <p:nvPr>
              <p:custDataLst>
                <p:tags r:id="rId6"/>
              </p:custDataLst>
            </p:nvPr>
          </p:nvSpPr>
          <p:spPr>
            <a:xfrm>
              <a:off x="2566" y="3847"/>
              <a:ext cx="1037" cy="794"/>
            </a:xfrm>
            <a:prstGeom prst="rect">
              <a:avLst/>
            </a:prstGeom>
            <a:noFill/>
          </p:spPr>
          <p:txBody>
            <a:bodyPr wrap="square" lIns="0" tIns="0" rIns="0" bIns="0" rtlCol="0" anchor="ctr" anchorCtr="0"/>
            <a:lstStyle/>
            <a:p>
              <a:pPr algn="r">
                <a:lnSpc>
                  <a:spcPct val="100000"/>
                </a:lnSpc>
              </a:pPr>
              <a:r>
                <a:rPr lang="en-US" sz="3000" b="1" dirty="0">
                  <a:solidFill>
                    <a:schemeClr val="tx1">
                      <a:lumMod val="85000"/>
                      <a:lumOff val="15000"/>
                    </a:schemeClr>
                  </a:solidFill>
                  <a:latin typeface="+mn-ea"/>
                  <a:cs typeface="+mn-ea"/>
                  <a:sym typeface="+mn-ea"/>
                </a:rPr>
                <a:t>02</a:t>
              </a:r>
            </a:p>
          </p:txBody>
        </p:sp>
        <p:sp>
          <p:nvSpPr>
            <p:cNvPr id="27" name="项标题"/>
            <p:cNvSpPr txBox="1"/>
            <p:nvPr>
              <p:custDataLst>
                <p:tags r:id="rId7"/>
              </p:custDataLst>
            </p:nvPr>
          </p:nvSpPr>
          <p:spPr>
            <a:xfrm>
              <a:off x="4110" y="3847"/>
              <a:ext cx="7525" cy="794"/>
            </a:xfrm>
            <a:prstGeom prst="rect">
              <a:avLst/>
            </a:prstGeom>
            <a:noFill/>
          </p:spPr>
          <p:txBody>
            <a:bodyPr wrap="square" lIns="0" tIns="0" rIns="0" bIns="0" rtlCol="0" anchor="ctr">
              <a:noAutofit/>
            </a:bodyPr>
            <a:lstStyle/>
            <a:p>
              <a:pPr>
                <a:lnSpc>
                  <a:spcPct val="100000"/>
                </a:lnSpc>
              </a:pPr>
              <a:r>
                <a:rPr lang="zh-CN" altLang="en-US" sz="3000" spc="300" dirty="0">
                  <a:solidFill>
                    <a:schemeClr val="tx1">
                      <a:lumMod val="85000"/>
                      <a:lumOff val="15000"/>
                    </a:schemeClr>
                  </a:solidFill>
                  <a:latin typeface="+mn-ea"/>
                  <a:cs typeface="+mn-ea"/>
                  <a:sym typeface="+mn-ea"/>
                </a:rPr>
                <a:t>争议与索赔</a:t>
              </a:r>
            </a:p>
          </p:txBody>
        </p:sp>
      </p:grpSp>
    </p:spTree>
    <p:custDataLst>
      <p:tags r:id="rId1"/>
    </p:custData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lang="zh-CN" altLang="en-US" dirty="0"/>
              <a:t>Inspection of Commodity</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01</a:t>
            </a:r>
            <a:endParaRPr lang="zh-CN" altLang="en-US" dirty="0"/>
          </a:p>
        </p:txBody>
      </p:sp>
    </p:spTree>
    <p:custDataLst>
      <p:tags r:id="rId1"/>
    </p:custData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lang="zh-CN" altLang="en-US" dirty="0"/>
              <a:t>商品检验</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01</a:t>
            </a:r>
            <a:endParaRPr lang="zh-CN" altLang="en-US" dirty="0"/>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55576" y="1196752"/>
            <a:ext cx="7488832" cy="3693319"/>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Intrinsic Attributes</a:t>
            </a:r>
            <a:r>
              <a:rPr lang="zh-CN" altLang="en-US" sz="2600">
                <a:latin typeface="Times New Roman" panose="02020603050405020304" pitchFamily="18" charset="0"/>
                <a:cs typeface="Times New Roman" panose="02020603050405020304" pitchFamily="18" charset="0"/>
              </a:rPr>
              <a:t>（内在属性）</a:t>
            </a:r>
            <a:r>
              <a:rPr lang="en-US" altLang="zh-CN" sz="3000">
                <a:latin typeface="Times New Roman" panose="02020603050405020304" pitchFamily="18" charset="0"/>
                <a:cs typeface="Times New Roman" panose="02020603050405020304" pitchFamily="18" charset="0"/>
              </a:rPr>
              <a:t>:Includes the physical, mechanical, biological and natural properties and chemical compositions of goods. </a:t>
            </a:r>
          </a:p>
          <a:p>
            <a:pPr algn="just"/>
            <a:r>
              <a:rPr lang="zh-CN" altLang="en-US" sz="2600">
                <a:latin typeface="Times New Roman" panose="02020603050405020304" pitchFamily="18" charset="0"/>
                <a:cs typeface="Times New Roman" panose="02020603050405020304" pitchFamily="18" charset="0"/>
              </a:rPr>
              <a:t>（指商品的物理、机械、生物、自然特性和化学成分。 ）</a:t>
            </a:r>
            <a:endParaRPr lang="en-US" altLang="zh-CN" sz="2600">
              <a:latin typeface="Times New Roman" panose="02020603050405020304" pitchFamily="18" charset="0"/>
              <a:cs typeface="Times New Roman" panose="02020603050405020304" pitchFamily="18" charset="0"/>
            </a:endParaRPr>
          </a:p>
          <a:p>
            <a:pPr algn="just"/>
            <a:r>
              <a:rPr lang="en-US" altLang="zh-CN" sz="3000">
                <a:latin typeface="Times New Roman" panose="02020603050405020304" pitchFamily="18" charset="0"/>
                <a:cs typeface="Times New Roman" panose="02020603050405020304" pitchFamily="18" charset="0"/>
              </a:rPr>
              <a:t>Outer Form or Shape</a:t>
            </a:r>
            <a:r>
              <a:rPr lang="zh-CN" altLang="en-US" sz="2600">
                <a:latin typeface="Times New Roman" panose="02020603050405020304" pitchFamily="18" charset="0"/>
                <a:cs typeface="Times New Roman" panose="02020603050405020304" pitchFamily="18" charset="0"/>
              </a:rPr>
              <a:t>（外观形态）</a:t>
            </a:r>
            <a:r>
              <a:rPr lang="en-US" altLang="zh-CN" sz="2600">
                <a:latin typeface="Times New Roman" panose="02020603050405020304" pitchFamily="18" charset="0"/>
                <a:cs typeface="Times New Roman" panose="02020603050405020304" pitchFamily="18" charset="0"/>
              </a:rPr>
              <a:t>:</a:t>
            </a:r>
            <a:r>
              <a:rPr lang="en-US" altLang="zh-CN" sz="2800">
                <a:latin typeface="Times New Roman" panose="02020603050405020304" pitchFamily="18" charset="0"/>
                <a:cs typeface="Times New Roman" panose="02020603050405020304" pitchFamily="18" charset="0"/>
              </a:rPr>
              <a:t>Includes shape, structure, color, flavors or style of the goods.</a:t>
            </a:r>
          </a:p>
          <a:p>
            <a:pPr algn="just"/>
            <a:r>
              <a:rPr lang="zh-CN" altLang="en-US" sz="2600">
                <a:latin typeface="Times New Roman" panose="02020603050405020304" pitchFamily="18" charset="0"/>
                <a:cs typeface="Times New Roman" panose="02020603050405020304" pitchFamily="18" charset="0"/>
              </a:rPr>
              <a:t>（</a:t>
            </a:r>
            <a:r>
              <a:rPr lang="zh-CN" altLang="en-US" sz="2600"/>
              <a:t>指商品的形状、结构、颜色、风味或者款式。</a:t>
            </a:r>
            <a:r>
              <a:rPr lang="zh-CN" altLang="en-US" sz="2600">
                <a:latin typeface="Times New Roman" panose="02020603050405020304" pitchFamily="18" charset="0"/>
                <a:cs typeface="Times New Roman" panose="02020603050405020304" pitchFamily="18" charset="0"/>
              </a:rPr>
              <a:t>）</a:t>
            </a:r>
            <a:r>
              <a:rPr lang="en-US" altLang="zh-CN" sz="2600">
                <a:latin typeface="Times New Roman" panose="02020603050405020304" pitchFamily="18" charset="0"/>
                <a:cs typeface="Times New Roman" panose="02020603050405020304" pitchFamily="18" charset="0"/>
              </a:rPr>
              <a:t> </a:t>
            </a:r>
            <a:endParaRPr lang="zh-CN" altLang="en-US" sz="2600">
              <a:latin typeface="Times New Roman" panose="02020603050405020304" pitchFamily="18" charset="0"/>
              <a:cs typeface="Times New Roman" panose="02020603050405020304" pitchFamily="18" charset="0"/>
            </a:endParaRPr>
          </a:p>
        </p:txBody>
      </p:sp>
      <p:sp>
        <p:nvSpPr>
          <p:cNvPr id="4" name="TextBox 3"/>
          <p:cNvSpPr txBox="1"/>
          <p:nvPr/>
        </p:nvSpPr>
        <p:spPr>
          <a:xfrm>
            <a:off x="395536" y="287966"/>
            <a:ext cx="10116616" cy="553998"/>
          </a:xfrm>
          <a:prstGeom prst="rect">
            <a:avLst/>
          </a:prstGeom>
          <a:noFill/>
        </p:spPr>
        <p:txBody>
          <a:bodyPr wrap="square" rtlCol="0">
            <a:spAutoFit/>
          </a:bodyPr>
          <a:lstStyle/>
          <a:p>
            <a:r>
              <a:rPr lang="en-US" altLang="zh-CN" sz="3000"/>
              <a:t>Section Two  Quality of Commodity</a:t>
            </a:r>
            <a:r>
              <a:rPr lang="zh-CN" altLang="en-US" sz="2400"/>
              <a:t>（第一节商品品质）</a:t>
            </a:r>
          </a:p>
        </p:txBody>
      </p:sp>
    </p:spTree>
  </p:cSld>
  <p:clrMapOvr>
    <a:masterClrMapping/>
  </p:clrMapOvr>
  <p:transition spd="slow">
    <p:push dir="u"/>
  </p:transition>
</p:sld>
</file>

<file path=ppt/slides/slide34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Related Legal Provisions</a:t>
            </a:r>
          </a:p>
        </p:txBody>
      </p:sp>
      <p:sp>
        <p:nvSpPr>
          <p:cNvPr id="3" name="正文"/>
          <p:cNvSpPr>
            <a:spLocks noGrp="1"/>
          </p:cNvSpPr>
          <p:nvPr>
            <p:ph idx="1"/>
            <p:custDataLst>
              <p:tags r:id="rId3"/>
            </p:custDataLst>
          </p:nvPr>
        </p:nvSpPr>
        <p:spPr>
          <a:xfrm>
            <a:off x="755576" y="1268760"/>
            <a:ext cx="7434376" cy="4764824"/>
          </a:xfrm>
        </p:spPr>
        <p:txBody>
          <a:bodyPr wrap="square">
            <a:normAutofit/>
          </a:bodyPr>
          <a:lstStyle/>
          <a:p>
            <a:pPr marL="0" indent="0">
              <a:buNone/>
            </a:pPr>
            <a:r>
              <a:rPr lang="zh-CN" altLang="en-US" dirty="0">
                <a:latin typeface="Times New Roman" panose="02020603050405020304" pitchFamily="18" charset="0"/>
                <a:cs typeface="Times New Roman" panose="02020603050405020304" pitchFamily="18" charset="0"/>
              </a:rPr>
              <a:t>(1)According to Sales  of Goods  Act,1893  ( Revised  in 1979)</a:t>
            </a:r>
          </a:p>
          <a:p>
            <a:pPr marL="0" indent="0">
              <a:buNone/>
            </a:pPr>
            <a:r>
              <a:rPr lang="zh-CN" altLang="en-US" dirty="0">
                <a:latin typeface="Times New Roman" panose="02020603050405020304" pitchFamily="18" charset="0"/>
                <a:cs typeface="Times New Roman" panose="02020603050405020304" pitchFamily="18" charset="0"/>
              </a:rPr>
              <a:t>(2)According to United Nations Convention on Contracts for the International Sale of Goods</a:t>
            </a:r>
          </a:p>
          <a:p>
            <a:pPr marL="0" indent="0">
              <a:buNone/>
            </a:pPr>
            <a:r>
              <a:rPr lang="zh-CN" altLang="en-US" dirty="0">
                <a:latin typeface="Times New Roman" panose="02020603050405020304" pitchFamily="18" charset="0"/>
                <a:cs typeface="Times New Roman" panose="02020603050405020304" pitchFamily="18" charset="0"/>
              </a:rPr>
              <a:t>(3)Import and Export Inspection in China</a:t>
            </a:r>
          </a:p>
          <a:p>
            <a:pPr marL="0" indent="0">
              <a:buNone/>
            </a:pPr>
            <a:r>
              <a:rPr lang="zh-CN" altLang="en-US" dirty="0">
                <a:latin typeface="Times New Roman" panose="02020603050405020304" pitchFamily="18" charset="0"/>
                <a:cs typeface="Times New Roman" panose="02020603050405020304" pitchFamily="18" charset="0"/>
              </a:rPr>
              <a:t>①Law of the People’ s Republic of China on Import and Export Commodity Inspection</a:t>
            </a:r>
          </a:p>
          <a:p>
            <a:pPr marL="0" indent="0">
              <a:buNone/>
            </a:pPr>
            <a:r>
              <a:rPr lang="zh-CN" altLang="en-US" dirty="0">
                <a:latin typeface="Times New Roman" panose="02020603050405020304" pitchFamily="18" charset="0"/>
                <a:cs typeface="Times New Roman" panose="02020603050405020304" pitchFamily="18" charset="0"/>
              </a:rPr>
              <a:t>②The Inspection Range of the Inspection Authority in China</a:t>
            </a:r>
          </a:p>
        </p:txBody>
      </p:sp>
    </p:spTree>
    <p:custDataLst>
      <p:tags r:id="rId1"/>
    </p:custData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相关法律规定</a:t>
            </a:r>
          </a:p>
        </p:txBody>
      </p:sp>
      <p:sp>
        <p:nvSpPr>
          <p:cNvPr id="3" name="正文"/>
          <p:cNvSpPr>
            <a:spLocks noGrp="1"/>
          </p:cNvSpPr>
          <p:nvPr>
            <p:ph idx="1"/>
            <p:custDataLst>
              <p:tags r:id="rId3"/>
            </p:custDataLst>
          </p:nvPr>
        </p:nvSpPr>
        <p:spPr>
          <a:xfrm>
            <a:off x="899592" y="1268760"/>
            <a:ext cx="7218352" cy="4836832"/>
          </a:xfrm>
        </p:spPr>
        <p:txBody>
          <a:bodyPr wrap="square">
            <a:noAutofit/>
          </a:bodyPr>
          <a:lstStyle/>
          <a:p>
            <a:pPr marL="0" indent="0" fontAlgn="auto">
              <a:lnSpc>
                <a:spcPct val="150000"/>
              </a:lnSpc>
              <a:spcBef>
                <a:spcPts val="0"/>
              </a:spcBef>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(1)英国《1893 年货物买卖法》(1979 年修订本) 的规定</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凡是事先未经过检验的货物,都不能认为是买方已经接受了货物,因而他没有丧失拒收货物的权利,直至有合理的机会检验货物为止。</a:t>
            </a:r>
          </a:p>
          <a:p>
            <a:pPr marL="0" indent="0" fontAlgn="auto">
              <a:lnSpc>
                <a:spcPct val="150000"/>
              </a:lnSpc>
              <a:spcBef>
                <a:spcPts val="0"/>
              </a:spcBef>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(2)《联合国国际货物销售合同公约》的规定</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买方必须在按实际情况可行的最短时间内检验货物或由他人检验货物。如果合同涉及运输,检验可推迟到货物到达目的地后进行。上述有关法律和公约都体现了一个共同的原则:除非买卖双方另有约定,买方在接受货物之前应享有对货物进行检验的权利。</a:t>
            </a:r>
          </a:p>
          <a:p>
            <a:pPr marL="0" indent="0" fontAlgn="auto">
              <a:lnSpc>
                <a:spcPct val="150000"/>
              </a:lnSpc>
              <a:spcBef>
                <a:spcPts val="0"/>
              </a:spcBef>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(3) 我国进出口商品实施检验的规定</a:t>
            </a:r>
          </a:p>
          <a:p>
            <a:pPr marL="0" indent="0" fontAlgn="auto">
              <a:lnSpc>
                <a:spcPct val="150000"/>
              </a:lnSpc>
              <a:spcBef>
                <a:spcPts val="0"/>
              </a:spcBef>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①《中华人民共和国进出口商品检验法》( 以下简称《商检法》)</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我国《商检法》规定了我国商检机构的任务和法定检验的实施范围。 商品检验体现为国家对进出口商品的生产、销售和进口商品按规定实施检验和监管。</a:t>
            </a:r>
          </a:p>
          <a:p>
            <a:pPr marL="0" indent="0" fontAlgn="auto">
              <a:lnSpc>
                <a:spcPct val="150000"/>
              </a:lnSpc>
              <a:spcBef>
                <a:spcPts val="0"/>
              </a:spcBef>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②我国商检机构实施法定检验的范围</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国家检验机构根据有关的法律、法规,对关系到国计民生的重要进出口商 品实施强制性检验。 未经检验或检验不合格的商品,海关不予放行。并不是所有的商品都必须进行法定检验。</a:t>
            </a:r>
          </a:p>
        </p:txBody>
      </p:sp>
    </p:spTree>
    <p:custDataLst>
      <p:tags r:id="rId1"/>
    </p:custData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Inspection Clauses</a:t>
            </a:r>
          </a:p>
        </p:txBody>
      </p:sp>
      <p:sp>
        <p:nvSpPr>
          <p:cNvPr id="3" name="正文"/>
          <p:cNvSpPr>
            <a:spLocks noGrp="1"/>
          </p:cNvSpPr>
          <p:nvPr>
            <p:ph idx="1"/>
            <p:custDataLst>
              <p:tags r:id="rId3"/>
            </p:custDataLst>
          </p:nvPr>
        </p:nvSpPr>
        <p:spPr>
          <a:xfrm>
            <a:off x="1109980" y="1364615"/>
            <a:ext cx="7512050" cy="4813300"/>
          </a:xfrm>
        </p:spPr>
        <p:txBody>
          <a:bodyPr wrap="square">
            <a:normAutofit/>
          </a:bodyPr>
          <a:lstStyle/>
          <a:p>
            <a:pPr marL="0" indent="0">
              <a:buNone/>
            </a:pPr>
            <a:r>
              <a:rPr lang="zh-CN" altLang="en-US" dirty="0">
                <a:latin typeface="Times New Roman" panose="02020603050405020304" pitchFamily="18" charset="0"/>
                <a:cs typeface="Times New Roman" panose="02020603050405020304" pitchFamily="18" charset="0"/>
              </a:rPr>
              <a:t>The inspection clauses contain:inspection time and place;inspection authority;inspection certificate;inspection methods,contents and standards;reinspection.</a:t>
            </a:r>
          </a:p>
          <a:p>
            <a:pPr marL="0" indent="0">
              <a:buNone/>
            </a:pPr>
            <a:r>
              <a:rPr lang="zh-CN" altLang="en-US" dirty="0">
                <a:latin typeface="Times New Roman" panose="02020603050405020304" pitchFamily="18" charset="0"/>
                <a:cs typeface="Times New Roman" panose="02020603050405020304" pitchFamily="18" charset="0"/>
              </a:rPr>
              <a:t>(1)Inspection Clauses in the Contract</a:t>
            </a:r>
          </a:p>
          <a:p>
            <a:pPr marL="0" indent="0">
              <a:buNone/>
            </a:pPr>
            <a:r>
              <a:rPr lang="zh-CN" altLang="en-US" dirty="0">
                <a:latin typeface="Times New Roman" panose="02020603050405020304" pitchFamily="18" charset="0"/>
                <a:cs typeface="Times New Roman" panose="02020603050405020304" pitchFamily="18" charset="0"/>
              </a:rPr>
              <a:t>(2)Inspection Time and Place</a:t>
            </a:r>
          </a:p>
          <a:p>
            <a:pPr marL="0" indent="0">
              <a:buNone/>
            </a:pPr>
            <a:r>
              <a:rPr lang="zh-CN" altLang="en-US" dirty="0">
                <a:latin typeface="Times New Roman" panose="02020603050405020304" pitchFamily="18" charset="0"/>
                <a:cs typeface="Times New Roman" panose="02020603050405020304" pitchFamily="18" charset="0"/>
              </a:rPr>
              <a:t>①Inspection in Export Country</a:t>
            </a:r>
          </a:p>
          <a:p>
            <a:pPr marL="0" indent="0">
              <a:buNone/>
            </a:pPr>
            <a:r>
              <a:rPr lang="zh-CN" altLang="en-US" dirty="0">
                <a:latin typeface="Times New Roman" panose="02020603050405020304" pitchFamily="18" charset="0"/>
                <a:cs typeface="Times New Roman" panose="02020603050405020304" pitchFamily="18" charset="0"/>
              </a:rPr>
              <a:t>②Inspection in Import Country</a:t>
            </a:r>
          </a:p>
          <a:p>
            <a:pPr marL="0" indent="0">
              <a:buNone/>
            </a:pPr>
            <a:r>
              <a:rPr lang="zh-CN" altLang="en-US" dirty="0">
                <a:latin typeface="Times New Roman" panose="02020603050405020304" pitchFamily="18" charset="0"/>
                <a:cs typeface="Times New Roman" panose="02020603050405020304" pitchFamily="18" charset="0"/>
              </a:rPr>
              <a:t>③Inspection in Export Country and Re-inspection in Import Country</a:t>
            </a:r>
          </a:p>
          <a:p>
            <a:pPr marL="0" indent="0">
              <a:buNone/>
            </a:pPr>
            <a:r>
              <a:rPr lang="zh-CN" altLang="en-US" dirty="0">
                <a:latin typeface="Times New Roman" panose="02020603050405020304" pitchFamily="18" charset="0"/>
                <a:cs typeface="Times New Roman" panose="02020603050405020304" pitchFamily="18" charset="0"/>
              </a:rPr>
              <a:t>④Weight Inspection in Export Country and Quality Inspection in Import Country </a:t>
            </a:r>
          </a:p>
          <a:p>
            <a:pPr marL="0" indent="0">
              <a:buNone/>
            </a:pPr>
            <a:r>
              <a:rPr lang="zh-CN" altLang="en-US" dirty="0">
                <a:latin typeface="Times New Roman" panose="02020603050405020304" pitchFamily="18" charset="0"/>
                <a:cs typeface="Times New Roman" panose="02020603050405020304" pitchFamily="18" charset="0"/>
              </a:rPr>
              <a:t>(3)Inspection Authority</a:t>
            </a:r>
          </a:p>
          <a:p>
            <a:pPr marL="0" indent="0">
              <a:buNone/>
            </a:pPr>
            <a:endParaRPr lang="zh-CN" altLang="en-US"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sym typeface="+mn-ea"/>
              </a:rPr>
              <a:t>Inspection Clauses</a:t>
            </a:r>
            <a:endParaRPr lang="zh-CN" altLang="en-US" dirty="0"/>
          </a:p>
        </p:txBody>
      </p:sp>
      <p:sp>
        <p:nvSpPr>
          <p:cNvPr id="3" name="正文"/>
          <p:cNvSpPr>
            <a:spLocks noGrp="1"/>
          </p:cNvSpPr>
          <p:nvPr>
            <p:ph idx="1"/>
            <p:custDataLst>
              <p:tags r:id="rId3"/>
            </p:custDataLst>
          </p:nvPr>
        </p:nvSpPr>
        <p:spPr>
          <a:xfrm>
            <a:off x="873760" y="1022350"/>
            <a:ext cx="7396480" cy="4813300"/>
          </a:xfrm>
        </p:spPr>
        <p:txBody>
          <a:bodyPr wrap="square">
            <a:normAutofit/>
          </a:bodyPr>
          <a:lstStyle/>
          <a:p>
            <a:pPr marL="0" indent="0">
              <a:buNone/>
            </a:pPr>
            <a:r>
              <a:rPr lang="zh-CN" altLang="en-US" dirty="0">
                <a:latin typeface="Times New Roman" panose="02020603050405020304" pitchFamily="18" charset="0"/>
                <a:cs typeface="Times New Roman" panose="02020603050405020304" pitchFamily="18" charset="0"/>
              </a:rPr>
              <a:t>(4)Inspection Certificate</a:t>
            </a:r>
          </a:p>
          <a:p>
            <a:pPr marL="0" indent="0">
              <a:buNone/>
            </a:pPr>
            <a:r>
              <a:rPr lang="zh-CN" altLang="en-US" dirty="0">
                <a:latin typeface="Times New Roman" panose="02020603050405020304" pitchFamily="18" charset="0"/>
                <a:cs typeface="Times New Roman" panose="02020603050405020304" pitchFamily="18" charset="0"/>
              </a:rPr>
              <a:t>①To certify whether the quality,quantity,packing and the sanity condition of the goods delivered by the seller comply with the requirements stipulated in the contract;</a:t>
            </a:r>
          </a:p>
          <a:p>
            <a:pPr marL="0" indent="0">
              <a:buNone/>
            </a:pPr>
            <a:r>
              <a:rPr lang="zh-CN" altLang="en-US" dirty="0">
                <a:latin typeface="Times New Roman" panose="02020603050405020304" pitchFamily="18" charset="0"/>
                <a:cs typeface="Times New Roman" panose="02020603050405020304" pitchFamily="18" charset="0"/>
              </a:rPr>
              <a:t>②For customs to release the goods;</a:t>
            </a:r>
          </a:p>
          <a:p>
            <a:pPr marL="0" indent="0">
              <a:buNone/>
            </a:pPr>
            <a:r>
              <a:rPr lang="zh-CN" altLang="en-US" dirty="0">
                <a:latin typeface="Times New Roman" panose="02020603050405020304" pitchFamily="18" charset="0"/>
                <a:cs typeface="Times New Roman" panose="02020603050405020304" pitchFamily="18" charset="0"/>
              </a:rPr>
              <a:t>③For sellers to settle the payment;</a:t>
            </a:r>
          </a:p>
          <a:p>
            <a:pPr marL="0" indent="0">
              <a:buNone/>
            </a:pPr>
            <a:r>
              <a:rPr lang="zh-CN" altLang="en-US" dirty="0">
                <a:latin typeface="Times New Roman" panose="02020603050405020304" pitchFamily="18" charset="0"/>
                <a:cs typeface="Times New Roman" panose="02020603050405020304" pitchFamily="18" charset="0"/>
              </a:rPr>
              <a:t>④As the evidence of making claims and settlement. </a:t>
            </a:r>
          </a:p>
          <a:p>
            <a:pPr marL="0" indent="0">
              <a:buNone/>
            </a:pPr>
            <a:r>
              <a:rPr lang="zh-CN" altLang="en-US" dirty="0">
                <a:latin typeface="Times New Roman" panose="02020603050405020304" pitchFamily="18" charset="0"/>
                <a:cs typeface="Times New Roman" panose="02020603050405020304" pitchFamily="18" charset="0"/>
              </a:rPr>
              <a:t>(5) Inspection Basis and Methods</a:t>
            </a:r>
          </a:p>
          <a:p>
            <a:pPr marL="0" indent="0">
              <a:buNone/>
            </a:pPr>
            <a:r>
              <a:rPr lang="zh-CN" altLang="en-US" dirty="0">
                <a:latin typeface="Times New Roman" panose="02020603050405020304" pitchFamily="18" charset="0"/>
                <a:cs typeface="Times New Roman" panose="02020603050405020304" pitchFamily="18" charset="0"/>
              </a:rPr>
              <a:t>①Inspection Basis</a:t>
            </a:r>
          </a:p>
          <a:p>
            <a:pPr marL="0" indent="0">
              <a:buNone/>
            </a:pPr>
            <a:r>
              <a:rPr lang="zh-CN" altLang="en-US" dirty="0">
                <a:latin typeface="Times New Roman" panose="02020603050405020304" pitchFamily="18" charset="0"/>
                <a:cs typeface="Times New Roman" panose="02020603050405020304" pitchFamily="18" charset="0"/>
              </a:rPr>
              <a:t>②Inspection Methods</a:t>
            </a:r>
          </a:p>
          <a:p>
            <a:pPr marL="0" indent="0">
              <a:buNone/>
            </a:pPr>
            <a:r>
              <a:rPr lang="zh-CN" altLang="en-US" dirty="0">
                <a:latin typeface="Times New Roman" panose="02020603050405020304" pitchFamily="18" charset="0"/>
                <a:cs typeface="Times New Roman" panose="02020603050405020304" pitchFamily="18" charset="0"/>
              </a:rPr>
              <a:t>(6) Reinspection</a:t>
            </a:r>
          </a:p>
        </p:txBody>
      </p:sp>
    </p:spTree>
    <p:custDataLst>
      <p:tags r:id="rId1"/>
    </p:custData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检验条款主要内容</a:t>
            </a:r>
          </a:p>
        </p:txBody>
      </p:sp>
      <p:sp>
        <p:nvSpPr>
          <p:cNvPr id="3" name="正文"/>
          <p:cNvSpPr>
            <a:spLocks noGrp="1"/>
          </p:cNvSpPr>
          <p:nvPr>
            <p:ph idx="1"/>
            <p:custDataLst>
              <p:tags r:id="rId3"/>
            </p:custDataLst>
          </p:nvPr>
        </p:nvSpPr>
        <p:spPr>
          <a:xfrm>
            <a:off x="926820" y="1412776"/>
            <a:ext cx="7290360" cy="4620808"/>
          </a:xfrm>
        </p:spPr>
        <p:txBody>
          <a:bodyPr wrap="square">
            <a:noAutofit/>
          </a:bodyPr>
          <a:lstStyle/>
          <a:p>
            <a:pPr marL="0" indent="0" fontAlgn="auto">
              <a:lnSpc>
                <a:spcPct val="150000"/>
              </a:lnSpc>
              <a:spcBef>
                <a:spcPts val="0"/>
              </a:spcBef>
              <a:buNone/>
            </a:pPr>
            <a:r>
              <a:rPr lang="zh-CN" altLang="en-US" sz="1350" dirty="0">
                <a:latin typeface="宋体" panose="02010600030101010101" pitchFamily="2" charset="-122"/>
                <a:ea typeface="宋体" panose="02010600030101010101" pitchFamily="2" charset="-122"/>
                <a:cs typeface="宋体" panose="02010600030101010101" pitchFamily="2" charset="-122"/>
              </a:rPr>
              <a:t>检验条款主要包括:检验时间、地点；检验机构；检验证书；检验方法、内容、依据；商品复验。</a:t>
            </a:r>
          </a:p>
          <a:p>
            <a:pPr marL="0" indent="0" fontAlgn="auto">
              <a:lnSpc>
                <a:spcPct val="150000"/>
              </a:lnSpc>
              <a:spcBef>
                <a:spcPts val="0"/>
              </a:spcBef>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(1)合同中的检验条款</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在买卖合同中,检验条款通常是这样规定的：“ 双方同意装运港中国进出口商品检验局签发的品质的数(重) 量检验证书作为信用项下议付单据的一部分。买方有权对货物的品质、数(重) 量进行复验。复验费由买方负担。 如发现品质和/或数(重) 量与合同不符,买方有权向卖方索赔。</a:t>
            </a:r>
            <a:r>
              <a:rPr lang="en-US" altLang="zh-CN" sz="1350" dirty="0">
                <a:latin typeface="宋体" panose="02010600030101010101" pitchFamily="2" charset="-122"/>
                <a:ea typeface="宋体" panose="02010600030101010101" pitchFamily="2" charset="-122"/>
                <a:cs typeface="宋体" panose="02010600030101010101" pitchFamily="2" charset="-122"/>
              </a:rPr>
              <a:t>“</a:t>
            </a:r>
            <a:r>
              <a:rPr lang="zh-CN" altLang="en-US" sz="1350" dirty="0">
                <a:latin typeface="宋体" panose="02010600030101010101" pitchFamily="2" charset="-122"/>
                <a:ea typeface="宋体" panose="02010600030101010101" pitchFamily="2" charset="-122"/>
                <a:cs typeface="宋体" panose="02010600030101010101" pitchFamily="2" charset="-122"/>
              </a:rPr>
              <a:t>索赔期限为货到目的港×× 天内。”</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另外,在进口贸易中,作为买方,进口合同要特别慎重,既要贯彻平等互利的原则,又要熟悉和了解有关的国际惯例,采取灵活做法,在经济上避免遭到损失。</a:t>
            </a:r>
          </a:p>
        </p:txBody>
      </p:sp>
    </p:spTree>
    <p:custDataLst>
      <p:tags r:id="rId1"/>
    </p:custData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sym typeface="+mn-ea"/>
              </a:rPr>
              <a:t>检验条款主要内容</a:t>
            </a:r>
            <a:endParaRPr lang="zh-CN" altLang="en-US" dirty="0"/>
          </a:p>
        </p:txBody>
      </p:sp>
      <p:sp>
        <p:nvSpPr>
          <p:cNvPr id="3" name="正文"/>
          <p:cNvSpPr>
            <a:spLocks noGrp="1"/>
          </p:cNvSpPr>
          <p:nvPr>
            <p:ph idx="1"/>
            <p:custDataLst>
              <p:tags r:id="rId3"/>
            </p:custDataLst>
          </p:nvPr>
        </p:nvSpPr>
        <p:spPr>
          <a:xfrm>
            <a:off x="890816" y="1196752"/>
            <a:ext cx="7362368" cy="4764824"/>
          </a:xfrm>
        </p:spPr>
        <p:txBody>
          <a:bodyPr wrap="square">
            <a:noAutofit/>
          </a:bodyPr>
          <a:lstStyle/>
          <a:p>
            <a:pPr marL="0" indent="0" fontAlgn="auto">
              <a:lnSpc>
                <a:spcPct val="150000"/>
              </a:lnSpc>
              <a:spcBef>
                <a:spcPts val="0"/>
              </a:spcBef>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(2)检验的时间和地点</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检验的时间和地点是指在何时、何地行使对货物的检验权。所谓检验权, 是指买方或卖方有权对所交易的货物进行检验,其检验结果即作为交付与接收 货物的依据。确定检验的时间和地点,实际上就是确定买卖双方中的哪一方行使对货物的检验权,也就是确定检验结果以哪一方提供的检验证书为准。</a:t>
            </a:r>
          </a:p>
          <a:p>
            <a:pPr marL="0" algn="l" fontAlgn="auto">
              <a:lnSpc>
                <a:spcPct val="150000"/>
              </a:lnSpc>
              <a:spcBef>
                <a:spcPts val="0"/>
              </a:spcBef>
              <a:buClrTx/>
              <a:buSzTx/>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①在出口国检验</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这种方法又分为在产地(工厂) 和装运港检验两种。</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在装运港检验,也称为“ 离岸品质,离岸重量”,是指货物在装运港或装运地交货前,由买卖合同中规定的检验机构对货物的品质、重量(数量) 等项内容进行检验鉴定,并以该机构出具的检验证书作为最后依据。</a:t>
            </a:r>
          </a:p>
          <a:p>
            <a:pPr marL="0" indent="0" fontAlgn="auto">
              <a:lnSpc>
                <a:spcPct val="150000"/>
              </a:lnSpc>
              <a:spcBef>
                <a:spcPts val="0"/>
              </a:spcBef>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②在进口国检验</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这种方法又分为在目的港检验和买方营业处或最终用户所在地检验。</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在目的港/地卸货后检验,也称为“到岸品质,到岸重量”,是指货物运达目的港或目的地时,由合同规定的检验机构在规定的时间内,就地对商品进行检验,并以该机构出具的检验证书作为卖方所交货物品质、重量(数量)的最后依据。</a:t>
            </a:r>
          </a:p>
        </p:txBody>
      </p:sp>
    </p:spTree>
    <p:custDataLst>
      <p:tags r:id="rId1"/>
    </p:custData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sym typeface="+mn-ea"/>
              </a:rPr>
              <a:t>检验条款主要内容</a:t>
            </a:r>
            <a:endParaRPr lang="zh-CN" altLang="en-US" dirty="0"/>
          </a:p>
        </p:txBody>
      </p:sp>
      <p:sp>
        <p:nvSpPr>
          <p:cNvPr id="3" name="正文"/>
          <p:cNvSpPr>
            <a:spLocks noGrp="1"/>
          </p:cNvSpPr>
          <p:nvPr>
            <p:ph idx="1"/>
            <p:custDataLst>
              <p:tags r:id="rId3"/>
            </p:custDataLst>
          </p:nvPr>
        </p:nvSpPr>
        <p:spPr>
          <a:xfrm>
            <a:off x="827584" y="1556792"/>
            <a:ext cx="7218352" cy="3645626"/>
          </a:xfrm>
        </p:spPr>
        <p:txBody>
          <a:bodyPr wrap="square">
            <a:noAutofit/>
          </a:bodyPr>
          <a:lstStyle/>
          <a:p>
            <a:pPr marL="0" indent="0" fontAlgn="auto">
              <a:lnSpc>
                <a:spcPct val="150000"/>
              </a:lnSpc>
              <a:spcBef>
                <a:spcPts val="0"/>
              </a:spcBef>
              <a:buNone/>
            </a:pPr>
            <a:r>
              <a:rPr lang="zh-CN" altLang="en-US" sz="1500" b="1" dirty="0">
                <a:latin typeface="宋体" panose="02010600030101010101" pitchFamily="2" charset="-122"/>
                <a:ea typeface="宋体" panose="02010600030101010101" pitchFamily="2" charset="-122"/>
                <a:cs typeface="宋体" panose="02010600030101010101" pitchFamily="2" charset="-122"/>
              </a:rPr>
              <a:t>③出口国检验,进口国复验</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以出口国检验机构出具的检验证书,作为卖方向银行议付货款的单据之一,不作为最后的依据。货到目的港后,以进口国检验机构出具的检验证书,作为卖方交货品质数量合格与否的最后依据,也是买方索赔的依据。</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这种检验时间、地点的规定方法对买卖双方公平、合理,因而它是国际贸易中目前最常用的一种规定方法,符合国际惯例。</a:t>
            </a:r>
            <a:endParaRPr lang="zh-CN" altLang="en-US" sz="1500" dirty="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spcBef>
                <a:spcPts val="0"/>
              </a:spcBef>
              <a:buNone/>
            </a:pPr>
            <a:r>
              <a:rPr lang="zh-CN" altLang="en-US" sz="1500" b="1" dirty="0">
                <a:latin typeface="宋体" panose="02010600030101010101" pitchFamily="2" charset="-122"/>
                <a:ea typeface="宋体" panose="02010600030101010101" pitchFamily="2" charset="-122"/>
                <a:cs typeface="宋体" panose="02010600030101010101" pitchFamily="2" charset="-122"/>
              </a:rPr>
              <a:t>④出口国检验重量,进口国检验品质</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也称为</a:t>
            </a:r>
            <a:r>
              <a:rPr lang="zh-CN" altLang="en-US" sz="1350" b="1" dirty="0">
                <a:latin typeface="宋体" panose="02010600030101010101" pitchFamily="2" charset="-122"/>
                <a:ea typeface="宋体" panose="02010600030101010101" pitchFamily="2" charset="-122"/>
                <a:cs typeface="宋体" panose="02010600030101010101" pitchFamily="2" charset="-122"/>
              </a:rPr>
              <a:t>“离岸重量,到岸品质</a:t>
            </a:r>
            <a:r>
              <a:rPr lang="zh-CN" altLang="en-US" sz="1350" dirty="0">
                <a:latin typeface="宋体" panose="02010600030101010101" pitchFamily="2" charset="-122"/>
                <a:ea typeface="宋体" panose="02010600030101010101" pitchFamily="2" charset="-122"/>
                <a:cs typeface="宋体" panose="02010600030101010101" pitchFamily="2" charset="-122"/>
              </a:rPr>
              <a:t>”,是指在大宗商品交易的检验中,为了调和买卖双方在商品检验问题上存在的矛盾,常将商品的重量和品质检验分开进行,即以装运港或装运地验货后检验机构出具的重量检验证书,作为卖方所交货物重量的最后依据；以目的港或目的地检验机构出具的品质检验证书,作为商品品质的最后依据。</a:t>
            </a:r>
          </a:p>
        </p:txBody>
      </p:sp>
    </p:spTree>
    <p:custDataLst>
      <p:tags r:id="rId1"/>
    </p:custData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sym typeface="+mn-ea"/>
              </a:rPr>
              <a:t>检验条款主要内容</a:t>
            </a:r>
            <a:endParaRPr lang="zh-CN" altLang="en-US" dirty="0"/>
          </a:p>
        </p:txBody>
      </p:sp>
      <p:sp>
        <p:nvSpPr>
          <p:cNvPr id="3" name="正文"/>
          <p:cNvSpPr>
            <a:spLocks noGrp="1"/>
          </p:cNvSpPr>
          <p:nvPr>
            <p:ph idx="1"/>
            <p:custDataLst>
              <p:tags r:id="rId3"/>
            </p:custDataLst>
          </p:nvPr>
        </p:nvSpPr>
        <p:spPr>
          <a:xfrm>
            <a:off x="720090" y="1340485"/>
            <a:ext cx="7704455" cy="3609975"/>
          </a:xfrm>
        </p:spPr>
        <p:txBody>
          <a:bodyPr wrap="square">
            <a:noAutofit/>
          </a:bodyPr>
          <a:lstStyle/>
          <a:p>
            <a:pPr marL="0" indent="0" fontAlgn="auto">
              <a:lnSpc>
                <a:spcPct val="150000"/>
              </a:lnSpc>
              <a:spcBef>
                <a:spcPts val="0"/>
              </a:spcBef>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(5) 检验依据和检验方法</a:t>
            </a:r>
          </a:p>
          <a:p>
            <a:pPr marL="0" algn="l" fontAlgn="auto">
              <a:lnSpc>
                <a:spcPct val="150000"/>
              </a:lnSpc>
              <a:spcBef>
                <a:spcPts val="0"/>
              </a:spcBef>
              <a:buClrTx/>
              <a:buSzTx/>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①检验依据</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商品的检验依据主要有成交样品、标样合同、信用证、标准等。</a:t>
            </a:r>
          </a:p>
          <a:p>
            <a:pPr marL="0" indent="304800" fontAlgn="auto">
              <a:lnSpc>
                <a:spcPct val="150000"/>
              </a:lnSpc>
              <a:spcBef>
                <a:spcPts val="0"/>
              </a:spcBef>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检验标准是指检验机构从事检验工作在实体和程序方面所遵循的尺度和 准则,是评定检验对象是否符合规定要求的准则。</a:t>
            </a:r>
          </a:p>
          <a:p>
            <a:pPr marL="0" algn="l" fontAlgn="auto">
              <a:lnSpc>
                <a:spcPct val="150000"/>
              </a:lnSpc>
              <a:spcBef>
                <a:spcPts val="0"/>
              </a:spcBef>
              <a:buClrTx/>
              <a:buSzTx/>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②检验方法</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同一商品用不同的方法进行检验可以得出完全不同的结果。所以,最好在合同中明确规定用哪种方法进行检验,以免事后发生纠纷。在进出口业务中,一般按以下检验标准进行:</a:t>
            </a:r>
          </a:p>
          <a:p>
            <a:pPr marL="0" indent="0" fontAlgn="auto">
              <a:lnSpc>
                <a:spcPct val="150000"/>
              </a:lnSpc>
              <a:spcBef>
                <a:spcPts val="0"/>
              </a:spcBef>
              <a:buNone/>
            </a:pPr>
            <a:r>
              <a:rPr lang="en-US" altLang="zh-CN" sz="1200" dirty="0">
                <a:latin typeface="宋体" panose="02010600030101010101" pitchFamily="2" charset="-122"/>
                <a:ea typeface="宋体" panose="02010600030101010101" pitchFamily="2" charset="-122"/>
                <a:cs typeface="宋体" panose="02010600030101010101" pitchFamily="2" charset="-122"/>
              </a:rPr>
              <a:t>a.</a:t>
            </a:r>
            <a:r>
              <a:rPr lang="zh-CN" altLang="en-US" sz="1200" dirty="0">
                <a:latin typeface="宋体" panose="02010600030101010101" pitchFamily="2" charset="-122"/>
                <a:ea typeface="宋体" panose="02010600030101010101" pitchFamily="2" charset="-122"/>
                <a:cs typeface="宋体" panose="02010600030101010101" pitchFamily="2" charset="-122"/>
              </a:rPr>
              <a:t>按进口合同中对品质、规格、包装、抽样检验的规定办理。</a:t>
            </a:r>
          </a:p>
          <a:p>
            <a:pPr marL="0" indent="0" fontAlgn="auto">
              <a:lnSpc>
                <a:spcPct val="150000"/>
              </a:lnSpc>
              <a:spcBef>
                <a:spcPts val="0"/>
              </a:spcBef>
              <a:buNone/>
            </a:pPr>
            <a:r>
              <a:rPr lang="en-US" altLang="zh-CN" sz="1200" dirty="0">
                <a:latin typeface="宋体" panose="02010600030101010101" pitchFamily="2" charset="-122"/>
                <a:ea typeface="宋体" panose="02010600030101010101" pitchFamily="2" charset="-122"/>
                <a:cs typeface="宋体" panose="02010600030101010101" pitchFamily="2" charset="-122"/>
              </a:rPr>
              <a:t>b.</a:t>
            </a:r>
            <a:r>
              <a:rPr lang="zh-CN" altLang="en-US" sz="1200" dirty="0">
                <a:latin typeface="宋体" panose="02010600030101010101" pitchFamily="2" charset="-122"/>
                <a:ea typeface="宋体" panose="02010600030101010101" pitchFamily="2" charset="-122"/>
                <a:cs typeface="宋体" panose="02010600030101010101" pitchFamily="2" charset="-122"/>
              </a:rPr>
              <a:t>包装未规定标准的一般按生产国标准、进口国标准,或按国际上已用标准</a:t>
            </a:r>
            <a:r>
              <a:rPr lang="en-US" altLang="zh-CN" sz="1200" dirty="0">
                <a:latin typeface="宋体" panose="02010600030101010101" pitchFamily="2" charset="-122"/>
                <a:ea typeface="宋体" panose="02010600030101010101" pitchFamily="2" charset="-122"/>
                <a:cs typeface="宋体" panose="02010600030101010101" pitchFamily="2" charset="-122"/>
              </a:rPr>
              <a:t>.</a:t>
            </a:r>
            <a:r>
              <a:rPr lang="zh-CN" altLang="en-US" sz="1200" dirty="0">
                <a:latin typeface="宋体" panose="02010600030101010101" pitchFamily="2" charset="-122"/>
                <a:ea typeface="宋体" panose="02010600030101010101" pitchFamily="2" charset="-122"/>
                <a:cs typeface="宋体" panose="02010600030101010101" pitchFamily="2" charset="-122"/>
              </a:rPr>
              <a:t>无国际标准的,按进口国标准。</a:t>
            </a:r>
          </a:p>
          <a:p>
            <a:pPr marL="0" indent="0" fontAlgn="auto">
              <a:lnSpc>
                <a:spcPct val="150000"/>
              </a:lnSpc>
              <a:spcBef>
                <a:spcPts val="0"/>
              </a:spcBef>
              <a:buNone/>
            </a:pPr>
            <a:r>
              <a:rPr lang="en-US" altLang="zh-CN" sz="1200" dirty="0">
                <a:latin typeface="宋体" panose="02010600030101010101" pitchFamily="2" charset="-122"/>
                <a:ea typeface="宋体" panose="02010600030101010101" pitchFamily="2" charset="-122"/>
                <a:cs typeface="宋体" panose="02010600030101010101" pitchFamily="2" charset="-122"/>
              </a:rPr>
              <a:t>c.</a:t>
            </a:r>
            <a:r>
              <a:rPr lang="zh-CN" altLang="en-US" sz="1200" dirty="0">
                <a:latin typeface="宋体" panose="02010600030101010101" pitchFamily="2" charset="-122"/>
                <a:ea typeface="宋体" panose="02010600030101010101" pitchFamily="2" charset="-122"/>
                <a:cs typeface="宋体" panose="02010600030101010101" pitchFamily="2" charset="-122"/>
              </a:rPr>
              <a:t>有国家法规、国际惯例的,按法规、惯例优先于合同进行。</a:t>
            </a:r>
          </a:p>
          <a:p>
            <a:pPr marL="0" indent="0" fontAlgn="auto">
              <a:lnSpc>
                <a:spcPct val="150000"/>
              </a:lnSpc>
              <a:spcBef>
                <a:spcPts val="0"/>
              </a:spcBef>
              <a:buNone/>
            </a:pPr>
            <a:r>
              <a:rPr lang="en-US" altLang="zh-CN" sz="1200" dirty="0">
                <a:latin typeface="宋体" panose="02010600030101010101" pitchFamily="2" charset="-122"/>
                <a:ea typeface="宋体" panose="02010600030101010101" pitchFamily="2" charset="-122"/>
                <a:cs typeface="宋体" panose="02010600030101010101" pitchFamily="2" charset="-122"/>
              </a:rPr>
              <a:t>d.</a:t>
            </a:r>
            <a:r>
              <a:rPr lang="zh-CN" altLang="en-US" sz="1200" dirty="0">
                <a:latin typeface="宋体" panose="02010600030101010101" pitchFamily="2" charset="-122"/>
                <a:ea typeface="宋体" panose="02010600030101010101" pitchFamily="2" charset="-122"/>
                <a:cs typeface="宋体" panose="02010600030101010101" pitchFamily="2" charset="-122"/>
              </a:rPr>
              <a:t>是否采用某些国际标准,由买卖双方自愿决定,如 ISO9000、国际羊毛局标准等。</a:t>
            </a:r>
          </a:p>
          <a:p>
            <a:pPr marL="0" algn="l" fontAlgn="auto">
              <a:lnSpc>
                <a:spcPct val="150000"/>
              </a:lnSpc>
              <a:spcBef>
                <a:spcPts val="0"/>
              </a:spcBef>
              <a:buClrTx/>
              <a:buSzTx/>
              <a:buNone/>
            </a:pPr>
            <a:r>
              <a:rPr lang="zh-CN" altLang="en-US" sz="1200" b="1" dirty="0">
                <a:latin typeface="宋体" panose="02010600030101010101" pitchFamily="2" charset="-122"/>
                <a:ea typeface="宋体" panose="02010600030101010101" pitchFamily="2" charset="-122"/>
                <a:cs typeface="宋体" panose="02010600030101010101" pitchFamily="2" charset="-122"/>
              </a:rPr>
              <a:t>(6) 复验</a:t>
            </a:r>
          </a:p>
          <a:p>
            <a:pPr marL="0" indent="304800" algn="l" fontAlgn="auto">
              <a:lnSpc>
                <a:spcPct val="150000"/>
              </a:lnSpc>
              <a:spcBef>
                <a:spcPts val="0"/>
              </a:spcBef>
              <a:buClrTx/>
              <a:buSzTx/>
              <a:buNone/>
              <a:extLst>
                <a:ext uri="{35155182-B16C-46BC-9424-99874614C6A1}">
                  <wpsdc:indentchars xmlns="" xmlns:wpsdc="http://www.wps.cn/officeDocument/2017/drawingmlCustomData" val="200" checksum="1077528236"/>
                </a:ext>
              </a:extLst>
            </a:pPr>
            <a:r>
              <a:rPr lang="zh-CN" altLang="en-US" sz="1200" dirty="0">
                <a:latin typeface="宋体" panose="02010600030101010101" pitchFamily="2" charset="-122"/>
                <a:ea typeface="宋体" panose="02010600030101010101" pitchFamily="2" charset="-122"/>
                <a:cs typeface="宋体" panose="02010600030101010101" pitchFamily="2" charset="-122"/>
              </a:rPr>
              <a:t>买方对到货的复验权不具有强制性,也不是接受货物的前提条件,由买方自己决定。若进行复印,买方则必须在合理的时间内完成。合理的时间期限由买卖双方在合同中规定。要在合同中规定复验时间的长短,并根据货物性质的不同来规定具体的时间。</a:t>
            </a:r>
          </a:p>
        </p:txBody>
      </p:sp>
    </p:spTree>
    <p:custDataLst>
      <p:tags r:id="rId1"/>
    </p:custData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lang="zh-CN" altLang="en-US" dirty="0"/>
              <a:t>Disputes and Claims</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02</a:t>
            </a:r>
            <a:endParaRPr lang="zh-CN" altLang="en-US" dirty="0"/>
          </a:p>
        </p:txBody>
      </p:sp>
    </p:spTree>
    <p:custDataLst>
      <p:tags r:id="rId1"/>
    </p:custData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59486" y="3470003"/>
            <a:ext cx="7825028" cy="1989991"/>
          </a:xfrm>
        </p:spPr>
        <p:txBody>
          <a:bodyPr wrap="square">
            <a:normAutofit/>
          </a:bodyPr>
          <a:lstStyle/>
          <a:p>
            <a:r>
              <a:rPr lang="zh-CN" altLang="en-US" dirty="0"/>
              <a:t>争议与索赔</a:t>
            </a:r>
          </a:p>
        </p:txBody>
      </p:sp>
      <p:sp>
        <p:nvSpPr>
          <p:cNvPr id="6" name="节编号"/>
          <p:cNvSpPr>
            <a:spLocks noGrp="1"/>
          </p:cNvSpPr>
          <p:nvPr>
            <p:ph type="body" sz="quarter" idx="13"/>
            <p:custDataLst>
              <p:tags r:id="rId3"/>
            </p:custDataLst>
          </p:nvPr>
        </p:nvSpPr>
        <p:spPr>
          <a:xfrm>
            <a:off x="659486" y="1231853"/>
            <a:ext cx="7825028" cy="2003325"/>
          </a:xfrm>
        </p:spPr>
        <p:txBody>
          <a:bodyPr wrap="square">
            <a:normAutofit/>
          </a:bodyPr>
          <a:lstStyle/>
          <a:p>
            <a:r>
              <a:rPr lang="en-US" altLang="zh-CN" dirty="0"/>
              <a:t>02</a:t>
            </a:r>
            <a:endParaRPr lang="zh-CN" altLang="en-US" dirty="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31501" y="1052736"/>
            <a:ext cx="8046003" cy="954107"/>
          </a:xfrm>
          <a:prstGeom prst="rect">
            <a:avLst/>
          </a:prstGeom>
          <a:noFill/>
        </p:spPr>
        <p:txBody>
          <a:bodyPr wrap="square" rtlCol="0">
            <a:spAutoFit/>
          </a:bodyPr>
          <a:lstStyle/>
          <a:p>
            <a:pPr lvl="0"/>
            <a:r>
              <a:rPr lang="en-US" altLang="zh-CN" sz="3200">
                <a:latin typeface="Times New Roman" panose="02020603050405020304" pitchFamily="18" charset="0"/>
                <a:cs typeface="Times New Roman" panose="02020603050405020304" pitchFamily="18" charset="0"/>
              </a:rPr>
              <a:t>1.Methods of Stipulating Quality of Commodity</a:t>
            </a:r>
          </a:p>
          <a:p>
            <a:pPr lvl="0"/>
            <a:r>
              <a:rPr lang="zh-CN" altLang="en-US" sz="2400">
                <a:latin typeface="Times New Roman" panose="02020603050405020304" pitchFamily="18" charset="0"/>
                <a:cs typeface="Times New Roman" panose="02020603050405020304" pitchFamily="18" charset="0"/>
              </a:rPr>
              <a:t>  （商品品质规定的方法）：</a:t>
            </a:r>
            <a:endParaRPr lang="en-US" altLang="zh-CN" sz="2400">
              <a:latin typeface="Times New Roman" panose="02020603050405020304" pitchFamily="18" charset="0"/>
              <a:cs typeface="Times New Roman" panose="02020603050405020304" pitchFamily="18" charset="0"/>
            </a:endParaRPr>
          </a:p>
        </p:txBody>
      </p:sp>
      <p:sp>
        <p:nvSpPr>
          <p:cNvPr id="3" name="TextBox 2"/>
          <p:cNvSpPr txBox="1"/>
          <p:nvPr/>
        </p:nvSpPr>
        <p:spPr>
          <a:xfrm>
            <a:off x="631500" y="2060847"/>
            <a:ext cx="7756923" cy="4124206"/>
          </a:xfrm>
          <a:prstGeom prst="rect">
            <a:avLst/>
          </a:prstGeom>
          <a:noFill/>
        </p:spPr>
        <p:txBody>
          <a:bodyPr wrap="square" rtlCol="0">
            <a:spAutoFit/>
          </a:bodyPr>
          <a:lstStyle/>
          <a:p>
            <a:pPr algn="just"/>
            <a:r>
              <a:rPr lang="zh-CN" altLang="en-US" sz="3000" b="1">
                <a:latin typeface="Times New Roman" panose="02020603050405020304" pitchFamily="18" charset="0"/>
                <a:cs typeface="Times New Roman" panose="02020603050405020304" pitchFamily="18" charset="0"/>
              </a:rPr>
              <a:t>（</a:t>
            </a:r>
            <a:r>
              <a:rPr lang="en-US" altLang="zh-CN" sz="3000" b="1">
                <a:latin typeface="Times New Roman" panose="02020603050405020304" pitchFamily="18" charset="0"/>
                <a:cs typeface="Times New Roman" panose="02020603050405020304" pitchFamily="18" charset="0"/>
              </a:rPr>
              <a:t>1</a:t>
            </a:r>
            <a:r>
              <a:rPr lang="zh-CN" altLang="en-US" sz="3000" b="1">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Sale by sample</a:t>
            </a:r>
            <a:r>
              <a:rPr lang="zh-CN" altLang="en-US" sz="2600"/>
              <a:t>（凭样品买卖</a:t>
            </a:r>
            <a:r>
              <a:rPr lang="zh-CN" altLang="en-US" sz="2600">
                <a:latin typeface="Times New Roman" panose="02020603050405020304" pitchFamily="18" charset="0"/>
                <a:cs typeface="Times New Roman" panose="02020603050405020304" pitchFamily="18" charset="0"/>
              </a:rPr>
              <a:t>）</a:t>
            </a:r>
            <a:endParaRPr lang="en-US" altLang="zh-CN" sz="26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Sale by sample refers to the transaction method which is done by the sample agreed by both the buyer and seller. </a:t>
            </a:r>
          </a:p>
          <a:p>
            <a:pPr algn="just"/>
            <a:r>
              <a:rPr lang="zh-CN" altLang="en-US" sz="2200"/>
              <a:t>（凭样品买卖是指凭买卖双方都同意的样品作为交货品质依据的买卖方式。 </a:t>
            </a:r>
            <a:r>
              <a:rPr lang="zh-CN" altLang="en-US" sz="2200">
                <a:latin typeface="Times New Roman" panose="02020603050405020304" pitchFamily="18" charset="0"/>
                <a:cs typeface="Times New Roman" panose="02020603050405020304" pitchFamily="18" charset="0"/>
              </a:rPr>
              <a:t>）</a:t>
            </a:r>
            <a:endParaRPr lang="en-US" altLang="zh-CN" sz="2200">
              <a:latin typeface="Times New Roman" panose="02020603050405020304" pitchFamily="18" charset="0"/>
              <a:cs typeface="Times New Roman" panose="02020603050405020304" pitchFamily="18" charset="0"/>
            </a:endParaRPr>
          </a:p>
          <a:p>
            <a:pPr lvl="0" algn="just"/>
            <a:r>
              <a:rPr lang="zh-CN" altLang="en-US" sz="3000">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①</a:t>
            </a:r>
            <a:r>
              <a:rPr lang="en-US" altLang="zh-CN" sz="2800">
                <a:solidFill>
                  <a:srgbClr val="000000"/>
                </a:solidFill>
                <a:latin typeface="Times New Roman" panose="02020603050405020304" pitchFamily="18" charset="0"/>
                <a:cs typeface="Times New Roman" panose="02020603050405020304" pitchFamily="18" charset="0"/>
              </a:rPr>
              <a:t>Sale by the seller’s sample</a:t>
            </a:r>
            <a:r>
              <a:rPr lang="zh-CN" altLang="en-US" sz="2400">
                <a:solidFill>
                  <a:srgbClr val="000000"/>
                </a:solidFill>
                <a:latin typeface="Times New Roman" panose="02020603050405020304" pitchFamily="18" charset="0"/>
                <a:cs typeface="Times New Roman" panose="02020603050405020304" pitchFamily="18" charset="0"/>
              </a:rPr>
              <a:t>（凭卖方样品买卖）</a:t>
            </a:r>
            <a:endParaRPr lang="en-US" altLang="zh-CN" sz="2400">
              <a:solidFill>
                <a:srgbClr val="000000"/>
              </a:solidFill>
              <a:latin typeface="Times New Roman" panose="02020603050405020304" pitchFamily="18" charset="0"/>
              <a:cs typeface="Times New Roman" panose="02020603050405020304" pitchFamily="18" charset="0"/>
            </a:endParaRPr>
          </a:p>
          <a:p>
            <a:pPr lvl="0" algn="just"/>
            <a:r>
              <a:rPr lang="en-US" altLang="zh-CN" sz="2800">
                <a:solidFill>
                  <a:srgbClr val="000000"/>
                </a:solidFill>
                <a:latin typeface="Times New Roman" panose="02020603050405020304" pitchFamily="18" charset="0"/>
                <a:cs typeface="Times New Roman" panose="02020603050405020304" pitchFamily="18" charset="0"/>
              </a:rPr>
              <a:t>       In this case, the sample is supplied by the seller. </a:t>
            </a:r>
          </a:p>
          <a:p>
            <a:pPr lvl="0" algn="just"/>
            <a:r>
              <a:rPr lang="zh-CN" altLang="en-US" sz="2200"/>
              <a:t>       （凭卖方样品买卖的情况下，样品由卖方提供。 ）</a:t>
            </a:r>
            <a:endParaRPr lang="en-US" altLang="zh-CN" sz="2200"/>
          </a:p>
          <a:p>
            <a:pPr lvl="0" algn="just"/>
            <a:endParaRPr lang="en-US" altLang="zh-CN" sz="240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35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Dispute</a:t>
            </a:r>
          </a:p>
        </p:txBody>
      </p:sp>
      <p:sp>
        <p:nvSpPr>
          <p:cNvPr id="3" name="正文"/>
          <p:cNvSpPr>
            <a:spLocks noGrp="1"/>
          </p:cNvSpPr>
          <p:nvPr>
            <p:ph idx="1"/>
            <p:custDataLst>
              <p:tags r:id="rId3"/>
            </p:custDataLst>
          </p:nvPr>
        </p:nvSpPr>
        <p:spPr>
          <a:xfrm>
            <a:off x="899795" y="1412875"/>
            <a:ext cx="7531735" cy="3609975"/>
          </a:xfrm>
        </p:spPr>
        <p:txBody>
          <a:bodyPr wrap="square">
            <a:normAutofit fontScale="90000"/>
          </a:bodyPr>
          <a:lstStyle/>
          <a:p>
            <a:pPr marL="0" indent="0">
              <a:buNone/>
            </a:pPr>
            <a:r>
              <a:rPr lang="zh-CN" altLang="en-US" b="1" dirty="0">
                <a:latin typeface="Times New Roman" panose="02020603050405020304" pitchFamily="18" charset="0"/>
                <a:cs typeface="Times New Roman" panose="02020603050405020304" pitchFamily="18" charset="0"/>
              </a:rPr>
              <a:t>(1)Breach of Contract by the Seller</a:t>
            </a:r>
          </a:p>
          <a:p>
            <a:pPr marL="0" indent="406400" fontAlgn="auto">
              <a:lnSpc>
                <a:spcPct val="150000"/>
              </a:lnSpc>
              <a:spcBef>
                <a:spcPts val="0"/>
              </a:spcBef>
              <a:buNone/>
              <a:extLst>
                <a:ext uri="{35155182-B16C-46BC-9424-99874614C6A1}">
                  <wpsdc:indentchars xmlns="" xmlns:wpsdc="http://www.wps.cn/officeDocument/2017/drawingmlCustomData" val="200" checksum="1740828767"/>
                </a:ext>
              </a:extLst>
            </a:pPr>
            <a:r>
              <a:rPr lang="zh-CN" altLang="en-US" dirty="0">
                <a:latin typeface="Times New Roman" panose="02020603050405020304" pitchFamily="18" charset="0"/>
                <a:cs typeface="Times New Roman" panose="02020603050405020304" pitchFamily="18" charset="0"/>
              </a:rPr>
              <a:t>A seller may breach a contract if he fails to make delivery within the delivery time stipulated in the contract,fail to deliver the goods,fail to deliver the goods that are in conformity  with  the  contract  or  the  L / C  in  respect  of  quality, specification, quantity and packing,etc. ,or fails to offer the full set of shipping documents.</a:t>
            </a:r>
          </a:p>
          <a:p>
            <a:pPr marL="0" indent="0">
              <a:buNone/>
            </a:pPr>
            <a:r>
              <a:rPr lang="zh-CN" altLang="en-US" b="1" dirty="0">
                <a:latin typeface="Times New Roman" panose="02020603050405020304" pitchFamily="18" charset="0"/>
                <a:cs typeface="Times New Roman" panose="02020603050405020304" pitchFamily="18" charset="0"/>
              </a:rPr>
              <a:t>(2)Breach of the Contract by the Buyer</a:t>
            </a:r>
          </a:p>
          <a:p>
            <a:pPr marL="0" indent="406400" fontAlgn="auto">
              <a:lnSpc>
                <a:spcPct val="150000"/>
              </a:lnSpc>
              <a:spcBef>
                <a:spcPts val="0"/>
              </a:spcBef>
              <a:buNone/>
              <a:extLst>
                <a:ext uri="{35155182-B16C-46BC-9424-99874614C6A1}">
                  <wpsdc:indentchars xmlns="" xmlns:wpsdc="http://www.wps.cn/officeDocument/2017/drawingmlCustomData" val="200" checksum="1740828767"/>
                </a:ext>
              </a:extLst>
            </a:pPr>
            <a:r>
              <a:rPr lang="zh-CN" altLang="en-US" dirty="0">
                <a:latin typeface="Times New Roman" panose="02020603050405020304" pitchFamily="18" charset="0"/>
                <a:cs typeface="Times New Roman" panose="02020603050405020304" pitchFamily="18" charset="0"/>
              </a:rPr>
              <a:t>A buyer may breach a contract if he fails to open the L / C on time,fails to open the L / C under a L / C payment,fails to make payment and honor the shipping documents according to the clause in the contract,or fails to accept the goods without sufficient reasons.</a:t>
            </a:r>
          </a:p>
          <a:p>
            <a:pPr marL="0" indent="0">
              <a:buNone/>
            </a:pPr>
            <a:endParaRPr lang="zh-CN" altLang="en-US"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sym typeface="+mn-ea"/>
              </a:rPr>
              <a:t>Dispute</a:t>
            </a:r>
            <a:endParaRPr lang="zh-CN" altLang="en-US" dirty="0"/>
          </a:p>
        </p:txBody>
      </p:sp>
      <p:sp>
        <p:nvSpPr>
          <p:cNvPr id="3" name="正文"/>
          <p:cNvSpPr>
            <a:spLocks noGrp="1"/>
          </p:cNvSpPr>
          <p:nvPr>
            <p:ph idx="1"/>
            <p:custDataLst>
              <p:tags r:id="rId3"/>
            </p:custDataLst>
          </p:nvPr>
        </p:nvSpPr>
        <p:spPr>
          <a:xfrm>
            <a:off x="755576" y="1268760"/>
            <a:ext cx="7290360" cy="4836832"/>
          </a:xfrm>
        </p:spPr>
        <p:txBody>
          <a:bodyPr wrap="square">
            <a:normAutofit/>
          </a:bodyPr>
          <a:lstStyle/>
          <a:p>
            <a:pPr marL="0" indent="0">
              <a:buNone/>
            </a:pPr>
            <a:r>
              <a:rPr lang="zh-CN" altLang="en-US" b="1" dirty="0">
                <a:latin typeface="Times New Roman" panose="02020603050405020304" pitchFamily="18" charset="0"/>
                <a:cs typeface="Times New Roman" panose="02020603050405020304" pitchFamily="18" charset="0"/>
                <a:sym typeface="+mn-ea"/>
              </a:rPr>
              <a:t>(3)Contract without Specific Clauses</a:t>
            </a:r>
          </a:p>
          <a:p>
            <a:pPr marL="0" indent="720090" fontAlgn="auto">
              <a:lnSpc>
                <a:spcPct val="150000"/>
              </a:lnSpc>
              <a:spcBef>
                <a:spcPts val="0"/>
              </a:spcBef>
              <a:buNone/>
            </a:pPr>
            <a:r>
              <a:rPr lang="zh-CN" altLang="en-US" dirty="0">
                <a:latin typeface="Times New Roman" panose="02020603050405020304" pitchFamily="18" charset="0"/>
                <a:cs typeface="Times New Roman" panose="02020603050405020304" pitchFamily="18" charset="0"/>
              </a:rPr>
              <a:t>One party or both parties may breach a contract resulting in disputes if both parties have misunderstanding or difficult explanation for the clauses in the contract due to some unclear clauses.</a:t>
            </a:r>
          </a:p>
          <a:p>
            <a:pPr marL="0" indent="720090" fontAlgn="auto">
              <a:lnSpc>
                <a:spcPct val="150000"/>
              </a:lnSpc>
              <a:spcBef>
                <a:spcPts val="0"/>
              </a:spcBef>
              <a:buNone/>
            </a:pPr>
            <a:r>
              <a:rPr lang="zh-CN" altLang="en-US" dirty="0">
                <a:latin typeface="Times New Roman" panose="02020603050405020304" pitchFamily="18" charset="0"/>
                <a:cs typeface="Times New Roman" panose="02020603050405020304" pitchFamily="18" charset="0"/>
              </a:rPr>
              <a:t>From the nature of the breach of contract,there are two kinds of reasons leading to the dispute;one kind of dispute is caused by the intentional act;the other kind of dispute is because of the negligence,fault or the unfamiliarity.  In addition,the indifference on the contractual obligations also results in the breach of contract and the disputes.</a:t>
            </a:r>
          </a:p>
        </p:txBody>
      </p:sp>
    </p:spTree>
    <p:custDataLst>
      <p:tags r:id="rId1"/>
    </p:custData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违约和争议</a:t>
            </a:r>
          </a:p>
        </p:txBody>
      </p:sp>
      <p:sp>
        <p:nvSpPr>
          <p:cNvPr id="3" name="正文"/>
          <p:cNvSpPr>
            <a:spLocks noGrp="1"/>
          </p:cNvSpPr>
          <p:nvPr>
            <p:ph idx="1"/>
            <p:custDataLst>
              <p:tags r:id="rId3"/>
            </p:custDataLst>
          </p:nvPr>
        </p:nvSpPr>
        <p:spPr>
          <a:xfrm>
            <a:off x="755650" y="1340485"/>
            <a:ext cx="7291705" cy="3609975"/>
          </a:xfrm>
        </p:spPr>
        <p:txBody>
          <a:bodyPr wrap="square">
            <a:noAutofit/>
          </a:bodyPr>
          <a:lstStyle/>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违约是指合同的一方拒绝或未能完成合同中所规定的义务。违约引起争议,争议很可能引起诉讼、仲裁或法律行为。在国际贸易中,导致争议产生的原因很多,一般可归纳为以下三种情况:</a:t>
            </a:r>
          </a:p>
          <a:p>
            <a:pPr marL="0" indent="0" fontAlgn="auto">
              <a:lnSpc>
                <a:spcPct val="150000"/>
              </a:lnSpc>
              <a:spcBef>
                <a:spcPts val="0"/>
              </a:spcBef>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 (1) 卖方违约</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例如,不按合同的交货期交货,或不交货,或所交货物的品质、规格、数量、包装等与合同( 或信用证) 规定不符,或所提供的货运单据种类不齐、份数不足等。</a:t>
            </a:r>
          </a:p>
          <a:p>
            <a:pPr marL="0" algn="l" fontAlgn="auto">
              <a:lnSpc>
                <a:spcPct val="150000"/>
              </a:lnSpc>
              <a:spcBef>
                <a:spcPts val="0"/>
              </a:spcBef>
              <a:buClrTx/>
              <a:buSzTx/>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(2) 买方违约</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例如,在按信用证支付方式条件下不按期开证或不开证,或不按合同规定付款赎单,或无理拒收货物等。</a:t>
            </a:r>
          </a:p>
          <a:p>
            <a:pPr marL="0" algn="l" fontAlgn="auto">
              <a:lnSpc>
                <a:spcPct val="150000"/>
              </a:lnSpc>
              <a:spcBef>
                <a:spcPts val="0"/>
              </a:spcBef>
              <a:buClrTx/>
              <a:buSzTx/>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(3) 合同规定不明确</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例如,因合同条款规定不明确,致使双方理解或解释不统一,造成一方违约而引起纠纷；或在履约中,双方均有违约行为。</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从违约的性质看,争议产生的原因,一是当事人方的故意行为导致违约而引起争议;二是由于当事人一方的疏忽、过失或业务生疏导致违约而引起争议。 此外,对合同义务的重视不足,往往也是导致违约、发生纠纷的原因之一。</a:t>
            </a:r>
          </a:p>
        </p:txBody>
      </p:sp>
    </p:spTree>
    <p:custDataLst>
      <p:tags r:id="rId1"/>
    </p:custData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Claim</a:t>
            </a:r>
          </a:p>
        </p:txBody>
      </p:sp>
      <p:sp>
        <p:nvSpPr>
          <p:cNvPr id="3" name="正文"/>
          <p:cNvSpPr>
            <a:spLocks noGrp="1"/>
          </p:cNvSpPr>
          <p:nvPr>
            <p:ph idx="1"/>
            <p:custDataLst>
              <p:tags r:id="rId3"/>
            </p:custDataLst>
          </p:nvPr>
        </p:nvSpPr>
        <p:spPr>
          <a:xfrm>
            <a:off x="840105" y="1364615"/>
            <a:ext cx="7103745" cy="4813300"/>
          </a:xfrm>
        </p:spPr>
        <p:txBody>
          <a:bodyPr wrap="square">
            <a:normAutofit/>
          </a:bodyPr>
          <a:lstStyle/>
          <a:p>
            <a:pPr marL="0" indent="457200" fontAlgn="auto">
              <a:lnSpc>
                <a:spcPct val="100000"/>
              </a:lnSpc>
              <a:spcBef>
                <a:spcPts val="0"/>
              </a:spcBef>
              <a:buNone/>
              <a:extLst>
                <a:ext uri="{35155182-B16C-46BC-9424-99874614C6A1}">
                  <wpsdc:indentchars xmlns="" xmlns:wpsdc="http://www.wps.cn/officeDocument/2017/drawingmlCustomData" val="200" checksum="59296752"/>
                </a:ext>
              </a:extLst>
            </a:pPr>
            <a:r>
              <a:rPr lang="zh-CN" altLang="en-US" dirty="0">
                <a:latin typeface="Times New Roman" panose="02020603050405020304" pitchFamily="18" charset="0"/>
                <a:cs typeface="Times New Roman" panose="02020603050405020304" pitchFamily="18" charset="0"/>
              </a:rPr>
              <a:t>Claim means that in international trade,one party breaks the contract and causes losses to the other party directly or indirectly,the party suffering the losses may ask for compensation for the losses.  In some contract,the two parties often stipulate clauses on settlement of claim as well as claim causes.</a:t>
            </a:r>
          </a:p>
          <a:p>
            <a:pPr marL="0" indent="0">
              <a:buNone/>
            </a:pPr>
            <a:r>
              <a:rPr lang="zh-CN" altLang="en-US" b="1" dirty="0">
                <a:latin typeface="Times New Roman" panose="02020603050405020304" pitchFamily="18" charset="0"/>
                <a:cs typeface="Times New Roman" panose="02020603050405020304" pitchFamily="18" charset="0"/>
              </a:rPr>
              <a:t>(1)Claim Clause in Contract</a:t>
            </a:r>
          </a:p>
          <a:p>
            <a:pPr marL="0" indent="0">
              <a:buNone/>
            </a:pPr>
            <a:r>
              <a:rPr lang="zh-CN" altLang="en-US" b="1" dirty="0">
                <a:latin typeface="Times New Roman" panose="02020603050405020304" pitchFamily="18" charset="0"/>
                <a:cs typeface="Times New Roman" panose="02020603050405020304" pitchFamily="18" charset="0"/>
              </a:rPr>
              <a:t>(2)Dispute and Claim Clause</a:t>
            </a:r>
          </a:p>
          <a:p>
            <a:pPr marL="0" indent="0">
              <a:buNone/>
            </a:pPr>
            <a:r>
              <a:rPr lang="zh-CN" altLang="en-US" b="1" dirty="0">
                <a:latin typeface="Times New Roman" panose="02020603050405020304" pitchFamily="18" charset="0"/>
                <a:cs typeface="Times New Roman" panose="02020603050405020304" pitchFamily="18" charset="0"/>
              </a:rPr>
              <a:t>(3)Penalty Clause</a:t>
            </a:r>
          </a:p>
        </p:txBody>
      </p:sp>
    </p:spTree>
    <p:custDataLst>
      <p:tags r:id="rId1"/>
    </p:custData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p:cNvSpPr>
            <a:spLocks noGrp="1"/>
          </p:cNvSpPr>
          <p:nvPr>
            <p:ph type="title"/>
            <p:custDataLst>
              <p:tags r:id="rId2"/>
            </p:custDataLst>
          </p:nvPr>
        </p:nvSpPr>
        <p:spPr/>
        <p:txBody>
          <a:bodyPr wrap="square">
            <a:normAutofit/>
          </a:bodyPr>
          <a:lstStyle/>
          <a:p>
            <a:pPr algn="ctr"/>
            <a:r>
              <a:rPr lang="zh-CN" altLang="en-US" dirty="0"/>
              <a:t>索赔</a:t>
            </a:r>
          </a:p>
        </p:txBody>
      </p:sp>
      <p:sp>
        <p:nvSpPr>
          <p:cNvPr id="3" name="正文"/>
          <p:cNvSpPr>
            <a:spLocks noGrp="1"/>
          </p:cNvSpPr>
          <p:nvPr>
            <p:ph idx="1"/>
            <p:custDataLst>
              <p:tags r:id="rId3"/>
            </p:custDataLst>
          </p:nvPr>
        </p:nvSpPr>
        <p:spPr>
          <a:xfrm>
            <a:off x="768350" y="1261745"/>
            <a:ext cx="7539990" cy="4229100"/>
          </a:xfrm>
        </p:spPr>
        <p:txBody>
          <a:bodyPr wrap="square">
            <a:noAutofit/>
          </a:bodyPr>
          <a:lstStyle/>
          <a:p>
            <a:pPr marL="0" indent="0" fontAlgn="auto">
              <a:lnSpc>
                <a:spcPct val="150000"/>
              </a:lnSpc>
              <a:spcBef>
                <a:spcPts val="0"/>
              </a:spcBef>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(1)合同中的索赔条款</a:t>
            </a:r>
          </a:p>
          <a:p>
            <a:pPr marL="0" indent="342900" fontAlgn="auto">
              <a:lnSpc>
                <a:spcPct val="150000"/>
              </a:lnSpc>
              <a:spcBef>
                <a:spcPts val="0"/>
              </a:spcBef>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进出口合同中的索赔条款有两种规定方式:一种是异议和索赔条款,另一种是罚金条款。 一般在买卖合同中,多数只订立异议和索赔条款,只有在买卖大宗商品和机械设备一类商品的合同中,除订明异议与索赔条款外,再另订罚金条款。</a:t>
            </a:r>
          </a:p>
          <a:p>
            <a:pPr marL="0" algn="l" fontAlgn="auto">
              <a:lnSpc>
                <a:spcPct val="150000"/>
              </a:lnSpc>
              <a:spcBef>
                <a:spcPts val="0"/>
              </a:spcBef>
              <a:buClrTx/>
              <a:buSzTx/>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(2)异议与索赔条款</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异议与索赔条款的内容,除规定一方违反合同,另一方有权索赔外,还包括索赔的依据、索赔期限、索赔损失的办法和赔付金额等内容。</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索赔依据主要规定索赔必需的证据和出证机构。索赔依据包括法律依据和事实依据两个方面。前者是指贸易合同和有关的国家法律规定;后者则指违约的事实真相及其书面证明,以证实违约的真实性。</a:t>
            </a:r>
          </a:p>
          <a:p>
            <a:pPr marL="0" algn="l" fontAlgn="auto">
              <a:lnSpc>
                <a:spcPct val="150000"/>
              </a:lnSpc>
              <a:spcBef>
                <a:spcPts val="0"/>
              </a:spcBef>
              <a:buClrTx/>
              <a:buSzTx/>
              <a:buNone/>
            </a:pPr>
            <a:r>
              <a:rPr lang="zh-CN" altLang="en-US" sz="1350" b="1" dirty="0">
                <a:latin typeface="宋体" panose="02010600030101010101" pitchFamily="2" charset="-122"/>
                <a:ea typeface="宋体" panose="02010600030101010101" pitchFamily="2" charset="-122"/>
                <a:cs typeface="宋体" panose="02010600030101010101" pitchFamily="2" charset="-122"/>
              </a:rPr>
              <a:t>(3)罚金条款</a:t>
            </a:r>
          </a:p>
          <a:p>
            <a:pPr marL="0" indent="342900" algn="l" fontAlgn="auto">
              <a:lnSpc>
                <a:spcPct val="150000"/>
              </a:lnSpc>
              <a:spcBef>
                <a:spcPts val="0"/>
              </a:spcBef>
              <a:buClrTx/>
              <a:buSzTx/>
              <a:buNone/>
              <a:extLst>
                <a:ext uri="{35155182-B16C-46BC-9424-99874614C6A1}">
                  <wpsdc:indentchars xmlns="" xmlns:wpsdc="http://www.wps.cn/officeDocument/2017/drawingmlCustomData" val="200" checksum="1147212865"/>
                </a:ext>
              </a:extLst>
            </a:pPr>
            <a:r>
              <a:rPr lang="zh-CN" altLang="en-US" sz="1350" dirty="0">
                <a:latin typeface="宋体" panose="02010600030101010101" pitchFamily="2" charset="-122"/>
                <a:ea typeface="宋体" panose="02010600030101010101" pitchFamily="2" charset="-122"/>
                <a:cs typeface="宋体" panose="02010600030101010101" pitchFamily="2" charset="-122"/>
              </a:rPr>
              <a:t>此条款一般适用于卖方延期交货或买方延期接运货物、拖延开立信用证、拖欠货款等场合。 当一方履行合同时,应向对方支付一定数额的约定金额,以补偿对方的损失。 罚金亦称“ 违约金” 或“ 罚则”。 罚金的数额大小以违约时间的长短为转移,并规定出最高限额。</a:t>
            </a:r>
          </a:p>
          <a:p>
            <a:pPr marL="0" indent="0" fontAlgn="auto">
              <a:lnSpc>
                <a:spcPct val="150000"/>
              </a:lnSpc>
              <a:spcBef>
                <a:spcPts val="0"/>
              </a:spcBef>
              <a:buNone/>
            </a:pPr>
            <a:endParaRPr lang="zh-CN" altLang="en-US" sz="135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412875"/>
            <a:ext cx="7772400" cy="3602038"/>
          </a:xfrm>
        </p:spPr>
        <p:txBody>
          <a:bodyPr/>
          <a:lstStyle/>
          <a:p>
            <a:pPr eaLnBrk="1" hangingPunct="1">
              <a:lnSpc>
                <a:spcPct val="150000"/>
              </a:lnSpc>
            </a:pPr>
            <a:r>
              <a:rPr lang="en-US" altLang="zh-CN">
                <a:latin typeface="Times New Roman" panose="02020603050405020304" pitchFamily="18" charset="0"/>
                <a:cs typeface="Times New Roman" panose="02020603050405020304" pitchFamily="18" charset="0"/>
              </a:rPr>
              <a:t>Chapter 9 </a:t>
            </a:r>
            <a:br>
              <a:rPr lang="en-US" altLang="zh-CN">
                <a:latin typeface="Times New Roman" panose="02020603050405020304" pitchFamily="18" charset="0"/>
                <a:cs typeface="Times New Roman" panose="02020603050405020304" pitchFamily="18" charset="0"/>
              </a:rPr>
            </a:br>
            <a:r>
              <a:rPr lang="en-US" altLang="zh-CN">
                <a:latin typeface="Times New Roman" panose="02020603050405020304" pitchFamily="18" charset="0"/>
                <a:cs typeface="Times New Roman" panose="02020603050405020304" pitchFamily="18" charset="0"/>
              </a:rPr>
              <a:t>Force Majeure and Arbitration</a:t>
            </a:r>
            <a:br>
              <a:rPr lang="en-US" altLang="zh-CN">
                <a:latin typeface="Times New Roman" panose="02020603050405020304" pitchFamily="18" charset="0"/>
                <a:cs typeface="Times New Roman" panose="02020603050405020304" pitchFamily="18" charset="0"/>
              </a:rPr>
            </a:br>
            <a:r>
              <a:rPr lang="zh-CN" altLang="en-US">
                <a:latin typeface="Times New Roman" panose="02020603050405020304" pitchFamily="18" charset="0"/>
                <a:cs typeface="Times New Roman" panose="02020603050405020304" pitchFamily="18" charset="0"/>
              </a:rPr>
              <a:t>不可抗力和仲裁</a:t>
            </a:r>
          </a:p>
        </p:txBody>
      </p:sp>
    </p:spTree>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95288" y="0"/>
            <a:ext cx="8229600" cy="1143000"/>
          </a:xfrm>
        </p:spPr>
        <p:txBody>
          <a:bodyPr/>
          <a:lstStyle/>
          <a:p>
            <a:pPr eaLnBrk="1" hangingPunct="1"/>
            <a:r>
              <a:rPr lang="en-US" altLang="zh-CN"/>
              <a:t>Contents</a:t>
            </a:r>
            <a:endParaRPr lang="zh-CN" altLang="zh-CN"/>
          </a:p>
        </p:txBody>
      </p:sp>
      <p:sp>
        <p:nvSpPr>
          <p:cNvPr id="3075" name="Rectangle 3"/>
          <p:cNvSpPr>
            <a:spLocks noGrp="1" noChangeArrowheads="1"/>
          </p:cNvSpPr>
          <p:nvPr>
            <p:ph type="body" idx="1"/>
          </p:nvPr>
        </p:nvSpPr>
        <p:spPr>
          <a:xfrm>
            <a:off x="755650" y="1412875"/>
            <a:ext cx="7200900" cy="4525963"/>
          </a:xfrm>
        </p:spPr>
        <p:txBody>
          <a:bodyPr/>
          <a:lstStyle/>
          <a:p>
            <a:pPr eaLnBrk="1" hangingPunct="1">
              <a:lnSpc>
                <a:spcPct val="200000"/>
              </a:lnSpc>
            </a:pPr>
            <a:r>
              <a:rPr lang="en-US" altLang="zh-CN"/>
              <a:t>Section one      Force Majeure</a:t>
            </a:r>
          </a:p>
          <a:p>
            <a:pPr eaLnBrk="1" hangingPunct="1">
              <a:lnSpc>
                <a:spcPct val="200000"/>
              </a:lnSpc>
            </a:pPr>
            <a:r>
              <a:rPr lang="en-US" altLang="zh-CN"/>
              <a:t>Section two      Arbitration</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0"/>
            <a:ext cx="8229600" cy="1143000"/>
          </a:xfrm>
        </p:spPr>
        <p:txBody>
          <a:bodyPr/>
          <a:lstStyle/>
          <a:p>
            <a:pPr eaLnBrk="1" hangingPunct="1">
              <a:defRPr/>
            </a:pPr>
            <a:r>
              <a:rPr lang="en-US" altLang="zh-CN" b="1" kern="100" dirty="0">
                <a:latin typeface="Times New Roman" panose="02020603050405020304"/>
              </a:rPr>
              <a:t>Section One Force Majeure</a:t>
            </a:r>
            <a:endParaRPr lang="zh-CN" dirty="0"/>
          </a:p>
        </p:txBody>
      </p:sp>
      <p:sp>
        <p:nvSpPr>
          <p:cNvPr id="5123" name="Rectangle 3"/>
          <p:cNvSpPr>
            <a:spLocks noGrp="1" noChangeArrowheads="1"/>
          </p:cNvSpPr>
          <p:nvPr>
            <p:ph type="body" idx="1"/>
          </p:nvPr>
        </p:nvSpPr>
        <p:spPr>
          <a:xfrm>
            <a:off x="684213" y="1125538"/>
            <a:ext cx="7775575" cy="4525962"/>
          </a:xfrm>
        </p:spPr>
        <p:txBody>
          <a:bodyPr/>
          <a:lstStyle/>
          <a:p>
            <a:pPr marL="0" indent="0" algn="just" eaLnBrk="1" hangingPunct="1">
              <a:lnSpc>
                <a:spcPct val="150000"/>
              </a:lnSpc>
              <a:buFontTx/>
              <a:buNone/>
              <a:defRPr/>
            </a:pPr>
            <a:r>
              <a:rPr lang="en-US" altLang="zh-CN" sz="2400" kern="100" dirty="0">
                <a:latin typeface="Times New Roman" panose="02020603050405020304"/>
              </a:rPr>
              <a:t>             Suppose a British importer signed a contract with a Chinese exporter for 1500 metric tons of wheat at £348 per metric ton CIF London. The stipulated time of delivery was in May.  Unfortunately, a drought in China reduced the wheat harvest by 30% , leaving Chinese exporters unable to complete their contracts on time. In this case, is it feasible for Chinese exporters to extend the contract until next year?</a:t>
            </a:r>
            <a:endParaRPr lang="zh-CN" sz="2400" dirty="0"/>
          </a:p>
          <a:p>
            <a:pPr algn="just" eaLnBrk="1" hangingPunct="1">
              <a:lnSpc>
                <a:spcPct val="150000"/>
              </a:lnSpc>
              <a:defRPr/>
            </a:pP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5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0"/>
            <a:ext cx="8229600" cy="1143000"/>
          </a:xfrm>
        </p:spPr>
        <p:txBody>
          <a:bodyPr/>
          <a:lstStyle/>
          <a:p>
            <a:pPr eaLnBrk="1" hangingPunct="1">
              <a:defRPr/>
            </a:pPr>
            <a:r>
              <a:rPr lang="zh-CN" altLang="en-US" b="1" kern="100" dirty="0">
                <a:latin typeface="Times New Roman" panose="02020603050405020304"/>
              </a:rPr>
              <a:t>第一节   不可抗力</a:t>
            </a:r>
            <a:endParaRPr lang="zh-CN" dirty="0"/>
          </a:p>
        </p:txBody>
      </p:sp>
      <p:sp>
        <p:nvSpPr>
          <p:cNvPr id="5123" name="Rectangle 3"/>
          <p:cNvSpPr>
            <a:spLocks noGrp="1" noChangeArrowheads="1"/>
          </p:cNvSpPr>
          <p:nvPr>
            <p:ph type="body" idx="1"/>
          </p:nvPr>
        </p:nvSpPr>
        <p:spPr>
          <a:xfrm>
            <a:off x="684213" y="1125538"/>
            <a:ext cx="7775575" cy="4525962"/>
          </a:xfrm>
        </p:spPr>
        <p:txBody>
          <a:bodyPr/>
          <a:lstStyle/>
          <a:p>
            <a:pPr marL="0" indent="0" algn="just" eaLnBrk="1" hangingPunct="1">
              <a:lnSpc>
                <a:spcPct val="200000"/>
              </a:lnSpc>
              <a:buFontTx/>
              <a:buNone/>
              <a:defRPr/>
            </a:pPr>
            <a:r>
              <a:rPr lang="zh-CN" altLang="en-US" sz="2400" kern="100" dirty="0">
                <a:latin typeface="Times New Roman" panose="02020603050405020304"/>
              </a:rPr>
              <a:t>         假设一位英国进口商与中国出口商签订了一份</a:t>
            </a:r>
            <a:r>
              <a:rPr lang="en-US" altLang="zh-CN" sz="2400" kern="100" dirty="0">
                <a:latin typeface="Times New Roman" panose="02020603050405020304"/>
              </a:rPr>
              <a:t>1500</a:t>
            </a:r>
            <a:r>
              <a:rPr lang="zh-CN" altLang="en-US" sz="2400" kern="100" dirty="0">
                <a:latin typeface="Times New Roman" panose="02020603050405020304"/>
              </a:rPr>
              <a:t>公吨小麦的合同，每公吨伦敦到岸价为</a:t>
            </a:r>
            <a:r>
              <a:rPr lang="en-US" altLang="zh-CN" sz="2400" kern="100" dirty="0">
                <a:latin typeface="Times New Roman" panose="02020603050405020304"/>
              </a:rPr>
              <a:t>348</a:t>
            </a:r>
            <a:r>
              <a:rPr lang="zh-CN" altLang="en-US" sz="2400" kern="100" dirty="0">
                <a:latin typeface="Times New Roman" panose="02020603050405020304"/>
              </a:rPr>
              <a:t>英镑。规定的交货时间是五月。不幸的是，中国发生旱灾，当年的小麦收成减少</a:t>
            </a:r>
            <a:r>
              <a:rPr lang="en-US" altLang="zh-CN" sz="2400" kern="100" dirty="0">
                <a:latin typeface="Times New Roman" panose="02020603050405020304"/>
              </a:rPr>
              <a:t>30%</a:t>
            </a:r>
            <a:r>
              <a:rPr lang="zh-CN" altLang="en-US" sz="2400" kern="100" dirty="0">
                <a:latin typeface="Times New Roman" panose="02020603050405020304"/>
              </a:rPr>
              <a:t>，导致中国出口商无法按时完成合约。在此情况下，中国出口商提议将合同延长到明年可行吗？</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a:t>
            </a:r>
            <a:r>
              <a:rPr lang="zh-CN" altLang="zh-CN" sz="4000" b="1" kern="100" dirty="0">
                <a:latin typeface="Times New Roman" panose="02020603050405020304" pitchFamily="18" charset="0"/>
                <a:cs typeface="Times New Roman" panose="02020603050405020304" pitchFamily="18" charset="0"/>
              </a:rPr>
              <a:t>、</a:t>
            </a:r>
            <a:r>
              <a:rPr lang="zh-CN" altLang="en-US" sz="4000" b="1" kern="100" dirty="0">
                <a:latin typeface="Times New Roman" panose="02020603050405020304" pitchFamily="18" charset="0"/>
                <a:cs typeface="Times New Roman" panose="02020603050405020304" pitchFamily="18" charset="0"/>
              </a:rPr>
              <a:t>The </a:t>
            </a:r>
            <a:r>
              <a:rPr lang="zh-CN" altLang="en-US" sz="4000" b="1" kern="100" dirty="0">
                <a:solidFill>
                  <a:srgbClr val="0070C0"/>
                </a:solidFill>
                <a:latin typeface="Times New Roman" panose="02020603050405020304" pitchFamily="18" charset="0"/>
                <a:cs typeface="Times New Roman" panose="02020603050405020304" pitchFamily="18" charset="0"/>
              </a:rPr>
              <a:t>Definition</a:t>
            </a:r>
            <a:r>
              <a:rPr lang="en-US" altLang="zh-CN" sz="4000" b="1" kern="100" dirty="0">
                <a:latin typeface="Times New Roman" panose="02020603050405020304" pitchFamily="18" charset="0"/>
                <a:cs typeface="Times New Roman" panose="02020603050405020304" pitchFamily="18" charset="0"/>
              </a:rPr>
              <a:t> of Force Majeure</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marL="0" indent="0" algn="just" eaLnBrk="1" hangingPunct="1">
              <a:lnSpc>
                <a:spcPct val="150000"/>
              </a:lnSpc>
              <a:buFontTx/>
              <a:buNone/>
              <a:defRPr/>
            </a:pPr>
            <a:r>
              <a:rPr lang="en-US" altLang="zh-CN" sz="2800" b="1" kern="100" dirty="0">
                <a:latin typeface="Times New Roman" panose="02020603050405020304"/>
              </a:rPr>
              <a:t>Force majeure</a:t>
            </a:r>
            <a:r>
              <a:rPr lang="en-US" altLang="zh-CN" sz="2800" kern="100" dirty="0">
                <a:latin typeface="Times New Roman" panose="02020603050405020304"/>
              </a:rPr>
              <a:t>, also known as the Act of God, is an unpredictable, inevitable, uncontrolled event that is caused by natural or social forces such as rainstorm, tsunami and fire after the conclusion of the contract, not due to the negligence of the parties involved, leading to the failure or the delay of fulfillment of the contract. </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33858" y="548680"/>
            <a:ext cx="7756923" cy="5570756"/>
          </a:xfrm>
          <a:prstGeom prst="rect">
            <a:avLst/>
          </a:prstGeom>
          <a:noFill/>
        </p:spPr>
        <p:txBody>
          <a:bodyPr wrap="square" rtlCol="0">
            <a:spAutoFit/>
          </a:bodyPr>
          <a:lstStyle/>
          <a:p>
            <a:pPr algn="just"/>
            <a:r>
              <a:rPr lang="zh-CN" altLang="en-US" sz="3000" b="1">
                <a:latin typeface="Times New Roman" panose="02020603050405020304" pitchFamily="18" charset="0"/>
                <a:cs typeface="Times New Roman" panose="02020603050405020304" pitchFamily="18" charset="0"/>
              </a:rPr>
              <a:t>②</a:t>
            </a:r>
            <a:r>
              <a:rPr lang="en-US" altLang="zh-CN" sz="3000">
                <a:latin typeface="Times New Roman" panose="02020603050405020304" pitchFamily="18" charset="0"/>
                <a:cs typeface="Times New Roman" panose="02020603050405020304" pitchFamily="18" charset="0"/>
              </a:rPr>
              <a:t>Sale by the buyer’s sample</a:t>
            </a:r>
            <a:r>
              <a:rPr lang="zh-CN" altLang="en-US" sz="2600">
                <a:latin typeface="Times New Roman" panose="02020603050405020304" pitchFamily="18" charset="0"/>
                <a:cs typeface="Times New Roman" panose="02020603050405020304" pitchFamily="18" charset="0"/>
              </a:rPr>
              <a:t>（凭买方样品买卖）</a:t>
            </a:r>
            <a:r>
              <a:rPr lang="en-US" altLang="zh-CN" sz="2600">
                <a:latin typeface="Times New Roman" panose="02020603050405020304" pitchFamily="18" charset="0"/>
                <a:cs typeface="Times New Roman" panose="02020603050405020304" pitchFamily="18" charset="0"/>
              </a:rPr>
              <a:t>:</a:t>
            </a:r>
          </a:p>
          <a:p>
            <a:pPr algn="just"/>
            <a:r>
              <a:rPr lang="en-US" altLang="zh-CN" sz="2700">
                <a:latin typeface="Times New Roman" panose="02020603050405020304" pitchFamily="18" charset="0"/>
                <a:cs typeface="Times New Roman" panose="02020603050405020304" pitchFamily="18" charset="0"/>
              </a:rPr>
              <a:t>In this case, the sample is supplied by the buyer.</a:t>
            </a:r>
            <a:r>
              <a:rPr lang="en-US" altLang="zh-CN" sz="2700">
                <a:solidFill>
                  <a:srgbClr val="000000"/>
                </a:solidFill>
                <a:latin typeface="Times New Roman" panose="02020603050405020304" pitchFamily="18" charset="0"/>
                <a:cs typeface="Times New Roman" panose="02020603050405020304" pitchFamily="18" charset="0"/>
              </a:rPr>
              <a:t>It is very difficult to supply the goods with exactly the same quality as shown in the sample. In order to take the initiative and avoid risks, the seller may reproduce the buyer’s sample and send it back to the buyer for confirmation, called “</a:t>
            </a:r>
            <a:r>
              <a:rPr lang="en-US" altLang="zh-CN" sz="2700" u="sng">
                <a:solidFill>
                  <a:srgbClr val="000000"/>
                </a:solidFill>
                <a:latin typeface="Times New Roman" panose="02020603050405020304" pitchFamily="18" charset="0"/>
                <a:cs typeface="Times New Roman" panose="02020603050405020304" pitchFamily="18" charset="0"/>
              </a:rPr>
              <a:t>Return Sample</a:t>
            </a:r>
            <a:r>
              <a:rPr lang="en-US" altLang="zh-CN" sz="2700">
                <a:solidFill>
                  <a:srgbClr val="000000"/>
                </a:solidFill>
                <a:latin typeface="Times New Roman" panose="02020603050405020304" pitchFamily="18" charset="0"/>
                <a:cs typeface="Times New Roman" panose="02020603050405020304" pitchFamily="18" charset="0"/>
              </a:rPr>
              <a:t>” or “</a:t>
            </a:r>
            <a:r>
              <a:rPr lang="en-US" altLang="zh-CN" sz="2700" u="sng">
                <a:solidFill>
                  <a:srgbClr val="000000"/>
                </a:solidFill>
                <a:latin typeface="Times New Roman" panose="02020603050405020304" pitchFamily="18" charset="0"/>
                <a:cs typeface="Times New Roman" panose="02020603050405020304" pitchFamily="18" charset="0"/>
              </a:rPr>
              <a:t>Counter Sample</a:t>
            </a:r>
            <a:r>
              <a:rPr lang="en-US" altLang="zh-CN" sz="2700">
                <a:solidFill>
                  <a:srgbClr val="000000"/>
                </a:solidFill>
                <a:latin typeface="Times New Roman" panose="02020603050405020304" pitchFamily="18" charset="0"/>
                <a:cs typeface="Times New Roman" panose="02020603050405020304" pitchFamily="18" charset="0"/>
              </a:rPr>
              <a:t>”. If the buyer accepts this sample, then sale by buyer’s sample is changed into sale by seller’s sample.</a:t>
            </a:r>
          </a:p>
          <a:p>
            <a:pPr algn="just"/>
            <a:r>
              <a:rPr lang="en-US" altLang="zh-CN" sz="2200"/>
              <a:t>(</a:t>
            </a:r>
            <a:r>
              <a:rPr lang="zh-CN" altLang="en-US" sz="2200"/>
              <a:t>凭买方样品买卖的情况下，样品由买方提供。由于很难生产出与样品一模一样的产品，为了采取主动避免风险，卖方会再加工一个买方样品，交回买方确认，这个样品被称为“</a:t>
            </a:r>
            <a:r>
              <a:rPr lang="zh-CN" altLang="en-US" sz="2200" u="sng"/>
              <a:t>回样</a:t>
            </a:r>
            <a:r>
              <a:rPr lang="zh-CN" altLang="en-US" sz="2200"/>
              <a:t>”或者“</a:t>
            </a:r>
            <a:r>
              <a:rPr lang="zh-CN" altLang="en-US" sz="2200" u="sng"/>
              <a:t>对等样品</a:t>
            </a:r>
            <a:r>
              <a:rPr lang="zh-CN" altLang="en-US" sz="2200"/>
              <a:t>”。买方如果接受这个样品，凭买方样品买卖就会变为凭卖方样品买卖。）</a:t>
            </a:r>
          </a:p>
        </p:txBody>
      </p:sp>
    </p:spTree>
  </p:cSld>
  <p:clrMapOvr>
    <a:masterClrMapping/>
  </p:clrMapOvr>
  <p:transition spd="slow">
    <p:push dir="u"/>
  </p:transition>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a:t>
            </a:r>
            <a:r>
              <a:rPr lang="zh-CN" altLang="en-US" sz="4000" b="1" kern="100" dirty="0">
                <a:latin typeface="Times New Roman" panose="02020603050405020304" pitchFamily="18" charset="0"/>
                <a:cs typeface="Times New Roman" panose="02020603050405020304" pitchFamily="18" charset="0"/>
              </a:rPr>
              <a:t>、不可抗力的含义</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marL="0" indent="0" algn="just" eaLnBrk="1" hangingPunct="1">
              <a:lnSpc>
                <a:spcPct val="200000"/>
              </a:lnSpc>
              <a:buFontTx/>
              <a:buNone/>
              <a:defRPr/>
            </a:pPr>
            <a:r>
              <a:rPr lang="zh-CN" altLang="en-US" sz="2800" b="1" kern="100" dirty="0">
                <a:latin typeface="Times New Roman" panose="02020603050405020304"/>
              </a:rPr>
              <a:t>不可抗力</a:t>
            </a:r>
            <a:r>
              <a:rPr lang="zh-CN" altLang="en-US" sz="2800" kern="100" dirty="0">
                <a:latin typeface="Times New Roman" panose="02020603050405020304"/>
              </a:rPr>
              <a:t>又称人力不可抗拒，是指在签订买卖合同后，并非因当事人的过错或疏忽，而是由于自然原因或社会原因引发的诸如暴风雨、海啸、火灾等当事人无法预测、避免和控制，并导致合同不能履行或不能按时履行的意外事件。</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Notification and Proof of Force Majeure</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539750" y="1125538"/>
            <a:ext cx="7993063" cy="4535487"/>
          </a:xfrm>
        </p:spPr>
        <p:txBody>
          <a:bodyPr/>
          <a:lstStyle/>
          <a:p>
            <a:pPr algn="just" eaLnBrk="1" hangingPunct="1">
              <a:lnSpc>
                <a:spcPct val="150000"/>
              </a:lnSpc>
              <a:buFont typeface="Wingdings" panose="05000000000000000000" pitchFamily="2" charset="2"/>
              <a:buChar char="ü"/>
              <a:defRPr/>
            </a:pPr>
            <a:r>
              <a:rPr lang="en-US" altLang="zh-CN" sz="2800" kern="100" dirty="0">
                <a:latin typeface="Times New Roman" panose="02020603050405020304" pitchFamily="18" charset="0"/>
                <a:cs typeface="Times New Roman" panose="02020603050405020304" pitchFamily="18" charset="0"/>
              </a:rPr>
              <a:t>The party which fails to perform the obligations under the contract must promptly notify the other party of the incident so that the other party can take remedial measures on time. </a:t>
            </a:r>
          </a:p>
          <a:p>
            <a:pPr algn="just" eaLnBrk="1" hangingPunct="1">
              <a:lnSpc>
                <a:spcPct val="150000"/>
              </a:lnSpc>
              <a:buFont typeface="Wingdings" panose="05000000000000000000" pitchFamily="2" charset="2"/>
              <a:buChar char="ü"/>
              <a:defRPr/>
            </a:pPr>
            <a:r>
              <a:rPr lang="en-US" altLang="zh-CN" sz="2800" dirty="0">
                <a:latin typeface="Times New Roman" panose="02020603050405020304" pitchFamily="18" charset="0"/>
                <a:cs typeface="Times New Roman" panose="02020603050405020304" pitchFamily="18" charset="0"/>
              </a:rPr>
              <a:t>When the parties request disclaimer, they shall submit to the other party a certificate issued by the issuing authority within a reasonable period of time.</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a:t>
            </a:r>
            <a:r>
              <a:rPr lang="zh-CN" altLang="en-US" sz="4000" b="1" kern="100" dirty="0">
                <a:latin typeface="Times New Roman" panose="02020603050405020304" pitchFamily="18" charset="0"/>
                <a:cs typeface="Times New Roman" panose="02020603050405020304" pitchFamily="18" charset="0"/>
              </a:rPr>
              <a:t>、不可抗力的通知和证明</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539750" y="1125538"/>
            <a:ext cx="7993063" cy="4535487"/>
          </a:xfrm>
        </p:spPr>
        <p:txBody>
          <a:bodyPr/>
          <a:lstStyle/>
          <a:p>
            <a:pPr algn="just" eaLnBrk="1" hangingPunct="1">
              <a:lnSpc>
                <a:spcPct val="200000"/>
              </a:lnSpc>
              <a:buFont typeface="Wingdings" panose="05000000000000000000" pitchFamily="2" charset="2"/>
              <a:buChar char="ü"/>
              <a:defRPr/>
            </a:pPr>
            <a:r>
              <a:rPr lang="zh-CN" altLang="en-US" sz="2800" kern="100" dirty="0">
                <a:latin typeface="Times New Roman" panose="02020603050405020304" pitchFamily="18" charset="0"/>
                <a:cs typeface="Times New Roman" panose="02020603050405020304" pitchFamily="18" charset="0"/>
              </a:rPr>
              <a:t>无法按合同约定履行义务的一方，必须及时将事件情况通知对方，以便对方能够及时采取补救措施。</a:t>
            </a:r>
            <a:endParaRPr lang="en-US" altLang="zh-CN" sz="2800" kern="100" dirty="0">
              <a:latin typeface="Times New Roman" panose="02020603050405020304" pitchFamily="18" charset="0"/>
              <a:cs typeface="Times New Roman" panose="02020603050405020304" pitchFamily="18" charset="0"/>
            </a:endParaRPr>
          </a:p>
          <a:p>
            <a:pPr algn="just" eaLnBrk="1" hangingPunct="1">
              <a:lnSpc>
                <a:spcPct val="150000"/>
              </a:lnSpc>
              <a:buFont typeface="Wingdings" panose="05000000000000000000" pitchFamily="2" charset="2"/>
              <a:buChar char="ü"/>
              <a:defRPr/>
            </a:pPr>
            <a:r>
              <a:rPr lang="zh-CN" altLang="en-US" sz="2800" dirty="0">
                <a:latin typeface="Times New Roman" panose="02020603050405020304" pitchFamily="18" charset="0"/>
                <a:cs typeface="Times New Roman" panose="02020603050405020304" pitchFamily="18" charset="0"/>
              </a:rPr>
              <a:t>当事人在要求免责时，应在合理期限内向对方提交由出证机构出具的出证明材料。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 </a:t>
            </a:r>
            <a:r>
              <a:rPr lang="en-US" altLang="zh-CN" sz="4000" b="1" kern="100" dirty="0">
                <a:latin typeface="Times New Roman" panose="02020603050405020304" pitchFamily="18" charset="0"/>
                <a:cs typeface="Times New Roman" panose="02020603050405020304" pitchFamily="18" charset="0"/>
              </a:rPr>
              <a:t>Legal consequences of force majeure.</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268413"/>
            <a:ext cx="7561263" cy="4537075"/>
          </a:xfrm>
        </p:spPr>
        <p:txBody>
          <a:bodyPr/>
          <a:lstStyle/>
          <a:p>
            <a:pPr marL="0" indent="0" algn="just" eaLnBrk="1" hangingPunct="1">
              <a:lnSpc>
                <a:spcPct val="200000"/>
              </a:lnSpc>
              <a:buFontTx/>
              <a:buNone/>
              <a:defRPr/>
            </a:pPr>
            <a:r>
              <a:rPr lang="en-US" altLang="zh-CN" sz="2800" kern="100" dirty="0">
                <a:latin typeface="Times New Roman" panose="02020603050405020304"/>
              </a:rPr>
              <a:t>There are two ways of settlement of force majeure event: </a:t>
            </a:r>
          </a:p>
          <a:p>
            <a:pPr algn="just" eaLnBrk="1" hangingPunct="1">
              <a:lnSpc>
                <a:spcPct val="200000"/>
              </a:lnSpc>
              <a:buFont typeface="Wingdings" panose="05000000000000000000" pitchFamily="2" charset="2"/>
              <a:buChar char="Ø"/>
              <a:defRPr/>
            </a:pPr>
            <a:r>
              <a:rPr lang="en-US" altLang="zh-CN" sz="2800" kern="100" dirty="0">
                <a:latin typeface="Times New Roman" panose="02020603050405020304"/>
              </a:rPr>
              <a:t>Postponement of the contract </a:t>
            </a:r>
          </a:p>
          <a:p>
            <a:pPr algn="just" eaLnBrk="1" hangingPunct="1">
              <a:lnSpc>
                <a:spcPct val="200000"/>
              </a:lnSpc>
              <a:buFont typeface="Wingdings" panose="05000000000000000000" pitchFamily="2" charset="2"/>
              <a:buChar char="Ø"/>
              <a:defRPr/>
            </a:pPr>
            <a:r>
              <a:rPr lang="en-US" altLang="zh-CN" sz="2800" kern="100" dirty="0">
                <a:latin typeface="Times New Roman" panose="02020603050405020304"/>
              </a:rPr>
              <a:t>Termination of the contract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、不可抗力的法律后果</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268413"/>
            <a:ext cx="7561263" cy="1728787"/>
          </a:xfrm>
        </p:spPr>
        <p:txBody>
          <a:bodyPr/>
          <a:lstStyle/>
          <a:p>
            <a:pPr marL="0" indent="0" algn="just" eaLnBrk="1" hangingPunct="1">
              <a:lnSpc>
                <a:spcPct val="200000"/>
              </a:lnSpc>
              <a:buFontTx/>
              <a:buNone/>
              <a:defRPr/>
            </a:pPr>
            <a:r>
              <a:rPr lang="zh-CN" altLang="en-US" sz="2800" kern="100" dirty="0">
                <a:latin typeface="Times New Roman" panose="02020603050405020304"/>
              </a:rPr>
              <a:t>         不可抗力事件发生后，合同的处理方式分为两种</a:t>
            </a:r>
            <a:r>
              <a:rPr lang="en-US" altLang="zh-CN" sz="2800" kern="100" dirty="0">
                <a:latin typeface="Times New Roman" panose="02020603050405020304"/>
              </a:rPr>
              <a:t>: </a:t>
            </a:r>
          </a:p>
        </p:txBody>
      </p:sp>
      <p:sp>
        <p:nvSpPr>
          <p:cNvPr id="4" name="矩形 3"/>
          <p:cNvSpPr/>
          <p:nvPr/>
        </p:nvSpPr>
        <p:spPr>
          <a:xfrm>
            <a:off x="1835150" y="2924175"/>
            <a:ext cx="4572000" cy="1903413"/>
          </a:xfrm>
          <a:prstGeom prst="rect">
            <a:avLst/>
          </a:prstGeom>
        </p:spPr>
        <p:txBody>
          <a:bodyPr>
            <a:spAutoFit/>
          </a:bodyPr>
          <a:lstStyle/>
          <a:p>
            <a:pPr marL="342900" indent="-342900" algn="just" fontAlgn="base">
              <a:lnSpc>
                <a:spcPct val="200000"/>
              </a:lnSpc>
              <a:spcBef>
                <a:spcPct val="20000"/>
              </a:spcBef>
              <a:spcAft>
                <a:spcPct val="0"/>
              </a:spcAft>
              <a:buFont typeface="Wingdings" panose="05000000000000000000" pitchFamily="2" charset="2"/>
              <a:buChar char="Ø"/>
              <a:defRPr/>
            </a:pPr>
            <a:r>
              <a:rPr lang="zh-CN" altLang="en-US" sz="2800" kern="100" dirty="0">
                <a:solidFill>
                  <a:srgbClr val="000000"/>
                </a:solidFill>
                <a:latin typeface="Times New Roman" panose="02020603050405020304"/>
              </a:rPr>
              <a:t>暂缓执行</a:t>
            </a:r>
            <a:endParaRPr lang="en-US" altLang="zh-CN" sz="2800" kern="100" dirty="0">
              <a:solidFill>
                <a:srgbClr val="000000"/>
              </a:solidFill>
              <a:latin typeface="Times New Roman" panose="02020603050405020304"/>
            </a:endParaRPr>
          </a:p>
          <a:p>
            <a:pPr marL="342900" indent="-342900" algn="just" fontAlgn="base">
              <a:lnSpc>
                <a:spcPct val="200000"/>
              </a:lnSpc>
              <a:spcBef>
                <a:spcPct val="20000"/>
              </a:spcBef>
              <a:spcAft>
                <a:spcPct val="0"/>
              </a:spcAft>
              <a:buFont typeface="Wingdings" panose="05000000000000000000" pitchFamily="2" charset="2"/>
              <a:buChar char="Ø"/>
              <a:defRPr/>
            </a:pPr>
            <a:r>
              <a:rPr lang="zh-CN" altLang="en-US" sz="2800" kern="100" dirty="0">
                <a:solidFill>
                  <a:srgbClr val="000000"/>
                </a:solidFill>
                <a:latin typeface="Times New Roman" panose="02020603050405020304"/>
              </a:rPr>
              <a:t>终止执行</a:t>
            </a:r>
            <a:endParaRPr lang="zh-CN" altLang="en-US" sz="2800" kern="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Force Majeure Clause in the Contract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848600" cy="4535487"/>
          </a:xfrm>
        </p:spPr>
        <p:txBody>
          <a:bodyPr/>
          <a:lstStyle/>
          <a:p>
            <a:pPr marL="0" indent="0" algn="just" eaLnBrk="1" hangingPunct="1">
              <a:lnSpc>
                <a:spcPct val="200000"/>
              </a:lnSpc>
              <a:buFontTx/>
              <a:buNone/>
              <a:defRPr/>
            </a:pPr>
            <a:r>
              <a:rPr lang="en-US" altLang="zh-CN" sz="2800" kern="100" dirty="0">
                <a:latin typeface="Times New Roman" panose="02020603050405020304"/>
              </a:rPr>
              <a:t> (1) Brief stipulation</a:t>
            </a:r>
          </a:p>
          <a:p>
            <a:pPr marL="0" indent="0" algn="just" eaLnBrk="1" hangingPunct="1">
              <a:lnSpc>
                <a:spcPct val="200000"/>
              </a:lnSpc>
              <a:buFontTx/>
              <a:buNone/>
              <a:defRPr/>
            </a:pPr>
            <a:r>
              <a:rPr lang="en-US" altLang="zh-CN" sz="2800" kern="100" dirty="0">
                <a:latin typeface="Times New Roman" panose="02020603050405020304"/>
              </a:rPr>
              <a:t>        Under brief stipulation, the contract does not definitely stipulate the scope of force majeure cases, just generalize it.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、合同中的不可抗力条款</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848600" cy="4535487"/>
          </a:xfrm>
        </p:spPr>
        <p:txBody>
          <a:bodyPr/>
          <a:lstStyle/>
          <a:p>
            <a:pPr marL="0" indent="0" algn="just" eaLnBrk="1" hangingPunct="1">
              <a:lnSpc>
                <a:spcPct val="200000"/>
              </a:lnSpc>
              <a:buFontTx/>
              <a:buNone/>
              <a:defRPr/>
            </a:pPr>
            <a:r>
              <a:rPr lang="en-US" altLang="zh-CN" sz="2800" kern="100" dirty="0">
                <a:latin typeface="Times New Roman" panose="02020603050405020304"/>
              </a:rPr>
              <a:t> </a:t>
            </a:r>
            <a:r>
              <a:rPr lang="zh-CN" altLang="en-US" sz="2800" kern="100" dirty="0">
                <a:latin typeface="Times New Roman" panose="02020603050405020304"/>
              </a:rPr>
              <a:t>（</a:t>
            </a:r>
            <a:r>
              <a:rPr lang="en-US" altLang="zh-CN" sz="2800" kern="100" dirty="0">
                <a:latin typeface="Times New Roman" panose="02020603050405020304"/>
              </a:rPr>
              <a:t>1</a:t>
            </a:r>
            <a:r>
              <a:rPr lang="zh-CN" altLang="en-US" sz="2800" kern="100" dirty="0">
                <a:latin typeface="Times New Roman" panose="02020603050405020304"/>
              </a:rPr>
              <a:t>）概括式</a:t>
            </a:r>
          </a:p>
          <a:p>
            <a:pPr marL="0" indent="0" algn="just" eaLnBrk="1" hangingPunct="1">
              <a:lnSpc>
                <a:spcPct val="200000"/>
              </a:lnSpc>
              <a:buFontTx/>
              <a:buNone/>
              <a:defRPr/>
            </a:pPr>
            <a:r>
              <a:rPr lang="zh-CN" altLang="en-US" sz="2800" kern="100" dirty="0">
                <a:latin typeface="Times New Roman" panose="02020603050405020304"/>
              </a:rPr>
              <a:t>         在合同中，对不可抗力事件仅做笼统的概述，不具体订明哪些现象属于不可抗力范围。</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Force Majeure Clause in the Contract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marL="0" indent="0" algn="just" eaLnBrk="1" hangingPunct="1">
              <a:lnSpc>
                <a:spcPct val="200000"/>
              </a:lnSpc>
              <a:buFontTx/>
              <a:buNone/>
              <a:defRPr/>
            </a:pPr>
            <a:r>
              <a:rPr lang="en-US" altLang="zh-CN" sz="2800" kern="100" dirty="0">
                <a:latin typeface="Times New Roman" panose="02020603050405020304"/>
              </a:rPr>
              <a:t>(2) Concrete stipulation</a:t>
            </a:r>
          </a:p>
          <a:p>
            <a:pPr marL="0" indent="0" algn="just" eaLnBrk="1" hangingPunct="1">
              <a:lnSpc>
                <a:spcPct val="200000"/>
              </a:lnSpc>
              <a:buFontTx/>
              <a:buNone/>
              <a:defRPr/>
            </a:pPr>
            <a:r>
              <a:rPr lang="en-US" altLang="zh-CN" sz="2800" kern="100" dirty="0">
                <a:latin typeface="Times New Roman" panose="02020603050405020304"/>
              </a:rPr>
              <a:t>        Under concrete stipulation, the force majeure event shall be listed. If any event not specified in the contract in the future, it shall not be invoked as a force majeure event.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、合同中的不可抗力条款</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04137" cy="4537075"/>
          </a:xfrm>
        </p:spPr>
        <p:txBody>
          <a:bodyPr/>
          <a:lstStyle/>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2</a:t>
            </a:r>
            <a:r>
              <a:rPr lang="zh-CN" altLang="en-US" sz="2800" kern="100" dirty="0">
                <a:latin typeface="Times New Roman" panose="02020603050405020304"/>
              </a:rPr>
              <a:t>）具体式</a:t>
            </a:r>
          </a:p>
          <a:p>
            <a:pPr marL="0" indent="0" algn="just" eaLnBrk="1" hangingPunct="1">
              <a:lnSpc>
                <a:spcPct val="200000"/>
              </a:lnSpc>
              <a:buFontTx/>
              <a:buNone/>
              <a:defRPr/>
            </a:pPr>
            <a:r>
              <a:rPr lang="zh-CN" altLang="en-US" sz="2800" kern="100" dirty="0">
                <a:latin typeface="Times New Roman" panose="02020603050405020304"/>
              </a:rPr>
              <a:t>         在合同中，把不可抗力事件一一列出来，若今后发生合同中未说明的事件，均不可作为不可抗力事件加以援引。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Force Majeure Clause in the Contract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marL="0" indent="0" algn="just" eaLnBrk="1" hangingPunct="1">
              <a:lnSpc>
                <a:spcPct val="200000"/>
              </a:lnSpc>
              <a:buFontTx/>
              <a:buNone/>
              <a:defRPr/>
            </a:pPr>
            <a:r>
              <a:rPr lang="en-US" altLang="zh-CN" sz="2800" kern="100" dirty="0">
                <a:latin typeface="Times New Roman" panose="02020603050405020304"/>
              </a:rPr>
              <a:t>(3) Synthesized stipulation</a:t>
            </a:r>
          </a:p>
          <a:p>
            <a:pPr marL="0" indent="0" algn="just" eaLnBrk="1" hangingPunct="1">
              <a:lnSpc>
                <a:spcPct val="200000"/>
              </a:lnSpc>
              <a:buFontTx/>
              <a:buNone/>
              <a:defRPr/>
            </a:pPr>
            <a:r>
              <a:rPr lang="en-US" altLang="zh-CN" sz="2800" kern="100" dirty="0">
                <a:latin typeface="Times New Roman" panose="02020603050405020304"/>
              </a:rPr>
              <a:t>      Besides the various force majeure events listed in common, both parties would also add words ” other causes of force majeure ” to the trade contract.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711340" y="1052736"/>
            <a:ext cx="7848871" cy="5416868"/>
          </a:xfrm>
          <a:prstGeom prst="rect">
            <a:avLst/>
          </a:prstGeom>
          <a:noFill/>
        </p:spPr>
        <p:txBody>
          <a:bodyPr wrap="square" rtlCol="0">
            <a:spAutoFit/>
          </a:bodyPr>
          <a:lstStyle/>
          <a:p>
            <a:r>
              <a:rPr lang="en-US" altLang="zh-CN" sz="3000"/>
              <a:t>The Reference Sample</a:t>
            </a:r>
            <a:r>
              <a:rPr lang="en-US" altLang="zh-CN" sz="2600"/>
              <a:t>(</a:t>
            </a:r>
            <a:r>
              <a:rPr lang="zh-CN" altLang="en-US" sz="2600"/>
              <a:t>参考样品</a:t>
            </a:r>
            <a:r>
              <a:rPr lang="en-US" altLang="zh-CN" sz="2600"/>
              <a:t>)</a:t>
            </a:r>
            <a:r>
              <a:rPr lang="en-US" altLang="zh-CN" sz="3000"/>
              <a:t>:</a:t>
            </a:r>
          </a:p>
          <a:p>
            <a:r>
              <a:rPr lang="zh-CN" altLang="en-US" sz="3000"/>
              <a:t>①</a:t>
            </a:r>
            <a:r>
              <a:rPr lang="en-US" altLang="zh-CN" sz="3000"/>
              <a:t>promote and propagate</a:t>
            </a:r>
            <a:r>
              <a:rPr lang="zh-CN" altLang="en-US" sz="2600"/>
              <a:t>（促销和宣传）</a:t>
            </a:r>
            <a:endParaRPr lang="en-US" altLang="zh-CN" sz="2600"/>
          </a:p>
          <a:p>
            <a:r>
              <a:rPr lang="zh-CN" altLang="en-US" sz="3000"/>
              <a:t>②</a:t>
            </a:r>
            <a:r>
              <a:rPr lang="en-US" altLang="zh-CN" sz="3200">
                <a:latin typeface="Times New Roman" panose="02020603050405020304" pitchFamily="18" charset="0"/>
                <a:cs typeface="Times New Roman" panose="02020603050405020304" pitchFamily="18" charset="0"/>
              </a:rPr>
              <a:t> for reference only</a:t>
            </a:r>
            <a:r>
              <a:rPr lang="en-US" altLang="zh-CN" sz="2600">
                <a:latin typeface="Times New Roman" panose="02020603050405020304" pitchFamily="18" charset="0"/>
                <a:cs typeface="Times New Roman" panose="02020603050405020304" pitchFamily="18" charset="0"/>
              </a:rPr>
              <a:t>(</a:t>
            </a:r>
            <a:r>
              <a:rPr lang="zh-CN" altLang="en-US" sz="2600"/>
              <a:t>仅供参考</a:t>
            </a:r>
            <a:r>
              <a:rPr lang="en-US" altLang="zh-CN" sz="2600">
                <a:latin typeface="Times New Roman" panose="02020603050405020304" pitchFamily="18" charset="0"/>
                <a:cs typeface="Times New Roman" panose="02020603050405020304" pitchFamily="18" charset="0"/>
              </a:rPr>
              <a:t>)</a:t>
            </a:r>
          </a:p>
          <a:p>
            <a:pPr marL="514350" indent="-514350">
              <a:buFont typeface="+mj-ea"/>
              <a:buAutoNum type="circleNumDbPlain" startAt="3"/>
            </a:pPr>
            <a:r>
              <a:rPr lang="en-US" altLang="zh-CN" sz="2700">
                <a:latin typeface="Times New Roman" panose="02020603050405020304" pitchFamily="18" charset="0"/>
                <a:cs typeface="Times New Roman" panose="02020603050405020304" pitchFamily="18" charset="0"/>
              </a:rPr>
              <a:t>Reference sample is not considered as the basis of delivery. While the sample is the legal basis of delivery, that means the sample shall be treated as an integral part of this contract, the quality of the goods delivered shall conform with the sample.</a:t>
            </a:r>
          </a:p>
          <a:p>
            <a:r>
              <a:rPr lang="en-US" altLang="zh-CN" sz="27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（参考样品不是交货的依据，而样品却是交货的法律依据，这意味着样品是合同不可分割的一部分，所交货物应与样品保持一致。）</a:t>
            </a:r>
            <a:endParaRPr lang="en-US" altLang="zh-CN" sz="2400">
              <a:latin typeface="Times New Roman" panose="02020603050405020304" pitchFamily="18" charset="0"/>
              <a:cs typeface="Times New Roman" panose="02020603050405020304" pitchFamily="18" charset="0"/>
            </a:endParaRPr>
          </a:p>
          <a:p>
            <a:endParaRPr lang="en-US" altLang="zh-CN" sz="2600">
              <a:latin typeface="Times New Roman" panose="02020603050405020304" pitchFamily="18" charset="0"/>
              <a:cs typeface="Times New Roman" panose="02020603050405020304" pitchFamily="18" charset="0"/>
            </a:endParaRPr>
          </a:p>
          <a:p>
            <a:endParaRPr lang="en-US" altLang="zh-CN" sz="2000"/>
          </a:p>
        </p:txBody>
      </p:sp>
    </p:spTree>
  </p:cSld>
  <p:clrMapOvr>
    <a:masterClrMapping/>
  </p:clrMapOvr>
  <p:transition spd="slow">
    <p:push dir="u"/>
  </p:transition>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、合同中的不可抗力条款</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052513"/>
            <a:ext cx="7704137" cy="4537075"/>
          </a:xfrm>
        </p:spPr>
        <p:txBody>
          <a:bodyPr/>
          <a:lstStyle/>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3</a:t>
            </a:r>
            <a:r>
              <a:rPr lang="zh-CN" altLang="en-US" sz="2800" kern="100" dirty="0">
                <a:latin typeface="Times New Roman" panose="02020603050405020304"/>
              </a:rPr>
              <a:t>）综合式</a:t>
            </a:r>
          </a:p>
          <a:p>
            <a:pPr marL="0" indent="0" algn="just" eaLnBrk="1" hangingPunct="1">
              <a:lnSpc>
                <a:spcPct val="200000"/>
              </a:lnSpc>
              <a:buFontTx/>
              <a:buNone/>
              <a:defRPr/>
            </a:pPr>
            <a:r>
              <a:rPr lang="zh-CN" altLang="en-US" sz="2800" kern="100" dirty="0">
                <a:latin typeface="Times New Roman" panose="02020603050405020304"/>
              </a:rPr>
              <a:t>         在贸易合同中规定不可抗力事件时，可将概括式和具体式结合起来，在列明常发生的不可抗力事件的同时，也写明“以及双方同意的其他不可抗力事件”的句子。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Two Arbitration</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981075"/>
            <a:ext cx="7848600" cy="5256213"/>
          </a:xfrm>
        </p:spPr>
        <p:txBody>
          <a:bodyPr/>
          <a:lstStyle/>
          <a:p>
            <a:pPr marL="0" indent="0" algn="just" eaLnBrk="1" hangingPunct="1">
              <a:lnSpc>
                <a:spcPct val="150000"/>
              </a:lnSpc>
              <a:buFontTx/>
              <a:buNone/>
              <a:defRPr/>
            </a:pPr>
            <a:r>
              <a:rPr lang="en-US" altLang="zh-CN" sz="2800" b="1" kern="100" dirty="0">
                <a:latin typeface="Times New Roman" panose="02020603050405020304"/>
              </a:rPr>
              <a:t>         </a:t>
            </a:r>
            <a:r>
              <a:rPr lang="en-US" altLang="zh-CN" sz="2800" kern="100" dirty="0">
                <a:latin typeface="Times New Roman" panose="02020603050405020304"/>
              </a:rPr>
              <a:t> In international trade, if there is a trade dispute between buyers and sellers, various methods can be used to settle disputes:</a:t>
            </a:r>
          </a:p>
          <a:p>
            <a:pPr algn="just" eaLnBrk="1" hangingPunct="1">
              <a:lnSpc>
                <a:spcPct val="150000"/>
              </a:lnSpc>
              <a:buFont typeface="Wingdings" panose="05000000000000000000" pitchFamily="2" charset="2"/>
              <a:buChar char="ü"/>
              <a:defRPr/>
            </a:pPr>
            <a:r>
              <a:rPr lang="en-US" altLang="zh-CN" sz="2800" kern="100" dirty="0">
                <a:latin typeface="Times New Roman" panose="02020603050405020304"/>
              </a:rPr>
              <a:t>Negotiation  </a:t>
            </a:r>
            <a:r>
              <a:rPr lang="zh-CN" altLang="en-US" sz="2800" kern="100" dirty="0">
                <a:latin typeface="Times New Roman" panose="02020603050405020304"/>
              </a:rPr>
              <a:t>协商</a:t>
            </a:r>
            <a:endParaRPr lang="en-US" altLang="zh-CN" sz="2800" kern="100" dirty="0">
              <a:latin typeface="Times New Roman" panose="02020603050405020304"/>
            </a:endParaRPr>
          </a:p>
          <a:p>
            <a:pPr algn="just" eaLnBrk="1" hangingPunct="1">
              <a:lnSpc>
                <a:spcPct val="150000"/>
              </a:lnSpc>
              <a:buFont typeface="Wingdings" panose="05000000000000000000" pitchFamily="2" charset="2"/>
              <a:buChar char="ü"/>
              <a:defRPr/>
            </a:pPr>
            <a:r>
              <a:rPr lang="en-US" altLang="zh-CN" sz="2800" kern="100" dirty="0">
                <a:latin typeface="Times New Roman" panose="02020603050405020304"/>
              </a:rPr>
              <a:t>Mediation    </a:t>
            </a:r>
            <a:r>
              <a:rPr lang="zh-CN" altLang="en-US" sz="2800" kern="100" dirty="0">
                <a:latin typeface="Times New Roman" panose="02020603050405020304"/>
              </a:rPr>
              <a:t>调解</a:t>
            </a:r>
            <a:endParaRPr lang="en-US" altLang="zh-CN" sz="2800" kern="100" dirty="0">
              <a:latin typeface="Times New Roman" panose="02020603050405020304"/>
            </a:endParaRPr>
          </a:p>
          <a:p>
            <a:pPr algn="just" eaLnBrk="1" hangingPunct="1">
              <a:lnSpc>
                <a:spcPct val="150000"/>
              </a:lnSpc>
              <a:buFont typeface="Wingdings" panose="05000000000000000000" pitchFamily="2" charset="2"/>
              <a:buChar char="ü"/>
              <a:defRPr/>
            </a:pPr>
            <a:r>
              <a:rPr lang="en-US" altLang="zh-CN" sz="2800" kern="100" dirty="0">
                <a:latin typeface="Times New Roman" panose="02020603050405020304"/>
              </a:rPr>
              <a:t>Arbitration  </a:t>
            </a:r>
            <a:r>
              <a:rPr lang="zh-CN" altLang="en-US" sz="2800" kern="100" dirty="0">
                <a:latin typeface="Times New Roman" panose="02020603050405020304"/>
              </a:rPr>
              <a:t>仲裁</a:t>
            </a:r>
            <a:endParaRPr lang="en-US" altLang="zh-CN" sz="2800" kern="100" dirty="0">
              <a:latin typeface="Times New Roman" panose="02020603050405020304"/>
            </a:endParaRPr>
          </a:p>
          <a:p>
            <a:pPr algn="just" eaLnBrk="1" hangingPunct="1">
              <a:lnSpc>
                <a:spcPct val="150000"/>
              </a:lnSpc>
              <a:buFont typeface="Wingdings" panose="05000000000000000000" pitchFamily="2" charset="2"/>
              <a:buChar char="ü"/>
              <a:defRPr/>
            </a:pPr>
            <a:r>
              <a:rPr lang="en-US" altLang="zh-CN" sz="2800" kern="100" dirty="0">
                <a:latin typeface="Times New Roman" panose="02020603050405020304"/>
              </a:rPr>
              <a:t>Litigation     </a:t>
            </a:r>
            <a:r>
              <a:rPr lang="zh-CN" altLang="en-US" sz="2800" kern="100" dirty="0">
                <a:latin typeface="Times New Roman" panose="02020603050405020304"/>
              </a:rPr>
              <a:t>公诉</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Definition of Arbitration</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04137" cy="4537075"/>
          </a:xfrm>
        </p:spPr>
        <p:txBody>
          <a:bodyPr/>
          <a:lstStyle/>
          <a:p>
            <a:pPr marL="0" indent="0" algn="just" eaLnBrk="1" hangingPunct="1">
              <a:lnSpc>
                <a:spcPct val="200000"/>
              </a:lnSpc>
              <a:buFontTx/>
              <a:buNone/>
              <a:defRPr/>
            </a:pPr>
            <a:r>
              <a:rPr lang="en-US" altLang="zh-CN" sz="2800" kern="100" dirty="0">
                <a:latin typeface="Times New Roman" panose="02020603050405020304"/>
              </a:rPr>
              <a:t>          </a:t>
            </a:r>
            <a:r>
              <a:rPr lang="en-US" altLang="zh-CN" sz="2800" b="1" kern="100" dirty="0">
                <a:solidFill>
                  <a:srgbClr val="FF0000"/>
                </a:solidFill>
                <a:latin typeface="Times New Roman" panose="02020603050405020304"/>
              </a:rPr>
              <a:t>  </a:t>
            </a:r>
            <a:r>
              <a:rPr lang="en-US" altLang="zh-CN" sz="2800" b="1" kern="100" dirty="0">
                <a:solidFill>
                  <a:srgbClr val="0070C0"/>
                </a:solidFill>
                <a:latin typeface="Times New Roman" panose="02020603050405020304"/>
              </a:rPr>
              <a:t>Arbitration</a:t>
            </a:r>
            <a:r>
              <a:rPr lang="en-US" altLang="zh-CN" sz="2800" kern="100" dirty="0">
                <a:latin typeface="Times New Roman" panose="02020603050405020304"/>
              </a:rPr>
              <a:t> refers to trade both parties sign a written agreement, before or after the dispute be submitted voluntarily to both sides to agree to a third party arbitration ruling a way of solving trade disputes.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a:t>
            </a:r>
            <a:r>
              <a:rPr lang="zh-CN" altLang="en-US" sz="4000" b="1" kern="100" dirty="0">
                <a:latin typeface="Times New Roman" panose="02020603050405020304" pitchFamily="18" charset="0"/>
                <a:cs typeface="Times New Roman" panose="02020603050405020304" pitchFamily="18" charset="0"/>
              </a:rPr>
              <a:t>、仲裁的定义</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04137" cy="4537075"/>
          </a:xfrm>
        </p:spPr>
        <p:txBody>
          <a:bodyPr/>
          <a:lstStyle/>
          <a:p>
            <a:pPr marL="0" indent="0" algn="just" eaLnBrk="1" hangingPunct="1">
              <a:lnSpc>
                <a:spcPct val="200000"/>
              </a:lnSpc>
              <a:buFontTx/>
              <a:buNone/>
              <a:defRPr/>
            </a:pPr>
            <a:r>
              <a:rPr lang="zh-CN" altLang="en-US" sz="2800" kern="100" dirty="0">
                <a:latin typeface="Times New Roman" panose="02020603050405020304"/>
              </a:rPr>
              <a:t>         </a:t>
            </a:r>
            <a:r>
              <a:rPr lang="zh-CN" altLang="en-US" sz="2800" b="1" kern="100" dirty="0">
                <a:solidFill>
                  <a:srgbClr val="0070C0"/>
                </a:solidFill>
                <a:latin typeface="Times New Roman" panose="02020603050405020304"/>
              </a:rPr>
              <a:t>仲裁</a:t>
            </a:r>
            <a:r>
              <a:rPr lang="zh-CN" altLang="en-US" sz="2800" kern="100" dirty="0">
                <a:latin typeface="Times New Roman" panose="02020603050405020304"/>
              </a:rPr>
              <a:t>是指贸易双方在发生争议之前或之后签订书面协议，自愿将争议提交至双方都同意的第三方仲裁机构裁决的一种解决贸易纠纷的方式。</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Characteristics of Arbitration</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1403350" y="1052513"/>
            <a:ext cx="6264275" cy="4537075"/>
          </a:xfrm>
        </p:spPr>
        <p:txBody>
          <a:bodyPr/>
          <a:lstStyle/>
          <a:p>
            <a:pPr marL="0" indent="0" eaLnBrk="1" hangingPunct="1">
              <a:lnSpc>
                <a:spcPct val="250000"/>
              </a:lnSpc>
              <a:buFontTx/>
              <a:buNone/>
              <a:defRPr/>
            </a:pPr>
            <a:r>
              <a:rPr lang="en-US" altLang="zh-CN" sz="2800" kern="100" dirty="0">
                <a:latin typeface="Times New Roman" panose="02020603050405020304"/>
              </a:rPr>
              <a:t>(1) Voluntary     </a:t>
            </a:r>
            <a:r>
              <a:rPr lang="zh-CN" altLang="en-US" sz="2800" kern="100" dirty="0">
                <a:latin typeface="Times New Roman" panose="02020603050405020304"/>
              </a:rPr>
              <a:t>自愿性</a:t>
            </a:r>
            <a:endParaRPr lang="en-US" altLang="zh-CN" sz="2800" kern="100" dirty="0">
              <a:latin typeface="Times New Roman" panose="02020603050405020304"/>
            </a:endParaRPr>
          </a:p>
          <a:p>
            <a:pPr marL="0" indent="0" eaLnBrk="1" hangingPunct="1">
              <a:lnSpc>
                <a:spcPct val="250000"/>
              </a:lnSpc>
              <a:buFontTx/>
              <a:buNone/>
              <a:defRPr/>
            </a:pPr>
            <a:r>
              <a:rPr lang="en-US" altLang="zh-CN" sz="2800" kern="100" dirty="0">
                <a:latin typeface="Times New Roman" panose="02020603050405020304"/>
              </a:rPr>
              <a:t>(2) Flexible        </a:t>
            </a:r>
            <a:r>
              <a:rPr lang="zh-CN" altLang="en-US" sz="2800" kern="100" dirty="0">
                <a:latin typeface="Times New Roman" panose="02020603050405020304"/>
              </a:rPr>
              <a:t>灵活性</a:t>
            </a:r>
            <a:endParaRPr lang="en-US" altLang="zh-CN" sz="2800" kern="100" dirty="0">
              <a:latin typeface="Times New Roman" panose="02020603050405020304"/>
            </a:endParaRPr>
          </a:p>
          <a:p>
            <a:pPr marL="0" indent="0" eaLnBrk="1" hangingPunct="1">
              <a:lnSpc>
                <a:spcPct val="250000"/>
              </a:lnSpc>
              <a:buFontTx/>
              <a:buNone/>
              <a:defRPr/>
            </a:pPr>
            <a:r>
              <a:rPr lang="en-US" altLang="zh-CN" sz="2800" kern="100" dirty="0">
                <a:latin typeface="Times New Roman" panose="02020603050405020304"/>
              </a:rPr>
              <a:t>(3) Time-saving  </a:t>
            </a:r>
            <a:r>
              <a:rPr lang="zh-CN" altLang="en-US" sz="2800" kern="100" dirty="0">
                <a:latin typeface="Times New Roman" panose="02020603050405020304"/>
              </a:rPr>
              <a:t>快捷性</a:t>
            </a:r>
            <a:endParaRPr lang="en-US" altLang="zh-CN" sz="2800" kern="100" dirty="0">
              <a:latin typeface="Times New Roman" panose="02020603050405020304"/>
            </a:endParaRPr>
          </a:p>
          <a:p>
            <a:pPr marL="0" indent="0" eaLnBrk="1" hangingPunct="1">
              <a:lnSpc>
                <a:spcPct val="250000"/>
              </a:lnSpc>
              <a:buFontTx/>
              <a:buNone/>
              <a:defRPr/>
            </a:pPr>
            <a:r>
              <a:rPr lang="en-US" altLang="zh-CN" sz="2800" kern="100" dirty="0">
                <a:latin typeface="Times New Roman" panose="02020603050405020304"/>
              </a:rPr>
              <a:t>(4) Economical</a:t>
            </a:r>
            <a:r>
              <a:rPr lang="zh-CN" altLang="en-US" sz="2800" kern="100" dirty="0">
                <a:latin typeface="Times New Roman" panose="02020603050405020304"/>
              </a:rPr>
              <a:t>    经济性</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Forms and Functions of Arbitration Agreement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marL="0" indent="0" algn="just" eaLnBrk="1" hangingPunct="1">
              <a:lnSpc>
                <a:spcPct val="200000"/>
              </a:lnSpc>
              <a:buFontTx/>
              <a:buNone/>
              <a:defRPr/>
            </a:pPr>
            <a:r>
              <a:rPr lang="en-US" altLang="zh-CN" sz="2800" kern="100" dirty="0">
                <a:latin typeface="Times New Roman" panose="02020603050405020304"/>
              </a:rPr>
              <a:t>(1) Two forms of arbitration agreement:</a:t>
            </a:r>
          </a:p>
          <a:p>
            <a:pPr algn="just" eaLnBrk="1" hangingPunct="1">
              <a:lnSpc>
                <a:spcPct val="200000"/>
              </a:lnSpc>
              <a:buFont typeface="Wingdings" panose="05000000000000000000" pitchFamily="2" charset="2"/>
              <a:buChar char="u"/>
              <a:defRPr/>
            </a:pPr>
            <a:r>
              <a:rPr lang="en-US" altLang="zh-CN" sz="2800" kern="100" dirty="0">
                <a:latin typeface="Times New Roman" panose="02020603050405020304"/>
              </a:rPr>
              <a:t> One is the arbitration clause in the contract concluded before the occurrence of dispute, agreeing to settle the dispute occurred in the future through arbitration.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1"/>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Forms and Functions of Arbitration Agreement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algn="just" eaLnBrk="1" hangingPunct="1">
              <a:lnSpc>
                <a:spcPct val="200000"/>
              </a:lnSpc>
              <a:buFont typeface="Wingdings" panose="05000000000000000000" pitchFamily="2" charset="2"/>
              <a:buChar char="u"/>
              <a:defRPr/>
            </a:pPr>
            <a:r>
              <a:rPr lang="en-US" altLang="zh-CN" sz="2800" kern="100" dirty="0">
                <a:latin typeface="Times New Roman" panose="02020603050405020304"/>
              </a:rPr>
              <a:t> The other is the agreement for arbitration concluded after the dispute, agreeing to settle the dispute through arbitration.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、仲裁协议的形式和作用</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052513"/>
            <a:ext cx="7848600" cy="4537075"/>
          </a:xfrm>
        </p:spPr>
        <p:txBody>
          <a:bodyPr/>
          <a:lstStyle/>
          <a:p>
            <a:pPr marL="0" indent="0" algn="just" eaLnBrk="1" hangingPunct="1">
              <a:lnSpc>
                <a:spcPct val="200000"/>
              </a:lnSpc>
              <a:buFontTx/>
              <a:buNone/>
              <a:defRPr/>
            </a:pPr>
            <a:r>
              <a:rPr lang="en-US" altLang="zh-CN" sz="2400" kern="100" dirty="0">
                <a:latin typeface="Times New Roman" panose="02020603050405020304"/>
              </a:rPr>
              <a:t>(1) </a:t>
            </a:r>
            <a:r>
              <a:rPr lang="zh-CN" altLang="en-US" sz="2400" kern="100" dirty="0">
                <a:latin typeface="Times New Roman" panose="02020603050405020304"/>
              </a:rPr>
              <a:t>仲裁协议的形式</a:t>
            </a:r>
            <a:r>
              <a:rPr lang="en-US" altLang="zh-CN" sz="2400" kern="100" dirty="0">
                <a:latin typeface="Times New Roman" panose="02020603050405020304"/>
              </a:rPr>
              <a:t>:</a:t>
            </a:r>
          </a:p>
          <a:p>
            <a:pPr algn="just" eaLnBrk="1" hangingPunct="1">
              <a:lnSpc>
                <a:spcPct val="200000"/>
              </a:lnSpc>
              <a:buFont typeface="Wingdings" panose="05000000000000000000" pitchFamily="2" charset="2"/>
              <a:buChar char="u"/>
              <a:defRPr/>
            </a:pPr>
            <a:r>
              <a:rPr lang="zh-CN" altLang="en-US" sz="2400" kern="100" dirty="0">
                <a:latin typeface="Times New Roman" panose="02020603050405020304"/>
              </a:rPr>
              <a:t>一种是仲裁条款，订立于争议发生前，以合同条款的形式表明双方当事人在将来发生争议时愿意通过仲裁机构解决的书面协议。</a:t>
            </a:r>
            <a:endParaRPr lang="en-US" altLang="zh-CN" sz="2400" kern="100" dirty="0">
              <a:latin typeface="Times New Roman" panose="02020603050405020304"/>
            </a:endParaRPr>
          </a:p>
          <a:p>
            <a:pPr algn="just" eaLnBrk="1" hangingPunct="1">
              <a:lnSpc>
                <a:spcPct val="200000"/>
              </a:lnSpc>
              <a:buFont typeface="Wingdings" panose="05000000000000000000" pitchFamily="2" charset="2"/>
              <a:buChar char="u"/>
              <a:defRPr/>
            </a:pPr>
            <a:r>
              <a:rPr lang="zh-CN" altLang="en-US" sz="2400" kern="100" dirty="0">
                <a:latin typeface="Times New Roman" panose="02020603050405020304"/>
              </a:rPr>
              <a:t>另一种是仲裁协议，在争议发生后，双方共同签署把争议提交仲裁机构解决的书面协议。</a:t>
            </a:r>
          </a:p>
          <a:p>
            <a:pPr algn="just" eaLnBrk="1" hangingPunct="1">
              <a:lnSpc>
                <a:spcPct val="200000"/>
              </a:lnSpc>
              <a:buFont typeface="Wingdings" panose="05000000000000000000" pitchFamily="2" charset="2"/>
              <a:buChar char="u"/>
              <a:defRPr/>
            </a:pPr>
            <a:endParaRPr lang="en-US" altLang="zh-CN" sz="24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038225"/>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Forms and Functions of Arbitration Agreement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11188" y="1052513"/>
            <a:ext cx="7848600" cy="4752975"/>
          </a:xfrm>
        </p:spPr>
        <p:txBody>
          <a:bodyPr/>
          <a:lstStyle/>
          <a:p>
            <a:pPr marL="514350" indent="-514350" algn="just" eaLnBrk="1" hangingPunct="1">
              <a:lnSpc>
                <a:spcPct val="150000"/>
              </a:lnSpc>
              <a:buFontTx/>
              <a:buAutoNum type="arabicParenBoth" startAt="2"/>
              <a:defRPr/>
            </a:pPr>
            <a:r>
              <a:rPr lang="en-US" altLang="zh-CN" sz="2800" kern="100" dirty="0">
                <a:latin typeface="Times New Roman" panose="02020603050405020304"/>
              </a:rPr>
              <a:t>Functions of Arbitration Agreement      </a:t>
            </a:r>
          </a:p>
          <a:p>
            <a:pPr marL="514350" indent="-514350" algn="just" eaLnBrk="1" hangingPunct="1">
              <a:lnSpc>
                <a:spcPct val="150000"/>
              </a:lnSpc>
              <a:buFontTx/>
              <a:buAutoNum type="alphaLcPeriod"/>
              <a:defRPr/>
            </a:pPr>
            <a:r>
              <a:rPr lang="en-US" altLang="zh-CN" sz="2800" kern="100" dirty="0">
                <a:latin typeface="Times New Roman" panose="02020603050405020304"/>
              </a:rPr>
              <a:t>The both parties involved are bound to the arbitration agreement. </a:t>
            </a:r>
          </a:p>
          <a:p>
            <a:pPr marL="0" indent="0" algn="just" eaLnBrk="1" hangingPunct="1">
              <a:lnSpc>
                <a:spcPct val="150000"/>
              </a:lnSpc>
              <a:buFontTx/>
              <a:buNone/>
              <a:defRPr/>
            </a:pPr>
            <a:r>
              <a:rPr lang="en-US" altLang="zh-CN" sz="2800" kern="100" dirty="0">
                <a:latin typeface="Times New Roman" panose="02020603050405020304"/>
              </a:rPr>
              <a:t>b. An arbitration agreement can exclude the jurisdiction of court effectively. </a:t>
            </a:r>
          </a:p>
          <a:p>
            <a:pPr marL="0" indent="0" algn="just" eaLnBrk="1" hangingPunct="1">
              <a:lnSpc>
                <a:spcPct val="150000"/>
              </a:lnSpc>
              <a:buFontTx/>
              <a:buNone/>
              <a:defRPr/>
            </a:pPr>
            <a:r>
              <a:rPr lang="en-US" altLang="zh-CN" sz="2800" kern="100" dirty="0">
                <a:latin typeface="Times New Roman" panose="02020603050405020304"/>
              </a:rPr>
              <a:t>c.   The arbitration tribunal or arbitrator is granted the jurisdiction of the case concerning the dispute.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038225"/>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、仲裁协议的形式和作用</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11188" y="1052513"/>
            <a:ext cx="7848600" cy="4752975"/>
          </a:xfrm>
        </p:spPr>
        <p:txBody>
          <a:bodyPr/>
          <a:lstStyle/>
          <a:p>
            <a:pPr marL="514350" indent="-514350" algn="just" eaLnBrk="1" hangingPunct="1">
              <a:lnSpc>
                <a:spcPct val="200000"/>
              </a:lnSpc>
              <a:buFontTx/>
              <a:buAutoNum type="arabicParenBoth" startAt="2"/>
              <a:defRPr/>
            </a:pPr>
            <a:r>
              <a:rPr lang="zh-CN" altLang="en-US" sz="2800" kern="100" dirty="0">
                <a:latin typeface="Times New Roman" panose="02020603050405020304"/>
              </a:rPr>
              <a:t>仲裁的作用</a:t>
            </a:r>
            <a:endParaRPr lang="en-US" altLang="zh-CN" sz="2800" kern="100" dirty="0">
              <a:latin typeface="Times New Roman" panose="02020603050405020304"/>
            </a:endParaRPr>
          </a:p>
          <a:p>
            <a:pPr marL="0" indent="0" algn="just" eaLnBrk="1" hangingPunct="1">
              <a:lnSpc>
                <a:spcPct val="200000"/>
              </a:lnSpc>
              <a:buFontTx/>
              <a:buNone/>
              <a:defRPr/>
            </a:pPr>
            <a:r>
              <a:rPr lang="en-US" altLang="zh-CN" sz="2800" kern="100" dirty="0">
                <a:latin typeface="Times New Roman" panose="02020603050405020304"/>
              </a:rPr>
              <a:t>a. </a:t>
            </a:r>
            <a:r>
              <a:rPr lang="zh-CN" altLang="en-US" sz="2800" kern="100" dirty="0">
                <a:latin typeface="Times New Roman" panose="02020603050405020304"/>
              </a:rPr>
              <a:t>约束双方当事人只能以仲裁方式解决争议，不得向法院起诉。</a:t>
            </a:r>
          </a:p>
          <a:p>
            <a:pPr marL="0" indent="0" algn="just" eaLnBrk="1" hangingPunct="1">
              <a:lnSpc>
                <a:spcPct val="200000"/>
              </a:lnSpc>
              <a:buFontTx/>
              <a:buNone/>
              <a:defRPr/>
            </a:pPr>
            <a:r>
              <a:rPr lang="en-US" altLang="zh-CN" sz="2800" kern="100" dirty="0">
                <a:latin typeface="Times New Roman" panose="02020603050405020304"/>
              </a:rPr>
              <a:t>b. </a:t>
            </a:r>
            <a:r>
              <a:rPr lang="zh-CN" altLang="en-US" sz="2800" kern="100" dirty="0">
                <a:latin typeface="Times New Roman" panose="02020603050405020304"/>
              </a:rPr>
              <a:t>排除法院对有关案件的管辖权。</a:t>
            </a:r>
            <a:endParaRPr lang="en-US" altLang="zh-CN" sz="2800" kern="100" dirty="0">
              <a:latin typeface="Times New Roman" panose="02020603050405020304"/>
            </a:endParaRPr>
          </a:p>
          <a:p>
            <a:pPr marL="0" indent="0" algn="just" eaLnBrk="1" hangingPunct="1">
              <a:lnSpc>
                <a:spcPct val="200000"/>
              </a:lnSpc>
              <a:buFontTx/>
              <a:buNone/>
              <a:defRPr/>
            </a:pPr>
            <a:r>
              <a:rPr lang="en-US" altLang="zh-CN" sz="2800" kern="100" dirty="0">
                <a:latin typeface="Times New Roman" panose="02020603050405020304"/>
              </a:rPr>
              <a:t>c. </a:t>
            </a:r>
            <a:r>
              <a:rPr lang="zh-CN" altLang="en-US" sz="2800" kern="100" dirty="0">
                <a:latin typeface="Times New Roman" panose="02020603050405020304"/>
              </a:rPr>
              <a:t>仲裁庭或仲裁员被授予对争议案件的管辖权。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79270" y="1196752"/>
            <a:ext cx="7709154" cy="4739005"/>
          </a:xfrm>
          <a:prstGeom prst="rect">
            <a:avLst/>
          </a:prstGeom>
          <a:noFill/>
        </p:spPr>
        <p:txBody>
          <a:bodyPr wrap="square" rtlCol="0">
            <a:spAutoFit/>
          </a:bodyPr>
          <a:lstStyle/>
          <a:p>
            <a:pPr algn="just"/>
            <a:r>
              <a:rPr lang="zh-CN" altLang="en-US" sz="3200" b="1">
                <a:latin typeface="Times New Roman" panose="02020603050405020304" pitchFamily="18" charset="0"/>
                <a:cs typeface="Times New Roman" panose="02020603050405020304" pitchFamily="18" charset="0"/>
              </a:rPr>
              <a:t>（</a:t>
            </a:r>
            <a:r>
              <a:rPr lang="en-US" altLang="zh-CN" sz="3200" b="1">
                <a:latin typeface="Times New Roman" panose="02020603050405020304" pitchFamily="18" charset="0"/>
                <a:cs typeface="Times New Roman" panose="02020603050405020304" pitchFamily="18" charset="0"/>
              </a:rPr>
              <a:t>2</a:t>
            </a:r>
            <a:r>
              <a:rPr lang="zh-CN" altLang="en-US" sz="3200" b="1">
                <a:latin typeface="Times New Roman" panose="02020603050405020304" pitchFamily="18" charset="0"/>
                <a:cs typeface="Times New Roman" panose="02020603050405020304" pitchFamily="18" charset="0"/>
              </a:rPr>
              <a:t>）</a:t>
            </a:r>
            <a:r>
              <a:rPr lang="en-US" altLang="zh-CN" sz="3200">
                <a:latin typeface="Times New Roman" panose="02020603050405020304" pitchFamily="18" charset="0"/>
                <a:cs typeface="Times New Roman" panose="02020603050405020304" pitchFamily="18" charset="0"/>
              </a:rPr>
              <a:t>Sale by Description</a:t>
            </a:r>
            <a:r>
              <a:rPr lang="zh-CN" altLang="en-US" sz="3200">
                <a:latin typeface="Times New Roman" panose="02020603050405020304" pitchFamily="18" charset="0"/>
                <a:cs typeface="Times New Roman" panose="02020603050405020304" pitchFamily="18" charset="0"/>
              </a:rPr>
              <a:t>（凭说明买卖）</a:t>
            </a:r>
            <a:endParaRPr lang="en-US" altLang="zh-CN" sz="3200">
              <a:latin typeface="Times New Roman" panose="02020603050405020304" pitchFamily="18" charset="0"/>
              <a:cs typeface="Times New Roman" panose="02020603050405020304" pitchFamily="18" charset="0"/>
            </a:endParaRPr>
          </a:p>
          <a:p>
            <a:pPr algn="just"/>
            <a:r>
              <a:rPr lang="en-US" altLang="zh-CN" sz="3200">
                <a:latin typeface="Times New Roman" panose="02020603050405020304" pitchFamily="18" charset="0"/>
                <a:cs typeface="Times New Roman" panose="02020603050405020304" pitchFamily="18" charset="0"/>
              </a:rPr>
              <a:t>In international trade, most commodities are suitable to sale by description which be classified into the following types:</a:t>
            </a:r>
          </a:p>
          <a:p>
            <a:pPr algn="just"/>
            <a:r>
              <a:rPr lang="zh-CN" altLang="en-US" sz="2400">
                <a:latin typeface="Times New Roman" panose="02020603050405020304" pitchFamily="18" charset="0"/>
                <a:cs typeface="Times New Roman" panose="02020603050405020304" pitchFamily="18" charset="0"/>
              </a:rPr>
              <a:t>（在国际贸易中，大多数商品可以凭说明买卖，可以分为以下几类：）</a:t>
            </a:r>
            <a:endParaRPr lang="en-US" altLang="zh-CN" sz="2400">
              <a:latin typeface="Times New Roman" panose="02020603050405020304" pitchFamily="18" charset="0"/>
              <a:cs typeface="Times New Roman" panose="02020603050405020304" pitchFamily="18" charset="0"/>
            </a:endParaRPr>
          </a:p>
          <a:p>
            <a:pPr lvl="0" algn="just"/>
            <a:r>
              <a:rPr lang="en-US" altLang="zh-CN" sz="2800">
                <a:latin typeface="Times New Roman" panose="02020603050405020304" pitchFamily="18" charset="0"/>
                <a:cs typeface="Times New Roman" panose="02020603050405020304" pitchFamily="18" charset="0"/>
              </a:rPr>
              <a:t>          </a:t>
            </a:r>
            <a:r>
              <a:rPr lang="zh-CN" altLang="en-US" sz="2800">
                <a:latin typeface="Times New Roman" panose="02020603050405020304" pitchFamily="18" charset="0"/>
                <a:cs typeface="Times New Roman" panose="02020603050405020304" pitchFamily="18" charset="0"/>
              </a:rPr>
              <a:t>①</a:t>
            </a:r>
            <a:r>
              <a:rPr lang="en-US" altLang="zh-CN" sz="2800">
                <a:latin typeface="Times New Roman" panose="02020603050405020304" pitchFamily="18" charset="0"/>
                <a:cs typeface="Times New Roman" panose="02020603050405020304" pitchFamily="18" charset="0"/>
              </a:rPr>
              <a:t>Sale by specification</a:t>
            </a:r>
            <a:r>
              <a:rPr lang="zh-CN" altLang="en-US" sz="2400">
                <a:latin typeface="Times New Roman" panose="02020603050405020304" pitchFamily="18" charset="0"/>
                <a:cs typeface="Times New Roman" panose="02020603050405020304" pitchFamily="18" charset="0"/>
              </a:rPr>
              <a:t>（</a:t>
            </a:r>
            <a:r>
              <a:rPr lang="zh-CN" altLang="en-US" sz="2400"/>
              <a:t>凭规格买卖</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pPr lvl="0" algn="just"/>
            <a:r>
              <a:rPr lang="en-US" altLang="zh-CN" sz="2400">
                <a:latin typeface="Times New Roman" panose="02020603050405020304" pitchFamily="18" charset="0"/>
                <a:cs typeface="Times New Roman" panose="02020603050405020304" pitchFamily="18" charset="0"/>
              </a:rPr>
              <a:t>     </a:t>
            </a:r>
            <a:r>
              <a:rPr lang="en-US" altLang="zh-CN" sz="2500">
                <a:latin typeface="Times New Roman" panose="02020603050405020304" pitchFamily="18" charset="0"/>
                <a:cs typeface="Times New Roman" panose="02020603050405020304" pitchFamily="18" charset="0"/>
              </a:rPr>
              <a:t>The specification of the goods refers to certain               main indicators which indicate the quality of the goods.</a:t>
            </a:r>
          </a:p>
          <a:p>
            <a:pPr lvl="0" algn="just"/>
            <a:r>
              <a:rPr lang="zh-CN" altLang="en-US" sz="2400">
                <a:latin typeface="Times New Roman" panose="02020603050405020304" pitchFamily="18" charset="0"/>
                <a:cs typeface="Times New Roman" panose="02020603050405020304" pitchFamily="18" charset="0"/>
              </a:rPr>
              <a:t>（商品的规格是指一定的指标，这些指标能够反映商品的品质</a:t>
            </a:r>
            <a:r>
              <a:rPr lang="en-US" altLang="zh-CN" sz="2400">
                <a:latin typeface="Times New Roman" panose="02020603050405020304" pitchFamily="18" charset="0"/>
                <a:cs typeface="Times New Roman" panose="02020603050405020304" pitchFamily="18" charset="0"/>
              </a:rPr>
              <a:t>.) </a:t>
            </a:r>
          </a:p>
        </p:txBody>
      </p:sp>
    </p:spTree>
  </p:cSld>
  <p:clrMapOvr>
    <a:masterClrMapping/>
  </p:clrMapOvr>
  <p:transition spd="slow">
    <p:push dir="u"/>
  </p:transition>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 Arbitration Clause</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marL="514350" indent="-514350" algn="just" eaLnBrk="1" hangingPunct="1">
              <a:lnSpc>
                <a:spcPct val="150000"/>
              </a:lnSpc>
              <a:buFontTx/>
              <a:buAutoNum type="arabicParenBoth"/>
              <a:defRPr/>
            </a:pPr>
            <a:r>
              <a:rPr lang="en-US" altLang="zh-CN" sz="2800" kern="100" dirty="0">
                <a:latin typeface="Times New Roman" panose="02020603050405020304"/>
              </a:rPr>
              <a:t>Place of arbitration  </a:t>
            </a:r>
            <a:r>
              <a:rPr lang="zh-CN" altLang="en-US" sz="2800" kern="100" dirty="0">
                <a:latin typeface="Times New Roman" panose="02020603050405020304"/>
              </a:rPr>
              <a:t>仲裁地点</a:t>
            </a:r>
            <a:endParaRPr lang="en-US" altLang="zh-CN" sz="2800" kern="100" dirty="0">
              <a:latin typeface="Times New Roman" panose="02020603050405020304"/>
            </a:endParaRPr>
          </a:p>
          <a:p>
            <a:pPr marL="514350" indent="-514350" algn="just" eaLnBrk="1" hangingPunct="1">
              <a:lnSpc>
                <a:spcPct val="150000"/>
              </a:lnSpc>
              <a:buFontTx/>
              <a:buAutoNum type="arabicParenBoth"/>
              <a:defRPr/>
            </a:pPr>
            <a:r>
              <a:rPr lang="en-US" altLang="zh-CN" sz="2800" kern="100" dirty="0">
                <a:latin typeface="Times New Roman" panose="02020603050405020304"/>
              </a:rPr>
              <a:t>Arbitration Institution  </a:t>
            </a:r>
            <a:r>
              <a:rPr lang="zh-CN" altLang="en-US" sz="2800" kern="100" dirty="0">
                <a:latin typeface="Times New Roman" panose="02020603050405020304"/>
              </a:rPr>
              <a:t>仲裁机构</a:t>
            </a:r>
            <a:endParaRPr lang="en-US" altLang="zh-CN" sz="2800" kern="100" dirty="0">
              <a:latin typeface="Times New Roman" panose="02020603050405020304"/>
            </a:endParaRPr>
          </a:p>
          <a:p>
            <a:pPr marL="514350" indent="-514350" algn="just" eaLnBrk="1" hangingPunct="1">
              <a:lnSpc>
                <a:spcPct val="150000"/>
              </a:lnSpc>
              <a:buFontTx/>
              <a:buAutoNum type="arabicParenBoth"/>
              <a:defRPr/>
            </a:pPr>
            <a:r>
              <a:rPr lang="en-US" altLang="zh-CN" sz="2800" kern="100" dirty="0">
                <a:latin typeface="Times New Roman" panose="02020603050405020304"/>
              </a:rPr>
              <a:t>Applicable Arbitration Rules  </a:t>
            </a:r>
            <a:r>
              <a:rPr lang="zh-CN" altLang="en-US" sz="2800" kern="100" dirty="0">
                <a:latin typeface="Times New Roman" panose="02020603050405020304"/>
              </a:rPr>
              <a:t>仲裁规则的适用</a:t>
            </a:r>
            <a:endParaRPr lang="en-US" altLang="zh-CN" sz="2800" kern="100" dirty="0">
              <a:latin typeface="Times New Roman" panose="02020603050405020304"/>
            </a:endParaRPr>
          </a:p>
          <a:p>
            <a:pPr marL="514350" indent="-514350" algn="just" eaLnBrk="1" hangingPunct="1">
              <a:lnSpc>
                <a:spcPct val="150000"/>
              </a:lnSpc>
              <a:buFontTx/>
              <a:buAutoNum type="arabicParenBoth"/>
              <a:defRPr/>
            </a:pPr>
            <a:r>
              <a:rPr lang="en-US" altLang="zh-CN" sz="2800" kern="100" dirty="0">
                <a:latin typeface="Times New Roman" panose="02020603050405020304"/>
              </a:rPr>
              <a:t>Arbitration procedures  </a:t>
            </a:r>
            <a:r>
              <a:rPr lang="zh-CN" altLang="en-US" sz="2800" kern="100" dirty="0">
                <a:latin typeface="Times New Roman" panose="02020603050405020304"/>
              </a:rPr>
              <a:t>仲裁程序</a:t>
            </a:r>
            <a:endParaRPr lang="en-US" altLang="zh-CN" sz="2800" kern="100" dirty="0">
              <a:latin typeface="Times New Roman" panose="02020603050405020304"/>
            </a:endParaRPr>
          </a:p>
          <a:p>
            <a:pPr marL="514350" indent="-514350" algn="just" eaLnBrk="1" hangingPunct="1">
              <a:lnSpc>
                <a:spcPct val="150000"/>
              </a:lnSpc>
              <a:buFontTx/>
              <a:buAutoNum type="arabicParenBoth"/>
              <a:defRPr/>
            </a:pPr>
            <a:r>
              <a:rPr lang="en-US" altLang="zh-CN" sz="2800" kern="100" dirty="0">
                <a:latin typeface="Times New Roman" panose="02020603050405020304"/>
              </a:rPr>
              <a:t>Arbitration Award  </a:t>
            </a:r>
            <a:r>
              <a:rPr lang="zh-CN" altLang="en-US" sz="2800" kern="100" dirty="0">
                <a:latin typeface="Times New Roman" panose="02020603050405020304"/>
              </a:rPr>
              <a:t>仲裁的裁决</a:t>
            </a:r>
            <a:endParaRPr lang="en-US" altLang="zh-CN" sz="2800" kern="100" dirty="0">
              <a:latin typeface="Times New Roman" panose="02020603050405020304"/>
            </a:endParaRPr>
          </a:p>
          <a:p>
            <a:pPr marL="514350" indent="-514350" algn="just" eaLnBrk="1" hangingPunct="1">
              <a:lnSpc>
                <a:spcPct val="150000"/>
              </a:lnSpc>
              <a:buFontTx/>
              <a:buAutoNum type="arabicParenBoth"/>
              <a:defRPr/>
            </a:pPr>
            <a:r>
              <a:rPr lang="en-US" altLang="zh-CN" sz="2800" kern="100" dirty="0">
                <a:latin typeface="Times New Roman" panose="02020603050405020304"/>
              </a:rPr>
              <a:t>Arbitration fees</a:t>
            </a:r>
            <a:r>
              <a:rPr lang="zh-CN" altLang="en-US" sz="2800" kern="100" dirty="0">
                <a:latin typeface="Times New Roman" panose="02020603050405020304"/>
              </a:rPr>
              <a:t>  仲裁费用</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5. Examples of Arbitration Clauses in Contract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75575" cy="4537075"/>
          </a:xfrm>
        </p:spPr>
        <p:txBody>
          <a:bodyPr/>
          <a:lstStyle/>
          <a:p>
            <a:pPr marL="0" indent="0" algn="just" eaLnBrk="1" hangingPunct="1">
              <a:lnSpc>
                <a:spcPct val="150000"/>
              </a:lnSpc>
              <a:buFontTx/>
              <a:buNone/>
              <a:defRPr/>
            </a:pPr>
            <a:r>
              <a:rPr lang="en-US" altLang="zh-CN" sz="2400" kern="100" dirty="0">
                <a:latin typeface="Times New Roman" panose="02020603050405020304"/>
              </a:rPr>
              <a:t>            All disputes arising out of the performance of, or relating to this contract, shall be settled amicably through friendly negotiation. In case no settlement can be reached through negotiation, the case shall then be submitted to the China International Economic and Trade Arbitration Commission, Beijing, China, for arbitration in accordance with its Rules of Arbitration. The arbitral award is final and biding upon both parties.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5</a:t>
            </a:r>
            <a:r>
              <a:rPr lang="zh-CN" altLang="en-US" sz="4000" b="1" kern="100" dirty="0">
                <a:latin typeface="Times New Roman" panose="02020603050405020304" pitchFamily="18" charset="0"/>
                <a:cs typeface="Times New Roman" panose="02020603050405020304" pitchFamily="18" charset="0"/>
              </a:rPr>
              <a:t>、合同中的仲裁条款实例</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848600" cy="4537075"/>
          </a:xfrm>
        </p:spPr>
        <p:txBody>
          <a:bodyPr/>
          <a:lstStyle/>
          <a:p>
            <a:pPr marL="0" indent="0" algn="just" eaLnBrk="1" hangingPunct="1">
              <a:lnSpc>
                <a:spcPct val="200000"/>
              </a:lnSpc>
              <a:buFontTx/>
              <a:buNone/>
              <a:defRPr/>
            </a:pPr>
            <a:r>
              <a:rPr lang="zh-CN" altLang="en-US" sz="2400" kern="100" dirty="0">
                <a:latin typeface="Times New Roman" panose="02020603050405020304"/>
              </a:rPr>
              <a:t>        凡因执行本合同所发生的或与本合同有关的一切争议，双方应通过友好协商解决。如果协商不能解决，应提交北京中国国际经济贸易仲裁委员会，根据该会仲裁规则进行仲裁。仲裁裁决是终局的，对双方均有约束力。</a:t>
            </a:r>
            <a:endParaRPr lang="en-US" altLang="zh-CN" sz="24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a:t>词汇</a:t>
            </a:r>
            <a:br>
              <a:rPr lang="zh-CN" altLang="zh-CN"/>
            </a:br>
            <a:endParaRPr lang="zh-CN" altLang="zh-CN"/>
          </a:p>
        </p:txBody>
      </p:sp>
      <p:sp>
        <p:nvSpPr>
          <p:cNvPr id="26627" name="Rectangle 3"/>
          <p:cNvSpPr>
            <a:spLocks noGrp="1" noChangeArrowheads="1"/>
          </p:cNvSpPr>
          <p:nvPr>
            <p:ph type="body" idx="1"/>
          </p:nvPr>
        </p:nvSpPr>
        <p:spPr>
          <a:xfrm>
            <a:off x="900113" y="1125538"/>
            <a:ext cx="7127875" cy="4524375"/>
          </a:xfrm>
        </p:spPr>
        <p:txBody>
          <a:bodyPr/>
          <a:lstStyle/>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1. Breach of contract </a:t>
            </a:r>
            <a:r>
              <a:rPr lang="zh-CN" altLang="en-US" sz="2800" dirty="0">
                <a:latin typeface="Times New Roman" panose="02020603050405020304" pitchFamily="18" charset="0"/>
                <a:cs typeface="Times New Roman" panose="02020603050405020304" pitchFamily="18" charset="0"/>
              </a:rPr>
              <a:t>违约</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2. Dispute </a:t>
            </a:r>
            <a:r>
              <a:rPr lang="zh-CN" altLang="en-US" sz="2800" dirty="0">
                <a:latin typeface="Times New Roman" panose="02020603050405020304" pitchFamily="18" charset="0"/>
                <a:cs typeface="Times New Roman" panose="02020603050405020304" pitchFamily="18" charset="0"/>
              </a:rPr>
              <a:t>纠纷</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3. Litigation </a:t>
            </a:r>
            <a:r>
              <a:rPr lang="zh-CN" altLang="en-US" sz="2800" dirty="0">
                <a:latin typeface="Times New Roman" panose="02020603050405020304" pitchFamily="18" charset="0"/>
                <a:cs typeface="Times New Roman" panose="02020603050405020304" pitchFamily="18" charset="0"/>
              </a:rPr>
              <a:t>诉讼</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4. Parties to a contract </a:t>
            </a:r>
            <a:r>
              <a:rPr lang="zh-CN" altLang="en-US" sz="2800" dirty="0">
                <a:latin typeface="Times New Roman" panose="02020603050405020304" pitchFamily="18" charset="0"/>
                <a:cs typeface="Times New Roman" panose="02020603050405020304" pitchFamily="18" charset="0"/>
              </a:rPr>
              <a:t>合同当事人</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5. Arbitration </a:t>
            </a:r>
            <a:r>
              <a:rPr lang="zh-CN" altLang="en-US" sz="2800" dirty="0">
                <a:latin typeface="Times New Roman" panose="02020603050405020304" pitchFamily="18" charset="0"/>
                <a:cs typeface="Times New Roman" panose="02020603050405020304" pitchFamily="18" charset="0"/>
              </a:rPr>
              <a:t>仲裁</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6. Arbitration clause </a:t>
            </a:r>
            <a:r>
              <a:rPr lang="zh-CN" altLang="en-US" sz="2800" dirty="0">
                <a:latin typeface="Times New Roman" panose="02020603050405020304" pitchFamily="18" charset="0"/>
                <a:cs typeface="Times New Roman" panose="02020603050405020304" pitchFamily="18" charset="0"/>
              </a:rPr>
              <a:t>仲裁条款</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7. Arbitration agreement </a:t>
            </a:r>
            <a:r>
              <a:rPr lang="zh-CN" altLang="en-US" sz="2800" dirty="0">
                <a:latin typeface="Times New Roman" panose="02020603050405020304" pitchFamily="18" charset="0"/>
                <a:cs typeface="Times New Roman" panose="02020603050405020304" pitchFamily="18" charset="0"/>
              </a:rPr>
              <a:t>仲裁协议</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8. Penalty clause </a:t>
            </a:r>
            <a:r>
              <a:rPr lang="zh-CN" altLang="en-US" sz="2800" dirty="0">
                <a:latin typeface="Times New Roman" panose="02020603050405020304" pitchFamily="18" charset="0"/>
                <a:cs typeface="Times New Roman" panose="02020603050405020304" pitchFamily="18" charset="0"/>
              </a:rPr>
              <a:t>惩罚条款</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9. Force majeure </a:t>
            </a:r>
            <a:r>
              <a:rPr lang="zh-CN" altLang="en-US" sz="2800" dirty="0">
                <a:latin typeface="Times New Roman" panose="02020603050405020304" pitchFamily="18" charset="0"/>
                <a:cs typeface="Times New Roman" panose="02020603050405020304" pitchFamily="18" charset="0"/>
              </a:rPr>
              <a:t>不可抗力 </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10. Arbitral award </a:t>
            </a:r>
            <a:r>
              <a:rPr lang="zh-CN" altLang="en-US" sz="2800" dirty="0">
                <a:latin typeface="Times New Roman" panose="02020603050405020304" pitchFamily="18" charset="0"/>
                <a:cs typeface="Times New Roman" panose="02020603050405020304" pitchFamily="18" charset="0"/>
              </a:rPr>
              <a:t>仲裁裁决</a:t>
            </a:r>
          </a:p>
          <a:p>
            <a:pPr marL="0" indent="0" eaLnBrk="1" hangingPunct="1">
              <a:lnSpc>
                <a:spcPct val="80000"/>
              </a:lnSpc>
              <a:buFontTx/>
              <a:buNone/>
              <a:defRPr/>
            </a:pPr>
            <a:r>
              <a:rPr lang="en-US" altLang="zh-CN" sz="2800" dirty="0">
                <a:latin typeface="Times New Roman" panose="02020603050405020304" pitchFamily="18" charset="0"/>
                <a:cs typeface="Times New Roman" panose="02020603050405020304" pitchFamily="18" charset="0"/>
              </a:rPr>
              <a:t>11. Arbitral tribunal</a:t>
            </a:r>
            <a:r>
              <a:rPr lang="zh-CN" altLang="en-US" sz="2800" dirty="0">
                <a:latin typeface="Times New Roman" panose="02020603050405020304" pitchFamily="18" charset="0"/>
                <a:cs typeface="Times New Roman" panose="02020603050405020304" pitchFamily="18" charset="0"/>
              </a:rPr>
              <a:t>仲裁庭</a:t>
            </a:r>
          </a:p>
          <a:p>
            <a:pPr marL="0" indent="0" eaLnBrk="1" hangingPunct="1">
              <a:lnSpc>
                <a:spcPct val="80000"/>
              </a:lnSpc>
              <a:buFontTx/>
              <a:buNone/>
              <a:defRPr/>
            </a:pPr>
            <a:endParaRPr lang="zh-CN" sz="1600" dirty="0"/>
          </a:p>
          <a:p>
            <a:pPr eaLnBrk="1" hangingPunct="1">
              <a:lnSpc>
                <a:spcPct val="80000"/>
              </a:lnSpc>
              <a:defRPr/>
            </a:pPr>
            <a:endParaRPr lang="zh-CN" sz="1200" dirty="0"/>
          </a:p>
          <a:p>
            <a:pPr eaLnBrk="1" hangingPunct="1">
              <a:lnSpc>
                <a:spcPct val="80000"/>
              </a:lnSpc>
              <a:defRPr/>
            </a:pPr>
            <a:endParaRPr lang="zh-CN" altLang="zh-CN"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additive="base">
                                        <p:cTn id="25" dur="5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additive="base">
                                        <p:cTn id="31" dur="5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27">
                                            <p:txEl>
                                              <p:pRg st="5" end="5"/>
                                            </p:txEl>
                                          </p:spTgt>
                                        </p:tgtEl>
                                        <p:attrNameLst>
                                          <p:attrName>style.visibility</p:attrName>
                                        </p:attrNameLst>
                                      </p:cBhvr>
                                      <p:to>
                                        <p:strVal val="visible"/>
                                      </p:to>
                                    </p:set>
                                    <p:anim calcmode="lin" valueType="num">
                                      <p:cBhvr additive="base">
                                        <p:cTn id="37"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627">
                                            <p:txEl>
                                              <p:pRg st="6" end="6"/>
                                            </p:txEl>
                                          </p:spTgt>
                                        </p:tgtEl>
                                        <p:attrNameLst>
                                          <p:attrName>style.visibility</p:attrName>
                                        </p:attrNameLst>
                                      </p:cBhvr>
                                      <p:to>
                                        <p:strVal val="visible"/>
                                      </p:to>
                                    </p:set>
                                    <p:anim calcmode="lin" valueType="num">
                                      <p:cBhvr additive="base">
                                        <p:cTn id="43"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627">
                                            <p:txEl>
                                              <p:pRg st="7" end="7"/>
                                            </p:txEl>
                                          </p:spTgt>
                                        </p:tgtEl>
                                        <p:attrNameLst>
                                          <p:attrName>style.visibility</p:attrName>
                                        </p:attrNameLst>
                                      </p:cBhvr>
                                      <p:to>
                                        <p:strVal val="visible"/>
                                      </p:to>
                                    </p:set>
                                    <p:anim calcmode="lin" valueType="num">
                                      <p:cBhvr additive="base">
                                        <p:cTn id="49"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627">
                                            <p:txEl>
                                              <p:pRg st="8" end="8"/>
                                            </p:txEl>
                                          </p:spTgt>
                                        </p:tgtEl>
                                        <p:attrNameLst>
                                          <p:attrName>style.visibility</p:attrName>
                                        </p:attrNameLst>
                                      </p:cBhvr>
                                      <p:to>
                                        <p:strVal val="visible"/>
                                      </p:to>
                                    </p:set>
                                    <p:anim calcmode="lin" valueType="num">
                                      <p:cBhvr additive="base">
                                        <p:cTn id="55" dur="500" fill="hold"/>
                                        <p:tgtEl>
                                          <p:spTgt spid="26627">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66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627">
                                            <p:txEl>
                                              <p:pRg st="9" end="9"/>
                                            </p:txEl>
                                          </p:spTgt>
                                        </p:tgtEl>
                                        <p:attrNameLst>
                                          <p:attrName>style.visibility</p:attrName>
                                        </p:attrNameLst>
                                      </p:cBhvr>
                                      <p:to>
                                        <p:strVal val="visible"/>
                                      </p:to>
                                    </p:set>
                                    <p:anim calcmode="lin" valueType="num">
                                      <p:cBhvr additive="base">
                                        <p:cTn id="61" dur="500" fill="hold"/>
                                        <p:tgtEl>
                                          <p:spTgt spid="26627">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66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6627">
                                            <p:txEl>
                                              <p:pRg st="10" end="10"/>
                                            </p:txEl>
                                          </p:spTgt>
                                        </p:tgtEl>
                                        <p:attrNameLst>
                                          <p:attrName>style.visibility</p:attrName>
                                        </p:attrNameLst>
                                      </p:cBhvr>
                                      <p:to>
                                        <p:strVal val="visible"/>
                                      </p:to>
                                    </p:set>
                                    <p:anim calcmode="lin" valueType="num">
                                      <p:cBhvr additive="base">
                                        <p:cTn id="67" dur="500" fill="hold"/>
                                        <p:tgtEl>
                                          <p:spTgt spid="26627">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66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412875"/>
            <a:ext cx="7772400" cy="3602038"/>
          </a:xfrm>
        </p:spPr>
        <p:txBody>
          <a:bodyPr/>
          <a:lstStyle/>
          <a:p>
            <a:pPr eaLnBrk="1" hangingPunct="1">
              <a:lnSpc>
                <a:spcPct val="150000"/>
              </a:lnSpc>
            </a:pPr>
            <a:r>
              <a:rPr lang="en-US" altLang="zh-CN">
                <a:latin typeface="Times New Roman" panose="02020603050405020304" pitchFamily="18" charset="0"/>
                <a:cs typeface="Times New Roman" panose="02020603050405020304" pitchFamily="18" charset="0"/>
              </a:rPr>
              <a:t>Chapter Ten </a:t>
            </a:r>
            <a:br>
              <a:rPr lang="en-US" altLang="zh-CN">
                <a:latin typeface="Times New Roman" panose="02020603050405020304" pitchFamily="18" charset="0"/>
                <a:cs typeface="Times New Roman" panose="02020603050405020304" pitchFamily="18" charset="0"/>
              </a:rPr>
            </a:br>
            <a:r>
              <a:rPr lang="en-US" altLang="zh-CN">
                <a:latin typeface="Times New Roman" panose="02020603050405020304" pitchFamily="18" charset="0"/>
                <a:cs typeface="Times New Roman" panose="02020603050405020304" pitchFamily="18" charset="0"/>
              </a:rPr>
              <a:t>Business Negotiation</a:t>
            </a:r>
            <a:br>
              <a:rPr lang="en-US" altLang="zh-CN">
                <a:latin typeface="Times New Roman" panose="02020603050405020304" pitchFamily="18" charset="0"/>
                <a:cs typeface="Times New Roman" panose="02020603050405020304" pitchFamily="18" charset="0"/>
              </a:rPr>
            </a:br>
            <a:r>
              <a:rPr lang="zh-CN" altLang="en-US">
                <a:latin typeface="Times New Roman" panose="02020603050405020304" pitchFamily="18" charset="0"/>
                <a:cs typeface="Times New Roman" panose="02020603050405020304" pitchFamily="18" charset="0"/>
              </a:rPr>
              <a:t>交易的磋商</a:t>
            </a:r>
          </a:p>
        </p:txBody>
      </p:sp>
    </p:spTree>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95288" y="0"/>
            <a:ext cx="8229600" cy="1143000"/>
          </a:xfrm>
        </p:spPr>
        <p:txBody>
          <a:bodyPr/>
          <a:lstStyle/>
          <a:p>
            <a:pPr eaLnBrk="1" hangingPunct="1"/>
            <a:r>
              <a:rPr lang="en-US" altLang="zh-CN"/>
              <a:t>Contents</a:t>
            </a:r>
            <a:endParaRPr lang="zh-CN" altLang="zh-CN"/>
          </a:p>
        </p:txBody>
      </p:sp>
      <p:sp>
        <p:nvSpPr>
          <p:cNvPr id="3075" name="Rectangle 3"/>
          <p:cNvSpPr>
            <a:spLocks noGrp="1" noChangeArrowheads="1"/>
          </p:cNvSpPr>
          <p:nvPr>
            <p:ph type="body" idx="1"/>
          </p:nvPr>
        </p:nvSpPr>
        <p:spPr>
          <a:xfrm>
            <a:off x="684213" y="1196975"/>
            <a:ext cx="7775575" cy="4525963"/>
          </a:xfrm>
        </p:spPr>
        <p:txBody>
          <a:bodyPr/>
          <a:lstStyle/>
          <a:p>
            <a:pPr eaLnBrk="1" hangingPunct="1">
              <a:lnSpc>
                <a:spcPct val="150000"/>
              </a:lnSpc>
            </a:pPr>
            <a:r>
              <a:rPr lang="en-US" altLang="zh-CN" sz="2800">
                <a:latin typeface="Times New Roman" panose="02020603050405020304" pitchFamily="18" charset="0"/>
                <a:cs typeface="Times New Roman" panose="02020603050405020304" pitchFamily="18" charset="0"/>
              </a:rPr>
              <a:t>Section one      General Introduction of Business Negotiation</a:t>
            </a:r>
          </a:p>
          <a:p>
            <a:pPr eaLnBrk="1" hangingPunct="1">
              <a:lnSpc>
                <a:spcPct val="150000"/>
              </a:lnSpc>
            </a:pPr>
            <a:r>
              <a:rPr lang="en-US" altLang="zh-CN" sz="2800">
                <a:latin typeface="Times New Roman" panose="02020603050405020304" pitchFamily="18" charset="0"/>
                <a:cs typeface="Times New Roman" panose="02020603050405020304" pitchFamily="18" charset="0"/>
              </a:rPr>
              <a:t>Section two      Enquiry</a:t>
            </a:r>
          </a:p>
          <a:p>
            <a:pPr eaLnBrk="1" hangingPunct="1">
              <a:lnSpc>
                <a:spcPct val="150000"/>
              </a:lnSpc>
            </a:pPr>
            <a:r>
              <a:rPr lang="en-US" altLang="zh-CN" sz="2800">
                <a:latin typeface="Times New Roman" panose="02020603050405020304" pitchFamily="18" charset="0"/>
                <a:cs typeface="Times New Roman" panose="02020603050405020304" pitchFamily="18" charset="0"/>
              </a:rPr>
              <a:t>Section Three   Offer</a:t>
            </a:r>
          </a:p>
          <a:p>
            <a:pPr eaLnBrk="1" hangingPunct="1">
              <a:lnSpc>
                <a:spcPct val="150000"/>
              </a:lnSpc>
            </a:pPr>
            <a:r>
              <a:rPr lang="en-US" altLang="zh-CN" sz="2800">
                <a:latin typeface="Times New Roman" panose="02020603050405020304" pitchFamily="18" charset="0"/>
                <a:cs typeface="Times New Roman" panose="02020603050405020304" pitchFamily="18" charset="0"/>
              </a:rPr>
              <a:t>Section Four     Counter-offer</a:t>
            </a:r>
          </a:p>
          <a:p>
            <a:pPr eaLnBrk="1" hangingPunct="1">
              <a:lnSpc>
                <a:spcPct val="150000"/>
              </a:lnSpc>
            </a:pPr>
            <a:r>
              <a:rPr lang="en-US" altLang="zh-CN" sz="2800">
                <a:latin typeface="Times New Roman" panose="02020603050405020304" pitchFamily="18" charset="0"/>
                <a:cs typeface="Times New Roman" panose="02020603050405020304" pitchFamily="18" charset="0"/>
              </a:rPr>
              <a:t>Section Five     Acceptance and Signing Contract</a:t>
            </a:r>
          </a:p>
          <a:p>
            <a:pPr eaLnBrk="1" hangingPunct="1">
              <a:lnSpc>
                <a:spcPct val="150000"/>
              </a:lnSpc>
            </a:pPr>
            <a:endParaRPr lang="en-US" altLang="zh-CN" sz="2800">
              <a:latin typeface="Times New Roman" panose="02020603050405020304" pitchFamily="18" charset="0"/>
              <a:cs typeface="Times New Roman" panose="02020603050405020304" pitchFamily="18" charset="0"/>
            </a:endParaRPr>
          </a:p>
          <a:p>
            <a:pPr eaLnBrk="1" hangingPunct="1">
              <a:lnSpc>
                <a:spcPct val="150000"/>
              </a:lnSpc>
            </a:pPr>
            <a:endParaRPr lang="en-US" altLang="zh-CN" sz="2800">
              <a:latin typeface="Times New Roman" panose="02020603050405020304" pitchFamily="18" charset="0"/>
              <a:cs typeface="Times New Roman" panose="02020603050405020304" pitchFamily="18" charset="0"/>
            </a:endParaRPr>
          </a:p>
          <a:p>
            <a:pPr eaLnBrk="1" hangingPunct="1">
              <a:lnSpc>
                <a:spcPct val="150000"/>
              </a:lnSpc>
            </a:pPr>
            <a:endParaRPr lang="en-US" altLang="zh-CN" sz="2800">
              <a:latin typeface="Times New Roman" panose="02020603050405020304" pitchFamily="18" charset="0"/>
              <a:cs typeface="Times New Roman" panose="02020603050405020304" pitchFamily="18" charset="0"/>
            </a:endParaRPr>
          </a:p>
          <a:p>
            <a:pPr eaLnBrk="1" hangingPunct="1">
              <a:lnSpc>
                <a:spcPct val="150000"/>
              </a:lnSpc>
            </a:pPr>
            <a:endParaRPr lang="zh-CN" altLang="en-US" sz="2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9144000" cy="1143000"/>
          </a:xfrm>
        </p:spPr>
        <p:txBody>
          <a:bodyPr/>
          <a:lstStyle/>
          <a:p>
            <a:pPr eaLnBrk="1" hangingPunct="1">
              <a:defRPr/>
            </a:pPr>
            <a:r>
              <a:rPr lang="en-US" altLang="zh-CN" sz="4000" b="1" kern="100" dirty="0">
                <a:latin typeface="Times New Roman" panose="02020603050405020304"/>
              </a:rPr>
              <a:t>Section One General Introduction of Business Negotiation</a:t>
            </a:r>
            <a:endParaRPr lang="zh-CN" sz="4000" dirty="0"/>
          </a:p>
        </p:txBody>
      </p:sp>
      <p:pic>
        <p:nvPicPr>
          <p:cNvPr id="410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1341438"/>
            <a:ext cx="5465762" cy="4035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wheel(1)">
                                      <p:cBhvr>
                                        <p:cTn id="7"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9144000" cy="1143000"/>
          </a:xfrm>
        </p:spPr>
        <p:txBody>
          <a:bodyPr/>
          <a:lstStyle/>
          <a:p>
            <a:pPr eaLnBrk="1" hangingPunct="1">
              <a:defRPr/>
            </a:pPr>
            <a:r>
              <a:rPr lang="zh-CN" altLang="en-US" sz="4000" b="1" kern="100" dirty="0">
                <a:latin typeface="Times New Roman" panose="02020603050405020304"/>
              </a:rPr>
              <a:t>第一节 交易磋商的基本概念</a:t>
            </a:r>
            <a:endParaRPr lang="zh-CN" sz="4000" dirty="0"/>
          </a:p>
        </p:txBody>
      </p:sp>
      <p:pic>
        <p:nvPicPr>
          <p:cNvPr id="4301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75" y="1412875"/>
            <a:ext cx="5580063" cy="410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heel(1)">
                                      <p:cBhvr>
                                        <p:cTn id="7" dur="2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Two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11188" y="1196975"/>
            <a:ext cx="7848600" cy="4537075"/>
          </a:xfrm>
        </p:spPr>
        <p:txBody>
          <a:bodyPr/>
          <a:lstStyle/>
          <a:p>
            <a:pPr marL="0" indent="0" algn="just" eaLnBrk="1" hangingPunct="1">
              <a:lnSpc>
                <a:spcPct val="150000"/>
              </a:lnSpc>
              <a:buFontTx/>
              <a:buNone/>
              <a:defRPr/>
            </a:pPr>
            <a:r>
              <a:rPr lang="en-US" altLang="zh-CN" sz="2800" kern="100" dirty="0">
                <a:latin typeface="Times New Roman" panose="02020603050405020304"/>
              </a:rPr>
              <a:t>           When a businessman wants to import some goods, he may enquire from the exporter about the quotation, trade terms of the goods he wishes to buy, or simply by asking for some general information about the goods. After receiving the enquiry, the exporter will reply to the enquiry. In that way, the negotiations can begin.</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Two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900113" y="1196975"/>
            <a:ext cx="7343775" cy="4537075"/>
          </a:xfrm>
        </p:spPr>
        <p:txBody>
          <a:bodyPr/>
          <a:lstStyle/>
          <a:p>
            <a:pPr marL="0" indent="0" algn="just" eaLnBrk="1" hangingPunct="1">
              <a:lnSpc>
                <a:spcPct val="150000"/>
              </a:lnSpc>
              <a:buFontTx/>
              <a:buNone/>
              <a:defRPr/>
            </a:pPr>
            <a:r>
              <a:rPr lang="zh-CN" altLang="en-US" sz="2800" kern="100" dirty="0">
                <a:latin typeface="Times New Roman" panose="02020603050405020304"/>
              </a:rPr>
              <a:t>         当一个商人想进口某种商品时，他就会向出口商询问他所想购买商品的报价和相关贸易条件，或仅仅是要求提供一些一般信息。出口商在接到这样的询问时将作出答复，这样，交易磋商就开始了。</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08720" y="1196752"/>
            <a:ext cx="7776864" cy="3046988"/>
          </a:xfrm>
          <a:prstGeom prst="rect">
            <a:avLst/>
          </a:prstGeom>
          <a:noFill/>
        </p:spPr>
        <p:txBody>
          <a:bodyPr wrap="square" rtlCol="0">
            <a:spAutoFit/>
          </a:bodyPr>
          <a:lstStyle/>
          <a:p>
            <a:pPr lvl="0" algn="just"/>
            <a:r>
              <a:rPr lang="zh-CN" altLang="en-US" sz="2800">
                <a:latin typeface="Times New Roman" panose="02020603050405020304" pitchFamily="18" charset="0"/>
                <a:cs typeface="Times New Roman" panose="02020603050405020304" pitchFamily="18" charset="0"/>
              </a:rPr>
              <a:t>②</a:t>
            </a:r>
            <a:r>
              <a:rPr lang="en-US" altLang="zh-CN" sz="2800">
                <a:latin typeface="Times New Roman" panose="02020603050405020304" pitchFamily="18" charset="0"/>
                <a:cs typeface="Times New Roman" panose="02020603050405020304" pitchFamily="18" charset="0"/>
              </a:rPr>
              <a:t>Sale by grade</a:t>
            </a:r>
            <a:r>
              <a:rPr lang="zh-CN" altLang="en-US" sz="2400">
                <a:latin typeface="Times New Roman" panose="02020603050405020304" pitchFamily="18" charset="0"/>
                <a:cs typeface="Times New Roman" panose="02020603050405020304" pitchFamily="18" charset="0"/>
              </a:rPr>
              <a:t>（</a:t>
            </a:r>
            <a:r>
              <a:rPr lang="zh-CN" altLang="en-US" sz="2400"/>
              <a:t>凭等级买卖</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pPr algn="just"/>
            <a:r>
              <a:rPr lang="en-US" altLang="zh-CN" sz="2600">
                <a:latin typeface="Times New Roman" panose="02020603050405020304" pitchFamily="18" charset="0"/>
                <a:cs typeface="Times New Roman" panose="02020603050405020304" pitchFamily="18" charset="0"/>
              </a:rPr>
              <a:t>The grade of the goods refers to the different grades classification of the commodity of same kind which is indicated by number, signs and words, such as Grade A, Grade B, Grade C; Grade 1, Grade 2,Grade 3…</a:t>
            </a:r>
          </a:p>
          <a:p>
            <a:pPr algn="just"/>
            <a:endParaRPr lang="en-US" altLang="zh-CN" sz="1600">
              <a:latin typeface="Times New Roman" panose="02020603050405020304" pitchFamily="18" charset="0"/>
              <a:cs typeface="Times New Roman" panose="02020603050405020304" pitchFamily="18" charset="0"/>
            </a:endParaRPr>
          </a:p>
          <a:p>
            <a:pPr algn="just"/>
            <a:r>
              <a:rPr lang="zh-CN" altLang="en-US" sz="2200">
                <a:latin typeface="Times New Roman" panose="02020603050405020304" pitchFamily="18" charset="0"/>
                <a:cs typeface="Times New Roman" panose="02020603050405020304" pitchFamily="18" charset="0"/>
              </a:rPr>
              <a:t>（</a:t>
            </a:r>
            <a:r>
              <a:rPr lang="zh-CN" altLang="en-US" sz="2200"/>
              <a:t>商品的等级是指同种类的商品用数字、符号、文字划分为不同的等级。例如</a:t>
            </a:r>
            <a:r>
              <a:rPr lang="en-US" altLang="zh-CN" sz="2200"/>
              <a:t>A</a:t>
            </a:r>
            <a:r>
              <a:rPr lang="zh-CN" altLang="en-US" sz="2200"/>
              <a:t>级、</a:t>
            </a:r>
            <a:r>
              <a:rPr lang="en-US" altLang="zh-CN" sz="2200"/>
              <a:t>B</a:t>
            </a:r>
            <a:r>
              <a:rPr lang="zh-CN" altLang="en-US" sz="2200"/>
              <a:t>级、</a:t>
            </a:r>
            <a:r>
              <a:rPr lang="en-US" altLang="zh-CN" sz="2200"/>
              <a:t>C</a:t>
            </a:r>
            <a:r>
              <a:rPr lang="zh-CN" altLang="en-US" sz="2200"/>
              <a:t>级；一等、二等、三等。</a:t>
            </a:r>
            <a:r>
              <a:rPr lang="zh-CN" altLang="en-US" sz="22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 Definition of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704137" cy="4535487"/>
          </a:xfrm>
        </p:spPr>
        <p:txBody>
          <a:bodyPr/>
          <a:lstStyle/>
          <a:p>
            <a:pPr marL="0" indent="0" algn="just" eaLnBrk="1" hangingPunct="1">
              <a:lnSpc>
                <a:spcPct val="150000"/>
              </a:lnSpc>
              <a:buFontTx/>
              <a:buNone/>
            </a:pPr>
            <a:r>
              <a:rPr lang="en-US" altLang="zh-CN" sz="2800">
                <a:latin typeface="Times New Roman" panose="02020603050405020304" pitchFamily="18" charset="0"/>
                <a:cs typeface="Times New Roman" panose="02020603050405020304" pitchFamily="18" charset="0"/>
              </a:rPr>
              <a:t>         </a:t>
            </a:r>
            <a:r>
              <a:rPr lang="en-US" altLang="zh-CN" sz="2800" b="1">
                <a:latin typeface="Times New Roman" panose="02020603050405020304" pitchFamily="18" charset="0"/>
                <a:cs typeface="Times New Roman" panose="02020603050405020304" pitchFamily="18" charset="0"/>
              </a:rPr>
              <a:t>Enquiry</a:t>
            </a:r>
            <a:r>
              <a:rPr lang="en-US" altLang="zh-CN" sz="2800">
                <a:latin typeface="Times New Roman" panose="02020603050405020304" pitchFamily="18" charset="0"/>
                <a:cs typeface="Times New Roman" panose="02020603050405020304" pitchFamily="18" charset="0"/>
              </a:rPr>
              <a:t> also refers to the process whereby one party intends to purchase or sell a commodity, and ask the other party to buy or sell the goods. </a:t>
            </a:r>
            <a:endParaRPr lang="zh-CN" altLang="en-US" sz="2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a:t>
            </a:r>
            <a:r>
              <a:rPr lang="zh-CN" altLang="en-US" sz="4000" b="1" kern="100" dirty="0">
                <a:latin typeface="Times New Roman" panose="02020603050405020304" pitchFamily="18" charset="0"/>
                <a:cs typeface="Times New Roman" panose="02020603050405020304" pitchFamily="18" charset="0"/>
              </a:rPr>
              <a:t>、什么是询盘</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704137" cy="4535487"/>
          </a:xfrm>
        </p:spPr>
        <p:txBody>
          <a:bodyPr/>
          <a:lstStyle/>
          <a:p>
            <a:pPr marL="0" indent="0" algn="just" eaLnBrk="1" hangingPunct="1">
              <a:lnSpc>
                <a:spcPct val="200000"/>
              </a:lnSpc>
              <a:buFontTx/>
              <a:buNone/>
            </a:pPr>
            <a:r>
              <a:rPr lang="zh-CN" altLang="en-US" sz="2800">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询盘</a:t>
            </a:r>
            <a:r>
              <a:rPr lang="zh-CN" altLang="en-US" sz="2800">
                <a:latin typeface="Times New Roman" panose="02020603050405020304" pitchFamily="18" charset="0"/>
                <a:cs typeface="Times New Roman" panose="02020603050405020304" pitchFamily="18" charset="0"/>
              </a:rPr>
              <a:t>也称询价，是指交易的一方打算购买或出售某种商品，而向另一方询问买卖该项商品交易条件的过程。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 Types of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865188" y="692150"/>
            <a:ext cx="7561262" cy="792163"/>
          </a:xfrm>
        </p:spPr>
        <p:txBody>
          <a:bodyPr/>
          <a:lstStyle/>
          <a:p>
            <a:pPr marL="0" indent="0" algn="ctr" eaLnBrk="1" hangingPunct="1">
              <a:lnSpc>
                <a:spcPct val="200000"/>
              </a:lnSpc>
              <a:buFontTx/>
              <a:buNone/>
              <a:defRPr/>
            </a:pPr>
            <a:r>
              <a:rPr lang="en-US" altLang="zh-CN" sz="2800" b="1" kern="100" dirty="0">
                <a:solidFill>
                  <a:srgbClr val="C00000"/>
                </a:solidFill>
                <a:latin typeface="Times New Roman" panose="02020603050405020304"/>
              </a:rPr>
              <a:t>General enquiry</a:t>
            </a:r>
            <a:endParaRPr lang="zh-CN" altLang="en-US" sz="2800" b="1" dirty="0">
              <a:solidFill>
                <a:srgbClr val="C00000"/>
              </a:solidFill>
            </a:endParaRPr>
          </a:p>
        </p:txBody>
      </p:sp>
      <p:sp>
        <p:nvSpPr>
          <p:cNvPr id="4" name="矩形 3"/>
          <p:cNvSpPr/>
          <p:nvPr/>
        </p:nvSpPr>
        <p:spPr>
          <a:xfrm>
            <a:off x="703263" y="1660525"/>
            <a:ext cx="7777162" cy="3416300"/>
          </a:xfrm>
          <a:prstGeom prst="rect">
            <a:avLst/>
          </a:prstGeom>
        </p:spPr>
        <p:txBody>
          <a:bodyPr>
            <a:spAutoFit/>
          </a:bodyPr>
          <a:lstStyle/>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To whom it may concern,</a:t>
            </a:r>
            <a:endParaRPr lang="zh-CN" altLang="zh-CN" sz="2400" kern="100" dirty="0">
              <a:solidFill>
                <a:srgbClr val="000000"/>
              </a:solidFill>
              <a:latin typeface="Times New Roman" panose="02020603050405020304" pitchFamily="18" charset="0"/>
              <a:cs typeface="Times New Roman" panose="02020603050405020304" pitchFamily="18" charset="0"/>
            </a:endParaRPr>
          </a:p>
          <a:p>
            <a:pPr indent="266700"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    Thank you very much for your letter of December 12th from which we now know that you are exporting electrical appliances. We want to enquiry about your products and their packing in details as soon as possible for our reference. We would also like to have your price list.</a:t>
            </a:r>
            <a:endParaRPr lang="zh-CN" altLang="zh-CN" sz="2400" kern="100" dirty="0">
              <a:solidFill>
                <a:srgbClr val="000000"/>
              </a:solidFill>
              <a:latin typeface="Times New Roman" panose="02020603050405020304" pitchFamily="18" charset="0"/>
              <a:cs typeface="Times New Roman" panose="02020603050405020304" pitchFamily="18" charset="0"/>
            </a:endParaRPr>
          </a:p>
          <a:p>
            <a:pPr indent="266700"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     We would really appreciate if you quote us your most favorable terms. </a:t>
            </a:r>
          </a:p>
          <a:p>
            <a:pPr indent="266700" algn="r"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Yours faithfully,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a:t>
            </a:r>
            <a:r>
              <a:rPr lang="zh-CN" altLang="en-US" sz="4000" b="1" kern="100" dirty="0">
                <a:latin typeface="Times New Roman" panose="02020603050405020304" pitchFamily="18" charset="0"/>
                <a:cs typeface="Times New Roman" panose="02020603050405020304" pitchFamily="18" charset="0"/>
              </a:rPr>
              <a:t>、询盘信的分类</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919163" y="868363"/>
            <a:ext cx="7561262" cy="792162"/>
          </a:xfrm>
        </p:spPr>
        <p:txBody>
          <a:bodyPr/>
          <a:lstStyle/>
          <a:p>
            <a:pPr marL="0" indent="0" algn="ctr" eaLnBrk="1" hangingPunct="1">
              <a:lnSpc>
                <a:spcPct val="200000"/>
              </a:lnSpc>
              <a:buFontTx/>
              <a:buNone/>
              <a:defRPr/>
            </a:pPr>
            <a:r>
              <a:rPr lang="zh-CN" altLang="en-US" sz="2800" b="1" kern="100" dirty="0">
                <a:solidFill>
                  <a:srgbClr val="C00000"/>
                </a:solidFill>
                <a:latin typeface="Times New Roman" panose="02020603050405020304"/>
              </a:rPr>
              <a:t>一般询盘信</a:t>
            </a:r>
            <a:endParaRPr lang="zh-CN" altLang="en-US" sz="2800" b="1" dirty="0">
              <a:solidFill>
                <a:srgbClr val="C00000"/>
              </a:solidFill>
            </a:endParaRPr>
          </a:p>
        </p:txBody>
      </p:sp>
      <p:sp>
        <p:nvSpPr>
          <p:cNvPr id="4" name="矩形 3"/>
          <p:cNvSpPr/>
          <p:nvPr/>
        </p:nvSpPr>
        <p:spPr>
          <a:xfrm>
            <a:off x="703263" y="1660525"/>
            <a:ext cx="7777162" cy="3900488"/>
          </a:xfrm>
          <a:prstGeom prst="rect">
            <a:avLst/>
          </a:prstGeom>
        </p:spPr>
        <p:txBody>
          <a:bodyPr>
            <a:spAutoFit/>
          </a:bodyPr>
          <a:lstStyle/>
          <a:p>
            <a:pPr algn="just" fontAlgn="base">
              <a:lnSpc>
                <a:spcPct val="150000"/>
              </a:lnSpc>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敬启者：</a:t>
            </a:r>
          </a:p>
          <a:p>
            <a:pPr algn="just" fontAlgn="base">
              <a:lnSpc>
                <a:spcPct val="150000"/>
              </a:lnSpc>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        非常感谢你方</a:t>
            </a:r>
            <a:r>
              <a:rPr lang="en-US" altLang="zh-CN" sz="2400" kern="100" dirty="0">
                <a:solidFill>
                  <a:srgbClr val="000000"/>
                </a:solidFill>
                <a:latin typeface="Times New Roman" panose="02020603050405020304" pitchFamily="18" charset="0"/>
                <a:cs typeface="Times New Roman" panose="02020603050405020304" pitchFamily="18" charset="0"/>
              </a:rPr>
              <a:t>12</a:t>
            </a:r>
            <a:r>
              <a:rPr lang="zh-CN" altLang="en-US" sz="2400" kern="100" dirty="0">
                <a:solidFill>
                  <a:srgbClr val="000000"/>
                </a:solidFill>
                <a:latin typeface="Times New Roman" panose="02020603050405020304" pitchFamily="18" charset="0"/>
                <a:cs typeface="Times New Roman" panose="02020603050405020304" pitchFamily="18" charset="0"/>
              </a:rPr>
              <a:t>月</a:t>
            </a:r>
            <a:r>
              <a:rPr lang="en-US" altLang="zh-CN" sz="2400" kern="100" dirty="0">
                <a:solidFill>
                  <a:srgbClr val="000000"/>
                </a:solidFill>
                <a:latin typeface="Times New Roman" panose="02020603050405020304" pitchFamily="18" charset="0"/>
                <a:cs typeface="Times New Roman" panose="02020603050405020304" pitchFamily="18" charset="0"/>
              </a:rPr>
              <a:t>12</a:t>
            </a:r>
            <a:r>
              <a:rPr lang="zh-CN" altLang="en-US" sz="2400" kern="100" dirty="0">
                <a:solidFill>
                  <a:srgbClr val="000000"/>
                </a:solidFill>
                <a:latin typeface="Times New Roman" panose="02020603050405020304" pitchFamily="18" charset="0"/>
                <a:cs typeface="Times New Roman" panose="02020603050405020304" pitchFamily="18" charset="0"/>
              </a:rPr>
              <a:t>日来信，我们得知贵公司出口电器产品。我方现对贵公司产品及包装进行询盘，请尽快提供详细信息，供我方参考。同时，请寄给我们贵方产品的价格单。</a:t>
            </a:r>
          </a:p>
          <a:p>
            <a:pPr algn="just" fontAlgn="base">
              <a:lnSpc>
                <a:spcPct val="150000"/>
              </a:lnSpc>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        如果你方报最优惠条件，我们将不胜感激。 </a:t>
            </a:r>
          </a:p>
          <a:p>
            <a:pPr algn="r" fontAlgn="base">
              <a:lnSpc>
                <a:spcPct val="150000"/>
              </a:lnSpc>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                                                          谨上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 Types of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865188" y="692150"/>
            <a:ext cx="7561262" cy="792163"/>
          </a:xfrm>
        </p:spPr>
        <p:txBody>
          <a:bodyPr/>
          <a:lstStyle/>
          <a:p>
            <a:pPr marL="0" indent="0" algn="ctr" eaLnBrk="1" hangingPunct="1">
              <a:lnSpc>
                <a:spcPct val="200000"/>
              </a:lnSpc>
              <a:buFontTx/>
              <a:buNone/>
              <a:defRPr/>
            </a:pPr>
            <a:r>
              <a:rPr lang="en-US" altLang="zh-CN" sz="2800" b="1" kern="100" dirty="0">
                <a:solidFill>
                  <a:srgbClr val="C00000"/>
                </a:solidFill>
                <a:latin typeface="Times New Roman" panose="02020603050405020304"/>
              </a:rPr>
              <a:t>Specific enquiry</a:t>
            </a:r>
            <a:endParaRPr lang="zh-CN" altLang="en-US" sz="2800" b="1" dirty="0">
              <a:solidFill>
                <a:srgbClr val="C00000"/>
              </a:solidFill>
            </a:endParaRPr>
          </a:p>
        </p:txBody>
      </p:sp>
      <p:sp>
        <p:nvSpPr>
          <p:cNvPr id="4" name="矩形 3"/>
          <p:cNvSpPr/>
          <p:nvPr/>
        </p:nvSpPr>
        <p:spPr>
          <a:xfrm>
            <a:off x="703263" y="1341438"/>
            <a:ext cx="7777162" cy="4524375"/>
          </a:xfrm>
          <a:prstGeom prst="rect">
            <a:avLst/>
          </a:prstGeom>
        </p:spPr>
        <p:txBody>
          <a:bodyPr>
            <a:spAutoFit/>
          </a:bodyPr>
          <a:lstStyle/>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To whom it may concern,</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Thank you for your fax of August 8, 2017 from which we learned that you are an exporter of pharmaceuticals. </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Please quote the lowest prices on CIF Rotterdam for the following:</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1.   2 MT   Vitamin E 50%</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2.   4 MT   Vitamin B complex </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Packing: 25KGS/BAG</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Terms of payment: By Irrevocable L/C at sight</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Time of Shipment: September 20th, 2017</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Your prompt reply will be appreciated.</a:t>
            </a:r>
          </a:p>
          <a:p>
            <a:pPr algn="r"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                                                          Yours faithfully,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 Types of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892175" y="765175"/>
            <a:ext cx="7561263" cy="792163"/>
          </a:xfrm>
        </p:spPr>
        <p:txBody>
          <a:bodyPr/>
          <a:lstStyle/>
          <a:p>
            <a:pPr marL="0" indent="0" algn="ctr" eaLnBrk="1" hangingPunct="1">
              <a:lnSpc>
                <a:spcPct val="200000"/>
              </a:lnSpc>
              <a:buFontTx/>
              <a:buNone/>
              <a:defRPr/>
            </a:pPr>
            <a:r>
              <a:rPr lang="zh-CN" altLang="en-US" sz="2800" b="1" kern="100" dirty="0">
                <a:solidFill>
                  <a:srgbClr val="C00000"/>
                </a:solidFill>
                <a:latin typeface="Times New Roman" panose="02020603050405020304"/>
              </a:rPr>
              <a:t>具体询盘信</a:t>
            </a:r>
            <a:endParaRPr lang="zh-CN" altLang="en-US" sz="2800" b="1" dirty="0">
              <a:solidFill>
                <a:srgbClr val="C00000"/>
              </a:solidFill>
            </a:endParaRPr>
          </a:p>
        </p:txBody>
      </p:sp>
      <p:sp>
        <p:nvSpPr>
          <p:cNvPr id="4" name="矩形 3"/>
          <p:cNvSpPr/>
          <p:nvPr/>
        </p:nvSpPr>
        <p:spPr>
          <a:xfrm>
            <a:off x="706438" y="1484313"/>
            <a:ext cx="7777162" cy="4156075"/>
          </a:xfrm>
          <a:prstGeom prst="rect">
            <a:avLst/>
          </a:prstGeom>
        </p:spPr>
        <p:txBody>
          <a:bodyPr>
            <a:spAutoFit/>
          </a:bodyPr>
          <a:lstStyle/>
          <a:p>
            <a:pPr algn="just"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敬启者：</a:t>
            </a:r>
          </a:p>
          <a:p>
            <a:pPr algn="just"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        感谢贵方</a:t>
            </a:r>
            <a:r>
              <a:rPr lang="en-US" altLang="zh-CN" sz="2400" kern="100" dirty="0">
                <a:solidFill>
                  <a:srgbClr val="000000"/>
                </a:solidFill>
                <a:latin typeface="Times New Roman" panose="02020603050405020304" pitchFamily="18" charset="0"/>
                <a:cs typeface="Times New Roman" panose="02020603050405020304" pitchFamily="18" charset="0"/>
              </a:rPr>
              <a:t>2017</a:t>
            </a:r>
            <a:r>
              <a:rPr lang="zh-CN" altLang="en-US" sz="2400" kern="100" dirty="0">
                <a:solidFill>
                  <a:srgbClr val="000000"/>
                </a:solidFill>
                <a:latin typeface="Times New Roman" panose="02020603050405020304" pitchFamily="18" charset="0"/>
                <a:cs typeface="Times New Roman" panose="02020603050405020304" pitchFamily="18" charset="0"/>
              </a:rPr>
              <a:t>年</a:t>
            </a:r>
            <a:r>
              <a:rPr lang="en-US" altLang="zh-CN" sz="2400" kern="100" dirty="0">
                <a:solidFill>
                  <a:srgbClr val="000000"/>
                </a:solidFill>
                <a:latin typeface="Times New Roman" panose="02020603050405020304" pitchFamily="18" charset="0"/>
                <a:cs typeface="Times New Roman" panose="02020603050405020304" pitchFamily="18" charset="0"/>
              </a:rPr>
              <a:t>8</a:t>
            </a:r>
            <a:r>
              <a:rPr lang="zh-CN" altLang="en-US" sz="2400" kern="100" dirty="0">
                <a:solidFill>
                  <a:srgbClr val="000000"/>
                </a:solidFill>
                <a:latin typeface="Times New Roman" panose="02020603050405020304" pitchFamily="18" charset="0"/>
                <a:cs typeface="Times New Roman" panose="02020603050405020304" pitchFamily="18" charset="0"/>
              </a:rPr>
              <a:t>月</a:t>
            </a:r>
            <a:r>
              <a:rPr lang="en-US" altLang="zh-CN" sz="2400" kern="100" dirty="0">
                <a:solidFill>
                  <a:srgbClr val="000000"/>
                </a:solidFill>
                <a:latin typeface="Times New Roman" panose="02020603050405020304" pitchFamily="18" charset="0"/>
                <a:cs typeface="Times New Roman" panose="02020603050405020304" pitchFamily="18" charset="0"/>
              </a:rPr>
              <a:t>8</a:t>
            </a:r>
            <a:r>
              <a:rPr lang="zh-CN" altLang="en-US" sz="2400" kern="100" dirty="0">
                <a:solidFill>
                  <a:srgbClr val="000000"/>
                </a:solidFill>
                <a:latin typeface="Times New Roman" panose="02020603050405020304" pitchFamily="18" charset="0"/>
                <a:cs typeface="Times New Roman" panose="02020603050405020304" pitchFamily="18" charset="0"/>
              </a:rPr>
              <a:t>日发来的传真，从中得知贵公司是医药出口商。 </a:t>
            </a:r>
          </a:p>
          <a:p>
            <a:pPr algn="just"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请报下列产品的鹿特丹到岸最低价：</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1.   2 </a:t>
            </a:r>
            <a:r>
              <a:rPr lang="zh-CN" altLang="en-US" sz="2400" kern="100" dirty="0">
                <a:solidFill>
                  <a:srgbClr val="000000"/>
                </a:solidFill>
                <a:latin typeface="Times New Roman" panose="02020603050405020304" pitchFamily="18" charset="0"/>
                <a:cs typeface="Times New Roman" panose="02020603050405020304" pitchFamily="18" charset="0"/>
              </a:rPr>
              <a:t>公吨   </a:t>
            </a:r>
            <a:r>
              <a:rPr lang="en-US" altLang="zh-CN" sz="2400" kern="100" dirty="0">
                <a:solidFill>
                  <a:srgbClr val="000000"/>
                </a:solidFill>
                <a:latin typeface="Times New Roman" panose="02020603050405020304" pitchFamily="18" charset="0"/>
                <a:cs typeface="Times New Roman" panose="02020603050405020304" pitchFamily="18" charset="0"/>
              </a:rPr>
              <a:t>50%</a:t>
            </a:r>
            <a:r>
              <a:rPr lang="zh-CN" altLang="en-US" sz="2400" kern="100" dirty="0">
                <a:solidFill>
                  <a:srgbClr val="000000"/>
                </a:solidFill>
                <a:latin typeface="Times New Roman" panose="02020603050405020304" pitchFamily="18" charset="0"/>
                <a:cs typeface="Times New Roman" panose="02020603050405020304" pitchFamily="18" charset="0"/>
              </a:rPr>
              <a:t>维生素</a:t>
            </a:r>
            <a:r>
              <a:rPr lang="en-US" altLang="zh-CN" sz="2400" kern="100" dirty="0">
                <a:solidFill>
                  <a:srgbClr val="000000"/>
                </a:solidFill>
                <a:latin typeface="Times New Roman" panose="02020603050405020304" pitchFamily="18" charset="0"/>
                <a:cs typeface="Times New Roman" panose="02020603050405020304" pitchFamily="18" charset="0"/>
              </a:rPr>
              <a:t>E </a:t>
            </a:r>
          </a:p>
          <a:p>
            <a:pPr algn="just" fontAlgn="base">
              <a:spcBef>
                <a:spcPct val="0"/>
              </a:spcBef>
              <a:buFont typeface="Arial" panose="020B0604020202020204" pitchFamily="34" charset="0"/>
              <a:buNone/>
              <a:defRPr/>
            </a:pPr>
            <a:r>
              <a:rPr lang="en-US" altLang="zh-CN" sz="2400" kern="100" dirty="0">
                <a:solidFill>
                  <a:srgbClr val="000000"/>
                </a:solidFill>
                <a:latin typeface="Times New Roman" panose="02020603050405020304" pitchFamily="18" charset="0"/>
                <a:cs typeface="Times New Roman" panose="02020603050405020304" pitchFamily="18" charset="0"/>
              </a:rPr>
              <a:t>2.   4 </a:t>
            </a:r>
            <a:r>
              <a:rPr lang="zh-CN" altLang="en-US" sz="2400" kern="100" dirty="0">
                <a:solidFill>
                  <a:srgbClr val="000000"/>
                </a:solidFill>
                <a:latin typeface="Times New Roman" panose="02020603050405020304" pitchFamily="18" charset="0"/>
                <a:cs typeface="Times New Roman" panose="02020603050405020304" pitchFamily="18" charset="0"/>
              </a:rPr>
              <a:t>公吨   复合维生素 </a:t>
            </a:r>
            <a:r>
              <a:rPr lang="en-US" altLang="zh-CN" sz="2400" kern="100" dirty="0">
                <a:solidFill>
                  <a:srgbClr val="000000"/>
                </a:solidFill>
                <a:latin typeface="Times New Roman" panose="02020603050405020304" pitchFamily="18" charset="0"/>
                <a:cs typeface="Times New Roman" panose="02020603050405020304" pitchFamily="18" charset="0"/>
              </a:rPr>
              <a:t>B  </a:t>
            </a:r>
          </a:p>
          <a:p>
            <a:pPr algn="just"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包装：</a:t>
            </a:r>
            <a:r>
              <a:rPr lang="en-US" altLang="zh-CN" sz="2400" kern="100" dirty="0">
                <a:solidFill>
                  <a:srgbClr val="000000"/>
                </a:solidFill>
                <a:latin typeface="Times New Roman" panose="02020603050405020304" pitchFamily="18" charset="0"/>
                <a:cs typeface="Times New Roman" panose="02020603050405020304" pitchFamily="18" charset="0"/>
              </a:rPr>
              <a:t>25</a:t>
            </a:r>
            <a:r>
              <a:rPr lang="zh-CN" altLang="en-US" sz="2400" kern="100" dirty="0">
                <a:solidFill>
                  <a:srgbClr val="000000"/>
                </a:solidFill>
                <a:latin typeface="Times New Roman" panose="02020603050405020304" pitchFamily="18" charset="0"/>
                <a:cs typeface="Times New Roman" panose="02020603050405020304" pitchFamily="18" charset="0"/>
              </a:rPr>
              <a:t>公斤</a:t>
            </a:r>
            <a:r>
              <a:rPr lang="en-US" altLang="zh-CN" sz="2400" kern="100" dirty="0">
                <a:solidFill>
                  <a:srgbClr val="000000"/>
                </a:solidFill>
                <a:latin typeface="Times New Roman" panose="02020603050405020304" pitchFamily="18" charset="0"/>
                <a:cs typeface="Times New Roman" panose="02020603050405020304" pitchFamily="18" charset="0"/>
              </a:rPr>
              <a:t>/</a:t>
            </a:r>
            <a:r>
              <a:rPr lang="zh-CN" altLang="en-US" sz="2400" kern="100" dirty="0">
                <a:solidFill>
                  <a:srgbClr val="000000"/>
                </a:solidFill>
                <a:latin typeface="Times New Roman" panose="02020603050405020304" pitchFamily="18" charset="0"/>
                <a:cs typeface="Times New Roman" panose="02020603050405020304" pitchFamily="18" charset="0"/>
              </a:rPr>
              <a:t>袋</a:t>
            </a:r>
          </a:p>
          <a:p>
            <a:pPr algn="just"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支付方式：不可撤销即期信用证</a:t>
            </a:r>
          </a:p>
          <a:p>
            <a:pPr algn="just"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装运时间：</a:t>
            </a:r>
            <a:r>
              <a:rPr lang="en-US" altLang="zh-CN" sz="2400" kern="100" dirty="0">
                <a:solidFill>
                  <a:srgbClr val="000000"/>
                </a:solidFill>
                <a:latin typeface="Times New Roman" panose="02020603050405020304" pitchFamily="18" charset="0"/>
                <a:cs typeface="Times New Roman" panose="02020603050405020304" pitchFamily="18" charset="0"/>
              </a:rPr>
              <a:t>2017</a:t>
            </a:r>
            <a:r>
              <a:rPr lang="zh-CN" altLang="en-US" sz="2400" kern="100" dirty="0">
                <a:solidFill>
                  <a:srgbClr val="000000"/>
                </a:solidFill>
                <a:latin typeface="Times New Roman" panose="02020603050405020304" pitchFamily="18" charset="0"/>
                <a:cs typeface="Times New Roman" panose="02020603050405020304" pitchFamily="18" charset="0"/>
              </a:rPr>
              <a:t>年</a:t>
            </a:r>
            <a:r>
              <a:rPr lang="en-US" altLang="zh-CN" sz="2400" kern="100" dirty="0">
                <a:solidFill>
                  <a:srgbClr val="000000"/>
                </a:solidFill>
                <a:latin typeface="Times New Roman" panose="02020603050405020304" pitchFamily="18" charset="0"/>
                <a:cs typeface="Times New Roman" panose="02020603050405020304" pitchFamily="18" charset="0"/>
              </a:rPr>
              <a:t>9</a:t>
            </a:r>
            <a:r>
              <a:rPr lang="zh-CN" altLang="en-US" sz="2400" kern="100" dirty="0">
                <a:solidFill>
                  <a:srgbClr val="000000"/>
                </a:solidFill>
                <a:latin typeface="Times New Roman" panose="02020603050405020304" pitchFamily="18" charset="0"/>
                <a:cs typeface="Times New Roman" panose="02020603050405020304" pitchFamily="18" charset="0"/>
              </a:rPr>
              <a:t>月</a:t>
            </a:r>
            <a:r>
              <a:rPr lang="en-US" altLang="zh-CN" sz="2400" kern="100" dirty="0">
                <a:solidFill>
                  <a:srgbClr val="000000"/>
                </a:solidFill>
                <a:latin typeface="Times New Roman" panose="02020603050405020304" pitchFamily="18" charset="0"/>
                <a:cs typeface="Times New Roman" panose="02020603050405020304" pitchFamily="18" charset="0"/>
              </a:rPr>
              <a:t>20</a:t>
            </a:r>
            <a:r>
              <a:rPr lang="zh-CN" altLang="en-US" sz="2400" kern="100" dirty="0">
                <a:solidFill>
                  <a:srgbClr val="000000"/>
                </a:solidFill>
                <a:latin typeface="Times New Roman" panose="02020603050405020304" pitchFamily="18" charset="0"/>
                <a:cs typeface="Times New Roman" panose="02020603050405020304" pitchFamily="18" charset="0"/>
              </a:rPr>
              <a:t>日</a:t>
            </a:r>
          </a:p>
          <a:p>
            <a:pPr algn="just"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如能及时答复，不胜感激。</a:t>
            </a:r>
          </a:p>
          <a:p>
            <a:pPr algn="r" fontAlgn="base">
              <a:spcBef>
                <a:spcPct val="0"/>
              </a:spcBef>
              <a:buFont typeface="Arial" panose="020B0604020202020204" pitchFamily="34" charset="0"/>
              <a:buNone/>
              <a:defRPr/>
            </a:pPr>
            <a:r>
              <a:rPr lang="zh-CN" altLang="en-US" sz="2400" kern="100" dirty="0">
                <a:solidFill>
                  <a:srgbClr val="000000"/>
                </a:solidFill>
                <a:latin typeface="Times New Roman" panose="02020603050405020304" pitchFamily="18" charset="0"/>
                <a:cs typeface="Times New Roman" panose="02020603050405020304" pitchFamily="18" charset="0"/>
              </a:rPr>
              <a:t>                                                          谨上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 How to Enquire Effectively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848600" cy="4535487"/>
          </a:xfrm>
        </p:spPr>
        <p:txBody>
          <a:bodyPr/>
          <a:lstStyle/>
          <a:p>
            <a:pPr marL="514350" indent="-514350" algn="just" eaLnBrk="1" hangingPunct="1">
              <a:lnSpc>
                <a:spcPct val="150000"/>
              </a:lnSpc>
              <a:buFontTx/>
              <a:buAutoNum type="arabicParenBoth"/>
              <a:defRPr/>
            </a:pPr>
            <a:r>
              <a:rPr lang="en-US" altLang="zh-CN" sz="2800" kern="100" dirty="0">
                <a:latin typeface="Times New Roman" panose="02020603050405020304"/>
              </a:rPr>
              <a:t>Explain how you get information from the other person.</a:t>
            </a:r>
          </a:p>
          <a:p>
            <a:pPr marL="514350" indent="-514350" algn="just" eaLnBrk="1" hangingPunct="1">
              <a:lnSpc>
                <a:spcPct val="150000"/>
              </a:lnSpc>
              <a:buFontTx/>
              <a:buAutoNum type="arabicParenBoth"/>
              <a:defRPr/>
            </a:pPr>
            <a:r>
              <a:rPr lang="en-US" altLang="zh-CN" sz="2800" kern="100" dirty="0">
                <a:latin typeface="Times New Roman" panose="02020603050405020304"/>
              </a:rPr>
              <a:t>Self introduction. </a:t>
            </a:r>
          </a:p>
          <a:p>
            <a:pPr marL="514350" indent="-514350" algn="just" eaLnBrk="1" hangingPunct="1">
              <a:lnSpc>
                <a:spcPct val="150000"/>
              </a:lnSpc>
              <a:buFontTx/>
              <a:buAutoNum type="arabicParenBoth"/>
              <a:defRPr/>
            </a:pPr>
            <a:r>
              <a:rPr lang="en-US" altLang="zh-CN" sz="2800" kern="100" dirty="0">
                <a:latin typeface="Times New Roman" panose="02020603050405020304"/>
              </a:rPr>
              <a:t>Specify what you want the supplier to send you. </a:t>
            </a:r>
          </a:p>
          <a:p>
            <a:pPr marL="514350" indent="-514350" algn="just" eaLnBrk="1" hangingPunct="1">
              <a:lnSpc>
                <a:spcPct val="150000"/>
              </a:lnSpc>
              <a:buFontTx/>
              <a:buAutoNum type="arabicParenBoth"/>
              <a:defRPr/>
            </a:pPr>
            <a:r>
              <a:rPr lang="en-US" altLang="zh-CN" sz="2800" kern="100" dirty="0">
                <a:latin typeface="Times New Roman" panose="02020603050405020304"/>
              </a:rPr>
              <a:t>Write the closing sentence of your enquiry and lay the foundation for your future business relationship.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、怎样有效地询盘</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848600" cy="4533900"/>
          </a:xfrm>
        </p:spPr>
        <p:txBody>
          <a:bodyPr/>
          <a:lstStyle/>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1</a:t>
            </a:r>
            <a:r>
              <a:rPr lang="zh-CN" altLang="en-US" sz="2800" kern="100" dirty="0">
                <a:latin typeface="Times New Roman" panose="02020603050405020304"/>
              </a:rPr>
              <a:t>）说明你是如何得到对方的信息的。</a:t>
            </a:r>
            <a:endParaRPr lang="en-US" altLang="zh-CN" sz="2800" kern="100" dirty="0">
              <a:latin typeface="Times New Roman" panose="02020603050405020304"/>
            </a:endParaRPr>
          </a:p>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2</a:t>
            </a:r>
            <a:r>
              <a:rPr lang="zh-CN" altLang="en-US" sz="2800" kern="100" dirty="0">
                <a:latin typeface="Times New Roman" panose="02020603050405020304"/>
              </a:rPr>
              <a:t>）自我介绍。简洁的介绍一下本公司的基本情况，如企业性质、经营范围、往年业绩、资信情况等。</a:t>
            </a:r>
          </a:p>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3</a:t>
            </a:r>
            <a:r>
              <a:rPr lang="zh-CN" altLang="en-US" sz="2800" kern="100" dirty="0">
                <a:latin typeface="Times New Roman" panose="02020603050405020304"/>
              </a:rPr>
              <a:t>）详细说明你所要供货商寄给你的东西。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 Samples of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908050"/>
            <a:ext cx="7848600" cy="5113338"/>
          </a:xfrm>
        </p:spPr>
        <p:txBody>
          <a:bodyPr/>
          <a:lstStyle/>
          <a:p>
            <a:pPr marL="0" indent="0" algn="just" eaLnBrk="1" hangingPunct="1">
              <a:buFontTx/>
              <a:buNone/>
              <a:defRPr/>
            </a:pPr>
            <a:r>
              <a:rPr lang="en-US" altLang="zh-CN" sz="2800" kern="100" dirty="0">
                <a:latin typeface="Times New Roman" panose="02020603050405020304"/>
              </a:rPr>
              <a:t>To whom it may concern,</a:t>
            </a:r>
          </a:p>
          <a:p>
            <a:pPr marL="0" indent="0" algn="just" eaLnBrk="1" hangingPunct="1">
              <a:lnSpc>
                <a:spcPct val="150000"/>
              </a:lnSpc>
              <a:buFontTx/>
              <a:buNone/>
              <a:defRPr/>
            </a:pPr>
            <a:r>
              <a:rPr lang="en-US" altLang="zh-CN" sz="2800" kern="100" dirty="0">
                <a:latin typeface="Times New Roman" panose="02020603050405020304"/>
              </a:rPr>
              <a:t>       We learned from our Commercial Counselor’s Embassy in Paris that you are the most well-know producer of a variety of hand-made gloves . We are one of the leading enterprise specialized in the </a:t>
            </a:r>
            <a:r>
              <a:rPr lang="en-US" altLang="zh-CN" sz="2800" kern="100" dirty="0" err="1">
                <a:latin typeface="Times New Roman" panose="02020603050405020304"/>
              </a:rPr>
              <a:t>the</a:t>
            </a:r>
            <a:r>
              <a:rPr lang="en-US" altLang="zh-CN" sz="2800" kern="100" dirty="0">
                <a:latin typeface="Times New Roman" panose="02020603050405020304"/>
              </a:rPr>
              <a:t> import of gloves here. We have our branches in many countries in Europe, and are in close relations with many retailers here.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 Sample of Enquiry</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052513"/>
            <a:ext cx="7848600" cy="4679950"/>
          </a:xfrm>
        </p:spPr>
        <p:txBody>
          <a:bodyPr/>
          <a:lstStyle/>
          <a:p>
            <a:pPr marL="0" indent="0" algn="just" eaLnBrk="1" hangingPunct="1">
              <a:lnSpc>
                <a:spcPct val="150000"/>
              </a:lnSpc>
              <a:buFontTx/>
              <a:buNone/>
              <a:defRPr/>
            </a:pPr>
            <a:r>
              <a:rPr lang="en-US" altLang="zh-CN" sz="2800" kern="100" dirty="0">
                <a:latin typeface="Times New Roman" panose="02020603050405020304"/>
              </a:rPr>
              <a:t>         We are very interested in your company’s products. Could you please send us your catalogue and price list together with samples of the different qualities of material used.</a:t>
            </a:r>
          </a:p>
          <a:p>
            <a:pPr marL="0" indent="0" algn="just" eaLnBrk="1" hangingPunct="1">
              <a:lnSpc>
                <a:spcPct val="150000"/>
              </a:lnSpc>
              <a:buFontTx/>
              <a:buNone/>
              <a:defRPr/>
            </a:pPr>
            <a:r>
              <a:rPr lang="en-US" altLang="zh-CN" sz="2800" kern="100" dirty="0">
                <a:latin typeface="Times New Roman" panose="02020603050405020304"/>
              </a:rPr>
              <a:t>          Looking forward to receiving your immediately reply.</a:t>
            </a:r>
          </a:p>
          <a:p>
            <a:pPr marL="0" indent="0" algn="just" eaLnBrk="1" hangingPunct="1">
              <a:lnSpc>
                <a:spcPct val="150000"/>
              </a:lnSpc>
              <a:buFontTx/>
              <a:buNone/>
              <a:defRPr/>
            </a:pPr>
            <a:r>
              <a:rPr lang="en-US" altLang="zh-CN" sz="2800" kern="100" dirty="0">
                <a:latin typeface="Times New Roman" panose="02020603050405020304"/>
              </a:rPr>
              <a:t>                                                          Yours faithfully,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099" name="文本占位符 4098"/>
          <p:cNvSpPr>
            <a:spLocks noGrp="1"/>
          </p:cNvSpPr>
          <p:nvPr>
            <p:ph type="body" idx="1"/>
          </p:nvPr>
        </p:nvSpPr>
        <p:spPr>
          <a:xfrm>
            <a:off x="611560" y="1196752"/>
            <a:ext cx="7914640" cy="4439285"/>
          </a:xfrm>
        </p:spPr>
        <p:txBody>
          <a:bodyPr/>
          <a:lstStyle/>
          <a:p>
            <a:r>
              <a:rPr lang="zh-CN" altLang="en-US" sz="3000">
                <a:latin typeface="Times New Roman" panose="02020603050405020304" pitchFamily="18" charset="0"/>
                <a:cs typeface="Times New Roman" panose="02020603050405020304" pitchFamily="18" charset="0"/>
              </a:rPr>
              <a:t>Section One  Reasons for International Trade</a:t>
            </a:r>
          </a:p>
          <a:p>
            <a:pPr marL="0" indent="0">
              <a:buNone/>
            </a:pPr>
            <a:r>
              <a:rPr lang="zh-CN" altLang="en-US" sz="2800"/>
              <a:t> （第一节 国际贸易产生的原因）</a:t>
            </a:r>
          </a:p>
          <a:p>
            <a:r>
              <a:rPr lang="zh-CN" altLang="en-US" sz="3000">
                <a:latin typeface="Times New Roman" panose="02020603050405020304" pitchFamily="18" charset="0"/>
                <a:cs typeface="Times New Roman" panose="02020603050405020304" pitchFamily="18" charset="0"/>
              </a:rPr>
              <a:t>Section Two  Differences between International Trade and Domestic Trade</a:t>
            </a:r>
          </a:p>
          <a:p>
            <a:pPr marL="0" indent="0">
              <a:buNone/>
            </a:pPr>
            <a:r>
              <a:rPr lang="zh-CN" altLang="en-US" sz="2800"/>
              <a:t> （第二节 国际贸易与国内贸易的区别）</a:t>
            </a:r>
          </a:p>
          <a:p>
            <a:r>
              <a:rPr lang="zh-CN" altLang="en-US" sz="3000">
                <a:latin typeface="Times New Roman" panose="02020603050405020304" pitchFamily="18" charset="0"/>
                <a:cs typeface="Times New Roman" panose="02020603050405020304" pitchFamily="18" charset="0"/>
              </a:rPr>
              <a:t>Section Three Problems Concerning</a:t>
            </a:r>
            <a:r>
              <a:rPr lang="en-US" altLang="zh-CN" sz="3000">
                <a:latin typeface="Times New Roman" panose="02020603050405020304" pitchFamily="18" charset="0"/>
                <a:cs typeface="Times New Roman" panose="02020603050405020304" pitchFamily="18" charset="0"/>
              </a:rPr>
              <a:t> </a:t>
            </a:r>
            <a:r>
              <a:rPr lang="zh-CN" altLang="en-US" sz="3000">
                <a:latin typeface="Times New Roman" panose="02020603050405020304" pitchFamily="18" charset="0"/>
                <a:cs typeface="Times New Roman" panose="02020603050405020304" pitchFamily="18" charset="0"/>
              </a:rPr>
              <a:t>International Trade</a:t>
            </a:r>
          </a:p>
          <a:p>
            <a:pPr marL="0" indent="0">
              <a:buNone/>
            </a:pPr>
            <a:r>
              <a:rPr lang="zh-CN" altLang="en-US" sz="2800"/>
              <a:t> （第三节 国际贸易的一些问题）</a:t>
            </a:r>
            <a:endParaRPr lang="en-US" altLang="zh-CN" sz="28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99">
                                            <p:txEl>
                                              <p:pRg st="1" end="1"/>
                                            </p:txEl>
                                          </p:spTgt>
                                        </p:tgtEl>
                                        <p:attrNameLst>
                                          <p:attrName>style.visibility</p:attrName>
                                        </p:attrNameLst>
                                      </p:cBhvr>
                                      <p:to>
                                        <p:strVal val="visible"/>
                                      </p:to>
                                    </p:set>
                                    <p:animEffect transition="in" filter="fade">
                                      <p:cBhvr>
                                        <p:cTn id="11" dur="500"/>
                                        <p:tgtEl>
                                          <p:spTgt spid="4099">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animEffect transition="in" filter="fade">
                                      <p:cBhvr>
                                        <p:cTn id="15" dur="500"/>
                                        <p:tgtEl>
                                          <p:spTgt spid="4099">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99">
                                            <p:txEl>
                                              <p:pRg st="3" end="3"/>
                                            </p:txEl>
                                          </p:spTgt>
                                        </p:tgtEl>
                                        <p:attrNameLst>
                                          <p:attrName>style.visibility</p:attrName>
                                        </p:attrNameLst>
                                      </p:cBhvr>
                                      <p:to>
                                        <p:strVal val="visible"/>
                                      </p:to>
                                    </p:set>
                                    <p:animEffect transition="in" filter="fade">
                                      <p:cBhvr>
                                        <p:cTn id="19" dur="500"/>
                                        <p:tgtEl>
                                          <p:spTgt spid="4099">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099">
                                            <p:txEl>
                                              <p:pRg st="4" end="4"/>
                                            </p:txEl>
                                          </p:spTgt>
                                        </p:tgtEl>
                                        <p:attrNameLst>
                                          <p:attrName>style.visibility</p:attrName>
                                        </p:attrNameLst>
                                      </p:cBhvr>
                                      <p:to>
                                        <p:strVal val="visible"/>
                                      </p:to>
                                    </p:set>
                                    <p:animEffect transition="in" filter="fade">
                                      <p:cBhvr>
                                        <p:cTn id="23" dur="500"/>
                                        <p:tgtEl>
                                          <p:spTgt spid="4099">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099">
                                            <p:txEl>
                                              <p:pRg st="5" end="5"/>
                                            </p:txEl>
                                          </p:spTgt>
                                        </p:tgtEl>
                                        <p:attrNameLst>
                                          <p:attrName>style.visibility</p:attrName>
                                        </p:attrNameLst>
                                      </p:cBhvr>
                                      <p:to>
                                        <p:strVal val="visible"/>
                                      </p:to>
                                    </p:set>
                                    <p:animEffect transition="in" filter="fade">
                                      <p:cBhvr>
                                        <p:cTn id="27"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08720" y="1052736"/>
            <a:ext cx="7776864" cy="5201424"/>
          </a:xfrm>
          <a:prstGeom prst="rect">
            <a:avLst/>
          </a:prstGeom>
          <a:noFill/>
        </p:spPr>
        <p:txBody>
          <a:bodyPr wrap="square" rtlCol="0">
            <a:spAutoFit/>
          </a:bodyPr>
          <a:lstStyle/>
          <a:p>
            <a:pPr marL="342900" lvl="0" indent="-342900" algn="just">
              <a:buFont typeface="+mj-ea"/>
              <a:buAutoNum type="circleNumDbPlain" startAt="3"/>
            </a:pPr>
            <a:r>
              <a:rPr lang="en-US" altLang="zh-CN" sz="2800">
                <a:latin typeface="Times New Roman" panose="02020603050405020304" pitchFamily="18" charset="0"/>
                <a:cs typeface="Times New Roman" panose="02020603050405020304" pitchFamily="18" charset="0"/>
              </a:rPr>
              <a:t>Sale by standard</a:t>
            </a:r>
            <a:r>
              <a:rPr lang="zh-CN" altLang="en-US" sz="2400">
                <a:latin typeface="Times New Roman" panose="02020603050405020304" pitchFamily="18" charset="0"/>
                <a:cs typeface="Times New Roman" panose="02020603050405020304" pitchFamily="18" charset="0"/>
              </a:rPr>
              <a:t>（</a:t>
            </a:r>
            <a:r>
              <a:rPr lang="zh-CN" altLang="en-US" sz="2400"/>
              <a:t>凭标准买卖</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pPr algn="just"/>
            <a:r>
              <a:rPr lang="en-US" altLang="zh-CN" sz="2600">
                <a:latin typeface="Times New Roman" panose="02020603050405020304" pitchFamily="18" charset="0"/>
                <a:cs typeface="Times New Roman" panose="02020603050405020304" pitchFamily="18" charset="0"/>
              </a:rPr>
              <a:t>The standard refers to the specifications or grades which are stipulated and announced by the government or the chambers of commerce, trade associations, commercial organizations, etc.</a:t>
            </a:r>
            <a:r>
              <a:rPr lang="zh-CN" altLang="en-US" sz="2200">
                <a:latin typeface="Times New Roman" panose="02020603050405020304" pitchFamily="18" charset="0"/>
                <a:cs typeface="Times New Roman" panose="02020603050405020304" pitchFamily="18" charset="0"/>
              </a:rPr>
              <a:t>（</a:t>
            </a:r>
            <a:r>
              <a:rPr lang="zh-CN" altLang="en-US" sz="2200">
                <a:latin typeface="+mn-ea"/>
                <a:cs typeface="Times New Roman" panose="02020603050405020304" pitchFamily="18" charset="0"/>
              </a:rPr>
              <a:t>标准是指由政府、商会、贸易协会、商业组织发布或规定的关于商品的规格或等级</a:t>
            </a:r>
            <a:r>
              <a:rPr lang="zh-CN" altLang="en-US" sz="2200"/>
              <a:t>。</a:t>
            </a:r>
            <a:r>
              <a:rPr lang="zh-CN" altLang="en-US" sz="2200">
                <a:latin typeface="Times New Roman" panose="02020603050405020304" pitchFamily="18" charset="0"/>
                <a:cs typeface="Times New Roman" panose="02020603050405020304" pitchFamily="18" charset="0"/>
              </a:rPr>
              <a:t>）</a:t>
            </a:r>
            <a:endParaRPr lang="en-US" altLang="zh-CN" sz="2200">
              <a:latin typeface="Times New Roman" panose="02020603050405020304" pitchFamily="18" charset="0"/>
              <a:cs typeface="Times New Roman" panose="02020603050405020304" pitchFamily="18" charset="0"/>
            </a:endParaRPr>
          </a:p>
          <a:p>
            <a:pPr algn="just"/>
            <a:r>
              <a:rPr lang="zh-CN" altLang="en-US" sz="2800">
                <a:latin typeface="Times New Roman" panose="02020603050405020304" pitchFamily="18" charset="0"/>
                <a:cs typeface="Times New Roman" panose="02020603050405020304" pitchFamily="18" charset="0"/>
              </a:rPr>
              <a:t>④</a:t>
            </a:r>
            <a:r>
              <a:rPr lang="en-US" altLang="zh-CN" sz="2800">
                <a:latin typeface="Times New Roman" panose="02020603050405020304" pitchFamily="18" charset="0"/>
                <a:cs typeface="Times New Roman" panose="02020603050405020304" pitchFamily="18" charset="0"/>
              </a:rPr>
              <a:t>Sale by brand name or trade mark</a:t>
            </a:r>
            <a:r>
              <a:rPr lang="zh-CN" altLang="en-US" sz="2400">
                <a:latin typeface="Times New Roman" panose="02020603050405020304" pitchFamily="18" charset="0"/>
                <a:cs typeface="Times New Roman" panose="02020603050405020304" pitchFamily="18" charset="0"/>
              </a:rPr>
              <a:t>（凭品牌或商标买卖）：</a:t>
            </a:r>
            <a:r>
              <a:rPr lang="en-US" altLang="zh-CN" sz="2600">
                <a:latin typeface="Times New Roman" panose="02020603050405020304" pitchFamily="18" charset="0"/>
                <a:cs typeface="Times New Roman" panose="02020603050405020304" pitchFamily="18" charset="0"/>
              </a:rPr>
              <a:t>Some well-known brands and trade marks represent high and reliable quality of the commodities and they are well known by the customers in international markets. </a:t>
            </a:r>
            <a:r>
              <a:rPr lang="zh-CN" altLang="en-US" sz="2400">
                <a:latin typeface="Times New Roman" panose="02020603050405020304" pitchFamily="18" charset="0"/>
                <a:cs typeface="Times New Roman" panose="02020603050405020304" pitchFamily="18" charset="0"/>
              </a:rPr>
              <a:t>（一些知名品牌和商标代表了高质量和可靠的商品品质。</a:t>
            </a:r>
            <a:r>
              <a:rPr lang="en-US" altLang="zh-CN"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algn="just"/>
            <a:endParaRPr lang="zh-CN" altLang="en-US" sz="22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、询盘实例</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981075"/>
            <a:ext cx="7848600" cy="5040313"/>
          </a:xfrm>
        </p:spPr>
        <p:txBody>
          <a:bodyPr/>
          <a:lstStyle/>
          <a:p>
            <a:pPr marL="0" indent="0" algn="just" eaLnBrk="1" hangingPunct="1">
              <a:buFontTx/>
              <a:buNone/>
              <a:defRPr/>
            </a:pPr>
            <a:r>
              <a:rPr lang="zh-CN" altLang="en-US" sz="2400" kern="100" dirty="0">
                <a:latin typeface="Times New Roman" panose="02020603050405020304"/>
              </a:rPr>
              <a:t>敬启者：</a:t>
            </a:r>
          </a:p>
          <a:p>
            <a:pPr marL="0" indent="0" algn="just" eaLnBrk="1" hangingPunct="1">
              <a:lnSpc>
                <a:spcPct val="150000"/>
              </a:lnSpc>
              <a:buFontTx/>
              <a:buNone/>
              <a:defRPr/>
            </a:pPr>
            <a:r>
              <a:rPr lang="zh-CN" altLang="en-US" sz="2400" kern="100" dirty="0">
                <a:latin typeface="Times New Roman" panose="02020603050405020304"/>
              </a:rPr>
              <a:t>         我们从驻巴黎的大使馆参赞处得知，贵公司是生产各种规格的手工手套的著名厂商。我方是本地最大的专营手套进口业务的企业之一。我们在欧洲很多国家都有分支机构，并与多数零售商保持密切联系。</a:t>
            </a:r>
          </a:p>
          <a:p>
            <a:pPr marL="0" indent="0" algn="just" eaLnBrk="1" hangingPunct="1">
              <a:lnSpc>
                <a:spcPct val="150000"/>
              </a:lnSpc>
              <a:buFontTx/>
              <a:buNone/>
              <a:defRPr/>
            </a:pPr>
            <a:r>
              <a:rPr lang="zh-CN" altLang="en-US" sz="2400" kern="100" dirty="0">
                <a:latin typeface="Times New Roman" panose="02020603050405020304"/>
              </a:rPr>
              <a:t>         我方对贵公司的产品很有兴趣。请您寄给我们有关的商品目录、价格单以及所用各种品质原料的样品。</a:t>
            </a:r>
          </a:p>
          <a:p>
            <a:pPr marL="0" indent="0" algn="just" eaLnBrk="1" hangingPunct="1">
              <a:lnSpc>
                <a:spcPct val="150000"/>
              </a:lnSpc>
              <a:buFontTx/>
              <a:buNone/>
              <a:defRPr/>
            </a:pPr>
            <a:r>
              <a:rPr lang="zh-CN" altLang="en-US" sz="2400" kern="100" dirty="0">
                <a:latin typeface="Times New Roman" panose="02020603050405020304"/>
              </a:rPr>
              <a:t>期盼尽快回复。</a:t>
            </a:r>
          </a:p>
          <a:p>
            <a:pPr marL="0" indent="0" algn="r" eaLnBrk="1" hangingPunct="1">
              <a:buFontTx/>
              <a:buNone/>
              <a:defRPr/>
            </a:pPr>
            <a:r>
              <a:rPr lang="zh-CN" altLang="en-US" sz="2400" kern="100" dirty="0">
                <a:latin typeface="Times New Roman" panose="02020603050405020304"/>
              </a:rPr>
              <a:t>                                                                  谨上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Three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96975"/>
            <a:ext cx="7704137" cy="4392613"/>
          </a:xfrm>
        </p:spPr>
        <p:txBody>
          <a:bodyPr/>
          <a:lstStyle/>
          <a:p>
            <a:pPr marL="0" indent="0" algn="just" eaLnBrk="1" hangingPunct="1">
              <a:lnSpc>
                <a:spcPct val="150000"/>
              </a:lnSpc>
              <a:buFontTx/>
              <a:buNone/>
              <a:defRPr/>
            </a:pPr>
            <a:r>
              <a:rPr lang="en-US" altLang="zh-CN" sz="2800" kern="100" dirty="0">
                <a:latin typeface="Times New Roman" panose="02020603050405020304"/>
              </a:rPr>
              <a:t>          Making an offer is a most important step in business negotiation because agreement is the foundation of a contract. The parties reach an agreement by an offer made on one side which is accepted on the other. An offer is a promise conditioned on acceptance.</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zh-CN" altLang="en-US" sz="4000" b="1" kern="100" dirty="0">
                <a:latin typeface="Times New Roman" panose="02020603050405020304" pitchFamily="18" charset="0"/>
                <a:cs typeface="Times New Roman" panose="02020603050405020304" pitchFamily="18" charset="0"/>
              </a:rPr>
              <a:t>第三节 发盘</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96975"/>
            <a:ext cx="7704137" cy="4392613"/>
          </a:xfrm>
        </p:spPr>
        <p:txBody>
          <a:bodyPr/>
          <a:lstStyle/>
          <a:p>
            <a:pPr marL="0" indent="0" algn="just" eaLnBrk="1" hangingPunct="1">
              <a:lnSpc>
                <a:spcPct val="200000"/>
              </a:lnSpc>
              <a:buFontTx/>
              <a:buNone/>
              <a:defRPr/>
            </a:pPr>
            <a:r>
              <a:rPr lang="zh-CN" altLang="en-US" sz="2800" kern="100" dirty="0">
                <a:latin typeface="Times New Roman" panose="02020603050405020304"/>
              </a:rPr>
              <a:t>        </a:t>
            </a:r>
            <a:r>
              <a:rPr lang="zh-CN" altLang="en-US" sz="2800" b="1" kern="100" dirty="0">
                <a:solidFill>
                  <a:srgbClr val="0070C0"/>
                </a:solidFill>
                <a:latin typeface="Times New Roman" panose="02020603050405020304"/>
              </a:rPr>
              <a:t>发盘</a:t>
            </a:r>
            <a:r>
              <a:rPr lang="zh-CN" altLang="en-US" sz="2800" kern="100" dirty="0">
                <a:latin typeface="Times New Roman" panose="02020603050405020304"/>
              </a:rPr>
              <a:t>是交易磋商非常重要的一个步骤</a:t>
            </a:r>
            <a:r>
              <a:rPr lang="en-US" altLang="zh-CN" sz="2800" kern="100" dirty="0">
                <a:latin typeface="Times New Roman" panose="02020603050405020304"/>
              </a:rPr>
              <a:t>,</a:t>
            </a:r>
            <a:r>
              <a:rPr lang="zh-CN" altLang="en-US" sz="2800" kern="100" dirty="0">
                <a:latin typeface="Times New Roman" panose="02020603050405020304"/>
              </a:rPr>
              <a:t>因为双方意见的一致是合同的基本要求。双方通过一方发盘另一方接受达成协定。它是接受的承诺条件。</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a:t>
            </a:r>
            <a:r>
              <a:rPr lang="zh-CN" altLang="en-US" sz="4000" b="1" kern="100" dirty="0">
                <a:latin typeface="Times New Roman" panose="02020603050405020304" pitchFamily="18" charset="0"/>
                <a:cs typeface="Times New Roman" panose="02020603050405020304" pitchFamily="18" charset="0"/>
              </a:rPr>
              <a:t>、</a:t>
            </a:r>
            <a:r>
              <a:rPr lang="en-US" altLang="zh-CN" sz="4000" b="1" kern="100" dirty="0">
                <a:latin typeface="Times New Roman" panose="02020603050405020304" pitchFamily="18" charset="0"/>
                <a:cs typeface="Times New Roman" panose="02020603050405020304" pitchFamily="18" charset="0"/>
              </a:rPr>
              <a:t>Definition of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04137" cy="4537075"/>
          </a:xfrm>
        </p:spPr>
        <p:txBody>
          <a:bodyPr/>
          <a:lstStyle/>
          <a:p>
            <a:pPr marL="0" indent="0" algn="just" eaLnBrk="1" hangingPunct="1">
              <a:lnSpc>
                <a:spcPct val="200000"/>
              </a:lnSpc>
              <a:buFontTx/>
              <a:buNone/>
              <a:defRPr/>
            </a:pPr>
            <a:r>
              <a:rPr lang="en-US" altLang="zh-CN" sz="2800" kern="100" dirty="0">
                <a:latin typeface="Times New Roman" panose="02020603050405020304"/>
              </a:rPr>
              <a:t>             </a:t>
            </a:r>
            <a:r>
              <a:rPr lang="en-US" altLang="zh-CN" sz="2800" b="1" kern="100" dirty="0">
                <a:solidFill>
                  <a:srgbClr val="0070C0"/>
                </a:solidFill>
                <a:latin typeface="Times New Roman" panose="02020603050405020304"/>
              </a:rPr>
              <a:t>An offer</a:t>
            </a:r>
            <a:r>
              <a:rPr lang="en-US" altLang="zh-CN" sz="2800" kern="100" dirty="0">
                <a:latin typeface="Times New Roman" panose="02020603050405020304"/>
              </a:rPr>
              <a:t> refers to the terms and conditions of the transaction in which the other party proposes to purchase or sell a certain commodity, and proposes the proposal to sign the contract on such terms.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4288"/>
            <a:ext cx="822960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1</a:t>
            </a:r>
            <a:r>
              <a:rPr lang="zh-CN" altLang="en-US" sz="4000" b="1" kern="100" dirty="0">
                <a:latin typeface="Times New Roman" panose="02020603050405020304" pitchFamily="18" charset="0"/>
                <a:cs typeface="Times New Roman" panose="02020603050405020304" pitchFamily="18" charset="0"/>
              </a:rPr>
              <a:t>、什么是发盘</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04137" cy="4537075"/>
          </a:xfrm>
        </p:spPr>
        <p:txBody>
          <a:bodyPr/>
          <a:lstStyle/>
          <a:p>
            <a:pPr marL="0" indent="0" algn="just" eaLnBrk="1" hangingPunct="1">
              <a:lnSpc>
                <a:spcPct val="200000"/>
              </a:lnSpc>
              <a:buFontTx/>
              <a:buNone/>
              <a:defRPr/>
            </a:pPr>
            <a:r>
              <a:rPr lang="zh-CN" altLang="en-US" sz="2800" b="1" kern="100" dirty="0">
                <a:latin typeface="Times New Roman" panose="02020603050405020304"/>
              </a:rPr>
              <a:t>发盘</a:t>
            </a:r>
            <a:r>
              <a:rPr lang="zh-CN" altLang="en-US" sz="2800" kern="100" dirty="0">
                <a:latin typeface="Times New Roman" panose="02020603050405020304"/>
              </a:rPr>
              <a:t>是指交易的一方向另一方提出购买或出售某种商品的各项交易条件，并提议按此条件签订合同的建议。</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 Necessary conditions for a valid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052513"/>
            <a:ext cx="7704138" cy="4537075"/>
          </a:xfrm>
        </p:spPr>
        <p:txBody>
          <a:bodyPr/>
          <a:lstStyle/>
          <a:p>
            <a:pPr marL="0" indent="0" algn="just" eaLnBrk="1" hangingPunct="1">
              <a:lnSpc>
                <a:spcPct val="150000"/>
              </a:lnSpc>
              <a:buFontTx/>
              <a:buNone/>
              <a:defRPr/>
            </a:pPr>
            <a:r>
              <a:rPr lang="en-US" altLang="zh-CN" sz="2800" kern="100" dirty="0">
                <a:latin typeface="Times New Roman" panose="02020603050405020304"/>
              </a:rPr>
              <a:t>(1) the offer must be sent to a particular receiver.</a:t>
            </a:r>
          </a:p>
          <a:p>
            <a:pPr marL="0" indent="0" algn="just" eaLnBrk="1" hangingPunct="1">
              <a:lnSpc>
                <a:spcPct val="150000"/>
              </a:lnSpc>
              <a:buFontTx/>
              <a:buNone/>
              <a:defRPr/>
            </a:pPr>
            <a:r>
              <a:rPr lang="en-US" altLang="zh-CN" sz="2800" kern="100" dirty="0">
                <a:latin typeface="Times New Roman" panose="02020603050405020304"/>
              </a:rPr>
              <a:t>(2) the contents of the offer must be clear and complete.</a:t>
            </a:r>
          </a:p>
          <a:p>
            <a:pPr marL="0" indent="0" algn="just" eaLnBrk="1" hangingPunct="1">
              <a:lnSpc>
                <a:spcPct val="150000"/>
              </a:lnSpc>
              <a:buFontTx/>
              <a:buNone/>
              <a:defRPr/>
            </a:pPr>
            <a:r>
              <a:rPr lang="en-US" altLang="zh-CN" sz="2800" kern="100" dirty="0">
                <a:latin typeface="Times New Roman" panose="02020603050405020304"/>
              </a:rPr>
              <a:t>(3) the </a:t>
            </a:r>
            <a:r>
              <a:rPr lang="en-US" altLang="zh-CN" sz="2800" kern="100" dirty="0" err="1">
                <a:latin typeface="Times New Roman" panose="02020603050405020304"/>
              </a:rPr>
              <a:t>offeror</a:t>
            </a:r>
            <a:r>
              <a:rPr lang="en-US" altLang="zh-CN" sz="2800" kern="100" dirty="0">
                <a:latin typeface="Times New Roman" panose="02020603050405020304"/>
              </a:rPr>
              <a:t> must indicate that he is bound by the offer within the validity of the offer.</a:t>
            </a:r>
          </a:p>
          <a:p>
            <a:pPr marL="0" indent="0" algn="just" eaLnBrk="1" hangingPunct="1">
              <a:lnSpc>
                <a:spcPct val="150000"/>
              </a:lnSpc>
              <a:buFontTx/>
              <a:buNone/>
              <a:defRPr/>
            </a:pPr>
            <a:r>
              <a:rPr lang="en-US" altLang="zh-CN" sz="2800" kern="100" dirty="0">
                <a:latin typeface="Times New Roman" panose="02020603050405020304"/>
              </a:rPr>
              <a:t>(4) the offer must be served within the validity period.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2</a:t>
            </a:r>
            <a:r>
              <a:rPr lang="zh-CN" altLang="en-US" sz="4000" b="1" kern="100" dirty="0">
                <a:latin typeface="Times New Roman" panose="02020603050405020304" pitchFamily="18" charset="0"/>
                <a:cs typeface="Times New Roman" panose="02020603050405020304" pitchFamily="18" charset="0"/>
              </a:rPr>
              <a:t>、发盘的构成条件</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052513"/>
            <a:ext cx="7704138" cy="4537075"/>
          </a:xfrm>
        </p:spPr>
        <p:txBody>
          <a:bodyPr/>
          <a:lstStyle/>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1</a:t>
            </a:r>
            <a:r>
              <a:rPr lang="zh-CN" altLang="en-US" sz="2800" kern="100" dirty="0">
                <a:latin typeface="Times New Roman" panose="02020603050405020304"/>
              </a:rPr>
              <a:t>）发盘必须向特定的受盘人发出。</a:t>
            </a:r>
          </a:p>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2</a:t>
            </a:r>
            <a:r>
              <a:rPr lang="zh-CN" altLang="en-US" sz="2800" kern="100" dirty="0">
                <a:latin typeface="Times New Roman" panose="02020603050405020304"/>
              </a:rPr>
              <a:t>）发盘的内容必须十分明确、完整。</a:t>
            </a:r>
          </a:p>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3</a:t>
            </a:r>
            <a:r>
              <a:rPr lang="zh-CN" altLang="en-US" sz="2800" kern="100" dirty="0">
                <a:latin typeface="Times New Roman" panose="02020603050405020304"/>
              </a:rPr>
              <a:t>）发盘人必须表明在发盘有效期内受其约束。</a:t>
            </a:r>
          </a:p>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4</a:t>
            </a:r>
            <a:r>
              <a:rPr lang="zh-CN" altLang="en-US" sz="2800" kern="100" dirty="0">
                <a:latin typeface="Times New Roman" panose="02020603050405020304"/>
              </a:rPr>
              <a:t>）发盘必须在有效期内送达受盘人。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 Forms of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125538"/>
            <a:ext cx="7704138" cy="4537075"/>
          </a:xfrm>
        </p:spPr>
        <p:txBody>
          <a:bodyPr/>
          <a:lstStyle/>
          <a:p>
            <a:pPr marL="514350" indent="-514350" algn="just" eaLnBrk="1" hangingPunct="1">
              <a:lnSpc>
                <a:spcPct val="150000"/>
              </a:lnSpc>
              <a:buFontTx/>
              <a:buAutoNum type="arabicParenBoth"/>
              <a:defRPr/>
            </a:pPr>
            <a:r>
              <a:rPr lang="en-US" altLang="zh-CN" sz="2800" kern="100" dirty="0">
                <a:latin typeface="Times New Roman" panose="02020603050405020304"/>
              </a:rPr>
              <a:t>Firm offers</a:t>
            </a:r>
          </a:p>
          <a:p>
            <a:pPr marL="0" indent="0" algn="just" eaLnBrk="1" hangingPunct="1">
              <a:lnSpc>
                <a:spcPct val="150000"/>
              </a:lnSpc>
              <a:buFontTx/>
              <a:buNone/>
              <a:defRPr/>
            </a:pPr>
            <a:r>
              <a:rPr lang="en-US" altLang="zh-CN" sz="2800" kern="100" dirty="0">
                <a:latin typeface="Times New Roman" panose="02020603050405020304"/>
              </a:rPr>
              <a:t>       A firm offer refers to a kind of offer in which the </a:t>
            </a:r>
            <a:r>
              <a:rPr lang="en-US" altLang="zh-CN" sz="2800" kern="100" dirty="0" err="1">
                <a:latin typeface="Times New Roman" panose="02020603050405020304"/>
              </a:rPr>
              <a:t>offeror</a:t>
            </a:r>
            <a:r>
              <a:rPr lang="en-US" altLang="zh-CN" sz="2800" kern="100" dirty="0">
                <a:latin typeface="Times New Roman" panose="02020603050405020304"/>
              </a:rPr>
              <a:t> lists all the trade terms clearly and expresses his intention to make a contract. </a:t>
            </a:r>
          </a:p>
          <a:p>
            <a:pPr marL="0" indent="0" algn="just" eaLnBrk="1" hangingPunct="1">
              <a:lnSpc>
                <a:spcPct val="150000"/>
              </a:lnSpc>
              <a:buFontTx/>
              <a:buNone/>
              <a:defRPr/>
            </a:pPr>
            <a:r>
              <a:rPr lang="en-US" altLang="zh-CN" sz="2800" kern="100" dirty="0">
                <a:latin typeface="Times New Roman" panose="02020603050405020304"/>
              </a:rPr>
              <a:t>(2) Non-firm offers</a:t>
            </a:r>
          </a:p>
          <a:p>
            <a:pPr marL="0" indent="0" algn="just" eaLnBrk="1" hangingPunct="1">
              <a:lnSpc>
                <a:spcPct val="150000"/>
              </a:lnSpc>
              <a:buFontTx/>
              <a:buNone/>
              <a:defRPr/>
            </a:pPr>
            <a:r>
              <a:rPr lang="en-US" altLang="zh-CN" sz="2800" kern="100" dirty="0">
                <a:latin typeface="Times New Roman" panose="02020603050405020304"/>
              </a:rPr>
              <a:t>        A non-firm offer is a kind of offer without constraints.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、发盘的类型</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125538"/>
            <a:ext cx="7704138" cy="4537075"/>
          </a:xfrm>
        </p:spPr>
        <p:txBody>
          <a:bodyPr/>
          <a:lstStyle/>
          <a:p>
            <a:pPr marL="514350" indent="-514350" algn="just" eaLnBrk="1" hangingPunct="1">
              <a:lnSpc>
                <a:spcPct val="150000"/>
              </a:lnSpc>
              <a:buFontTx/>
              <a:buAutoNum type="arabicParenBoth"/>
              <a:defRPr/>
            </a:pPr>
            <a:r>
              <a:rPr lang="zh-CN" altLang="en-US" sz="2800" kern="100" dirty="0">
                <a:latin typeface="Times New Roman" panose="02020603050405020304"/>
              </a:rPr>
              <a:t>实盘</a:t>
            </a:r>
            <a:endParaRPr lang="en-US" altLang="zh-CN" sz="2800" kern="100" dirty="0">
              <a:latin typeface="Times New Roman" panose="02020603050405020304"/>
            </a:endParaRPr>
          </a:p>
          <a:p>
            <a:pPr marL="0" indent="0" algn="just" eaLnBrk="1" hangingPunct="1">
              <a:lnSpc>
                <a:spcPct val="150000"/>
              </a:lnSpc>
              <a:buFontTx/>
              <a:buNone/>
              <a:defRPr/>
            </a:pPr>
            <a:r>
              <a:rPr lang="zh-CN" altLang="en-US" sz="2800" kern="100" dirty="0">
                <a:latin typeface="Times New Roman" panose="02020603050405020304"/>
              </a:rPr>
              <a:t>         当发盘人明确列明所有交易条款并表达愿意订立合同的意图时，该盘为实盘。</a:t>
            </a:r>
            <a:endParaRPr lang="en-US" altLang="zh-CN" sz="2800" kern="100" dirty="0">
              <a:latin typeface="Times New Roman" panose="02020603050405020304"/>
            </a:endParaRPr>
          </a:p>
          <a:p>
            <a:pPr marL="0" indent="0" algn="just" eaLnBrk="1" hangingPunct="1">
              <a:lnSpc>
                <a:spcPct val="150000"/>
              </a:lnSpc>
              <a:buFontTx/>
              <a:buNone/>
              <a:defRPr/>
            </a:pPr>
            <a:r>
              <a:rPr lang="en-US" altLang="zh-CN" sz="2800" kern="100" dirty="0">
                <a:latin typeface="Times New Roman" panose="02020603050405020304"/>
              </a:rPr>
              <a:t>(2) </a:t>
            </a:r>
            <a:r>
              <a:rPr lang="zh-CN" altLang="en-US" sz="2800" kern="100" dirty="0">
                <a:latin typeface="Times New Roman" panose="02020603050405020304"/>
              </a:rPr>
              <a:t>虚盘</a:t>
            </a:r>
            <a:endParaRPr lang="en-US" altLang="zh-CN" sz="2800" kern="100" dirty="0">
              <a:latin typeface="Times New Roman" panose="02020603050405020304"/>
            </a:endParaRPr>
          </a:p>
          <a:p>
            <a:pPr marL="0" indent="0" algn="just" eaLnBrk="1" hangingPunct="1">
              <a:lnSpc>
                <a:spcPct val="150000"/>
              </a:lnSpc>
              <a:buFontTx/>
              <a:buNone/>
              <a:defRPr/>
            </a:pPr>
            <a:r>
              <a:rPr lang="zh-CN" altLang="en-US" sz="2800" kern="100" dirty="0">
                <a:latin typeface="Times New Roman" panose="02020603050405020304"/>
              </a:rPr>
              <a:t>          虚盘是一种无约束力的报盘。</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 Forms of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704137" cy="4679950"/>
          </a:xfrm>
        </p:spPr>
        <p:txBody>
          <a:bodyPr/>
          <a:lstStyle/>
          <a:p>
            <a:pPr marL="514350" indent="-514350" algn="just" eaLnBrk="1" hangingPunct="1">
              <a:lnSpc>
                <a:spcPct val="150000"/>
              </a:lnSpc>
              <a:buFontTx/>
              <a:buAutoNum type="arabicParenBoth"/>
              <a:defRPr/>
            </a:pPr>
            <a:r>
              <a:rPr lang="en-US" altLang="zh-CN" sz="2800" b="1" kern="100" dirty="0">
                <a:solidFill>
                  <a:srgbClr val="C00000"/>
                </a:solidFill>
                <a:latin typeface="Times New Roman" panose="02020603050405020304"/>
              </a:rPr>
              <a:t>An example of firm offer letter      </a:t>
            </a:r>
          </a:p>
          <a:p>
            <a:pPr marL="0" indent="0" algn="just" eaLnBrk="1" hangingPunct="1">
              <a:lnSpc>
                <a:spcPct val="150000"/>
              </a:lnSpc>
              <a:buFontTx/>
              <a:buNone/>
              <a:defRPr/>
            </a:pPr>
            <a:r>
              <a:rPr lang="en-US" altLang="zh-CN" sz="2800" kern="100" dirty="0">
                <a:latin typeface="Times New Roman" panose="02020603050405020304"/>
              </a:rPr>
              <a:t>To whom it may concern, </a:t>
            </a:r>
          </a:p>
          <a:p>
            <a:pPr marL="0" indent="0" algn="just" eaLnBrk="1" hangingPunct="1">
              <a:lnSpc>
                <a:spcPct val="150000"/>
              </a:lnSpc>
              <a:buFontTx/>
              <a:buNone/>
              <a:defRPr/>
            </a:pPr>
            <a:r>
              <a:rPr lang="en-US" altLang="zh-CN" sz="2800" kern="100" dirty="0">
                <a:latin typeface="Times New Roman" panose="02020603050405020304"/>
              </a:rPr>
              <a:t>          We acknowledge receipt of your letter of 20th this month, asking us to offer you a firm offer for peanuts CFR Amsterdam. We wrote back this morning, offering you 400 metric tons Shandong groundnuts, hand-packed, shelled and ungraded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08720" y="1052736"/>
            <a:ext cx="7776864" cy="3570208"/>
          </a:xfrm>
          <a:prstGeom prst="rect">
            <a:avLst/>
          </a:prstGeom>
          <a:noFill/>
        </p:spPr>
        <p:txBody>
          <a:bodyPr wrap="square" rtlCol="0">
            <a:spAutoFit/>
          </a:bodyPr>
          <a:lstStyle/>
          <a:p>
            <a:pPr marL="514350" lvl="0" indent="-514350">
              <a:buFont typeface="+mj-ea"/>
              <a:buAutoNum type="circleNumDbPlain" startAt="5"/>
            </a:pPr>
            <a:r>
              <a:rPr lang="en-US" altLang="zh-CN" sz="2800">
                <a:latin typeface="Times New Roman" panose="02020603050405020304" pitchFamily="18" charset="0"/>
                <a:cs typeface="Times New Roman" panose="02020603050405020304" pitchFamily="18" charset="0"/>
              </a:rPr>
              <a:t>Sale by name of origin</a:t>
            </a:r>
            <a:r>
              <a:rPr lang="zh-CN" altLang="en-US" sz="2400">
                <a:latin typeface="Times New Roman" panose="02020603050405020304" pitchFamily="18" charset="0"/>
                <a:cs typeface="Times New Roman" panose="02020603050405020304" pitchFamily="18" charset="0"/>
              </a:rPr>
              <a:t>（</a:t>
            </a:r>
            <a:r>
              <a:rPr lang="zh-CN" altLang="en-US" sz="2400"/>
              <a:t>凭原产地买卖</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pPr algn="just"/>
            <a:r>
              <a:rPr lang="en-US" altLang="zh-CN" sz="2600">
                <a:latin typeface="Times New Roman" panose="02020603050405020304" pitchFamily="18" charset="0"/>
                <a:cs typeface="Times New Roman" panose="02020603050405020304" pitchFamily="18" charset="0"/>
              </a:rPr>
              <a:t>Some goods, like some agricultural products subject to the influence of natural conditions and traditional production techniques, have been enjoying a good reputation for a long time.</a:t>
            </a:r>
          </a:p>
          <a:p>
            <a:pPr algn="just"/>
            <a:endParaRPr lang="en-US" altLang="zh-CN" sz="1600">
              <a:latin typeface="Times New Roman" panose="02020603050405020304" pitchFamily="18" charset="0"/>
              <a:cs typeface="Times New Roman" panose="02020603050405020304" pitchFamily="18" charset="0"/>
            </a:endParaRPr>
          </a:p>
          <a:p>
            <a:pPr algn="just"/>
            <a:r>
              <a:rPr lang="zh-CN" altLang="en-US" sz="2300">
                <a:latin typeface="Times New Roman" panose="02020603050405020304" pitchFamily="18" charset="0"/>
                <a:cs typeface="Times New Roman" panose="02020603050405020304" pitchFamily="18" charset="0"/>
              </a:rPr>
              <a:t>（</a:t>
            </a:r>
            <a:r>
              <a:rPr lang="zh-CN" altLang="en-US" sz="2300"/>
              <a:t>一些产品，像农产品，受天然气候和技术工艺的影响很大，因而长时间的享有很高的声誉。 </a:t>
            </a:r>
            <a:r>
              <a:rPr lang="zh-CN" altLang="en-US" sz="2300">
                <a:latin typeface="Times New Roman" panose="02020603050405020304" pitchFamily="18" charset="0"/>
                <a:cs typeface="Times New Roman" panose="02020603050405020304" pitchFamily="18" charset="0"/>
              </a:rPr>
              <a:t>）</a:t>
            </a:r>
            <a:endParaRPr lang="en-US" altLang="zh-CN" sz="2300">
              <a:latin typeface="Times New Roman" panose="02020603050405020304" pitchFamily="18" charset="0"/>
              <a:cs typeface="Times New Roman" panose="02020603050405020304" pitchFamily="18" charset="0"/>
            </a:endParaRPr>
          </a:p>
          <a:p>
            <a:pPr algn="just"/>
            <a:endParaRPr lang="en-US" altLang="zh-CN" sz="1200">
              <a:latin typeface="Times New Roman" panose="02020603050405020304" pitchFamily="18" charset="0"/>
              <a:cs typeface="Times New Roman" panose="02020603050405020304" pitchFamily="18" charset="0"/>
            </a:endParaRPr>
          </a:p>
          <a:p>
            <a:pPr algn="just"/>
            <a:endParaRPr lang="zh-CN" altLang="en-US" sz="22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 Forms of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125538"/>
            <a:ext cx="7704138" cy="4537075"/>
          </a:xfrm>
        </p:spPr>
        <p:txBody>
          <a:bodyPr/>
          <a:lstStyle/>
          <a:p>
            <a:pPr marL="0" indent="0" algn="just" eaLnBrk="1" hangingPunct="1">
              <a:lnSpc>
                <a:spcPct val="150000"/>
              </a:lnSpc>
              <a:buFontTx/>
              <a:buNone/>
              <a:defRPr/>
            </a:pPr>
            <a:r>
              <a:rPr lang="en-US" altLang="zh-CN" sz="2800" kern="100" dirty="0">
                <a:latin typeface="Times New Roman" panose="02020603050405020304"/>
              </a:rPr>
              <a:t>RMB 1500 per metric ton, CFR Amsterdam or any other European Main Port for shipment during July/August, 2017. This offer is firm, subject to your reply reaching us within one week. </a:t>
            </a:r>
          </a:p>
          <a:p>
            <a:pPr marL="0" indent="0" algn="just" eaLnBrk="1" hangingPunct="1">
              <a:lnSpc>
                <a:spcPct val="150000"/>
              </a:lnSpc>
              <a:buFontTx/>
              <a:buNone/>
              <a:defRPr/>
            </a:pPr>
            <a:r>
              <a:rPr lang="en-US" altLang="zh-CN" sz="2800" kern="100" dirty="0">
                <a:latin typeface="Times New Roman" panose="02020603050405020304"/>
              </a:rPr>
              <a:t>         We wish to point out that this is the lowest price so we can't consider any counter-offer to you.</a:t>
            </a:r>
          </a:p>
          <a:p>
            <a:pPr marL="0" indent="0" algn="r" eaLnBrk="1" hangingPunct="1">
              <a:lnSpc>
                <a:spcPct val="150000"/>
              </a:lnSpc>
              <a:buFontTx/>
              <a:buNone/>
              <a:defRPr/>
            </a:pPr>
            <a:r>
              <a:rPr lang="en-US" altLang="zh-CN" sz="2800" kern="100" dirty="0">
                <a:latin typeface="Times New Roman" panose="02020603050405020304"/>
              </a:rPr>
              <a:t> Yours faithfully,</a:t>
            </a:r>
          </a:p>
          <a:p>
            <a:pPr marL="0" indent="0" algn="just" eaLnBrk="1" hangingPunct="1">
              <a:lnSpc>
                <a:spcPct val="150000"/>
              </a:lnSpc>
              <a:buFontTx/>
              <a:buNone/>
              <a:defRPr/>
            </a:pP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、发盘的类型</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96975"/>
            <a:ext cx="7704137" cy="4679950"/>
          </a:xfrm>
        </p:spPr>
        <p:txBody>
          <a:bodyPr/>
          <a:lstStyle/>
          <a:p>
            <a:pPr marL="514350" indent="-514350" algn="just" eaLnBrk="1" hangingPunct="1">
              <a:lnSpc>
                <a:spcPct val="150000"/>
              </a:lnSpc>
              <a:buFontTx/>
              <a:buAutoNum type="arabicParenBoth"/>
              <a:defRPr/>
            </a:pPr>
            <a:r>
              <a:rPr lang="zh-CN" altLang="en-US" sz="2800" b="1" kern="100" dirty="0">
                <a:solidFill>
                  <a:srgbClr val="C00000"/>
                </a:solidFill>
                <a:latin typeface="Times New Roman" panose="02020603050405020304"/>
              </a:rPr>
              <a:t>实盘实例</a:t>
            </a:r>
            <a:endParaRPr lang="en-US" altLang="zh-CN" sz="2800" b="1" kern="100" dirty="0">
              <a:solidFill>
                <a:srgbClr val="C00000"/>
              </a:solidFill>
              <a:latin typeface="Times New Roman" panose="02020603050405020304"/>
            </a:endParaRPr>
          </a:p>
          <a:p>
            <a:pPr marL="0" indent="0" algn="just" eaLnBrk="1" hangingPunct="1">
              <a:buFontTx/>
              <a:buNone/>
              <a:defRPr/>
            </a:pPr>
            <a:r>
              <a:rPr lang="zh-CN" altLang="en-US" sz="2400" kern="100" dirty="0">
                <a:latin typeface="Times New Roman" panose="02020603050405020304"/>
              </a:rPr>
              <a:t>敬启者：</a:t>
            </a:r>
          </a:p>
          <a:p>
            <a:pPr marL="0" indent="0" algn="just" eaLnBrk="1" hangingPunct="1">
              <a:buFontTx/>
              <a:buNone/>
              <a:defRPr/>
            </a:pPr>
            <a:r>
              <a:rPr lang="zh-CN" altLang="en-US" sz="2400" kern="100" dirty="0">
                <a:latin typeface="Times New Roman" panose="02020603050405020304"/>
              </a:rPr>
              <a:t>         兹确认收到你方本月</a:t>
            </a:r>
            <a:r>
              <a:rPr lang="en-US" altLang="zh-CN" sz="2400" kern="100" dirty="0">
                <a:latin typeface="Times New Roman" panose="02020603050405020304"/>
              </a:rPr>
              <a:t>20</a:t>
            </a:r>
            <a:r>
              <a:rPr lang="zh-CN" altLang="en-US" sz="2400" kern="100" dirty="0">
                <a:latin typeface="Times New Roman" panose="02020603050405020304"/>
              </a:rPr>
              <a:t>日来信，要求我们报花生</a:t>
            </a:r>
            <a:r>
              <a:rPr lang="en-US" altLang="zh-CN" sz="2400" kern="100" dirty="0">
                <a:latin typeface="Times New Roman" panose="02020603050405020304"/>
              </a:rPr>
              <a:t>CFR</a:t>
            </a:r>
            <a:r>
              <a:rPr lang="zh-CN" altLang="en-US" sz="2400" kern="100" dirty="0">
                <a:latin typeface="Times New Roman" panose="02020603050405020304"/>
              </a:rPr>
              <a:t>阿姆斯特丹实盘。今晨我们回信手摘，带壳，不分等级的山东花生</a:t>
            </a:r>
            <a:r>
              <a:rPr lang="en-US" altLang="zh-CN" sz="2400" kern="100" dirty="0">
                <a:latin typeface="Times New Roman" panose="02020603050405020304"/>
              </a:rPr>
              <a:t>400</a:t>
            </a:r>
            <a:r>
              <a:rPr lang="zh-CN" altLang="en-US" sz="2400" kern="100" dirty="0">
                <a:latin typeface="Times New Roman" panose="02020603050405020304"/>
              </a:rPr>
              <a:t>公吨，</a:t>
            </a:r>
            <a:r>
              <a:rPr lang="en-US" altLang="zh-CN" sz="2400" kern="100" dirty="0">
                <a:latin typeface="Times New Roman" panose="02020603050405020304"/>
              </a:rPr>
              <a:t>CFR</a:t>
            </a:r>
            <a:r>
              <a:rPr lang="zh-CN" altLang="en-US" sz="2400" kern="100" dirty="0">
                <a:latin typeface="Times New Roman" panose="02020603050405020304"/>
              </a:rPr>
              <a:t>阿姆斯特丹或其他欧洲主要口岸每公吨人民币</a:t>
            </a:r>
            <a:r>
              <a:rPr lang="en-US" altLang="zh-CN" sz="2400" kern="100" dirty="0">
                <a:latin typeface="Times New Roman" panose="02020603050405020304"/>
              </a:rPr>
              <a:t>1500</a:t>
            </a:r>
            <a:r>
              <a:rPr lang="zh-CN" altLang="en-US" sz="2400" kern="100" dirty="0">
                <a:latin typeface="Times New Roman" panose="02020603050405020304"/>
              </a:rPr>
              <a:t>元，</a:t>
            </a:r>
            <a:r>
              <a:rPr lang="en-US" altLang="zh-CN" sz="2400" kern="100" dirty="0">
                <a:latin typeface="Times New Roman" panose="02020603050405020304"/>
              </a:rPr>
              <a:t>2017</a:t>
            </a:r>
            <a:r>
              <a:rPr lang="zh-CN" altLang="en-US" sz="2400" kern="100" dirty="0">
                <a:latin typeface="Times New Roman" panose="02020603050405020304"/>
              </a:rPr>
              <a:t>年</a:t>
            </a:r>
            <a:r>
              <a:rPr lang="en-US" altLang="zh-CN" sz="2400" kern="100" dirty="0">
                <a:latin typeface="Times New Roman" panose="02020603050405020304"/>
              </a:rPr>
              <a:t>7-8</a:t>
            </a:r>
            <a:r>
              <a:rPr lang="zh-CN" altLang="en-US" sz="2400" kern="100" dirty="0">
                <a:latin typeface="Times New Roman" panose="02020603050405020304"/>
              </a:rPr>
              <a:t>月装运。此盘一周内复到有效。</a:t>
            </a:r>
          </a:p>
          <a:p>
            <a:pPr marL="0" indent="0" algn="just" eaLnBrk="1" hangingPunct="1">
              <a:buFontTx/>
              <a:buNone/>
              <a:defRPr/>
            </a:pPr>
            <a:r>
              <a:rPr lang="zh-CN" altLang="en-US" sz="2400" kern="100" dirty="0">
                <a:latin typeface="Times New Roman" panose="02020603050405020304"/>
              </a:rPr>
              <a:t>        我们愿指出，这是我方最低价格，故对你方的任何还盘均不能考虑。</a:t>
            </a:r>
          </a:p>
          <a:p>
            <a:pPr marL="0" indent="0" algn="r" eaLnBrk="1" hangingPunct="1">
              <a:buFontTx/>
              <a:buNone/>
              <a:defRPr/>
            </a:pPr>
            <a:r>
              <a:rPr lang="zh-CN" altLang="en-US" sz="2400" kern="100" dirty="0">
                <a:latin typeface="Times New Roman" panose="02020603050405020304"/>
              </a:rPr>
              <a:t>谨上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42" dur="500"/>
                                        <p:tgtEl>
                                          <p:spTgt spid="3">
                                            <p:txEl>
                                              <p:pRg st="1" end="1"/>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45" dur="500"/>
                                        <p:tgtEl>
                                          <p:spTgt spid="3">
                                            <p:txEl>
                                              <p:pRg st="2" end="2"/>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48" dur="500"/>
                                        <p:tgtEl>
                                          <p:spTgt spid="3">
                                            <p:txEl>
                                              <p:pRg st="3" end="3"/>
                                            </p:txEl>
                                          </p:spTgt>
                                        </p:tgtEl>
                                      </p:cBhvr>
                                    </p:animEffect>
                                  </p:childTnLst>
                                </p:cTn>
                              </p:par>
                              <p:par>
                                <p:cTn id="49" presetID="14" presetClass="entr" presetSubtype="10" fill="hold" nodeType="with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5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 Forms of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908050"/>
            <a:ext cx="7704138" cy="4537075"/>
          </a:xfrm>
        </p:spPr>
        <p:txBody>
          <a:bodyPr/>
          <a:lstStyle/>
          <a:p>
            <a:pPr marL="0" indent="0" algn="just" eaLnBrk="1" hangingPunct="1">
              <a:lnSpc>
                <a:spcPct val="150000"/>
              </a:lnSpc>
              <a:buFontTx/>
              <a:buNone/>
              <a:defRPr/>
            </a:pPr>
            <a:r>
              <a:rPr lang="en-US" altLang="zh-CN" sz="2800" b="1" kern="100" dirty="0">
                <a:solidFill>
                  <a:srgbClr val="C00000"/>
                </a:solidFill>
                <a:latin typeface="Times New Roman" panose="02020603050405020304"/>
              </a:rPr>
              <a:t>(2) An example of non-firm offer letter       </a:t>
            </a:r>
          </a:p>
          <a:p>
            <a:pPr marL="0" indent="0" algn="just" eaLnBrk="1" hangingPunct="1">
              <a:lnSpc>
                <a:spcPct val="150000"/>
              </a:lnSpc>
              <a:buFontTx/>
              <a:buNone/>
              <a:defRPr/>
            </a:pPr>
            <a:r>
              <a:rPr lang="en-US" altLang="zh-CN" sz="2800" kern="100" dirty="0">
                <a:latin typeface="Times New Roman" panose="02020603050405020304"/>
              </a:rPr>
              <a:t>To whom it may concern, </a:t>
            </a:r>
          </a:p>
          <a:p>
            <a:pPr marL="0" indent="0" algn="just" eaLnBrk="1" hangingPunct="1">
              <a:lnSpc>
                <a:spcPct val="150000"/>
              </a:lnSpc>
              <a:buFontTx/>
              <a:buNone/>
              <a:defRPr/>
            </a:pPr>
            <a:r>
              <a:rPr lang="en-US" altLang="zh-CN" sz="2800" kern="100" dirty="0">
                <a:latin typeface="Times New Roman" panose="02020603050405020304"/>
              </a:rPr>
              <a:t>Thank you for your letter of July 10, 2017. We are glad to make you an offer. The offer is as follows:</a:t>
            </a:r>
          </a:p>
          <a:p>
            <a:pPr marL="0" indent="0" algn="just" eaLnBrk="1" hangingPunct="1">
              <a:lnSpc>
                <a:spcPct val="150000"/>
              </a:lnSpc>
              <a:buFontTx/>
              <a:buNone/>
              <a:defRPr/>
            </a:pPr>
            <a:r>
              <a:rPr lang="en-US" altLang="zh-CN" sz="2800" kern="100" dirty="0">
                <a:latin typeface="Times New Roman" panose="02020603050405020304"/>
              </a:rPr>
              <a:t>Goods name: embroidered satin miniskirt.</a:t>
            </a:r>
          </a:p>
          <a:p>
            <a:pPr marL="0" indent="0" algn="just" eaLnBrk="1" hangingPunct="1">
              <a:lnSpc>
                <a:spcPct val="150000"/>
              </a:lnSpc>
              <a:buFontTx/>
              <a:buNone/>
              <a:defRPr/>
            </a:pPr>
            <a:r>
              <a:rPr lang="en-US" altLang="zh-CN" sz="2800" kern="100" dirty="0">
                <a:latin typeface="Times New Roman" panose="02020603050405020304"/>
              </a:rPr>
              <a:t>Quantity: 10,000 dozen</a:t>
            </a:r>
          </a:p>
          <a:p>
            <a:pPr marL="0" indent="0" algn="just" eaLnBrk="1" hangingPunct="1">
              <a:lnSpc>
                <a:spcPct val="150000"/>
              </a:lnSpc>
              <a:buFontTx/>
              <a:buNone/>
              <a:defRPr/>
            </a:pPr>
            <a:r>
              <a:rPr lang="en-US" altLang="zh-CN" sz="2800" kern="100" dirty="0">
                <a:latin typeface="Times New Roman" panose="02020603050405020304"/>
              </a:rPr>
              <a:t>Price: $50 per dozen CFR New York.</a:t>
            </a:r>
          </a:p>
          <a:p>
            <a:pPr marL="0" indent="0" algn="just" eaLnBrk="1" hangingPunct="1">
              <a:lnSpc>
                <a:spcPct val="150000"/>
              </a:lnSpc>
              <a:buFontTx/>
              <a:buNone/>
              <a:defRPr/>
            </a:pP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 Forms of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981075"/>
            <a:ext cx="7704138" cy="4537075"/>
          </a:xfrm>
        </p:spPr>
        <p:txBody>
          <a:bodyPr/>
          <a:lstStyle/>
          <a:p>
            <a:pPr marL="0" indent="0" algn="just" eaLnBrk="1" hangingPunct="1">
              <a:lnSpc>
                <a:spcPct val="150000"/>
              </a:lnSpc>
              <a:buFontTx/>
              <a:buNone/>
              <a:defRPr/>
            </a:pPr>
            <a:r>
              <a:rPr lang="en-US" altLang="zh-CN" sz="2800" kern="100" dirty="0">
                <a:latin typeface="Times New Roman" panose="02020603050405020304"/>
              </a:rPr>
              <a:t>Packing: clear plastic bags.</a:t>
            </a:r>
          </a:p>
          <a:p>
            <a:pPr marL="0" indent="0" algn="just" eaLnBrk="1" hangingPunct="1">
              <a:lnSpc>
                <a:spcPct val="150000"/>
              </a:lnSpc>
              <a:buFontTx/>
              <a:buNone/>
              <a:defRPr/>
            </a:pPr>
            <a:r>
              <a:rPr lang="en-US" altLang="zh-CN" sz="2800" kern="100" dirty="0">
                <a:latin typeface="Times New Roman" panose="02020603050405020304"/>
              </a:rPr>
              <a:t>Shipment date: August 2017.</a:t>
            </a:r>
          </a:p>
          <a:p>
            <a:pPr marL="0" indent="0" algn="just" eaLnBrk="1" hangingPunct="1">
              <a:lnSpc>
                <a:spcPct val="150000"/>
              </a:lnSpc>
              <a:buFontTx/>
              <a:buNone/>
              <a:defRPr/>
            </a:pPr>
            <a:r>
              <a:rPr lang="en-US" altLang="zh-CN" sz="2800" kern="100" dirty="0">
                <a:latin typeface="Times New Roman" panose="02020603050405020304"/>
              </a:rPr>
              <a:t>Payment: irrevocable letter of credit payable by draft at sight.</a:t>
            </a:r>
          </a:p>
          <a:p>
            <a:pPr marL="0" indent="0" algn="just" eaLnBrk="1" hangingPunct="1">
              <a:lnSpc>
                <a:spcPct val="150000"/>
              </a:lnSpc>
              <a:buFontTx/>
              <a:buNone/>
              <a:defRPr/>
            </a:pPr>
            <a:r>
              <a:rPr lang="en-US" altLang="zh-CN" sz="2800" kern="100" dirty="0">
                <a:latin typeface="Times New Roman" panose="02020603050405020304"/>
              </a:rPr>
              <a:t>The offer is subject to our confirmation. If you accept it, please let us know as soon as possible.</a:t>
            </a:r>
          </a:p>
          <a:p>
            <a:pPr marL="0" indent="0" algn="r" eaLnBrk="1" hangingPunct="1">
              <a:lnSpc>
                <a:spcPct val="150000"/>
              </a:lnSpc>
              <a:buFontTx/>
              <a:buNone/>
              <a:defRPr/>
            </a:pPr>
            <a:r>
              <a:rPr lang="en-US" altLang="zh-CN" sz="2800" kern="100" dirty="0">
                <a:latin typeface="Times New Roman" panose="02020603050405020304"/>
              </a:rPr>
              <a:t> Yours faithfully,</a:t>
            </a:r>
          </a:p>
          <a:p>
            <a:pPr marL="0" indent="0" algn="just" eaLnBrk="1" hangingPunct="1">
              <a:lnSpc>
                <a:spcPct val="150000"/>
              </a:lnSpc>
              <a:buFontTx/>
              <a:buNone/>
              <a:defRPr/>
            </a:pP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、发盘的类型</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11188" y="908050"/>
            <a:ext cx="7704137" cy="5041900"/>
          </a:xfrm>
        </p:spPr>
        <p:txBody>
          <a:bodyPr/>
          <a:lstStyle/>
          <a:p>
            <a:pPr marL="0" indent="0" algn="just" eaLnBrk="1" hangingPunct="1">
              <a:lnSpc>
                <a:spcPct val="150000"/>
              </a:lnSpc>
              <a:buFontTx/>
              <a:buNone/>
              <a:defRPr/>
            </a:pPr>
            <a:r>
              <a:rPr lang="zh-CN" altLang="en-US" sz="2800" b="1" kern="100" dirty="0">
                <a:solidFill>
                  <a:srgbClr val="C00000"/>
                </a:solidFill>
                <a:latin typeface="Times New Roman" panose="02020603050405020304"/>
              </a:rPr>
              <a:t>（</a:t>
            </a:r>
            <a:r>
              <a:rPr lang="en-US" altLang="zh-CN" sz="2800" b="1" kern="100" dirty="0">
                <a:solidFill>
                  <a:srgbClr val="C00000"/>
                </a:solidFill>
                <a:latin typeface="Times New Roman" panose="02020603050405020304"/>
              </a:rPr>
              <a:t>2</a:t>
            </a:r>
            <a:r>
              <a:rPr lang="zh-CN" altLang="en-US" sz="2800" b="1" kern="100" dirty="0">
                <a:solidFill>
                  <a:srgbClr val="C00000"/>
                </a:solidFill>
                <a:latin typeface="Times New Roman" panose="02020603050405020304"/>
              </a:rPr>
              <a:t>）虚盘实例</a:t>
            </a:r>
            <a:endParaRPr lang="en-US" altLang="zh-CN" sz="2800" b="1" kern="100" dirty="0">
              <a:solidFill>
                <a:srgbClr val="C00000"/>
              </a:solidFill>
              <a:latin typeface="Times New Roman" panose="02020603050405020304"/>
            </a:endParaRPr>
          </a:p>
          <a:p>
            <a:pPr marL="0" indent="0" algn="just" eaLnBrk="1" hangingPunct="1">
              <a:lnSpc>
                <a:spcPct val="150000"/>
              </a:lnSpc>
              <a:buFontTx/>
              <a:buNone/>
              <a:defRPr/>
            </a:pPr>
            <a:r>
              <a:rPr lang="zh-CN" altLang="en-US" sz="2400" kern="100" dirty="0">
                <a:latin typeface="Times New Roman" panose="02020603050405020304"/>
              </a:rPr>
              <a:t>敬启者：</a:t>
            </a:r>
          </a:p>
          <a:p>
            <a:pPr marL="0" indent="0" algn="just" eaLnBrk="1" hangingPunct="1">
              <a:lnSpc>
                <a:spcPct val="150000"/>
              </a:lnSpc>
              <a:buFontTx/>
              <a:buNone/>
              <a:defRPr/>
            </a:pPr>
            <a:r>
              <a:rPr lang="zh-CN" altLang="en-US" sz="2400" kern="100" dirty="0">
                <a:latin typeface="Times New Roman" panose="02020603050405020304"/>
              </a:rPr>
              <a:t>         感谢贵方</a:t>
            </a:r>
            <a:r>
              <a:rPr lang="en-US" altLang="zh-CN" sz="2400" kern="100" dirty="0">
                <a:latin typeface="Times New Roman" panose="02020603050405020304"/>
              </a:rPr>
              <a:t>2017</a:t>
            </a:r>
            <a:r>
              <a:rPr lang="zh-CN" altLang="en-US" sz="2400" kern="100" dirty="0">
                <a:latin typeface="Times New Roman" panose="02020603050405020304"/>
              </a:rPr>
              <a:t>年</a:t>
            </a:r>
            <a:r>
              <a:rPr lang="en-US" altLang="zh-CN" sz="2400" kern="100" dirty="0">
                <a:latin typeface="Times New Roman" panose="02020603050405020304"/>
              </a:rPr>
              <a:t>7</a:t>
            </a:r>
            <a:r>
              <a:rPr lang="zh-CN" altLang="en-US" sz="2400" kern="100" dirty="0">
                <a:latin typeface="Times New Roman" panose="02020603050405020304"/>
              </a:rPr>
              <a:t>月</a:t>
            </a:r>
            <a:r>
              <a:rPr lang="en-US" altLang="zh-CN" sz="2400" kern="100" dirty="0">
                <a:latin typeface="Times New Roman" panose="02020603050405020304"/>
              </a:rPr>
              <a:t>10</a:t>
            </a:r>
            <a:r>
              <a:rPr lang="zh-CN" altLang="en-US" sz="2400" kern="100" dirty="0">
                <a:latin typeface="Times New Roman" panose="02020603050405020304"/>
              </a:rPr>
              <a:t>日来函。我公司乐于向你方报盘。报盘如下：</a:t>
            </a:r>
          </a:p>
          <a:p>
            <a:pPr marL="0" indent="0" algn="just" eaLnBrk="1" hangingPunct="1">
              <a:lnSpc>
                <a:spcPct val="150000"/>
              </a:lnSpc>
              <a:buFontTx/>
              <a:buNone/>
              <a:defRPr/>
            </a:pPr>
            <a:r>
              <a:rPr lang="zh-CN" altLang="en-US" sz="2400" kern="100" dirty="0">
                <a:latin typeface="Times New Roman" panose="02020603050405020304"/>
              </a:rPr>
              <a:t>货名：绣花缎超短裙</a:t>
            </a:r>
          </a:p>
          <a:p>
            <a:pPr marL="0" indent="0" algn="just" eaLnBrk="1" hangingPunct="1">
              <a:lnSpc>
                <a:spcPct val="150000"/>
              </a:lnSpc>
              <a:buFontTx/>
              <a:buNone/>
              <a:defRPr/>
            </a:pPr>
            <a:r>
              <a:rPr lang="zh-CN" altLang="en-US" sz="2400" kern="100" dirty="0">
                <a:latin typeface="Times New Roman" panose="02020603050405020304"/>
              </a:rPr>
              <a:t>数量：</a:t>
            </a:r>
            <a:r>
              <a:rPr lang="en-US" altLang="zh-CN" sz="2400" kern="100" dirty="0">
                <a:latin typeface="Times New Roman" panose="02020603050405020304"/>
              </a:rPr>
              <a:t>10000</a:t>
            </a:r>
            <a:r>
              <a:rPr lang="zh-CN" altLang="en-US" sz="2400" kern="100" dirty="0">
                <a:latin typeface="Times New Roman" panose="02020603050405020304"/>
              </a:rPr>
              <a:t>打</a:t>
            </a:r>
          </a:p>
          <a:p>
            <a:pPr marL="0" indent="0" algn="just" eaLnBrk="1" hangingPunct="1">
              <a:lnSpc>
                <a:spcPct val="150000"/>
              </a:lnSpc>
              <a:buFontTx/>
              <a:buNone/>
              <a:defRPr/>
            </a:pPr>
            <a:r>
              <a:rPr lang="zh-CN" altLang="en-US" sz="2400" kern="100" dirty="0">
                <a:latin typeface="Times New Roman" panose="02020603050405020304"/>
              </a:rPr>
              <a:t>价格：每打</a:t>
            </a:r>
            <a:r>
              <a:rPr lang="en-US" altLang="zh-CN" sz="2400" kern="100" dirty="0">
                <a:latin typeface="Times New Roman" panose="02020603050405020304"/>
              </a:rPr>
              <a:t>50</a:t>
            </a:r>
            <a:r>
              <a:rPr lang="zh-CN" altLang="en-US" sz="2400" kern="100" dirty="0">
                <a:latin typeface="Times New Roman" panose="02020603050405020304"/>
              </a:rPr>
              <a:t>美元</a:t>
            </a:r>
            <a:r>
              <a:rPr lang="en-US" altLang="zh-CN" sz="2400" kern="100" dirty="0">
                <a:latin typeface="Times New Roman" panose="02020603050405020304"/>
              </a:rPr>
              <a:t>CFR</a:t>
            </a:r>
            <a:r>
              <a:rPr lang="zh-CN" altLang="en-US" sz="2400" kern="100" dirty="0">
                <a:latin typeface="Times New Roman" panose="02020603050405020304"/>
              </a:rPr>
              <a:t>纽约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Effect transition="in" filter="randombar(horizontal)">
                                      <p:cBhvr>
                                        <p:cTn id="49" dur="500"/>
                                        <p:tgtEl>
                                          <p:spTgt spid="3">
                                            <p:txEl>
                                              <p:pRg st="1" end="1"/>
                                            </p:txEl>
                                          </p:spTgt>
                                        </p:tgtEl>
                                      </p:cBhvr>
                                    </p:animEffect>
                                  </p:childTnLst>
                                </p:cTn>
                              </p:par>
                              <p:par>
                                <p:cTn id="50" presetID="14" presetClass="entr" presetSubtype="10" fill="hold" nodeType="withEffect">
                                  <p:stCondLst>
                                    <p:cond delay="0"/>
                                  </p:stCondLst>
                                  <p:childTnLst>
                                    <p:set>
                                      <p:cBhvr>
                                        <p:cTn id="5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52" dur="500"/>
                                        <p:tgtEl>
                                          <p:spTgt spid="3">
                                            <p:txEl>
                                              <p:pRg st="2" end="2"/>
                                            </p:txEl>
                                          </p:spTgt>
                                        </p:tgtEl>
                                      </p:cBhvr>
                                    </p:animEffect>
                                  </p:childTnLst>
                                </p:cTn>
                              </p:par>
                              <p:par>
                                <p:cTn id="53" presetID="14" presetClass="entr" presetSubtype="10" fill="hold" nodeType="with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55" dur="500"/>
                                        <p:tgtEl>
                                          <p:spTgt spid="3">
                                            <p:txEl>
                                              <p:pRg st="3" end="3"/>
                                            </p:txEl>
                                          </p:spTgt>
                                        </p:tgtEl>
                                      </p:cBhvr>
                                    </p:animEffect>
                                  </p:childTnLst>
                                </p:cTn>
                              </p:par>
                              <p:par>
                                <p:cTn id="56" presetID="14" presetClass="entr" presetSubtype="10" fill="hold" nodeType="withEffect">
                                  <p:stCondLst>
                                    <p:cond delay="0"/>
                                  </p:stCondLst>
                                  <p:childTnLst>
                                    <p:set>
                                      <p:cBhvr>
                                        <p:cTn id="5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58" dur="500"/>
                                        <p:tgtEl>
                                          <p:spTgt spid="3">
                                            <p:txEl>
                                              <p:pRg st="4" end="4"/>
                                            </p:txEl>
                                          </p:spTgt>
                                        </p:tgtEl>
                                      </p:cBhvr>
                                    </p:animEffect>
                                  </p:childTnLst>
                                </p:cTn>
                              </p:par>
                              <p:par>
                                <p:cTn id="59" presetID="14" presetClass="entr" presetSubtype="10" fill="hold" nodeType="with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6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3</a:t>
            </a:r>
            <a:r>
              <a:rPr lang="zh-CN" altLang="en-US" sz="4000" b="1" kern="100" dirty="0">
                <a:latin typeface="Times New Roman" panose="02020603050405020304" pitchFamily="18" charset="0"/>
                <a:cs typeface="Times New Roman" panose="02020603050405020304" pitchFamily="18" charset="0"/>
              </a:rPr>
              <a:t>、发盘的类型</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11188" y="1052513"/>
            <a:ext cx="7704137" cy="5040312"/>
          </a:xfrm>
        </p:spPr>
        <p:txBody>
          <a:bodyPr/>
          <a:lstStyle/>
          <a:p>
            <a:pPr marL="0" indent="0" algn="just" eaLnBrk="1" hangingPunct="1">
              <a:lnSpc>
                <a:spcPct val="150000"/>
              </a:lnSpc>
              <a:buFontTx/>
              <a:buNone/>
              <a:defRPr/>
            </a:pPr>
            <a:r>
              <a:rPr lang="zh-CN" altLang="en-US" sz="2800" b="1" kern="100" dirty="0">
                <a:solidFill>
                  <a:srgbClr val="C00000"/>
                </a:solidFill>
                <a:latin typeface="Times New Roman" panose="02020603050405020304"/>
              </a:rPr>
              <a:t>（</a:t>
            </a:r>
            <a:r>
              <a:rPr lang="en-US" altLang="zh-CN" sz="2800" b="1" kern="100" dirty="0">
                <a:solidFill>
                  <a:srgbClr val="C00000"/>
                </a:solidFill>
                <a:latin typeface="Times New Roman" panose="02020603050405020304"/>
              </a:rPr>
              <a:t>2</a:t>
            </a:r>
            <a:r>
              <a:rPr lang="zh-CN" altLang="en-US" sz="2800" b="1" kern="100" dirty="0">
                <a:solidFill>
                  <a:srgbClr val="C00000"/>
                </a:solidFill>
                <a:latin typeface="Times New Roman" panose="02020603050405020304"/>
              </a:rPr>
              <a:t>）虚盘实例</a:t>
            </a:r>
            <a:endParaRPr lang="en-US" altLang="zh-CN" sz="2800" b="1" kern="100" dirty="0">
              <a:solidFill>
                <a:srgbClr val="C00000"/>
              </a:solidFill>
              <a:latin typeface="Times New Roman" panose="02020603050405020304"/>
            </a:endParaRPr>
          </a:p>
          <a:p>
            <a:pPr marL="0" indent="0" algn="just" eaLnBrk="1" hangingPunct="1">
              <a:lnSpc>
                <a:spcPct val="150000"/>
              </a:lnSpc>
              <a:buFontTx/>
              <a:buNone/>
              <a:defRPr/>
            </a:pPr>
            <a:r>
              <a:rPr lang="zh-CN" altLang="en-US" sz="2400" kern="100" dirty="0">
                <a:latin typeface="Times New Roman" panose="02020603050405020304"/>
              </a:rPr>
              <a:t>包装：透明塑料袋</a:t>
            </a:r>
          </a:p>
          <a:p>
            <a:pPr marL="0" indent="0" algn="just" eaLnBrk="1" hangingPunct="1">
              <a:lnSpc>
                <a:spcPct val="150000"/>
              </a:lnSpc>
              <a:buFontTx/>
              <a:buNone/>
              <a:defRPr/>
            </a:pPr>
            <a:r>
              <a:rPr lang="zh-CN" altLang="en-US" sz="2400" kern="100" dirty="0">
                <a:latin typeface="Times New Roman" panose="02020603050405020304"/>
              </a:rPr>
              <a:t>船期：</a:t>
            </a:r>
            <a:r>
              <a:rPr lang="en-US" altLang="zh-CN" sz="2400" kern="100" dirty="0">
                <a:latin typeface="Times New Roman" panose="02020603050405020304"/>
              </a:rPr>
              <a:t>2017</a:t>
            </a:r>
            <a:r>
              <a:rPr lang="zh-CN" altLang="en-US" sz="2400" kern="100" dirty="0">
                <a:latin typeface="Times New Roman" panose="02020603050405020304"/>
              </a:rPr>
              <a:t>年</a:t>
            </a:r>
            <a:r>
              <a:rPr lang="en-US" altLang="zh-CN" sz="2400" kern="100" dirty="0">
                <a:latin typeface="Times New Roman" panose="02020603050405020304"/>
              </a:rPr>
              <a:t>8</a:t>
            </a:r>
            <a:r>
              <a:rPr lang="zh-CN" altLang="en-US" sz="2400" kern="100" dirty="0">
                <a:latin typeface="Times New Roman" panose="02020603050405020304"/>
              </a:rPr>
              <a:t>月</a:t>
            </a:r>
          </a:p>
          <a:p>
            <a:pPr marL="0" indent="0" algn="just" eaLnBrk="1" hangingPunct="1">
              <a:lnSpc>
                <a:spcPct val="150000"/>
              </a:lnSpc>
              <a:buFontTx/>
              <a:buNone/>
              <a:defRPr/>
            </a:pPr>
            <a:r>
              <a:rPr lang="zh-CN" altLang="en-US" sz="2400" kern="100" dirty="0">
                <a:latin typeface="Times New Roman" panose="02020603050405020304"/>
              </a:rPr>
              <a:t>支付方式：凭即期汇票支付的不可撤销的信用证付款。</a:t>
            </a:r>
          </a:p>
          <a:p>
            <a:pPr marL="0" indent="0" algn="just" eaLnBrk="1" hangingPunct="1">
              <a:lnSpc>
                <a:spcPct val="150000"/>
              </a:lnSpc>
              <a:buFontTx/>
              <a:buNone/>
              <a:defRPr/>
            </a:pPr>
            <a:r>
              <a:rPr lang="zh-CN" altLang="en-US" sz="2400" kern="100" dirty="0">
                <a:latin typeface="Times New Roman" panose="02020603050405020304"/>
              </a:rPr>
              <a:t>本报盘以我方确认为准，如你方认可接受，请尽快函告我们。</a:t>
            </a:r>
          </a:p>
          <a:p>
            <a:pPr marL="0" indent="0" algn="r" eaLnBrk="1" hangingPunct="1">
              <a:lnSpc>
                <a:spcPct val="150000"/>
              </a:lnSpc>
              <a:buFontTx/>
              <a:buNone/>
              <a:defRPr/>
            </a:pPr>
            <a:r>
              <a:rPr lang="zh-CN" altLang="en-US" sz="2400" kern="100" dirty="0">
                <a:latin typeface="Times New Roman" panose="02020603050405020304"/>
              </a:rPr>
              <a:t>谨上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Effect transition="in" filter="randombar(horizontal)">
                                      <p:cBhvr>
                                        <p:cTn id="49" dur="500"/>
                                        <p:tgtEl>
                                          <p:spTgt spid="3">
                                            <p:txEl>
                                              <p:pRg st="1" end="1"/>
                                            </p:txEl>
                                          </p:spTgt>
                                        </p:tgtEl>
                                      </p:cBhvr>
                                    </p:animEffect>
                                  </p:childTnLst>
                                </p:cTn>
                              </p:par>
                              <p:par>
                                <p:cTn id="50" presetID="14" presetClass="entr" presetSubtype="10" fill="hold" nodeType="withEffect">
                                  <p:stCondLst>
                                    <p:cond delay="0"/>
                                  </p:stCondLst>
                                  <p:childTnLst>
                                    <p:set>
                                      <p:cBhvr>
                                        <p:cTn id="5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52" dur="500"/>
                                        <p:tgtEl>
                                          <p:spTgt spid="3">
                                            <p:txEl>
                                              <p:pRg st="2" end="2"/>
                                            </p:txEl>
                                          </p:spTgt>
                                        </p:tgtEl>
                                      </p:cBhvr>
                                    </p:animEffect>
                                  </p:childTnLst>
                                </p:cTn>
                              </p:par>
                              <p:par>
                                <p:cTn id="53" presetID="14" presetClass="entr" presetSubtype="10" fill="hold" nodeType="with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55" dur="500"/>
                                        <p:tgtEl>
                                          <p:spTgt spid="3">
                                            <p:txEl>
                                              <p:pRg st="3" end="3"/>
                                            </p:txEl>
                                          </p:spTgt>
                                        </p:tgtEl>
                                      </p:cBhvr>
                                    </p:animEffect>
                                  </p:childTnLst>
                                </p:cTn>
                              </p:par>
                              <p:par>
                                <p:cTn id="56" presetID="14" presetClass="entr" presetSubtype="10" fill="hold" nodeType="withEffect">
                                  <p:stCondLst>
                                    <p:cond delay="0"/>
                                  </p:stCondLst>
                                  <p:childTnLst>
                                    <p:set>
                                      <p:cBhvr>
                                        <p:cTn id="5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58" dur="500"/>
                                        <p:tgtEl>
                                          <p:spTgt spid="3">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3">
                                            <p:txEl>
                                              <p:pRg st="5" end="5"/>
                                            </p:txEl>
                                          </p:spTgt>
                                        </p:tgtEl>
                                        <p:attrNameLst>
                                          <p:attrName>style.visibility</p:attrName>
                                        </p:attrNameLst>
                                      </p:cBhvr>
                                      <p:to>
                                        <p:strVal val="visible"/>
                                      </p:to>
                                    </p:set>
                                    <p:animEffect transition="in" filter="randombar(horizontal)">
                                      <p:cBhvr>
                                        <p:cTn id="6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 Validity and Withdrawal of an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125538"/>
            <a:ext cx="7704138" cy="4537075"/>
          </a:xfrm>
        </p:spPr>
        <p:txBody>
          <a:bodyPr/>
          <a:lstStyle/>
          <a:p>
            <a:pPr marL="0" indent="0" algn="just" eaLnBrk="1" hangingPunct="1">
              <a:lnSpc>
                <a:spcPct val="150000"/>
              </a:lnSpc>
              <a:buFontTx/>
              <a:buNone/>
              <a:defRPr/>
            </a:pPr>
            <a:r>
              <a:rPr lang="en-US" altLang="zh-CN" sz="2800" kern="100" dirty="0">
                <a:latin typeface="Times New Roman" panose="02020603050405020304"/>
              </a:rPr>
              <a:t>There are two commonly used methods for the validity of the offer:</a:t>
            </a:r>
          </a:p>
          <a:p>
            <a:pPr marL="514350" indent="-514350" algn="just" eaLnBrk="1" hangingPunct="1">
              <a:lnSpc>
                <a:spcPct val="150000"/>
              </a:lnSpc>
              <a:buFontTx/>
              <a:buAutoNum type="alphaUcPeriod"/>
              <a:defRPr/>
            </a:pPr>
            <a:r>
              <a:rPr lang="en-US" altLang="zh-CN" sz="2800" kern="100" dirty="0">
                <a:latin typeface="Times New Roman" panose="02020603050405020304"/>
              </a:rPr>
              <a:t>The deadline for acceptance, for example, is to return to this place on May 3, 2018. </a:t>
            </a:r>
          </a:p>
          <a:p>
            <a:pPr marL="514350" indent="-514350" algn="just" eaLnBrk="1" hangingPunct="1">
              <a:lnSpc>
                <a:spcPct val="150000"/>
              </a:lnSpc>
              <a:buFontTx/>
              <a:buAutoNum type="alphaUcPeriod"/>
              <a:defRPr/>
            </a:pPr>
            <a:r>
              <a:rPr lang="en-US" altLang="zh-CN" sz="2800" kern="100" dirty="0">
                <a:latin typeface="Times New Roman" panose="02020603050405020304"/>
              </a:rPr>
              <a:t>Stipulate a period of acceptance, for example: 5 days for the offer.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950" y="25400"/>
            <a:ext cx="9036050"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4</a:t>
            </a:r>
            <a:r>
              <a:rPr lang="zh-CN" altLang="en-US" sz="4000" b="1" kern="100" dirty="0">
                <a:latin typeface="Times New Roman" panose="02020603050405020304" pitchFamily="18" charset="0"/>
                <a:cs typeface="Times New Roman" panose="02020603050405020304" pitchFamily="18" charset="0"/>
              </a:rPr>
              <a:t>、发盘的生效和撤回</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125538"/>
            <a:ext cx="7704138" cy="4537075"/>
          </a:xfrm>
        </p:spPr>
        <p:txBody>
          <a:bodyPr/>
          <a:lstStyle/>
          <a:p>
            <a:pPr marL="0" indent="0" algn="just" eaLnBrk="1" hangingPunct="1">
              <a:lnSpc>
                <a:spcPct val="200000"/>
              </a:lnSpc>
              <a:buFontTx/>
              <a:buNone/>
              <a:defRPr/>
            </a:pPr>
            <a:r>
              <a:rPr lang="zh-CN" altLang="en-US" sz="2800" kern="100" dirty="0">
                <a:latin typeface="Times New Roman" panose="02020603050405020304"/>
              </a:rPr>
              <a:t>发盘对有效期的规定有两种常用方法：</a:t>
            </a:r>
            <a:endParaRPr lang="en-US" altLang="zh-CN" sz="2800" kern="100" dirty="0">
              <a:latin typeface="Times New Roman" panose="02020603050405020304"/>
            </a:endParaRPr>
          </a:p>
          <a:p>
            <a:pPr marL="514350" indent="-514350" algn="just" eaLnBrk="1" hangingPunct="1">
              <a:lnSpc>
                <a:spcPct val="200000"/>
              </a:lnSpc>
              <a:buFontTx/>
              <a:buAutoNum type="alphaLcPeriod"/>
              <a:defRPr/>
            </a:pPr>
            <a:r>
              <a:rPr lang="zh-CN" altLang="en-US" sz="2800" kern="100" dirty="0">
                <a:latin typeface="Times New Roman" panose="02020603050405020304"/>
              </a:rPr>
              <a:t>规定最迟接受期限，例如：发盘限</a:t>
            </a:r>
            <a:r>
              <a:rPr lang="en-US" altLang="zh-CN" sz="2800" kern="100" dirty="0">
                <a:latin typeface="Times New Roman" panose="02020603050405020304"/>
              </a:rPr>
              <a:t>2018</a:t>
            </a:r>
            <a:r>
              <a:rPr lang="zh-CN" altLang="en-US" sz="2800" kern="100" dirty="0">
                <a:latin typeface="Times New Roman" panose="02020603050405020304"/>
              </a:rPr>
              <a:t>年</a:t>
            </a:r>
            <a:r>
              <a:rPr lang="en-US" altLang="zh-CN" sz="2800" kern="100" dirty="0">
                <a:latin typeface="Times New Roman" panose="02020603050405020304"/>
              </a:rPr>
              <a:t>5</a:t>
            </a:r>
            <a:r>
              <a:rPr lang="zh-CN" altLang="en-US" sz="2800" kern="100" dirty="0">
                <a:latin typeface="Times New Roman" panose="02020603050405020304"/>
              </a:rPr>
              <a:t>月</a:t>
            </a:r>
            <a:r>
              <a:rPr lang="en-US" altLang="zh-CN" sz="2800" kern="100" dirty="0">
                <a:latin typeface="Times New Roman" panose="02020603050405020304"/>
              </a:rPr>
              <a:t>3</a:t>
            </a:r>
            <a:r>
              <a:rPr lang="zh-CN" altLang="en-US" sz="2800" kern="100" dirty="0">
                <a:latin typeface="Times New Roman" panose="02020603050405020304"/>
              </a:rPr>
              <a:t>日复到此地。</a:t>
            </a:r>
            <a:endParaRPr lang="en-US" altLang="zh-CN" sz="2800" kern="100" dirty="0">
              <a:latin typeface="Times New Roman" panose="02020603050405020304"/>
            </a:endParaRPr>
          </a:p>
          <a:p>
            <a:pPr marL="514350" indent="-514350" algn="just" eaLnBrk="1" hangingPunct="1">
              <a:lnSpc>
                <a:spcPct val="200000"/>
              </a:lnSpc>
              <a:buFontTx/>
              <a:buAutoNum type="alphaLcPeriod"/>
              <a:defRPr/>
            </a:pPr>
            <a:r>
              <a:rPr lang="zh-CN" altLang="en-US" sz="2800" kern="100" dirty="0">
                <a:latin typeface="Times New Roman" panose="02020603050405020304"/>
              </a:rPr>
              <a:t>规定一段接受时间，例如：发盘</a:t>
            </a:r>
            <a:r>
              <a:rPr lang="en-US" altLang="zh-CN" sz="2800" kern="100" dirty="0">
                <a:latin typeface="Times New Roman" panose="02020603050405020304"/>
              </a:rPr>
              <a:t>5</a:t>
            </a:r>
            <a:r>
              <a:rPr lang="zh-CN" altLang="en-US" sz="2800" kern="100" dirty="0">
                <a:latin typeface="Times New Roman" panose="02020603050405020304"/>
              </a:rPr>
              <a:t>天有效。</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5. The Revocation and Invalidation of an 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75575" cy="4537075"/>
          </a:xfrm>
        </p:spPr>
        <p:txBody>
          <a:bodyPr/>
          <a:lstStyle/>
          <a:p>
            <a:pPr marL="0" indent="0" algn="just" eaLnBrk="1" hangingPunct="1">
              <a:buFontTx/>
              <a:buNone/>
              <a:defRPr/>
            </a:pPr>
            <a:r>
              <a:rPr lang="en-US" altLang="zh-CN" sz="2800" kern="100" dirty="0">
                <a:latin typeface="Times New Roman" panose="02020603050405020304"/>
              </a:rPr>
              <a:t>Situations will cause the failure of the offer:</a:t>
            </a:r>
          </a:p>
          <a:p>
            <a:pPr marL="0" indent="0" algn="just" eaLnBrk="1" hangingPunct="1">
              <a:lnSpc>
                <a:spcPct val="150000"/>
              </a:lnSpc>
              <a:buFontTx/>
              <a:buNone/>
              <a:defRPr/>
            </a:pPr>
            <a:r>
              <a:rPr lang="en-US" altLang="zh-CN" sz="2800" kern="100" dirty="0">
                <a:latin typeface="Times New Roman" panose="02020603050405020304"/>
              </a:rPr>
              <a:t>(1) the recipient refuses or counteroffers.</a:t>
            </a:r>
          </a:p>
          <a:p>
            <a:pPr marL="0" indent="0" algn="just" eaLnBrk="1" hangingPunct="1">
              <a:lnSpc>
                <a:spcPct val="150000"/>
              </a:lnSpc>
              <a:buFontTx/>
              <a:buNone/>
              <a:defRPr/>
            </a:pPr>
            <a:r>
              <a:rPr lang="en-US" altLang="zh-CN" sz="2800" kern="100" dirty="0">
                <a:latin typeface="Times New Roman" panose="02020603050405020304"/>
              </a:rPr>
              <a:t>(2) the offer has been overdue.</a:t>
            </a:r>
          </a:p>
          <a:p>
            <a:pPr marL="0" indent="0" algn="just" eaLnBrk="1" hangingPunct="1">
              <a:lnSpc>
                <a:spcPct val="150000"/>
              </a:lnSpc>
              <a:buFontTx/>
              <a:buNone/>
              <a:defRPr/>
            </a:pPr>
            <a:r>
              <a:rPr lang="en-US" altLang="zh-CN" sz="2800" kern="100" dirty="0">
                <a:latin typeface="Times New Roman" panose="02020603050405020304"/>
              </a:rPr>
              <a:t>(3) the </a:t>
            </a:r>
            <a:r>
              <a:rPr lang="en-US" altLang="zh-CN" sz="2800" kern="100" dirty="0" err="1">
                <a:latin typeface="Times New Roman" panose="02020603050405020304"/>
              </a:rPr>
              <a:t>offeror</a:t>
            </a:r>
            <a:r>
              <a:rPr lang="en-US" altLang="zh-CN" sz="2800" kern="100" dirty="0">
                <a:latin typeface="Times New Roman" panose="02020603050405020304"/>
              </a:rPr>
              <a:t> shall withdraw or cancel the offer according to law.</a:t>
            </a:r>
          </a:p>
          <a:p>
            <a:pPr marL="0" indent="0" algn="just" eaLnBrk="1" hangingPunct="1">
              <a:lnSpc>
                <a:spcPct val="150000"/>
              </a:lnSpc>
              <a:buFontTx/>
              <a:buNone/>
              <a:defRPr/>
            </a:pPr>
            <a:r>
              <a:rPr lang="en-US" altLang="zh-CN" sz="2800" kern="100" dirty="0">
                <a:latin typeface="Times New Roman" panose="02020603050405020304"/>
              </a:rPr>
              <a:t>(4) the occurrence of unexpected events such as force majeure.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5</a:t>
            </a:r>
            <a:r>
              <a:rPr lang="zh-CN" altLang="en-US" sz="4000" b="1" kern="100" dirty="0">
                <a:latin typeface="Times New Roman" panose="02020603050405020304" pitchFamily="18" charset="0"/>
                <a:cs typeface="Times New Roman" panose="02020603050405020304" pitchFamily="18" charset="0"/>
              </a:rPr>
              <a:t>、发盘的撤销与失效</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775575" cy="4537075"/>
          </a:xfrm>
        </p:spPr>
        <p:txBody>
          <a:bodyPr/>
          <a:lstStyle/>
          <a:p>
            <a:pPr marL="0" indent="0" algn="just" eaLnBrk="1" hangingPunct="1">
              <a:lnSpc>
                <a:spcPct val="200000"/>
              </a:lnSpc>
              <a:buFontTx/>
              <a:buNone/>
              <a:defRPr/>
            </a:pPr>
            <a:r>
              <a:rPr lang="zh-CN" altLang="en-US" sz="2800" kern="100" dirty="0">
                <a:latin typeface="Times New Roman" panose="02020603050405020304"/>
              </a:rPr>
              <a:t>以下几种情况将造成发盘的失效：</a:t>
            </a:r>
          </a:p>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1</a:t>
            </a:r>
            <a:r>
              <a:rPr lang="zh-CN" altLang="en-US" sz="2800" kern="100" dirty="0">
                <a:latin typeface="Times New Roman" panose="02020603050405020304"/>
              </a:rPr>
              <a:t>）受盘人拒绝或还盘</a:t>
            </a:r>
          </a:p>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2</a:t>
            </a:r>
            <a:r>
              <a:rPr lang="zh-CN" altLang="en-US" sz="2800" kern="100" dirty="0">
                <a:latin typeface="Times New Roman" panose="02020603050405020304"/>
              </a:rPr>
              <a:t>）发盘的有效期届满</a:t>
            </a:r>
          </a:p>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3</a:t>
            </a:r>
            <a:r>
              <a:rPr lang="zh-CN" altLang="en-US" sz="2800" kern="100" dirty="0">
                <a:latin typeface="Times New Roman" panose="02020603050405020304"/>
              </a:rPr>
              <a:t>）发盘人依法撤回或撤销发盘</a:t>
            </a:r>
          </a:p>
          <a:p>
            <a:pPr marL="0" indent="0" algn="just" eaLnBrk="1" hangingPunct="1">
              <a:lnSpc>
                <a:spcPct val="20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4</a:t>
            </a:r>
            <a:r>
              <a:rPr lang="zh-CN" altLang="en-US" sz="2800" kern="100" dirty="0">
                <a:latin typeface="Times New Roman" panose="02020603050405020304"/>
              </a:rPr>
              <a:t>）不可抗力等意外事件的发生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08720" y="1052736"/>
            <a:ext cx="7776864" cy="5293757"/>
          </a:xfrm>
          <a:prstGeom prst="rect">
            <a:avLst/>
          </a:prstGeom>
          <a:noFill/>
        </p:spPr>
        <p:txBody>
          <a:bodyPr wrap="square" rtlCol="0">
            <a:spAutoFit/>
          </a:bodyPr>
          <a:lstStyle/>
          <a:p>
            <a:pPr algn="just"/>
            <a:r>
              <a:rPr lang="zh-CN" altLang="en-US" sz="2800">
                <a:latin typeface="Times New Roman" panose="02020603050405020304" pitchFamily="18" charset="0"/>
                <a:cs typeface="Times New Roman" panose="02020603050405020304" pitchFamily="18" charset="0"/>
              </a:rPr>
              <a:t>⑥</a:t>
            </a:r>
            <a:r>
              <a:rPr lang="en-US" altLang="zh-CN" sz="2800">
                <a:latin typeface="Times New Roman" panose="02020603050405020304" pitchFamily="18" charset="0"/>
                <a:cs typeface="Times New Roman" panose="02020603050405020304" pitchFamily="18" charset="0"/>
              </a:rPr>
              <a:t>Sale by specifications and illustrations</a:t>
            </a:r>
            <a:r>
              <a:rPr lang="zh-CN" altLang="en-US" sz="2800">
                <a:latin typeface="Times New Roman" panose="02020603050405020304" pitchFamily="18" charset="0"/>
                <a:cs typeface="Times New Roman" panose="02020603050405020304" pitchFamily="18" charset="0"/>
              </a:rPr>
              <a:t>：</a:t>
            </a:r>
            <a:endParaRPr lang="en-US" altLang="zh-CN" sz="2800">
              <a:latin typeface="Times New Roman" panose="02020603050405020304" pitchFamily="18" charset="0"/>
              <a:cs typeface="Times New Roman" panose="02020603050405020304" pitchFamily="18" charset="0"/>
            </a:endParaRPr>
          </a:p>
          <a:p>
            <a:pPr algn="just"/>
            <a:r>
              <a:rPr lang="zh-CN" altLang="en-US" sz="2400">
                <a:latin typeface="Times New Roman" panose="02020603050405020304" pitchFamily="18" charset="0"/>
                <a:cs typeface="Times New Roman" panose="02020603050405020304" pitchFamily="18" charset="0"/>
              </a:rPr>
              <a:t>   （</a:t>
            </a:r>
            <a:r>
              <a:rPr lang="zh-CN" altLang="en-US" sz="2400"/>
              <a:t>凭说明买卖</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pPr algn="just"/>
            <a:r>
              <a:rPr lang="en-US" altLang="zh-CN" sz="2600">
                <a:latin typeface="Times New Roman" panose="02020603050405020304" pitchFamily="18" charset="0"/>
                <a:cs typeface="Times New Roman" panose="02020603050405020304" pitchFamily="18" charset="0"/>
              </a:rPr>
              <a:t>The quality of some machines, instruments, electronic appliances and large-size equipment which have complicated structure cannot be described by merely specifications or brand. Thus, the specific descriptions of products in detail are required to indicate the structure, material, performance as well as method of operation.</a:t>
            </a:r>
          </a:p>
          <a:p>
            <a:pPr algn="just"/>
            <a:r>
              <a:rPr lang="zh-CN" altLang="en-US" sz="2400">
                <a:latin typeface="Times New Roman" panose="02020603050405020304" pitchFamily="18" charset="0"/>
                <a:cs typeface="Times New Roman" panose="02020603050405020304" pitchFamily="18" charset="0"/>
              </a:rPr>
              <a:t>（</a:t>
            </a:r>
            <a:r>
              <a:rPr lang="zh-CN" altLang="en-US" sz="2400"/>
              <a:t>一些机器、仪器、电子电器、大型设备的结构非常复杂，不能只用规格或品牌去描述它们的品质，这类商品需要详细的说明来反映它们的结构、材料、功能以及操作方法。</a:t>
            </a:r>
            <a:r>
              <a:rPr lang="zh-CN" altLang="en-US" sz="2400">
                <a:latin typeface="Times New Roman" panose="02020603050405020304" pitchFamily="18" charset="0"/>
                <a:cs typeface="Times New Roman" panose="02020603050405020304" pitchFamily="18" charset="0"/>
              </a:rPr>
              <a:t>）</a:t>
            </a:r>
            <a:endParaRPr lang="zh-CN" altLang="en-US" sz="2400"/>
          </a:p>
          <a:p>
            <a:pPr algn="just"/>
            <a:endParaRPr lang="en-US" altLang="zh-CN" sz="1200">
              <a:latin typeface="Times New Roman" panose="02020603050405020304" pitchFamily="18" charset="0"/>
              <a:cs typeface="Times New Roman" panose="02020603050405020304" pitchFamily="18" charset="0"/>
            </a:endParaRPr>
          </a:p>
          <a:p>
            <a:pPr algn="just"/>
            <a:endParaRPr lang="zh-CN" altLang="en-US" sz="22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Four Counter-offer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268413"/>
            <a:ext cx="7775575" cy="4537075"/>
          </a:xfrm>
        </p:spPr>
        <p:txBody>
          <a:bodyPr/>
          <a:lstStyle/>
          <a:p>
            <a:pPr marL="0" indent="0" algn="just" eaLnBrk="1" hangingPunct="1">
              <a:lnSpc>
                <a:spcPct val="200000"/>
              </a:lnSpc>
              <a:buFontTx/>
              <a:buNone/>
              <a:defRPr/>
            </a:pPr>
            <a:r>
              <a:rPr lang="en-US" altLang="zh-CN" sz="2800" b="1" kern="100" dirty="0">
                <a:latin typeface="Times New Roman" panose="02020603050405020304"/>
              </a:rPr>
              <a:t>           A counter-offer </a:t>
            </a:r>
            <a:r>
              <a:rPr lang="en-US" altLang="zh-CN" sz="2800" kern="100" dirty="0">
                <a:latin typeface="Times New Roman" panose="02020603050405020304"/>
              </a:rPr>
              <a:t>is the act of adding, restricting or altering a proposal to a person who does not agree to the terms of the trade.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zh-CN" altLang="en-US" sz="4000" b="1" kern="100" dirty="0">
                <a:latin typeface="Times New Roman" panose="02020603050405020304" pitchFamily="18" charset="0"/>
                <a:cs typeface="Times New Roman" panose="02020603050405020304" pitchFamily="18" charset="0"/>
              </a:rPr>
              <a:t>第四节  还盘</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916113"/>
            <a:ext cx="7775575" cy="1800225"/>
          </a:xfrm>
        </p:spPr>
        <p:txBody>
          <a:bodyPr/>
          <a:lstStyle/>
          <a:p>
            <a:pPr marL="0" indent="0" algn="just" eaLnBrk="1" hangingPunct="1">
              <a:lnSpc>
                <a:spcPct val="200000"/>
              </a:lnSpc>
              <a:buFontTx/>
              <a:buNone/>
              <a:defRPr/>
            </a:pPr>
            <a:r>
              <a:rPr lang="zh-CN" altLang="en-US" sz="2800" b="1" kern="100" dirty="0">
                <a:latin typeface="Times New Roman" panose="02020603050405020304"/>
              </a:rPr>
              <a:t>还盘</a:t>
            </a:r>
            <a:r>
              <a:rPr lang="zh-CN" altLang="en-US" sz="2800" kern="100" dirty="0">
                <a:latin typeface="Times New Roman" panose="02020603050405020304"/>
              </a:rPr>
              <a:t>是指受盘人不同意发盘中的交易条件而对其提出添加、限制或更改建议的行为。</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An example of counter-offer letter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775575" cy="4537075"/>
          </a:xfrm>
        </p:spPr>
        <p:txBody>
          <a:bodyPr/>
          <a:lstStyle/>
          <a:p>
            <a:pPr marL="0" indent="0" algn="just" eaLnBrk="1" hangingPunct="1">
              <a:lnSpc>
                <a:spcPct val="150000"/>
              </a:lnSpc>
              <a:buFontTx/>
              <a:buNone/>
              <a:defRPr/>
            </a:pPr>
            <a:r>
              <a:rPr lang="en-US" altLang="zh-CN" sz="2800" kern="100" dirty="0">
                <a:latin typeface="Times New Roman" panose="02020603050405020304"/>
              </a:rPr>
              <a:t>To whom it may concern, </a:t>
            </a:r>
          </a:p>
          <a:p>
            <a:pPr marL="0" indent="0" algn="just" eaLnBrk="1" hangingPunct="1">
              <a:lnSpc>
                <a:spcPct val="150000"/>
              </a:lnSpc>
              <a:buFontTx/>
              <a:buNone/>
              <a:defRPr/>
            </a:pPr>
            <a:r>
              <a:rPr lang="en-US" altLang="zh-CN" sz="2800" kern="100" dirty="0">
                <a:latin typeface="Times New Roman" panose="02020603050405020304"/>
              </a:rPr>
              <a:t>       We are in receipt of both your offer of May 15th and the samples of Melon Seeds, thank you. While appreciating the good quality of yours Melon Seeds, we find your price is above the market level. We have also to point out that the products of the same quality in our market are 15% to 20% lower than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An example of counter-offer letter</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96975"/>
            <a:ext cx="7775575" cy="4537075"/>
          </a:xfrm>
        </p:spPr>
        <p:txBody>
          <a:bodyPr/>
          <a:lstStyle/>
          <a:p>
            <a:pPr marL="0" indent="0" algn="just" eaLnBrk="1" hangingPunct="1">
              <a:lnSpc>
                <a:spcPct val="150000"/>
              </a:lnSpc>
              <a:buFontTx/>
              <a:buNone/>
              <a:defRPr/>
            </a:pPr>
            <a:r>
              <a:rPr lang="en-US" altLang="zh-CN" sz="2800" kern="100" dirty="0">
                <a:latin typeface="Times New Roman" panose="02020603050405020304"/>
              </a:rPr>
              <a:t>your price. In that case, we have to ask you to consider if you can make reduction on your price, say 10%. As our order would be worth around USD 100 000,  it’s worthwhile to make a concession.</a:t>
            </a:r>
          </a:p>
          <a:p>
            <a:pPr marL="0" indent="0" algn="just" eaLnBrk="1" hangingPunct="1">
              <a:lnSpc>
                <a:spcPct val="150000"/>
              </a:lnSpc>
              <a:buFontTx/>
              <a:buNone/>
              <a:defRPr/>
            </a:pPr>
            <a:r>
              <a:rPr lang="en-US" altLang="zh-CN" sz="2800" kern="100" dirty="0">
                <a:latin typeface="Times New Roman" panose="02020603050405020304"/>
              </a:rPr>
              <a:t>        Looking forward to your early reply.</a:t>
            </a:r>
          </a:p>
          <a:p>
            <a:pPr marL="0" indent="0" algn="r" eaLnBrk="1" hangingPunct="1">
              <a:lnSpc>
                <a:spcPct val="150000"/>
              </a:lnSpc>
              <a:buFontTx/>
              <a:buNone/>
              <a:defRPr/>
            </a:pPr>
            <a:r>
              <a:rPr lang="en-US" altLang="zh-CN" sz="2800" kern="100" dirty="0">
                <a:latin typeface="Times New Roman" panose="02020603050405020304"/>
              </a:rPr>
              <a:t> Yours faithfully,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zh-CN" altLang="en-US" sz="4000" b="1" kern="100" dirty="0">
                <a:latin typeface="Times New Roman" panose="02020603050405020304" pitchFamily="18" charset="0"/>
                <a:cs typeface="Times New Roman" panose="02020603050405020304" pitchFamily="18" charset="0"/>
              </a:rPr>
              <a:t>还盘信的实例</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84213" y="1125538"/>
            <a:ext cx="7775575" cy="4537075"/>
          </a:xfrm>
        </p:spPr>
        <p:txBody>
          <a:bodyPr/>
          <a:lstStyle/>
          <a:p>
            <a:pPr marL="0" indent="0" algn="just" eaLnBrk="1" hangingPunct="1">
              <a:buFontTx/>
              <a:buNone/>
              <a:defRPr/>
            </a:pPr>
            <a:r>
              <a:rPr lang="zh-CN" altLang="en-US" sz="2600" kern="100" dirty="0">
                <a:latin typeface="Times New Roman" panose="02020603050405020304"/>
              </a:rPr>
              <a:t>敬启者：</a:t>
            </a:r>
          </a:p>
          <a:p>
            <a:pPr marL="0" indent="0" algn="just" eaLnBrk="1" hangingPunct="1">
              <a:buFontTx/>
              <a:buNone/>
              <a:defRPr/>
            </a:pPr>
            <a:r>
              <a:rPr lang="zh-CN" altLang="en-US" sz="2600" kern="100" dirty="0">
                <a:latin typeface="Times New Roman" panose="02020603050405020304"/>
              </a:rPr>
              <a:t>         你方</a:t>
            </a:r>
            <a:r>
              <a:rPr lang="en-US" altLang="zh-CN" sz="2600" kern="100" dirty="0">
                <a:latin typeface="Times New Roman" panose="02020603050405020304"/>
              </a:rPr>
              <a:t>5</a:t>
            </a:r>
            <a:r>
              <a:rPr lang="zh-CN" altLang="en-US" sz="2600" kern="100" dirty="0">
                <a:latin typeface="Times New Roman" panose="02020603050405020304"/>
              </a:rPr>
              <a:t>月</a:t>
            </a:r>
            <a:r>
              <a:rPr lang="en-US" altLang="zh-CN" sz="2600" kern="100" dirty="0">
                <a:latin typeface="Times New Roman" panose="02020603050405020304"/>
              </a:rPr>
              <a:t>15</a:t>
            </a:r>
            <a:r>
              <a:rPr lang="zh-CN" altLang="en-US" sz="2600" kern="100" dirty="0">
                <a:latin typeface="Times New Roman" panose="02020603050405020304"/>
              </a:rPr>
              <a:t>日报盘和瓜子的样品均已收悉，谢谢。尽管很欣赏产品的良好品质，我们发现你们的价格高于市场水平。我们还要指出的是在我方市场相同质量产品的价格都比你方价格低</a:t>
            </a:r>
            <a:r>
              <a:rPr lang="en-US" altLang="zh-CN" sz="2600" kern="100" dirty="0">
                <a:latin typeface="Times New Roman" panose="02020603050405020304"/>
              </a:rPr>
              <a:t>15%</a:t>
            </a:r>
            <a:r>
              <a:rPr lang="zh-CN" altLang="en-US" sz="2600" kern="100" dirty="0">
                <a:latin typeface="Times New Roman" panose="02020603050405020304"/>
              </a:rPr>
              <a:t>到</a:t>
            </a:r>
            <a:r>
              <a:rPr lang="en-US" altLang="zh-CN" sz="2600" kern="100" dirty="0">
                <a:latin typeface="Times New Roman" panose="02020603050405020304"/>
              </a:rPr>
              <a:t>20%</a:t>
            </a:r>
            <a:r>
              <a:rPr lang="zh-CN" altLang="en-US" sz="2600" kern="100" dirty="0">
                <a:latin typeface="Times New Roman" panose="02020603050405020304"/>
              </a:rPr>
              <a:t>。</a:t>
            </a:r>
          </a:p>
          <a:p>
            <a:pPr marL="0" indent="0" algn="just" eaLnBrk="1" hangingPunct="1">
              <a:buFontTx/>
              <a:buNone/>
              <a:defRPr/>
            </a:pPr>
            <a:r>
              <a:rPr lang="zh-CN" altLang="en-US" sz="2600" kern="100" dirty="0">
                <a:latin typeface="Times New Roman" panose="02020603050405020304"/>
              </a:rPr>
              <a:t>        事情既然这样，我们不得不请你们考虑是否能减价，比方说</a:t>
            </a:r>
            <a:r>
              <a:rPr lang="en-US" altLang="zh-CN" sz="2600" kern="100" dirty="0">
                <a:latin typeface="Times New Roman" panose="02020603050405020304"/>
              </a:rPr>
              <a:t>10%</a:t>
            </a:r>
            <a:r>
              <a:rPr lang="zh-CN" altLang="en-US" sz="2600" kern="100" dirty="0">
                <a:latin typeface="Times New Roman" panose="02020603050405020304"/>
              </a:rPr>
              <a:t>。由于我方订货价值将约值</a:t>
            </a:r>
            <a:r>
              <a:rPr lang="en-US" altLang="zh-CN" sz="2600" kern="100" dirty="0">
                <a:latin typeface="Times New Roman" panose="02020603050405020304"/>
              </a:rPr>
              <a:t>10</a:t>
            </a:r>
            <a:r>
              <a:rPr lang="zh-CN" altLang="en-US" sz="2600" kern="100" dirty="0">
                <a:latin typeface="Times New Roman" panose="02020603050405020304"/>
              </a:rPr>
              <a:t>万美元，你方定会认为是值得做出让步的。</a:t>
            </a:r>
          </a:p>
          <a:p>
            <a:pPr marL="0" indent="0" algn="just" eaLnBrk="1" hangingPunct="1">
              <a:buFontTx/>
              <a:buNone/>
              <a:defRPr/>
            </a:pPr>
            <a:r>
              <a:rPr lang="zh-CN" altLang="en-US" sz="2600" kern="100" dirty="0">
                <a:latin typeface="Times New Roman" panose="02020603050405020304"/>
              </a:rPr>
              <a:t>         盼早复。</a:t>
            </a:r>
          </a:p>
          <a:p>
            <a:pPr marL="0" indent="0" algn="r" eaLnBrk="1" hangingPunct="1">
              <a:buFontTx/>
              <a:buNone/>
              <a:defRPr/>
            </a:pPr>
            <a:r>
              <a:rPr lang="zh-CN" altLang="en-US" sz="2600" kern="100" dirty="0">
                <a:latin typeface="Times New Roman" panose="02020603050405020304"/>
              </a:rPr>
              <a:t>谨上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Five Acceptance and Signing Contract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484313"/>
            <a:ext cx="7777163" cy="4537075"/>
          </a:xfrm>
        </p:spPr>
        <p:txBody>
          <a:bodyPr/>
          <a:lstStyle/>
          <a:p>
            <a:pPr marL="0" indent="0" algn="just" eaLnBrk="1" hangingPunct="1">
              <a:lnSpc>
                <a:spcPct val="200000"/>
              </a:lnSpc>
              <a:buFontTx/>
              <a:buNone/>
              <a:defRPr/>
            </a:pPr>
            <a:r>
              <a:rPr lang="en-US" altLang="zh-CN" sz="2800" b="1" kern="100" dirty="0">
                <a:latin typeface="Times New Roman" panose="02020603050405020304"/>
              </a:rPr>
              <a:t>Acceptance</a:t>
            </a:r>
            <a:r>
              <a:rPr lang="en-US" altLang="zh-CN" sz="2800" kern="100" dirty="0">
                <a:latin typeface="Times New Roman" panose="02020603050405020304"/>
              </a:rPr>
              <a:t> means that the </a:t>
            </a:r>
            <a:r>
              <a:rPr lang="en-US" altLang="zh-CN" sz="2800" kern="100" dirty="0" err="1">
                <a:latin typeface="Times New Roman" panose="02020603050405020304"/>
              </a:rPr>
              <a:t>offeree</a:t>
            </a:r>
            <a:r>
              <a:rPr lang="en-US" altLang="zh-CN" sz="2800" kern="100" dirty="0">
                <a:latin typeface="Times New Roman" panose="02020603050405020304"/>
              </a:rPr>
              <a:t> agree with trade terms of the offer unconditionally and express his intention to conclude the contract.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zh-CN" altLang="en-US" sz="4000" b="1" kern="100" dirty="0">
                <a:latin typeface="Times New Roman" panose="02020603050405020304" pitchFamily="18" charset="0"/>
                <a:cs typeface="Times New Roman" panose="02020603050405020304" pitchFamily="18" charset="0"/>
              </a:rPr>
              <a:t>第五节  接受与签订合同</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484313"/>
            <a:ext cx="7777163" cy="4537075"/>
          </a:xfrm>
        </p:spPr>
        <p:txBody>
          <a:bodyPr/>
          <a:lstStyle/>
          <a:p>
            <a:pPr marL="0" indent="0" algn="just" eaLnBrk="1" hangingPunct="1">
              <a:lnSpc>
                <a:spcPct val="200000"/>
              </a:lnSpc>
              <a:buFontTx/>
              <a:buNone/>
              <a:defRPr/>
            </a:pPr>
            <a:r>
              <a:rPr lang="zh-CN" altLang="en-US" sz="2800" b="1" kern="100" dirty="0">
                <a:latin typeface="Times New Roman" panose="02020603050405020304"/>
              </a:rPr>
              <a:t>接受</a:t>
            </a:r>
            <a:r>
              <a:rPr lang="zh-CN" altLang="en-US" sz="2800" kern="100" dirty="0">
                <a:latin typeface="Times New Roman" panose="02020603050405020304"/>
              </a:rPr>
              <a:t>是指受盘人对接到发盘或还盘中的各项交易条件无条件同意，并愿意按这些交款与对方签订合同的一种肯定表示。</a:t>
            </a: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Five Acceptance and Signing Contract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341438"/>
            <a:ext cx="7632700" cy="4537075"/>
          </a:xfrm>
        </p:spPr>
        <p:txBody>
          <a:bodyPr/>
          <a:lstStyle/>
          <a:p>
            <a:pPr marL="0" indent="0" algn="just" eaLnBrk="1" hangingPunct="1">
              <a:buFontTx/>
              <a:buNone/>
              <a:defRPr/>
            </a:pPr>
            <a:r>
              <a:rPr lang="en-US" altLang="zh-CN" sz="2800" kern="100" dirty="0">
                <a:latin typeface="Times New Roman" panose="02020603050405020304"/>
              </a:rPr>
              <a:t>Conditions that constitute an effective acceptance:</a:t>
            </a:r>
          </a:p>
          <a:p>
            <a:pPr marL="0" indent="0" algn="just" eaLnBrk="1" hangingPunct="1">
              <a:buFontTx/>
              <a:buNone/>
              <a:defRPr/>
            </a:pPr>
            <a:r>
              <a:rPr lang="en-US" altLang="zh-CN" sz="2800" kern="100" dirty="0">
                <a:latin typeface="Times New Roman" panose="02020603050405020304"/>
              </a:rPr>
              <a:t>(1) acceptance must be made by a specific </a:t>
            </a:r>
            <a:r>
              <a:rPr lang="en-US" altLang="zh-CN" sz="2800" kern="100" dirty="0" err="1">
                <a:latin typeface="Times New Roman" panose="02020603050405020304"/>
              </a:rPr>
              <a:t>offeree</a:t>
            </a:r>
            <a:r>
              <a:rPr lang="en-US" altLang="zh-CN" sz="2800" kern="100" dirty="0">
                <a:latin typeface="Times New Roman" panose="02020603050405020304"/>
              </a:rPr>
              <a:t>.</a:t>
            </a:r>
          </a:p>
          <a:p>
            <a:pPr marL="0" indent="0" algn="just" eaLnBrk="1" hangingPunct="1">
              <a:buFontTx/>
              <a:buNone/>
              <a:defRPr/>
            </a:pPr>
            <a:r>
              <a:rPr lang="en-US" altLang="zh-CN" sz="2800" kern="100" dirty="0">
                <a:latin typeface="Times New Roman" panose="02020603050405020304"/>
              </a:rPr>
              <a:t>(2) acceptance must be consistent with the content of the offer.</a:t>
            </a:r>
          </a:p>
          <a:p>
            <a:pPr marL="0" indent="0" algn="just" eaLnBrk="1" hangingPunct="1">
              <a:buFontTx/>
              <a:buNone/>
              <a:defRPr/>
            </a:pPr>
            <a:r>
              <a:rPr lang="en-US" altLang="zh-CN" sz="2800" kern="100" dirty="0">
                <a:latin typeface="Times New Roman" panose="02020603050405020304"/>
              </a:rPr>
              <a:t>(3) acceptance must be made within the validity period.</a:t>
            </a:r>
          </a:p>
          <a:p>
            <a:pPr marL="0" indent="0" algn="just" eaLnBrk="1" hangingPunct="1">
              <a:buFontTx/>
              <a:buNone/>
              <a:defRPr/>
            </a:pPr>
            <a:r>
              <a:rPr lang="en-US" altLang="zh-CN" sz="2800" kern="100" dirty="0">
                <a:latin typeface="Times New Roman" panose="02020603050405020304"/>
              </a:rPr>
              <a:t>(4) acceptance must be clearly expressed in a certain way.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zh-CN" altLang="en-US" sz="4000" b="1" kern="100" dirty="0">
                <a:latin typeface="Times New Roman" panose="02020603050405020304" pitchFamily="18" charset="0"/>
                <a:cs typeface="Times New Roman" panose="02020603050405020304" pitchFamily="18" charset="0"/>
              </a:rPr>
              <a:t>第五节 接受与签订合同</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341438"/>
            <a:ext cx="7632700" cy="4537075"/>
          </a:xfrm>
        </p:spPr>
        <p:txBody>
          <a:bodyPr/>
          <a:lstStyle/>
          <a:p>
            <a:pPr marL="0" indent="0" algn="just" eaLnBrk="1" hangingPunct="1">
              <a:lnSpc>
                <a:spcPct val="150000"/>
              </a:lnSpc>
              <a:buFontTx/>
              <a:buNone/>
              <a:defRPr/>
            </a:pPr>
            <a:r>
              <a:rPr lang="zh-CN" altLang="en-US" sz="2800" kern="100" dirty="0">
                <a:latin typeface="Times New Roman" panose="02020603050405020304"/>
              </a:rPr>
              <a:t>构成一项有效接受的条件：</a:t>
            </a:r>
          </a:p>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1</a:t>
            </a:r>
            <a:r>
              <a:rPr lang="zh-CN" altLang="en-US" sz="2800" kern="100" dirty="0">
                <a:latin typeface="Times New Roman" panose="02020603050405020304"/>
              </a:rPr>
              <a:t>）接受必须由特定的受盘人作出</a:t>
            </a:r>
          </a:p>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2</a:t>
            </a:r>
            <a:r>
              <a:rPr lang="zh-CN" altLang="en-US" sz="2800" kern="100" dirty="0">
                <a:latin typeface="Times New Roman" panose="02020603050405020304"/>
              </a:rPr>
              <a:t>）接受必须与发盘的内容相符</a:t>
            </a:r>
          </a:p>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3</a:t>
            </a:r>
            <a:r>
              <a:rPr lang="zh-CN" altLang="en-US" sz="2800" kern="100" dirty="0">
                <a:latin typeface="Times New Roman" panose="02020603050405020304"/>
              </a:rPr>
              <a:t>）接受必须在有效期内做出</a:t>
            </a:r>
          </a:p>
          <a:p>
            <a:pPr marL="0" indent="0" algn="just" eaLnBrk="1" hangingPunct="1">
              <a:lnSpc>
                <a:spcPct val="150000"/>
              </a:lnSpc>
              <a:buFontTx/>
              <a:buNone/>
              <a:defRPr/>
            </a:pPr>
            <a:r>
              <a:rPr lang="zh-CN" altLang="en-US" sz="2800" kern="100" dirty="0">
                <a:latin typeface="Times New Roman" panose="02020603050405020304"/>
              </a:rPr>
              <a:t>（</a:t>
            </a:r>
            <a:r>
              <a:rPr lang="en-US" altLang="zh-CN" sz="2800" kern="100" dirty="0">
                <a:latin typeface="Times New Roman" panose="02020603050405020304"/>
              </a:rPr>
              <a:t>4</a:t>
            </a:r>
            <a:r>
              <a:rPr lang="zh-CN" altLang="en-US" sz="2800" kern="100" dirty="0">
                <a:latin typeface="Times New Roman" panose="02020603050405020304"/>
              </a:rPr>
              <a:t>）接受必须以一定的方式明确表示出来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en-US" altLang="zh-CN" sz="4000" b="1" kern="100" dirty="0">
                <a:latin typeface="Times New Roman" panose="02020603050405020304" pitchFamily="18" charset="0"/>
                <a:cs typeface="Times New Roman" panose="02020603050405020304" pitchFamily="18" charset="0"/>
              </a:rPr>
              <a:t>Section Five Acceptance and Signing Contract</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196975"/>
            <a:ext cx="7632700" cy="4537075"/>
          </a:xfrm>
        </p:spPr>
        <p:txBody>
          <a:bodyPr/>
          <a:lstStyle/>
          <a:p>
            <a:pPr marL="0" indent="0" algn="just" eaLnBrk="1" hangingPunct="1">
              <a:buFontTx/>
              <a:buNone/>
              <a:defRPr/>
            </a:pPr>
            <a:r>
              <a:rPr lang="en-US" altLang="zh-CN" sz="2800" b="1" kern="100" dirty="0">
                <a:solidFill>
                  <a:srgbClr val="C00000"/>
                </a:solidFill>
                <a:latin typeface="Times New Roman" panose="02020603050405020304"/>
              </a:rPr>
              <a:t>An example of accepting letter:</a:t>
            </a:r>
          </a:p>
          <a:p>
            <a:pPr marL="0" indent="0" algn="just" eaLnBrk="1" hangingPunct="1">
              <a:buFontTx/>
              <a:buNone/>
              <a:defRPr/>
            </a:pPr>
            <a:r>
              <a:rPr lang="en-US" altLang="zh-CN" sz="2800" kern="100" dirty="0">
                <a:latin typeface="Times New Roman" panose="02020603050405020304"/>
              </a:rPr>
              <a:t>To whom it may concern, </a:t>
            </a:r>
          </a:p>
          <a:p>
            <a:pPr marL="0" indent="0" algn="just" eaLnBrk="1" hangingPunct="1">
              <a:buFontTx/>
              <a:buNone/>
              <a:defRPr/>
            </a:pPr>
            <a:r>
              <a:rPr lang="en-US" altLang="zh-CN" sz="2800" kern="100" dirty="0">
                <a:latin typeface="Times New Roman" panose="02020603050405020304"/>
              </a:rPr>
              <a:t>        We acknowledge receipt of your fax of 12 February and confirm the sale of the 50 long tons of rosin to you on the terms agreed upon by both parties.</a:t>
            </a:r>
          </a:p>
          <a:p>
            <a:pPr marL="0" indent="0" algn="just" eaLnBrk="1" hangingPunct="1">
              <a:buFontTx/>
              <a:buNone/>
              <a:defRPr/>
            </a:pPr>
            <a:r>
              <a:rPr lang="en-US" altLang="zh-CN" sz="2800" kern="100" dirty="0">
                <a:latin typeface="Times New Roman" panose="02020603050405020304"/>
              </a:rPr>
              <a:t>         We are enclosing a copy of our sales confirmation no.cf123 in duplicate, one of which is to be returned to us for the purpose of filing. </a:t>
            </a:r>
          </a:p>
          <a:p>
            <a:pPr marL="0" indent="0" algn="r" eaLnBrk="1" hangingPunct="1">
              <a:buFontTx/>
              <a:buNone/>
              <a:defRPr/>
            </a:pPr>
            <a:r>
              <a:rPr lang="en-US" altLang="zh-CN" sz="2800" kern="100" dirty="0">
                <a:latin typeface="Times New Roman" panose="02020603050405020304"/>
              </a:rPr>
              <a:t>Yours faithfully,</a:t>
            </a:r>
          </a:p>
          <a:p>
            <a:pPr marL="0" indent="0" algn="just" eaLnBrk="1" hangingPunct="1">
              <a:buFontTx/>
              <a:buNone/>
              <a:defRPr/>
            </a:pPr>
            <a:endParaRPr lang="en-US" altLang="zh-CN" sz="2800" kern="100" dirty="0">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32548" y="1124744"/>
            <a:ext cx="7682185" cy="3754874"/>
          </a:xfrm>
          <a:prstGeom prst="rect">
            <a:avLst/>
          </a:prstGeom>
          <a:noFill/>
        </p:spPr>
        <p:txBody>
          <a:bodyPr wrap="square" rtlCol="0">
            <a:spAutoFit/>
          </a:bodyPr>
          <a:lstStyle/>
          <a:p>
            <a:pPr algn="just"/>
            <a:r>
              <a:rPr lang="en-US" altLang="zh-CN" sz="3200">
                <a:latin typeface="Times New Roman" panose="02020603050405020304" pitchFamily="18" charset="0"/>
                <a:cs typeface="Times New Roman" panose="02020603050405020304" pitchFamily="18" charset="0"/>
              </a:rPr>
              <a:t>2. Quality Latitude</a:t>
            </a:r>
            <a:r>
              <a:rPr lang="zh-CN" altLang="en-US" sz="2400">
                <a:latin typeface="Times New Roman" panose="02020603050405020304" pitchFamily="18" charset="0"/>
                <a:cs typeface="Times New Roman" panose="02020603050405020304" pitchFamily="18" charset="0"/>
              </a:rPr>
              <a:t>（</a:t>
            </a:r>
            <a:r>
              <a:rPr lang="zh-CN" altLang="en-US" sz="2400"/>
              <a:t>品质机动幅度</a:t>
            </a:r>
            <a:r>
              <a:rPr lang="zh-CN" altLang="en-US" sz="2400">
                <a:latin typeface="Times New Roman" panose="02020603050405020304" pitchFamily="18" charset="0"/>
                <a:cs typeface="Times New Roman" panose="02020603050405020304" pitchFamily="18" charset="0"/>
              </a:rPr>
              <a:t>）</a:t>
            </a:r>
            <a:r>
              <a:rPr lang="zh-CN" altLang="en-US" sz="2000">
                <a:latin typeface="Times New Roman" panose="02020603050405020304" pitchFamily="18" charset="0"/>
                <a:cs typeface="Times New Roman" panose="02020603050405020304" pitchFamily="18" charset="0"/>
              </a:rPr>
              <a:t>：</a:t>
            </a:r>
          </a:p>
          <a:p>
            <a:pPr algn="just"/>
            <a:r>
              <a:rPr lang="en-US" altLang="zh-CN" sz="2800">
                <a:latin typeface="Times New Roman" panose="02020603050405020304" pitchFamily="18" charset="0"/>
                <a:cs typeface="Times New Roman" panose="02020603050405020304" pitchFamily="18" charset="0"/>
              </a:rPr>
              <a:t>Quality latitude means permissible range of the goods delivered by the seller which may be that agreed on between the seller and the buyer beforehand. </a:t>
            </a:r>
          </a:p>
          <a:p>
            <a:pPr algn="just"/>
            <a:endParaRPr lang="en-US" altLang="zh-CN">
              <a:latin typeface="Times New Roman" panose="02020603050405020304" pitchFamily="18" charset="0"/>
              <a:cs typeface="Times New Roman" panose="02020603050405020304" pitchFamily="18" charset="0"/>
            </a:endParaRPr>
          </a:p>
          <a:p>
            <a:pPr algn="just"/>
            <a:r>
              <a:rPr lang="zh-CN" altLang="en-US" sz="2400"/>
              <a:t>（品质机动幅度是指买卖双方事先达成一致同意卖方所交货物的品质变动范围。）</a:t>
            </a:r>
          </a:p>
          <a:p>
            <a:pPr algn="just"/>
            <a:endParaRPr lang="en-US" altLang="zh-CN" sz="28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8" y="25400"/>
            <a:ext cx="8137525" cy="1143000"/>
          </a:xfrm>
        </p:spPr>
        <p:txBody>
          <a:bodyPr/>
          <a:lstStyle/>
          <a:p>
            <a:pPr eaLnBrk="1" hangingPunct="1">
              <a:defRPr/>
            </a:pPr>
            <a:r>
              <a:rPr lang="zh-CN" altLang="en-US" sz="4000" b="1" kern="100" dirty="0">
                <a:latin typeface="Times New Roman" panose="02020603050405020304" pitchFamily="18" charset="0"/>
                <a:cs typeface="Times New Roman" panose="02020603050405020304" pitchFamily="18" charset="0"/>
              </a:rPr>
              <a:t>第五节 接受与签订合同</a:t>
            </a:r>
            <a:endParaRPr lang="zh-CN" altLang="en-US" sz="40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55650" y="1196975"/>
            <a:ext cx="7632700" cy="4537075"/>
          </a:xfrm>
        </p:spPr>
        <p:txBody>
          <a:bodyPr/>
          <a:lstStyle/>
          <a:p>
            <a:pPr marL="0" indent="0" algn="just" eaLnBrk="1" hangingPunct="1">
              <a:buFontTx/>
              <a:buNone/>
              <a:defRPr/>
            </a:pPr>
            <a:r>
              <a:rPr lang="zh-CN" altLang="en-US" sz="2800" b="1" kern="100" dirty="0">
                <a:solidFill>
                  <a:srgbClr val="C00000"/>
                </a:solidFill>
                <a:latin typeface="Times New Roman" panose="02020603050405020304"/>
              </a:rPr>
              <a:t>接受信函的实例</a:t>
            </a:r>
            <a:endParaRPr lang="en-US" altLang="zh-CN" sz="2800" b="1" kern="100" dirty="0">
              <a:solidFill>
                <a:srgbClr val="C00000"/>
              </a:solidFill>
              <a:latin typeface="Times New Roman" panose="02020603050405020304"/>
            </a:endParaRPr>
          </a:p>
          <a:p>
            <a:pPr marL="0" indent="0" algn="just" eaLnBrk="1" hangingPunct="1">
              <a:buFontTx/>
              <a:buNone/>
              <a:defRPr/>
            </a:pPr>
            <a:r>
              <a:rPr lang="zh-CN" altLang="en-US" sz="2800" kern="100" dirty="0">
                <a:latin typeface="Times New Roman" panose="02020603050405020304"/>
              </a:rPr>
              <a:t>敬启者：</a:t>
            </a:r>
          </a:p>
          <a:p>
            <a:pPr marL="0" indent="0" algn="just" eaLnBrk="1" hangingPunct="1">
              <a:lnSpc>
                <a:spcPct val="150000"/>
              </a:lnSpc>
              <a:buFontTx/>
              <a:buNone/>
              <a:defRPr/>
            </a:pPr>
            <a:r>
              <a:rPr lang="zh-CN" altLang="en-US" sz="2800" kern="100" dirty="0">
                <a:latin typeface="Times New Roman" panose="02020603050405020304"/>
              </a:rPr>
              <a:t>         你方</a:t>
            </a:r>
            <a:r>
              <a:rPr lang="en-US" altLang="zh-CN" sz="2800" kern="100" dirty="0">
                <a:latin typeface="Times New Roman" panose="02020603050405020304"/>
              </a:rPr>
              <a:t>2</a:t>
            </a:r>
            <a:r>
              <a:rPr lang="zh-CN" altLang="en-US" sz="2800" kern="100" dirty="0">
                <a:latin typeface="Times New Roman" panose="02020603050405020304"/>
              </a:rPr>
              <a:t>月</a:t>
            </a:r>
            <a:r>
              <a:rPr lang="en-US" altLang="zh-CN" sz="2800" kern="100" dirty="0">
                <a:latin typeface="Times New Roman" panose="02020603050405020304"/>
              </a:rPr>
              <a:t>12</a:t>
            </a:r>
            <a:r>
              <a:rPr lang="zh-CN" altLang="en-US" sz="2800" kern="100" dirty="0">
                <a:latin typeface="Times New Roman" panose="02020603050405020304"/>
              </a:rPr>
              <a:t>日传真收悉，现按双方同意的条款，确认售予你方</a:t>
            </a:r>
            <a:r>
              <a:rPr lang="en-US" altLang="zh-CN" sz="2800" kern="100" dirty="0">
                <a:latin typeface="Times New Roman" panose="02020603050405020304"/>
              </a:rPr>
              <a:t>50</a:t>
            </a:r>
            <a:r>
              <a:rPr lang="zh-CN" altLang="en-US" sz="2800" kern="100" dirty="0">
                <a:latin typeface="Times New Roman" panose="02020603050405020304"/>
              </a:rPr>
              <a:t>长吨松香。</a:t>
            </a:r>
          </a:p>
          <a:p>
            <a:pPr marL="0" indent="0" algn="just" eaLnBrk="1" hangingPunct="1">
              <a:lnSpc>
                <a:spcPct val="150000"/>
              </a:lnSpc>
              <a:buFontTx/>
              <a:buNone/>
              <a:defRPr/>
            </a:pPr>
            <a:r>
              <a:rPr lang="zh-CN" altLang="en-US" sz="2800" kern="100" dirty="0">
                <a:latin typeface="Times New Roman" panose="02020603050405020304"/>
              </a:rPr>
              <a:t>         兹随函附寄第</a:t>
            </a:r>
            <a:r>
              <a:rPr lang="en-US" altLang="zh-CN" sz="2800" kern="100" dirty="0">
                <a:latin typeface="Times New Roman" panose="02020603050405020304"/>
              </a:rPr>
              <a:t>CF123</a:t>
            </a:r>
            <a:r>
              <a:rPr lang="zh-CN" altLang="en-US" sz="2800" kern="100" dirty="0">
                <a:latin typeface="Times New Roman" panose="02020603050405020304"/>
              </a:rPr>
              <a:t>号销货确认书一式两份，其中一份请签退我方，以便存档。</a:t>
            </a:r>
          </a:p>
          <a:p>
            <a:pPr marL="0" indent="0" algn="r" eaLnBrk="1" hangingPunct="1">
              <a:buFontTx/>
              <a:buNone/>
              <a:defRPr/>
            </a:pPr>
            <a:r>
              <a:rPr lang="zh-CN" altLang="en-US" sz="2800" kern="100" dirty="0">
                <a:latin typeface="Times New Roman" panose="02020603050405020304"/>
              </a:rPr>
              <a:t>谨上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42" dur="500"/>
                                        <p:tgtEl>
                                          <p:spTgt spid="3">
                                            <p:txEl>
                                              <p:pRg st="1" end="1"/>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45" dur="500"/>
                                        <p:tgtEl>
                                          <p:spTgt spid="3">
                                            <p:txEl>
                                              <p:pRg st="2" end="2"/>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48" dur="500"/>
                                        <p:tgtEl>
                                          <p:spTgt spid="3">
                                            <p:txEl>
                                              <p:pRg st="3" end="3"/>
                                            </p:txEl>
                                          </p:spTgt>
                                        </p:tgtEl>
                                      </p:cBhvr>
                                    </p:animEffect>
                                  </p:childTnLst>
                                </p:cTn>
                              </p:par>
                              <p:par>
                                <p:cTn id="49" presetID="14" presetClass="entr" presetSubtype="10" fill="hold" nodeType="with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5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a:t>词汇</a:t>
            </a:r>
            <a:br>
              <a:rPr lang="zh-CN" altLang="zh-CN"/>
            </a:br>
            <a:endParaRPr lang="zh-CN" altLang="zh-CN"/>
          </a:p>
        </p:txBody>
      </p:sp>
      <p:sp>
        <p:nvSpPr>
          <p:cNvPr id="26627" name="Rectangle 3"/>
          <p:cNvSpPr>
            <a:spLocks noGrp="1" noChangeArrowheads="1"/>
          </p:cNvSpPr>
          <p:nvPr>
            <p:ph type="body" idx="1"/>
          </p:nvPr>
        </p:nvSpPr>
        <p:spPr>
          <a:xfrm>
            <a:off x="796925" y="1174750"/>
            <a:ext cx="3671888" cy="4524375"/>
          </a:xfrm>
        </p:spPr>
        <p:txBody>
          <a:bodyPr/>
          <a:lstStyle/>
          <a:p>
            <a:pPr marL="0" indent="0" eaLnBrk="1" hangingPunct="1">
              <a:lnSpc>
                <a:spcPct val="150000"/>
              </a:lnSpc>
              <a:buFontTx/>
              <a:buNone/>
              <a:defRPr/>
            </a:pPr>
            <a:r>
              <a:rPr lang="en-US" altLang="zh-CN" sz="2800" dirty="0">
                <a:latin typeface="Times New Roman" panose="02020603050405020304" pitchFamily="18" charset="0"/>
                <a:cs typeface="Times New Roman" panose="02020603050405020304" pitchFamily="18" charset="0"/>
              </a:rPr>
              <a:t>1. Enquiry </a:t>
            </a:r>
            <a:r>
              <a:rPr lang="zh-CN" altLang="en-US" sz="2800" dirty="0">
                <a:latin typeface="Times New Roman" panose="02020603050405020304" pitchFamily="18" charset="0"/>
                <a:cs typeface="Times New Roman" panose="02020603050405020304" pitchFamily="18" charset="0"/>
              </a:rPr>
              <a:t>询盘</a:t>
            </a:r>
          </a:p>
          <a:p>
            <a:pPr marL="0" indent="0" eaLnBrk="1" hangingPunct="1">
              <a:lnSpc>
                <a:spcPct val="150000"/>
              </a:lnSpc>
              <a:buFontTx/>
              <a:buNone/>
              <a:defRPr/>
            </a:pPr>
            <a:r>
              <a:rPr lang="en-US" altLang="zh-CN" sz="2800" dirty="0">
                <a:latin typeface="Times New Roman" panose="02020603050405020304" pitchFamily="18" charset="0"/>
                <a:cs typeface="Times New Roman" panose="02020603050405020304" pitchFamily="18" charset="0"/>
              </a:rPr>
              <a:t>2. Offer </a:t>
            </a:r>
            <a:r>
              <a:rPr lang="zh-CN" altLang="en-US" sz="2800" dirty="0">
                <a:latin typeface="Times New Roman" panose="02020603050405020304" pitchFamily="18" charset="0"/>
                <a:cs typeface="Times New Roman" panose="02020603050405020304" pitchFamily="18" charset="0"/>
              </a:rPr>
              <a:t>发盘</a:t>
            </a:r>
          </a:p>
          <a:p>
            <a:pPr marL="0" indent="0" eaLnBrk="1" hangingPunct="1">
              <a:lnSpc>
                <a:spcPct val="150000"/>
              </a:lnSpc>
              <a:buFontTx/>
              <a:buNone/>
              <a:defRPr/>
            </a:pPr>
            <a:r>
              <a:rPr lang="en-US" altLang="zh-CN" sz="2800" dirty="0">
                <a:latin typeface="Times New Roman" panose="02020603050405020304" pitchFamily="18" charset="0"/>
                <a:cs typeface="Times New Roman" panose="02020603050405020304" pitchFamily="18" charset="0"/>
              </a:rPr>
              <a:t>3. Counter offer </a:t>
            </a:r>
            <a:r>
              <a:rPr lang="zh-CN" altLang="en-US" sz="2800" dirty="0">
                <a:latin typeface="Times New Roman" panose="02020603050405020304" pitchFamily="18" charset="0"/>
                <a:cs typeface="Times New Roman" panose="02020603050405020304" pitchFamily="18" charset="0"/>
              </a:rPr>
              <a:t>还盘</a:t>
            </a:r>
          </a:p>
          <a:p>
            <a:pPr marL="0" indent="0" eaLnBrk="1" hangingPunct="1">
              <a:lnSpc>
                <a:spcPct val="150000"/>
              </a:lnSpc>
              <a:buFontTx/>
              <a:buNone/>
              <a:defRPr/>
            </a:pPr>
            <a:r>
              <a:rPr lang="en-US" altLang="zh-CN" sz="2800" dirty="0">
                <a:latin typeface="Times New Roman" panose="02020603050405020304" pitchFamily="18" charset="0"/>
                <a:cs typeface="Times New Roman" panose="02020603050405020304" pitchFamily="18" charset="0"/>
              </a:rPr>
              <a:t>4. Acceptance </a:t>
            </a:r>
            <a:r>
              <a:rPr lang="zh-CN" altLang="en-US" sz="2800" dirty="0">
                <a:latin typeface="Times New Roman" panose="02020603050405020304" pitchFamily="18" charset="0"/>
                <a:cs typeface="Times New Roman" panose="02020603050405020304" pitchFamily="18" charset="0"/>
              </a:rPr>
              <a:t>接受</a:t>
            </a:r>
          </a:p>
          <a:p>
            <a:pPr marL="0" indent="0" eaLnBrk="1" hangingPunct="1">
              <a:lnSpc>
                <a:spcPct val="150000"/>
              </a:lnSpc>
              <a:buFontTx/>
              <a:buNone/>
              <a:defRPr/>
            </a:pPr>
            <a:r>
              <a:rPr lang="en-US" altLang="zh-CN" sz="2800" dirty="0">
                <a:latin typeface="Times New Roman" panose="02020603050405020304" pitchFamily="18" charset="0"/>
                <a:cs typeface="Times New Roman" panose="02020603050405020304" pitchFamily="18" charset="0"/>
              </a:rPr>
              <a:t>5. Firm offer </a:t>
            </a:r>
            <a:r>
              <a:rPr lang="zh-CN" altLang="en-US" sz="2800" dirty="0">
                <a:latin typeface="Times New Roman" panose="02020603050405020304" pitchFamily="18" charset="0"/>
                <a:cs typeface="Times New Roman" panose="02020603050405020304" pitchFamily="18" charset="0"/>
              </a:rPr>
              <a:t>实盘 </a:t>
            </a:r>
          </a:p>
          <a:p>
            <a:pPr marL="0" indent="0" eaLnBrk="1" hangingPunct="1">
              <a:lnSpc>
                <a:spcPct val="150000"/>
              </a:lnSpc>
              <a:buFontTx/>
              <a:buNone/>
              <a:defRPr/>
            </a:pPr>
            <a:r>
              <a:rPr lang="en-US" altLang="zh-CN" sz="2800" dirty="0">
                <a:latin typeface="Times New Roman" panose="02020603050405020304" pitchFamily="18" charset="0"/>
                <a:cs typeface="Times New Roman" panose="02020603050405020304" pitchFamily="18" charset="0"/>
              </a:rPr>
              <a:t>6. </a:t>
            </a:r>
            <a:r>
              <a:rPr lang="en-US" altLang="zh-CN" sz="2800" dirty="0" err="1">
                <a:latin typeface="Times New Roman" panose="02020603050405020304" pitchFamily="18" charset="0"/>
                <a:cs typeface="Times New Roman" panose="02020603050405020304" pitchFamily="18" charset="0"/>
              </a:rPr>
              <a:t>Offeree</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受盘人</a:t>
            </a:r>
          </a:p>
          <a:p>
            <a:pPr marL="0" indent="0" eaLnBrk="1" hangingPunct="1">
              <a:lnSpc>
                <a:spcPct val="150000"/>
              </a:lnSpc>
              <a:buFontTx/>
              <a:buNone/>
              <a:defRPr/>
            </a:pPr>
            <a:endParaRPr lang="zh-CN" sz="1600" dirty="0"/>
          </a:p>
          <a:p>
            <a:pPr eaLnBrk="1" hangingPunct="1">
              <a:lnSpc>
                <a:spcPct val="150000"/>
              </a:lnSpc>
              <a:defRPr/>
            </a:pPr>
            <a:endParaRPr lang="zh-CN" sz="1200" dirty="0"/>
          </a:p>
          <a:p>
            <a:pPr eaLnBrk="1" hangingPunct="1">
              <a:lnSpc>
                <a:spcPct val="150000"/>
              </a:lnSpc>
              <a:defRPr/>
            </a:pPr>
            <a:endParaRPr lang="zh-CN" altLang="zh-CN" sz="1200" dirty="0"/>
          </a:p>
        </p:txBody>
      </p:sp>
      <p:sp>
        <p:nvSpPr>
          <p:cNvPr id="3" name="矩形 2"/>
          <p:cNvSpPr/>
          <p:nvPr/>
        </p:nvSpPr>
        <p:spPr>
          <a:xfrm>
            <a:off x="4437063" y="1125538"/>
            <a:ext cx="3959225" cy="4318000"/>
          </a:xfrm>
          <a:prstGeom prst="rect">
            <a:avLst/>
          </a:prstGeom>
        </p:spPr>
        <p:txBody>
          <a:bodyPr>
            <a:spAutoFit/>
          </a:bodyPr>
          <a:lstStyle/>
          <a:p>
            <a:pPr fontAlgn="base">
              <a:lnSpc>
                <a:spcPct val="150000"/>
              </a:lnSpc>
              <a:spcBef>
                <a:spcPct val="20000"/>
              </a:spcBef>
              <a:spcAft>
                <a:spcPct val="0"/>
              </a:spcAft>
              <a:buFont typeface="Arial" panose="020B0604020202020204" pitchFamily="34" charset="0"/>
              <a:buNone/>
              <a:defRPr/>
            </a:pPr>
            <a:r>
              <a:rPr lang="en-US" altLang="zh-CN" sz="2800" kern="0" dirty="0">
                <a:solidFill>
                  <a:srgbClr val="000000"/>
                </a:solidFill>
                <a:latin typeface="Times New Roman" panose="02020603050405020304" pitchFamily="18" charset="0"/>
                <a:cs typeface="Times New Roman" panose="02020603050405020304" pitchFamily="18" charset="0"/>
              </a:rPr>
              <a:t>7. </a:t>
            </a:r>
            <a:r>
              <a:rPr lang="en-US" altLang="zh-CN" sz="2800" kern="0" dirty="0" err="1">
                <a:solidFill>
                  <a:srgbClr val="000000"/>
                </a:solidFill>
                <a:latin typeface="Times New Roman" panose="02020603050405020304" pitchFamily="18" charset="0"/>
                <a:cs typeface="Times New Roman" panose="02020603050405020304" pitchFamily="18" charset="0"/>
              </a:rPr>
              <a:t>Offeror</a:t>
            </a:r>
            <a:r>
              <a:rPr lang="en-US" altLang="zh-CN" sz="2800" kern="0" dirty="0">
                <a:solidFill>
                  <a:srgbClr val="000000"/>
                </a:solidFill>
                <a:latin typeface="Times New Roman" panose="02020603050405020304" pitchFamily="18" charset="0"/>
                <a:cs typeface="Times New Roman" panose="02020603050405020304" pitchFamily="18" charset="0"/>
              </a:rPr>
              <a:t> </a:t>
            </a:r>
            <a:r>
              <a:rPr lang="zh-CN" altLang="en-US" sz="2800" kern="0" dirty="0">
                <a:solidFill>
                  <a:srgbClr val="000000"/>
                </a:solidFill>
                <a:latin typeface="Times New Roman" panose="02020603050405020304" pitchFamily="18" charset="0"/>
                <a:cs typeface="Times New Roman" panose="02020603050405020304" pitchFamily="18" charset="0"/>
              </a:rPr>
              <a:t>发盘人</a:t>
            </a:r>
          </a:p>
          <a:p>
            <a:pPr fontAlgn="base">
              <a:lnSpc>
                <a:spcPct val="150000"/>
              </a:lnSpc>
              <a:spcBef>
                <a:spcPct val="20000"/>
              </a:spcBef>
              <a:spcAft>
                <a:spcPct val="0"/>
              </a:spcAft>
              <a:buFont typeface="Arial" panose="020B0604020202020204" pitchFamily="34" charset="0"/>
              <a:buNone/>
              <a:defRPr/>
            </a:pPr>
            <a:r>
              <a:rPr lang="en-US" altLang="zh-CN" sz="2800" kern="0" dirty="0">
                <a:solidFill>
                  <a:srgbClr val="000000"/>
                </a:solidFill>
                <a:latin typeface="Times New Roman" panose="02020603050405020304" pitchFamily="18" charset="0"/>
                <a:cs typeface="Times New Roman" panose="02020603050405020304" pitchFamily="18" charset="0"/>
              </a:rPr>
              <a:t>8. Quotation </a:t>
            </a:r>
            <a:r>
              <a:rPr lang="zh-CN" altLang="en-US" sz="2800" kern="0" dirty="0">
                <a:solidFill>
                  <a:srgbClr val="000000"/>
                </a:solidFill>
                <a:latin typeface="Times New Roman" panose="02020603050405020304" pitchFamily="18" charset="0"/>
                <a:cs typeface="Times New Roman" panose="02020603050405020304" pitchFamily="18" charset="0"/>
              </a:rPr>
              <a:t>报价</a:t>
            </a:r>
          </a:p>
          <a:p>
            <a:pPr fontAlgn="base">
              <a:lnSpc>
                <a:spcPct val="150000"/>
              </a:lnSpc>
              <a:spcBef>
                <a:spcPct val="20000"/>
              </a:spcBef>
              <a:spcAft>
                <a:spcPct val="0"/>
              </a:spcAft>
              <a:buFont typeface="Arial" panose="020B0604020202020204" pitchFamily="34" charset="0"/>
              <a:buNone/>
              <a:defRPr/>
            </a:pPr>
            <a:r>
              <a:rPr lang="en-US" altLang="zh-CN" sz="2800" kern="0" dirty="0">
                <a:solidFill>
                  <a:srgbClr val="000000"/>
                </a:solidFill>
                <a:latin typeface="Times New Roman" panose="02020603050405020304" pitchFamily="18" charset="0"/>
                <a:cs typeface="Times New Roman" panose="02020603050405020304" pitchFamily="18" charset="0"/>
              </a:rPr>
              <a:t>9. Bid </a:t>
            </a:r>
            <a:r>
              <a:rPr lang="zh-CN" altLang="en-US" sz="2800" kern="0" dirty="0">
                <a:solidFill>
                  <a:srgbClr val="000000"/>
                </a:solidFill>
                <a:latin typeface="Times New Roman" panose="02020603050405020304" pitchFamily="18" charset="0"/>
                <a:cs typeface="Times New Roman" panose="02020603050405020304" pitchFamily="18" charset="0"/>
              </a:rPr>
              <a:t>递盘</a:t>
            </a:r>
          </a:p>
          <a:p>
            <a:pPr fontAlgn="base">
              <a:lnSpc>
                <a:spcPct val="150000"/>
              </a:lnSpc>
              <a:spcBef>
                <a:spcPct val="20000"/>
              </a:spcBef>
              <a:spcAft>
                <a:spcPct val="0"/>
              </a:spcAft>
              <a:buFont typeface="Arial" panose="020B0604020202020204" pitchFamily="34" charset="0"/>
              <a:buNone/>
              <a:defRPr/>
            </a:pPr>
            <a:r>
              <a:rPr lang="en-US" altLang="zh-CN" sz="2800" kern="0" dirty="0">
                <a:solidFill>
                  <a:srgbClr val="000000"/>
                </a:solidFill>
                <a:latin typeface="Times New Roman" panose="02020603050405020304" pitchFamily="18" charset="0"/>
                <a:cs typeface="Times New Roman" panose="02020603050405020304" pitchFamily="18" charset="0"/>
              </a:rPr>
              <a:t>10. Discount </a:t>
            </a:r>
            <a:r>
              <a:rPr lang="zh-CN" altLang="en-US" sz="2800" kern="0" dirty="0">
                <a:solidFill>
                  <a:srgbClr val="000000"/>
                </a:solidFill>
                <a:latin typeface="Times New Roman" panose="02020603050405020304" pitchFamily="18" charset="0"/>
                <a:cs typeface="Times New Roman" panose="02020603050405020304" pitchFamily="18" charset="0"/>
              </a:rPr>
              <a:t>折扣</a:t>
            </a:r>
          </a:p>
          <a:p>
            <a:pPr fontAlgn="base">
              <a:lnSpc>
                <a:spcPct val="150000"/>
              </a:lnSpc>
              <a:spcBef>
                <a:spcPct val="20000"/>
              </a:spcBef>
              <a:spcAft>
                <a:spcPct val="0"/>
              </a:spcAft>
              <a:buFont typeface="Arial" panose="020B0604020202020204" pitchFamily="34" charset="0"/>
              <a:buNone/>
              <a:defRPr/>
            </a:pPr>
            <a:r>
              <a:rPr lang="en-US" altLang="zh-CN" sz="2800" kern="0" dirty="0">
                <a:solidFill>
                  <a:srgbClr val="000000"/>
                </a:solidFill>
                <a:latin typeface="Times New Roman" panose="02020603050405020304" pitchFamily="18" charset="0"/>
                <a:cs typeface="Times New Roman" panose="02020603050405020304" pitchFamily="18" charset="0"/>
              </a:rPr>
              <a:t>11. Brochure</a:t>
            </a:r>
            <a:r>
              <a:rPr lang="zh-CN" altLang="en-US" sz="2800" kern="0" dirty="0">
                <a:solidFill>
                  <a:srgbClr val="000000"/>
                </a:solidFill>
                <a:latin typeface="Times New Roman" panose="02020603050405020304" pitchFamily="18" charset="0"/>
                <a:cs typeface="Times New Roman" panose="02020603050405020304" pitchFamily="18" charset="0"/>
              </a:rPr>
              <a:t>小册子</a:t>
            </a:r>
          </a:p>
          <a:p>
            <a:pPr fontAlgn="base">
              <a:lnSpc>
                <a:spcPct val="150000"/>
              </a:lnSpc>
              <a:spcBef>
                <a:spcPct val="20000"/>
              </a:spcBef>
              <a:spcAft>
                <a:spcPct val="0"/>
              </a:spcAft>
              <a:buFont typeface="Arial" panose="020B0604020202020204" pitchFamily="34" charset="0"/>
              <a:buNone/>
              <a:defRPr/>
            </a:pPr>
            <a:r>
              <a:rPr lang="en-US" altLang="zh-CN" sz="2800" kern="0" dirty="0">
                <a:solidFill>
                  <a:srgbClr val="000000"/>
                </a:solidFill>
                <a:latin typeface="Times New Roman" panose="02020603050405020304" pitchFamily="18" charset="0"/>
                <a:cs typeface="Times New Roman" panose="02020603050405020304" pitchFamily="18" charset="0"/>
              </a:rPr>
              <a:t>12. Agent </a:t>
            </a:r>
            <a:r>
              <a:rPr lang="zh-CN" altLang="en-US" sz="2800" kern="0" dirty="0">
                <a:solidFill>
                  <a:srgbClr val="000000"/>
                </a:solidFill>
                <a:latin typeface="Times New Roman" panose="02020603050405020304" pitchFamily="18" charset="0"/>
                <a:cs typeface="Times New Roman" panose="02020603050405020304" pitchFamily="18" charset="0"/>
              </a:rPr>
              <a:t>代理商</a:t>
            </a:r>
          </a:p>
        </p:txBody>
      </p:sp>
    </p:spTree>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073"/>
          <p:cNvSpPr>
            <a:spLocks noGrp="1"/>
          </p:cNvSpPr>
          <p:nvPr>
            <p:ph type="ctrTitle"/>
          </p:nvPr>
        </p:nvSpPr>
        <p:spPr>
          <a:xfrm>
            <a:off x="685800" y="2130425"/>
            <a:ext cx="7772400" cy="1470025"/>
          </a:xfrm>
        </p:spPr>
        <p:txBody>
          <a:bodyPr anchor="ctr"/>
          <a:lstStyle/>
          <a:p>
            <a:pPr>
              <a:lnSpc>
                <a:spcPct val="150000"/>
              </a:lnSpc>
            </a:pPr>
            <a:r>
              <a:rPr lang="zh-CN" altLang="en-US" sz="4000">
                <a:latin typeface="Lucida Bright" panose="02040602050505020304" pitchFamily="18" charset="0"/>
              </a:rPr>
              <a:t>Chapter 11   </a:t>
            </a:r>
            <a:br>
              <a:rPr lang="zh-CN" altLang="en-US" sz="4000">
                <a:latin typeface="Lucida Bright" panose="02040602050505020304" pitchFamily="18" charset="0"/>
              </a:rPr>
            </a:br>
            <a:r>
              <a:rPr lang="zh-CN" altLang="en-US" sz="3600">
                <a:latin typeface="Lucida Bright" panose="02040602050505020304" pitchFamily="18" charset="0"/>
              </a:rPr>
              <a:t>International Business Contract</a:t>
            </a:r>
            <a:br>
              <a:rPr lang="zh-CN" altLang="en-US" sz="3600">
                <a:latin typeface="Lucida Bright" panose="02040602050505020304" pitchFamily="18" charset="0"/>
              </a:rPr>
            </a:br>
            <a:r>
              <a:rPr lang="en-US" altLang="zh-CN" sz="2800" b="1">
                <a:solidFill>
                  <a:srgbClr val="C00000"/>
                </a:solidFill>
                <a:effectLst>
                  <a:outerShdw blurRad="38100" dist="38100" dir="2700000" algn="tl">
                    <a:srgbClr val="C0C0C0"/>
                  </a:outerShdw>
                </a:effectLst>
                <a:latin typeface="Lucida Bright" panose="02040602050505020304" pitchFamily="18" charset="0"/>
              </a:rPr>
              <a:t>(</a:t>
            </a:r>
            <a:r>
              <a:rPr lang="zh-CN" altLang="en-US" sz="2800" b="1">
                <a:solidFill>
                  <a:srgbClr val="C00000"/>
                </a:solidFill>
                <a:effectLst>
                  <a:outerShdw blurRad="38100" dist="38100" dir="2700000" algn="tl">
                    <a:srgbClr val="C0C0C0"/>
                  </a:outerShdw>
                </a:effectLst>
                <a:latin typeface="Lucida Bright" panose="02040602050505020304" pitchFamily="18" charset="0"/>
              </a:rPr>
              <a:t>第十一章 国际商务合同） </a:t>
            </a:r>
          </a:p>
        </p:txBody>
      </p:sp>
    </p:spTree>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title"/>
          </p:nvPr>
        </p:nvSpPr>
        <p:spPr>
          <a:xfrm>
            <a:off x="457200" y="211138"/>
            <a:ext cx="8229600" cy="1143000"/>
          </a:xfrm>
        </p:spPr>
        <p:txBody>
          <a:bodyPr/>
          <a:lstStyle/>
          <a:p>
            <a:r>
              <a:rPr lang="en-US" b="1" noProof="1">
                <a:effectLst>
                  <a:outerShdw blurRad="38100" dist="38100" dir="2700000" algn="tl">
                    <a:srgbClr val="000000">
                      <a:alpha val="43137"/>
                    </a:srgbClr>
                  </a:outerShdw>
                </a:effectLst>
              </a:rPr>
              <a:t>CONTENT</a:t>
            </a:r>
          </a:p>
        </p:txBody>
      </p:sp>
      <p:sp>
        <p:nvSpPr>
          <p:cNvPr id="4099" name="文本占位符 4098"/>
          <p:cNvSpPr>
            <a:spLocks noGrp="1"/>
          </p:cNvSpPr>
          <p:nvPr>
            <p:ph idx="1"/>
          </p:nvPr>
        </p:nvSpPr>
        <p:spPr>
          <a:xfrm>
            <a:off x="858838" y="1355725"/>
            <a:ext cx="8229600" cy="4525963"/>
          </a:xfrm>
        </p:spPr>
        <p:txBody>
          <a:bodyPr/>
          <a:lstStyle/>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rPr>
              <a:t>·</a:t>
            </a:r>
            <a:r>
              <a:rPr lang="zh-CN" altLang="en-US" sz="2000" b="1" noProof="1">
                <a:effectLst>
                  <a:outerShdw blurRad="38100" dist="38100" dir="2700000" algn="tl">
                    <a:srgbClr val="000000">
                      <a:alpha val="43137"/>
                    </a:srgbClr>
                  </a:outerShdw>
                </a:effectLst>
                <a:latin typeface="+mj-lt"/>
                <a:cs typeface="+mj-lt"/>
              </a:rPr>
              <a:t>Section One  Establishment of Contract</a:t>
            </a:r>
            <a:r>
              <a:rPr lang="zh-CN" altLang="en-US" sz="1600" b="1" noProof="1">
                <a:effectLst>
                  <a:outerShdw blurRad="38100" dist="38100" dir="2700000" algn="tl">
                    <a:srgbClr val="000000">
                      <a:alpha val="43137"/>
                    </a:srgbClr>
                  </a:outerShdw>
                </a:effectLst>
                <a:latin typeface="+mj-lt"/>
                <a:cs typeface="+mj-lt"/>
              </a:rPr>
              <a:t>（第一节 合同的成立）</a:t>
            </a:r>
          </a:p>
          <a:p>
            <a:pPr marL="0" indent="0">
              <a:buFontTx/>
              <a:buNone/>
            </a:pPr>
            <a:r>
              <a:rPr lang="zh-CN" altLang="en-US" sz="2000" noProof="1">
                <a:latin typeface="+mj-lt"/>
                <a:cs typeface="+mj-lt"/>
              </a:rPr>
              <a:t>    1、Definition of Contract （合同的定义）</a:t>
            </a:r>
          </a:p>
          <a:p>
            <a:pPr marL="0" indent="0">
              <a:buFontTx/>
              <a:buNone/>
            </a:pPr>
            <a:r>
              <a:rPr lang="zh-CN" altLang="en-US" sz="2000" noProof="1">
                <a:latin typeface="+mj-lt"/>
                <a:cs typeface="+mj-lt"/>
              </a:rPr>
              <a:t>    2、Time of Establishment of Contract （合同成立时间）</a:t>
            </a:r>
          </a:p>
          <a:p>
            <a:pPr marL="0" indent="0">
              <a:buFontTx/>
              <a:buNone/>
            </a:pPr>
            <a:r>
              <a:rPr lang="zh-CN" altLang="en-US" sz="2000" noProof="1">
                <a:latin typeface="+mj-lt"/>
                <a:cs typeface="+mj-lt"/>
              </a:rPr>
              <a:t>    3、Key Elements for an Effective Contract（合同生效的要件）</a:t>
            </a:r>
          </a:p>
          <a:p>
            <a:pPr marL="0" indent="0">
              <a:buFontTx/>
              <a:buNone/>
            </a:pPr>
            <a:r>
              <a:rPr lang="zh-CN" altLang="en-US" sz="2000" noProof="1">
                <a:latin typeface="+mj-lt"/>
                <a:cs typeface="+mj-lt"/>
              </a:rPr>
              <a:t>    4、Significance of Signing a Contract（签订书面合同的意义）</a:t>
            </a:r>
            <a:endParaRPr lang="zh-CN" altLang="en-US" sz="2400" noProof="1">
              <a:latin typeface="+mj-lt"/>
              <a:cs typeface="+mj-lt"/>
            </a:endParaRPr>
          </a:p>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rPr>
              <a:t>·</a:t>
            </a:r>
            <a:r>
              <a:rPr lang="zh-CN" altLang="en-US" sz="2000" b="1" noProof="1">
                <a:effectLst>
                  <a:outerShdw blurRad="38100" dist="38100" dir="2700000" algn="tl">
                    <a:srgbClr val="000000">
                      <a:alpha val="43137"/>
                    </a:srgbClr>
                  </a:outerShdw>
                </a:effectLst>
                <a:latin typeface="+mj-lt"/>
                <a:cs typeface="+mj-lt"/>
              </a:rPr>
              <a:t>Section Two  Formation of Contract </a:t>
            </a:r>
            <a:r>
              <a:rPr lang="zh-CN" altLang="en-US" sz="1600" b="1" noProof="1">
                <a:effectLst>
                  <a:outerShdw blurRad="38100" dist="38100" dir="2700000" algn="tl">
                    <a:srgbClr val="000000">
                      <a:alpha val="43137"/>
                    </a:srgbClr>
                  </a:outerShdw>
                </a:effectLst>
                <a:latin typeface="+mj-lt"/>
                <a:cs typeface="+mj-lt"/>
              </a:rPr>
              <a:t>（第二节 合同的结构）</a:t>
            </a:r>
            <a:endParaRPr lang="zh-CN" altLang="en-US" sz="1600" noProof="1">
              <a:latin typeface="+mj-lt"/>
              <a:cs typeface="+mj-lt"/>
            </a:endParaRPr>
          </a:p>
          <a:p>
            <a:pPr marL="0" indent="0">
              <a:buFontTx/>
              <a:buNone/>
            </a:pPr>
            <a:r>
              <a:rPr lang="zh-CN" altLang="en-US" sz="2000" noProof="1">
                <a:latin typeface="+mj-lt"/>
                <a:cs typeface="+mj-lt"/>
              </a:rPr>
              <a:t>    1、Forms of Contract in Written Form（书面合同的结构）</a:t>
            </a:r>
          </a:p>
          <a:p>
            <a:pPr marL="0" indent="0">
              <a:buFontTx/>
              <a:buNone/>
            </a:pPr>
            <a:r>
              <a:rPr lang="zh-CN" altLang="en-US" sz="2000" noProof="1">
                <a:latin typeface="+mj-lt"/>
                <a:cs typeface="+mj-lt"/>
              </a:rPr>
              <a:t>    2、General Content of Contract（合同的一般内容）</a:t>
            </a:r>
            <a:endParaRPr lang="zh-CN" altLang="en-US" sz="2400" noProof="1">
              <a:latin typeface="+mj-lt"/>
              <a:cs typeface="+mj-lt"/>
            </a:endParaRPr>
          </a:p>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sym typeface="+mn-ea"/>
              </a:rPr>
              <a:t>·</a:t>
            </a:r>
            <a:r>
              <a:rPr lang="zh-CN" altLang="en-US" sz="2000" b="1" noProof="1">
                <a:effectLst>
                  <a:outerShdw blurRad="38100" dist="38100" dir="2700000" algn="tl">
                    <a:srgbClr val="000000">
                      <a:alpha val="43137"/>
                    </a:srgbClr>
                  </a:outerShdw>
                </a:effectLst>
                <a:latin typeface="+mj-lt"/>
                <a:cs typeface="+mj-lt"/>
                <a:sym typeface="+mn-ea"/>
              </a:rPr>
              <a:t>Section T</a:t>
            </a:r>
            <a:r>
              <a:rPr lang="en-US" altLang="zh-CN" sz="2000" b="1" noProof="1">
                <a:effectLst>
                  <a:outerShdw blurRad="38100" dist="38100" dir="2700000" algn="tl">
                    <a:srgbClr val="000000">
                      <a:alpha val="43137"/>
                    </a:srgbClr>
                  </a:outerShdw>
                </a:effectLst>
                <a:latin typeface="+mj-lt"/>
                <a:cs typeface="+mj-lt"/>
                <a:sym typeface="+mn-ea"/>
              </a:rPr>
              <a:t>hree  Terms</a:t>
            </a:r>
            <a:r>
              <a:rPr lang="zh-CN" altLang="en-US" sz="1600" b="1" noProof="1">
                <a:effectLst>
                  <a:outerShdw blurRad="38100" dist="38100" dir="2700000" algn="tl">
                    <a:srgbClr val="000000">
                      <a:alpha val="43137"/>
                    </a:srgbClr>
                  </a:outerShdw>
                </a:effectLst>
                <a:latin typeface="+mj-lt"/>
                <a:cs typeface="+mj-lt"/>
                <a:sym typeface="+mn-ea"/>
              </a:rPr>
              <a:t>（第三节 关键词）</a:t>
            </a:r>
            <a:endParaRPr lang="en-US" altLang="zh-CN" sz="2400" b="1" noProof="1">
              <a:effectLst>
                <a:outerShdw blurRad="38100" dist="38100" dir="2700000" algn="tl">
                  <a:srgbClr val="000000">
                    <a:alpha val="43137"/>
                  </a:srgbClr>
                </a:outerShdw>
              </a:effectLst>
              <a:latin typeface="+mj-lt"/>
              <a:cs typeface="+mj-lt"/>
              <a:sym typeface="+mn-ea"/>
            </a:endParaRPr>
          </a:p>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sym typeface="+mn-ea"/>
              </a:rPr>
              <a:t>·</a:t>
            </a:r>
            <a:r>
              <a:rPr lang="zh-CN" altLang="en-US" sz="2000" b="1" noProof="1">
                <a:effectLst>
                  <a:outerShdw blurRad="38100" dist="38100" dir="2700000" algn="tl">
                    <a:srgbClr val="000000">
                      <a:alpha val="43137"/>
                    </a:srgbClr>
                  </a:outerShdw>
                </a:effectLst>
                <a:latin typeface="+mj-lt"/>
                <a:cs typeface="+mj-lt"/>
                <a:sym typeface="+mn-ea"/>
              </a:rPr>
              <a:t>Section  </a:t>
            </a:r>
            <a:r>
              <a:rPr lang="en-US" altLang="zh-CN" sz="2000" b="1" noProof="1">
                <a:effectLst>
                  <a:outerShdw blurRad="38100" dist="38100" dir="2700000" algn="tl">
                    <a:srgbClr val="000000">
                      <a:alpha val="43137"/>
                    </a:srgbClr>
                  </a:outerShdw>
                </a:effectLst>
                <a:latin typeface="+mj-lt"/>
                <a:cs typeface="+mj-lt"/>
                <a:sym typeface="+mn-ea"/>
              </a:rPr>
              <a:t>Four</a:t>
            </a:r>
            <a:r>
              <a:rPr lang="en-US" altLang="zh-CN" sz="2400" b="1" noProof="1">
                <a:effectLst>
                  <a:outerShdw blurRad="38100" dist="38100" dir="2700000" algn="tl">
                    <a:srgbClr val="000000">
                      <a:alpha val="43137"/>
                    </a:srgbClr>
                  </a:outerShdw>
                </a:effectLst>
                <a:latin typeface="+mj-lt"/>
                <a:cs typeface="+mj-lt"/>
                <a:sym typeface="+mn-ea"/>
              </a:rPr>
              <a:t> </a:t>
            </a:r>
            <a:r>
              <a:rPr lang="zh-CN" altLang="en-US" sz="2400" b="1" noProof="1">
                <a:effectLst>
                  <a:outerShdw blurRad="38100" dist="38100" dir="2700000" algn="tl">
                    <a:srgbClr val="000000">
                      <a:alpha val="43137"/>
                    </a:srgbClr>
                  </a:outerShdw>
                </a:effectLst>
                <a:latin typeface="+mj-lt"/>
                <a:cs typeface="+mj-lt"/>
                <a:sym typeface="+mn-ea"/>
              </a:rPr>
              <a:t> </a:t>
            </a:r>
            <a:r>
              <a:rPr lang="zh-CN" altLang="en-US" sz="2000" b="1" noProof="1">
                <a:effectLst>
                  <a:outerShdw blurRad="38100" dist="38100" dir="2700000" algn="tl">
                    <a:srgbClr val="000000">
                      <a:alpha val="43137"/>
                    </a:srgbClr>
                  </a:outerShdw>
                </a:effectLst>
                <a:latin typeface="+mj-lt"/>
                <a:cs typeface="+mj-lt"/>
                <a:sym typeface="+mn-ea"/>
              </a:rPr>
              <a:t>Exercise</a:t>
            </a:r>
            <a:r>
              <a:rPr lang="zh-CN" altLang="en-US" sz="2400" b="1" noProof="1">
                <a:effectLst>
                  <a:outerShdw blurRad="38100" dist="38100" dir="2700000" algn="tl">
                    <a:srgbClr val="000000">
                      <a:alpha val="43137"/>
                    </a:srgbClr>
                  </a:outerShdw>
                </a:effectLst>
                <a:latin typeface="+mj-lt"/>
                <a:cs typeface="+mj-lt"/>
                <a:sym typeface="+mn-ea"/>
              </a:rPr>
              <a:t> </a:t>
            </a:r>
            <a:r>
              <a:rPr lang="zh-CN" altLang="en-US" sz="1600" b="1" noProof="1">
                <a:effectLst>
                  <a:outerShdw blurRad="38100" dist="38100" dir="2700000" algn="tl">
                    <a:srgbClr val="000000">
                      <a:alpha val="43137"/>
                    </a:srgbClr>
                  </a:outerShdw>
                </a:effectLst>
                <a:latin typeface="+mj-lt"/>
                <a:cs typeface="+mj-lt"/>
                <a:sym typeface="+mn-ea"/>
              </a:rPr>
              <a:t>（第四节 练习）</a:t>
            </a:r>
          </a:p>
        </p:txBody>
      </p:sp>
    </p:spTree>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
        <p:nvSpPr>
          <p:cNvPr id="2" name="文本占位符 5122"/>
          <p:cNvSpPr>
            <a:spLocks noGrp="1"/>
          </p:cNvSpPr>
          <p:nvPr>
            <p:ph idx="1"/>
          </p:nvPr>
        </p:nvSpPr>
        <p:spPr>
          <a:xfrm>
            <a:off x="933450" y="1719263"/>
            <a:ext cx="7477125" cy="4525962"/>
          </a:xfrm>
        </p:spPr>
        <p:txBody>
          <a:bodyPr/>
          <a:lstStyle/>
          <a:p>
            <a:pPr marL="0" indent="0" algn="just">
              <a:buFontTx/>
              <a:buNone/>
            </a:pPr>
            <a:r>
              <a:rPr lang="en-US" altLang="zh-CN" sz="2000" noProof="1"/>
              <a:t>   </a:t>
            </a:r>
            <a:r>
              <a:rPr lang="en-US" altLang="zh-CN" sz="2000" noProof="1">
                <a:cs typeface="+mn-lt"/>
              </a:rPr>
              <a:t> </a:t>
            </a:r>
            <a:r>
              <a:rPr lang="en-US" altLang="zh-CN" sz="2000" b="1" noProof="1">
                <a:solidFill>
                  <a:srgbClr val="C00000"/>
                </a:solidFill>
                <a:effectLst>
                  <a:outerShdw blurRad="38100" dist="38100" dir="2700000" algn="tl">
                    <a:srgbClr val="000000">
                      <a:alpha val="43137"/>
                    </a:srgbClr>
                  </a:outerShdw>
                </a:effectLst>
                <a:cs typeface="+mn-lt"/>
              </a:rPr>
              <a:t> </a:t>
            </a:r>
            <a:r>
              <a:rPr lang="zh-CN" altLang="en-US" sz="2000" b="1" noProof="1">
                <a:solidFill>
                  <a:srgbClr val="C00000"/>
                </a:solidFill>
                <a:effectLst>
                  <a:outerShdw blurRad="38100" dist="38100" dir="2700000" algn="tl">
                    <a:srgbClr val="000000">
                      <a:alpha val="43137"/>
                    </a:srgbClr>
                  </a:outerShdw>
                </a:effectLst>
                <a:cs typeface="+mn-lt"/>
              </a:rPr>
              <a:t>A contract</a:t>
            </a:r>
            <a:r>
              <a:rPr lang="zh-CN" altLang="en-US" sz="2000" noProof="1">
                <a:cs typeface="+mn-lt"/>
              </a:rPr>
              <a:t> is an agreement between two or more competent in which an offer is made and accepted, and each party benefits. It is an agreement which sets forth binding obligations of the relevant parties. The agreement can be formal, informal, written, oral or just plain understood. Some contracts are required to be in writing in order to be enforced. This term, in its more extensive sense, includes every description of agreement, or obligation, whereby one party becomes bound to another to pay a sum of money, or to do or omit to do a certain act. In its more confined sense, it is an agreement reached by two or more than two parties concerned, in order to establish, modify or terminate the civil right and obligation of the parties.</a:t>
            </a:r>
            <a:endParaRPr lang="zh-CN" altLang="en-US" noProof="1">
              <a:cs typeface="+mn-lt"/>
            </a:endParaRPr>
          </a:p>
          <a:p>
            <a:pPr marL="0" indent="0" algn="just">
              <a:buFontTx/>
              <a:buNone/>
            </a:pPr>
            <a:endParaRPr lang="zh-CN" altLang="en-US" noProof="1">
              <a:cs typeface="+mn-lt"/>
            </a:endParaRPr>
          </a:p>
        </p:txBody>
      </p:sp>
      <p:sp>
        <p:nvSpPr>
          <p:cNvPr id="100" name="文本框 99"/>
          <p:cNvSpPr txBox="1"/>
          <p:nvPr/>
        </p:nvSpPr>
        <p:spPr>
          <a:xfrm>
            <a:off x="803275" y="1258888"/>
            <a:ext cx="7786688" cy="460375"/>
          </a:xfrm>
          <a:prstGeom prst="rect">
            <a:avLst/>
          </a:prstGeom>
          <a:noFill/>
          <a:ln w="9525">
            <a:noFill/>
          </a:ln>
        </p:spPr>
        <p:txBody>
          <a:bodyPr>
            <a:spAutoFit/>
          </a:bodyPr>
          <a:lstStyle/>
          <a:p>
            <a:pPr fontAlgn="base">
              <a:spcBef>
                <a:spcPct val="0"/>
              </a:spcBef>
              <a:spcAft>
                <a:spcPct val="0"/>
              </a:spcAft>
              <a:buFont typeface="Arial" panose="020B0604020202020204" pitchFamily="34" charset="0"/>
              <a:buNone/>
            </a:pPr>
            <a:r>
              <a:rPr lang="en-US" altLang="zh-CN" sz="2400" b="1" noProof="1">
                <a:solidFill>
                  <a:srgbClr val="000000"/>
                </a:solidFill>
                <a:cs typeface="Arial" panose="020B0604020202020204"/>
              </a:rPr>
              <a:t>1</a:t>
            </a:r>
            <a:r>
              <a:rPr lang="zh-CN" altLang="en-US" sz="2400" b="1" noProof="1">
                <a:solidFill>
                  <a:srgbClr val="000000"/>
                </a:solidFill>
                <a:cs typeface="Arial" panose="020B0604020202020204"/>
              </a:rPr>
              <a:t>、</a:t>
            </a:r>
            <a:r>
              <a:rPr lang="en-US" sz="2400" b="1" noProof="1">
                <a:solidFill>
                  <a:srgbClr val="000000"/>
                </a:solidFill>
                <a:cs typeface="Arial" panose="020B0604020202020204"/>
              </a:rPr>
              <a:t>Definition of Contract </a:t>
            </a:r>
            <a:r>
              <a:rPr lang="zh-CN" altLang="en-US" sz="2400" b="1" noProof="1">
                <a:solidFill>
                  <a:srgbClr val="000000"/>
                </a:solidFill>
                <a:cs typeface="Arial" panose="020B0604020202020204"/>
              </a:rPr>
              <a:t>（合同的定义）</a:t>
            </a:r>
            <a:r>
              <a:rPr lang="en-US" sz="1050" b="1" noProof="1">
                <a:solidFill>
                  <a:srgbClr val="000000"/>
                </a:solidFill>
                <a:latin typeface="Times New Roman" panose="02020603050405020304" pitchFamily="18" charset="0"/>
              </a:rPr>
              <a:t> </a:t>
            </a:r>
            <a:endParaRPr lang="zh-CN" altLang="en-US" noProof="1">
              <a:solidFill>
                <a:srgbClr val="000000"/>
              </a:solidFill>
            </a:endParaRPr>
          </a:p>
        </p:txBody>
      </p:sp>
    </p:spTree>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占位符 5122"/>
          <p:cNvSpPr>
            <a:spLocks noGrp="1" noChangeArrowheads="1"/>
          </p:cNvSpPr>
          <p:nvPr>
            <p:ph idx="1"/>
          </p:nvPr>
        </p:nvSpPr>
        <p:spPr>
          <a:xfrm>
            <a:off x="833438" y="1493838"/>
            <a:ext cx="7477125" cy="4525962"/>
          </a:xfrm>
        </p:spPr>
        <p:txBody>
          <a:bodyPr/>
          <a:lstStyle/>
          <a:p>
            <a:pPr marL="0" indent="0" algn="just">
              <a:lnSpc>
                <a:spcPct val="150000"/>
              </a:lnSpc>
              <a:buFontTx/>
              <a:buNone/>
            </a:pPr>
            <a:r>
              <a:rPr lang="en-US" altLang="zh-CN" sz="2000"/>
              <a:t>     </a:t>
            </a:r>
            <a:r>
              <a:rPr lang="zh-CN" altLang="zh-CN" sz="2000"/>
              <a:t>国际贸易合同是指营业地处于不同国家或地区的当事人之间所订立的货物买卖契约，合同双方都可受益。合同是对有关当事人规定了约束性责任的一种协定。这种协定可以是正式的、非正式的、书面的、口头的，应明了易懂。有些合同需要以书面形式确定以便执行。从广义角度来看，国际贸易合同包括协议的各个方面，双方的义务，根据该契约，一方有义务向另外一方支付一定数额的货款，或必须履行某种义务，或可以免除某种义务。从狭义上来看，合同就是两个或者两个以上的当事人，以发生变更或者消灭民事法律关系为目的所达成的协议。</a:t>
            </a:r>
          </a:p>
        </p:txBody>
      </p:sp>
      <p:sp>
        <p:nvSpPr>
          <p:cNvPr id="100" name="文本框 99"/>
          <p:cNvSpPr txBox="1"/>
          <p:nvPr/>
        </p:nvSpPr>
        <p:spPr>
          <a:xfrm>
            <a:off x="833438" y="1120775"/>
            <a:ext cx="7786687" cy="460375"/>
          </a:xfrm>
          <a:prstGeom prst="rect">
            <a:avLst/>
          </a:prstGeom>
          <a:noFill/>
          <a:ln w="9525">
            <a:noFill/>
          </a:ln>
        </p:spPr>
        <p:txBody>
          <a:bodyPr>
            <a:spAutoFit/>
          </a:bodyPr>
          <a:lstStyle/>
          <a:p>
            <a:pPr fontAlgn="base">
              <a:spcBef>
                <a:spcPct val="0"/>
              </a:spcBef>
              <a:spcAft>
                <a:spcPct val="0"/>
              </a:spcAft>
              <a:buFont typeface="Arial" panose="020B0604020202020204" pitchFamily="34" charset="0"/>
              <a:buNone/>
            </a:pPr>
            <a:r>
              <a:rPr lang="en-US" altLang="zh-CN" sz="2400" b="1" noProof="1">
                <a:solidFill>
                  <a:srgbClr val="000000"/>
                </a:solidFill>
                <a:cs typeface="Arial" panose="020B0604020202020204"/>
              </a:rPr>
              <a:t>1</a:t>
            </a:r>
            <a:r>
              <a:rPr lang="zh-CN" altLang="en-US" sz="2400" b="1" noProof="1">
                <a:solidFill>
                  <a:srgbClr val="000000"/>
                </a:solidFill>
                <a:cs typeface="Arial" panose="020B0604020202020204"/>
              </a:rPr>
              <a:t>、</a:t>
            </a:r>
            <a:r>
              <a:rPr lang="en-US" sz="2400" b="1" noProof="1">
                <a:solidFill>
                  <a:srgbClr val="000000"/>
                </a:solidFill>
                <a:cs typeface="Arial" panose="020B0604020202020204"/>
              </a:rPr>
              <a:t>Definition of Contract </a:t>
            </a:r>
            <a:r>
              <a:rPr lang="zh-CN" altLang="en-US" sz="2400" b="1" noProof="1">
                <a:solidFill>
                  <a:srgbClr val="000000"/>
                </a:solidFill>
                <a:cs typeface="Arial" panose="020B0604020202020204"/>
              </a:rPr>
              <a:t>（合同的定义）</a:t>
            </a:r>
            <a:r>
              <a:rPr lang="en-US" sz="1050" b="1" noProof="1">
                <a:solidFill>
                  <a:srgbClr val="000000"/>
                </a:solidFill>
                <a:latin typeface="Times New Roman" panose="02020603050405020304" pitchFamily="18" charset="0"/>
              </a:rPr>
              <a:t> </a:t>
            </a:r>
            <a:endParaRPr lang="zh-CN" altLang="en-US" noProof="1">
              <a:solidFill>
                <a:srgbClr val="000000"/>
              </a:solidFill>
            </a:endParaRPr>
          </a:p>
        </p:txBody>
      </p:sp>
      <p:sp>
        <p:nvSpPr>
          <p:cNvPr id="4" name="标题 3"/>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占位符 5122"/>
          <p:cNvSpPr>
            <a:spLocks noGrp="1" noChangeArrowheads="1"/>
          </p:cNvSpPr>
          <p:nvPr>
            <p:ph idx="1"/>
          </p:nvPr>
        </p:nvSpPr>
        <p:spPr>
          <a:xfrm>
            <a:off x="779463" y="1719263"/>
            <a:ext cx="7477125" cy="4525962"/>
          </a:xfrm>
        </p:spPr>
        <p:txBody>
          <a:bodyPr/>
          <a:lstStyle/>
          <a:p>
            <a:pPr marL="0" indent="0" algn="just">
              <a:lnSpc>
                <a:spcPct val="200000"/>
              </a:lnSpc>
              <a:buFontTx/>
              <a:buNone/>
            </a:pPr>
            <a:r>
              <a:rPr lang="en-US" altLang="zh-CN" sz="2000"/>
              <a:t>     </a:t>
            </a:r>
            <a:r>
              <a:rPr lang="zh-CN" altLang="en-US" sz="1800"/>
              <a:t>In accordance with the CISG, a contract is concluded when the offeree accepts the offer and sends the acceptance to the offeror with the validity time of the offer. In the practice, the time of the date of confirming the contract from the other party.（根据《公约》的规定，受盘人接受发盘并在发盘有效期内将接受送达发盘人，合同即告成立。在实际业务操作中，合同成立的时间以订约时合同上所写明的日期为准，或以收到对方确认合同的时期为准。）</a:t>
            </a:r>
          </a:p>
        </p:txBody>
      </p:sp>
      <p:sp>
        <p:nvSpPr>
          <p:cNvPr id="7170" name="文本框 99"/>
          <p:cNvSpPr txBox="1">
            <a:spLocks noChangeArrowheads="1"/>
          </p:cNvSpPr>
          <p:nvPr/>
        </p:nvSpPr>
        <p:spPr bwMode="auto">
          <a:xfrm>
            <a:off x="779463" y="1258888"/>
            <a:ext cx="778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b="1">
                <a:solidFill>
                  <a:srgbClr val="000000"/>
                </a:solidFill>
              </a:rPr>
              <a:t>2、Time of Establishment of Contract </a:t>
            </a:r>
            <a:r>
              <a:rPr lang="zh-CN" altLang="en-US" sz="2000" b="1">
                <a:solidFill>
                  <a:srgbClr val="000000"/>
                </a:solidFill>
              </a:rPr>
              <a:t>（合同成立时间）</a:t>
            </a:r>
            <a:r>
              <a:rPr lang="en-US" altLang="zh-CN" sz="1000" b="1">
                <a:solidFill>
                  <a:srgbClr val="000000"/>
                </a:solidFill>
                <a:latin typeface="Times New Roman" panose="02020603050405020304" pitchFamily="18" charset="0"/>
              </a:rPr>
              <a:t> </a:t>
            </a:r>
            <a:endParaRPr lang="en-US" altLang="en-US" sz="1000" b="1">
              <a:solidFill>
                <a:srgbClr val="000000"/>
              </a:solidFill>
              <a:latin typeface="Times New Roman" panose="02020603050405020304" pitchFamily="18" charset="0"/>
            </a:endParaRP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122"/>
          <p:cNvSpPr>
            <a:spLocks noGrp="1" noChangeArrowheads="1"/>
          </p:cNvSpPr>
          <p:nvPr>
            <p:ph idx="1"/>
          </p:nvPr>
        </p:nvSpPr>
        <p:spPr>
          <a:xfrm>
            <a:off x="679450" y="1597025"/>
            <a:ext cx="7786688" cy="4525963"/>
          </a:xfrm>
        </p:spPr>
        <p:txBody>
          <a:bodyPr/>
          <a:lstStyle/>
          <a:p>
            <a:pPr marL="0" indent="0" algn="just">
              <a:lnSpc>
                <a:spcPct val="150000"/>
              </a:lnSpc>
              <a:buFontTx/>
              <a:buNone/>
            </a:pPr>
            <a:r>
              <a:rPr lang="en-US" altLang="zh-CN" sz="1800"/>
              <a:t> (1) The parties concerned must be with the conduct capacity to sign a contract </a:t>
            </a:r>
            <a:r>
              <a:rPr lang="zh-CN" altLang="en-US" sz="1800"/>
              <a:t>（合同当事人必须具备签订合同的行为能力）</a:t>
            </a:r>
          </a:p>
          <a:p>
            <a:pPr marL="0" indent="0" algn="just">
              <a:lnSpc>
                <a:spcPct val="150000"/>
              </a:lnSpc>
              <a:buFontTx/>
              <a:buNone/>
            </a:pPr>
            <a:r>
              <a:rPr lang="en-US" altLang="zh-CN" sz="1800"/>
              <a:t>(2)  A contract must be with Consideration or Cause</a:t>
            </a:r>
            <a:r>
              <a:rPr lang="zh-CN" altLang="en-US" sz="1800"/>
              <a:t>（</a:t>
            </a:r>
            <a:r>
              <a:rPr lang="en-US" altLang="zh-CN" sz="1800"/>
              <a:t>合同必须有对价或约因</a:t>
            </a:r>
            <a:r>
              <a:rPr lang="zh-CN" altLang="en-US" sz="1800"/>
              <a:t>）</a:t>
            </a:r>
            <a:endParaRPr lang="en-US" altLang="zh-CN" sz="1800"/>
          </a:p>
          <a:p>
            <a:pPr marL="0" indent="0" algn="just">
              <a:lnSpc>
                <a:spcPct val="150000"/>
              </a:lnSpc>
              <a:buFontTx/>
              <a:buNone/>
            </a:pPr>
            <a:r>
              <a:rPr lang="en-US" altLang="zh-CN" sz="1800"/>
              <a:t>(3)  The objective of a contract must be legal </a:t>
            </a:r>
            <a:r>
              <a:rPr lang="zh-CN" altLang="en-US" sz="1800"/>
              <a:t>（合同的标的物必须合法）</a:t>
            </a:r>
          </a:p>
          <a:p>
            <a:pPr marL="0" indent="0" algn="just">
              <a:lnSpc>
                <a:spcPct val="150000"/>
              </a:lnSpc>
              <a:buFontTx/>
              <a:buNone/>
            </a:pPr>
            <a:r>
              <a:rPr lang="en-US" altLang="zh-CN" sz="1800"/>
              <a:t>(4)  A contract shall be in compliance with the stipulated form by law</a:t>
            </a:r>
          </a:p>
          <a:p>
            <a:pPr marL="0" indent="0" algn="just">
              <a:lnSpc>
                <a:spcPct val="150000"/>
              </a:lnSpc>
              <a:buFontTx/>
              <a:buNone/>
            </a:pPr>
            <a:r>
              <a:rPr lang="zh-CN" altLang="en-US" sz="1800"/>
              <a:t>（合同必须符合法律规定的形式）</a:t>
            </a:r>
          </a:p>
          <a:p>
            <a:pPr marL="0" indent="0" algn="just">
              <a:lnSpc>
                <a:spcPct val="150000"/>
              </a:lnSpc>
              <a:buFontTx/>
              <a:buNone/>
            </a:pPr>
            <a:r>
              <a:rPr lang="en-US" altLang="zh-CN" sz="1800"/>
              <a:t>(5)  The party concerned or a contract shall be in true willingness</a:t>
            </a:r>
          </a:p>
          <a:p>
            <a:pPr marL="0" indent="0" algn="just">
              <a:lnSpc>
                <a:spcPct val="150000"/>
              </a:lnSpc>
              <a:buFontTx/>
              <a:buNone/>
            </a:pPr>
            <a:r>
              <a:rPr lang="zh-CN" altLang="en-US" sz="1800"/>
              <a:t> （合同当事人的意思表示必须真实）</a:t>
            </a:r>
          </a:p>
        </p:txBody>
      </p:sp>
      <p:sp>
        <p:nvSpPr>
          <p:cNvPr id="8194" name="文本框 99"/>
          <p:cNvSpPr txBox="1">
            <a:spLocks noChangeArrowheads="1"/>
          </p:cNvSpPr>
          <p:nvPr/>
        </p:nvSpPr>
        <p:spPr bwMode="auto">
          <a:xfrm>
            <a:off x="779463" y="1136650"/>
            <a:ext cx="778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000" b="1">
                <a:solidFill>
                  <a:srgbClr val="000000"/>
                </a:solidFill>
              </a:rPr>
              <a:t>3、Key Elements for an Effective Contract</a:t>
            </a:r>
            <a:r>
              <a:rPr lang="en-US" altLang="zh-CN" sz="2400" b="1">
                <a:solidFill>
                  <a:srgbClr val="000000"/>
                </a:solidFill>
              </a:rPr>
              <a:t> </a:t>
            </a:r>
            <a:r>
              <a:rPr lang="zh-CN" altLang="en-US" sz="1600" b="1">
                <a:solidFill>
                  <a:srgbClr val="000000"/>
                </a:solidFill>
              </a:rPr>
              <a:t>（合同生效的要件）</a:t>
            </a:r>
            <a:r>
              <a:rPr lang="en-US" altLang="zh-CN" sz="800" b="1">
                <a:solidFill>
                  <a:srgbClr val="000000"/>
                </a:solidFill>
              </a:rPr>
              <a:t> </a:t>
            </a:r>
            <a:endParaRPr lang="en-US" altLang="en-US" sz="800" b="1">
              <a:solidFill>
                <a:srgbClr val="000000"/>
              </a:solidFill>
            </a:endParaRP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占位符 5122"/>
          <p:cNvSpPr>
            <a:spLocks noGrp="1" noChangeArrowheads="1"/>
          </p:cNvSpPr>
          <p:nvPr>
            <p:ph idx="1"/>
          </p:nvPr>
        </p:nvSpPr>
        <p:spPr>
          <a:xfrm>
            <a:off x="679450" y="1597025"/>
            <a:ext cx="7786688" cy="4525963"/>
          </a:xfrm>
        </p:spPr>
        <p:txBody>
          <a:bodyPr/>
          <a:lstStyle/>
          <a:p>
            <a:pPr marL="0" indent="0" algn="just">
              <a:lnSpc>
                <a:spcPct val="200000"/>
              </a:lnSpc>
              <a:buFontTx/>
              <a:buNone/>
            </a:pPr>
            <a:r>
              <a:rPr lang="en-US" altLang="zh-CN" sz="1800"/>
              <a:t> (1)  The evidence to prove a contract is established  </a:t>
            </a:r>
          </a:p>
          <a:p>
            <a:pPr marL="0" indent="0" algn="just">
              <a:lnSpc>
                <a:spcPct val="200000"/>
              </a:lnSpc>
              <a:buFontTx/>
              <a:buNone/>
            </a:pPr>
            <a:r>
              <a:rPr lang="en-US" altLang="zh-CN" sz="1800"/>
              <a:t>    </a:t>
            </a:r>
            <a:r>
              <a:rPr lang="zh-CN" altLang="en-US" sz="1800"/>
              <a:t>（书面形式的合同可以作为合同生效的要件）</a:t>
            </a:r>
          </a:p>
          <a:p>
            <a:pPr marL="0" indent="0" algn="just">
              <a:lnSpc>
                <a:spcPct val="200000"/>
              </a:lnSpc>
              <a:buFontTx/>
              <a:buNone/>
            </a:pPr>
            <a:r>
              <a:rPr lang="en-US" altLang="zh-CN" sz="1800"/>
              <a:t>(2)  The term with which a contract comes into effect</a:t>
            </a:r>
          </a:p>
          <a:p>
            <a:pPr marL="0" indent="0" algn="just">
              <a:lnSpc>
                <a:spcPct val="200000"/>
              </a:lnSpc>
              <a:buFontTx/>
              <a:buNone/>
            </a:pPr>
            <a:r>
              <a:rPr lang="en-US" altLang="zh-CN" sz="1800"/>
              <a:t>   </a:t>
            </a:r>
            <a:r>
              <a:rPr lang="zh-CN" altLang="en-US" sz="1800"/>
              <a:t>（</a:t>
            </a:r>
            <a:r>
              <a:rPr lang="en-US" altLang="zh-CN" sz="1800"/>
              <a:t>书面形式的合同可以作为合同成立的依据</a:t>
            </a:r>
            <a:r>
              <a:rPr lang="zh-CN" altLang="en-US" sz="1800"/>
              <a:t>）</a:t>
            </a:r>
            <a:endParaRPr lang="en-US" altLang="zh-CN" sz="1800"/>
          </a:p>
          <a:p>
            <a:pPr marL="0" indent="0" algn="just">
              <a:lnSpc>
                <a:spcPct val="200000"/>
              </a:lnSpc>
              <a:buFontTx/>
              <a:buNone/>
            </a:pPr>
            <a:r>
              <a:rPr lang="en-US" altLang="zh-CN" sz="1800"/>
              <a:t>(3)  The basis on which a contract is fulfilled</a:t>
            </a:r>
          </a:p>
          <a:p>
            <a:pPr marL="0" indent="0" algn="just">
              <a:lnSpc>
                <a:spcPct val="200000"/>
              </a:lnSpc>
              <a:buFontTx/>
              <a:buNone/>
            </a:pPr>
            <a:r>
              <a:rPr lang="en-US" altLang="zh-CN" sz="1800"/>
              <a:t>  </a:t>
            </a:r>
            <a:r>
              <a:rPr lang="zh-CN" altLang="en-US" sz="1800"/>
              <a:t>（书面形式的合同可以作为合同履行的依据）</a:t>
            </a:r>
          </a:p>
          <a:p>
            <a:pPr marL="0" indent="0" algn="just">
              <a:lnSpc>
                <a:spcPct val="150000"/>
              </a:lnSpc>
              <a:buFontTx/>
              <a:buNone/>
            </a:pPr>
            <a:endParaRPr lang="zh-CN" altLang="en-US" sz="1800"/>
          </a:p>
        </p:txBody>
      </p:sp>
      <p:sp>
        <p:nvSpPr>
          <p:cNvPr id="9218" name="文本框 99"/>
          <p:cNvSpPr txBox="1">
            <a:spLocks noChangeArrowheads="1"/>
          </p:cNvSpPr>
          <p:nvPr/>
        </p:nvSpPr>
        <p:spPr bwMode="auto">
          <a:xfrm>
            <a:off x="779463" y="1136650"/>
            <a:ext cx="778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000" b="1">
                <a:solidFill>
                  <a:srgbClr val="000000"/>
                </a:solidFill>
              </a:rPr>
              <a:t>4、Significance of Signing a Contract </a:t>
            </a:r>
            <a:r>
              <a:rPr lang="en-US" altLang="zh-CN" sz="2400" b="1">
                <a:solidFill>
                  <a:srgbClr val="000000"/>
                </a:solidFill>
              </a:rPr>
              <a:t> </a:t>
            </a:r>
            <a:r>
              <a:rPr lang="zh-CN" altLang="en-US" sz="1600" b="1">
                <a:solidFill>
                  <a:srgbClr val="000000"/>
                </a:solidFill>
              </a:rPr>
              <a:t>（签订书面合同的意义）</a:t>
            </a:r>
            <a:r>
              <a:rPr lang="en-US" altLang="zh-CN" sz="800" b="1">
                <a:solidFill>
                  <a:srgbClr val="000000"/>
                </a:solidFill>
              </a:rPr>
              <a:t> </a:t>
            </a:r>
            <a:endParaRPr lang="en-US" altLang="en-US" sz="800" b="1">
              <a:solidFill>
                <a:srgbClr val="000000"/>
              </a:solidFill>
            </a:endParaRP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74800"/>
            <a:ext cx="7786688" cy="4527550"/>
          </a:xfrm>
        </p:spPr>
        <p:txBody>
          <a:bodyPr/>
          <a:lstStyle/>
          <a:p>
            <a:pPr marL="0" indent="0" algn="just">
              <a:lnSpc>
                <a:spcPct val="150000"/>
              </a:lnSpc>
              <a:buFontTx/>
              <a:buNone/>
            </a:pPr>
            <a:r>
              <a:rPr lang="en-US" altLang="zh-CN" sz="1800" noProof="1">
                <a:latin typeface="+mj-lt"/>
                <a:cs typeface="+mj-lt"/>
              </a:rPr>
              <a:t>    In international trade, export and import contracts vary in both names and forms. The names that often appear are contract, confirmation, agreement and memorandum. However, the</a:t>
            </a:r>
            <a:r>
              <a:rPr lang="en-US" altLang="zh-CN" sz="1800" b="1" noProof="1">
                <a:solidFill>
                  <a:srgbClr val="C00000"/>
                </a:solidFill>
                <a:effectLst>
                  <a:outerShdw blurRad="38100" dist="38100" dir="2700000" algn="tl">
                    <a:srgbClr val="000000">
                      <a:alpha val="43137"/>
                    </a:srgbClr>
                  </a:outerShdw>
                </a:effectLst>
                <a:latin typeface="+mj-lt"/>
                <a:cs typeface="+mj-lt"/>
              </a:rPr>
              <a:t> contract </a:t>
            </a:r>
            <a:r>
              <a:rPr lang="en-US" altLang="zh-CN" sz="1800" noProof="1">
                <a:latin typeface="+mj-lt"/>
                <a:cs typeface="+mj-lt"/>
              </a:rPr>
              <a:t>and</a:t>
            </a:r>
            <a:r>
              <a:rPr lang="en-US" altLang="zh-CN" sz="1800" b="1" noProof="1">
                <a:solidFill>
                  <a:srgbClr val="C00000"/>
                </a:solidFill>
                <a:effectLst>
                  <a:outerShdw blurRad="38100" dist="38100" dir="2700000" algn="tl">
                    <a:srgbClr val="000000">
                      <a:alpha val="43137"/>
                    </a:srgbClr>
                  </a:outerShdw>
                </a:effectLst>
                <a:latin typeface="+mj-lt"/>
                <a:cs typeface="+mj-lt"/>
              </a:rPr>
              <a:t> confirmation </a:t>
            </a:r>
            <a:r>
              <a:rPr lang="en-US" altLang="zh-CN" sz="1800" noProof="1">
                <a:latin typeface="+mj-lt"/>
                <a:cs typeface="+mj-lt"/>
              </a:rPr>
              <a:t>are most widely used.</a:t>
            </a:r>
            <a:r>
              <a:rPr lang="en-US" altLang="zh-CN" sz="1800" noProof="1">
                <a:latin typeface="+mj-lt"/>
                <a:cs typeface="+mj-lt"/>
                <a:sym typeface="+mn-ea"/>
              </a:rPr>
              <a:t> A contract or confirmation can be drawn up either by the seller or the buyer. Respectively, they are called a sales contract/confirmation or a purchase contract/confirmation. </a:t>
            </a:r>
            <a:r>
              <a:rPr lang="zh-CN" altLang="en-US" sz="1800" noProof="1">
                <a:latin typeface="+mj-lt"/>
                <a:cs typeface="+mj-lt"/>
                <a:sym typeface="+mn-ea"/>
              </a:rPr>
              <a:t>（</a:t>
            </a:r>
            <a:r>
              <a:rPr lang="en-US" altLang="zh-CN" sz="1800" noProof="1">
                <a:latin typeface="+mj-lt"/>
                <a:cs typeface="+mj-lt"/>
              </a:rPr>
              <a:t>在国际贸易中，进出口贸易书面合同的名称和形式，均无特定的限制。经常出现的名称有合同、确认书、协议书和备忘录。然而，这当中</a:t>
            </a:r>
            <a:r>
              <a:rPr lang="en-US" altLang="zh-CN" sz="1800" b="1" noProof="1">
                <a:solidFill>
                  <a:srgbClr val="C00000"/>
                </a:solidFill>
                <a:effectLst>
                  <a:outerShdw blurRad="38100" dist="38100" dir="2700000" algn="tl">
                    <a:srgbClr val="000000">
                      <a:alpha val="43137"/>
                    </a:srgbClr>
                  </a:outerShdw>
                </a:effectLst>
                <a:latin typeface="+mj-lt"/>
                <a:cs typeface="+mj-lt"/>
              </a:rPr>
              <a:t>合同</a:t>
            </a:r>
            <a:r>
              <a:rPr lang="en-US" altLang="zh-CN" sz="1800" noProof="1">
                <a:latin typeface="+mj-lt"/>
                <a:cs typeface="+mj-lt"/>
              </a:rPr>
              <a:t>和</a:t>
            </a:r>
            <a:r>
              <a:rPr lang="en-US" altLang="zh-CN" sz="1800" b="1" noProof="1">
                <a:solidFill>
                  <a:srgbClr val="C00000"/>
                </a:solidFill>
                <a:effectLst>
                  <a:outerShdw blurRad="38100" dist="38100" dir="2700000" algn="tl">
                    <a:srgbClr val="000000">
                      <a:alpha val="43137"/>
                    </a:srgbClr>
                  </a:outerShdw>
                </a:effectLst>
                <a:latin typeface="+mj-lt"/>
                <a:cs typeface="+mj-lt"/>
              </a:rPr>
              <a:t>确认书</a:t>
            </a:r>
            <a:r>
              <a:rPr lang="en-US" altLang="zh-CN" sz="1800" noProof="1">
                <a:latin typeface="+mj-lt"/>
                <a:cs typeface="+mj-lt"/>
              </a:rPr>
              <a:t>最为常见。</a:t>
            </a:r>
            <a:r>
              <a:rPr lang="en-US" altLang="zh-CN" sz="1800" noProof="1">
                <a:latin typeface="+mj-lt"/>
                <a:cs typeface="+mj-lt"/>
                <a:sym typeface="+mn-ea"/>
              </a:rPr>
              <a:t> 合同和确认书可以由当事人双方的任何一方起草，分别称为售货合同/确认书、购货合同/确认书。</a:t>
            </a:r>
            <a:r>
              <a:rPr lang="zh-CN" altLang="en-US" sz="1800" noProof="1">
                <a:latin typeface="+mj-lt"/>
                <a:cs typeface="+mj-lt"/>
                <a:sym typeface="+mn-ea"/>
              </a:rPr>
              <a:t>）</a:t>
            </a:r>
          </a:p>
        </p:txBody>
      </p:sp>
      <p:sp>
        <p:nvSpPr>
          <p:cNvPr id="10242" name="文本框 99"/>
          <p:cNvSpPr txBox="1">
            <a:spLocks noChangeArrowheads="1"/>
          </p:cNvSpPr>
          <p:nvPr/>
        </p:nvSpPr>
        <p:spPr bwMode="auto">
          <a:xfrm>
            <a:off x="779463" y="1176338"/>
            <a:ext cx="7786687"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1、Forms of Contract in Written Form （书面合同的结构）</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11560" y="1124743"/>
            <a:ext cx="7704856" cy="4508927"/>
          </a:xfrm>
          <a:prstGeom prst="rect">
            <a:avLst/>
          </a:prstGeom>
          <a:noFill/>
        </p:spPr>
        <p:txBody>
          <a:bodyPr wrap="square" rtlCol="0">
            <a:spAutoFit/>
          </a:bodyPr>
          <a:lstStyle/>
          <a:p>
            <a:pPr lvl="0"/>
            <a:r>
              <a:rPr lang="en-US" altLang="zh-CN" sz="2800">
                <a:latin typeface="Times New Roman" panose="02020603050405020304" pitchFamily="18" charset="0"/>
                <a:cs typeface="Times New Roman" panose="02020603050405020304" pitchFamily="18" charset="0"/>
              </a:rPr>
              <a:t> 2. </a:t>
            </a:r>
            <a:r>
              <a:rPr lang="en-US" altLang="zh-CN" sz="2800"/>
              <a:t>Example of Quality Clauses in Contract</a:t>
            </a:r>
          </a:p>
          <a:p>
            <a:r>
              <a:rPr lang="zh-CN" altLang="en-US" sz="2000"/>
              <a:t>     </a:t>
            </a:r>
            <a:r>
              <a:rPr lang="zh-CN" altLang="en-US" sz="2400"/>
              <a:t>（合同中品质条款举例）</a:t>
            </a:r>
            <a:endParaRPr lang="en-US" altLang="zh-CN" sz="2400">
              <a:latin typeface="Times New Roman" panose="02020603050405020304" pitchFamily="18" charset="0"/>
              <a:cs typeface="Times New Roman" panose="02020603050405020304" pitchFamily="18" charset="0"/>
            </a:endParaRPr>
          </a:p>
          <a:p>
            <a:pPr marL="514350" indent="-514350" algn="just">
              <a:buAutoNum type="arabicParenBoth"/>
            </a:pPr>
            <a:r>
              <a:rPr lang="en-US" altLang="zh-CN" sz="2600">
                <a:latin typeface="Times New Roman" panose="02020603050405020304" pitchFamily="18" charset="0"/>
                <a:cs typeface="Times New Roman" panose="02020603050405020304" pitchFamily="18" charset="0"/>
              </a:rPr>
              <a:t>Quality: by sample No.J0812 man’s jeans, submitted by the seller on July 25. The quality of the delivered goods shall be about equal to the sample.</a:t>
            </a:r>
            <a:r>
              <a:rPr lang="zh-CN" altLang="en-US" sz="2800">
                <a:latin typeface="Times New Roman" panose="02020603050405020304" pitchFamily="18" charset="0"/>
                <a:cs typeface="Times New Roman" panose="02020603050405020304" pitchFamily="18" charset="0"/>
              </a:rPr>
              <a:t>（</a:t>
            </a:r>
            <a:r>
              <a:rPr lang="zh-CN" altLang="en-US" sz="2200"/>
              <a:t>男装牛仔裤，质量按卖方于</a:t>
            </a:r>
            <a:r>
              <a:rPr lang="en-US" altLang="zh-CN" sz="2200"/>
              <a:t>7</a:t>
            </a:r>
            <a:r>
              <a:rPr lang="zh-CN" altLang="en-US" sz="2200"/>
              <a:t>月</a:t>
            </a:r>
            <a:r>
              <a:rPr lang="en-US" altLang="zh-CN" sz="2200"/>
              <a:t>25</a:t>
            </a:r>
            <a:r>
              <a:rPr lang="zh-CN" altLang="en-US" sz="2200"/>
              <a:t>日提交的第</a:t>
            </a:r>
            <a:r>
              <a:rPr lang="en-US" altLang="zh-CN" sz="2200"/>
              <a:t>J0812</a:t>
            </a:r>
            <a:r>
              <a:rPr lang="zh-CN" altLang="en-US" sz="2200"/>
              <a:t>号样品，交货质量与样品质量须大致相同。）</a:t>
            </a:r>
            <a:endParaRPr lang="en-US" altLang="zh-CN" sz="2200"/>
          </a:p>
          <a:p>
            <a:pPr algn="just"/>
            <a:endParaRPr lang="en-US" altLang="zh-CN" sz="1100">
              <a:latin typeface="Times New Roman" panose="02020603050405020304" pitchFamily="18" charset="0"/>
              <a:cs typeface="Times New Roman" panose="02020603050405020304" pitchFamily="18" charset="0"/>
            </a:endParaRPr>
          </a:p>
          <a:p>
            <a:pPr algn="just"/>
            <a:r>
              <a:rPr lang="en-US" altLang="zh-CN" sz="2600">
                <a:latin typeface="Times New Roman" panose="02020603050405020304" pitchFamily="18" charset="0"/>
                <a:cs typeface="Times New Roman" panose="02020603050405020304" pitchFamily="18" charset="0"/>
              </a:rPr>
              <a:t>(2) Plush toys, quality as per Seller’s sample No.121015 submitted on Otc15th, 2012.</a:t>
            </a:r>
          </a:p>
          <a:p>
            <a:pPr algn="just"/>
            <a:r>
              <a:rPr lang="zh-CN" altLang="en-US" sz="2200">
                <a:latin typeface="Times New Roman" panose="02020603050405020304" pitchFamily="18" charset="0"/>
                <a:cs typeface="Times New Roman" panose="02020603050405020304" pitchFamily="18" charset="0"/>
              </a:rPr>
              <a:t>（长毛绒玩具，质量以卖方</a:t>
            </a:r>
            <a:r>
              <a:rPr lang="en-US" altLang="zh-CN" sz="2200">
                <a:latin typeface="Times New Roman" panose="02020603050405020304" pitchFamily="18" charset="0"/>
                <a:cs typeface="Times New Roman" panose="02020603050405020304" pitchFamily="18" charset="0"/>
              </a:rPr>
              <a:t>2012</a:t>
            </a:r>
            <a:r>
              <a:rPr lang="zh-CN" altLang="en-US" sz="2200">
                <a:latin typeface="Times New Roman" panose="02020603050405020304" pitchFamily="18" charset="0"/>
                <a:cs typeface="Times New Roman" panose="02020603050405020304" pitchFamily="18" charset="0"/>
              </a:rPr>
              <a:t>年</a:t>
            </a:r>
            <a:r>
              <a:rPr lang="en-US" altLang="zh-CN" sz="2200">
                <a:latin typeface="Times New Roman" panose="02020603050405020304" pitchFamily="18" charset="0"/>
                <a:cs typeface="Times New Roman" panose="02020603050405020304" pitchFamily="18" charset="0"/>
              </a:rPr>
              <a:t>10</a:t>
            </a:r>
            <a:r>
              <a:rPr lang="zh-CN" altLang="en-US" sz="2200">
                <a:latin typeface="Times New Roman" panose="02020603050405020304" pitchFamily="18" charset="0"/>
                <a:cs typeface="Times New Roman" panose="02020603050405020304" pitchFamily="18" charset="0"/>
              </a:rPr>
              <a:t>月</a:t>
            </a:r>
            <a:r>
              <a:rPr lang="en-US" altLang="zh-CN" sz="2200">
                <a:latin typeface="Times New Roman" panose="02020603050405020304" pitchFamily="18" charset="0"/>
                <a:cs typeface="Times New Roman" panose="02020603050405020304" pitchFamily="18" charset="0"/>
              </a:rPr>
              <a:t>15</a:t>
            </a:r>
            <a:r>
              <a:rPr lang="zh-CN" altLang="en-US" sz="2200">
                <a:latin typeface="Times New Roman" panose="02020603050405020304" pitchFamily="18" charset="0"/>
                <a:cs typeface="Times New Roman" panose="02020603050405020304" pitchFamily="18" charset="0"/>
              </a:rPr>
              <a:t>日提供的第</a:t>
            </a:r>
            <a:r>
              <a:rPr lang="en-US" altLang="zh-CN" sz="2200">
                <a:latin typeface="Times New Roman" panose="02020603050405020304" pitchFamily="18" charset="0"/>
                <a:cs typeface="Times New Roman" panose="02020603050405020304" pitchFamily="18" charset="0"/>
              </a:rPr>
              <a:t>121015</a:t>
            </a:r>
            <a:r>
              <a:rPr lang="zh-CN" altLang="en-US" sz="2200">
                <a:latin typeface="Times New Roman" panose="02020603050405020304" pitchFamily="18" charset="0"/>
                <a:cs typeface="Times New Roman" panose="02020603050405020304" pitchFamily="18" charset="0"/>
              </a:rPr>
              <a:t>号样品为准。）</a:t>
            </a:r>
            <a:endParaRPr lang="en-US" altLang="zh-CN" sz="26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43038"/>
            <a:ext cx="7786688" cy="4525962"/>
          </a:xfrm>
        </p:spPr>
        <p:txBody>
          <a:bodyPr/>
          <a:lstStyle/>
          <a:p>
            <a:pPr marL="0" indent="0" algn="just">
              <a:lnSpc>
                <a:spcPct val="150000"/>
              </a:lnSpc>
              <a:buFontTx/>
              <a:buNone/>
            </a:pPr>
            <a:r>
              <a:rPr lang="en-US" altLang="zh-CN" sz="1800" noProof="1">
                <a:latin typeface="+mj-lt"/>
                <a:cs typeface="+mj-lt"/>
              </a:rPr>
              <a:t>   The </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contract/confirmation</a:t>
            </a:r>
            <a:r>
              <a:rPr lang="en-US" altLang="zh-CN" sz="1800" noProof="1">
                <a:latin typeface="+mj-lt"/>
                <a:cs typeface="+mj-lt"/>
                <a:sym typeface="+mn-ea"/>
              </a:rPr>
              <a:t> </a:t>
            </a:r>
            <a:r>
              <a:rPr lang="en-US" altLang="zh-CN" sz="1800" noProof="1">
                <a:latin typeface="+mj-lt"/>
                <a:cs typeface="+mj-lt"/>
              </a:rPr>
              <a:t>usually consists of commodities, specifications, quantity, packing, marking, price, shipment, port of shipment and port of destination, and payment as well as those clauses concerning insurance, commodity inspection, claims, arbitration and force majeure, etc,; while the </a:t>
            </a:r>
            <a:r>
              <a:rPr lang="en-US" altLang="zh-CN" sz="1800" noProof="1">
                <a:latin typeface="+mj-lt"/>
                <a:cs typeface="+mj-lt"/>
                <a:sym typeface="+mn-ea"/>
              </a:rPr>
              <a:t>a </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purchase contract/confirmation </a:t>
            </a:r>
            <a:r>
              <a:rPr lang="en-US" altLang="zh-CN" sz="1800" noProof="1">
                <a:latin typeface="+mj-lt"/>
                <a:cs typeface="+mj-lt"/>
              </a:rPr>
              <a:t>only includes several main items. </a:t>
            </a:r>
            <a:r>
              <a:rPr lang="zh-CN" altLang="en-US" sz="1800" noProof="1">
                <a:latin typeface="+mj-lt"/>
                <a:cs typeface="+mj-lt"/>
              </a:rPr>
              <a:t>（</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合同/确认书</a:t>
            </a:r>
            <a:r>
              <a:rPr lang="en-US" altLang="zh-CN" sz="1800" noProof="1">
                <a:latin typeface="+mj-lt"/>
                <a:cs typeface="+mj-lt"/>
              </a:rPr>
              <a:t>通常包含商品名称、规格、数量、包装、唛头、价格、运输、装运港、目的港、付款方式以及有关保险、商检、索赔和不可抗力等条款，而</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购货合同/确认书</a:t>
            </a:r>
            <a:r>
              <a:rPr lang="en-US" altLang="zh-CN" sz="1800" noProof="1">
                <a:latin typeface="+mj-lt"/>
                <a:cs typeface="+mj-lt"/>
              </a:rPr>
              <a:t>只包含几项主要条款。</a:t>
            </a:r>
            <a:r>
              <a:rPr lang="zh-CN" altLang="en-US" sz="1800" noProof="1">
                <a:latin typeface="+mj-lt"/>
                <a:cs typeface="+mj-lt"/>
              </a:rPr>
              <a:t>）</a:t>
            </a:r>
          </a:p>
        </p:txBody>
      </p:sp>
      <p:sp>
        <p:nvSpPr>
          <p:cNvPr id="11266" name="文本框 99"/>
          <p:cNvSpPr txBox="1">
            <a:spLocks noChangeArrowheads="1"/>
          </p:cNvSpPr>
          <p:nvPr/>
        </p:nvSpPr>
        <p:spPr bwMode="auto">
          <a:xfrm>
            <a:off x="777875" y="113982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1、Forms of Contract in Written Form （书面合同的结构）</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633538"/>
            <a:ext cx="7786687" cy="4525962"/>
          </a:xfrm>
        </p:spPr>
        <p:txBody>
          <a:bodyPr/>
          <a:lstStyle/>
          <a:p>
            <a:pPr marL="0" indent="0" algn="just">
              <a:lnSpc>
                <a:spcPct val="150000"/>
              </a:lnSpc>
              <a:buFontTx/>
              <a:buNone/>
            </a:pPr>
            <a:r>
              <a:rPr lang="en-US" altLang="zh-CN" sz="1800" noProof="1">
                <a:latin typeface="+mj-lt"/>
                <a:cs typeface="+mj-lt"/>
              </a:rPr>
              <a:t>    A business contract is an agreement, enforceable by law. It may be formal or informal. The business contract which is generally adopted in international trade activities is the formal written one. Generally speaking, the business contract is usually made up of three parts: </a:t>
            </a:r>
            <a:r>
              <a:rPr lang="en-US" altLang="zh-CN" sz="1800" b="1" noProof="1">
                <a:solidFill>
                  <a:srgbClr val="C00000"/>
                </a:solidFill>
                <a:effectLst>
                  <a:outerShdw blurRad="38100" dist="38100" dir="2700000" algn="tl">
                    <a:srgbClr val="000000">
                      <a:alpha val="43137"/>
                    </a:srgbClr>
                  </a:outerShdw>
                </a:effectLst>
                <a:latin typeface="+mj-lt"/>
                <a:cs typeface="+mj-lt"/>
              </a:rPr>
              <a:t>the heading</a:t>
            </a: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the main body </a:t>
            </a:r>
            <a:r>
              <a:rPr lang="en-US" altLang="zh-CN" sz="1800" noProof="1">
                <a:latin typeface="+mj-lt"/>
                <a:cs typeface="+mj-lt"/>
              </a:rPr>
              <a:t>and</a:t>
            </a:r>
            <a:r>
              <a:rPr lang="en-US" altLang="zh-CN" sz="1800" b="1" noProof="1">
                <a:solidFill>
                  <a:srgbClr val="C00000"/>
                </a:solidFill>
                <a:effectLst>
                  <a:outerShdw blurRad="38100" dist="38100" dir="2700000" algn="tl">
                    <a:srgbClr val="000000">
                      <a:alpha val="43137"/>
                    </a:srgbClr>
                  </a:outerShdw>
                </a:effectLst>
                <a:latin typeface="+mj-lt"/>
                <a:cs typeface="+mj-lt"/>
              </a:rPr>
              <a:t> the witness clause</a:t>
            </a:r>
            <a:r>
              <a:rPr lang="en-US" altLang="zh-CN" sz="1800" noProof="1">
                <a:latin typeface="+mj-lt"/>
                <a:cs typeface="+mj-lt"/>
              </a:rPr>
              <a:t>.</a:t>
            </a:r>
            <a:r>
              <a:rPr lang="zh-CN" altLang="en-US" sz="1800" noProof="1">
                <a:latin typeface="+mj-lt"/>
                <a:cs typeface="+mj-lt"/>
              </a:rPr>
              <a:t>（</a:t>
            </a:r>
            <a:r>
              <a:rPr lang="en-US" altLang="zh-CN" sz="1800" noProof="1">
                <a:latin typeface="+mj-lt"/>
                <a:cs typeface="+mj-lt"/>
              </a:rPr>
              <a:t>贸易合同是一份具有法律效力的协议书。它可以是正式的，也可以是非正式的，但在国际贸易活动中采用的贸易合同则是正式的文字合同。一般来说，一份正式的合同通常由</a:t>
            </a:r>
            <a:r>
              <a:rPr lang="en-US" altLang="zh-CN" sz="1800" b="1" noProof="1">
                <a:solidFill>
                  <a:srgbClr val="C00000"/>
                </a:solidFill>
                <a:effectLst>
                  <a:outerShdw blurRad="38100" dist="38100" dir="2700000" algn="tl">
                    <a:srgbClr val="000000">
                      <a:alpha val="43137"/>
                    </a:srgbClr>
                  </a:outerShdw>
                </a:effectLst>
                <a:latin typeface="+mj-lt"/>
                <a:cs typeface="+mj-lt"/>
              </a:rPr>
              <a:t>约首</a:t>
            </a:r>
            <a:r>
              <a:rPr lang="en-US" altLang="zh-CN" sz="1800" noProof="1">
                <a:latin typeface="+mj-lt"/>
                <a:cs typeface="+mj-lt"/>
              </a:rPr>
              <a:t>、</a:t>
            </a:r>
            <a:r>
              <a:rPr lang="en-US" altLang="zh-CN" sz="1800" b="1" noProof="1">
                <a:solidFill>
                  <a:srgbClr val="C00000"/>
                </a:solidFill>
                <a:effectLst>
                  <a:outerShdw blurRad="38100" dist="38100" dir="2700000" algn="tl">
                    <a:srgbClr val="000000">
                      <a:alpha val="43137"/>
                    </a:srgbClr>
                  </a:outerShdw>
                </a:effectLst>
                <a:latin typeface="+mj-lt"/>
                <a:cs typeface="+mj-lt"/>
              </a:rPr>
              <a:t>约文</a:t>
            </a:r>
            <a:r>
              <a:rPr lang="en-US" altLang="zh-CN" sz="1800" noProof="1">
                <a:latin typeface="+mj-lt"/>
                <a:cs typeface="+mj-lt"/>
              </a:rPr>
              <a:t>和</a:t>
            </a:r>
            <a:r>
              <a:rPr lang="en-US" altLang="zh-CN" sz="1800" b="1" noProof="1">
                <a:solidFill>
                  <a:srgbClr val="C00000"/>
                </a:solidFill>
                <a:effectLst>
                  <a:outerShdw blurRad="38100" dist="38100" dir="2700000" algn="tl">
                    <a:srgbClr val="000000">
                      <a:alpha val="43137"/>
                    </a:srgbClr>
                  </a:outerShdw>
                </a:effectLst>
                <a:latin typeface="+mj-lt"/>
                <a:cs typeface="+mj-lt"/>
              </a:rPr>
              <a:t>约尾</a:t>
            </a:r>
            <a:r>
              <a:rPr lang="en-US" altLang="zh-CN" sz="1800" noProof="1">
                <a:latin typeface="+mj-lt"/>
                <a:cs typeface="+mj-lt"/>
              </a:rPr>
              <a:t>三部分组成。</a:t>
            </a:r>
            <a:r>
              <a:rPr lang="zh-CN" altLang="en-US" sz="1800" noProof="1">
                <a:latin typeface="+mj-lt"/>
                <a:cs typeface="+mj-lt"/>
              </a:rPr>
              <a:t>）</a:t>
            </a:r>
          </a:p>
        </p:txBody>
      </p:sp>
      <p:sp>
        <p:nvSpPr>
          <p:cNvPr id="12290" name="文本框 99"/>
          <p:cNvSpPr txBox="1">
            <a:spLocks noChangeArrowheads="1"/>
          </p:cNvSpPr>
          <p:nvPr/>
        </p:nvSpPr>
        <p:spPr bwMode="auto">
          <a:xfrm>
            <a:off x="787400" y="123507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633538"/>
            <a:ext cx="7786687" cy="4525962"/>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(1) the Contract Heading </a:t>
            </a:r>
            <a:r>
              <a:rPr lang="zh-CN" altLang="en-US" sz="1800" b="1" noProof="1">
                <a:solidFill>
                  <a:srgbClr val="C00000"/>
                </a:solidFill>
                <a:effectLst>
                  <a:outerShdw blurRad="38100" dist="38100" dir="2700000" algn="tl">
                    <a:srgbClr val="000000">
                      <a:alpha val="43137"/>
                    </a:srgbClr>
                  </a:outerShdw>
                </a:effectLst>
                <a:latin typeface="+mj-lt"/>
                <a:cs typeface="+mj-lt"/>
              </a:rPr>
              <a:t>（约首）</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The contract heading</a:t>
            </a:r>
            <a:r>
              <a:rPr lang="en-US" altLang="zh-CN" sz="1800" noProof="1">
                <a:latin typeface="+mj-lt"/>
                <a:cs typeface="+mj-lt"/>
              </a:rPr>
              <a:t> is the first part of a contract. It usually includes the title and No. of the contract, the names of the persons or corporations concede in the contract as parties, their principal places of business or residential address; the date and place of signing the contract.Sometimes, the “Whereas” clause can also be seen in some contracts. </a:t>
            </a:r>
            <a:r>
              <a:rPr lang="zh-CN" altLang="en-US" sz="1800" noProof="1">
                <a:latin typeface="+mj-lt"/>
                <a:cs typeface="+mj-lt"/>
              </a:rPr>
              <a:t>（</a:t>
            </a:r>
            <a:r>
              <a:rPr lang="en-US" altLang="zh-CN" sz="1600" b="1" noProof="1">
                <a:solidFill>
                  <a:srgbClr val="00B050"/>
                </a:solidFill>
                <a:effectLst>
                  <a:outerShdw blurRad="38100" dist="38100" dir="2700000" algn="tl">
                    <a:srgbClr val="000000">
                      <a:alpha val="43137"/>
                    </a:srgbClr>
                  </a:outerShdw>
                </a:effectLst>
                <a:latin typeface="+mj-lt"/>
                <a:cs typeface="+mj-lt"/>
              </a:rPr>
              <a:t>约首</a:t>
            </a:r>
            <a:r>
              <a:rPr lang="en-US" altLang="zh-CN" sz="1600" noProof="1">
                <a:latin typeface="+mj-lt"/>
                <a:cs typeface="+mj-lt"/>
              </a:rPr>
              <a:t>是一份合同的最初部分。它通常包括合同名称、合同编号、缔约的当事人双方、当事人双方的主要营业场所或者居住地址、签订合同的日期和地点这些内容。有时候，“鉴于条款”（whereas clause）也经常见诸于一些合同中</a:t>
            </a:r>
            <a:r>
              <a:rPr lang="zh-CN" altLang="en-US" sz="1600" noProof="1">
                <a:latin typeface="+mj-lt"/>
                <a:cs typeface="+mj-lt"/>
              </a:rPr>
              <a:t>。）</a:t>
            </a:r>
          </a:p>
        </p:txBody>
      </p:sp>
      <p:sp>
        <p:nvSpPr>
          <p:cNvPr id="13314" name="文本框 99"/>
          <p:cNvSpPr txBox="1">
            <a:spLocks noChangeArrowheads="1"/>
          </p:cNvSpPr>
          <p:nvPr/>
        </p:nvSpPr>
        <p:spPr bwMode="auto">
          <a:xfrm>
            <a:off x="787400" y="123507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633538"/>
            <a:ext cx="7786687" cy="4525962"/>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2000" b="1" noProof="1">
                <a:solidFill>
                  <a:srgbClr val="00B050"/>
                </a:solidFill>
                <a:effectLst>
                  <a:outerShdw blurRad="38100" dist="38100" dir="2700000" algn="tl">
                    <a:srgbClr val="000000">
                      <a:alpha val="43137"/>
                    </a:srgbClr>
                  </a:outerShdw>
                </a:effectLst>
                <a:latin typeface="+mj-lt"/>
                <a:cs typeface="+mj-lt"/>
              </a:rPr>
              <a:t>The main body</a:t>
            </a:r>
            <a:r>
              <a:rPr lang="en-US" altLang="zh-CN" sz="2000" noProof="1">
                <a:latin typeface="+mj-lt"/>
                <a:cs typeface="+mj-lt"/>
              </a:rPr>
              <a:t> is the most important part of a contract, which is usually made up of the following parts: </a:t>
            </a:r>
          </a:p>
          <a:p>
            <a:pPr marL="0" indent="0" algn="just">
              <a:lnSpc>
                <a:spcPct val="150000"/>
              </a:lnSpc>
              <a:buFontTx/>
              <a:buNone/>
            </a:pP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name of commodities </a:t>
            </a:r>
            <a:r>
              <a:rPr lang="zh-CN" altLang="en-US" sz="2000" noProof="1">
                <a:latin typeface="+mj-lt"/>
                <a:cs typeface="+mj-lt"/>
              </a:rPr>
              <a:t>（货物名称）</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quality</a:t>
            </a:r>
            <a:r>
              <a:rPr lang="zh-CN" altLang="en-US" sz="2000" noProof="1">
                <a:latin typeface="+mj-lt"/>
                <a:cs typeface="+mj-lt"/>
              </a:rPr>
              <a:t>（品质）</a:t>
            </a:r>
            <a:r>
              <a:rPr lang="en-US" altLang="zh-CN" sz="2000" noProof="1">
                <a:latin typeface="+mj-lt"/>
                <a:cs typeface="+mj-lt"/>
              </a:rPr>
              <a:t>, </a:t>
            </a:r>
          </a:p>
          <a:p>
            <a:pPr marL="0" indent="0" algn="just">
              <a:lnSpc>
                <a:spcPct val="150000"/>
              </a:lnSpc>
              <a:buFontTx/>
              <a:buNone/>
            </a:pPr>
            <a:r>
              <a:rPr lang="en-US" altLang="zh-CN" sz="2000" noProof="1">
                <a:latin typeface="微软雅黑" panose="020B0503020204020204" charset="-122"/>
                <a:ea typeface="微软雅黑" panose="020B0503020204020204" charset="-122"/>
                <a:cs typeface="+mj-lt"/>
              </a:rPr>
              <a:t>  ◥ </a:t>
            </a:r>
            <a:r>
              <a:rPr lang="en-US" altLang="zh-CN" sz="2000" noProof="1">
                <a:latin typeface="+mj-lt"/>
                <a:cs typeface="+mj-lt"/>
              </a:rPr>
              <a:t>quantity</a:t>
            </a:r>
            <a:r>
              <a:rPr lang="zh-CN" altLang="en-US" sz="2000" noProof="1">
                <a:latin typeface="+mj-lt"/>
                <a:cs typeface="+mj-lt"/>
              </a:rPr>
              <a:t>（数量）</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price</a:t>
            </a:r>
            <a:r>
              <a:rPr lang="zh-CN" altLang="en-US" sz="2000" noProof="1">
                <a:latin typeface="+mj-lt"/>
                <a:cs typeface="+mj-lt"/>
              </a:rPr>
              <a:t>（价格）</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shipment</a:t>
            </a:r>
            <a:r>
              <a:rPr lang="zh-CN" altLang="en-US" sz="2000" noProof="1">
                <a:latin typeface="+mj-lt"/>
                <a:cs typeface="+mj-lt"/>
              </a:rPr>
              <a:t>（货运）</a:t>
            </a:r>
            <a:r>
              <a:rPr lang="en-US" altLang="zh-CN" sz="2000" noProof="1">
                <a:latin typeface="+mj-lt"/>
                <a:cs typeface="+mj-lt"/>
              </a:rPr>
              <a:t>, </a:t>
            </a:r>
          </a:p>
          <a:p>
            <a:pPr marL="0" indent="0" algn="just">
              <a:lnSpc>
                <a:spcPct val="150000"/>
              </a:lnSpc>
              <a:buFontTx/>
              <a:buNone/>
            </a:pPr>
            <a:r>
              <a:rPr lang="en-US" altLang="zh-CN" sz="2000" noProof="1">
                <a:latin typeface="微软雅黑" panose="020B0503020204020204" charset="-122"/>
                <a:ea typeface="微软雅黑" panose="020B0503020204020204" charset="-122"/>
                <a:cs typeface="+mj-lt"/>
              </a:rPr>
              <a:t>  ◥ </a:t>
            </a:r>
            <a:r>
              <a:rPr lang="en-US" altLang="zh-CN" sz="2000" noProof="1">
                <a:latin typeface="+mj-lt"/>
                <a:cs typeface="+mj-lt"/>
              </a:rPr>
              <a:t>payment</a:t>
            </a:r>
            <a:r>
              <a:rPr lang="zh-CN" altLang="en-US" sz="2000" noProof="1">
                <a:latin typeface="+mj-lt"/>
                <a:cs typeface="+mj-lt"/>
              </a:rPr>
              <a:t>（支付）</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inspection</a:t>
            </a:r>
            <a:r>
              <a:rPr lang="zh-CN" altLang="en-US" sz="2000" noProof="1">
                <a:latin typeface="+mj-lt"/>
                <a:cs typeface="+mj-lt"/>
              </a:rPr>
              <a:t>（检验）</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claims</a:t>
            </a:r>
            <a:r>
              <a:rPr lang="zh-CN" altLang="en-US" sz="2000" noProof="1">
                <a:latin typeface="+mj-lt"/>
                <a:cs typeface="+mj-lt"/>
              </a:rPr>
              <a:t>（索赔）</a:t>
            </a:r>
            <a:r>
              <a:rPr lang="en-US" altLang="zh-CN" sz="2000" noProof="1">
                <a:latin typeface="+mj-lt"/>
                <a:cs typeface="+mj-lt"/>
              </a:rPr>
              <a:t>, </a:t>
            </a:r>
          </a:p>
          <a:p>
            <a:pPr marL="0" indent="0" algn="just">
              <a:lnSpc>
                <a:spcPct val="150000"/>
              </a:lnSpc>
              <a:buFontTx/>
              <a:buNone/>
            </a:pPr>
            <a:r>
              <a:rPr lang="en-US" altLang="zh-CN" sz="2000" noProof="1">
                <a:latin typeface="微软雅黑" panose="020B0503020204020204" charset="-122"/>
                <a:ea typeface="微软雅黑" panose="020B0503020204020204" charset="-122"/>
                <a:cs typeface="+mj-lt"/>
              </a:rPr>
              <a:t>  ◥ </a:t>
            </a:r>
            <a:r>
              <a:rPr lang="en-US" altLang="zh-CN" sz="2000" noProof="1">
                <a:latin typeface="+mj-lt"/>
                <a:cs typeface="+mj-lt"/>
              </a:rPr>
              <a:t>arbitration</a:t>
            </a:r>
            <a:r>
              <a:rPr lang="zh-CN" altLang="en-US" sz="2000" noProof="1">
                <a:latin typeface="+mj-lt"/>
                <a:cs typeface="+mj-lt"/>
              </a:rPr>
              <a:t>（仲裁）</a:t>
            </a:r>
            <a:r>
              <a:rPr lang="en-US" altLang="zh-CN" sz="2000" noProof="1">
                <a:latin typeface="+mj-lt"/>
                <a:cs typeface="+mj-lt"/>
              </a:rPr>
              <a:t> and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Force Majeure</a:t>
            </a:r>
            <a:r>
              <a:rPr lang="zh-CN" altLang="en-US" sz="2000" noProof="1">
                <a:latin typeface="+mj-lt"/>
                <a:cs typeface="+mj-lt"/>
              </a:rPr>
              <a:t>（不可抗力）</a:t>
            </a:r>
            <a:r>
              <a:rPr lang="en-US" altLang="zh-CN" sz="2000" noProof="1">
                <a:latin typeface="+mj-lt"/>
                <a:cs typeface="+mj-lt"/>
              </a:rPr>
              <a:t>.</a:t>
            </a:r>
          </a:p>
        </p:txBody>
      </p:sp>
      <p:sp>
        <p:nvSpPr>
          <p:cNvPr id="14338" name="文本框 99"/>
          <p:cNvSpPr txBox="1">
            <a:spLocks noChangeArrowheads="1"/>
          </p:cNvSpPr>
          <p:nvPr/>
        </p:nvSpPr>
        <p:spPr bwMode="auto">
          <a:xfrm>
            <a:off x="787400" y="123507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① Price </a:t>
            </a:r>
            <a:r>
              <a:rPr lang="zh-CN" altLang="en-US" sz="1800" b="1" noProof="1">
                <a:solidFill>
                  <a:srgbClr val="00B050"/>
                </a:solidFill>
                <a:effectLst>
                  <a:outerShdw blurRad="38100" dist="38100" dir="2700000" algn="tl">
                    <a:srgbClr val="000000">
                      <a:alpha val="43137"/>
                    </a:srgbClr>
                  </a:outerShdw>
                </a:effectLst>
                <a:latin typeface="+mj-lt"/>
                <a:cs typeface="+mj-lt"/>
              </a:rPr>
              <a:t>（价格条款）</a:t>
            </a:r>
            <a:endParaRPr lang="en-US" altLang="zh-CN" sz="1800" noProof="1">
              <a:latin typeface="+mj-lt"/>
              <a:cs typeface="+mj-lt"/>
            </a:endParaRPr>
          </a:p>
          <a:p>
            <a:pPr marL="0" indent="0" algn="just">
              <a:lnSpc>
                <a:spcPct val="150000"/>
              </a:lnSpc>
              <a:buFontTx/>
              <a:buNone/>
            </a:pPr>
            <a:r>
              <a:rPr lang="zh-CN" altLang="en-US" sz="1800" noProof="1">
                <a:latin typeface="+mj-lt"/>
                <a:cs typeface="+mj-lt"/>
              </a:rPr>
              <a:t>      When stating the contact price, sums of money are very likely to be expresses both in figures and in words. It is also vital to make clear the unit of currency concerned in the contract. A common pattern in legal and quasi-legal documents in the US is that the amount of money are capitalized when stated both in words and figures. （</a:t>
            </a:r>
            <a:r>
              <a:rPr lang="zh-CN" altLang="en-US" sz="1600" noProof="1">
                <a:latin typeface="+mj-lt"/>
                <a:cs typeface="+mj-lt"/>
              </a:rPr>
              <a:t>当陈述合同价格条款时，款项的金额通常会用数字以及文字两种方式表达。在合同中明确有关货币单位也是至关重要的。在美国，法律和准法律文件中常见的一种模式是，当用文字和数字表述金额时，具体数值是大写的。）</a:t>
            </a:r>
          </a:p>
        </p:txBody>
      </p:sp>
      <p:sp>
        <p:nvSpPr>
          <p:cNvPr id="1536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① Price </a:t>
            </a:r>
            <a:r>
              <a:rPr lang="zh-CN" altLang="en-US" sz="1800" b="1" noProof="1">
                <a:solidFill>
                  <a:srgbClr val="00B050"/>
                </a:solidFill>
                <a:effectLst>
                  <a:outerShdw blurRad="38100" dist="38100" dir="2700000" algn="tl">
                    <a:srgbClr val="000000">
                      <a:alpha val="43137"/>
                    </a:srgbClr>
                  </a:outerShdw>
                </a:effectLst>
                <a:latin typeface="+mj-lt"/>
                <a:cs typeface="+mj-lt"/>
              </a:rPr>
              <a:t>（价格条款）</a:t>
            </a:r>
            <a:r>
              <a:rPr lang="en-US" altLang="zh-CN" sz="1800" b="1" noProof="1">
                <a:solidFill>
                  <a:srgbClr val="00B050"/>
                </a:solidFill>
                <a:effectLst>
                  <a:outerShdw blurRad="38100" dist="38100" dir="2700000" algn="tl">
                    <a:srgbClr val="000000">
                      <a:alpha val="43137"/>
                    </a:srgbClr>
                  </a:outerShdw>
                </a:effectLst>
                <a:latin typeface="+mj-lt"/>
                <a:cs typeface="+mj-lt"/>
              </a:rPr>
              <a:t>——Sample</a:t>
            </a:r>
            <a:endParaRPr lang="en-US" altLang="zh-CN" sz="1800" noProof="1">
              <a:latin typeface="+mj-lt"/>
              <a:cs typeface="+mj-lt"/>
            </a:endParaRPr>
          </a:p>
          <a:p>
            <a:pPr marL="0" indent="0" algn="just">
              <a:lnSpc>
                <a:spcPct val="150000"/>
              </a:lnSpc>
              <a:buFontTx/>
              <a:buNone/>
            </a:pPr>
            <a:r>
              <a:rPr lang="zh-CN" altLang="en-US" sz="1800" noProof="1">
                <a:latin typeface="+mj-lt"/>
                <a:cs typeface="+mj-lt"/>
              </a:rPr>
              <a:t>     </a:t>
            </a:r>
            <a:endParaRPr lang="zh-CN" altLang="en-US" sz="1600" noProof="1">
              <a:latin typeface="+mj-lt"/>
              <a:cs typeface="+mj-lt"/>
            </a:endParaRPr>
          </a:p>
        </p:txBody>
      </p:sp>
      <p:sp>
        <p:nvSpPr>
          <p:cNvPr id="1638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pic>
        <p:nvPicPr>
          <p:cNvPr id="1638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6025" y="2724150"/>
            <a:ext cx="6905625"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② Terms of Payment </a:t>
            </a:r>
            <a:r>
              <a:rPr lang="zh-CN" sz="1800" b="1" noProof="1">
                <a:solidFill>
                  <a:srgbClr val="00B050"/>
                </a:solidFill>
                <a:effectLst>
                  <a:outerShdw blurRad="38100" dist="38100" dir="2700000" algn="tl">
                    <a:srgbClr val="000000">
                      <a:alpha val="43137"/>
                    </a:srgbClr>
                  </a:outerShdw>
                </a:effectLst>
                <a:latin typeface="+mj-lt"/>
                <a:cs typeface="+mj-lt"/>
              </a:rPr>
              <a:t>（付款条款）</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Payment may be made by ：</a:t>
            </a:r>
          </a:p>
          <a:p>
            <a:pPr marL="0" indent="0" algn="just">
              <a:lnSpc>
                <a:spcPct val="150000"/>
              </a:lnSpc>
              <a:buFontTx/>
              <a:buNone/>
            </a:pPr>
            <a:r>
              <a:rPr lang="zh-CN" altLang="en-US" sz="1800" noProof="1">
                <a:latin typeface="+mj-lt"/>
                <a:cs typeface="+mj-lt"/>
              </a:rPr>
              <a:t>     </a:t>
            </a:r>
            <a:r>
              <a:rPr lang="zh-CN" altLang="en-US" sz="1800" noProof="1">
                <a:latin typeface="微软雅黑" panose="020B0503020204020204" charset="-122"/>
                <a:ea typeface="微软雅黑" panose="020B0503020204020204" charset="-122"/>
                <a:cs typeface="+mj-lt"/>
              </a:rPr>
              <a:t>◥ </a:t>
            </a:r>
            <a:r>
              <a:rPr lang="zh-CN" altLang="en-US" sz="1800" noProof="1">
                <a:latin typeface="+mj-lt"/>
                <a:cs typeface="+mj-lt"/>
              </a:rPr>
              <a:t> remittance of money（汇付）</a:t>
            </a:r>
          </a:p>
          <a:p>
            <a:pPr marL="0" indent="0" algn="just">
              <a:lnSpc>
                <a:spcPct val="150000"/>
              </a:lnSpc>
              <a:buFontTx/>
              <a:buNone/>
            </a:pPr>
            <a:r>
              <a:rPr lang="zh-CN" altLang="en-US" sz="1800" noProof="1">
                <a:latin typeface="+mj-lt"/>
                <a:cs typeface="+mj-lt"/>
              </a:rPr>
              <a:t>     </a:t>
            </a:r>
            <a:r>
              <a:rPr lang="zh-CN" altLang="en-US" sz="1800" noProof="1">
                <a:latin typeface="微软雅黑" panose="020B0503020204020204" charset="-122"/>
                <a:ea typeface="微软雅黑" panose="020B0503020204020204" charset="-122"/>
                <a:cs typeface="+mj-lt"/>
              </a:rPr>
              <a:t>◥ </a:t>
            </a:r>
            <a:r>
              <a:rPr lang="zh-CN" altLang="en-US" sz="1800" noProof="1">
                <a:latin typeface="+mj-lt"/>
                <a:cs typeface="+mj-lt"/>
              </a:rPr>
              <a:t>collection（托收）</a:t>
            </a:r>
          </a:p>
          <a:p>
            <a:pPr marL="0" indent="0" algn="just">
              <a:lnSpc>
                <a:spcPct val="150000"/>
              </a:lnSpc>
              <a:buFontTx/>
              <a:buNone/>
            </a:pPr>
            <a:r>
              <a:rPr lang="zh-CN" altLang="en-US" sz="1800" noProof="1">
                <a:latin typeface="+mj-lt"/>
                <a:cs typeface="+mj-lt"/>
              </a:rPr>
              <a:t>     </a:t>
            </a:r>
            <a:r>
              <a:rPr lang="zh-CN" altLang="en-US" sz="1800" noProof="1">
                <a:latin typeface="微软雅黑" panose="020B0503020204020204" charset="-122"/>
                <a:ea typeface="微软雅黑" panose="020B0503020204020204" charset="-122"/>
                <a:cs typeface="+mj-lt"/>
              </a:rPr>
              <a:t>◥ </a:t>
            </a:r>
            <a:r>
              <a:rPr lang="zh-CN" altLang="en-US" sz="1800" noProof="1">
                <a:latin typeface="+mj-lt"/>
                <a:cs typeface="+mj-lt"/>
              </a:rPr>
              <a:t>letter of credit（ the most widely accepted means）（信用证）</a:t>
            </a:r>
          </a:p>
        </p:txBody>
      </p:sp>
      <p:sp>
        <p:nvSpPr>
          <p:cNvPr id="1741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② Terms of Payment </a:t>
            </a:r>
            <a:r>
              <a:rPr lang="zh-CN" sz="1800" b="1" noProof="1">
                <a:solidFill>
                  <a:srgbClr val="00B050"/>
                </a:solidFill>
                <a:effectLst>
                  <a:outerShdw blurRad="38100" dist="38100" dir="2700000" algn="tl">
                    <a:srgbClr val="000000">
                      <a:alpha val="43137"/>
                    </a:srgbClr>
                  </a:outerShdw>
                </a:effectLst>
                <a:latin typeface="+mj-lt"/>
                <a:cs typeface="+mj-lt"/>
              </a:rPr>
              <a:t>（付款条款）</a:t>
            </a:r>
            <a:r>
              <a:rPr lang="en-US" altLang="zh-CN" sz="1800" b="1" noProof="1">
                <a:solidFill>
                  <a:srgbClr val="00B050"/>
                </a:solidFill>
                <a:effectLst>
                  <a:outerShdw blurRad="38100" dist="38100" dir="2700000" algn="tl">
                    <a:srgbClr val="000000">
                      <a:alpha val="43137"/>
                    </a:srgbClr>
                  </a:outerShdw>
                </a:effectLst>
                <a:latin typeface="+mj-lt"/>
                <a:cs typeface="+mj-lt"/>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b="1" noProof="1">
                <a:solidFill>
                  <a:srgbClr val="00B0F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a:t>
            </a:r>
            <a:r>
              <a:rPr lang="zh-CN" altLang="en-US" sz="1600" b="1" noProof="1">
                <a:solidFill>
                  <a:srgbClr val="00B0F0"/>
                </a:solidFill>
                <a:effectLst>
                  <a:outerShdw blurRad="38100" dist="38100" dir="2700000" algn="tl">
                    <a:srgbClr val="000000">
                      <a:alpha val="43137"/>
                    </a:srgbClr>
                  </a:outerShdw>
                </a:effectLst>
                <a:latin typeface="+mj-lt"/>
                <a:cs typeface="+mj-lt"/>
              </a:rPr>
              <a:t> (Remittance): </a:t>
            </a:r>
            <a:r>
              <a:rPr lang="zh-CN" altLang="en-US" sz="1600" noProof="1">
                <a:latin typeface="+mj-lt"/>
                <a:cs typeface="+mj-lt"/>
              </a:rPr>
              <a:t>The buyers shall pay the total value to the sellers in advance by T/T not later than Mar. 4th. </a:t>
            </a:r>
            <a:r>
              <a:rPr lang="zh-CN" altLang="en-US" sz="1400" noProof="1">
                <a:latin typeface="+mj-lt"/>
                <a:cs typeface="+mj-lt"/>
              </a:rPr>
              <a:t>（汇付：买方应于3月4日前将全部货款以电汇方式预付给卖方）</a:t>
            </a: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a:t>
            </a:r>
            <a:r>
              <a:rPr lang="zh-CN" altLang="en-US" sz="1600" b="1" noProof="1">
                <a:solidFill>
                  <a:srgbClr val="00B0F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 ◥ </a:t>
            </a:r>
            <a:r>
              <a:rPr lang="zh-CN" altLang="en-US" sz="1600" b="1" noProof="1">
                <a:solidFill>
                  <a:srgbClr val="00B0F0"/>
                </a:solidFill>
                <a:effectLst>
                  <a:outerShdw blurRad="38100" dist="38100" dir="2700000" algn="tl">
                    <a:srgbClr val="000000">
                      <a:alpha val="43137"/>
                    </a:srgbClr>
                  </a:outerShdw>
                </a:effectLst>
                <a:latin typeface="+mj-lt"/>
                <a:cs typeface="+mj-lt"/>
              </a:rPr>
              <a:t>(Collection): </a:t>
            </a:r>
            <a:r>
              <a:rPr lang="zh-CN" altLang="en-US" sz="1600" noProof="1">
                <a:latin typeface="+mj-lt"/>
                <a:cs typeface="+mj-lt"/>
              </a:rPr>
              <a:t>Upon first presentation the buyers shall pay against document draft drawn by the sellers at sight. The shipping documents are to be delivered against payment only.</a:t>
            </a:r>
            <a:r>
              <a:rPr lang="zh-CN" altLang="en-US" sz="1400" noProof="1">
                <a:latin typeface="+mj-lt"/>
                <a:cs typeface="+mj-lt"/>
              </a:rPr>
              <a:t>（托收：买方凭卖方开具的即期跟单汇票，于第一次见票时立即付款，付款后交单）</a:t>
            </a:r>
          </a:p>
          <a:p>
            <a:pPr marL="0" indent="0" algn="just">
              <a:lnSpc>
                <a:spcPct val="150000"/>
              </a:lnSpc>
              <a:buFontTx/>
              <a:buNone/>
            </a:pPr>
            <a:endParaRPr lang="zh-CN" altLang="en-US" sz="1400" noProof="1">
              <a:latin typeface="+mj-lt"/>
              <a:cs typeface="+mj-lt"/>
            </a:endParaRPr>
          </a:p>
        </p:txBody>
      </p:sp>
      <p:sp>
        <p:nvSpPr>
          <p:cNvPr id="1843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② Terms of Payment </a:t>
            </a:r>
            <a:r>
              <a:rPr lang="zh-CN" sz="1800" b="1" noProof="1">
                <a:solidFill>
                  <a:srgbClr val="00B050"/>
                </a:solidFill>
                <a:effectLst>
                  <a:outerShdw blurRad="38100" dist="38100" dir="2700000" algn="tl">
                    <a:srgbClr val="000000">
                      <a:alpha val="43137"/>
                    </a:srgbClr>
                  </a:outerShdw>
                </a:effectLst>
                <a:latin typeface="+mj-lt"/>
                <a:cs typeface="+mj-lt"/>
              </a:rPr>
              <a:t>（付款条款）</a:t>
            </a:r>
            <a:r>
              <a:rPr lang="en-US" altLang="zh-CN" sz="1800" b="1" noProof="1">
                <a:solidFill>
                  <a:srgbClr val="00B050"/>
                </a:solidFill>
                <a:effectLst>
                  <a:outerShdw blurRad="38100" dist="38100" dir="2700000" algn="tl">
                    <a:srgbClr val="000000">
                      <a:alpha val="43137"/>
                    </a:srgbClr>
                  </a:outerShdw>
                </a:effectLst>
                <a:latin typeface="+mj-lt"/>
                <a:cs typeface="+mj-lt"/>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b="1" noProof="1">
                <a:solidFill>
                  <a:srgbClr val="00B0F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 (L/C): </a:t>
            </a:r>
            <a:r>
              <a:rPr lang="zh-CN" altLang="en-US" sz="1600" noProof="1">
                <a:latin typeface="+mj-lt"/>
                <a:cs typeface="+mj-lt"/>
              </a:rPr>
              <a:t>The Buyer shall, 10 days prior to the time of shipment /after this Contract comes into effect, open an irrevocable Letter of Credit in favor of the Seller. The Letter of Credit shall expire 15 days after the completion of loading of the shipment as stipulated. </a:t>
            </a:r>
            <a:r>
              <a:rPr lang="zh-CN" altLang="en-US" sz="1400" noProof="1">
                <a:latin typeface="+mj-ea"/>
                <a:ea typeface="+mj-ea"/>
                <a:cs typeface="+mj-ea"/>
              </a:rPr>
              <a:t>（信用证：买方应在装运期前/合同生效后10日，开出以卖方为受益人的不可撤销的议付信用证，信用证在装船完毕后15日内到期。）</a:t>
            </a:r>
          </a:p>
        </p:txBody>
      </p:sp>
      <p:sp>
        <p:nvSpPr>
          <p:cNvPr id="1945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③ Shipment </a:t>
            </a:r>
            <a:r>
              <a:rPr lang="zh-CN" sz="1800" b="1" noProof="1">
                <a:solidFill>
                  <a:srgbClr val="00B050"/>
                </a:solidFill>
                <a:effectLst>
                  <a:outerShdw blurRad="38100" dist="38100" dir="2700000" algn="tl">
                    <a:srgbClr val="000000">
                      <a:alpha val="43137"/>
                    </a:srgbClr>
                  </a:outerShdw>
                </a:effectLst>
                <a:latin typeface="+mj-lt"/>
                <a:cs typeface="+mj-lt"/>
              </a:rPr>
              <a:t>（货运条款）</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Shipment means that the seller fulfills his obligation to load goods into the named carrier at given place/point and the time stipulated in the contract. The buyer usually insists on a specified deadline or time interval within which shipment must be made.（货运是指卖方按合同规定的时间、地点和方式负责将货物装上指定的交通运输工具。通常，买方会坚持要求在指定的期限或时间间隔内进行货物装运。）</a:t>
            </a:r>
          </a:p>
        </p:txBody>
      </p:sp>
      <p:sp>
        <p:nvSpPr>
          <p:cNvPr id="2048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27584" y="1124743"/>
            <a:ext cx="7437160" cy="1261884"/>
          </a:xfrm>
          <a:prstGeom prst="rect">
            <a:avLst/>
          </a:prstGeom>
          <a:noFill/>
        </p:spPr>
        <p:txBody>
          <a:bodyPr wrap="square" rtlCol="0">
            <a:spAutoFit/>
          </a:bodyPr>
          <a:lstStyle/>
          <a:p>
            <a:pPr lvl="0" algn="just"/>
            <a:r>
              <a:rPr lang="en-US" altLang="zh-CN" sz="2600">
                <a:latin typeface="Times New Roman" panose="02020603050405020304" pitchFamily="18" charset="0"/>
                <a:cs typeface="Times New Roman" panose="02020603050405020304" pitchFamily="18" charset="0"/>
              </a:rPr>
              <a:t>(3) Flower’ brand color-pen, 12 colors with the      buyer’s packing card.</a:t>
            </a:r>
          </a:p>
          <a:p>
            <a:pPr algn="just"/>
            <a:r>
              <a:rPr lang="zh-CN" altLang="en-US" sz="2400"/>
              <a:t>（花牌彩色笔，</a:t>
            </a:r>
            <a:r>
              <a:rPr lang="en-US" altLang="zh-CN" sz="2400"/>
              <a:t>12</a:t>
            </a:r>
            <a:r>
              <a:rPr lang="zh-CN" altLang="en-US" sz="2400"/>
              <a:t>种颜色依照买方提供的包装卡。）</a:t>
            </a:r>
          </a:p>
        </p:txBody>
      </p:sp>
    </p:spTree>
  </p:cSld>
  <p:clrMapOvr>
    <a:masterClrMapping/>
  </p:clrMapOvr>
  <p:transition spd="slow">
    <p:push dir="u"/>
  </p:transition>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③ Shipment </a:t>
            </a:r>
            <a:r>
              <a:rPr lang="zh-CN" sz="1800" b="1" noProof="1">
                <a:solidFill>
                  <a:srgbClr val="00B050"/>
                </a:solidFill>
                <a:effectLst>
                  <a:outerShdw blurRad="38100" dist="38100" dir="2700000" algn="tl">
                    <a:srgbClr val="000000">
                      <a:alpha val="43137"/>
                    </a:srgbClr>
                  </a:outerShdw>
                </a:effectLst>
                <a:latin typeface="+mj-lt"/>
                <a:cs typeface="+mj-lt"/>
              </a:rPr>
              <a:t>（货运条款）</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sz="1800" noProof="1">
                <a:latin typeface="+mj-lt"/>
                <a:cs typeface="+mj-lt"/>
              </a:rPr>
              <a:t>      The sellers shall within 2 days upon the completion of the loading of the goods, advise by fax to the buyers of the contract No., commodity, quantity, gross weight, invoiced value, and date of dispatch. In the event of the sellers’ failure to effect loading when the vessel arrives duly at the loading port, all expenses including dead freight and/or demurrage charges thus shall be for the sellers’ account.</a:t>
            </a:r>
            <a:r>
              <a:rPr lang="zh-CN" sz="1400" noProof="1">
                <a:latin typeface="宋体" panose="02010600030101010101" pitchFamily="2" charset="-122"/>
                <a:cs typeface="+mj-lt"/>
              </a:rPr>
              <a:t>（</a:t>
            </a:r>
            <a:r>
              <a:rPr sz="1400" noProof="1">
                <a:latin typeface="宋体" panose="02010600030101010101" pitchFamily="2" charset="-122"/>
                <a:cs typeface="+mj-lt"/>
              </a:rPr>
              <a:t>卖方在货物装运后，应在两天内将合同编号、商品名称、数量、毛重、发票金额和起运日期用传真通知对方。当船舶按时到达装运港，由于卖方的失误导致没法顺利进行卸载时，空仓费以及滞仓费应由卖方承担。</a:t>
            </a:r>
            <a:r>
              <a:rPr lang="zh-CN" sz="1400" noProof="1">
                <a:latin typeface="宋体" panose="02010600030101010101" pitchFamily="2" charset="-122"/>
                <a:cs typeface="+mj-lt"/>
              </a:rPr>
              <a:t>）</a:t>
            </a:r>
            <a:endParaRPr sz="1400" noProof="1">
              <a:latin typeface="宋体" panose="02010600030101010101" pitchFamily="2" charset="-122"/>
              <a:cs typeface="+mj-lt"/>
            </a:endParaRPr>
          </a:p>
          <a:p>
            <a:pPr marL="0" indent="0" algn="just">
              <a:lnSpc>
                <a:spcPct val="150000"/>
              </a:lnSpc>
              <a:buFontTx/>
              <a:buNone/>
            </a:pPr>
            <a:endParaRPr lang="zh-CN" altLang="en-US" sz="1400" noProof="1">
              <a:latin typeface="宋体" panose="02010600030101010101" pitchFamily="2" charset="-122"/>
              <a:cs typeface="+mj-lt"/>
            </a:endParaRPr>
          </a:p>
        </p:txBody>
      </p:sp>
      <p:sp>
        <p:nvSpPr>
          <p:cNvPr id="2150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Insurance is a process for spreading risk, so that the burden of any loss is borne not by the unfortunate individual directly affected but by the total body of person under consideration. When the insurance clause is drafted, the clause should specify how to allocate the risk of loss, namely, it should make clear when and where the risk or loss of damage passes from the exporter to importer. The exporter then need not worry about loss and damage after risk has passed to the importer, and the importer need not worry about insurance covering damages that occur after the risk has passed onto him. </a:t>
            </a:r>
          </a:p>
        </p:txBody>
      </p:sp>
      <p:sp>
        <p:nvSpPr>
          <p:cNvPr id="2253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保险的目的就是将风险分摊，这样风险发生时，就可以由所有的相关人员分摊而不是由直接遭遇方单独承担。在合同中一旦保险条款被制定，款项中必须明确因风险造成的损失该如何分摊，也就是说，条款应该明确何时何地发生的风险或损害，它的承担人应从出口商转为进口商。这样的话，出口商无需担心风险已经转嫁给进口商，进口商无需担心在风险转嫁给他之后所发生的损害赔偿。</a:t>
            </a:r>
          </a:p>
        </p:txBody>
      </p:sp>
      <p:sp>
        <p:nvSpPr>
          <p:cNvPr id="2355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The buying and selling of the Assembly Lines and the Color TV Sets shall be on FOB basis, thus the ocean marine cargo insurance on them shall be effected by Party A and Party B respectively. In the duration of this contract, Assembly Lines shall be insured by Party A. Should any loss or damage occur, Party A shall lodge claims against the insurer and pay a part of the indemnification received from the insurer to Party B, which shall be in proportion to the payment Party A has not made for the part of machinery involved in the loss or damage.</a:t>
            </a:r>
          </a:p>
        </p:txBody>
      </p:sp>
      <p:sp>
        <p:nvSpPr>
          <p:cNvPr id="2457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zh-CN" altLang="en-US" sz="1600" noProof="1">
                <a:latin typeface="+mj-lt"/>
                <a:cs typeface="+mj-lt"/>
              </a:rPr>
              <a:t>      装配线与彩色电视机的买卖均在FOB基础上进行，其海运保险分别由甲方和乙方办理。在本合同期限内，装配线由甲方投保。如果发生损失或损坏，由甲方向保险人提出索赔并将从保险人处获得赔偿的一部分分付给乙方，这部分应与受损机械设备中甲方未支付的部分成比例。</a:t>
            </a:r>
          </a:p>
        </p:txBody>
      </p:sp>
      <p:sp>
        <p:nvSpPr>
          <p:cNvPr id="2560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⑤ Inspection</a:t>
            </a:r>
            <a:r>
              <a:rPr lang="zh-CN" sz="1800" b="1" noProof="1">
                <a:solidFill>
                  <a:srgbClr val="00B050"/>
                </a:solidFill>
                <a:effectLst>
                  <a:outerShdw blurRad="38100" dist="38100" dir="2700000" algn="tl">
                    <a:srgbClr val="000000">
                      <a:alpha val="43137"/>
                    </a:srgbClr>
                  </a:outerShdw>
                </a:effectLst>
                <a:latin typeface="+mj-lt"/>
                <a:cs typeface="+mj-lt"/>
              </a:rPr>
              <a:t>（检验）</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Sometimes the buyers may desire to have the right to inspect the contract goods while being manufactured. More often the exporter is expected to submit a certificate of inspection or survey report before shipment. Therefore, the procedure and manner of inspection should be provided in the contract. Arrangement will be especially necessary to deal with the possibility that the manufacturer’s inspection will yield different results from inspection upon receipt. （有些时候，货品生产期内，买方会期望有权检验合同货品。通常，出口商在装运前会出具一份检验证明报告，报告内包含检验流程和检验方式。买方应做好事前准备，来应对检验结果不符合要求的情况。）</a:t>
            </a:r>
          </a:p>
        </p:txBody>
      </p:sp>
      <p:sp>
        <p:nvSpPr>
          <p:cNvPr id="2662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⑥ Claims </a:t>
            </a:r>
            <a:r>
              <a:rPr lang="zh-CN" sz="1800" b="1" noProof="1">
                <a:solidFill>
                  <a:srgbClr val="00B050"/>
                </a:solidFill>
                <a:effectLst>
                  <a:outerShdw blurRad="38100" dist="38100" dir="2700000" algn="tl">
                    <a:srgbClr val="000000">
                      <a:alpha val="43137"/>
                    </a:srgbClr>
                  </a:outerShdw>
                </a:effectLst>
                <a:latin typeface="+mj-lt"/>
                <a:cs typeface="+mj-lt"/>
              </a:rPr>
              <a:t>（索赔）</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Claims means that in international trade, one party breaks the contract and causes losses to the other party directly or indirectly, the party suffering the losses may ask for compensation for the losses. In some contract, the two parties often stipulate clauses on settlement of claim as well as inspection and claim clauses.（所谓索赔，就是指争议发生以后，遭受损害的一方向违约方提出赔偿的要求。买卖双方通常会在合同中写明索赔的办法以及有关商检和索赔的条款。）</a:t>
            </a:r>
          </a:p>
        </p:txBody>
      </p:sp>
      <p:sp>
        <p:nvSpPr>
          <p:cNvPr id="2765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⑥ Claims </a:t>
            </a:r>
            <a:r>
              <a:rPr lang="zh-CN" sz="1800" b="1" noProof="1">
                <a:solidFill>
                  <a:srgbClr val="00B050"/>
                </a:solidFill>
                <a:effectLst>
                  <a:outerShdw blurRad="38100" dist="38100" dir="2700000" algn="tl">
                    <a:srgbClr val="000000">
                      <a:alpha val="43137"/>
                    </a:srgbClr>
                  </a:outerShdw>
                </a:effectLst>
                <a:latin typeface="+mj-lt"/>
                <a:cs typeface="+mj-lt"/>
              </a:rPr>
              <a:t>（索赔）</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600" noProof="1">
                <a:latin typeface="+mj-lt"/>
                <a:cs typeface="+mj-lt"/>
              </a:rPr>
              <a:t>     In case of quality discrepancy, claims should be filed by the buyer within 30 days after the arrival of the goods at port of destination, while for quantity discrepancy, claims should be filed by the Buyer within 15 days after the arrival of the goods at port of destination. In all case, claims must be accompanied by survey reports of recognized public surveyors agreed to by the seller. If the goods have already been processed, the buyer shall thereupon lose the right to claim. Should the responsibility of the subject under claim be found to rest on the part of the seller, the seller should, within 20 days after receipt of the claim, send his reply to the buyer together with suggestion for settlement.</a:t>
            </a:r>
          </a:p>
        </p:txBody>
      </p:sp>
      <p:sp>
        <p:nvSpPr>
          <p:cNvPr id="2867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⑥ Claims </a:t>
            </a:r>
            <a:r>
              <a:rPr lang="zh-CN" sz="1800" b="1" noProof="1">
                <a:solidFill>
                  <a:srgbClr val="00B050"/>
                </a:solidFill>
                <a:effectLst>
                  <a:outerShdw blurRad="38100" dist="38100" dir="2700000" algn="tl">
                    <a:srgbClr val="000000">
                      <a:alpha val="43137"/>
                    </a:srgbClr>
                  </a:outerShdw>
                </a:effectLst>
                <a:latin typeface="+mj-lt"/>
                <a:cs typeface="+mj-lt"/>
              </a:rPr>
              <a:t>（索赔）</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zh-CN" altLang="en-US" sz="1600" noProof="1">
                <a:latin typeface="+mj-lt"/>
                <a:cs typeface="+mj-lt"/>
              </a:rPr>
              <a:t>     品质异议须于货到目的港之日起30天内提出，数量异议须于货到目的港之日起15天内提出，并均须提供经卖方同意的公正行的检验证明。如果货物已经过加工，买方即丧失索赔权利。如责任属于卖方，卖方收到异议20天内答复买方并提出处理意见。</a:t>
            </a:r>
          </a:p>
        </p:txBody>
      </p:sp>
      <p:sp>
        <p:nvSpPr>
          <p:cNvPr id="2969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p>
          <a:p>
            <a:pPr marL="0" indent="0" algn="just">
              <a:lnSpc>
                <a:spcPct val="150000"/>
              </a:lnSpc>
              <a:buFontTx/>
              <a:buNone/>
            </a:pPr>
            <a:r>
              <a:rPr lang="zh-CN" altLang="en-US" sz="1600" noProof="1">
                <a:latin typeface="+mj-lt"/>
                <a:cs typeface="+mj-lt"/>
              </a:rPr>
              <a:t>     </a:t>
            </a:r>
            <a:r>
              <a:rPr lang="zh-CN" altLang="en-US" sz="1600" noProof="1">
                <a:latin typeface="微软雅黑" panose="020B0503020204020204" charset="-122"/>
                <a:ea typeface="微软雅黑" panose="020B0503020204020204" charset="-122"/>
                <a:cs typeface="+mj-lt"/>
              </a:rPr>
              <a:t>◥ </a:t>
            </a:r>
            <a:r>
              <a:rPr lang="zh-CN" altLang="en-US" sz="1600" noProof="1">
                <a:latin typeface="+mj-lt"/>
                <a:cs typeface="+mj-lt"/>
              </a:rPr>
              <a:t>The arbitration refers to that the two parties, before or after the disputes arise, reach a written agreement that they will submit the disputes which cannot be settled through amicable negotiations to a third party for arbitration. </a:t>
            </a:r>
            <a:r>
              <a:rPr lang="zh-CN" altLang="en-US" sz="1400" noProof="1">
                <a:latin typeface="+mj-lt"/>
                <a:cs typeface="+mj-lt"/>
              </a:rPr>
              <a:t>（所谓仲裁就是指买卖双方在争议发生之前或之后，签订书面协议，自愿将争议提交双方所同意的第三者予以裁决，以解决争议的一种方式。）</a:t>
            </a: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 </a:t>
            </a:r>
            <a:r>
              <a:rPr lang="zh-CN" altLang="en-US" sz="1600" noProof="1">
                <a:latin typeface="+mj-lt"/>
                <a:cs typeface="+mj-lt"/>
              </a:rPr>
              <a:t>Both parties shall settle the disputes complying with the result of arbitration as the arbitration result has legally binding force. </a:t>
            </a:r>
            <a:r>
              <a:rPr lang="zh-CN" altLang="en-US" sz="1400" noProof="1">
                <a:latin typeface="+mj-lt"/>
                <a:cs typeface="+mj-lt"/>
              </a:rPr>
              <a:t>（由于仲裁是依照法律所允许的仲裁程序裁定争端，因而仲裁裁决具有法律约束力，当事人双方必须遵照执行。）</a:t>
            </a: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a:t>
            </a:r>
            <a:endParaRPr lang="zh-CN" altLang="en-US" sz="1600" noProof="1">
              <a:latin typeface="+mj-lt"/>
              <a:cs typeface="+mj-lt"/>
            </a:endParaRPr>
          </a:p>
        </p:txBody>
      </p:sp>
      <p:sp>
        <p:nvSpPr>
          <p:cNvPr id="3072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11560" y="1772816"/>
            <a:ext cx="7895110" cy="1581972"/>
          </a:xfrm>
          <a:prstGeom prst="rect">
            <a:avLst/>
          </a:prstGeom>
          <a:noFill/>
          <a:ln w="9525">
            <a:noFill/>
          </a:ln>
        </p:spPr>
        <p:txBody>
          <a:bodyPr/>
          <a:lstStyle>
            <a:lvl1pPr lvl="0" indent="0" algn="ctr" fontAlgn="base">
              <a:lnSpc>
                <a:spcPct val="100000"/>
              </a:lnSpc>
              <a:spcBef>
                <a:spcPct val="20000"/>
              </a:spcBef>
              <a:spcAft>
                <a:spcPct val="0"/>
              </a:spcAft>
              <a:buNone/>
              <a:defRPr sz="4400" b="0" i="0" u="none" baseline="0">
                <a:latin typeface="Times New Roman" panose="02020603050405020304" pitchFamily="18" charset="0"/>
                <a:cs typeface="Times New Roman" panose="02020603050405020304" pitchFamily="18" charset="0"/>
              </a:defRPr>
            </a:lvl1pPr>
            <a:lvl2pPr marL="742950" lvl="1" indent="-285750" fontAlgn="base">
              <a:lnSpc>
                <a:spcPct val="100000"/>
              </a:lnSpc>
              <a:spcBef>
                <a:spcPct val="20000"/>
              </a:spcBef>
              <a:spcAft>
                <a:spcPct val="0"/>
              </a:spcAft>
              <a:buChar char="–"/>
              <a:defRPr sz="2800" b="0" i="0" u="none" baseline="0"/>
            </a:lvl2pPr>
            <a:lvl3pPr marL="1143000" lvl="2" indent="-228600" fontAlgn="base">
              <a:lnSpc>
                <a:spcPct val="100000"/>
              </a:lnSpc>
              <a:spcBef>
                <a:spcPct val="20000"/>
              </a:spcBef>
              <a:spcAft>
                <a:spcPct val="0"/>
              </a:spcAft>
              <a:buChar char="•"/>
              <a:defRPr sz="2400" b="0" i="0" u="none" baseline="0"/>
            </a:lvl3pPr>
            <a:lvl4pPr marL="1600200" lvl="3" indent="-228600" fontAlgn="base">
              <a:lnSpc>
                <a:spcPct val="100000"/>
              </a:lnSpc>
              <a:spcBef>
                <a:spcPct val="20000"/>
              </a:spcBef>
              <a:spcAft>
                <a:spcPct val="0"/>
              </a:spcAft>
              <a:buChar char="–"/>
              <a:defRPr sz="2000" b="0" i="0" u="none" baseline="0"/>
            </a:lvl4pPr>
            <a:lvl5pPr marL="2057400" lvl="4" indent="-228600" fontAlgn="base">
              <a:lnSpc>
                <a:spcPct val="100000"/>
              </a:lnSpc>
              <a:spcBef>
                <a:spcPct val="20000"/>
              </a:spcBef>
              <a:spcAft>
                <a:spcPct val="0"/>
              </a:spcAft>
              <a:buChar char="»"/>
              <a:defRPr sz="2000" b="0" i="0" u="none" baseline="0"/>
            </a:lvl5pPr>
            <a:lvl6pPr marL="2514600" lvl="5" indent="-228600" fontAlgn="base">
              <a:lnSpc>
                <a:spcPct val="100000"/>
              </a:lnSpc>
              <a:spcBef>
                <a:spcPct val="20000"/>
              </a:spcBef>
              <a:spcAft>
                <a:spcPct val="0"/>
              </a:spcAft>
              <a:buChar char="»"/>
              <a:defRPr sz="2000" b="0" i="0" u="none" baseline="0"/>
            </a:lvl6pPr>
            <a:lvl7pPr marL="2971800" lvl="6" indent="-228600" fontAlgn="base">
              <a:lnSpc>
                <a:spcPct val="100000"/>
              </a:lnSpc>
              <a:spcBef>
                <a:spcPct val="20000"/>
              </a:spcBef>
              <a:spcAft>
                <a:spcPct val="0"/>
              </a:spcAft>
              <a:buChar char="»"/>
              <a:defRPr sz="2000" b="0" i="0" u="none" baseline="0"/>
            </a:lvl7pPr>
            <a:lvl8pPr marL="3429000" lvl="7" indent="-228600" fontAlgn="base">
              <a:lnSpc>
                <a:spcPct val="100000"/>
              </a:lnSpc>
              <a:spcBef>
                <a:spcPct val="20000"/>
              </a:spcBef>
              <a:spcAft>
                <a:spcPct val="0"/>
              </a:spcAft>
              <a:buChar char="»"/>
              <a:defRPr sz="2000" b="0" i="0" u="none" baseline="0"/>
            </a:lvl8pPr>
            <a:lvl9pPr marL="3886200" lvl="8" indent="-228600" fontAlgn="base">
              <a:lnSpc>
                <a:spcPct val="100000"/>
              </a:lnSpc>
              <a:spcBef>
                <a:spcPct val="20000"/>
              </a:spcBef>
              <a:spcAft>
                <a:spcPct val="0"/>
              </a:spcAft>
              <a:buChar char="»"/>
              <a:defRPr sz="2000" b="0" i="0" u="none" baseline="0"/>
            </a:lvl9pPr>
          </a:lstStyle>
          <a:p>
            <a:r>
              <a:rPr lang="en-US" altLang="zh-CN" sz="4800"/>
              <a:t>Section Three </a:t>
            </a:r>
          </a:p>
          <a:p>
            <a:r>
              <a:rPr lang="en-US" altLang="zh-CN" sz="4800"/>
              <a:t>Quantity of Goods </a:t>
            </a:r>
          </a:p>
          <a:p>
            <a:r>
              <a:rPr lang="zh-CN" altLang="en-US" sz="4800"/>
              <a:t>（第三节 商品的数量）</a:t>
            </a:r>
          </a:p>
        </p:txBody>
      </p:sp>
    </p:spTree>
  </p:cSld>
  <p:clrMapOvr>
    <a:masterClrMapping/>
  </p:clrMapOvr>
  <p:transition spd="slow">
    <p:push dir="u"/>
  </p:transition>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endParaRPr lang="zh-CN" altLang="en-US" sz="1600" noProof="1">
              <a:latin typeface="+mj-lt"/>
              <a:cs typeface="+mj-lt"/>
            </a:endParaRP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 </a:t>
            </a:r>
            <a:r>
              <a:rPr lang="zh-CN" altLang="en-US" sz="1600" noProof="1">
                <a:latin typeface="+mj-lt"/>
                <a:cs typeface="+mj-lt"/>
              </a:rPr>
              <a:t>Once the two disputing parties decide to solve problems by arbitration, they can</a:t>
            </a:r>
            <a:r>
              <a:rPr lang="en-US" altLang="zh-CN" sz="1600" noProof="1">
                <a:latin typeface="+mj-lt"/>
                <a:cs typeface="+mj-lt"/>
              </a:rPr>
              <a:t>'</a:t>
            </a:r>
            <a:r>
              <a:rPr lang="zh-CN" altLang="en-US" sz="1600" noProof="1">
                <a:latin typeface="+mj-lt"/>
                <a:cs typeface="+mj-lt"/>
              </a:rPr>
              <a:t>t file a suit at the court. This is the main function of arbitration agreement, namely the exclusion of the court</a:t>
            </a:r>
            <a:r>
              <a:rPr lang="en-US" altLang="zh-CN" sz="1600" noProof="1">
                <a:latin typeface="+mj-lt"/>
                <a:cs typeface="+mj-lt"/>
              </a:rPr>
              <a:t>'</a:t>
            </a:r>
            <a:r>
              <a:rPr lang="zh-CN" altLang="en-US" sz="1600" noProof="1">
                <a:latin typeface="+mj-lt"/>
                <a:cs typeface="+mj-lt"/>
              </a:rPr>
              <a:t>s jurisdiction of the case.</a:t>
            </a:r>
            <a:r>
              <a:rPr lang="zh-CN" altLang="en-US" sz="1400" noProof="1">
                <a:latin typeface="+mj-lt"/>
                <a:cs typeface="+mj-lt"/>
              </a:rPr>
              <a:t>（此外，一旦争议双方决定以仲裁的形式解决争端，双方不得向法院起诉。这就是仲裁最重要的作用，即排除法院对争议案件的管辖权。）</a:t>
            </a:r>
          </a:p>
          <a:p>
            <a:pPr marL="0" indent="0" algn="just">
              <a:lnSpc>
                <a:spcPct val="150000"/>
              </a:lnSpc>
              <a:buFontTx/>
              <a:buNone/>
            </a:pPr>
            <a:r>
              <a:rPr lang="zh-CN" altLang="en-US" sz="1400" noProof="1">
                <a:latin typeface="微软雅黑" panose="020B0503020204020204" charset="-122"/>
                <a:ea typeface="微软雅黑" panose="020B0503020204020204" charset="-122"/>
                <a:cs typeface="+mj-lt"/>
              </a:rPr>
              <a:t>  ◥ </a:t>
            </a:r>
            <a:r>
              <a:rPr lang="zh-CN" altLang="en-US" sz="1400" noProof="1">
                <a:latin typeface="+mj-lt"/>
                <a:cs typeface="+mj-lt"/>
              </a:rPr>
              <a:t>When set arbitration clauses there are four issues should be considered. （制定仲裁条款时需考虑）：</a:t>
            </a:r>
          </a:p>
          <a:p>
            <a:pPr marL="0" indent="0" algn="just">
              <a:lnSpc>
                <a:spcPct val="150000"/>
              </a:lnSpc>
              <a:buFontTx/>
              <a:buNone/>
            </a:pPr>
            <a:r>
              <a:rPr lang="zh-CN" altLang="en-US" sz="1400" noProof="1">
                <a:latin typeface="+mj-lt"/>
                <a:cs typeface="+mj-lt"/>
              </a:rPr>
              <a:t>      </a:t>
            </a:r>
            <a:r>
              <a:rPr lang="en-US" altLang="zh-CN" sz="1400" noProof="1">
                <a:latin typeface="+mj-lt"/>
                <a:cs typeface="+mj-lt"/>
              </a:rPr>
              <a:t>— the place of arbitration </a:t>
            </a:r>
            <a:r>
              <a:rPr lang="zh-CN" altLang="en-US" sz="1400" noProof="1">
                <a:latin typeface="+mj-lt"/>
                <a:cs typeface="+mj-lt"/>
              </a:rPr>
              <a:t>（仲裁地点）</a:t>
            </a:r>
            <a:r>
              <a:rPr lang="en-US" altLang="zh-CN" sz="1400" noProof="1">
                <a:latin typeface="+mj-lt"/>
                <a:cs typeface="+mj-lt"/>
              </a:rPr>
              <a:t>           — arbitration body </a:t>
            </a:r>
            <a:r>
              <a:rPr lang="zh-CN" altLang="en-US" sz="1400" noProof="1">
                <a:latin typeface="+mj-lt"/>
                <a:cs typeface="+mj-lt"/>
              </a:rPr>
              <a:t>（仲裁机构）</a:t>
            </a:r>
            <a:endParaRPr lang="en-US" altLang="zh-CN" sz="1400" noProof="1">
              <a:latin typeface="+mj-lt"/>
              <a:cs typeface="+mj-lt"/>
            </a:endParaRPr>
          </a:p>
          <a:p>
            <a:pPr marL="0" indent="0" algn="just">
              <a:lnSpc>
                <a:spcPct val="150000"/>
              </a:lnSpc>
              <a:buFontTx/>
              <a:buNone/>
            </a:pPr>
            <a:r>
              <a:rPr lang="en-US" altLang="zh-CN" sz="1400" noProof="1">
                <a:latin typeface="+mj-lt"/>
                <a:cs typeface="+mj-lt"/>
              </a:rPr>
              <a:t>     — applicable arbitration rules </a:t>
            </a:r>
            <a:r>
              <a:rPr lang="zh-CN" altLang="en-US" sz="1400" noProof="1">
                <a:latin typeface="+mj-lt"/>
                <a:cs typeface="+mj-lt"/>
              </a:rPr>
              <a:t>（仲裁规则的适用） </a:t>
            </a:r>
            <a:r>
              <a:rPr lang="en-US" altLang="zh-CN" sz="1400" noProof="1">
                <a:latin typeface="+mj-lt"/>
                <a:cs typeface="+mj-lt"/>
                <a:sym typeface="+mn-ea"/>
              </a:rPr>
              <a:t>  — the arbitral award </a:t>
            </a:r>
            <a:r>
              <a:rPr lang="zh-CN" altLang="en-US" sz="1400" noProof="1">
                <a:latin typeface="+mj-lt"/>
                <a:cs typeface="+mj-lt"/>
                <a:sym typeface="+mn-ea"/>
              </a:rPr>
              <a:t>（仲裁的裁决）</a:t>
            </a:r>
          </a:p>
        </p:txBody>
      </p:sp>
      <p:sp>
        <p:nvSpPr>
          <p:cNvPr id="3174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sz="16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a:t>
            </a:r>
            <a:r>
              <a:rPr lang="zh-CN" altLang="en-US" sz="1400" noProof="1">
                <a:latin typeface="微软雅黑" panose="020B0503020204020204" charset="-122"/>
                <a:ea typeface="微软雅黑" panose="020B0503020204020204" charset="-122"/>
                <a:cs typeface="+mj-lt"/>
              </a:rPr>
              <a:t> </a:t>
            </a:r>
            <a:r>
              <a:rPr lang="zh-CN" altLang="en-US" sz="1600" noProof="1">
                <a:ea typeface="微软雅黑" panose="020B0503020204020204" charset="-122"/>
                <a:cs typeface="+mn-lt"/>
              </a:rPr>
              <a:t> All disputes in connection with this Contract shall be settled friendly through negotiations.  In case no settlement can be reached, the case may then be submitted for arbitration to China International Economic and Trade Arbitration Commission in accordance with the Arbitration Rules of Procedures promulgated by the said Arbitration Commission. The Arbitration shall take place in Shijiazhuang and the decision of the Arbitration Commission shall be final and binding upon both parties, and neither party shall seek recourse to a law court or other authorities to appeal for revision of the decision. Arbitration fee shall be borne by the losing party. </a:t>
            </a:r>
          </a:p>
        </p:txBody>
      </p:sp>
      <p:sp>
        <p:nvSpPr>
          <p:cNvPr id="3277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sz="16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zh-CN" altLang="en-US" sz="1600" noProof="1">
                <a:latin typeface="+mj-ea"/>
                <a:ea typeface="+mj-ea"/>
                <a:cs typeface="+mj-ea"/>
              </a:rPr>
              <a:t>  凡有关本合同或执行本合同而发生的一切争议，应通过友好协商解决，如协商不成，则应申请中国国际经济贸易仲裁委员会按照中国国际经济贸易仲裁委员会规定的仲裁规则在石家庄进行仲裁。该仲裁委员会的裁决是终局的，买卖双方均应受其约束，仲裁费由败诉一方负担。任何一方不得向法院或其他机关申请变更该条款。</a:t>
            </a:r>
          </a:p>
        </p:txBody>
      </p:sp>
      <p:sp>
        <p:nvSpPr>
          <p:cNvPr id="3379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p>
          <a:p>
            <a:pPr marL="0" indent="0" algn="just">
              <a:lnSpc>
                <a:spcPct val="150000"/>
              </a:lnSpc>
              <a:buFontTx/>
              <a:buNone/>
            </a:pPr>
            <a:r>
              <a:rPr lang="zh-CN" altLang="en-US" sz="1600" noProof="1">
                <a:latin typeface="+mj-lt"/>
                <a:ea typeface="+mj-ea"/>
                <a:cs typeface="+mj-lt"/>
              </a:rPr>
              <a:t>    </a:t>
            </a:r>
            <a:r>
              <a:rPr lang="zh-CN" altLang="en-US" sz="1600" noProof="1">
                <a:latin typeface="微软雅黑" panose="020B0503020204020204" charset="-122"/>
                <a:ea typeface="微软雅黑" panose="020B0503020204020204" charset="-122"/>
                <a:cs typeface="+mj-lt"/>
              </a:rPr>
              <a:t>◥</a:t>
            </a:r>
            <a:r>
              <a:rPr lang="zh-CN" altLang="en-US" sz="1600" noProof="1">
                <a:latin typeface="+mj-lt"/>
                <a:ea typeface="+mj-ea"/>
                <a:cs typeface="+mj-lt"/>
              </a:rPr>
              <a:t>Force Majeure, also called Act of God, refers to an event that can neither be anticipated nor be preventable, avoidable and controllable after the conclusion of the contract, not resulted from the fault or neglect of the parties involved, leading to the failure or the delay of the fulfillment of contract; the party who fails or delays to fulfill the contract due to such event can be free from the liabilities, or to be given an option of terminating the contract or postponing the performance of the contract. </a:t>
            </a:r>
            <a:r>
              <a:rPr lang="zh-CN" altLang="en-US" sz="1400" noProof="1">
                <a:latin typeface="+mj-lt"/>
                <a:ea typeface="+mj-ea"/>
                <a:cs typeface="+mj-lt"/>
              </a:rPr>
              <a:t>（不可抗力又称人力不可抗拒。它是指在买卖合同签订后，不是由于合同当事人的过失或疏忽，而是由于发生了合同当事人无法预见、无法预防、无法避免和无法控制的事件，以致不能履行合同或不能如期履行合同，发生意外事件的一方可以免除履行合同的责任或推迟履行合同。）</a:t>
            </a:r>
          </a:p>
          <a:p>
            <a:pPr marL="0" indent="0" algn="just">
              <a:lnSpc>
                <a:spcPct val="150000"/>
              </a:lnSpc>
              <a:buFontTx/>
              <a:buNone/>
            </a:pPr>
            <a:r>
              <a:rPr lang="zh-CN" altLang="en-US" sz="1400" noProof="1">
                <a:latin typeface="+mj-lt"/>
                <a:ea typeface="+mj-ea"/>
                <a:cs typeface="+mj-lt"/>
              </a:rPr>
              <a:t> </a:t>
            </a:r>
          </a:p>
        </p:txBody>
      </p:sp>
      <p:sp>
        <p:nvSpPr>
          <p:cNvPr id="3481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endParaRPr lang="zh-CN" altLang="en-US" sz="1600" noProof="1">
              <a:latin typeface="+mj-lt"/>
              <a:ea typeface="+mj-ea"/>
              <a:cs typeface="+mj-lt"/>
            </a:endParaRPr>
          </a:p>
          <a:p>
            <a:pPr marL="0" indent="0" algn="just">
              <a:lnSpc>
                <a:spcPct val="150000"/>
              </a:lnSpc>
              <a:buFontTx/>
              <a:buNone/>
            </a:pPr>
            <a:r>
              <a:rPr lang="zh-CN" altLang="en-US" sz="1600" noProof="1">
                <a:latin typeface="+mj-lt"/>
                <a:ea typeface="+mj-ea"/>
                <a:cs typeface="+mj-lt"/>
              </a:rPr>
              <a:t>   </a:t>
            </a:r>
            <a:r>
              <a:rPr lang="zh-CN" altLang="en-US" sz="1600" noProof="1">
                <a:latin typeface="微软雅黑" panose="020B0503020204020204" charset="-122"/>
                <a:ea typeface="微软雅黑" panose="020B0503020204020204" charset="-122"/>
                <a:cs typeface="+mj-lt"/>
              </a:rPr>
              <a:t>◥ </a:t>
            </a:r>
            <a:r>
              <a:rPr lang="zh-CN" altLang="en-US" sz="1600" noProof="1">
                <a:latin typeface="+mj-lt"/>
                <a:ea typeface="+mj-ea"/>
                <a:cs typeface="+mj-lt"/>
              </a:rPr>
              <a:t>So the Force Majeure clause actually is an escape clause in a contract, a legal principle as well. （不可抗力是合同中的一项免责条款，也是一项法律原则）</a:t>
            </a:r>
          </a:p>
          <a:p>
            <a:pPr marL="0" indent="0" algn="just">
              <a:lnSpc>
                <a:spcPct val="150000"/>
              </a:lnSpc>
              <a:buFontTx/>
              <a:buNone/>
            </a:pPr>
            <a:r>
              <a:rPr lang="zh-CN" altLang="en-US" sz="1600" noProof="1">
                <a:latin typeface="+mj-lt"/>
                <a:ea typeface="+mj-ea"/>
                <a:cs typeface="+mj-lt"/>
              </a:rPr>
              <a:t>   </a:t>
            </a:r>
            <a:r>
              <a:rPr lang="zh-CN" altLang="en-US" sz="1600" noProof="1">
                <a:latin typeface="微软雅黑" panose="020B0503020204020204" charset="-122"/>
                <a:ea typeface="微软雅黑" panose="020B0503020204020204" charset="-122"/>
                <a:cs typeface="+mj-lt"/>
              </a:rPr>
              <a:t>◥ </a:t>
            </a:r>
            <a:r>
              <a:rPr lang="zh-CN" altLang="en-US" sz="1600" noProof="1">
                <a:latin typeface="+mj-lt"/>
                <a:ea typeface="+mj-ea"/>
                <a:cs typeface="+mj-lt"/>
              </a:rPr>
              <a:t>The scope of Force Majeure events includes natural disasters such as flood, fire, ice damage, storm, heavy snow, earthquake,etc. It also includes some social disasters such as war, strike, the governmental ban, etc. （合同中不可抗力的范围包括由自然力量引起的，如水灾、火灾、冰灾、暴风雨、大雪、地震等。也包括由社会力量引起的，如战争、罢工、政府禁令等内容）</a:t>
            </a:r>
          </a:p>
        </p:txBody>
      </p:sp>
      <p:sp>
        <p:nvSpPr>
          <p:cNvPr id="3584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600" noProof="1">
              <a:latin typeface="+mj-lt"/>
              <a:ea typeface="+mj-ea"/>
              <a:cs typeface="+mj-lt"/>
            </a:endParaRPr>
          </a:p>
          <a:p>
            <a:pPr marL="0" indent="0" algn="just">
              <a:lnSpc>
                <a:spcPct val="150000"/>
              </a:lnSpc>
              <a:buFontTx/>
              <a:buNone/>
            </a:pPr>
            <a:r>
              <a:rPr lang="zh-CN" altLang="en-US" sz="1600" noProof="1">
                <a:latin typeface="+mj-lt"/>
                <a:ea typeface="+mj-ea"/>
                <a:cs typeface="+mj-lt"/>
              </a:rPr>
              <a:t>    Either party shall not be held responsible for failure or delay to perform all or any part of contract due to flood, fire, earthquake, draught, war or any other evens which could not be predicted at the time of conclusion of this contract, and could not be controlled, avoided or overcome by the relative party. However, the party affected by the event of Force Majeure shall inform the other party of its occurrence in writing as soon as possible and thereafter sends a certificate of the event issued by the relevant authorities to the other party within 15 days of its occurrence. If the event of Force Majeure lasts over 120 days, both parties shall have the right to terminate the contract.</a:t>
            </a:r>
          </a:p>
        </p:txBody>
      </p:sp>
      <p:sp>
        <p:nvSpPr>
          <p:cNvPr id="3686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600" noProof="1">
              <a:latin typeface="+mj-lt"/>
              <a:ea typeface="+mj-ea"/>
              <a:cs typeface="+mj-lt"/>
            </a:endParaRPr>
          </a:p>
          <a:p>
            <a:pPr marL="0" indent="0" algn="just">
              <a:lnSpc>
                <a:spcPct val="150000"/>
              </a:lnSpc>
              <a:buFontTx/>
              <a:buNone/>
            </a:pPr>
            <a:r>
              <a:rPr lang="zh-CN" altLang="en-US" sz="1600" noProof="1">
                <a:latin typeface="+mj-lt"/>
                <a:ea typeface="+mj-ea"/>
                <a:cs typeface="+mj-lt"/>
              </a:rPr>
              <a:t>   由于水灾、火灾、地震、干旱、战争或合同一方在签约时无法预见且无法控制、避免和克服的其他事件导致不能或暂时不能履行全部或部分合同义务，该方不负责任。但是，受不可抗力事件影响的一方须尽快将发生的事件通知另一方，并在不可抗力事件发生后15天内将有关机构出具有不可抗力事件的证明寄交给对方。如果不可抗力事件持续120天以上，任何一方有权终止合同。</a:t>
            </a:r>
          </a:p>
        </p:txBody>
      </p:sp>
      <p:sp>
        <p:nvSpPr>
          <p:cNvPr id="3789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543050"/>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a:t>
            </a:r>
            <a:r>
              <a:rPr sz="1800" b="1" noProof="1">
                <a:solidFill>
                  <a:srgbClr val="C00000"/>
                </a:solidFill>
                <a:effectLst>
                  <a:outerShdw blurRad="38100" dist="38100" dir="2700000" algn="tl">
                    <a:srgbClr val="000000">
                      <a:alpha val="43137"/>
                    </a:srgbClr>
                  </a:outerShdw>
                </a:effectLst>
                <a:latin typeface="+mj-lt"/>
                <a:cs typeface="+mj-lt"/>
              </a:rPr>
              <a:t>(3) the Witness Clause ( the ending part）</a:t>
            </a:r>
            <a:r>
              <a:rPr lang="zh-CN" sz="1800" b="1" noProof="1">
                <a:solidFill>
                  <a:srgbClr val="C00000"/>
                </a:solidFill>
                <a:effectLst>
                  <a:outerShdw blurRad="38100" dist="38100" dir="2700000" algn="tl">
                    <a:srgbClr val="000000">
                      <a:alpha val="43137"/>
                    </a:srgbClr>
                  </a:outerShdw>
                </a:effectLst>
                <a:latin typeface="+mj-lt"/>
                <a:cs typeface="+mj-lt"/>
              </a:rPr>
              <a:t>约尾（合同结尾部分）</a:t>
            </a:r>
            <a:endParaRPr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 </a:t>
            </a:r>
            <a:r>
              <a:rPr lang="zh-CN" altLang="en-US" sz="2000" b="1" noProof="1">
                <a:solidFill>
                  <a:srgbClr val="00B050"/>
                </a:solidFill>
                <a:effectLst>
                  <a:outerShdw blurRad="38100" dist="38100" dir="2700000" algn="tl">
                    <a:srgbClr val="000000">
                      <a:alpha val="43137"/>
                    </a:srgbClr>
                  </a:outerShdw>
                </a:effectLst>
                <a:latin typeface="+mj-lt"/>
                <a:ea typeface="+mj-ea"/>
                <a:cs typeface="+mj-lt"/>
              </a:rPr>
              <a:t>The witness clauses</a:t>
            </a:r>
            <a:r>
              <a:rPr lang="zh-CN" altLang="en-US" sz="1800" noProof="1">
                <a:latin typeface="+mj-lt"/>
                <a:ea typeface="+mj-ea"/>
                <a:cs typeface="+mj-lt"/>
              </a:rPr>
              <a:t> </a:t>
            </a:r>
            <a:r>
              <a:rPr lang="zh-CN" altLang="en-US" sz="1600" noProof="1">
                <a:latin typeface="+mj-lt"/>
                <a:ea typeface="+mj-ea"/>
                <a:cs typeface="+mj-lt"/>
              </a:rPr>
              <a:t>is the final part of a contract, which consists of the effective date, the language in which the contract is written and their validity, the signature of the parties concerned and attestation, the copies of the contract, etc. （约尾是合同的最后一部分，包括合同的生效日期、合同的文字效力、当事人的签字和认证、合同的份数等内容。）</a:t>
            </a:r>
          </a:p>
        </p:txBody>
      </p:sp>
      <p:sp>
        <p:nvSpPr>
          <p:cNvPr id="3891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543050"/>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a:t>
            </a:r>
            <a:r>
              <a:rPr sz="1800" b="1" noProof="1">
                <a:solidFill>
                  <a:srgbClr val="C00000"/>
                </a:solidFill>
                <a:effectLst>
                  <a:outerShdw blurRad="38100" dist="38100" dir="2700000" algn="tl">
                    <a:srgbClr val="000000">
                      <a:alpha val="43137"/>
                    </a:srgbClr>
                  </a:outerShdw>
                </a:effectLst>
                <a:latin typeface="+mj-lt"/>
                <a:cs typeface="+mj-lt"/>
              </a:rPr>
              <a:t>(3) the Witness Clause ( the ending part）</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800" noProof="1">
              <a:latin typeface="+mj-lt"/>
              <a:ea typeface="+mj-ea"/>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 </a:t>
            </a:r>
            <a:endParaRPr lang="zh-CN" altLang="en-US" sz="1600" noProof="1">
              <a:latin typeface="+mj-lt"/>
              <a:ea typeface="+mj-ea"/>
              <a:cs typeface="+mj-lt"/>
            </a:endParaRPr>
          </a:p>
        </p:txBody>
      </p:sp>
      <p:sp>
        <p:nvSpPr>
          <p:cNvPr id="3993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pic>
        <p:nvPicPr>
          <p:cNvPr id="3994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4275" y="2282825"/>
            <a:ext cx="658495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543050"/>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a:t>
            </a:r>
            <a:r>
              <a:rPr sz="1800" b="1" noProof="1">
                <a:solidFill>
                  <a:srgbClr val="C00000"/>
                </a:solidFill>
                <a:effectLst>
                  <a:outerShdw blurRad="38100" dist="38100" dir="2700000" algn="tl">
                    <a:srgbClr val="000000">
                      <a:alpha val="43137"/>
                    </a:srgbClr>
                  </a:outerShdw>
                </a:effectLst>
                <a:latin typeface="+mj-lt"/>
                <a:cs typeface="+mj-lt"/>
              </a:rPr>
              <a:t>(3) the Witness Clause ( the ending part）</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800" noProof="1">
              <a:latin typeface="+mj-lt"/>
              <a:ea typeface="+mj-ea"/>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 </a:t>
            </a:r>
            <a:endParaRPr lang="zh-CN" altLang="en-US" sz="1600" noProof="1">
              <a:latin typeface="+mj-lt"/>
              <a:ea typeface="+mj-ea"/>
              <a:cs typeface="+mj-lt"/>
            </a:endParaRPr>
          </a:p>
        </p:txBody>
      </p:sp>
      <p:sp>
        <p:nvSpPr>
          <p:cNvPr id="4096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pic>
        <p:nvPicPr>
          <p:cNvPr id="4096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2282825"/>
            <a:ext cx="6913563"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83568" y="1124744"/>
            <a:ext cx="7704856" cy="4376583"/>
          </a:xfrm>
          <a:prstGeom prst="rect">
            <a:avLst/>
          </a:prstGeom>
          <a:noFill/>
        </p:spPr>
        <p:txBody>
          <a:bodyPr wrap="square" rtlCol="0">
            <a:spAutoFit/>
          </a:bodyPr>
          <a:lstStyle/>
          <a:p>
            <a:pPr algn="just"/>
            <a:r>
              <a:rPr lang="en-US" altLang="zh-CN" sz="2720">
                <a:latin typeface="Times New Roman" panose="02020603050405020304" pitchFamily="18" charset="0"/>
                <a:cs typeface="Times New Roman" panose="02020603050405020304" pitchFamily="18" charset="0"/>
              </a:rPr>
              <a:t>According to </a:t>
            </a:r>
            <a:r>
              <a:rPr lang="en-US" altLang="zh-CN" sz="2720" i="1">
                <a:latin typeface="Times New Roman" panose="02020603050405020304" pitchFamily="18" charset="0"/>
                <a:cs typeface="Times New Roman" panose="02020603050405020304" pitchFamily="18" charset="0"/>
              </a:rPr>
              <a:t>United Nations Convention on Contract for Sale of Goods</a:t>
            </a:r>
            <a:r>
              <a:rPr lang="en-US" altLang="zh-CN" sz="2720">
                <a:latin typeface="Times New Roman" panose="02020603050405020304" pitchFamily="18" charset="0"/>
                <a:cs typeface="Times New Roman" panose="02020603050405020304" pitchFamily="18" charset="0"/>
              </a:rPr>
              <a:t>, to deliver goods by the agreed amount is a fundamental obligation of the seller. If the delivery quantity is more than quantity agreed upon, the buyer may reject delivery of the excess quantity, or he may take delivery of all or part of the excess quantity, but he must pay for it at the contract rate”.</a:t>
            </a:r>
          </a:p>
          <a:p>
            <a:pPr algn="just"/>
            <a:r>
              <a:rPr lang="zh-CN" altLang="en-US" sz="2200">
                <a:latin typeface="Times New Roman" panose="02020603050405020304" pitchFamily="18" charset="0"/>
                <a:cs typeface="Times New Roman" panose="02020603050405020304" pitchFamily="18" charset="0"/>
              </a:rPr>
              <a:t>（</a:t>
            </a:r>
            <a:r>
              <a:rPr lang="zh-CN" altLang="en-US" sz="2200"/>
              <a:t>根据</a:t>
            </a:r>
            <a:r>
              <a:rPr lang="en-US" altLang="zh-CN" sz="2200"/>
              <a:t>《</a:t>
            </a:r>
            <a:r>
              <a:rPr lang="zh-CN" altLang="en-US" sz="2200"/>
              <a:t>联合国货物销售合同公约</a:t>
            </a:r>
            <a:r>
              <a:rPr lang="en-US" altLang="zh-CN" sz="2200"/>
              <a:t>》</a:t>
            </a:r>
            <a:r>
              <a:rPr lang="zh-CN" altLang="en-US" sz="2200"/>
              <a:t>：卖方根据约定的数量交货是一项根本的义务，如果所交货物超过约定的数量，买方有权拒收多交部分，买方也可以接受多交部分的全部或部分，但是必须按照合同支付货款。</a:t>
            </a:r>
            <a:r>
              <a:rPr lang="zh-CN" altLang="en-US" sz="2200">
                <a:latin typeface="Times New Roman" panose="02020603050405020304" pitchFamily="18" charset="0"/>
                <a:cs typeface="Times New Roman" panose="02020603050405020304" pitchFamily="18" charset="0"/>
              </a:rPr>
              <a:t>）</a:t>
            </a:r>
            <a:endParaRPr lang="en-US" altLang="zh-CN" sz="22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i="1" noProof="1">
                <a:solidFill>
                  <a:srgbClr val="C00000"/>
                </a:solidFill>
                <a:effectLst>
                  <a:outerShdw blurRad="38100" dist="38100" dir="2700000" algn="tl">
                    <a:srgbClr val="000000">
                      <a:alpha val="43137"/>
                    </a:srgbClr>
                  </a:outerShdw>
                </a:effectLst>
                <a:latin typeface="+mj-lt"/>
                <a:cs typeface="+mj-lt"/>
              </a:rPr>
              <a:t>  1. Contract:</a:t>
            </a:r>
            <a:r>
              <a:rPr lang="en-US" altLang="zh-CN" sz="1800" noProof="1">
                <a:latin typeface="+mj-lt"/>
                <a:cs typeface="+mj-lt"/>
              </a:rPr>
              <a:t> Contract is an agreement reached by two or more than two parties concerned, in order to establish, modify or terminate the civil right and obligation of the parties. </a:t>
            </a:r>
            <a:r>
              <a:rPr lang="en-US" altLang="zh-CN" sz="1600" noProof="1">
                <a:latin typeface="+mj-lt"/>
                <a:cs typeface="+mj-lt"/>
              </a:rPr>
              <a:t>(合同： 指两个或者两个以上的当事人，以发生变更或者消灭民事法律关系为目的所达成的协议。)</a:t>
            </a:r>
          </a:p>
          <a:p>
            <a:pPr marL="0" indent="0" algn="just">
              <a:lnSpc>
                <a:spcPct val="150000"/>
              </a:lnSpc>
              <a:buFontTx/>
              <a:buNone/>
            </a:pPr>
            <a:r>
              <a:rPr lang="en-US" altLang="zh-CN" sz="1600" noProof="1">
                <a:latin typeface="+mj-lt"/>
                <a:cs typeface="+mj-lt"/>
              </a:rPr>
              <a:t> </a:t>
            </a:r>
            <a:r>
              <a:rPr lang="en-US" altLang="zh-CN" sz="1800" b="1" i="1" noProof="1">
                <a:solidFill>
                  <a:srgbClr val="C00000"/>
                </a:solidFill>
                <a:effectLst>
                  <a:outerShdw blurRad="38100" dist="38100" dir="2700000" algn="tl">
                    <a:srgbClr val="000000">
                      <a:alpha val="43137"/>
                    </a:srgbClr>
                  </a:outerShdw>
                </a:effectLst>
                <a:latin typeface="+mj-lt"/>
                <a:cs typeface="+mj-lt"/>
              </a:rPr>
              <a:t> 2. Consideration: </a:t>
            </a:r>
            <a:r>
              <a:rPr lang="en-US" altLang="zh-CN" sz="1600" noProof="1">
                <a:latin typeface="+mj-lt"/>
                <a:cs typeface="+mj-lt"/>
              </a:rPr>
              <a:t>Consideration refers to the price the party concerned has to pay for the benefit of the contract. “some rights, benefits, profit of favor obtained by one party, or the restraint to perform a right, the suffer from a loss or the undertaking of an obligation.”</a:t>
            </a:r>
            <a:r>
              <a:rPr lang="zh-CN" altLang="en-US" sz="1600" noProof="1">
                <a:latin typeface="+mj-lt"/>
                <a:cs typeface="+mj-lt"/>
              </a:rPr>
              <a:t>（</a:t>
            </a:r>
            <a:r>
              <a:rPr lang="en-US" altLang="zh-CN" sz="1600" noProof="1">
                <a:latin typeface="+mj-lt"/>
                <a:cs typeface="+mj-lt"/>
              </a:rPr>
              <a:t>对价： 指当事人为了取得合同利益所付出的代价。“合同一方得到的某种权利、利益、利润或好处，或是他方当事人克制自己不行使某项权利或遭受某项损失或承担某项义务。”</a:t>
            </a:r>
            <a:r>
              <a:rPr lang="zh-CN" altLang="en-US" sz="1600" noProof="1">
                <a:latin typeface="+mj-lt"/>
                <a:cs typeface="+mj-lt"/>
              </a:rPr>
              <a:t>）</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Three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en-US" altLang="zh-CN" sz="2000" b="1" noProof="1">
                <a:effectLst>
                  <a:outerShdw blurRad="38100" dist="38100" dir="2700000" algn="tl">
                    <a:srgbClr val="000000">
                      <a:alpha val="43137"/>
                    </a:srgbClr>
                  </a:outerShdw>
                </a:effectLst>
                <a:cs typeface="+mj-lt"/>
                <a:sym typeface="+mn-ea"/>
              </a:rPr>
              <a:t> </a:t>
            </a:r>
            <a:r>
              <a:rPr lang="en-US" altLang="zh-CN" sz="2000" b="1" i="1" noProof="1">
                <a:solidFill>
                  <a:srgbClr val="C00000"/>
                </a:solidFill>
                <a:effectLst>
                  <a:outerShdw blurRad="38100" dist="38100" dir="2700000" algn="tl">
                    <a:srgbClr val="000000">
                      <a:alpha val="43137"/>
                    </a:srgbClr>
                  </a:outerShdw>
                </a:effectLst>
                <a:cs typeface="+mj-lt"/>
                <a:sym typeface="+mn-ea"/>
              </a:rPr>
              <a:t> Terms </a:t>
            </a:r>
            <a:r>
              <a:rPr lang="zh-CN" altLang="en-US" sz="2000" b="1" i="1" noProof="1">
                <a:solidFill>
                  <a:srgbClr val="C00000"/>
                </a:solidFill>
                <a:effectLst>
                  <a:outerShdw blurRad="38100" dist="38100" dir="2700000" algn="tl">
                    <a:srgbClr val="000000">
                      <a:alpha val="43137"/>
                    </a:srgbClr>
                  </a:outerShdw>
                </a:effectLst>
                <a:cs typeface="+mj-lt"/>
                <a:sym typeface="+mn-ea"/>
              </a:rPr>
              <a:t>（第三节 关键词）</a:t>
            </a:r>
          </a:p>
        </p:txBody>
      </p:sp>
    </p:spTree>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800" noProof="1">
                <a:latin typeface="+mj-lt"/>
                <a:cs typeface="+mj-lt"/>
              </a:rPr>
              <a:t> </a:t>
            </a:r>
            <a:r>
              <a:rPr lang="en-US" altLang="zh-CN" sz="2400" b="1" i="1" noProof="1">
                <a:solidFill>
                  <a:srgbClr val="C00000"/>
                </a:solidFill>
                <a:effectLst>
                  <a:outerShdw blurRad="38100" dist="38100" dir="2700000" algn="tl">
                    <a:srgbClr val="000000">
                      <a:alpha val="43137"/>
                    </a:srgbClr>
                  </a:outerShdw>
                </a:effectLst>
                <a:latin typeface="+mj-lt"/>
                <a:cs typeface="+mj-lt"/>
              </a:rPr>
              <a:t> </a:t>
            </a:r>
            <a:r>
              <a:rPr lang="en-US" altLang="zh-CN" sz="2000" b="1" i="1" noProof="1">
                <a:solidFill>
                  <a:srgbClr val="C00000"/>
                </a:solidFill>
                <a:effectLst>
                  <a:outerShdw blurRad="38100" dist="38100" dir="2700000" algn="tl">
                    <a:srgbClr val="000000">
                      <a:alpha val="43137"/>
                    </a:srgbClr>
                  </a:outerShdw>
                </a:effectLst>
                <a:latin typeface="+mj-lt"/>
                <a:cs typeface="+mj-lt"/>
              </a:rPr>
              <a:t>3. Cause:</a:t>
            </a:r>
            <a:r>
              <a:rPr lang="en-US" altLang="zh-CN" sz="1600" noProof="1">
                <a:latin typeface="+mj-lt"/>
                <a:cs typeface="+mj-lt"/>
              </a:rPr>
              <a:t> </a:t>
            </a:r>
            <a:r>
              <a:rPr lang="en-US" altLang="zh-CN" sz="1800" noProof="1">
                <a:latin typeface="+mj-lt"/>
                <a:cs typeface="+mj-lt"/>
              </a:rPr>
              <a:t>Cause refers to a direct objective pursued by the party concerned in the contract signed.</a:t>
            </a:r>
            <a:r>
              <a:rPr lang="zh-CN" altLang="en-US" sz="1400" noProof="1">
                <a:latin typeface="+mj-lt"/>
                <a:cs typeface="+mj-lt"/>
              </a:rPr>
              <a:t>（约因： 指当事人签订合同所追求的直接目的。）</a:t>
            </a:r>
          </a:p>
          <a:p>
            <a:pPr marL="0" indent="0" algn="just">
              <a:lnSpc>
                <a:spcPct val="150000"/>
              </a:lnSpc>
              <a:buFontTx/>
              <a:buNone/>
            </a:pPr>
            <a:r>
              <a:rPr lang="en-US" altLang="zh-CN" sz="1800" noProof="1">
                <a:latin typeface="+mj-lt"/>
                <a:cs typeface="+mj-lt"/>
              </a:rPr>
              <a:t> </a:t>
            </a:r>
            <a:r>
              <a:rPr lang="en-US" altLang="zh-CN" sz="2000" b="1" i="1" noProof="1">
                <a:solidFill>
                  <a:srgbClr val="C00000"/>
                </a:solidFill>
                <a:effectLst>
                  <a:outerShdw blurRad="38100" dist="38100" dir="2700000" algn="tl">
                    <a:srgbClr val="000000">
                      <a:alpha val="43137"/>
                    </a:srgbClr>
                  </a:outerShdw>
                </a:effectLst>
                <a:latin typeface="+mj-lt"/>
                <a:cs typeface="+mj-lt"/>
              </a:rPr>
              <a:t> 4. Recital clause ( Whereas clause ):</a:t>
            </a:r>
            <a:r>
              <a:rPr lang="en-US" altLang="zh-CN" sz="1800" noProof="1">
                <a:latin typeface="+mj-lt"/>
                <a:cs typeface="+mj-lt"/>
              </a:rPr>
              <a:t> Recitals, also know as “Whereas” clause, tell of a set of facts about the contract, such as the background, objective and so forth. They are agreements listed in series of paragraphs beginning with “Whereas” after the heading. Recitals serve as the basis on which the main body of a contract is interpreted.</a:t>
            </a:r>
            <a:r>
              <a:rPr lang="zh-CN" altLang="en-US" sz="1400" noProof="1">
                <a:latin typeface="+mj-lt"/>
                <a:cs typeface="+mj-lt"/>
              </a:rPr>
              <a:t>（申明条款/鉴于条款： “申明条款”又称为“鉴于条款”，它的内容包括陈述合同签订的背景、目的等事实。它由数个以“Whereas”字样开头的句子所组成，在约首后被陈述，表示当事人是基于对这些事实（例如订约的目的、背景、原由等）的共同认识，订立此合同。它被视为合同主体的基础而存在。）</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Three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en-US" altLang="zh-CN" sz="2000" b="1" noProof="1">
                <a:effectLst>
                  <a:outerShdw blurRad="38100" dist="38100" dir="2700000" algn="tl">
                    <a:srgbClr val="000000">
                      <a:alpha val="43137"/>
                    </a:srgbClr>
                  </a:outerShdw>
                </a:effectLst>
                <a:cs typeface="+mj-lt"/>
                <a:sym typeface="+mn-ea"/>
              </a:rPr>
              <a:t> </a:t>
            </a:r>
            <a:r>
              <a:rPr lang="en-US" altLang="zh-CN" sz="2000" b="1" i="1" noProof="1">
                <a:solidFill>
                  <a:srgbClr val="C00000"/>
                </a:solidFill>
                <a:effectLst>
                  <a:outerShdw blurRad="38100" dist="38100" dir="2700000" algn="tl">
                    <a:srgbClr val="000000">
                      <a:alpha val="43137"/>
                    </a:srgbClr>
                  </a:outerShdw>
                </a:effectLst>
                <a:cs typeface="+mj-lt"/>
                <a:sym typeface="+mn-ea"/>
              </a:rPr>
              <a:t> Terms </a:t>
            </a:r>
            <a:r>
              <a:rPr lang="zh-CN" altLang="en-US" sz="2000" b="1" i="1" noProof="1">
                <a:solidFill>
                  <a:srgbClr val="C00000"/>
                </a:solidFill>
                <a:effectLst>
                  <a:outerShdw blurRad="38100" dist="38100" dir="2700000" algn="tl">
                    <a:srgbClr val="000000">
                      <a:alpha val="43137"/>
                    </a:srgbClr>
                  </a:outerShdw>
                </a:effectLst>
                <a:cs typeface="+mj-lt"/>
                <a:sym typeface="+mn-ea"/>
              </a:rPr>
              <a:t>（第三节 关键词）</a:t>
            </a:r>
          </a:p>
        </p:txBody>
      </p:sp>
    </p:spTree>
  </p:cSld>
  <p:clrMapOvr>
    <a:masterClrMapping/>
  </p:clrMapOvr>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2000" b="1" i="1" noProof="1">
                <a:solidFill>
                  <a:srgbClr val="C00000"/>
                </a:solidFill>
                <a:effectLst>
                  <a:outerShdw blurRad="38100" dist="38100" dir="2700000" algn="tl">
                    <a:srgbClr val="000000">
                      <a:alpha val="43137"/>
                    </a:srgbClr>
                  </a:outerShdw>
                </a:effectLst>
                <a:latin typeface="+mj-lt"/>
                <a:cs typeface="+mj-lt"/>
              </a:rPr>
              <a:t> 5. Exclusion clause: </a:t>
            </a:r>
            <a:r>
              <a:rPr lang="en-US" altLang="zh-CN" sz="1600" noProof="1">
                <a:latin typeface="+mj-lt"/>
                <a:cs typeface="+mj-lt"/>
              </a:rPr>
              <a:t>Clauses in a contract that are intended to exclude one party from liability if a stated circumstance happens.</a:t>
            </a:r>
            <a:r>
              <a:rPr lang="zh-CN" altLang="en-US" sz="1600" noProof="1">
                <a:latin typeface="+mj-lt"/>
                <a:cs typeface="+mj-lt"/>
              </a:rPr>
              <a:t>（免责条款：当特定情况发生时，将合同一方排除于责任之外的一种合同条款。）</a:t>
            </a:r>
          </a:p>
          <a:p>
            <a:pPr marL="0" indent="0" algn="just">
              <a:lnSpc>
                <a:spcPct val="150000"/>
              </a:lnSpc>
              <a:buFontTx/>
              <a:buNone/>
            </a:pPr>
            <a:r>
              <a:rPr lang="zh-CN" altLang="en-US" sz="2000" b="1" i="1" noProof="1">
                <a:solidFill>
                  <a:srgbClr val="C00000"/>
                </a:solidFill>
                <a:effectLst>
                  <a:outerShdw blurRad="38100" dist="38100" dir="2700000" algn="tl">
                    <a:srgbClr val="000000">
                      <a:alpha val="43137"/>
                    </a:srgbClr>
                  </a:outerShdw>
                </a:effectLst>
                <a:latin typeface="+mj-lt"/>
                <a:cs typeface="+mj-lt"/>
              </a:rPr>
              <a:t>6. Quote:</a:t>
            </a:r>
            <a:r>
              <a:rPr lang="zh-CN" altLang="en-US" sz="1600" noProof="1">
                <a:latin typeface="+mj-lt"/>
                <a:cs typeface="+mj-lt"/>
              </a:rPr>
              <a:t> To state the current price for a good or service. Vendor may quote either verbally or in writing and is generally non-binding. （报价：陈述货物或服务的现价。卖方可以口头或书面报价，通常不具约束力。）</a:t>
            </a:r>
          </a:p>
          <a:p>
            <a:pPr marL="0" indent="0" algn="just">
              <a:lnSpc>
                <a:spcPct val="150000"/>
              </a:lnSpc>
              <a:buFontTx/>
              <a:buNone/>
            </a:pPr>
            <a:r>
              <a:rPr lang="zh-CN" altLang="en-US" sz="2000" b="1" i="1" noProof="1">
                <a:solidFill>
                  <a:srgbClr val="C00000"/>
                </a:solidFill>
                <a:effectLst>
                  <a:outerShdw blurRad="38100" dist="38100" dir="2700000" algn="tl">
                    <a:srgbClr val="000000">
                      <a:alpha val="43137"/>
                    </a:srgbClr>
                  </a:outerShdw>
                </a:effectLst>
                <a:latin typeface="+mj-lt"/>
                <a:cs typeface="+mj-lt"/>
              </a:rPr>
              <a:t>7. Conditions: </a:t>
            </a:r>
            <a:r>
              <a:rPr lang="zh-CN" altLang="en-US" sz="1600" noProof="1">
                <a:latin typeface="+mj-lt"/>
                <a:cs typeface="+mj-lt"/>
              </a:rPr>
              <a:t>Major terms in a contract. Conditions are the basis of any contract and if one of them fails or is broken, the contract is breached. （条件：条件是合同条款最主要的内容。条件是任何合同的基础，如果其中一项失效或被破坏，合同就会被破坏。）</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Three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en-US" altLang="zh-CN" sz="2000" b="1" noProof="1">
                <a:effectLst>
                  <a:outerShdw blurRad="38100" dist="38100" dir="2700000" algn="tl">
                    <a:srgbClr val="000000">
                      <a:alpha val="43137"/>
                    </a:srgbClr>
                  </a:outerShdw>
                </a:effectLst>
                <a:cs typeface="+mj-lt"/>
                <a:sym typeface="+mn-ea"/>
              </a:rPr>
              <a:t> </a:t>
            </a:r>
            <a:r>
              <a:rPr lang="en-US" altLang="zh-CN" sz="2000" b="1" i="1" noProof="1">
                <a:solidFill>
                  <a:srgbClr val="C00000"/>
                </a:solidFill>
                <a:effectLst>
                  <a:outerShdw blurRad="38100" dist="38100" dir="2700000" algn="tl">
                    <a:srgbClr val="000000">
                      <a:alpha val="43137"/>
                    </a:srgbClr>
                  </a:outerShdw>
                </a:effectLst>
                <a:cs typeface="+mj-lt"/>
                <a:sym typeface="+mn-ea"/>
              </a:rPr>
              <a:t> Terms </a:t>
            </a:r>
            <a:r>
              <a:rPr lang="zh-CN" altLang="en-US" sz="2000" b="1" i="1" noProof="1">
                <a:solidFill>
                  <a:srgbClr val="C00000"/>
                </a:solidFill>
                <a:effectLst>
                  <a:outerShdw blurRad="38100" dist="38100" dir="2700000" algn="tl">
                    <a:srgbClr val="000000">
                      <a:alpha val="43137"/>
                    </a:srgbClr>
                  </a:outerShdw>
                </a:effectLst>
                <a:cs typeface="+mj-lt"/>
                <a:sym typeface="+mn-ea"/>
              </a:rPr>
              <a:t>（第三节 关键词）</a:t>
            </a:r>
          </a:p>
        </p:txBody>
      </p:sp>
    </p:spTree>
  </p:cSld>
  <p:clrMapOvr>
    <a:masterClrMapping/>
  </p:clrMapOvr>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049338"/>
            <a:ext cx="7786687" cy="4527550"/>
          </a:xfrm>
        </p:spPr>
        <p:txBody>
          <a:bodyPr/>
          <a:lstStyle/>
          <a:p>
            <a:pPr marL="0" indent="0" algn="just">
              <a:lnSpc>
                <a:spcPct val="150000"/>
              </a:lnSpc>
              <a:buFontTx/>
              <a:buNone/>
            </a:pPr>
            <a:r>
              <a:rPr lang="en-US" altLang="zh-CN" sz="2000" b="1" i="1" noProof="1">
                <a:solidFill>
                  <a:srgbClr val="00B050"/>
                </a:solidFill>
                <a:effectLst>
                  <a:outerShdw blurRad="38100" dist="38100" dir="2700000" algn="tl">
                    <a:srgbClr val="000000">
                      <a:alpha val="43137"/>
                    </a:srgbClr>
                  </a:outerShdw>
                </a:effectLst>
                <a:latin typeface="+mj-lt"/>
                <a:cs typeface="+mj-lt"/>
              </a:rPr>
              <a:t> </a:t>
            </a:r>
            <a:r>
              <a:rPr lang="zh-CN" altLang="en-US" sz="1600" b="1" noProof="1">
                <a:solidFill>
                  <a:srgbClr val="00B050"/>
                </a:solidFill>
                <a:effectLst>
                  <a:outerShdw blurRad="38100" dist="38100" dir="2700000" algn="tl">
                    <a:srgbClr val="000000">
                      <a:alpha val="43137"/>
                    </a:srgbClr>
                  </a:outerShdw>
                </a:effectLst>
                <a:latin typeface="+mj-lt"/>
                <a:cs typeface="+mj-lt"/>
              </a:rPr>
              <a:t>1、Translate the followings from Chinese to English</a:t>
            </a:r>
            <a:endParaRPr lang="zh-CN" altLang="en-US" sz="1600" noProof="1">
              <a:latin typeface="+mj-lt"/>
              <a:cs typeface="+mj-lt"/>
            </a:endParaRPr>
          </a:p>
          <a:p>
            <a:pPr marL="0" indent="0" algn="just">
              <a:lnSpc>
                <a:spcPct val="150000"/>
              </a:lnSpc>
              <a:buFontTx/>
              <a:buNone/>
            </a:pPr>
            <a:r>
              <a:rPr lang="zh-CN" altLang="en-US" sz="1600" noProof="1">
                <a:latin typeface="+mj-lt"/>
                <a:cs typeface="+mj-lt"/>
              </a:rPr>
              <a:t>（1）对价；  （2）书面合同；   （3）进出口合同；     (4）确认书；</a:t>
            </a:r>
          </a:p>
          <a:p>
            <a:pPr marL="0" indent="0" algn="just">
              <a:lnSpc>
                <a:spcPct val="150000"/>
              </a:lnSpc>
              <a:buFontTx/>
              <a:buNone/>
            </a:pPr>
            <a:r>
              <a:rPr lang="zh-CN" altLang="en-US" sz="1600" noProof="1">
                <a:latin typeface="+mj-lt"/>
                <a:cs typeface="+mj-lt"/>
              </a:rPr>
              <a:t>（5）约尾；  （6）鉴于条款；   （7）品质异议；      （8）友好协商；</a:t>
            </a:r>
          </a:p>
          <a:p>
            <a:pPr marL="0" indent="0" algn="just">
              <a:lnSpc>
                <a:spcPct val="150000"/>
              </a:lnSpc>
              <a:buFontTx/>
              <a:buNone/>
            </a:pPr>
            <a:r>
              <a:rPr lang="zh-CN" altLang="en-US" sz="1600" noProof="1">
                <a:latin typeface="+mj-lt"/>
                <a:cs typeface="+mj-lt"/>
              </a:rPr>
              <a:t>（9）法律约束力；   （10）商业纠纷；    （11）免责条款</a:t>
            </a:r>
          </a:p>
          <a:p>
            <a:pPr marL="0" indent="0" algn="just">
              <a:lnSpc>
                <a:spcPct val="150000"/>
              </a:lnSpc>
              <a:buFontTx/>
              <a:buNone/>
            </a:pPr>
            <a:endParaRPr lang="zh-CN" altLang="en-US" sz="1600" noProof="1">
              <a:latin typeface="+mj-lt"/>
              <a:cs typeface="+mj-lt"/>
            </a:endParaRPr>
          </a:p>
          <a:p>
            <a:pPr marL="0" indent="0" algn="just">
              <a:lnSpc>
                <a:spcPct val="150000"/>
              </a:lnSpc>
              <a:buFontTx/>
              <a:buNone/>
            </a:pPr>
            <a:r>
              <a:rPr lang="zh-CN" altLang="en-US" sz="1600" b="1" noProof="1">
                <a:solidFill>
                  <a:srgbClr val="00B050"/>
                </a:solidFill>
                <a:effectLst>
                  <a:outerShdw blurRad="38100" dist="38100" dir="2700000" algn="tl">
                    <a:srgbClr val="000000">
                      <a:alpha val="43137"/>
                    </a:srgbClr>
                  </a:outerShdw>
                </a:effectLst>
                <a:latin typeface="+mj-lt"/>
                <a:cs typeface="+mj-lt"/>
              </a:rPr>
              <a:t>2、Reflection question (answer in English）</a:t>
            </a:r>
            <a:endParaRPr lang="zh-CN" altLang="en-US" sz="1600" noProof="1">
              <a:latin typeface="+mj-lt"/>
              <a:cs typeface="+mj-lt"/>
            </a:endParaRPr>
          </a:p>
          <a:p>
            <a:pPr marL="0" indent="0" algn="just">
              <a:lnSpc>
                <a:spcPct val="150000"/>
              </a:lnSpc>
              <a:buFontTx/>
              <a:buNone/>
            </a:pPr>
            <a:r>
              <a:rPr lang="zh-CN" altLang="en-US" sz="1600" noProof="1">
                <a:latin typeface="+mj-lt"/>
                <a:cs typeface="+mj-lt"/>
              </a:rPr>
              <a:t>（1）What is the definition for Contract? Why do the trading parties usually prefer a written contract?</a:t>
            </a:r>
          </a:p>
          <a:p>
            <a:pPr marL="0" indent="0" algn="just">
              <a:lnSpc>
                <a:spcPct val="150000"/>
              </a:lnSpc>
              <a:buFontTx/>
              <a:buNone/>
            </a:pPr>
            <a:r>
              <a:rPr lang="zh-CN" altLang="en-US" sz="1600" noProof="1">
                <a:latin typeface="+mj-lt"/>
                <a:cs typeface="+mj-lt"/>
              </a:rPr>
              <a:t>（2）Does the establishment of a contract mean its coming into effect?</a:t>
            </a:r>
          </a:p>
          <a:p>
            <a:pPr marL="0" indent="0" algn="just">
              <a:lnSpc>
                <a:spcPct val="150000"/>
              </a:lnSpc>
              <a:buFontTx/>
              <a:buNone/>
            </a:pPr>
            <a:r>
              <a:rPr lang="zh-CN" altLang="en-US" sz="1600" noProof="1">
                <a:latin typeface="+mj-lt"/>
                <a:cs typeface="+mj-lt"/>
              </a:rPr>
              <a:t>（3）Describe the layout of a general contract.</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spTree>
  </p:cSld>
  <p:clrMapOvr>
    <a:masterClrMapping/>
  </p:clrMapOvr>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800" b="1" i="1" noProof="1">
                <a:solidFill>
                  <a:srgbClr val="00B050"/>
                </a:solidFill>
                <a:effectLst>
                  <a:outerShdw blurRad="38100" dist="38100" dir="2700000" algn="tl">
                    <a:srgbClr val="000000">
                      <a:alpha val="43137"/>
                    </a:srgbClr>
                  </a:outerShdw>
                </a:effectLst>
                <a:latin typeface="+mj-lt"/>
                <a:cs typeface="+mj-lt"/>
              </a:rPr>
              <a:t> 3、Compete the following sentences by translating the part in Chinese into English.</a:t>
            </a:r>
          </a:p>
          <a:p>
            <a:pPr marL="0" indent="0" algn="just">
              <a:lnSpc>
                <a:spcPct val="150000"/>
              </a:lnSpc>
              <a:buFontTx/>
              <a:buNone/>
            </a:pPr>
            <a:r>
              <a:rPr lang="zh-CN" altLang="en-US" sz="1400" noProof="1">
                <a:latin typeface="+mj-lt"/>
                <a:cs typeface="+mj-lt"/>
              </a:rPr>
              <a:t>（1）Enclosed (Attached) please find  _________________________ （发票一式两份，保险</a:t>
            </a:r>
          </a:p>
          <a:p>
            <a:pPr marL="0" indent="0" algn="just">
              <a:lnSpc>
                <a:spcPct val="150000"/>
              </a:lnSpc>
              <a:buFontTx/>
              <a:buNone/>
            </a:pPr>
            <a:r>
              <a:rPr lang="zh-CN" altLang="en-US" sz="1400" noProof="1">
                <a:latin typeface="+mj-lt"/>
                <a:cs typeface="+mj-lt"/>
              </a:rPr>
              <a:t>单一式三份）   </a:t>
            </a:r>
          </a:p>
          <a:p>
            <a:pPr marL="0" indent="0" algn="just">
              <a:lnSpc>
                <a:spcPct val="150000"/>
              </a:lnSpc>
              <a:buFontTx/>
              <a:buNone/>
            </a:pPr>
            <a:r>
              <a:rPr lang="zh-CN" altLang="en-US" sz="1400" noProof="1">
                <a:latin typeface="+mj-lt"/>
                <a:cs typeface="+mj-lt"/>
              </a:rPr>
              <a:t>（2）Shipment will be effected  ______________________ （一旦收到贵方购货确认通知书）     </a:t>
            </a:r>
          </a:p>
          <a:p>
            <a:pPr marL="0" indent="0" algn="just">
              <a:lnSpc>
                <a:spcPct val="150000"/>
              </a:lnSpc>
              <a:buFontTx/>
              <a:buNone/>
            </a:pPr>
            <a:r>
              <a:rPr lang="zh-CN" altLang="en-US" sz="1400" noProof="1">
                <a:latin typeface="+mj-lt"/>
                <a:cs typeface="+mj-lt"/>
              </a:rPr>
              <a:t>（3）Party B shall effect shipment  ______________________ （签字之日一个月内）, i.e., no</a:t>
            </a:r>
          </a:p>
          <a:p>
            <a:pPr marL="0" indent="0" algn="just">
              <a:lnSpc>
                <a:spcPct val="150000"/>
              </a:lnSpc>
              <a:buFontTx/>
              <a:buNone/>
            </a:pPr>
            <a:r>
              <a:rPr lang="zh-CN" altLang="en-US" sz="1400" noProof="1">
                <a:latin typeface="+mj-lt"/>
                <a:cs typeface="+mj-lt"/>
              </a:rPr>
              <a:t> late than December 15th.</a:t>
            </a:r>
          </a:p>
          <a:p>
            <a:pPr marL="0" indent="0" algn="just">
              <a:lnSpc>
                <a:spcPct val="150000"/>
              </a:lnSpc>
              <a:buFontTx/>
              <a:buNone/>
            </a:pPr>
            <a:r>
              <a:rPr lang="zh-CN" altLang="en-US" sz="1400" noProof="1">
                <a:latin typeface="+mj-lt"/>
                <a:cs typeface="+mj-lt"/>
              </a:rPr>
              <a:t>（4）The consignor shall  ____________________ （负全责） for any damages caused by the </a:t>
            </a:r>
          </a:p>
          <a:p>
            <a:pPr marL="0" indent="0" algn="just">
              <a:lnSpc>
                <a:spcPct val="150000"/>
              </a:lnSpc>
              <a:buFontTx/>
              <a:buNone/>
            </a:pPr>
            <a:r>
              <a:rPr lang="zh-CN" altLang="en-US" sz="1400" noProof="1">
                <a:latin typeface="+mj-lt"/>
                <a:cs typeface="+mj-lt"/>
              </a:rPr>
              <a:t>above consignment to the ship and/or to any other consignments on board.</a:t>
            </a:r>
          </a:p>
          <a:p>
            <a:pPr marL="0" indent="0" algn="just">
              <a:lnSpc>
                <a:spcPct val="150000"/>
              </a:lnSpc>
              <a:buFontTx/>
              <a:buNone/>
            </a:pPr>
            <a:r>
              <a:rPr lang="zh-CN" altLang="en-US" sz="1400" noProof="1">
                <a:latin typeface="+mj-lt"/>
                <a:cs typeface="+mj-lt"/>
              </a:rPr>
              <a:t>（5）Shipment: __________________________________ （收到不可撤销的信用证一个月内</a:t>
            </a:r>
          </a:p>
          <a:p>
            <a:pPr marL="0" indent="0" algn="just">
              <a:lnSpc>
                <a:spcPct val="150000"/>
              </a:lnSpc>
              <a:buFontTx/>
              <a:buNone/>
            </a:pPr>
            <a:r>
              <a:rPr lang="zh-CN" altLang="en-US" sz="1400" noProof="1">
                <a:latin typeface="+mj-lt"/>
                <a:cs typeface="+mj-lt"/>
              </a:rPr>
              <a:t>船运）</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spTree>
  </p:cSld>
  <p:clrMapOvr>
    <a:masterClrMapping/>
  </p:clrMapOvr>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313" y="1719263"/>
            <a:ext cx="6911975" cy="381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600" b="1" i="1" noProof="1">
                <a:solidFill>
                  <a:srgbClr val="00B050"/>
                </a:solidFill>
                <a:effectLst>
                  <a:outerShdw blurRad="38100" dist="38100" dir="2700000" algn="tl">
                    <a:srgbClr val="000000">
                      <a:alpha val="43137"/>
                    </a:srgbClr>
                  </a:outerShdw>
                </a:effectLst>
                <a:latin typeface="+mj-lt"/>
                <a:cs typeface="+mj-lt"/>
              </a:rPr>
              <a:t> 4、Fill in the Sale Contract in English with the particulars given below</a:t>
            </a:r>
            <a:endParaRPr lang="en-US" altLang="zh-CN" sz="1800" b="1" i="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endParaRPr lang="zh-CN" altLang="en-US" sz="1400" noProof="1">
              <a:latin typeface="+mj-lt"/>
              <a:cs typeface="+mj-lt"/>
            </a:endParaRP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spTree>
  </p:cSld>
  <p:clrMapOvr>
    <a:masterClrMapping/>
  </p:clrMapOvr>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600" b="1" i="1" noProof="1">
                <a:solidFill>
                  <a:srgbClr val="00B050"/>
                </a:solidFill>
                <a:effectLst>
                  <a:outerShdw blurRad="38100" dist="38100" dir="2700000" algn="tl">
                    <a:srgbClr val="000000">
                      <a:alpha val="43137"/>
                    </a:srgbClr>
                  </a:outerShdw>
                </a:effectLst>
                <a:latin typeface="+mj-lt"/>
                <a:cs typeface="+mj-lt"/>
              </a:rPr>
              <a:t> 4、Fill in the Sale Contract in English with the particulars given below</a:t>
            </a:r>
            <a:endParaRPr lang="en-US" altLang="zh-CN" sz="1800" b="1" i="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endParaRPr lang="zh-CN" altLang="en-US" sz="1400" noProof="1">
              <a:latin typeface="+mj-lt"/>
              <a:cs typeface="+mj-lt"/>
            </a:endParaRP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pic>
        <p:nvPicPr>
          <p:cNvPr id="48131"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9700" y="1643063"/>
            <a:ext cx="4295775"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600" b="1" i="1" noProof="1">
                <a:solidFill>
                  <a:srgbClr val="00B050"/>
                </a:solidFill>
                <a:effectLst>
                  <a:outerShdw blurRad="38100" dist="38100" dir="2700000" algn="tl">
                    <a:srgbClr val="000000">
                      <a:alpha val="43137"/>
                    </a:srgbClr>
                  </a:outerShdw>
                </a:effectLst>
                <a:latin typeface="+mj-lt"/>
                <a:cs typeface="+mj-lt"/>
              </a:rPr>
              <a:t> 4、Fill in the Sale Contract in English with the particulars given below</a:t>
            </a:r>
            <a:endParaRPr lang="en-US" altLang="zh-CN" sz="1800" b="1" i="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endParaRPr lang="zh-CN" altLang="en-US" sz="1400" noProof="1">
              <a:latin typeface="+mj-lt"/>
              <a:cs typeface="+mj-lt"/>
            </a:endParaRP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pic>
        <p:nvPicPr>
          <p:cNvPr id="4915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1525732"/>
            <a:ext cx="3312890" cy="4284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073"/>
          <p:cNvSpPr>
            <a:spLocks noGrp="1"/>
          </p:cNvSpPr>
          <p:nvPr>
            <p:ph type="ctrTitle"/>
          </p:nvPr>
        </p:nvSpPr>
        <p:spPr>
          <a:xfrm>
            <a:off x="685800" y="2130425"/>
            <a:ext cx="7772400" cy="1470025"/>
          </a:xfrm>
        </p:spPr>
        <p:txBody>
          <a:bodyPr anchor="ctr"/>
          <a:lstStyle/>
          <a:p>
            <a:pPr>
              <a:lnSpc>
                <a:spcPct val="150000"/>
              </a:lnSpc>
            </a:pPr>
            <a:r>
              <a:rPr lang="zh-CN" altLang="en-US" sz="4000">
                <a:latin typeface="Lucida Bright" panose="02040602050505020304" pitchFamily="18" charset="0"/>
              </a:rPr>
              <a:t>Chapter 11   </a:t>
            </a:r>
            <a:br>
              <a:rPr lang="zh-CN" altLang="en-US" sz="4000">
                <a:latin typeface="Lucida Bright" panose="02040602050505020304" pitchFamily="18" charset="0"/>
              </a:rPr>
            </a:br>
            <a:r>
              <a:rPr lang="zh-CN" altLang="en-US" sz="3600">
                <a:latin typeface="Lucida Bright" panose="02040602050505020304" pitchFamily="18" charset="0"/>
              </a:rPr>
              <a:t>International Business Contract</a:t>
            </a:r>
            <a:br>
              <a:rPr lang="zh-CN" altLang="en-US" sz="3600">
                <a:latin typeface="Lucida Bright" panose="02040602050505020304" pitchFamily="18" charset="0"/>
              </a:rPr>
            </a:br>
            <a:r>
              <a:rPr lang="en-US" altLang="zh-CN" sz="2800" b="1">
                <a:solidFill>
                  <a:srgbClr val="C00000"/>
                </a:solidFill>
                <a:effectLst>
                  <a:outerShdw blurRad="38100" dist="38100" dir="2700000" algn="tl">
                    <a:srgbClr val="C0C0C0"/>
                  </a:outerShdw>
                </a:effectLst>
                <a:latin typeface="Lucida Bright" panose="02040602050505020304" pitchFamily="18" charset="0"/>
              </a:rPr>
              <a:t>(</a:t>
            </a:r>
            <a:r>
              <a:rPr lang="zh-CN" altLang="en-US" sz="2800" b="1">
                <a:solidFill>
                  <a:srgbClr val="C00000"/>
                </a:solidFill>
                <a:effectLst>
                  <a:outerShdw blurRad="38100" dist="38100" dir="2700000" algn="tl">
                    <a:srgbClr val="C0C0C0"/>
                  </a:outerShdw>
                </a:effectLst>
                <a:latin typeface="Lucida Bright" panose="02040602050505020304" pitchFamily="18" charset="0"/>
              </a:rPr>
              <a:t>第十一章 国际商务合同） </a:t>
            </a:r>
          </a:p>
        </p:txBody>
      </p:sp>
    </p:spTree>
  </p:cSld>
  <p:clrMapOvr>
    <a:masterClrMapping/>
  </p:clrMapOvr>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title"/>
          </p:nvPr>
        </p:nvSpPr>
        <p:spPr>
          <a:xfrm>
            <a:off x="457200" y="211138"/>
            <a:ext cx="8229600" cy="1143000"/>
          </a:xfrm>
        </p:spPr>
        <p:txBody>
          <a:bodyPr/>
          <a:lstStyle/>
          <a:p>
            <a:r>
              <a:rPr lang="en-US" b="1" noProof="1">
                <a:effectLst>
                  <a:outerShdw blurRad="38100" dist="38100" dir="2700000" algn="tl">
                    <a:srgbClr val="000000">
                      <a:alpha val="43137"/>
                    </a:srgbClr>
                  </a:outerShdw>
                </a:effectLst>
              </a:rPr>
              <a:t>CONTENT</a:t>
            </a:r>
          </a:p>
        </p:txBody>
      </p:sp>
      <p:sp>
        <p:nvSpPr>
          <p:cNvPr id="4099" name="文本占位符 4098"/>
          <p:cNvSpPr>
            <a:spLocks noGrp="1"/>
          </p:cNvSpPr>
          <p:nvPr>
            <p:ph idx="1"/>
          </p:nvPr>
        </p:nvSpPr>
        <p:spPr>
          <a:xfrm>
            <a:off x="858838" y="1355725"/>
            <a:ext cx="8229600" cy="4525963"/>
          </a:xfrm>
        </p:spPr>
        <p:txBody>
          <a:bodyPr/>
          <a:lstStyle/>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rPr>
              <a:t>·</a:t>
            </a:r>
            <a:r>
              <a:rPr lang="zh-CN" altLang="en-US" sz="2000" b="1" noProof="1">
                <a:effectLst>
                  <a:outerShdw blurRad="38100" dist="38100" dir="2700000" algn="tl">
                    <a:srgbClr val="000000">
                      <a:alpha val="43137"/>
                    </a:srgbClr>
                  </a:outerShdw>
                </a:effectLst>
                <a:latin typeface="+mj-lt"/>
                <a:cs typeface="+mj-lt"/>
              </a:rPr>
              <a:t>Section One  Establishment of Contract</a:t>
            </a:r>
            <a:r>
              <a:rPr lang="zh-CN" altLang="en-US" sz="1600" b="1" noProof="1">
                <a:effectLst>
                  <a:outerShdw blurRad="38100" dist="38100" dir="2700000" algn="tl">
                    <a:srgbClr val="000000">
                      <a:alpha val="43137"/>
                    </a:srgbClr>
                  </a:outerShdw>
                </a:effectLst>
                <a:latin typeface="+mj-lt"/>
                <a:cs typeface="+mj-lt"/>
              </a:rPr>
              <a:t>（第一节 合同的成立）</a:t>
            </a:r>
          </a:p>
          <a:p>
            <a:pPr marL="0" indent="0">
              <a:buFontTx/>
              <a:buNone/>
            </a:pPr>
            <a:r>
              <a:rPr lang="zh-CN" altLang="en-US" sz="2000" noProof="1">
                <a:latin typeface="+mj-lt"/>
                <a:cs typeface="+mj-lt"/>
              </a:rPr>
              <a:t>    1、Definition of Contract （合同的定义）</a:t>
            </a:r>
          </a:p>
          <a:p>
            <a:pPr marL="0" indent="0">
              <a:buFontTx/>
              <a:buNone/>
            </a:pPr>
            <a:r>
              <a:rPr lang="zh-CN" altLang="en-US" sz="2000" noProof="1">
                <a:latin typeface="+mj-lt"/>
                <a:cs typeface="+mj-lt"/>
              </a:rPr>
              <a:t>    2、Time of Establishment of Contract （合同成立时间）</a:t>
            </a:r>
          </a:p>
          <a:p>
            <a:pPr marL="0" indent="0">
              <a:buFontTx/>
              <a:buNone/>
            </a:pPr>
            <a:r>
              <a:rPr lang="zh-CN" altLang="en-US" sz="2000" noProof="1">
                <a:latin typeface="+mj-lt"/>
                <a:cs typeface="+mj-lt"/>
              </a:rPr>
              <a:t>    3、Key Elements for an Effective Contract（合同生效的要件）</a:t>
            </a:r>
          </a:p>
          <a:p>
            <a:pPr marL="0" indent="0">
              <a:buFontTx/>
              <a:buNone/>
            </a:pPr>
            <a:r>
              <a:rPr lang="zh-CN" altLang="en-US" sz="2000" noProof="1">
                <a:latin typeface="+mj-lt"/>
                <a:cs typeface="+mj-lt"/>
              </a:rPr>
              <a:t>    4、Significance of Signing a Contract（签订书面合同的意义）</a:t>
            </a:r>
            <a:endParaRPr lang="zh-CN" altLang="en-US" sz="2400" noProof="1">
              <a:latin typeface="+mj-lt"/>
              <a:cs typeface="+mj-lt"/>
            </a:endParaRPr>
          </a:p>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rPr>
              <a:t>·</a:t>
            </a:r>
            <a:r>
              <a:rPr lang="zh-CN" altLang="en-US" sz="2000" b="1" noProof="1">
                <a:effectLst>
                  <a:outerShdw blurRad="38100" dist="38100" dir="2700000" algn="tl">
                    <a:srgbClr val="000000">
                      <a:alpha val="43137"/>
                    </a:srgbClr>
                  </a:outerShdw>
                </a:effectLst>
                <a:latin typeface="+mj-lt"/>
                <a:cs typeface="+mj-lt"/>
              </a:rPr>
              <a:t>Section Two  Formation of Contract </a:t>
            </a:r>
            <a:r>
              <a:rPr lang="zh-CN" altLang="en-US" sz="1600" b="1" noProof="1">
                <a:effectLst>
                  <a:outerShdw blurRad="38100" dist="38100" dir="2700000" algn="tl">
                    <a:srgbClr val="000000">
                      <a:alpha val="43137"/>
                    </a:srgbClr>
                  </a:outerShdw>
                </a:effectLst>
                <a:latin typeface="+mj-lt"/>
                <a:cs typeface="+mj-lt"/>
              </a:rPr>
              <a:t>（第二节 合同的结构）</a:t>
            </a:r>
            <a:endParaRPr lang="zh-CN" altLang="en-US" sz="1600" noProof="1">
              <a:latin typeface="+mj-lt"/>
              <a:cs typeface="+mj-lt"/>
            </a:endParaRPr>
          </a:p>
          <a:p>
            <a:pPr marL="0" indent="0">
              <a:buFontTx/>
              <a:buNone/>
            </a:pPr>
            <a:r>
              <a:rPr lang="zh-CN" altLang="en-US" sz="2000" noProof="1">
                <a:latin typeface="+mj-lt"/>
                <a:cs typeface="+mj-lt"/>
              </a:rPr>
              <a:t>    1、Forms of Contract in Written Form（书面合同的结构）</a:t>
            </a:r>
          </a:p>
          <a:p>
            <a:pPr marL="0" indent="0">
              <a:buFontTx/>
              <a:buNone/>
            </a:pPr>
            <a:r>
              <a:rPr lang="zh-CN" altLang="en-US" sz="2000" noProof="1">
                <a:latin typeface="+mj-lt"/>
                <a:cs typeface="+mj-lt"/>
              </a:rPr>
              <a:t>    2、General Content of Contract（合同的一般内容）</a:t>
            </a:r>
            <a:endParaRPr lang="zh-CN" altLang="en-US" sz="2400" noProof="1">
              <a:latin typeface="+mj-lt"/>
              <a:cs typeface="+mj-lt"/>
            </a:endParaRPr>
          </a:p>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sym typeface="+mn-ea"/>
              </a:rPr>
              <a:t>·</a:t>
            </a:r>
            <a:r>
              <a:rPr lang="zh-CN" altLang="en-US" sz="2000" b="1" noProof="1">
                <a:effectLst>
                  <a:outerShdw blurRad="38100" dist="38100" dir="2700000" algn="tl">
                    <a:srgbClr val="000000">
                      <a:alpha val="43137"/>
                    </a:srgbClr>
                  </a:outerShdw>
                </a:effectLst>
                <a:latin typeface="+mj-lt"/>
                <a:cs typeface="+mj-lt"/>
                <a:sym typeface="+mn-ea"/>
              </a:rPr>
              <a:t>Section T</a:t>
            </a:r>
            <a:r>
              <a:rPr lang="en-US" altLang="zh-CN" sz="2000" b="1" noProof="1">
                <a:effectLst>
                  <a:outerShdw blurRad="38100" dist="38100" dir="2700000" algn="tl">
                    <a:srgbClr val="000000">
                      <a:alpha val="43137"/>
                    </a:srgbClr>
                  </a:outerShdw>
                </a:effectLst>
                <a:latin typeface="+mj-lt"/>
                <a:cs typeface="+mj-lt"/>
                <a:sym typeface="+mn-ea"/>
              </a:rPr>
              <a:t>hree  Terms</a:t>
            </a:r>
            <a:r>
              <a:rPr lang="zh-CN" altLang="en-US" sz="1600" b="1" noProof="1">
                <a:effectLst>
                  <a:outerShdw blurRad="38100" dist="38100" dir="2700000" algn="tl">
                    <a:srgbClr val="000000">
                      <a:alpha val="43137"/>
                    </a:srgbClr>
                  </a:outerShdw>
                </a:effectLst>
                <a:latin typeface="+mj-lt"/>
                <a:cs typeface="+mj-lt"/>
                <a:sym typeface="+mn-ea"/>
              </a:rPr>
              <a:t>（第三节 关键词）</a:t>
            </a:r>
            <a:endParaRPr lang="en-US" altLang="zh-CN" sz="2400" b="1" noProof="1">
              <a:effectLst>
                <a:outerShdw blurRad="38100" dist="38100" dir="2700000" algn="tl">
                  <a:srgbClr val="000000">
                    <a:alpha val="43137"/>
                  </a:srgbClr>
                </a:outerShdw>
              </a:effectLst>
              <a:latin typeface="+mj-lt"/>
              <a:cs typeface="+mj-lt"/>
              <a:sym typeface="+mn-ea"/>
            </a:endParaRPr>
          </a:p>
          <a:p>
            <a:pPr marL="0" indent="0">
              <a:buFontTx/>
              <a:buNone/>
            </a:pPr>
            <a:r>
              <a:rPr lang="zh-CN" altLang="en-US" sz="2000" b="1" noProof="1">
                <a:effectLst>
                  <a:outerShdw blurRad="38100" dist="38100" dir="2700000" algn="tl">
                    <a:srgbClr val="000000">
                      <a:alpha val="43137"/>
                    </a:srgbClr>
                  </a:outerShdw>
                </a:effectLst>
                <a:latin typeface="宋体" panose="02010600030101010101" pitchFamily="2" charset="-122"/>
                <a:cs typeface="+mj-lt"/>
                <a:sym typeface="+mn-ea"/>
              </a:rPr>
              <a:t>·</a:t>
            </a:r>
            <a:r>
              <a:rPr lang="zh-CN" altLang="en-US" sz="2000" b="1" noProof="1">
                <a:effectLst>
                  <a:outerShdw blurRad="38100" dist="38100" dir="2700000" algn="tl">
                    <a:srgbClr val="000000">
                      <a:alpha val="43137"/>
                    </a:srgbClr>
                  </a:outerShdw>
                </a:effectLst>
                <a:latin typeface="+mj-lt"/>
                <a:cs typeface="+mj-lt"/>
                <a:sym typeface="+mn-ea"/>
              </a:rPr>
              <a:t>Section  </a:t>
            </a:r>
            <a:r>
              <a:rPr lang="en-US" altLang="zh-CN" sz="2000" b="1" noProof="1">
                <a:effectLst>
                  <a:outerShdw blurRad="38100" dist="38100" dir="2700000" algn="tl">
                    <a:srgbClr val="000000">
                      <a:alpha val="43137"/>
                    </a:srgbClr>
                  </a:outerShdw>
                </a:effectLst>
                <a:latin typeface="+mj-lt"/>
                <a:cs typeface="+mj-lt"/>
                <a:sym typeface="+mn-ea"/>
              </a:rPr>
              <a:t>Four</a:t>
            </a:r>
            <a:r>
              <a:rPr lang="en-US" altLang="zh-CN" sz="2400" b="1" noProof="1">
                <a:effectLst>
                  <a:outerShdw blurRad="38100" dist="38100" dir="2700000" algn="tl">
                    <a:srgbClr val="000000">
                      <a:alpha val="43137"/>
                    </a:srgbClr>
                  </a:outerShdw>
                </a:effectLst>
                <a:latin typeface="+mj-lt"/>
                <a:cs typeface="+mj-lt"/>
                <a:sym typeface="+mn-ea"/>
              </a:rPr>
              <a:t> </a:t>
            </a:r>
            <a:r>
              <a:rPr lang="zh-CN" altLang="en-US" sz="2400" b="1" noProof="1">
                <a:effectLst>
                  <a:outerShdw blurRad="38100" dist="38100" dir="2700000" algn="tl">
                    <a:srgbClr val="000000">
                      <a:alpha val="43137"/>
                    </a:srgbClr>
                  </a:outerShdw>
                </a:effectLst>
                <a:latin typeface="+mj-lt"/>
                <a:cs typeface="+mj-lt"/>
                <a:sym typeface="+mn-ea"/>
              </a:rPr>
              <a:t> </a:t>
            </a:r>
            <a:r>
              <a:rPr lang="zh-CN" altLang="en-US" sz="2000" b="1" noProof="1">
                <a:effectLst>
                  <a:outerShdw blurRad="38100" dist="38100" dir="2700000" algn="tl">
                    <a:srgbClr val="000000">
                      <a:alpha val="43137"/>
                    </a:srgbClr>
                  </a:outerShdw>
                </a:effectLst>
                <a:latin typeface="+mj-lt"/>
                <a:cs typeface="+mj-lt"/>
                <a:sym typeface="+mn-ea"/>
              </a:rPr>
              <a:t>Exercise</a:t>
            </a:r>
            <a:r>
              <a:rPr lang="zh-CN" altLang="en-US" sz="2400" b="1" noProof="1">
                <a:effectLst>
                  <a:outerShdw blurRad="38100" dist="38100" dir="2700000" algn="tl">
                    <a:srgbClr val="000000">
                      <a:alpha val="43137"/>
                    </a:srgbClr>
                  </a:outerShdw>
                </a:effectLst>
                <a:latin typeface="+mj-lt"/>
                <a:cs typeface="+mj-lt"/>
                <a:sym typeface="+mn-ea"/>
              </a:rPr>
              <a:t> </a:t>
            </a:r>
            <a:r>
              <a:rPr lang="zh-CN" altLang="en-US" sz="1600" b="1" noProof="1">
                <a:effectLst>
                  <a:outerShdw blurRad="38100" dist="38100" dir="2700000" algn="tl">
                    <a:srgbClr val="000000">
                      <a:alpha val="43137"/>
                    </a:srgbClr>
                  </a:outerShdw>
                </a:effectLst>
                <a:latin typeface="+mj-lt"/>
                <a:cs typeface="+mj-lt"/>
                <a:sym typeface="+mn-ea"/>
              </a:rPr>
              <a:t>（第四节 练习）</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55575" y="1124744"/>
            <a:ext cx="7632849" cy="4247317"/>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1. Measurement Units</a:t>
            </a:r>
            <a:r>
              <a:rPr lang="zh-CN" altLang="en-US" sz="3000">
                <a:latin typeface="Times New Roman" panose="02020603050405020304" pitchFamily="18" charset="0"/>
                <a:cs typeface="Times New Roman" panose="02020603050405020304" pitchFamily="18" charset="0"/>
              </a:rPr>
              <a:t>（计量单位）</a:t>
            </a:r>
            <a:endParaRPr lang="en-US" altLang="zh-CN" sz="30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The Metric System (the International System), the British System and U.S. System are commonly used in the world. Usually the International System are adopted in China. The commonly used measurement units are as follows:</a:t>
            </a:r>
          </a:p>
          <a:p>
            <a:pPr algn="just"/>
            <a:endParaRPr lang="en-US" altLang="zh-CN" sz="2800">
              <a:latin typeface="Times New Roman" panose="02020603050405020304" pitchFamily="18" charset="0"/>
              <a:cs typeface="Times New Roman" panose="02020603050405020304" pitchFamily="18" charset="0"/>
            </a:endParaRPr>
          </a:p>
          <a:p>
            <a:pPr algn="just"/>
            <a:r>
              <a:rPr lang="zh-CN" altLang="en-US" sz="2400"/>
              <a:t>（现在世界上常用的三大度量衡制度为公制（国际单位制）、英制和美制。中国采用的是国际单位制。常用的单位举例如下：</a:t>
            </a:r>
            <a:r>
              <a:rPr lang="zh-CN" altLang="en-US" sz="2400">
                <a:latin typeface="Times New Roman" panose="02020603050405020304" pitchFamily="18" charset="0"/>
                <a:cs typeface="Times New Roman" panose="02020603050405020304" pitchFamily="18" charset="0"/>
              </a:rPr>
              <a:t>）</a:t>
            </a:r>
            <a:endParaRPr lang="zh-CN" altLang="en-US" sz="2400"/>
          </a:p>
        </p:txBody>
      </p:sp>
    </p:spTree>
  </p:cSld>
  <p:clrMapOvr>
    <a:masterClrMapping/>
  </p:clrMapOvr>
  <p:transition spd="slow">
    <p:push dir="u"/>
  </p:transition>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
        <p:nvSpPr>
          <p:cNvPr id="2" name="文本占位符 5122"/>
          <p:cNvSpPr>
            <a:spLocks noGrp="1"/>
          </p:cNvSpPr>
          <p:nvPr>
            <p:ph idx="1"/>
          </p:nvPr>
        </p:nvSpPr>
        <p:spPr>
          <a:xfrm>
            <a:off x="933450" y="1719263"/>
            <a:ext cx="7477125" cy="4525962"/>
          </a:xfrm>
        </p:spPr>
        <p:txBody>
          <a:bodyPr/>
          <a:lstStyle/>
          <a:p>
            <a:pPr marL="0" indent="0" algn="just">
              <a:buFontTx/>
              <a:buNone/>
            </a:pPr>
            <a:r>
              <a:rPr lang="en-US" altLang="zh-CN" sz="2000" noProof="1"/>
              <a:t>   </a:t>
            </a:r>
            <a:r>
              <a:rPr lang="en-US" altLang="zh-CN" sz="2000" noProof="1">
                <a:cs typeface="+mn-lt"/>
              </a:rPr>
              <a:t> </a:t>
            </a:r>
            <a:r>
              <a:rPr lang="en-US" altLang="zh-CN" sz="2000" b="1" noProof="1">
                <a:solidFill>
                  <a:srgbClr val="C00000"/>
                </a:solidFill>
                <a:effectLst>
                  <a:outerShdw blurRad="38100" dist="38100" dir="2700000" algn="tl">
                    <a:srgbClr val="000000">
                      <a:alpha val="43137"/>
                    </a:srgbClr>
                  </a:outerShdw>
                </a:effectLst>
                <a:cs typeface="+mn-lt"/>
              </a:rPr>
              <a:t> </a:t>
            </a:r>
            <a:r>
              <a:rPr lang="zh-CN" altLang="en-US" sz="2000" b="1" noProof="1">
                <a:solidFill>
                  <a:srgbClr val="C00000"/>
                </a:solidFill>
                <a:effectLst>
                  <a:outerShdw blurRad="38100" dist="38100" dir="2700000" algn="tl">
                    <a:srgbClr val="000000">
                      <a:alpha val="43137"/>
                    </a:srgbClr>
                  </a:outerShdw>
                </a:effectLst>
                <a:cs typeface="+mn-lt"/>
              </a:rPr>
              <a:t>A contract</a:t>
            </a:r>
            <a:r>
              <a:rPr lang="zh-CN" altLang="en-US" sz="2000" noProof="1">
                <a:cs typeface="+mn-lt"/>
              </a:rPr>
              <a:t> is an agreement between two or more competent in which an offer is made and accepted, and each party benefits. It is an agreement which sets forth binding obligations of the relevant parties. The agreement can be formal, informal, written, oral or just plain understood. Some contracts are required to be in writing in order to be enforced. This term, in its more extensive sense, includes every description of agreement, or obligation, whereby one party becomes bound to another to pay a sum of money, or to do or omit to do a certain act. In its more confined sense, it is an agreement reached by two or more than two parties concerned, in order to establish, modify or terminate the civil right and obligation of the parties.</a:t>
            </a:r>
            <a:endParaRPr lang="zh-CN" altLang="en-US" noProof="1">
              <a:cs typeface="+mn-lt"/>
            </a:endParaRPr>
          </a:p>
          <a:p>
            <a:pPr marL="0" indent="0" algn="just">
              <a:buFontTx/>
              <a:buNone/>
            </a:pPr>
            <a:endParaRPr lang="zh-CN" altLang="en-US" noProof="1">
              <a:cs typeface="+mn-lt"/>
            </a:endParaRPr>
          </a:p>
        </p:txBody>
      </p:sp>
      <p:sp>
        <p:nvSpPr>
          <p:cNvPr id="100" name="文本框 99"/>
          <p:cNvSpPr txBox="1"/>
          <p:nvPr/>
        </p:nvSpPr>
        <p:spPr>
          <a:xfrm>
            <a:off x="803275" y="1258888"/>
            <a:ext cx="7786688" cy="460375"/>
          </a:xfrm>
          <a:prstGeom prst="rect">
            <a:avLst/>
          </a:prstGeom>
          <a:noFill/>
          <a:ln w="9525">
            <a:noFill/>
          </a:ln>
        </p:spPr>
        <p:txBody>
          <a:bodyPr>
            <a:spAutoFit/>
          </a:bodyPr>
          <a:lstStyle/>
          <a:p>
            <a:pPr fontAlgn="base">
              <a:spcBef>
                <a:spcPct val="0"/>
              </a:spcBef>
              <a:spcAft>
                <a:spcPct val="0"/>
              </a:spcAft>
              <a:buFont typeface="Arial" panose="020B0604020202020204" pitchFamily="34" charset="0"/>
              <a:buNone/>
            </a:pPr>
            <a:r>
              <a:rPr lang="en-US" altLang="zh-CN" sz="2400" b="1" noProof="1">
                <a:solidFill>
                  <a:srgbClr val="000000"/>
                </a:solidFill>
                <a:cs typeface="Arial" panose="020B0604020202020204"/>
              </a:rPr>
              <a:t>1</a:t>
            </a:r>
            <a:r>
              <a:rPr lang="zh-CN" altLang="en-US" sz="2400" b="1" noProof="1">
                <a:solidFill>
                  <a:srgbClr val="000000"/>
                </a:solidFill>
                <a:cs typeface="Arial" panose="020B0604020202020204"/>
              </a:rPr>
              <a:t>、</a:t>
            </a:r>
            <a:r>
              <a:rPr lang="en-US" sz="2400" b="1" noProof="1">
                <a:solidFill>
                  <a:srgbClr val="000000"/>
                </a:solidFill>
                <a:cs typeface="Arial" panose="020B0604020202020204"/>
              </a:rPr>
              <a:t>Definition of Contract </a:t>
            </a:r>
            <a:r>
              <a:rPr lang="zh-CN" altLang="en-US" sz="2400" b="1" noProof="1">
                <a:solidFill>
                  <a:srgbClr val="000000"/>
                </a:solidFill>
                <a:cs typeface="Arial" panose="020B0604020202020204"/>
              </a:rPr>
              <a:t>（合同的定义）</a:t>
            </a:r>
            <a:r>
              <a:rPr lang="en-US" sz="1050" b="1" noProof="1">
                <a:solidFill>
                  <a:srgbClr val="000000"/>
                </a:solidFill>
                <a:latin typeface="Times New Roman" panose="02020603050405020304" pitchFamily="18" charset="0"/>
              </a:rPr>
              <a:t> </a:t>
            </a:r>
            <a:endParaRPr lang="zh-CN" altLang="en-US" noProof="1">
              <a:solidFill>
                <a:srgbClr val="000000"/>
              </a:solidFill>
            </a:endParaRPr>
          </a:p>
        </p:txBody>
      </p:sp>
    </p:spTree>
  </p:cSld>
  <p:clrMapOvr>
    <a:masterClrMapping/>
  </p:clrMapOvr>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占位符 5122"/>
          <p:cNvSpPr>
            <a:spLocks noGrp="1" noChangeArrowheads="1"/>
          </p:cNvSpPr>
          <p:nvPr>
            <p:ph idx="1"/>
          </p:nvPr>
        </p:nvSpPr>
        <p:spPr>
          <a:xfrm>
            <a:off x="833438" y="1493838"/>
            <a:ext cx="7477125" cy="4525962"/>
          </a:xfrm>
        </p:spPr>
        <p:txBody>
          <a:bodyPr/>
          <a:lstStyle/>
          <a:p>
            <a:pPr marL="0" indent="0" algn="just">
              <a:lnSpc>
                <a:spcPct val="150000"/>
              </a:lnSpc>
              <a:buFontTx/>
              <a:buNone/>
            </a:pPr>
            <a:r>
              <a:rPr lang="en-US" altLang="zh-CN" sz="2000"/>
              <a:t>     </a:t>
            </a:r>
            <a:r>
              <a:rPr lang="zh-CN" altLang="zh-CN" sz="2000"/>
              <a:t>国际贸易合同是指营业地处于不同国家或地区的当事人之间所订立的货物买卖契约，合同双方都可受益。合同是对有关当事人规定了约束性责任的一种协定。这种协定可以是正式的、非正式的、书面的、口头的，应明了易懂。有些合同需要以书面形式确定以便执行。从广义角度来看，国际贸易合同包括协议的各个方面，双方的义务，根据该契约，一方有义务向另外一方支付一定数额的货款，或必须履行某种义务，或可以免除某种义务。从狭义上来看，合同就是两个或者两个以上的当事人，以发生变更或者消灭民事法律关系为目的所达成的协议。</a:t>
            </a:r>
          </a:p>
        </p:txBody>
      </p:sp>
      <p:sp>
        <p:nvSpPr>
          <p:cNvPr id="100" name="文本框 99"/>
          <p:cNvSpPr txBox="1"/>
          <p:nvPr/>
        </p:nvSpPr>
        <p:spPr>
          <a:xfrm>
            <a:off x="833438" y="1120775"/>
            <a:ext cx="7786687" cy="460375"/>
          </a:xfrm>
          <a:prstGeom prst="rect">
            <a:avLst/>
          </a:prstGeom>
          <a:noFill/>
          <a:ln w="9525">
            <a:noFill/>
          </a:ln>
        </p:spPr>
        <p:txBody>
          <a:bodyPr>
            <a:spAutoFit/>
          </a:bodyPr>
          <a:lstStyle/>
          <a:p>
            <a:pPr fontAlgn="base">
              <a:spcBef>
                <a:spcPct val="0"/>
              </a:spcBef>
              <a:spcAft>
                <a:spcPct val="0"/>
              </a:spcAft>
              <a:buFont typeface="Arial" panose="020B0604020202020204" pitchFamily="34" charset="0"/>
              <a:buNone/>
            </a:pPr>
            <a:r>
              <a:rPr lang="en-US" altLang="zh-CN" sz="2400" b="1" noProof="1">
                <a:solidFill>
                  <a:srgbClr val="000000"/>
                </a:solidFill>
                <a:cs typeface="Arial" panose="020B0604020202020204"/>
              </a:rPr>
              <a:t>1</a:t>
            </a:r>
            <a:r>
              <a:rPr lang="zh-CN" altLang="en-US" sz="2400" b="1" noProof="1">
                <a:solidFill>
                  <a:srgbClr val="000000"/>
                </a:solidFill>
                <a:cs typeface="Arial" panose="020B0604020202020204"/>
              </a:rPr>
              <a:t>、</a:t>
            </a:r>
            <a:r>
              <a:rPr lang="en-US" sz="2400" b="1" noProof="1">
                <a:solidFill>
                  <a:srgbClr val="000000"/>
                </a:solidFill>
                <a:cs typeface="Arial" panose="020B0604020202020204"/>
              </a:rPr>
              <a:t>Definition of Contract </a:t>
            </a:r>
            <a:r>
              <a:rPr lang="zh-CN" altLang="en-US" sz="2400" b="1" noProof="1">
                <a:solidFill>
                  <a:srgbClr val="000000"/>
                </a:solidFill>
                <a:cs typeface="Arial" panose="020B0604020202020204"/>
              </a:rPr>
              <a:t>（合同的定义）</a:t>
            </a:r>
            <a:r>
              <a:rPr lang="en-US" sz="1050" b="1" noProof="1">
                <a:solidFill>
                  <a:srgbClr val="000000"/>
                </a:solidFill>
                <a:latin typeface="Times New Roman" panose="02020603050405020304" pitchFamily="18" charset="0"/>
              </a:rPr>
              <a:t> </a:t>
            </a:r>
            <a:endParaRPr lang="zh-CN" altLang="en-US" noProof="1">
              <a:solidFill>
                <a:srgbClr val="000000"/>
              </a:solidFill>
            </a:endParaRPr>
          </a:p>
        </p:txBody>
      </p:sp>
      <p:sp>
        <p:nvSpPr>
          <p:cNvPr id="4" name="标题 3"/>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占位符 5122"/>
          <p:cNvSpPr>
            <a:spLocks noGrp="1" noChangeArrowheads="1"/>
          </p:cNvSpPr>
          <p:nvPr>
            <p:ph idx="1"/>
          </p:nvPr>
        </p:nvSpPr>
        <p:spPr>
          <a:xfrm>
            <a:off x="779463" y="1719263"/>
            <a:ext cx="7477125" cy="4525962"/>
          </a:xfrm>
        </p:spPr>
        <p:txBody>
          <a:bodyPr/>
          <a:lstStyle/>
          <a:p>
            <a:pPr marL="0" indent="0" algn="just">
              <a:lnSpc>
                <a:spcPct val="200000"/>
              </a:lnSpc>
              <a:buFontTx/>
              <a:buNone/>
            </a:pPr>
            <a:r>
              <a:rPr lang="en-US" altLang="zh-CN" sz="2000"/>
              <a:t>     </a:t>
            </a:r>
            <a:r>
              <a:rPr lang="zh-CN" altLang="en-US" sz="1800"/>
              <a:t>In accordance with the CISG, a contract is concluded when the offeree accepts the offer and sends the acceptance to the offeror with the validity time of the offer. In the practice, the time of the date of confirming the contract from the other party.（根据《公约》的规定，受盘人接受发盘并在发盘有效期内将接受送达发盘人，合同即告成立。在实际业务操作中，合同成立的时间以订约时合同上所写明的日期为准，或以收到对方确认合同的时期为准。）</a:t>
            </a:r>
          </a:p>
        </p:txBody>
      </p:sp>
      <p:sp>
        <p:nvSpPr>
          <p:cNvPr id="7170" name="文本框 99"/>
          <p:cNvSpPr txBox="1">
            <a:spLocks noChangeArrowheads="1"/>
          </p:cNvSpPr>
          <p:nvPr/>
        </p:nvSpPr>
        <p:spPr bwMode="auto">
          <a:xfrm>
            <a:off x="779463" y="1258888"/>
            <a:ext cx="778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b="1">
                <a:solidFill>
                  <a:srgbClr val="000000"/>
                </a:solidFill>
              </a:rPr>
              <a:t>2、Time of Establishment of Contract </a:t>
            </a:r>
            <a:r>
              <a:rPr lang="zh-CN" altLang="en-US" sz="2000" b="1">
                <a:solidFill>
                  <a:srgbClr val="000000"/>
                </a:solidFill>
              </a:rPr>
              <a:t>（合同成立时间）</a:t>
            </a:r>
            <a:r>
              <a:rPr lang="en-US" altLang="zh-CN" sz="1000" b="1">
                <a:solidFill>
                  <a:srgbClr val="000000"/>
                </a:solidFill>
                <a:latin typeface="Times New Roman" panose="02020603050405020304" pitchFamily="18" charset="0"/>
              </a:rPr>
              <a:t> </a:t>
            </a:r>
            <a:endParaRPr lang="en-US" altLang="en-US" sz="1000" b="1">
              <a:solidFill>
                <a:srgbClr val="000000"/>
              </a:solidFill>
              <a:latin typeface="Times New Roman" panose="02020603050405020304" pitchFamily="18" charset="0"/>
            </a:endParaRP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122"/>
          <p:cNvSpPr>
            <a:spLocks noGrp="1" noChangeArrowheads="1"/>
          </p:cNvSpPr>
          <p:nvPr>
            <p:ph idx="1"/>
          </p:nvPr>
        </p:nvSpPr>
        <p:spPr>
          <a:xfrm>
            <a:off x="679450" y="1597025"/>
            <a:ext cx="7786688" cy="4525963"/>
          </a:xfrm>
        </p:spPr>
        <p:txBody>
          <a:bodyPr/>
          <a:lstStyle/>
          <a:p>
            <a:pPr marL="0" indent="0" algn="just">
              <a:lnSpc>
                <a:spcPct val="150000"/>
              </a:lnSpc>
              <a:buFontTx/>
              <a:buNone/>
            </a:pPr>
            <a:r>
              <a:rPr lang="en-US" altLang="zh-CN" sz="1800"/>
              <a:t> (1) The parties concerned must be with the conduct capacity to sign a contract </a:t>
            </a:r>
            <a:r>
              <a:rPr lang="zh-CN" altLang="en-US" sz="1800"/>
              <a:t>（合同当事人必须具备签订合同的行为能力）</a:t>
            </a:r>
          </a:p>
          <a:p>
            <a:pPr marL="0" indent="0" algn="just">
              <a:lnSpc>
                <a:spcPct val="150000"/>
              </a:lnSpc>
              <a:buFontTx/>
              <a:buNone/>
            </a:pPr>
            <a:r>
              <a:rPr lang="en-US" altLang="zh-CN" sz="1800">
                <a:latin typeface="宋体" panose="02010600030101010101" pitchFamily="2" charset="-122"/>
                <a:ea typeface="宋体" panose="02010600030101010101" pitchFamily="2" charset="-122"/>
              </a:rPr>
              <a:t>  ·</a:t>
            </a:r>
            <a:r>
              <a:rPr lang="en-US" altLang="zh-CN" sz="1800"/>
              <a:t>The parties concerned of a contract shall be natural persons or juridical persons</a:t>
            </a:r>
            <a:r>
              <a:rPr lang="zh-CN" altLang="en-US" sz="1800"/>
              <a:t>（签订合同的当事人因是自然人或法人）</a:t>
            </a:r>
            <a:r>
              <a:rPr lang="en-US" altLang="zh-CN" sz="1800"/>
              <a:t>.</a:t>
            </a:r>
          </a:p>
        </p:txBody>
      </p:sp>
      <p:sp>
        <p:nvSpPr>
          <p:cNvPr id="8194" name="文本框 99"/>
          <p:cNvSpPr txBox="1">
            <a:spLocks noChangeArrowheads="1"/>
          </p:cNvSpPr>
          <p:nvPr/>
        </p:nvSpPr>
        <p:spPr bwMode="auto">
          <a:xfrm>
            <a:off x="779463" y="1136650"/>
            <a:ext cx="778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000" b="1">
                <a:solidFill>
                  <a:srgbClr val="000000"/>
                </a:solidFill>
              </a:rPr>
              <a:t>3、Key Elements for an Effective Contract</a:t>
            </a:r>
            <a:r>
              <a:rPr lang="en-US" altLang="zh-CN" sz="2400" b="1">
                <a:solidFill>
                  <a:srgbClr val="000000"/>
                </a:solidFill>
              </a:rPr>
              <a:t> </a:t>
            </a:r>
            <a:r>
              <a:rPr lang="zh-CN" altLang="en-US" sz="1600" b="1">
                <a:solidFill>
                  <a:srgbClr val="000000"/>
                </a:solidFill>
              </a:rPr>
              <a:t>（合同生效的要件）</a:t>
            </a:r>
            <a:r>
              <a:rPr lang="en-US" altLang="zh-CN" sz="800" b="1">
                <a:solidFill>
                  <a:srgbClr val="000000"/>
                </a:solidFill>
              </a:rPr>
              <a:t> </a:t>
            </a:r>
            <a:endParaRPr lang="en-US" altLang="en-US" sz="800" b="1">
              <a:solidFill>
                <a:srgbClr val="000000"/>
              </a:solidFill>
            </a:endParaRP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pic>
        <p:nvPicPr>
          <p:cNvPr id="1792776247" name="图片 337" descr="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7825" y="3429000"/>
            <a:ext cx="3050540" cy="1995170"/>
          </a:xfrm>
          <a:prstGeom prst="rect">
            <a:avLst/>
          </a:prstGeom>
        </p:spPr>
      </p:pic>
      <p:sp>
        <p:nvSpPr>
          <p:cNvPr id="2" name="文本框 1"/>
          <p:cNvSpPr txBox="1"/>
          <p:nvPr/>
        </p:nvSpPr>
        <p:spPr>
          <a:xfrm>
            <a:off x="2484120" y="5445760"/>
            <a:ext cx="5080000" cy="368300"/>
          </a:xfrm>
          <a:prstGeom prst="rect">
            <a:avLst/>
          </a:prstGeom>
        </p:spPr>
        <p:txBody>
          <a:bodyPr>
            <a:spAutoFit/>
          </a:bodyPr>
          <a:lstStyle/>
          <a:p>
            <a:pPr marL="0" indent="0" defTabSz="266700">
              <a:spcBef>
                <a:spcPct val="0"/>
              </a:spcBef>
              <a:spcAft>
                <a:spcPct val="0"/>
              </a:spcAft>
            </a:pPr>
            <a:r>
              <a:rPr lang="en-US" altLang="zh-CN" sz="1600" i="0">
                <a:solidFill>
                  <a:srgbClr val="000000"/>
                </a:solidFill>
                <a:latin typeface="Times New Roman" panose="02020603050405020304"/>
                <a:ea typeface="PingFang SC"/>
              </a:rPr>
              <a:t>Figure</a:t>
            </a:r>
            <a:r>
              <a:rPr lang="en-US" altLang="zh-CN" sz="1600" i="0">
                <a:solidFill>
                  <a:srgbClr val="000000"/>
                </a:solidFill>
                <a:latin typeface="Times New Roman" panose="02020603050405020304"/>
                <a:ea typeface="宋体" panose="02010600030101010101" pitchFamily="2" charset="-122"/>
              </a:rPr>
              <a:t> </a:t>
            </a:r>
            <a:r>
              <a:rPr lang="en-US" altLang="zh-CN">
                <a:latin typeface="Times New Roman" panose="02020603050405020304"/>
                <a:ea typeface="Times New Roman" panose="02020603050405020304"/>
              </a:rPr>
              <a:t>11-1 </a:t>
            </a:r>
            <a:r>
              <a:rPr lang="en-US" altLang="zh-CN" sz="1600" i="0">
                <a:solidFill>
                  <a:srgbClr val="000000"/>
                </a:solidFill>
                <a:latin typeface="Times New Roman" panose="02020603050405020304"/>
                <a:ea typeface="PingFang SC"/>
              </a:rPr>
              <a:t>The Subjects of Legal Relations</a:t>
            </a:r>
          </a:p>
        </p:txBody>
      </p:sp>
    </p:spTree>
  </p:cSld>
  <p:clrMapOvr>
    <a:masterClrMapping/>
  </p:clrMapOvr>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122"/>
          <p:cNvSpPr>
            <a:spLocks noGrp="1" noChangeArrowheads="1"/>
          </p:cNvSpPr>
          <p:nvPr>
            <p:ph idx="1"/>
          </p:nvPr>
        </p:nvSpPr>
        <p:spPr>
          <a:xfrm>
            <a:off x="679450" y="1597025"/>
            <a:ext cx="7786688" cy="4525963"/>
          </a:xfrm>
        </p:spPr>
        <p:txBody>
          <a:bodyPr/>
          <a:lstStyle/>
          <a:p>
            <a:pPr marL="0" indent="0" algn="just">
              <a:lnSpc>
                <a:spcPct val="150000"/>
              </a:lnSpc>
              <a:buFontTx/>
              <a:buNone/>
            </a:pPr>
            <a:r>
              <a:rPr lang="en-US" altLang="zh-CN" sz="1800"/>
              <a:t>(2)  A contract must be with Consideration or Cause</a:t>
            </a:r>
            <a:r>
              <a:rPr lang="zh-CN" altLang="en-US" sz="1800"/>
              <a:t>（</a:t>
            </a:r>
            <a:r>
              <a:rPr lang="en-US" altLang="zh-CN" sz="1800"/>
              <a:t>合同必须有对价或约因</a:t>
            </a:r>
            <a:r>
              <a:rPr lang="zh-CN" altLang="en-US" sz="1800"/>
              <a:t>）</a:t>
            </a:r>
            <a:endParaRPr lang="en-US" altLang="zh-CN" sz="1800"/>
          </a:p>
          <a:p>
            <a:pPr marL="0" indent="0" algn="just">
              <a:lnSpc>
                <a:spcPct val="150000"/>
              </a:lnSpc>
              <a:buFontTx/>
              <a:buNone/>
            </a:pPr>
            <a:r>
              <a:rPr lang="en-US" altLang="zh-CN" sz="1800"/>
              <a:t>(3)  The objective of a contract must be legal </a:t>
            </a:r>
            <a:r>
              <a:rPr lang="zh-CN" altLang="en-US" sz="1800"/>
              <a:t>（合同的标的物必须合法）</a:t>
            </a:r>
          </a:p>
          <a:p>
            <a:pPr marL="0" indent="0" algn="just">
              <a:lnSpc>
                <a:spcPct val="150000"/>
              </a:lnSpc>
              <a:buFontTx/>
              <a:buNone/>
            </a:pPr>
            <a:r>
              <a:rPr lang="en-US" altLang="zh-CN" sz="1800"/>
              <a:t>(4)  A contract shall be in compliance with the stipulated form by law</a:t>
            </a:r>
          </a:p>
          <a:p>
            <a:pPr marL="0" indent="0" algn="just">
              <a:lnSpc>
                <a:spcPct val="150000"/>
              </a:lnSpc>
              <a:buFontTx/>
              <a:buNone/>
            </a:pPr>
            <a:r>
              <a:rPr lang="zh-CN" altLang="en-US" sz="1800"/>
              <a:t>（合同必须符合法律规定的形式）</a:t>
            </a:r>
          </a:p>
          <a:p>
            <a:pPr marL="0" indent="0" algn="just">
              <a:lnSpc>
                <a:spcPct val="150000"/>
              </a:lnSpc>
              <a:buFontTx/>
              <a:buNone/>
            </a:pPr>
            <a:r>
              <a:rPr lang="en-US" altLang="zh-CN" sz="1800"/>
              <a:t>(5)  The party concerned or a contract shall be in true willingness</a:t>
            </a:r>
          </a:p>
          <a:p>
            <a:pPr marL="0" indent="0" algn="just">
              <a:lnSpc>
                <a:spcPct val="150000"/>
              </a:lnSpc>
              <a:buFontTx/>
              <a:buNone/>
            </a:pPr>
            <a:r>
              <a:rPr lang="zh-CN" altLang="en-US" sz="1800"/>
              <a:t> （合同当事人的意思表示必须真实）</a:t>
            </a:r>
          </a:p>
        </p:txBody>
      </p:sp>
      <p:sp>
        <p:nvSpPr>
          <p:cNvPr id="8194" name="文本框 99"/>
          <p:cNvSpPr txBox="1">
            <a:spLocks noChangeArrowheads="1"/>
          </p:cNvSpPr>
          <p:nvPr/>
        </p:nvSpPr>
        <p:spPr bwMode="auto">
          <a:xfrm>
            <a:off x="779463" y="1136650"/>
            <a:ext cx="778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000" b="1">
                <a:solidFill>
                  <a:srgbClr val="000000"/>
                </a:solidFill>
              </a:rPr>
              <a:t>3、Key Elements for an Effective Contract</a:t>
            </a:r>
            <a:r>
              <a:rPr lang="en-US" altLang="zh-CN" sz="2400" b="1">
                <a:solidFill>
                  <a:srgbClr val="000000"/>
                </a:solidFill>
              </a:rPr>
              <a:t> </a:t>
            </a:r>
            <a:r>
              <a:rPr lang="zh-CN" altLang="en-US" sz="1600" b="1">
                <a:solidFill>
                  <a:srgbClr val="000000"/>
                </a:solidFill>
              </a:rPr>
              <a:t>（合同生效的要件）</a:t>
            </a:r>
            <a:r>
              <a:rPr lang="en-US" altLang="zh-CN" sz="800" b="1">
                <a:solidFill>
                  <a:srgbClr val="000000"/>
                </a:solidFill>
              </a:rPr>
              <a:t> </a:t>
            </a:r>
            <a:endParaRPr lang="en-US" altLang="en-US" sz="800" b="1">
              <a:solidFill>
                <a:srgbClr val="000000"/>
              </a:solidFill>
            </a:endParaRP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占位符 5122"/>
          <p:cNvSpPr>
            <a:spLocks noGrp="1" noChangeArrowheads="1"/>
          </p:cNvSpPr>
          <p:nvPr>
            <p:ph idx="1"/>
          </p:nvPr>
        </p:nvSpPr>
        <p:spPr>
          <a:xfrm>
            <a:off x="679450" y="1597025"/>
            <a:ext cx="7786688" cy="4525963"/>
          </a:xfrm>
        </p:spPr>
        <p:txBody>
          <a:bodyPr/>
          <a:lstStyle/>
          <a:p>
            <a:pPr marL="0" indent="0" algn="just">
              <a:lnSpc>
                <a:spcPct val="200000"/>
              </a:lnSpc>
              <a:buFontTx/>
              <a:buNone/>
            </a:pPr>
            <a:r>
              <a:rPr lang="en-US" altLang="zh-CN" sz="1800"/>
              <a:t> (1)  The evidence to prove a contract is established  </a:t>
            </a:r>
          </a:p>
          <a:p>
            <a:pPr marL="0" indent="0" algn="just">
              <a:lnSpc>
                <a:spcPct val="200000"/>
              </a:lnSpc>
              <a:buFontTx/>
              <a:buNone/>
            </a:pPr>
            <a:r>
              <a:rPr lang="en-US" altLang="zh-CN" sz="1800"/>
              <a:t>    </a:t>
            </a:r>
            <a:r>
              <a:rPr lang="zh-CN" altLang="en-US" sz="1800"/>
              <a:t>（书面形式的合同可以作为合同生效的要件）</a:t>
            </a:r>
          </a:p>
          <a:p>
            <a:pPr marL="0" indent="0" algn="just">
              <a:lnSpc>
                <a:spcPct val="200000"/>
              </a:lnSpc>
              <a:buFontTx/>
              <a:buNone/>
            </a:pPr>
            <a:r>
              <a:rPr lang="en-US" altLang="zh-CN" sz="1800"/>
              <a:t>(2)  The term with which a contract comes into effect</a:t>
            </a:r>
          </a:p>
          <a:p>
            <a:pPr marL="0" indent="0" algn="just">
              <a:lnSpc>
                <a:spcPct val="200000"/>
              </a:lnSpc>
              <a:buFontTx/>
              <a:buNone/>
            </a:pPr>
            <a:r>
              <a:rPr lang="en-US" altLang="zh-CN" sz="1800"/>
              <a:t>   </a:t>
            </a:r>
            <a:r>
              <a:rPr lang="zh-CN" altLang="en-US" sz="1800"/>
              <a:t>（</a:t>
            </a:r>
            <a:r>
              <a:rPr lang="en-US" altLang="zh-CN" sz="1800"/>
              <a:t>书面形式的合同可以作为合同成立的依据</a:t>
            </a:r>
            <a:r>
              <a:rPr lang="zh-CN" altLang="en-US" sz="1800"/>
              <a:t>）</a:t>
            </a:r>
            <a:endParaRPr lang="en-US" altLang="zh-CN" sz="1800"/>
          </a:p>
          <a:p>
            <a:pPr marL="0" indent="0" algn="just">
              <a:lnSpc>
                <a:spcPct val="200000"/>
              </a:lnSpc>
              <a:buFontTx/>
              <a:buNone/>
            </a:pPr>
            <a:r>
              <a:rPr lang="en-US" altLang="zh-CN" sz="1800"/>
              <a:t>(3)  The basis on which a contract is fulfilled</a:t>
            </a:r>
          </a:p>
          <a:p>
            <a:pPr marL="0" indent="0" algn="just">
              <a:lnSpc>
                <a:spcPct val="200000"/>
              </a:lnSpc>
              <a:buFontTx/>
              <a:buNone/>
            </a:pPr>
            <a:r>
              <a:rPr lang="en-US" altLang="zh-CN" sz="1800"/>
              <a:t>  </a:t>
            </a:r>
            <a:r>
              <a:rPr lang="zh-CN" altLang="en-US" sz="1800"/>
              <a:t>（书面形式的合同可以作为合同履行的依据）</a:t>
            </a:r>
          </a:p>
          <a:p>
            <a:pPr marL="0" indent="0" algn="just">
              <a:lnSpc>
                <a:spcPct val="150000"/>
              </a:lnSpc>
              <a:buFontTx/>
              <a:buNone/>
            </a:pPr>
            <a:endParaRPr lang="zh-CN" altLang="en-US" sz="1800"/>
          </a:p>
        </p:txBody>
      </p:sp>
      <p:sp>
        <p:nvSpPr>
          <p:cNvPr id="9218" name="文本框 99"/>
          <p:cNvSpPr txBox="1">
            <a:spLocks noChangeArrowheads="1"/>
          </p:cNvSpPr>
          <p:nvPr/>
        </p:nvSpPr>
        <p:spPr bwMode="auto">
          <a:xfrm>
            <a:off x="779463" y="1136650"/>
            <a:ext cx="7786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000" b="1">
                <a:solidFill>
                  <a:srgbClr val="000000"/>
                </a:solidFill>
              </a:rPr>
              <a:t>4、Significance of Signing a Contract </a:t>
            </a:r>
            <a:r>
              <a:rPr lang="en-US" altLang="zh-CN" sz="2400" b="1">
                <a:solidFill>
                  <a:srgbClr val="000000"/>
                </a:solidFill>
              </a:rPr>
              <a:t> </a:t>
            </a:r>
            <a:r>
              <a:rPr lang="zh-CN" altLang="en-US" sz="1600" b="1">
                <a:solidFill>
                  <a:srgbClr val="000000"/>
                </a:solidFill>
              </a:rPr>
              <a:t>（签订书面合同的意义）</a:t>
            </a:r>
            <a:r>
              <a:rPr lang="en-US" altLang="zh-CN" sz="800" b="1">
                <a:solidFill>
                  <a:srgbClr val="000000"/>
                </a:solidFill>
              </a:rPr>
              <a:t> </a:t>
            </a:r>
            <a:endParaRPr lang="en-US" altLang="en-US" sz="800" b="1">
              <a:solidFill>
                <a:srgbClr val="000000"/>
              </a:solidFill>
            </a:endParaRP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One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Establishment of Contract（第一节 合同的成立）</a:t>
            </a:r>
          </a:p>
        </p:txBody>
      </p:sp>
    </p:spTree>
  </p:cSld>
  <p:clrMapOvr>
    <a:masterClrMapping/>
  </p:clrMapOvr>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74800"/>
            <a:ext cx="7786688" cy="4527550"/>
          </a:xfrm>
        </p:spPr>
        <p:txBody>
          <a:bodyPr/>
          <a:lstStyle/>
          <a:p>
            <a:pPr marL="0" indent="0" algn="just">
              <a:lnSpc>
                <a:spcPct val="150000"/>
              </a:lnSpc>
              <a:buFontTx/>
              <a:buNone/>
            </a:pPr>
            <a:r>
              <a:rPr lang="en-US" altLang="zh-CN" sz="1800" noProof="1">
                <a:latin typeface="+mj-lt"/>
                <a:cs typeface="+mj-lt"/>
              </a:rPr>
              <a:t>    In international trade, export and import contracts vary in both names and forms. The names that often appear are contract, confirmation, agreement and memorandum. However, the</a:t>
            </a:r>
            <a:r>
              <a:rPr lang="en-US" altLang="zh-CN" sz="1800" b="1" noProof="1">
                <a:solidFill>
                  <a:srgbClr val="C00000"/>
                </a:solidFill>
                <a:effectLst>
                  <a:outerShdw blurRad="38100" dist="38100" dir="2700000" algn="tl">
                    <a:srgbClr val="000000">
                      <a:alpha val="43137"/>
                    </a:srgbClr>
                  </a:outerShdw>
                </a:effectLst>
                <a:latin typeface="+mj-lt"/>
                <a:cs typeface="+mj-lt"/>
              </a:rPr>
              <a:t> contract </a:t>
            </a:r>
            <a:r>
              <a:rPr lang="en-US" altLang="zh-CN" sz="1800" noProof="1">
                <a:latin typeface="+mj-lt"/>
                <a:cs typeface="+mj-lt"/>
              </a:rPr>
              <a:t>and</a:t>
            </a:r>
            <a:r>
              <a:rPr lang="en-US" altLang="zh-CN" sz="1800" b="1" noProof="1">
                <a:solidFill>
                  <a:srgbClr val="C00000"/>
                </a:solidFill>
                <a:effectLst>
                  <a:outerShdw blurRad="38100" dist="38100" dir="2700000" algn="tl">
                    <a:srgbClr val="000000">
                      <a:alpha val="43137"/>
                    </a:srgbClr>
                  </a:outerShdw>
                </a:effectLst>
                <a:latin typeface="+mj-lt"/>
                <a:cs typeface="+mj-lt"/>
              </a:rPr>
              <a:t> confirmation </a:t>
            </a:r>
            <a:r>
              <a:rPr lang="en-US" altLang="zh-CN" sz="1800" noProof="1">
                <a:latin typeface="+mj-lt"/>
                <a:cs typeface="+mj-lt"/>
              </a:rPr>
              <a:t>are most widely used.</a:t>
            </a:r>
            <a:r>
              <a:rPr lang="en-US" altLang="zh-CN" sz="1800" noProof="1">
                <a:latin typeface="+mj-lt"/>
                <a:cs typeface="+mj-lt"/>
                <a:sym typeface="+mn-ea"/>
              </a:rPr>
              <a:t> A contract or confirmation can be drawn up either by the seller or the buyer. Respectively, they are called a sales contract/confirmation or a purchase contract/confirmation. </a:t>
            </a:r>
            <a:r>
              <a:rPr lang="zh-CN" altLang="en-US" sz="1800" noProof="1">
                <a:latin typeface="+mj-lt"/>
                <a:cs typeface="+mj-lt"/>
                <a:sym typeface="+mn-ea"/>
              </a:rPr>
              <a:t>（</a:t>
            </a:r>
            <a:r>
              <a:rPr lang="en-US" altLang="zh-CN" sz="1800" noProof="1">
                <a:latin typeface="+mj-lt"/>
                <a:cs typeface="+mj-lt"/>
              </a:rPr>
              <a:t>在国际贸易中，进出口贸易书面合同的名称和形式，均无特定的限制。经常出现的名称有合同、确认书、协议书和备忘录。然而，这当中</a:t>
            </a:r>
            <a:r>
              <a:rPr lang="en-US" altLang="zh-CN" sz="1800" b="1" noProof="1">
                <a:solidFill>
                  <a:srgbClr val="C00000"/>
                </a:solidFill>
                <a:effectLst>
                  <a:outerShdw blurRad="38100" dist="38100" dir="2700000" algn="tl">
                    <a:srgbClr val="000000">
                      <a:alpha val="43137"/>
                    </a:srgbClr>
                  </a:outerShdw>
                </a:effectLst>
                <a:latin typeface="+mj-lt"/>
                <a:cs typeface="+mj-lt"/>
              </a:rPr>
              <a:t>合同</a:t>
            </a:r>
            <a:r>
              <a:rPr lang="en-US" altLang="zh-CN" sz="1800" noProof="1">
                <a:latin typeface="+mj-lt"/>
                <a:cs typeface="+mj-lt"/>
              </a:rPr>
              <a:t>和</a:t>
            </a:r>
            <a:r>
              <a:rPr lang="en-US" altLang="zh-CN" sz="1800" b="1" noProof="1">
                <a:solidFill>
                  <a:srgbClr val="C00000"/>
                </a:solidFill>
                <a:effectLst>
                  <a:outerShdw blurRad="38100" dist="38100" dir="2700000" algn="tl">
                    <a:srgbClr val="000000">
                      <a:alpha val="43137"/>
                    </a:srgbClr>
                  </a:outerShdw>
                </a:effectLst>
                <a:latin typeface="+mj-lt"/>
                <a:cs typeface="+mj-lt"/>
              </a:rPr>
              <a:t>确认书</a:t>
            </a:r>
            <a:r>
              <a:rPr lang="en-US" altLang="zh-CN" sz="1800" noProof="1">
                <a:latin typeface="+mj-lt"/>
                <a:cs typeface="+mj-lt"/>
              </a:rPr>
              <a:t>最为常见。</a:t>
            </a:r>
            <a:r>
              <a:rPr lang="en-US" altLang="zh-CN" sz="1800" noProof="1">
                <a:latin typeface="+mj-lt"/>
                <a:cs typeface="+mj-lt"/>
                <a:sym typeface="+mn-ea"/>
              </a:rPr>
              <a:t> 合同和确认书可以由当事人双方的任何一方起草，分别称为售货合同/确认书、购货合同/确认书。</a:t>
            </a:r>
            <a:r>
              <a:rPr lang="zh-CN" altLang="en-US" sz="1800" noProof="1">
                <a:latin typeface="+mj-lt"/>
                <a:cs typeface="+mj-lt"/>
                <a:sym typeface="+mn-ea"/>
              </a:rPr>
              <a:t>）</a:t>
            </a:r>
          </a:p>
        </p:txBody>
      </p:sp>
      <p:sp>
        <p:nvSpPr>
          <p:cNvPr id="10242" name="文本框 99"/>
          <p:cNvSpPr txBox="1">
            <a:spLocks noChangeArrowheads="1"/>
          </p:cNvSpPr>
          <p:nvPr/>
        </p:nvSpPr>
        <p:spPr bwMode="auto">
          <a:xfrm>
            <a:off x="779463" y="1176338"/>
            <a:ext cx="7786687"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1、Forms of Contract in Written Form （书面合同的结构）</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43038"/>
            <a:ext cx="7786688" cy="4525962"/>
          </a:xfrm>
        </p:spPr>
        <p:txBody>
          <a:bodyPr/>
          <a:lstStyle/>
          <a:p>
            <a:pPr marL="0" indent="0" algn="just">
              <a:lnSpc>
                <a:spcPct val="150000"/>
              </a:lnSpc>
              <a:buFontTx/>
              <a:buNone/>
            </a:pPr>
            <a:r>
              <a:rPr lang="en-US" altLang="zh-CN" sz="1800" noProof="1">
                <a:latin typeface="+mj-lt"/>
                <a:cs typeface="+mj-lt"/>
              </a:rPr>
              <a:t>   The </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contract/confirmation</a:t>
            </a:r>
            <a:r>
              <a:rPr lang="en-US" altLang="zh-CN" sz="1800" noProof="1">
                <a:latin typeface="+mj-lt"/>
                <a:cs typeface="+mj-lt"/>
                <a:sym typeface="+mn-ea"/>
              </a:rPr>
              <a:t> </a:t>
            </a:r>
            <a:r>
              <a:rPr lang="en-US" altLang="zh-CN" sz="1800" noProof="1">
                <a:latin typeface="+mj-lt"/>
                <a:cs typeface="+mj-lt"/>
              </a:rPr>
              <a:t>usually consists of commodities, specifications, quantity, packing, marking, price, shipment, port of shipment and port of destination, and payment as well as those clauses concerning insurance, commodity inspection, claims, arbitration and force majeure, etc,; while the </a:t>
            </a:r>
            <a:r>
              <a:rPr lang="en-US" altLang="zh-CN" sz="1800" noProof="1">
                <a:latin typeface="+mj-lt"/>
                <a:cs typeface="+mj-lt"/>
                <a:sym typeface="+mn-ea"/>
              </a:rPr>
              <a:t>a </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purchase contract/confirmation </a:t>
            </a:r>
            <a:r>
              <a:rPr lang="en-US" altLang="zh-CN" sz="1800" noProof="1">
                <a:latin typeface="+mj-lt"/>
                <a:cs typeface="+mj-lt"/>
              </a:rPr>
              <a:t>only includes several main items. </a:t>
            </a:r>
            <a:r>
              <a:rPr lang="zh-CN" altLang="en-US" sz="1800" noProof="1">
                <a:latin typeface="+mj-lt"/>
                <a:cs typeface="+mj-lt"/>
              </a:rPr>
              <a:t>（</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合同/确认书</a:t>
            </a:r>
            <a:r>
              <a:rPr lang="en-US" altLang="zh-CN" sz="1800" noProof="1">
                <a:latin typeface="+mj-lt"/>
                <a:cs typeface="+mj-lt"/>
              </a:rPr>
              <a:t>通常包含商品名称、规格、数量、包装、唛头、价格、运输、装运港、目的港、付款方式以及有关保险、商检、索赔和不可抗力等条款，而</a:t>
            </a:r>
            <a:r>
              <a:rPr lang="en-US" altLang="zh-CN" sz="1800" b="1" noProof="1">
                <a:solidFill>
                  <a:srgbClr val="C00000"/>
                </a:solidFill>
                <a:effectLst>
                  <a:outerShdw blurRad="38100" dist="38100" dir="2700000" algn="tl">
                    <a:srgbClr val="000000">
                      <a:alpha val="43137"/>
                    </a:srgbClr>
                  </a:outerShdw>
                </a:effectLst>
                <a:latin typeface="+mj-lt"/>
                <a:cs typeface="+mj-lt"/>
                <a:sym typeface="+mn-ea"/>
              </a:rPr>
              <a:t>购货合同/确认书</a:t>
            </a:r>
            <a:r>
              <a:rPr lang="en-US" altLang="zh-CN" sz="1800" noProof="1">
                <a:latin typeface="+mj-lt"/>
                <a:cs typeface="+mj-lt"/>
              </a:rPr>
              <a:t>只包含几项主要条款。</a:t>
            </a:r>
            <a:r>
              <a:rPr lang="zh-CN" altLang="en-US" sz="1800" noProof="1">
                <a:latin typeface="+mj-lt"/>
                <a:cs typeface="+mj-lt"/>
              </a:rPr>
              <a:t>）</a:t>
            </a:r>
          </a:p>
        </p:txBody>
      </p:sp>
      <p:sp>
        <p:nvSpPr>
          <p:cNvPr id="11266" name="文本框 99"/>
          <p:cNvSpPr txBox="1">
            <a:spLocks noChangeArrowheads="1"/>
          </p:cNvSpPr>
          <p:nvPr/>
        </p:nvSpPr>
        <p:spPr bwMode="auto">
          <a:xfrm>
            <a:off x="777875" y="113982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1、Forms of Contract in Written Form （书面合同的结构）</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633538"/>
            <a:ext cx="7786687" cy="4525962"/>
          </a:xfrm>
        </p:spPr>
        <p:txBody>
          <a:bodyPr/>
          <a:lstStyle/>
          <a:p>
            <a:pPr marL="0" indent="0" algn="just">
              <a:lnSpc>
                <a:spcPct val="150000"/>
              </a:lnSpc>
              <a:buFontTx/>
              <a:buNone/>
            </a:pPr>
            <a:r>
              <a:rPr lang="en-US" altLang="zh-CN" sz="1800" noProof="1">
                <a:latin typeface="+mj-lt"/>
                <a:cs typeface="+mj-lt"/>
              </a:rPr>
              <a:t>    A business contract is an agreement, enforceable by law. It may be formal or informal. The business contract which is generally adopted in international trade activities is the formal written one. Generally speaking, the business contract is usually made up of three parts: </a:t>
            </a:r>
            <a:r>
              <a:rPr lang="en-US" altLang="zh-CN" sz="1800" b="1" noProof="1">
                <a:solidFill>
                  <a:srgbClr val="C00000"/>
                </a:solidFill>
                <a:effectLst>
                  <a:outerShdw blurRad="38100" dist="38100" dir="2700000" algn="tl">
                    <a:srgbClr val="000000">
                      <a:alpha val="43137"/>
                    </a:srgbClr>
                  </a:outerShdw>
                </a:effectLst>
                <a:latin typeface="+mj-lt"/>
                <a:cs typeface="+mj-lt"/>
              </a:rPr>
              <a:t>the heading</a:t>
            </a: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the main body </a:t>
            </a:r>
            <a:r>
              <a:rPr lang="en-US" altLang="zh-CN" sz="1800" noProof="1">
                <a:latin typeface="+mj-lt"/>
                <a:cs typeface="+mj-lt"/>
              </a:rPr>
              <a:t>and</a:t>
            </a:r>
            <a:r>
              <a:rPr lang="en-US" altLang="zh-CN" sz="1800" b="1" noProof="1">
                <a:solidFill>
                  <a:srgbClr val="C00000"/>
                </a:solidFill>
                <a:effectLst>
                  <a:outerShdw blurRad="38100" dist="38100" dir="2700000" algn="tl">
                    <a:srgbClr val="000000">
                      <a:alpha val="43137"/>
                    </a:srgbClr>
                  </a:outerShdw>
                </a:effectLst>
                <a:latin typeface="+mj-lt"/>
                <a:cs typeface="+mj-lt"/>
              </a:rPr>
              <a:t> the witness clause</a:t>
            </a:r>
            <a:r>
              <a:rPr lang="en-US" altLang="zh-CN" sz="1800" noProof="1">
                <a:latin typeface="+mj-lt"/>
                <a:cs typeface="+mj-lt"/>
              </a:rPr>
              <a:t>.</a:t>
            </a:r>
            <a:r>
              <a:rPr lang="zh-CN" altLang="en-US" sz="1800" noProof="1">
                <a:latin typeface="+mj-lt"/>
                <a:cs typeface="+mj-lt"/>
              </a:rPr>
              <a:t>（</a:t>
            </a:r>
            <a:r>
              <a:rPr lang="en-US" altLang="zh-CN" sz="1800" noProof="1">
                <a:latin typeface="+mj-lt"/>
                <a:cs typeface="+mj-lt"/>
              </a:rPr>
              <a:t>贸易合同是一份具有法律效力的协议书。它可以是正式的，也可以是非正式的，但在国际贸易活动中采用的贸易合同则是正式的文字合同。一般来说，一份正式的合同通常由</a:t>
            </a:r>
            <a:r>
              <a:rPr lang="en-US" altLang="zh-CN" sz="1800" b="1" noProof="1">
                <a:solidFill>
                  <a:srgbClr val="C00000"/>
                </a:solidFill>
                <a:effectLst>
                  <a:outerShdw blurRad="38100" dist="38100" dir="2700000" algn="tl">
                    <a:srgbClr val="000000">
                      <a:alpha val="43137"/>
                    </a:srgbClr>
                  </a:outerShdw>
                </a:effectLst>
                <a:latin typeface="+mj-lt"/>
                <a:cs typeface="+mj-lt"/>
              </a:rPr>
              <a:t>约首</a:t>
            </a:r>
            <a:r>
              <a:rPr lang="en-US" altLang="zh-CN" sz="1800" noProof="1">
                <a:latin typeface="+mj-lt"/>
                <a:cs typeface="+mj-lt"/>
              </a:rPr>
              <a:t>、</a:t>
            </a:r>
            <a:r>
              <a:rPr lang="en-US" altLang="zh-CN" sz="1800" b="1" noProof="1">
                <a:solidFill>
                  <a:srgbClr val="C00000"/>
                </a:solidFill>
                <a:effectLst>
                  <a:outerShdw blurRad="38100" dist="38100" dir="2700000" algn="tl">
                    <a:srgbClr val="000000">
                      <a:alpha val="43137"/>
                    </a:srgbClr>
                  </a:outerShdw>
                </a:effectLst>
                <a:latin typeface="+mj-lt"/>
                <a:cs typeface="+mj-lt"/>
              </a:rPr>
              <a:t>约文</a:t>
            </a:r>
            <a:r>
              <a:rPr lang="en-US" altLang="zh-CN" sz="1800" noProof="1">
                <a:latin typeface="+mj-lt"/>
                <a:cs typeface="+mj-lt"/>
              </a:rPr>
              <a:t>和</a:t>
            </a:r>
            <a:r>
              <a:rPr lang="en-US" altLang="zh-CN" sz="1800" b="1" noProof="1">
                <a:solidFill>
                  <a:srgbClr val="C00000"/>
                </a:solidFill>
                <a:effectLst>
                  <a:outerShdw blurRad="38100" dist="38100" dir="2700000" algn="tl">
                    <a:srgbClr val="000000">
                      <a:alpha val="43137"/>
                    </a:srgbClr>
                  </a:outerShdw>
                </a:effectLst>
                <a:latin typeface="+mj-lt"/>
                <a:cs typeface="+mj-lt"/>
              </a:rPr>
              <a:t>约尾</a:t>
            </a:r>
            <a:r>
              <a:rPr lang="en-US" altLang="zh-CN" sz="1800" noProof="1">
                <a:latin typeface="+mj-lt"/>
                <a:cs typeface="+mj-lt"/>
              </a:rPr>
              <a:t>三部分组成。</a:t>
            </a:r>
            <a:r>
              <a:rPr lang="zh-CN" altLang="en-US" sz="1800" noProof="1">
                <a:latin typeface="+mj-lt"/>
                <a:cs typeface="+mj-lt"/>
              </a:rPr>
              <a:t>）</a:t>
            </a:r>
          </a:p>
        </p:txBody>
      </p:sp>
      <p:sp>
        <p:nvSpPr>
          <p:cNvPr id="12290" name="文本框 99"/>
          <p:cNvSpPr txBox="1">
            <a:spLocks noChangeArrowheads="1"/>
          </p:cNvSpPr>
          <p:nvPr/>
        </p:nvSpPr>
        <p:spPr bwMode="auto">
          <a:xfrm>
            <a:off x="787400" y="123507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633538"/>
            <a:ext cx="7786687" cy="4525962"/>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(1) the Contract Heading </a:t>
            </a:r>
            <a:r>
              <a:rPr lang="zh-CN" altLang="en-US" sz="1800" b="1" noProof="1">
                <a:solidFill>
                  <a:srgbClr val="C00000"/>
                </a:solidFill>
                <a:effectLst>
                  <a:outerShdw blurRad="38100" dist="38100" dir="2700000" algn="tl">
                    <a:srgbClr val="000000">
                      <a:alpha val="43137"/>
                    </a:srgbClr>
                  </a:outerShdw>
                </a:effectLst>
                <a:latin typeface="+mj-lt"/>
                <a:cs typeface="+mj-lt"/>
              </a:rPr>
              <a:t>（约首）</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The contract heading</a:t>
            </a:r>
            <a:r>
              <a:rPr lang="en-US" altLang="zh-CN" sz="1800" noProof="1">
                <a:latin typeface="+mj-lt"/>
                <a:cs typeface="+mj-lt"/>
              </a:rPr>
              <a:t> is the first part of a contract. It usually includes the title and No. of the contract, the names of the persons or corporations concede in the contract as parties, their principal places of business or residential address; the date and place of signing the contract.Sometimes, the “Whereas” clause can also be seen in some contracts. </a:t>
            </a:r>
            <a:r>
              <a:rPr lang="zh-CN" altLang="en-US" sz="1800" noProof="1">
                <a:latin typeface="+mj-lt"/>
                <a:cs typeface="+mj-lt"/>
              </a:rPr>
              <a:t>（</a:t>
            </a:r>
            <a:r>
              <a:rPr lang="en-US" altLang="zh-CN" sz="1600" b="1" noProof="1">
                <a:solidFill>
                  <a:srgbClr val="00B050"/>
                </a:solidFill>
                <a:effectLst>
                  <a:outerShdw blurRad="38100" dist="38100" dir="2700000" algn="tl">
                    <a:srgbClr val="000000">
                      <a:alpha val="43137"/>
                    </a:srgbClr>
                  </a:outerShdw>
                </a:effectLst>
                <a:latin typeface="+mj-lt"/>
                <a:cs typeface="+mj-lt"/>
              </a:rPr>
              <a:t>约首</a:t>
            </a:r>
            <a:r>
              <a:rPr lang="en-US" altLang="zh-CN" sz="1600" noProof="1">
                <a:latin typeface="+mj-lt"/>
                <a:cs typeface="+mj-lt"/>
              </a:rPr>
              <a:t>是一份合同的最初部分。它通常包括合同名称、合同编号、缔约的当事人双方、当事人双方的主要营业场所或者居住地址、签订合同的日期和地点这些内容。有时候，“鉴于条款”（whereas clause）也经常见诸于一些合同中</a:t>
            </a:r>
            <a:r>
              <a:rPr lang="zh-CN" altLang="en-US" sz="1600" noProof="1">
                <a:latin typeface="+mj-lt"/>
                <a:cs typeface="+mj-lt"/>
              </a:rPr>
              <a:t>。）</a:t>
            </a:r>
          </a:p>
        </p:txBody>
      </p:sp>
      <p:sp>
        <p:nvSpPr>
          <p:cNvPr id="13314" name="文本框 99"/>
          <p:cNvSpPr txBox="1">
            <a:spLocks noChangeArrowheads="1"/>
          </p:cNvSpPr>
          <p:nvPr/>
        </p:nvSpPr>
        <p:spPr bwMode="auto">
          <a:xfrm>
            <a:off x="787400" y="123507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83568" y="1165753"/>
            <a:ext cx="7488831" cy="3447098"/>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 (1)Weight</a:t>
            </a:r>
            <a:r>
              <a:rPr lang="zh-CN" altLang="en-US" sz="3000">
                <a:latin typeface="Times New Roman" panose="02020603050405020304" pitchFamily="18" charset="0"/>
                <a:cs typeface="Times New Roman" panose="02020603050405020304" pitchFamily="18" charset="0"/>
              </a:rPr>
              <a:t>（重量）</a:t>
            </a:r>
            <a:endParaRPr lang="en-US" altLang="zh-CN" sz="30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Kilogram(kg.); metric ton(m/t); long ton(l/t); short ton (s/t);gram(gm.); pound(lb.); ounce(oz.). They are usually used for raw materials, agricultural products</a:t>
            </a:r>
            <a:r>
              <a:rPr lang="en-US" altLang="zh-CN" sz="2700">
                <a:latin typeface="Times New Roman" panose="02020603050405020304" pitchFamily="18" charset="0"/>
                <a:cs typeface="Times New Roman" panose="02020603050405020304" pitchFamily="18" charset="0"/>
              </a:rPr>
              <a:t>.</a:t>
            </a:r>
          </a:p>
          <a:p>
            <a:pPr algn="just"/>
            <a:endParaRPr lang="en-US" altLang="zh-CN" sz="3000">
              <a:latin typeface="Times New Roman" panose="02020603050405020304" pitchFamily="18" charset="0"/>
              <a:cs typeface="Times New Roman" panose="02020603050405020304" pitchFamily="18" charset="0"/>
            </a:endParaRPr>
          </a:p>
          <a:p>
            <a:pPr algn="just"/>
            <a:r>
              <a:rPr lang="zh-CN" altLang="en-US" sz="2400">
                <a:latin typeface="Times New Roman" panose="02020603050405020304" pitchFamily="18" charset="0"/>
                <a:cs typeface="Times New Roman" panose="02020603050405020304" pitchFamily="18" charset="0"/>
              </a:rPr>
              <a:t>（</a:t>
            </a:r>
            <a:r>
              <a:rPr lang="zh-CN" altLang="en-US" sz="2400"/>
              <a:t> 公斤、公吨、长吨、短吨、克、磅、盎司。这些单位常用于原材料、农产品等。</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633538"/>
            <a:ext cx="7786687" cy="4525962"/>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2000" b="1" noProof="1">
                <a:solidFill>
                  <a:srgbClr val="00B050"/>
                </a:solidFill>
                <a:effectLst>
                  <a:outerShdw blurRad="38100" dist="38100" dir="2700000" algn="tl">
                    <a:srgbClr val="000000">
                      <a:alpha val="43137"/>
                    </a:srgbClr>
                  </a:outerShdw>
                </a:effectLst>
                <a:latin typeface="+mj-lt"/>
                <a:cs typeface="+mj-lt"/>
              </a:rPr>
              <a:t>The main body</a:t>
            </a:r>
            <a:r>
              <a:rPr lang="en-US" altLang="zh-CN" sz="2000" noProof="1">
                <a:latin typeface="+mj-lt"/>
                <a:cs typeface="+mj-lt"/>
              </a:rPr>
              <a:t> is the most important part of a contract, which is usually made up of the following parts: </a:t>
            </a:r>
          </a:p>
          <a:p>
            <a:pPr marL="0" indent="0" algn="just">
              <a:lnSpc>
                <a:spcPct val="150000"/>
              </a:lnSpc>
              <a:buFontTx/>
              <a:buNone/>
            </a:pP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name of commodities </a:t>
            </a:r>
            <a:r>
              <a:rPr lang="zh-CN" altLang="en-US" sz="2000" noProof="1">
                <a:latin typeface="+mj-lt"/>
                <a:cs typeface="+mj-lt"/>
              </a:rPr>
              <a:t>（货物名称）</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quality</a:t>
            </a:r>
            <a:r>
              <a:rPr lang="zh-CN" altLang="en-US" sz="2000" noProof="1">
                <a:latin typeface="+mj-lt"/>
                <a:cs typeface="+mj-lt"/>
              </a:rPr>
              <a:t>（品质）</a:t>
            </a:r>
            <a:r>
              <a:rPr lang="en-US" altLang="zh-CN" sz="2000" noProof="1">
                <a:latin typeface="+mj-lt"/>
                <a:cs typeface="+mj-lt"/>
              </a:rPr>
              <a:t>, </a:t>
            </a:r>
          </a:p>
          <a:p>
            <a:pPr marL="0" indent="0" algn="just">
              <a:lnSpc>
                <a:spcPct val="150000"/>
              </a:lnSpc>
              <a:buFontTx/>
              <a:buNone/>
            </a:pPr>
            <a:r>
              <a:rPr lang="en-US" altLang="zh-CN" sz="2000" noProof="1">
                <a:latin typeface="微软雅黑" panose="020B0503020204020204" charset="-122"/>
                <a:ea typeface="微软雅黑" panose="020B0503020204020204" charset="-122"/>
                <a:cs typeface="+mj-lt"/>
              </a:rPr>
              <a:t>  ◥ </a:t>
            </a:r>
            <a:r>
              <a:rPr lang="en-US" altLang="zh-CN" sz="2000" noProof="1">
                <a:latin typeface="+mj-lt"/>
                <a:cs typeface="+mj-lt"/>
              </a:rPr>
              <a:t>quantity</a:t>
            </a:r>
            <a:r>
              <a:rPr lang="zh-CN" altLang="en-US" sz="2000" noProof="1">
                <a:latin typeface="+mj-lt"/>
                <a:cs typeface="+mj-lt"/>
              </a:rPr>
              <a:t>（数量）</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price</a:t>
            </a:r>
            <a:r>
              <a:rPr lang="zh-CN" altLang="en-US" sz="2000" noProof="1">
                <a:latin typeface="+mj-lt"/>
                <a:cs typeface="+mj-lt"/>
              </a:rPr>
              <a:t>（价格）</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shipment</a:t>
            </a:r>
            <a:r>
              <a:rPr lang="zh-CN" altLang="en-US" sz="2000" noProof="1">
                <a:latin typeface="+mj-lt"/>
                <a:cs typeface="+mj-lt"/>
              </a:rPr>
              <a:t>（货运）</a:t>
            </a:r>
            <a:r>
              <a:rPr lang="en-US" altLang="zh-CN" sz="2000" noProof="1">
                <a:latin typeface="+mj-lt"/>
                <a:cs typeface="+mj-lt"/>
              </a:rPr>
              <a:t>, </a:t>
            </a:r>
          </a:p>
          <a:p>
            <a:pPr marL="0" indent="0" algn="just">
              <a:lnSpc>
                <a:spcPct val="150000"/>
              </a:lnSpc>
              <a:buFontTx/>
              <a:buNone/>
            </a:pPr>
            <a:r>
              <a:rPr lang="en-US" altLang="zh-CN" sz="2000" noProof="1">
                <a:latin typeface="微软雅黑" panose="020B0503020204020204" charset="-122"/>
                <a:ea typeface="微软雅黑" panose="020B0503020204020204" charset="-122"/>
                <a:cs typeface="+mj-lt"/>
              </a:rPr>
              <a:t>  ◥ </a:t>
            </a:r>
            <a:r>
              <a:rPr lang="en-US" altLang="zh-CN" sz="2000" noProof="1">
                <a:latin typeface="+mj-lt"/>
                <a:cs typeface="+mj-lt"/>
              </a:rPr>
              <a:t>payment</a:t>
            </a:r>
            <a:r>
              <a:rPr lang="zh-CN" altLang="en-US" sz="2000" noProof="1">
                <a:latin typeface="+mj-lt"/>
                <a:cs typeface="+mj-lt"/>
              </a:rPr>
              <a:t>（支付）</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inspection</a:t>
            </a:r>
            <a:r>
              <a:rPr lang="zh-CN" altLang="en-US" sz="2000" noProof="1">
                <a:latin typeface="+mj-lt"/>
                <a:cs typeface="+mj-lt"/>
              </a:rPr>
              <a:t>（检验）</a:t>
            </a:r>
            <a:r>
              <a:rPr lang="en-US" altLang="zh-CN" sz="2000" noProof="1">
                <a:latin typeface="+mj-lt"/>
                <a:cs typeface="+mj-lt"/>
              </a:rPr>
              <a:t>,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claims</a:t>
            </a:r>
            <a:r>
              <a:rPr lang="zh-CN" altLang="en-US" sz="2000" noProof="1">
                <a:latin typeface="+mj-lt"/>
                <a:cs typeface="+mj-lt"/>
              </a:rPr>
              <a:t>（索赔）</a:t>
            </a:r>
            <a:r>
              <a:rPr lang="en-US" altLang="zh-CN" sz="2000" noProof="1">
                <a:latin typeface="+mj-lt"/>
                <a:cs typeface="+mj-lt"/>
              </a:rPr>
              <a:t>, </a:t>
            </a:r>
          </a:p>
          <a:p>
            <a:pPr marL="0" indent="0" algn="just">
              <a:lnSpc>
                <a:spcPct val="150000"/>
              </a:lnSpc>
              <a:buFontTx/>
              <a:buNone/>
            </a:pPr>
            <a:r>
              <a:rPr lang="en-US" altLang="zh-CN" sz="2000" noProof="1">
                <a:latin typeface="微软雅黑" panose="020B0503020204020204" charset="-122"/>
                <a:ea typeface="微软雅黑" panose="020B0503020204020204" charset="-122"/>
                <a:cs typeface="+mj-lt"/>
              </a:rPr>
              <a:t>  ◥ </a:t>
            </a:r>
            <a:r>
              <a:rPr lang="en-US" altLang="zh-CN" sz="2000" noProof="1">
                <a:latin typeface="+mj-lt"/>
                <a:cs typeface="+mj-lt"/>
              </a:rPr>
              <a:t>arbitration</a:t>
            </a:r>
            <a:r>
              <a:rPr lang="zh-CN" altLang="en-US" sz="2000" noProof="1">
                <a:latin typeface="+mj-lt"/>
                <a:cs typeface="+mj-lt"/>
              </a:rPr>
              <a:t>（仲裁）</a:t>
            </a:r>
            <a:r>
              <a:rPr lang="en-US" altLang="zh-CN" sz="2000" noProof="1">
                <a:latin typeface="+mj-lt"/>
                <a:cs typeface="+mj-lt"/>
              </a:rPr>
              <a:t> and </a:t>
            </a:r>
            <a:r>
              <a:rPr lang="en-US" altLang="zh-CN" sz="2000" noProof="1">
                <a:latin typeface="微软雅黑" panose="020B0503020204020204" charset="-122"/>
                <a:ea typeface="微软雅黑" panose="020B0503020204020204" charset="-122"/>
                <a:cs typeface="+mj-lt"/>
              </a:rPr>
              <a:t>◥ </a:t>
            </a:r>
            <a:r>
              <a:rPr lang="en-US" altLang="zh-CN" sz="2000" noProof="1">
                <a:latin typeface="+mj-lt"/>
                <a:cs typeface="+mj-lt"/>
              </a:rPr>
              <a:t>Force Majeure</a:t>
            </a:r>
            <a:r>
              <a:rPr lang="zh-CN" altLang="en-US" sz="2000" noProof="1">
                <a:latin typeface="+mj-lt"/>
                <a:cs typeface="+mj-lt"/>
              </a:rPr>
              <a:t>（不可抗力）</a:t>
            </a:r>
            <a:r>
              <a:rPr lang="en-US" altLang="zh-CN" sz="2000" noProof="1">
                <a:latin typeface="+mj-lt"/>
                <a:cs typeface="+mj-lt"/>
              </a:rPr>
              <a:t>.</a:t>
            </a:r>
          </a:p>
        </p:txBody>
      </p:sp>
      <p:sp>
        <p:nvSpPr>
          <p:cNvPr id="14338" name="文本框 99"/>
          <p:cNvSpPr txBox="1">
            <a:spLocks noChangeArrowheads="1"/>
          </p:cNvSpPr>
          <p:nvPr/>
        </p:nvSpPr>
        <p:spPr bwMode="auto">
          <a:xfrm>
            <a:off x="787400" y="1235075"/>
            <a:ext cx="77882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① Price </a:t>
            </a:r>
            <a:r>
              <a:rPr lang="zh-CN" altLang="en-US" sz="1800" b="1" noProof="1">
                <a:solidFill>
                  <a:srgbClr val="00B050"/>
                </a:solidFill>
                <a:effectLst>
                  <a:outerShdw blurRad="38100" dist="38100" dir="2700000" algn="tl">
                    <a:srgbClr val="000000">
                      <a:alpha val="43137"/>
                    </a:srgbClr>
                  </a:outerShdw>
                </a:effectLst>
                <a:latin typeface="+mj-lt"/>
                <a:cs typeface="+mj-lt"/>
              </a:rPr>
              <a:t>（价格条款）</a:t>
            </a:r>
            <a:endParaRPr lang="en-US" altLang="zh-CN" sz="1800" noProof="1">
              <a:latin typeface="+mj-lt"/>
              <a:cs typeface="+mj-lt"/>
            </a:endParaRPr>
          </a:p>
          <a:p>
            <a:pPr marL="0" indent="0" algn="just">
              <a:lnSpc>
                <a:spcPct val="150000"/>
              </a:lnSpc>
              <a:buFontTx/>
              <a:buNone/>
            </a:pPr>
            <a:r>
              <a:rPr lang="zh-CN" altLang="en-US" sz="1800" noProof="1">
                <a:latin typeface="+mj-lt"/>
                <a:cs typeface="+mj-lt"/>
              </a:rPr>
              <a:t>      When stating the contact price, sums of money are very likely to be expresses both in figures and in words. It is also vital to make clear the unit of currency concerned in the contract. A common pattern in legal and quasi-legal documents in the US is that the amount of money are capitalized when stated both in words and figures. （</a:t>
            </a:r>
            <a:r>
              <a:rPr lang="zh-CN" altLang="en-US" sz="1600" noProof="1">
                <a:latin typeface="+mj-lt"/>
                <a:cs typeface="+mj-lt"/>
              </a:rPr>
              <a:t>当陈述合同价格条款时，款项的金额通常会用数字以及文字两种方式表达。在合同中明确有关货币单位也是至关重要的。在美国，法律和准法律文件中常见的一种模式是，当用文字和数字表述金额时，具体数值是大写的。）</a:t>
            </a:r>
          </a:p>
        </p:txBody>
      </p:sp>
      <p:sp>
        <p:nvSpPr>
          <p:cNvPr id="1536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① Price </a:t>
            </a:r>
            <a:r>
              <a:rPr lang="zh-CN" altLang="en-US" sz="1800" b="1" noProof="1">
                <a:solidFill>
                  <a:srgbClr val="00B050"/>
                </a:solidFill>
                <a:effectLst>
                  <a:outerShdw blurRad="38100" dist="38100" dir="2700000" algn="tl">
                    <a:srgbClr val="000000">
                      <a:alpha val="43137"/>
                    </a:srgbClr>
                  </a:outerShdw>
                </a:effectLst>
                <a:latin typeface="+mj-lt"/>
                <a:cs typeface="+mj-lt"/>
              </a:rPr>
              <a:t>（价格条款）</a:t>
            </a:r>
            <a:r>
              <a:rPr lang="en-US" altLang="zh-CN" sz="1800" b="1" noProof="1">
                <a:solidFill>
                  <a:srgbClr val="00B050"/>
                </a:solidFill>
                <a:effectLst>
                  <a:outerShdw blurRad="38100" dist="38100" dir="2700000" algn="tl">
                    <a:srgbClr val="000000">
                      <a:alpha val="43137"/>
                    </a:srgbClr>
                  </a:outerShdw>
                </a:effectLst>
                <a:latin typeface="+mj-lt"/>
                <a:cs typeface="+mj-lt"/>
              </a:rPr>
              <a:t>——Sample</a:t>
            </a:r>
            <a:endParaRPr lang="en-US" altLang="zh-CN" sz="1800" noProof="1">
              <a:latin typeface="+mj-lt"/>
              <a:cs typeface="+mj-lt"/>
            </a:endParaRPr>
          </a:p>
          <a:p>
            <a:pPr marL="0" indent="0" algn="just">
              <a:lnSpc>
                <a:spcPct val="150000"/>
              </a:lnSpc>
              <a:buFontTx/>
              <a:buNone/>
            </a:pPr>
            <a:r>
              <a:rPr lang="zh-CN" altLang="en-US" sz="1800" noProof="1">
                <a:latin typeface="+mj-lt"/>
                <a:cs typeface="+mj-lt"/>
              </a:rPr>
              <a:t>     </a:t>
            </a:r>
            <a:endParaRPr lang="zh-CN" altLang="en-US" sz="1600" noProof="1">
              <a:latin typeface="+mj-lt"/>
              <a:cs typeface="+mj-lt"/>
            </a:endParaRPr>
          </a:p>
        </p:txBody>
      </p:sp>
      <p:sp>
        <p:nvSpPr>
          <p:cNvPr id="1638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pic>
        <p:nvPicPr>
          <p:cNvPr id="1638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6025" y="2724150"/>
            <a:ext cx="6905625"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② Terms of Payment </a:t>
            </a:r>
            <a:r>
              <a:rPr lang="zh-CN" sz="1800" b="1" noProof="1">
                <a:solidFill>
                  <a:srgbClr val="00B050"/>
                </a:solidFill>
                <a:effectLst>
                  <a:outerShdw blurRad="38100" dist="38100" dir="2700000" algn="tl">
                    <a:srgbClr val="000000">
                      <a:alpha val="43137"/>
                    </a:srgbClr>
                  </a:outerShdw>
                </a:effectLst>
                <a:latin typeface="+mj-lt"/>
                <a:cs typeface="+mj-lt"/>
              </a:rPr>
              <a:t>（付款条款）</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Payment may be made by ：</a:t>
            </a:r>
          </a:p>
          <a:p>
            <a:pPr marL="0" indent="0" algn="just">
              <a:lnSpc>
                <a:spcPct val="150000"/>
              </a:lnSpc>
              <a:buFontTx/>
              <a:buNone/>
            </a:pPr>
            <a:r>
              <a:rPr lang="zh-CN" altLang="en-US" sz="1800" noProof="1">
                <a:latin typeface="+mj-lt"/>
                <a:cs typeface="+mj-lt"/>
              </a:rPr>
              <a:t>     </a:t>
            </a:r>
            <a:r>
              <a:rPr lang="zh-CN" altLang="en-US" sz="1800" noProof="1">
                <a:latin typeface="微软雅黑" panose="020B0503020204020204" charset="-122"/>
                <a:ea typeface="微软雅黑" panose="020B0503020204020204" charset="-122"/>
                <a:cs typeface="+mj-lt"/>
              </a:rPr>
              <a:t>◥ </a:t>
            </a:r>
            <a:r>
              <a:rPr lang="zh-CN" altLang="en-US" sz="1800" noProof="1">
                <a:latin typeface="+mj-lt"/>
                <a:cs typeface="+mj-lt"/>
              </a:rPr>
              <a:t> remittance of money（汇付）</a:t>
            </a:r>
          </a:p>
          <a:p>
            <a:pPr marL="0" indent="0" algn="just">
              <a:lnSpc>
                <a:spcPct val="150000"/>
              </a:lnSpc>
              <a:buFontTx/>
              <a:buNone/>
            </a:pPr>
            <a:r>
              <a:rPr lang="zh-CN" altLang="en-US" sz="1800" noProof="1">
                <a:latin typeface="+mj-lt"/>
                <a:cs typeface="+mj-lt"/>
              </a:rPr>
              <a:t>     </a:t>
            </a:r>
            <a:r>
              <a:rPr lang="zh-CN" altLang="en-US" sz="1800" noProof="1">
                <a:latin typeface="微软雅黑" panose="020B0503020204020204" charset="-122"/>
                <a:ea typeface="微软雅黑" panose="020B0503020204020204" charset="-122"/>
                <a:cs typeface="+mj-lt"/>
              </a:rPr>
              <a:t>◥ </a:t>
            </a:r>
            <a:r>
              <a:rPr lang="zh-CN" altLang="en-US" sz="1800" noProof="1">
                <a:latin typeface="+mj-lt"/>
                <a:cs typeface="+mj-lt"/>
              </a:rPr>
              <a:t>collection（托收）</a:t>
            </a:r>
          </a:p>
          <a:p>
            <a:pPr marL="0" indent="0" algn="just">
              <a:lnSpc>
                <a:spcPct val="150000"/>
              </a:lnSpc>
              <a:buFontTx/>
              <a:buNone/>
            </a:pPr>
            <a:r>
              <a:rPr lang="zh-CN" altLang="en-US" sz="1800" noProof="1">
                <a:latin typeface="+mj-lt"/>
                <a:cs typeface="+mj-lt"/>
              </a:rPr>
              <a:t>     </a:t>
            </a:r>
            <a:r>
              <a:rPr lang="zh-CN" altLang="en-US" sz="1800" noProof="1">
                <a:latin typeface="微软雅黑" panose="020B0503020204020204" charset="-122"/>
                <a:ea typeface="微软雅黑" panose="020B0503020204020204" charset="-122"/>
                <a:cs typeface="+mj-lt"/>
              </a:rPr>
              <a:t>◥ </a:t>
            </a:r>
            <a:r>
              <a:rPr lang="zh-CN" altLang="en-US" sz="1800" noProof="1">
                <a:latin typeface="+mj-lt"/>
                <a:cs typeface="+mj-lt"/>
              </a:rPr>
              <a:t>letter of credit（ the most widely accepted means）（信用证）</a:t>
            </a:r>
          </a:p>
        </p:txBody>
      </p:sp>
      <p:sp>
        <p:nvSpPr>
          <p:cNvPr id="1741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② Terms of Payment </a:t>
            </a:r>
            <a:r>
              <a:rPr lang="zh-CN" sz="1800" b="1" noProof="1">
                <a:solidFill>
                  <a:srgbClr val="00B050"/>
                </a:solidFill>
                <a:effectLst>
                  <a:outerShdw blurRad="38100" dist="38100" dir="2700000" algn="tl">
                    <a:srgbClr val="000000">
                      <a:alpha val="43137"/>
                    </a:srgbClr>
                  </a:outerShdw>
                </a:effectLst>
                <a:latin typeface="+mj-lt"/>
                <a:cs typeface="+mj-lt"/>
              </a:rPr>
              <a:t>（付款条款）</a:t>
            </a:r>
            <a:r>
              <a:rPr lang="en-US" altLang="zh-CN" sz="1800" b="1" noProof="1">
                <a:solidFill>
                  <a:srgbClr val="00B050"/>
                </a:solidFill>
                <a:effectLst>
                  <a:outerShdw blurRad="38100" dist="38100" dir="2700000" algn="tl">
                    <a:srgbClr val="000000">
                      <a:alpha val="43137"/>
                    </a:srgbClr>
                  </a:outerShdw>
                </a:effectLst>
                <a:latin typeface="+mj-lt"/>
                <a:cs typeface="+mj-lt"/>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b="1" noProof="1">
                <a:solidFill>
                  <a:srgbClr val="00B0F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a:t>
            </a:r>
            <a:r>
              <a:rPr lang="zh-CN" altLang="en-US" sz="1600" b="1" noProof="1">
                <a:solidFill>
                  <a:srgbClr val="00B0F0"/>
                </a:solidFill>
                <a:effectLst>
                  <a:outerShdw blurRad="38100" dist="38100" dir="2700000" algn="tl">
                    <a:srgbClr val="000000">
                      <a:alpha val="43137"/>
                    </a:srgbClr>
                  </a:outerShdw>
                </a:effectLst>
                <a:latin typeface="+mj-lt"/>
                <a:cs typeface="+mj-lt"/>
              </a:rPr>
              <a:t> (Remittance): </a:t>
            </a:r>
            <a:r>
              <a:rPr lang="zh-CN" altLang="en-US" sz="1800" noProof="1">
                <a:latin typeface="+mj-lt"/>
                <a:cs typeface="+mj-lt"/>
              </a:rPr>
              <a:t>The buyers shall pay the total value to the sellers in advance by T/T not later than Mar. 4th. （汇付：买方应于3月4日前将全部货款以电汇方式预付给卖方）</a:t>
            </a: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a:t>
            </a:r>
            <a:r>
              <a:rPr lang="zh-CN" altLang="en-US" sz="1600" b="1" noProof="1">
                <a:solidFill>
                  <a:srgbClr val="00B0F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 ◥ </a:t>
            </a:r>
            <a:r>
              <a:rPr lang="zh-CN" altLang="en-US" sz="1600" b="1" noProof="1">
                <a:solidFill>
                  <a:srgbClr val="00B0F0"/>
                </a:solidFill>
                <a:effectLst>
                  <a:outerShdw blurRad="38100" dist="38100" dir="2700000" algn="tl">
                    <a:srgbClr val="000000">
                      <a:alpha val="43137"/>
                    </a:srgbClr>
                  </a:outerShdw>
                </a:effectLst>
                <a:latin typeface="+mj-lt"/>
                <a:cs typeface="+mj-lt"/>
              </a:rPr>
              <a:t>(Collection): </a:t>
            </a:r>
            <a:r>
              <a:rPr lang="zh-CN" altLang="en-US" sz="1800" noProof="1">
                <a:latin typeface="+mj-lt"/>
                <a:cs typeface="+mj-lt"/>
              </a:rPr>
              <a:t>Upon first presentation the buyers shall pay against document draft drawn by the sellers at sight. The shipping documents are to be delivered against payment only.（托收：买方凭卖方开具的即期跟单汇票，于第一次见票时立即付款，付款后交单）</a:t>
            </a:r>
          </a:p>
          <a:p>
            <a:pPr marL="0" indent="0" algn="just">
              <a:lnSpc>
                <a:spcPct val="150000"/>
              </a:lnSpc>
              <a:buFontTx/>
              <a:buNone/>
            </a:pPr>
            <a:endParaRPr lang="zh-CN" altLang="en-US" sz="1400" noProof="1">
              <a:latin typeface="+mj-lt"/>
              <a:cs typeface="+mj-lt"/>
            </a:endParaRPr>
          </a:p>
        </p:txBody>
      </p:sp>
      <p:sp>
        <p:nvSpPr>
          <p:cNvPr id="1843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② Terms of Payment </a:t>
            </a:r>
            <a:r>
              <a:rPr lang="zh-CN" sz="1800" b="1" noProof="1">
                <a:solidFill>
                  <a:srgbClr val="00B050"/>
                </a:solidFill>
                <a:effectLst>
                  <a:outerShdw blurRad="38100" dist="38100" dir="2700000" algn="tl">
                    <a:srgbClr val="000000">
                      <a:alpha val="43137"/>
                    </a:srgbClr>
                  </a:outerShdw>
                </a:effectLst>
                <a:latin typeface="+mj-lt"/>
                <a:cs typeface="+mj-lt"/>
              </a:rPr>
              <a:t>（付款条款）</a:t>
            </a:r>
            <a:r>
              <a:rPr lang="en-US" altLang="zh-CN" sz="1800" b="1" noProof="1">
                <a:solidFill>
                  <a:srgbClr val="00B050"/>
                </a:solidFill>
                <a:effectLst>
                  <a:outerShdw blurRad="38100" dist="38100" dir="2700000" algn="tl">
                    <a:srgbClr val="000000">
                      <a:alpha val="43137"/>
                    </a:srgbClr>
                  </a:outerShdw>
                </a:effectLst>
                <a:latin typeface="+mj-lt"/>
                <a:cs typeface="+mj-lt"/>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b="1" noProof="1">
                <a:solidFill>
                  <a:srgbClr val="00B0F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 (L/C): </a:t>
            </a:r>
            <a:r>
              <a:rPr lang="zh-CN" altLang="en-US" sz="1800" noProof="1">
                <a:latin typeface="+mj-lt"/>
                <a:cs typeface="+mj-lt"/>
              </a:rPr>
              <a:t>The Buyer shall, 10 days prior to the time of shipment /after this Contract comes into effect, open an irrevocable Letter of Credit in favor of the Seller. The Letter of Credit shall expire 15 days after the completion of loading of the shipment as stipulated. （信用证：买方应在装运期前/合同生效后10日，开出以卖方为受益人的不可撤销的议付信用证，信用证在装船完毕后15日内到期。）</a:t>
            </a:r>
          </a:p>
        </p:txBody>
      </p:sp>
      <p:sp>
        <p:nvSpPr>
          <p:cNvPr id="1945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③ Shipment </a:t>
            </a:r>
            <a:r>
              <a:rPr lang="zh-CN" sz="1800" b="1" noProof="1">
                <a:solidFill>
                  <a:srgbClr val="00B050"/>
                </a:solidFill>
                <a:effectLst>
                  <a:outerShdw blurRad="38100" dist="38100" dir="2700000" algn="tl">
                    <a:srgbClr val="000000">
                      <a:alpha val="43137"/>
                    </a:srgbClr>
                  </a:outerShdw>
                </a:effectLst>
                <a:latin typeface="+mj-lt"/>
                <a:cs typeface="+mj-lt"/>
              </a:rPr>
              <a:t>（货运条款）</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Shipment means that the seller fulfills his obligation to load goods into the named carrier at given place/point and the time stipulated in the contract. The buyer usually insists on a specified deadline or time interval within which shipment must be made.（货运是指卖方按合同规定的时间、地点和方式负责将货物装上指定的交通运输工具。通常，买方会坚持要求在指定的期限或时间间隔内进行货物装运。）</a:t>
            </a:r>
          </a:p>
        </p:txBody>
      </p:sp>
      <p:sp>
        <p:nvSpPr>
          <p:cNvPr id="2048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③ Shipment </a:t>
            </a:r>
            <a:r>
              <a:rPr lang="zh-CN" sz="1800" b="1" noProof="1">
                <a:solidFill>
                  <a:srgbClr val="00B050"/>
                </a:solidFill>
                <a:effectLst>
                  <a:outerShdw blurRad="38100" dist="38100" dir="2700000" algn="tl">
                    <a:srgbClr val="000000">
                      <a:alpha val="43137"/>
                    </a:srgbClr>
                  </a:outerShdw>
                </a:effectLst>
                <a:latin typeface="+mj-lt"/>
                <a:cs typeface="+mj-lt"/>
              </a:rPr>
              <a:t>（货运条款）</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sz="1800" noProof="1">
                <a:latin typeface="+mj-lt"/>
                <a:cs typeface="+mj-lt"/>
              </a:rPr>
              <a:t>      The sellers shall within 2 days upon the completion of the loading of the goods, advise by fax to the buyers of the contract No., commodity, quantity, gross weight, invoiced value, and date of dispatch. In the event of the sellers’ failure to effect loading when the vessel arrives duly at the loading port, all expenses including dead freight and/or demurrage charges thus shall be for the sellers’ account.</a:t>
            </a:r>
            <a:r>
              <a:rPr lang="zh-CN" sz="1400" noProof="1">
                <a:latin typeface="宋体" panose="02010600030101010101" pitchFamily="2" charset="-122"/>
                <a:cs typeface="+mj-lt"/>
              </a:rPr>
              <a:t>（</a:t>
            </a:r>
            <a:r>
              <a:rPr sz="1400" noProof="1">
                <a:latin typeface="宋体" panose="02010600030101010101" pitchFamily="2" charset="-122"/>
                <a:cs typeface="+mj-lt"/>
              </a:rPr>
              <a:t>卖方在货物装运后，应在两天内将合同编号、商品名称、数量、毛重、发票金额和起运日期用传真通知对方。当船舶按时到达装运港，由于卖方的失误导致没法顺利进行卸载时，空仓费以及滞仓费应由卖方承担。</a:t>
            </a:r>
            <a:r>
              <a:rPr lang="zh-CN" sz="1400" noProof="1">
                <a:latin typeface="宋体" panose="02010600030101010101" pitchFamily="2" charset="-122"/>
                <a:cs typeface="+mj-lt"/>
              </a:rPr>
              <a:t>）</a:t>
            </a:r>
            <a:endParaRPr sz="1400" noProof="1">
              <a:latin typeface="宋体" panose="02010600030101010101" pitchFamily="2" charset="-122"/>
              <a:cs typeface="+mj-lt"/>
            </a:endParaRPr>
          </a:p>
          <a:p>
            <a:pPr marL="0" indent="0" algn="just">
              <a:lnSpc>
                <a:spcPct val="150000"/>
              </a:lnSpc>
              <a:buFontTx/>
              <a:buNone/>
            </a:pPr>
            <a:endParaRPr lang="zh-CN" altLang="en-US" sz="1400" noProof="1">
              <a:latin typeface="宋体" panose="02010600030101010101" pitchFamily="2" charset="-122"/>
              <a:cs typeface="+mj-lt"/>
            </a:endParaRPr>
          </a:p>
        </p:txBody>
      </p:sp>
      <p:sp>
        <p:nvSpPr>
          <p:cNvPr id="2150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Insurance is a process for spreading risk, so that the burden of any loss is borne not by the unfortunate individual directly affected but by the total body of person under consideration. When the insurance clause is drafted, the clause should specify how to allocate the risk of loss, namely, it should make clear when and where the risk or loss of damage passes from the exporter to importer. The exporter then need not worry about loss and damage after risk has passed to the importer, and the importer need not worry about insurance covering damages that occur after the risk has passed onto him. </a:t>
            </a:r>
          </a:p>
        </p:txBody>
      </p:sp>
      <p:sp>
        <p:nvSpPr>
          <p:cNvPr id="2253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保险的目的就是将风险分摊，这样风险发生时，就可以由所有的相关人员分摊而不是由直接遭遇方单独承担。在合同中一旦保险条款被制定，款项中必须明确因风险造成的损失该如何分摊，也就是说，条款应该明确何时何地发生的风险或损害，它的承担人应从出口商转为进口商。这样的话，出口商无需担心风险已经转嫁给进口商，进口商无需担心在风险转嫁给他之后所发生的损害赔偿。</a:t>
            </a:r>
          </a:p>
        </p:txBody>
      </p:sp>
      <p:sp>
        <p:nvSpPr>
          <p:cNvPr id="2355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099" name="文本占位符 4098"/>
          <p:cNvSpPr>
            <a:spLocks noGrp="1"/>
          </p:cNvSpPr>
          <p:nvPr>
            <p:ph type="body" idx="1"/>
          </p:nvPr>
        </p:nvSpPr>
        <p:spPr>
          <a:xfrm>
            <a:off x="179512" y="2060848"/>
            <a:ext cx="8604448" cy="2731125"/>
          </a:xfrm>
          <a:noFill/>
          <a:ln w="9525">
            <a:noFill/>
          </a:ln>
        </p:spPr>
        <p:txBody>
          <a:bodyPr/>
          <a:lstStyle/>
          <a:p>
            <a:pPr marL="0" indent="0" algn="ctr">
              <a:buNone/>
            </a:pPr>
            <a:r>
              <a:rPr lang="zh-CN" altLang="en-US" sz="4400" dirty="0">
                <a:latin typeface="Times New Roman" panose="02020603050405020304" pitchFamily="18" charset="0"/>
                <a:cs typeface="Times New Roman" panose="02020603050405020304" pitchFamily="18" charset="0"/>
              </a:rPr>
              <a:t>Section One   </a:t>
            </a:r>
            <a:endParaRPr lang="en-US" altLang="zh-CN" sz="4400" dirty="0">
              <a:latin typeface="Times New Roman" panose="02020603050405020304" pitchFamily="18" charset="0"/>
              <a:cs typeface="Times New Roman" panose="02020603050405020304" pitchFamily="18" charset="0"/>
            </a:endParaRPr>
          </a:p>
          <a:p>
            <a:pPr marL="0" indent="0" algn="ctr">
              <a:buNone/>
            </a:pPr>
            <a:r>
              <a:rPr lang="zh-CN" altLang="en-US" sz="4400" dirty="0">
                <a:latin typeface="Times New Roman" panose="02020603050405020304" pitchFamily="18" charset="0"/>
                <a:cs typeface="Times New Roman" panose="02020603050405020304" pitchFamily="18" charset="0"/>
              </a:rPr>
              <a:t>  Reasons for International Trade</a:t>
            </a:r>
          </a:p>
          <a:p>
            <a:pPr marL="0" indent="0" algn="ctr">
              <a:buNone/>
            </a:pPr>
            <a:r>
              <a:rPr lang="zh-CN" altLang="en-US" sz="4400" dirty="0">
                <a:latin typeface="Times New Roman" panose="02020603050405020304" pitchFamily="18" charset="0"/>
                <a:cs typeface="Times New Roman" panose="02020603050405020304" pitchFamily="18" charset="0"/>
              </a:rPr>
              <a:t> （第一节 国际贸易产生的原因）</a:t>
            </a:r>
          </a:p>
          <a:p>
            <a:pPr marL="0" indent="0" algn="ctr">
              <a:buNone/>
            </a:pPr>
            <a:endParaRPr lang="zh-CN" altLang="en-US" sz="44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55576" y="1124743"/>
            <a:ext cx="7632848" cy="4216539"/>
          </a:xfrm>
          <a:prstGeom prst="rect">
            <a:avLst/>
          </a:prstGeom>
          <a:noFill/>
        </p:spPr>
        <p:txBody>
          <a:bodyPr wrap="square" rtlCol="0">
            <a:spAutoFit/>
          </a:bodyPr>
          <a:lstStyle/>
          <a:p>
            <a:pPr lvl="0"/>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2</a:t>
            </a:r>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Number</a:t>
            </a:r>
            <a:r>
              <a:rPr lang="zh-CN" altLang="en-US" sz="3000">
                <a:latin typeface="Times New Roman" panose="02020603050405020304" pitchFamily="18" charset="0"/>
                <a:cs typeface="Times New Roman" panose="02020603050405020304" pitchFamily="18" charset="0"/>
              </a:rPr>
              <a:t>（</a:t>
            </a:r>
            <a:r>
              <a:rPr lang="zh-CN" altLang="en-US" sz="3000"/>
              <a:t>个数</a:t>
            </a:r>
            <a:r>
              <a:rPr lang="zh-CN" altLang="en-US" sz="3000">
                <a:latin typeface="Times New Roman" panose="02020603050405020304" pitchFamily="18" charset="0"/>
                <a:cs typeface="Times New Roman" panose="02020603050405020304" pitchFamily="18" charset="0"/>
              </a:rPr>
              <a:t>）</a:t>
            </a:r>
            <a:endParaRPr lang="en-US" altLang="zh-CN" sz="30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Piece (pc.); package (pkg.); pair; set’ dozen (doz.); gross (gr.); ream (m.); roll; case; bale; drummed. they are usually used for industrial products and general products such as stationery, paper, toys, vehicles and live animals.</a:t>
            </a:r>
          </a:p>
          <a:p>
            <a:endParaRPr lang="en-US" altLang="zh-CN" sz="28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a:t>
            </a:r>
            <a:r>
              <a:rPr lang="zh-CN" altLang="en-US" sz="2400"/>
              <a:t>只、件、双、套、打、罗、令、卷、箱、包、桶等。这些单位常用于工业制成品和一般杂货，如文具、纸张、文具、车辆和活体动物等。</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11560" y="126876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None/>
            </a:pPr>
            <a:r>
              <a:rPr lang="en-US" altLang="zh-CN" sz="1800" noProof="1">
                <a:latin typeface="+mj-lt"/>
                <a:cs typeface="+mj-lt"/>
              </a:rPr>
              <a:t>* China's international cargo transportation insurance uses China insurance clauses. China Insurance Clause (CIC) is a stipulation about the risks and the division of responsibilities of carriers, which was revised by People's Insurance Company of China on January 1, 1981 according to the actual situation of China's insurance business and referring to the customary practices of the international insurance market.</a:t>
            </a:r>
          </a:p>
          <a:p>
            <a:pPr marL="0" indent="0" algn="just">
              <a:lnSpc>
                <a:spcPct val="150000"/>
              </a:lnSpc>
              <a:buFontTx/>
              <a:buNone/>
            </a:pPr>
            <a:r>
              <a:rPr lang="en-US" altLang="zh-CN" sz="1400" noProof="1">
                <a:latin typeface="+mj-lt"/>
                <a:cs typeface="+mj-lt"/>
              </a:rPr>
              <a:t>*</a:t>
            </a:r>
            <a:r>
              <a:rPr lang="zh-CN" altLang="en-US" sz="1400" noProof="1">
                <a:latin typeface="+mj-lt"/>
                <a:cs typeface="+mj-lt"/>
              </a:rPr>
              <a:t>中国的国际货物运输保险使用的都是中国保险条款。《中国保险条款》</a:t>
            </a:r>
            <a:r>
              <a:rPr lang="en-US" altLang="zh-CN" sz="1400" noProof="1">
                <a:latin typeface="+mj-lt"/>
                <a:cs typeface="+mj-lt"/>
              </a:rPr>
              <a:t>(China Insurance Clause</a:t>
            </a:r>
            <a:r>
              <a:rPr lang="zh-CN" altLang="en-US" sz="1400" noProof="1">
                <a:latin typeface="+mj-lt"/>
                <a:cs typeface="+mj-lt"/>
              </a:rPr>
              <a:t>，</a:t>
            </a:r>
            <a:r>
              <a:rPr lang="en-US" altLang="zh-CN" sz="1400" noProof="1">
                <a:latin typeface="+mj-lt"/>
                <a:cs typeface="+mj-lt"/>
              </a:rPr>
              <a:t>CIC)</a:t>
            </a:r>
            <a:r>
              <a:rPr lang="zh-CN" altLang="en-US" sz="1400" noProof="1">
                <a:latin typeface="+mj-lt"/>
                <a:cs typeface="+mj-lt"/>
              </a:rPr>
              <a:t>是中国人民保险公司根据我国保险业务的实际情况并参照国际保险市场的习惯做法，于</a:t>
            </a:r>
            <a:r>
              <a:rPr lang="en-US" altLang="zh-CN" sz="1400" noProof="1">
                <a:latin typeface="+mj-lt"/>
                <a:cs typeface="+mj-lt"/>
              </a:rPr>
              <a:t>1981</a:t>
            </a:r>
            <a:r>
              <a:rPr lang="zh-CN" altLang="en-US" sz="1400" noProof="1">
                <a:latin typeface="+mj-lt"/>
                <a:cs typeface="+mj-lt"/>
              </a:rPr>
              <a:t>年</a:t>
            </a:r>
            <a:r>
              <a:rPr lang="en-US" altLang="zh-CN" sz="1400" noProof="1">
                <a:latin typeface="+mj-lt"/>
                <a:cs typeface="+mj-lt"/>
              </a:rPr>
              <a:t>1</a:t>
            </a:r>
            <a:r>
              <a:rPr lang="zh-CN" altLang="en-US" sz="1400" noProof="1">
                <a:latin typeface="+mj-lt"/>
                <a:cs typeface="+mj-lt"/>
              </a:rPr>
              <a:t>月</a:t>
            </a:r>
            <a:r>
              <a:rPr lang="en-US" altLang="zh-CN" sz="1400" noProof="1">
                <a:latin typeface="+mj-lt"/>
                <a:cs typeface="+mj-lt"/>
              </a:rPr>
              <a:t>1</a:t>
            </a:r>
            <a:r>
              <a:rPr lang="zh-CN" altLang="en-US" sz="1400" noProof="1">
                <a:latin typeface="+mj-lt"/>
                <a:cs typeface="+mj-lt"/>
              </a:rPr>
              <a:t>日修订并正式生效的有关承运的险别及责任划分的规定条款。</a:t>
            </a:r>
          </a:p>
        </p:txBody>
      </p:sp>
      <p:sp>
        <p:nvSpPr>
          <p:cNvPr id="23554" name="文本框 99"/>
          <p:cNvSpPr txBox="1">
            <a:spLocks noChangeArrowheads="1"/>
          </p:cNvSpPr>
          <p:nvPr/>
        </p:nvSpPr>
        <p:spPr bwMode="auto">
          <a:xfrm>
            <a:off x="755576" y="1080866"/>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The buying and selling of the Assembly Lines and the Color TV Sets shall be on FOB basis, thus the ocean marine cargo insurance on them shall be effected by Party A and Party B respectively. In the duration of this contract, Assembly Lines shall be insured by Party A. Should any loss or damage occur, Party A shall lodge claims against the insurer and pay a part of the indemnification received from the insurer to Party B, which shall be in proportion to the payment Party A has not made for the part of machinery involved in the loss or damage.</a:t>
            </a:r>
          </a:p>
        </p:txBody>
      </p:sp>
      <p:sp>
        <p:nvSpPr>
          <p:cNvPr id="2457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54305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④ Insurance </a:t>
            </a:r>
            <a:r>
              <a:rPr lang="zh-CN" sz="1800" b="1" noProof="1">
                <a:solidFill>
                  <a:srgbClr val="00B050"/>
                </a:solidFill>
                <a:effectLst>
                  <a:outerShdw blurRad="38100" dist="38100" dir="2700000" algn="tl">
                    <a:srgbClr val="000000">
                      <a:alpha val="43137"/>
                    </a:srgbClr>
                  </a:outerShdw>
                </a:effectLst>
                <a:latin typeface="+mj-lt"/>
                <a:cs typeface="+mj-lt"/>
              </a:rPr>
              <a:t>（保险）</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zh-CN" altLang="en-US" sz="1600" noProof="1">
                <a:latin typeface="+mj-lt"/>
                <a:cs typeface="+mj-lt"/>
              </a:rPr>
              <a:t>      装配线与彩色电视机的买卖均在FOB基础上进行，其海运保险分别由甲方和乙方办理。在本合同期限内，装配线由甲方投保。如果发生损失或损坏，由甲方向保险人提出索赔并将从保险人处获得赔偿的一部分分付给乙方，这部分应与受损机械设备中甲方未支付的部分成比例。</a:t>
            </a:r>
          </a:p>
        </p:txBody>
      </p:sp>
      <p:sp>
        <p:nvSpPr>
          <p:cNvPr id="2560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⑤ Inspection</a:t>
            </a:r>
            <a:r>
              <a:rPr lang="zh-CN" sz="1800" b="1" noProof="1">
                <a:solidFill>
                  <a:srgbClr val="00B050"/>
                </a:solidFill>
                <a:effectLst>
                  <a:outerShdw blurRad="38100" dist="38100" dir="2700000" algn="tl">
                    <a:srgbClr val="000000">
                      <a:alpha val="43137"/>
                    </a:srgbClr>
                  </a:outerShdw>
                </a:effectLst>
                <a:latin typeface="+mj-lt"/>
                <a:cs typeface="+mj-lt"/>
              </a:rPr>
              <a:t>（检验）</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Sometimes the buyers may desire to have the right to inspect the contract goods while being manufactured. More often the exporter is expected to submit a certificate of inspection or survey report before shipment. Therefore, the procedure and manner of inspection should be provided in the contract. Arrangement will be especially necessary to deal with the possibility that the manufacturer’s inspection will yield different results from inspection upon receipt. （有些时候，货品生产期内，买方会期望有权检验合同货品。通常，出口商在装运前会出具一份检验证明报告，报告内包含检验流程和检验方式。买方应做好事前准备，来应对检验结果不符合要求的情况。）</a:t>
            </a:r>
          </a:p>
        </p:txBody>
      </p:sp>
      <p:sp>
        <p:nvSpPr>
          <p:cNvPr id="2662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⑥ Claims </a:t>
            </a:r>
            <a:r>
              <a:rPr lang="zh-CN" sz="1800" b="1" noProof="1">
                <a:solidFill>
                  <a:srgbClr val="00B050"/>
                </a:solidFill>
                <a:effectLst>
                  <a:outerShdw blurRad="38100" dist="38100" dir="2700000" algn="tl">
                    <a:srgbClr val="000000">
                      <a:alpha val="43137"/>
                    </a:srgbClr>
                  </a:outerShdw>
                </a:effectLst>
                <a:latin typeface="+mj-lt"/>
                <a:cs typeface="+mj-lt"/>
              </a:rPr>
              <a:t>（索赔）</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800" noProof="1">
                <a:latin typeface="+mj-lt"/>
                <a:cs typeface="+mj-lt"/>
              </a:rPr>
              <a:t>   </a:t>
            </a:r>
            <a:r>
              <a:rPr lang="zh-CN" altLang="en-US" sz="1600" noProof="1">
                <a:latin typeface="+mj-lt"/>
                <a:cs typeface="+mj-lt"/>
              </a:rPr>
              <a:t> Claims means that in international trade, one party breaks the contract and causes losses to the other party directly or indirectly, the party suffering the losses may ask for compensation for the losses. In some contract, the two parties often stipulate clauses on settlement of claim as well as inspection and claim clauses.（所谓索赔，就是指争议发生以后，遭受损害的一方向违约方提出赔偿的要求。买卖双方通常会在合同中写明索赔的办法以及有关商检和索赔的条款。）</a:t>
            </a:r>
          </a:p>
        </p:txBody>
      </p:sp>
      <p:sp>
        <p:nvSpPr>
          <p:cNvPr id="2765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⑥ Claims </a:t>
            </a:r>
            <a:r>
              <a:rPr lang="zh-CN" sz="1800" b="1" noProof="1">
                <a:solidFill>
                  <a:srgbClr val="00B050"/>
                </a:solidFill>
                <a:effectLst>
                  <a:outerShdw blurRad="38100" dist="38100" dir="2700000" algn="tl">
                    <a:srgbClr val="000000">
                      <a:alpha val="43137"/>
                    </a:srgbClr>
                  </a:outerShdw>
                </a:effectLst>
                <a:latin typeface="+mj-lt"/>
                <a:cs typeface="+mj-lt"/>
              </a:rPr>
              <a:t>（索赔）</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None/>
            </a:pPr>
            <a:r>
              <a:rPr lang="en-US" altLang="zh-CN" sz="1600" noProof="1">
                <a:latin typeface="+mj-lt"/>
                <a:cs typeface="+mj-lt"/>
              </a:rPr>
              <a:t> * There are two ways to stipulate the claim clauses in import and export contracts, one is the objection and claim clause; The other is the Penalty clause. Because the laws of different countries have different provisions on penalty clauses, in China's export contracts, only objection and claim clauses are generally signed, which are combined with inspection clauses. </a:t>
            </a:r>
            <a:endParaRPr lang="en-US" altLang="zh-CN" sz="1400" noProof="1">
              <a:latin typeface="+mj-lt"/>
              <a:cs typeface="+mj-lt"/>
            </a:endParaRPr>
          </a:p>
          <a:p>
            <a:pPr marL="0" indent="0" algn="just">
              <a:lnSpc>
                <a:spcPct val="150000"/>
              </a:lnSpc>
              <a:buFontTx/>
              <a:buNone/>
            </a:pPr>
            <a:r>
              <a:rPr lang="en-US" altLang="zh-CN" sz="1600" noProof="1">
                <a:latin typeface="+mj-lt"/>
                <a:cs typeface="+mj-lt"/>
              </a:rPr>
              <a:t> </a:t>
            </a:r>
            <a:r>
              <a:rPr lang="en-US" altLang="zh-CN" sz="1600" dirty="0">
                <a:latin typeface="+mj-lt"/>
                <a:cs typeface="+mj-lt"/>
                <a:sym typeface="+mn-ea"/>
              </a:rPr>
              <a:t>* </a:t>
            </a:r>
            <a:r>
              <a:rPr lang="zh-CN" altLang="en-US" sz="1600" noProof="1">
                <a:latin typeface="+mj-lt"/>
                <a:cs typeface="+mj-lt"/>
              </a:rPr>
              <a:t>进出口合同中的索赔条款有两种规定方式，一种是异议和索赔条款</a:t>
            </a:r>
            <a:r>
              <a:rPr lang="en-US" altLang="zh-CN" sz="1600" noProof="1">
                <a:latin typeface="+mj-lt"/>
                <a:cs typeface="+mj-lt"/>
              </a:rPr>
              <a:t>(Discrepancy and Claim Clause);</a:t>
            </a:r>
            <a:r>
              <a:rPr lang="zh-CN" altLang="en-US" sz="1600" noProof="1">
                <a:latin typeface="+mj-lt"/>
                <a:cs typeface="+mj-lt"/>
              </a:rPr>
              <a:t>另一种则是罚金</a:t>
            </a:r>
            <a:r>
              <a:rPr lang="en-US" altLang="zh-CN" sz="1600" noProof="1">
                <a:latin typeface="+mj-lt"/>
                <a:cs typeface="+mj-lt"/>
              </a:rPr>
              <a:t>(Penalty)</a:t>
            </a:r>
            <a:r>
              <a:rPr lang="zh-CN" altLang="en-US" sz="1600" noProof="1">
                <a:latin typeface="+mj-lt"/>
                <a:cs typeface="+mj-lt"/>
              </a:rPr>
              <a:t>条款。由于不同国家的法律对于罚金条款的规定不同，因此在我国出口合同中，一般只签定异议和索赔条款，同检验条款合并订在一起。</a:t>
            </a:r>
          </a:p>
        </p:txBody>
      </p:sp>
      <p:sp>
        <p:nvSpPr>
          <p:cNvPr id="2765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⑥ Claims </a:t>
            </a:r>
            <a:r>
              <a:rPr lang="zh-CN" sz="1800" b="1" noProof="1">
                <a:solidFill>
                  <a:srgbClr val="00B050"/>
                </a:solidFill>
                <a:effectLst>
                  <a:outerShdw blurRad="38100" dist="38100" dir="2700000" algn="tl">
                    <a:srgbClr val="000000">
                      <a:alpha val="43137"/>
                    </a:srgbClr>
                  </a:outerShdw>
                </a:effectLst>
                <a:latin typeface="+mj-lt"/>
                <a:cs typeface="+mj-lt"/>
              </a:rPr>
              <a:t>（索赔）</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600" noProof="1">
                <a:latin typeface="+mj-lt"/>
                <a:cs typeface="+mj-lt"/>
              </a:rPr>
              <a:t>     In case of quality discrepancy, claims should be filed by the buyer within 30 days after the arrival of the goods at port of destination, while for quantity discrepancy, claims should be filed by the Buyer within 15 days after the arrival of the goods at port of destination. In all case, claims must be accompanied by survey reports of recognized public surveyors agreed to by the seller. If the goods have already been processed, the buyer shall thereupon lose the right to claim. Should the responsibility of the subject under claim be found to rest on the part of the seller, the seller should, within 20 days after receipt of the claim, send his reply to the buyer together with suggestion for settlement.</a:t>
            </a:r>
          </a:p>
        </p:txBody>
      </p:sp>
      <p:sp>
        <p:nvSpPr>
          <p:cNvPr id="2867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⑥ Claims </a:t>
            </a:r>
            <a:r>
              <a:rPr lang="zh-CN" sz="1800" b="1" noProof="1">
                <a:solidFill>
                  <a:srgbClr val="00B050"/>
                </a:solidFill>
                <a:effectLst>
                  <a:outerShdw blurRad="38100" dist="38100" dir="2700000" algn="tl">
                    <a:srgbClr val="000000">
                      <a:alpha val="43137"/>
                    </a:srgbClr>
                  </a:outerShdw>
                </a:effectLst>
                <a:latin typeface="+mj-lt"/>
                <a:cs typeface="+mj-lt"/>
              </a:rPr>
              <a:t>（索赔）</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sz="18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zh-CN" altLang="en-US" sz="1600" noProof="1">
                <a:latin typeface="+mj-lt"/>
                <a:cs typeface="+mj-lt"/>
              </a:rPr>
              <a:t>     品质异议须于货到目的港之日起30天内提出，数量异议须于货到目的港之日起15天内提出，并均须提供经卖方同意的公正行的检验证明。如果货物已经过加工，买方即丧失索赔权利。如责任属于卖方，卖方收到异议20天内答复买方并提出处理意见。</a:t>
            </a:r>
          </a:p>
        </p:txBody>
      </p:sp>
      <p:sp>
        <p:nvSpPr>
          <p:cNvPr id="2969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p>
          <a:p>
            <a:pPr marL="0" indent="0" algn="just">
              <a:lnSpc>
                <a:spcPct val="150000"/>
              </a:lnSpc>
              <a:buFontTx/>
              <a:buNone/>
            </a:pPr>
            <a:r>
              <a:rPr lang="zh-CN" altLang="en-US" sz="1600" noProof="1">
                <a:latin typeface="+mj-lt"/>
                <a:cs typeface="+mj-lt"/>
              </a:rPr>
              <a:t>     </a:t>
            </a:r>
            <a:r>
              <a:rPr lang="zh-CN" altLang="en-US" sz="1600" noProof="1">
                <a:latin typeface="微软雅黑" panose="020B0503020204020204" charset="-122"/>
                <a:ea typeface="微软雅黑" panose="020B0503020204020204" charset="-122"/>
                <a:cs typeface="+mj-lt"/>
              </a:rPr>
              <a:t>◥ </a:t>
            </a:r>
            <a:r>
              <a:rPr lang="zh-CN" altLang="en-US" sz="1600" noProof="1">
                <a:latin typeface="+mj-lt"/>
                <a:cs typeface="+mj-lt"/>
              </a:rPr>
              <a:t>The arbitration refers to that the two parties, before or after the disputes arise, reach a written agreement that they will submit the disputes which cannot be settled through amicable negotiations to a third party for arbitration. </a:t>
            </a:r>
            <a:r>
              <a:rPr lang="zh-CN" altLang="en-US" sz="1400" noProof="1">
                <a:latin typeface="+mj-lt"/>
                <a:cs typeface="+mj-lt"/>
              </a:rPr>
              <a:t>（所谓仲裁就是指买卖双方在争议发生之前或之后，签订书面协议，自愿将争议提交双方所同意的第三者予以裁决，以解决争议的一种方式。）</a:t>
            </a: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 </a:t>
            </a:r>
            <a:r>
              <a:rPr lang="zh-CN" altLang="en-US" sz="1600" noProof="1">
                <a:latin typeface="+mj-lt"/>
                <a:cs typeface="+mj-lt"/>
              </a:rPr>
              <a:t>Both parties shall settle the disputes complying with the result of arbitration as the arbitration result has legally binding force. </a:t>
            </a:r>
            <a:r>
              <a:rPr lang="zh-CN" altLang="en-US" sz="1400" noProof="1">
                <a:latin typeface="+mj-lt"/>
                <a:cs typeface="+mj-lt"/>
              </a:rPr>
              <a:t>（由于仲裁是依照法律所允许的仲裁程序裁定争端，因而仲裁裁决具有法律约束力，当事人双方必须遵照执行。）</a:t>
            </a: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a:t>
            </a:r>
            <a:endParaRPr lang="zh-CN" altLang="en-US" sz="1600" noProof="1">
              <a:latin typeface="+mj-lt"/>
              <a:cs typeface="+mj-lt"/>
            </a:endParaRPr>
          </a:p>
        </p:txBody>
      </p:sp>
      <p:sp>
        <p:nvSpPr>
          <p:cNvPr id="3072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endParaRPr lang="zh-CN" altLang="en-US" sz="1600" noProof="1">
              <a:latin typeface="+mj-lt"/>
              <a:cs typeface="+mj-lt"/>
            </a:endParaRP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 </a:t>
            </a:r>
            <a:r>
              <a:rPr lang="zh-CN" altLang="en-US" sz="1600" noProof="1">
                <a:latin typeface="+mj-lt"/>
                <a:cs typeface="+mj-lt"/>
              </a:rPr>
              <a:t>Once the two disputing parties decide to solve problems by arbitration, they can</a:t>
            </a:r>
            <a:r>
              <a:rPr lang="en-US" altLang="zh-CN" sz="1600" noProof="1">
                <a:latin typeface="+mj-lt"/>
                <a:cs typeface="+mj-lt"/>
              </a:rPr>
              <a:t>'</a:t>
            </a:r>
            <a:r>
              <a:rPr lang="zh-CN" altLang="en-US" sz="1600" noProof="1">
                <a:latin typeface="+mj-lt"/>
                <a:cs typeface="+mj-lt"/>
              </a:rPr>
              <a:t>t file a suit at the court. This is the main function of arbitration agreement, namely the exclusion of the court</a:t>
            </a:r>
            <a:r>
              <a:rPr lang="en-US" altLang="zh-CN" sz="1600" noProof="1">
                <a:latin typeface="+mj-lt"/>
                <a:cs typeface="+mj-lt"/>
              </a:rPr>
              <a:t>'</a:t>
            </a:r>
            <a:r>
              <a:rPr lang="zh-CN" altLang="en-US" sz="1600" noProof="1">
                <a:latin typeface="+mj-lt"/>
                <a:cs typeface="+mj-lt"/>
              </a:rPr>
              <a:t>s jurisdiction of the case.</a:t>
            </a:r>
            <a:r>
              <a:rPr lang="zh-CN" altLang="en-US" sz="1400" noProof="1">
                <a:latin typeface="+mj-lt"/>
                <a:cs typeface="+mj-lt"/>
              </a:rPr>
              <a:t>（此外，一旦争议双方决定以仲裁的形式解决争端，双方不得向法院起诉。这就是仲裁最重要的作用，即排除法院对争议案件的管辖权。）</a:t>
            </a:r>
          </a:p>
          <a:p>
            <a:pPr marL="0" indent="0" algn="just">
              <a:lnSpc>
                <a:spcPct val="150000"/>
              </a:lnSpc>
              <a:buFontTx/>
              <a:buNone/>
            </a:pPr>
            <a:r>
              <a:rPr lang="zh-CN" altLang="en-US" sz="1400" noProof="1">
                <a:latin typeface="微软雅黑" panose="020B0503020204020204" charset="-122"/>
                <a:ea typeface="微软雅黑" panose="020B0503020204020204" charset="-122"/>
                <a:cs typeface="+mj-lt"/>
              </a:rPr>
              <a:t>  ◥ </a:t>
            </a:r>
            <a:r>
              <a:rPr lang="zh-CN" altLang="en-US" sz="1400" noProof="1">
                <a:latin typeface="+mj-lt"/>
                <a:cs typeface="+mj-lt"/>
              </a:rPr>
              <a:t>When set arbitration clauses there are four issues should be considered. （制定仲裁条款时需考虑）：</a:t>
            </a:r>
          </a:p>
          <a:p>
            <a:pPr marL="0" indent="0" algn="just">
              <a:lnSpc>
                <a:spcPct val="150000"/>
              </a:lnSpc>
              <a:buFontTx/>
              <a:buNone/>
            </a:pPr>
            <a:r>
              <a:rPr lang="zh-CN" altLang="en-US" sz="1400" noProof="1">
                <a:latin typeface="+mj-lt"/>
                <a:cs typeface="+mj-lt"/>
              </a:rPr>
              <a:t>      </a:t>
            </a:r>
            <a:r>
              <a:rPr lang="en-US" altLang="zh-CN" sz="1400" noProof="1">
                <a:latin typeface="+mj-lt"/>
                <a:cs typeface="+mj-lt"/>
              </a:rPr>
              <a:t>— the place of arbitration </a:t>
            </a:r>
            <a:r>
              <a:rPr lang="zh-CN" altLang="en-US" sz="1400" noProof="1">
                <a:latin typeface="+mj-lt"/>
                <a:cs typeface="+mj-lt"/>
              </a:rPr>
              <a:t>（仲裁地点）</a:t>
            </a:r>
            <a:r>
              <a:rPr lang="en-US" altLang="zh-CN" sz="1400" noProof="1">
                <a:latin typeface="+mj-lt"/>
                <a:cs typeface="+mj-lt"/>
              </a:rPr>
              <a:t>           — arbitration body </a:t>
            </a:r>
            <a:r>
              <a:rPr lang="zh-CN" altLang="en-US" sz="1400" noProof="1">
                <a:latin typeface="+mj-lt"/>
                <a:cs typeface="+mj-lt"/>
              </a:rPr>
              <a:t>（仲裁机构）</a:t>
            </a:r>
            <a:endParaRPr lang="en-US" altLang="zh-CN" sz="1400" noProof="1">
              <a:latin typeface="+mj-lt"/>
              <a:cs typeface="+mj-lt"/>
            </a:endParaRPr>
          </a:p>
          <a:p>
            <a:pPr marL="0" indent="0" algn="just">
              <a:lnSpc>
                <a:spcPct val="150000"/>
              </a:lnSpc>
              <a:buFontTx/>
              <a:buNone/>
            </a:pPr>
            <a:r>
              <a:rPr lang="en-US" altLang="zh-CN" sz="1400" noProof="1">
                <a:latin typeface="+mj-lt"/>
                <a:cs typeface="+mj-lt"/>
              </a:rPr>
              <a:t>     — applicable arbitration rules </a:t>
            </a:r>
            <a:r>
              <a:rPr lang="zh-CN" altLang="en-US" sz="1400" noProof="1">
                <a:latin typeface="+mj-lt"/>
                <a:cs typeface="+mj-lt"/>
              </a:rPr>
              <a:t>（仲裁规则的适用） </a:t>
            </a:r>
            <a:r>
              <a:rPr lang="en-US" altLang="zh-CN" sz="1400" noProof="1">
                <a:latin typeface="+mj-lt"/>
                <a:cs typeface="+mj-lt"/>
                <a:sym typeface="+mn-ea"/>
              </a:rPr>
              <a:t>  — the arbitral award </a:t>
            </a:r>
            <a:r>
              <a:rPr lang="zh-CN" altLang="en-US" sz="1400" noProof="1">
                <a:latin typeface="+mj-lt"/>
                <a:cs typeface="+mj-lt"/>
                <a:sym typeface="+mn-ea"/>
              </a:rPr>
              <a:t>（仲裁的裁决）</a:t>
            </a:r>
          </a:p>
        </p:txBody>
      </p:sp>
      <p:sp>
        <p:nvSpPr>
          <p:cNvPr id="3174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55574" y="1220312"/>
            <a:ext cx="7727387" cy="3016210"/>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(3)Length</a:t>
            </a:r>
            <a:r>
              <a:rPr lang="zh-CN" altLang="en-US" sz="3000">
                <a:latin typeface="Times New Roman" panose="02020603050405020304" pitchFamily="18" charset="0"/>
                <a:cs typeface="Times New Roman" panose="02020603050405020304" pitchFamily="18" charset="0"/>
              </a:rPr>
              <a:t>（</a:t>
            </a:r>
            <a:r>
              <a:rPr lang="zh-CN" altLang="en-US" sz="3000"/>
              <a:t>长度</a:t>
            </a:r>
            <a:r>
              <a:rPr lang="zh-CN" altLang="en-US" sz="3000">
                <a:latin typeface="Times New Roman" panose="02020603050405020304" pitchFamily="18" charset="0"/>
                <a:cs typeface="Times New Roman" panose="02020603050405020304" pitchFamily="18" charset="0"/>
              </a:rPr>
              <a:t>）</a:t>
            </a:r>
            <a:endParaRPr lang="en-US" altLang="zh-CN" sz="30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Meter(m); centimeter(cm.); foot(ft); yard(yd); kilometer; mile, etc. they are usually used for textile products, metal cords, electric wires, ropes and so on.</a:t>
            </a:r>
          </a:p>
          <a:p>
            <a:pPr algn="just"/>
            <a:endParaRPr lang="en-US" altLang="zh-CN" sz="2800">
              <a:latin typeface="Times New Roman" panose="02020603050405020304" pitchFamily="18" charset="0"/>
              <a:cs typeface="Times New Roman" panose="02020603050405020304" pitchFamily="18" charset="0"/>
            </a:endParaRPr>
          </a:p>
          <a:p>
            <a:pPr algn="just"/>
            <a:r>
              <a:rPr lang="zh-CN" altLang="en-US" sz="2400">
                <a:latin typeface="Times New Roman" panose="02020603050405020304" pitchFamily="18" charset="0"/>
                <a:cs typeface="Times New Roman" panose="02020603050405020304" pitchFamily="18" charset="0"/>
              </a:rPr>
              <a:t>（</a:t>
            </a:r>
            <a:r>
              <a:rPr lang="zh-CN" altLang="en-US" sz="2400"/>
              <a:t>米、厘米、英尺、码、千米、英里等，这些单位常用于纺织品、金属绳索、电线、电缆等。</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sz="16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zh-CN" altLang="en-US" sz="1600" noProof="1">
                <a:latin typeface="微软雅黑" panose="020B0503020204020204" charset="-122"/>
                <a:ea typeface="微软雅黑" panose="020B0503020204020204" charset="-122"/>
                <a:cs typeface="+mj-lt"/>
              </a:rPr>
              <a:t> </a:t>
            </a:r>
            <a:r>
              <a:rPr lang="zh-CN" altLang="en-US" sz="1400" noProof="1">
                <a:latin typeface="微软雅黑" panose="020B0503020204020204" charset="-122"/>
                <a:ea typeface="微软雅黑" panose="020B0503020204020204" charset="-122"/>
                <a:cs typeface="+mj-lt"/>
              </a:rPr>
              <a:t> </a:t>
            </a:r>
            <a:r>
              <a:rPr lang="zh-CN" altLang="en-US" sz="1600" noProof="1">
                <a:ea typeface="微软雅黑" panose="020B0503020204020204" charset="-122"/>
                <a:cs typeface="+mn-lt"/>
              </a:rPr>
              <a:t> All disputes in connection with this Contract shall be settled friendly through negotiations.  In case no settlement can be reached, the case may then be submitted for arbitration to China International Economic and Trade Arbitration Commission in accordance with the Arbitration Rules of Procedures promulgated by the said Arbitration Commission. The Arbitration shall take place in Shijiazhuang and the decision of the Arbitration Commission shall be final and binding upon both parties, and neither party shall seek recourse to a law court or other authorities to appeal for revision of the decision. Arbitration fee shall be borne by the losing party. </a:t>
            </a:r>
          </a:p>
        </p:txBody>
      </p:sp>
      <p:sp>
        <p:nvSpPr>
          <p:cNvPr id="3277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⑦ Arbitration</a:t>
            </a:r>
            <a:r>
              <a:rPr lang="zh-CN" altLang="en-US" sz="1800" b="1" noProof="1">
                <a:solidFill>
                  <a:srgbClr val="00B050"/>
                </a:solidFill>
                <a:effectLst>
                  <a:outerShdw blurRad="38100" dist="38100" dir="2700000" algn="tl">
                    <a:srgbClr val="000000">
                      <a:alpha val="43137"/>
                    </a:srgbClr>
                  </a:outerShdw>
                </a:effectLst>
                <a:latin typeface="+mj-lt"/>
                <a:cs typeface="+mj-lt"/>
              </a:rPr>
              <a:t> （仲裁）</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sz="1600" b="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zh-CN" altLang="en-US" sz="1600" noProof="1">
                <a:latin typeface="+mj-ea"/>
                <a:ea typeface="+mj-ea"/>
                <a:cs typeface="+mj-ea"/>
              </a:rPr>
              <a:t>  凡有关本合同或执行本合同而发生的一切争议，应通过友好协商解决，如协商不成，则应申请中国国际经济贸易仲裁委员会按照中国国际经济贸易仲裁委员会规定的仲裁规则在石家庄进行仲裁。该仲裁委员会的裁决是终局的，买卖双方均应受其约束，仲裁费由败诉一方负担。任何一方不得向法院或其他机关申请变更该条款。</a:t>
            </a:r>
          </a:p>
        </p:txBody>
      </p:sp>
      <p:sp>
        <p:nvSpPr>
          <p:cNvPr id="3379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p>
          <a:p>
            <a:pPr marL="0" indent="0" algn="just">
              <a:lnSpc>
                <a:spcPct val="150000"/>
              </a:lnSpc>
              <a:buFontTx/>
              <a:buNone/>
            </a:pPr>
            <a:r>
              <a:rPr lang="zh-CN" altLang="en-US" sz="1600" noProof="1">
                <a:latin typeface="+mj-lt"/>
                <a:ea typeface="+mj-ea"/>
                <a:cs typeface="+mj-lt"/>
              </a:rPr>
              <a:t>    </a:t>
            </a:r>
            <a:r>
              <a:rPr lang="zh-CN" altLang="en-US" sz="1600" noProof="1">
                <a:latin typeface="微软雅黑" panose="020B0503020204020204" charset="-122"/>
                <a:ea typeface="微软雅黑" panose="020B0503020204020204" charset="-122"/>
                <a:cs typeface="+mj-lt"/>
              </a:rPr>
              <a:t>◥</a:t>
            </a:r>
            <a:r>
              <a:rPr lang="zh-CN" altLang="en-US" sz="1600" noProof="1">
                <a:latin typeface="+mj-lt"/>
                <a:ea typeface="+mj-ea"/>
                <a:cs typeface="+mj-lt"/>
              </a:rPr>
              <a:t>Force Majeure, also called Act of God, refers to an event that can neither be anticipated nor be preventable, avoidable and controllable after the conclusion of the contract, not resulted from the fault or neglect of the parties involved, leading to the failure or the delay of the fulfillment of contract; the party who fails or delays to fulfill the contract due to such event can be free from the liabilities, or to be given an option of terminating the contract or postponing the performance of the contract. </a:t>
            </a:r>
            <a:r>
              <a:rPr lang="zh-CN" altLang="en-US" sz="1400" noProof="1">
                <a:latin typeface="+mj-lt"/>
                <a:ea typeface="+mj-ea"/>
                <a:cs typeface="+mj-lt"/>
              </a:rPr>
              <a:t>（不可抗力又称人力不可抗拒。它是指在买卖合同签订后，不是由于合同当事人的过失或疏忽，而是由于发生了合同当事人无法预见、无法预防、无法避免和无法控制的事件，以致不能履行合同或不能如期履行合同，发生意外事件的一方可以免除履行合同的责任或推迟履行合同。）</a:t>
            </a:r>
          </a:p>
          <a:p>
            <a:pPr marL="0" indent="0" algn="just">
              <a:lnSpc>
                <a:spcPct val="150000"/>
              </a:lnSpc>
              <a:buFontTx/>
              <a:buNone/>
            </a:pPr>
            <a:r>
              <a:rPr lang="zh-CN" altLang="en-US" sz="1400" noProof="1">
                <a:latin typeface="+mj-lt"/>
                <a:ea typeface="+mj-ea"/>
                <a:cs typeface="+mj-lt"/>
              </a:rPr>
              <a:t> </a:t>
            </a:r>
          </a:p>
        </p:txBody>
      </p:sp>
      <p:sp>
        <p:nvSpPr>
          <p:cNvPr id="3481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endParaRPr lang="zh-CN" altLang="en-US" sz="1600" noProof="1">
              <a:latin typeface="+mj-lt"/>
              <a:ea typeface="+mj-ea"/>
              <a:cs typeface="+mj-lt"/>
            </a:endParaRPr>
          </a:p>
          <a:p>
            <a:pPr marL="0" indent="0" algn="just">
              <a:lnSpc>
                <a:spcPct val="150000"/>
              </a:lnSpc>
              <a:buFontTx/>
              <a:buNone/>
            </a:pPr>
            <a:r>
              <a:rPr lang="zh-CN" altLang="en-US" sz="1600" noProof="1">
                <a:latin typeface="+mj-lt"/>
                <a:ea typeface="+mj-ea"/>
                <a:cs typeface="+mj-lt"/>
              </a:rPr>
              <a:t>   </a:t>
            </a:r>
            <a:r>
              <a:rPr lang="zh-CN" altLang="en-US" sz="1600" noProof="1">
                <a:latin typeface="微软雅黑" panose="020B0503020204020204" charset="-122"/>
                <a:ea typeface="微软雅黑" panose="020B0503020204020204" charset="-122"/>
                <a:cs typeface="+mj-lt"/>
              </a:rPr>
              <a:t>◥ </a:t>
            </a:r>
            <a:r>
              <a:rPr lang="zh-CN" altLang="en-US" sz="1600" noProof="1">
                <a:latin typeface="+mj-lt"/>
                <a:ea typeface="+mj-ea"/>
                <a:cs typeface="+mj-lt"/>
              </a:rPr>
              <a:t>So the Force Majeure clause actually is an escape clause in a contract, a legal principle as well. （不可抗力是合同中的一项免责条款，也是一项法律原则）</a:t>
            </a:r>
          </a:p>
          <a:p>
            <a:pPr marL="0" indent="0" algn="just">
              <a:lnSpc>
                <a:spcPct val="150000"/>
              </a:lnSpc>
              <a:buFontTx/>
              <a:buNone/>
            </a:pPr>
            <a:r>
              <a:rPr lang="zh-CN" altLang="en-US" sz="1600" noProof="1">
                <a:latin typeface="+mj-lt"/>
                <a:ea typeface="+mj-ea"/>
                <a:cs typeface="+mj-lt"/>
              </a:rPr>
              <a:t>   </a:t>
            </a:r>
            <a:r>
              <a:rPr lang="zh-CN" altLang="en-US" sz="1600" noProof="1">
                <a:latin typeface="微软雅黑" panose="020B0503020204020204" charset="-122"/>
                <a:ea typeface="微软雅黑" panose="020B0503020204020204" charset="-122"/>
                <a:cs typeface="+mj-lt"/>
              </a:rPr>
              <a:t>◥ </a:t>
            </a:r>
            <a:r>
              <a:rPr lang="zh-CN" altLang="en-US" sz="1600" noProof="1">
                <a:latin typeface="+mj-lt"/>
                <a:ea typeface="+mj-ea"/>
                <a:cs typeface="+mj-lt"/>
              </a:rPr>
              <a:t>The scope of Force Majeure events includes natural disasters such as flood, fire, ice damage, storm, heavy snow, earthquake,etc. It also includes some social disasters such as war, strike, the governmental ban, etc. （合同中不可抗力的范围包括由自然力量引起的，如水灾、火灾、冰灾、暴风雨、大雪、地震等。也包括由社会力量引起的，如战争、罢工、政府禁令等内容）</a:t>
            </a:r>
          </a:p>
        </p:txBody>
      </p:sp>
      <p:sp>
        <p:nvSpPr>
          <p:cNvPr id="3584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endParaRPr lang="zh-CN" altLang="en-US" sz="1600" noProof="1">
              <a:latin typeface="+mj-lt"/>
              <a:ea typeface="+mj-ea"/>
              <a:cs typeface="+mj-lt"/>
            </a:endParaRPr>
          </a:p>
          <a:p>
            <a:pPr marL="0" indent="0" algn="just">
              <a:lnSpc>
                <a:spcPct val="150000"/>
              </a:lnSpc>
              <a:buFontTx/>
              <a:buNone/>
            </a:pPr>
            <a:r>
              <a:rPr lang="en-US" altLang="zh-CN" sz="1600" noProof="1">
                <a:latin typeface="+mj-lt"/>
                <a:ea typeface="+mj-ea"/>
                <a:cs typeface="+mj-lt"/>
              </a:rPr>
              <a:t>       </a:t>
            </a:r>
            <a:r>
              <a:rPr lang="en-US" altLang="zh-CN" sz="1400" noProof="1">
                <a:latin typeface="+mj-lt"/>
                <a:ea typeface="+mj-ea"/>
                <a:cs typeface="+mj-lt"/>
              </a:rPr>
              <a:t> *According to the provisions of the Convention, the party suffering from force majeure may terminate the contract or delay the performance without taking responsibility. Only when force majeure factors coexist with the fault of the parties, the parties will bear the corresponding liability for compensation.</a:t>
            </a:r>
          </a:p>
          <a:p>
            <a:pPr marL="0" indent="0" algn="just">
              <a:lnSpc>
                <a:spcPct val="150000"/>
              </a:lnSpc>
              <a:buFontTx/>
              <a:buNone/>
            </a:pPr>
            <a:r>
              <a:rPr lang="en-US" altLang="zh-CN" sz="1400" noProof="1">
                <a:latin typeface="+mj-lt"/>
                <a:ea typeface="+mj-ea"/>
                <a:cs typeface="+mj-lt"/>
              </a:rPr>
              <a:t>       *</a:t>
            </a:r>
            <a:r>
              <a:rPr lang="zh-CN" altLang="en-US" sz="1400" noProof="1">
                <a:latin typeface="+mj-lt"/>
                <a:ea typeface="+mj-ea"/>
                <a:cs typeface="+mj-lt"/>
              </a:rPr>
              <a:t>依《公约》的规定，遭受不可抗力的一方可解除合同或延迟履行而不承担责任。只有在不可抗力因素与当事人的过失同时存在的情况下，当事人才承担相应的赔偿责任。</a:t>
            </a:r>
          </a:p>
        </p:txBody>
      </p:sp>
      <p:sp>
        <p:nvSpPr>
          <p:cNvPr id="3584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600" noProof="1">
              <a:latin typeface="+mj-lt"/>
              <a:ea typeface="+mj-ea"/>
              <a:cs typeface="+mj-lt"/>
            </a:endParaRPr>
          </a:p>
          <a:p>
            <a:pPr marL="0" indent="0" algn="just">
              <a:lnSpc>
                <a:spcPct val="150000"/>
              </a:lnSpc>
              <a:buFontTx/>
              <a:buNone/>
            </a:pPr>
            <a:r>
              <a:rPr lang="zh-CN" altLang="en-US" sz="1600" noProof="1">
                <a:latin typeface="+mj-lt"/>
                <a:ea typeface="+mj-ea"/>
                <a:cs typeface="+mj-lt"/>
              </a:rPr>
              <a:t>    Either party shall not be held responsible for failure or delay to perform all or any part of contract due to flood, fire, earthquake, draught, war or any other evens which could not be predicted at the time of conclusion of this contract, and could not be controlled, avoided or overcome by the relative party. However, the party affected by the event of Force Majeure shall inform the other party of its occurrence in writing as soon as possible and thereafter sends a certificate of the event issued by the relevant authorities to the other party within 15 days of its occurrence. If the event of Force Majeure lasts over 120 days, both parties shall have the right to terminate the contract.</a:t>
            </a:r>
          </a:p>
        </p:txBody>
      </p:sp>
      <p:sp>
        <p:nvSpPr>
          <p:cNvPr id="36866"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9450" y="1435100"/>
            <a:ext cx="7786688"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(2) the Main Body </a:t>
            </a:r>
            <a:r>
              <a:rPr lang="zh-CN" altLang="en-US" sz="1800" b="1" noProof="1">
                <a:solidFill>
                  <a:srgbClr val="C00000"/>
                </a:solidFill>
                <a:effectLst>
                  <a:outerShdw blurRad="38100" dist="38100" dir="2700000" algn="tl">
                    <a:srgbClr val="000000">
                      <a:alpha val="43137"/>
                    </a:srgbClr>
                  </a:outerShdw>
                </a:effectLst>
                <a:latin typeface="+mj-lt"/>
                <a:cs typeface="+mj-lt"/>
              </a:rPr>
              <a:t>（约文）</a:t>
            </a:r>
            <a:endParaRPr lang="en-US" altLang="zh-CN"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r>
              <a:rPr lang="en-US" altLang="zh-CN" sz="1800" noProof="1">
                <a:latin typeface="+mj-lt"/>
                <a:cs typeface="+mj-lt"/>
              </a:rPr>
              <a:t>   </a:t>
            </a:r>
            <a:r>
              <a:rPr sz="1800" b="1" noProof="1">
                <a:solidFill>
                  <a:srgbClr val="00B050"/>
                </a:solidFill>
                <a:effectLst>
                  <a:outerShdw blurRad="38100" dist="38100" dir="2700000" algn="tl">
                    <a:srgbClr val="000000">
                      <a:alpha val="43137"/>
                    </a:srgbClr>
                  </a:outerShdw>
                </a:effectLst>
                <a:latin typeface="+mj-lt"/>
                <a:cs typeface="+mj-lt"/>
              </a:rPr>
              <a:t>⑧ Force Majeure</a:t>
            </a:r>
            <a:r>
              <a:rPr lang="zh-CN" sz="1800" b="1" noProof="1">
                <a:solidFill>
                  <a:srgbClr val="00B050"/>
                </a:solidFill>
                <a:effectLst>
                  <a:outerShdw blurRad="38100" dist="38100" dir="2700000" algn="tl">
                    <a:srgbClr val="000000">
                      <a:alpha val="43137"/>
                    </a:srgbClr>
                  </a:outerShdw>
                </a:effectLst>
                <a:latin typeface="+mj-lt"/>
                <a:cs typeface="+mj-lt"/>
              </a:rPr>
              <a:t>（不可抗力）</a:t>
            </a:r>
            <a:r>
              <a:rPr lang="en-US" altLang="zh-CN" sz="16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600" noProof="1">
              <a:latin typeface="+mj-lt"/>
              <a:ea typeface="+mj-ea"/>
              <a:cs typeface="+mj-lt"/>
            </a:endParaRPr>
          </a:p>
          <a:p>
            <a:pPr marL="0" indent="0" algn="just">
              <a:lnSpc>
                <a:spcPct val="150000"/>
              </a:lnSpc>
              <a:buFontTx/>
              <a:buNone/>
            </a:pPr>
            <a:r>
              <a:rPr lang="zh-CN" altLang="en-US" sz="1600" noProof="1">
                <a:latin typeface="+mj-lt"/>
                <a:ea typeface="+mj-ea"/>
                <a:cs typeface="+mj-lt"/>
              </a:rPr>
              <a:t>   由于水灾、火灾、地震、干旱、战争或合同一方在签约时无法预见且无法控制、避免和克服的其他事件导致不能或暂时不能履行全部或部分合同义务，该方不负责任。但是，受不可抗力事件影响的一方须尽快将发生的事件通知另一方，并在不可抗力事件发生后15天内将有关机构出具有不可抗力事件的证明寄交给对方。如果不可抗力事件持续120天以上，任何一方有权终止合同。</a:t>
            </a:r>
          </a:p>
        </p:txBody>
      </p:sp>
      <p:sp>
        <p:nvSpPr>
          <p:cNvPr id="37890"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543050"/>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a:t>
            </a:r>
            <a:r>
              <a:rPr sz="1800" b="1" noProof="1">
                <a:solidFill>
                  <a:srgbClr val="C00000"/>
                </a:solidFill>
                <a:effectLst>
                  <a:outerShdw blurRad="38100" dist="38100" dir="2700000" algn="tl">
                    <a:srgbClr val="000000">
                      <a:alpha val="43137"/>
                    </a:srgbClr>
                  </a:outerShdw>
                </a:effectLst>
                <a:latin typeface="+mj-lt"/>
                <a:cs typeface="+mj-lt"/>
              </a:rPr>
              <a:t>(3) the Witness Clause ( the ending part）</a:t>
            </a:r>
            <a:r>
              <a:rPr lang="zh-CN" sz="1800" b="1" noProof="1">
                <a:solidFill>
                  <a:srgbClr val="C00000"/>
                </a:solidFill>
                <a:effectLst>
                  <a:outerShdw blurRad="38100" dist="38100" dir="2700000" algn="tl">
                    <a:srgbClr val="000000">
                      <a:alpha val="43137"/>
                    </a:srgbClr>
                  </a:outerShdw>
                </a:effectLst>
                <a:latin typeface="+mj-lt"/>
                <a:cs typeface="+mj-lt"/>
              </a:rPr>
              <a:t>约尾（合同结尾部分）</a:t>
            </a:r>
            <a:endParaRPr sz="1800" b="1" noProof="1">
              <a:solidFill>
                <a:srgbClr val="C00000"/>
              </a:solidFill>
              <a:effectLst>
                <a:outerShdw blurRad="38100" dist="38100" dir="2700000" algn="tl">
                  <a:srgbClr val="000000">
                    <a:alpha val="43137"/>
                  </a:srgbClr>
                </a:outerShdw>
              </a:effectLst>
              <a:latin typeface="+mj-lt"/>
              <a:cs typeface="+mj-lt"/>
            </a:endParaRPr>
          </a:p>
          <a:p>
            <a:pPr marL="0" indent="0" algn="just">
              <a:lnSpc>
                <a:spcPct val="20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 </a:t>
            </a:r>
            <a:r>
              <a:rPr lang="zh-CN" altLang="en-US" sz="2000" b="1" noProof="1">
                <a:solidFill>
                  <a:srgbClr val="00B050"/>
                </a:solidFill>
                <a:effectLst>
                  <a:outerShdw blurRad="38100" dist="38100" dir="2700000" algn="tl">
                    <a:srgbClr val="000000">
                      <a:alpha val="43137"/>
                    </a:srgbClr>
                  </a:outerShdw>
                </a:effectLst>
                <a:latin typeface="+mj-lt"/>
                <a:ea typeface="+mj-ea"/>
                <a:cs typeface="+mj-lt"/>
              </a:rPr>
              <a:t>The witness clauses</a:t>
            </a:r>
            <a:r>
              <a:rPr lang="zh-CN" altLang="en-US" sz="1800" noProof="1">
                <a:latin typeface="+mj-lt"/>
                <a:ea typeface="+mj-ea"/>
                <a:cs typeface="+mj-lt"/>
              </a:rPr>
              <a:t> </a:t>
            </a:r>
            <a:r>
              <a:rPr lang="zh-CN" altLang="en-US" sz="1600" noProof="1">
                <a:latin typeface="+mj-lt"/>
                <a:ea typeface="+mj-ea"/>
                <a:cs typeface="+mj-lt"/>
              </a:rPr>
              <a:t>is the final part of a contract, which consists of the effective date, the language in which the contract is written and their validity, the signature of the parties concerned and attestation, the copies of the contract, etc. （约尾是合同的最后一部分，包括合同的生效日期、合同的文字效力、当事人的签字和认证、合同的份数等内容。）</a:t>
            </a:r>
          </a:p>
        </p:txBody>
      </p:sp>
      <p:sp>
        <p:nvSpPr>
          <p:cNvPr id="38914"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spTree>
  </p:cSld>
  <p:clrMapOvr>
    <a:masterClrMapping/>
  </p:clrMapOvr>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543050"/>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a:t>
            </a:r>
            <a:r>
              <a:rPr sz="1800" b="1" noProof="1">
                <a:solidFill>
                  <a:srgbClr val="C00000"/>
                </a:solidFill>
                <a:effectLst>
                  <a:outerShdw blurRad="38100" dist="38100" dir="2700000" algn="tl">
                    <a:srgbClr val="000000">
                      <a:alpha val="43137"/>
                    </a:srgbClr>
                  </a:outerShdw>
                </a:effectLst>
                <a:latin typeface="+mj-lt"/>
                <a:cs typeface="+mj-lt"/>
              </a:rPr>
              <a:t>(3) the Witness Clause ( the ending part）</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800" noProof="1">
              <a:latin typeface="+mj-lt"/>
              <a:ea typeface="+mj-ea"/>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 </a:t>
            </a:r>
            <a:endParaRPr lang="zh-CN" altLang="en-US" sz="1600" noProof="1">
              <a:latin typeface="+mj-lt"/>
              <a:ea typeface="+mj-ea"/>
              <a:cs typeface="+mj-lt"/>
            </a:endParaRPr>
          </a:p>
        </p:txBody>
      </p:sp>
      <p:sp>
        <p:nvSpPr>
          <p:cNvPr id="39938"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pic>
        <p:nvPicPr>
          <p:cNvPr id="3994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4275" y="2282825"/>
            <a:ext cx="658495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543050"/>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noProof="1">
                <a:solidFill>
                  <a:srgbClr val="C00000"/>
                </a:solidFill>
                <a:effectLst>
                  <a:outerShdw blurRad="38100" dist="38100" dir="2700000" algn="tl">
                    <a:srgbClr val="000000">
                      <a:alpha val="43137"/>
                    </a:srgbClr>
                  </a:outerShdw>
                </a:effectLst>
                <a:latin typeface="+mj-lt"/>
                <a:cs typeface="+mj-lt"/>
              </a:rPr>
              <a:t> </a:t>
            </a:r>
            <a:r>
              <a:rPr sz="1800" b="1" noProof="1">
                <a:solidFill>
                  <a:srgbClr val="C00000"/>
                </a:solidFill>
                <a:effectLst>
                  <a:outerShdw blurRad="38100" dist="38100" dir="2700000" algn="tl">
                    <a:srgbClr val="000000">
                      <a:alpha val="43137"/>
                    </a:srgbClr>
                  </a:outerShdw>
                </a:effectLst>
                <a:latin typeface="+mj-lt"/>
                <a:cs typeface="+mj-lt"/>
              </a:rPr>
              <a:t>(3) the Witness Clause ( the ending part）</a:t>
            </a:r>
            <a:r>
              <a:rPr lang="en-US" altLang="zh-CN" sz="1800" b="1" noProof="1">
                <a:solidFill>
                  <a:srgbClr val="00B050"/>
                </a:solidFill>
                <a:effectLst>
                  <a:outerShdw blurRad="38100" dist="38100" dir="2700000" algn="tl">
                    <a:srgbClr val="000000">
                      <a:alpha val="43137"/>
                    </a:srgbClr>
                  </a:outerShdw>
                </a:effectLst>
                <a:latin typeface="+mj-lt"/>
                <a:cs typeface="+mj-lt"/>
                <a:sym typeface="+mn-ea"/>
              </a:rPr>
              <a:t>—— Sample</a:t>
            </a:r>
            <a:endParaRPr lang="zh-CN" altLang="en-US" sz="1800" noProof="1">
              <a:latin typeface="+mj-lt"/>
              <a:ea typeface="+mj-ea"/>
              <a:cs typeface="+mj-lt"/>
            </a:endParaRPr>
          </a:p>
          <a:p>
            <a:pPr marL="0" indent="0" algn="just">
              <a:lnSpc>
                <a:spcPct val="150000"/>
              </a:lnSpc>
              <a:buFontTx/>
              <a:buNone/>
            </a:pPr>
            <a:r>
              <a:rPr lang="en-US" altLang="zh-CN" sz="1800" noProof="1">
                <a:latin typeface="+mj-lt"/>
                <a:cs typeface="+mj-lt"/>
              </a:rPr>
              <a:t>   </a:t>
            </a:r>
            <a:r>
              <a:rPr lang="en-US" altLang="zh-CN" sz="1800" b="1" noProof="1">
                <a:solidFill>
                  <a:srgbClr val="00B050"/>
                </a:solidFill>
                <a:effectLst>
                  <a:outerShdw blurRad="38100" dist="38100" dir="2700000" algn="tl">
                    <a:srgbClr val="000000">
                      <a:alpha val="43137"/>
                    </a:srgbClr>
                  </a:outerShdw>
                </a:effectLst>
                <a:latin typeface="+mj-lt"/>
                <a:cs typeface="+mj-lt"/>
              </a:rPr>
              <a:t> </a:t>
            </a:r>
            <a:endParaRPr lang="zh-CN" altLang="en-US" sz="1600" noProof="1">
              <a:latin typeface="+mj-lt"/>
              <a:ea typeface="+mj-ea"/>
              <a:cs typeface="+mj-lt"/>
            </a:endParaRPr>
          </a:p>
        </p:txBody>
      </p:sp>
      <p:sp>
        <p:nvSpPr>
          <p:cNvPr id="40962" name="文本框 99"/>
          <p:cNvSpPr txBox="1">
            <a:spLocks noChangeArrowheads="1"/>
          </p:cNvSpPr>
          <p:nvPr/>
        </p:nvSpPr>
        <p:spPr bwMode="auto">
          <a:xfrm>
            <a:off x="774700" y="1144588"/>
            <a:ext cx="77866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000" b="1">
                <a:solidFill>
                  <a:srgbClr val="000000"/>
                </a:solidFill>
              </a:rPr>
              <a:t>2、General Content of Contract  （合同的一般内容）</a:t>
            </a:r>
          </a:p>
        </p:txBody>
      </p:sp>
      <p:sp>
        <p:nvSpPr>
          <p:cNvPr id="3" name="标题 2"/>
          <p:cNvSpPr>
            <a:spLocks noGrp="1"/>
          </p:cNvSpPr>
          <p:nvPr>
            <p:ph type="title"/>
          </p:nvPr>
        </p:nvSpPr>
        <p:spPr>
          <a:xfrm>
            <a:off x="93663" y="-88900"/>
            <a:ext cx="8229600" cy="1143000"/>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Two</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zh-CN" altLang="en-US" sz="2000" b="1" noProof="1">
                <a:effectLst>
                  <a:outerShdw blurRad="38100" dist="38100" dir="2700000" algn="tl">
                    <a:srgbClr val="000000">
                      <a:alpha val="43137"/>
                    </a:srgbClr>
                  </a:outerShdw>
                </a:effectLst>
                <a:cs typeface="+mj-lt"/>
                <a:sym typeface="+mn-ea"/>
              </a:rPr>
              <a:t>  </a:t>
            </a:r>
            <a:r>
              <a:rPr lang="zh-CN" altLang="en-US" sz="2000" b="1" i="1" noProof="1">
                <a:solidFill>
                  <a:srgbClr val="C00000"/>
                </a:solidFill>
                <a:effectLst>
                  <a:outerShdw blurRad="38100" dist="38100" dir="2700000" algn="tl">
                    <a:srgbClr val="000000">
                      <a:alpha val="43137"/>
                    </a:srgbClr>
                  </a:outerShdw>
                </a:effectLst>
                <a:cs typeface="+mj-lt"/>
                <a:sym typeface="+mn-ea"/>
              </a:rPr>
              <a:t>Formation of Contract （第二节 合同的结构）</a:t>
            </a:r>
          </a:p>
        </p:txBody>
      </p:sp>
      <p:pic>
        <p:nvPicPr>
          <p:cNvPr id="4096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2282825"/>
            <a:ext cx="6913563"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683568" y="1073394"/>
            <a:ext cx="2995948" cy="553998"/>
          </a:xfrm>
          <a:prstGeom prst="rect">
            <a:avLst/>
          </a:prstGeom>
          <a:noFill/>
        </p:spPr>
        <p:txBody>
          <a:bodyPr wrap="none" rtlCol="0">
            <a:spAutoFit/>
          </a:bodyPr>
          <a:lstStyle/>
          <a:p>
            <a:r>
              <a:rPr lang="en-US" altLang="zh-CN" sz="3000">
                <a:latin typeface="Times New Roman" panose="02020603050405020304" pitchFamily="18" charset="0"/>
                <a:cs typeface="Times New Roman" panose="02020603050405020304" pitchFamily="18" charset="0"/>
              </a:rPr>
              <a:t>(4) Area</a:t>
            </a:r>
            <a:r>
              <a:rPr lang="zh-CN" altLang="en-US" sz="3000">
                <a:latin typeface="Times New Roman" panose="02020603050405020304" pitchFamily="18" charset="0"/>
                <a:cs typeface="Times New Roman" panose="02020603050405020304" pitchFamily="18" charset="0"/>
              </a:rPr>
              <a:t>（</a:t>
            </a:r>
            <a:r>
              <a:rPr lang="zh-CN" altLang="en-US" sz="3000"/>
              <a:t>面积</a:t>
            </a:r>
            <a:r>
              <a:rPr lang="zh-CN" altLang="en-US" sz="3000">
                <a:latin typeface="Times New Roman" panose="02020603050405020304" pitchFamily="18" charset="0"/>
                <a:cs typeface="Times New Roman" panose="02020603050405020304" pitchFamily="18" charset="0"/>
              </a:rPr>
              <a:t>）</a:t>
            </a:r>
            <a:endParaRPr lang="en-US" altLang="zh-CN" sz="3000">
              <a:latin typeface="Times New Roman" panose="02020603050405020304" pitchFamily="18" charset="0"/>
              <a:cs typeface="Times New Roman" panose="02020603050405020304" pitchFamily="18" charset="0"/>
            </a:endParaRPr>
          </a:p>
        </p:txBody>
      </p:sp>
      <p:sp>
        <p:nvSpPr>
          <p:cNvPr id="5" name="TextBox 4"/>
          <p:cNvSpPr txBox="1"/>
          <p:nvPr/>
        </p:nvSpPr>
        <p:spPr>
          <a:xfrm>
            <a:off x="683568" y="1613411"/>
            <a:ext cx="7727386" cy="3354765"/>
          </a:xfrm>
          <a:prstGeom prst="rect">
            <a:avLst/>
          </a:prstGeom>
          <a:noFill/>
        </p:spPr>
        <p:txBody>
          <a:bodyPr wrap="square" rtlCol="0">
            <a:spAutoFit/>
          </a:bodyPr>
          <a:lstStyle/>
          <a:p>
            <a:pPr algn="just"/>
            <a:r>
              <a:rPr lang="en-US" altLang="zh-CN" sz="2800">
                <a:latin typeface="Times New Roman" panose="02020603050405020304" pitchFamily="18" charset="0"/>
                <a:cs typeface="Times New Roman" panose="02020603050405020304" pitchFamily="18" charset="0"/>
              </a:rPr>
              <a:t>Square yard (yd</a:t>
            </a:r>
            <a:r>
              <a:rPr lang="en-US" altLang="zh-CN" sz="2800" baseline="30000">
                <a:latin typeface="Times New Roman" panose="02020603050405020304" pitchFamily="18" charset="0"/>
                <a:cs typeface="Times New Roman" panose="02020603050405020304" pitchFamily="18" charset="0"/>
              </a:rPr>
              <a:t>2</a:t>
            </a:r>
            <a:r>
              <a:rPr lang="en-US" altLang="zh-CN" sz="2800">
                <a:latin typeface="Times New Roman" panose="02020603050405020304" pitchFamily="18" charset="0"/>
                <a:cs typeface="Times New Roman" panose="02020603050405020304" pitchFamily="18" charset="0"/>
              </a:rPr>
              <a:t>); square meter(m); square foot (ft),etc. they are usually used for glass, leatherwear and textile products such as cloth, carpets, plastic sheet, leather, and floor. </a:t>
            </a:r>
          </a:p>
          <a:p>
            <a:endParaRPr lang="en-US" altLang="zh-CN" sz="28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a:t>
            </a:r>
            <a:r>
              <a:rPr lang="zh-CN" altLang="en-US" sz="2400"/>
              <a:t>平方码、平方米、平方英尺等，这些单位常用于玻璃、皮革制品和纺织品，如布匹、毯子、塑料垫子、皮革和地板。</a:t>
            </a:r>
            <a:r>
              <a:rPr lang="zh-CN" altLang="en-US" sz="24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800" noProof="1">
                <a:latin typeface="+mj-lt"/>
                <a:cs typeface="+mj-lt"/>
              </a:rPr>
              <a:t> </a:t>
            </a:r>
            <a:r>
              <a:rPr lang="en-US" altLang="zh-CN" sz="1800" b="1" i="1" noProof="1">
                <a:solidFill>
                  <a:srgbClr val="C00000"/>
                </a:solidFill>
                <a:effectLst>
                  <a:outerShdw blurRad="38100" dist="38100" dir="2700000" algn="tl">
                    <a:srgbClr val="000000">
                      <a:alpha val="43137"/>
                    </a:srgbClr>
                  </a:outerShdw>
                </a:effectLst>
                <a:latin typeface="+mj-lt"/>
                <a:cs typeface="+mj-lt"/>
              </a:rPr>
              <a:t>  1. Contract:</a:t>
            </a:r>
            <a:r>
              <a:rPr lang="en-US" altLang="zh-CN" sz="1800" noProof="1">
                <a:latin typeface="+mj-lt"/>
                <a:cs typeface="+mj-lt"/>
              </a:rPr>
              <a:t> Contract is an agreement reached by two or more than two parties concerned, in order to establish, modify or terminate the civil right and obligation of the parties. </a:t>
            </a:r>
            <a:r>
              <a:rPr lang="en-US" altLang="zh-CN" sz="1600" noProof="1">
                <a:latin typeface="+mj-lt"/>
                <a:cs typeface="+mj-lt"/>
              </a:rPr>
              <a:t>(合同： 指两个或者两个以上的当事人，以发生变更或者消灭民事法律关系为目的所达成的协议。)</a:t>
            </a:r>
          </a:p>
          <a:p>
            <a:pPr marL="0" indent="0" algn="just">
              <a:lnSpc>
                <a:spcPct val="150000"/>
              </a:lnSpc>
              <a:buFontTx/>
              <a:buNone/>
            </a:pPr>
            <a:r>
              <a:rPr lang="en-US" altLang="zh-CN" sz="1600" noProof="1">
                <a:latin typeface="+mj-lt"/>
                <a:cs typeface="+mj-lt"/>
              </a:rPr>
              <a:t> </a:t>
            </a:r>
            <a:r>
              <a:rPr lang="en-US" altLang="zh-CN" sz="1800" b="1" i="1" noProof="1">
                <a:solidFill>
                  <a:srgbClr val="C00000"/>
                </a:solidFill>
                <a:effectLst>
                  <a:outerShdw blurRad="38100" dist="38100" dir="2700000" algn="tl">
                    <a:srgbClr val="000000">
                      <a:alpha val="43137"/>
                    </a:srgbClr>
                  </a:outerShdw>
                </a:effectLst>
                <a:latin typeface="+mj-lt"/>
                <a:cs typeface="+mj-lt"/>
              </a:rPr>
              <a:t> 2. Consideration: </a:t>
            </a:r>
            <a:r>
              <a:rPr lang="en-US" altLang="zh-CN" sz="1600" noProof="1">
                <a:latin typeface="+mj-lt"/>
                <a:cs typeface="+mj-lt"/>
              </a:rPr>
              <a:t>Consideration refers to the price the party concerned has to pay for the benefit of the contract. “some rights, benefits, profit of favor obtained by one party, or the restraint to perform a right, the suffer from a loss or the undertaking of an obligation.”</a:t>
            </a:r>
            <a:r>
              <a:rPr lang="zh-CN" altLang="en-US" sz="1600" noProof="1">
                <a:latin typeface="+mj-lt"/>
                <a:cs typeface="+mj-lt"/>
              </a:rPr>
              <a:t>（</a:t>
            </a:r>
            <a:r>
              <a:rPr lang="en-US" altLang="zh-CN" sz="1600" noProof="1">
                <a:latin typeface="+mj-lt"/>
                <a:cs typeface="+mj-lt"/>
              </a:rPr>
              <a:t>对价： 指当事人为了取得合同利益所付出的代价。“合同一方得到的某种权利、利益、利润或好处，或是他方当事人克制自己不行使某项权利或遭受某项损失或承担某项义务。”</a:t>
            </a:r>
            <a:r>
              <a:rPr lang="zh-CN" altLang="en-US" sz="1600" noProof="1">
                <a:latin typeface="+mj-lt"/>
                <a:cs typeface="+mj-lt"/>
              </a:rPr>
              <a:t>）</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Three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en-US" altLang="zh-CN" sz="2000" b="1" noProof="1">
                <a:effectLst>
                  <a:outerShdw blurRad="38100" dist="38100" dir="2700000" algn="tl">
                    <a:srgbClr val="000000">
                      <a:alpha val="43137"/>
                    </a:srgbClr>
                  </a:outerShdw>
                </a:effectLst>
                <a:cs typeface="+mj-lt"/>
                <a:sym typeface="+mn-ea"/>
              </a:rPr>
              <a:t> </a:t>
            </a:r>
            <a:r>
              <a:rPr lang="en-US" altLang="zh-CN" sz="2000" b="1" i="1" noProof="1">
                <a:solidFill>
                  <a:srgbClr val="C00000"/>
                </a:solidFill>
                <a:effectLst>
                  <a:outerShdw blurRad="38100" dist="38100" dir="2700000" algn="tl">
                    <a:srgbClr val="000000">
                      <a:alpha val="43137"/>
                    </a:srgbClr>
                  </a:outerShdw>
                </a:effectLst>
                <a:cs typeface="+mj-lt"/>
                <a:sym typeface="+mn-ea"/>
              </a:rPr>
              <a:t> Terms </a:t>
            </a:r>
            <a:r>
              <a:rPr lang="zh-CN" altLang="en-US" sz="2000" b="1" i="1" noProof="1">
                <a:solidFill>
                  <a:srgbClr val="C00000"/>
                </a:solidFill>
                <a:effectLst>
                  <a:outerShdw blurRad="38100" dist="38100" dir="2700000" algn="tl">
                    <a:srgbClr val="000000">
                      <a:alpha val="43137"/>
                    </a:srgbClr>
                  </a:outerShdw>
                </a:effectLst>
                <a:cs typeface="+mj-lt"/>
                <a:sym typeface="+mn-ea"/>
              </a:rPr>
              <a:t>（第三节 关键词）</a:t>
            </a:r>
          </a:p>
        </p:txBody>
      </p:sp>
    </p:spTree>
  </p:cSld>
  <p:clrMapOvr>
    <a:masterClrMapping/>
  </p:clrMapOvr>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800" noProof="1">
                <a:latin typeface="+mj-lt"/>
                <a:cs typeface="+mj-lt"/>
              </a:rPr>
              <a:t> </a:t>
            </a:r>
            <a:r>
              <a:rPr lang="en-US" altLang="zh-CN" sz="2400" b="1" i="1" noProof="1">
                <a:solidFill>
                  <a:srgbClr val="C00000"/>
                </a:solidFill>
                <a:effectLst>
                  <a:outerShdw blurRad="38100" dist="38100" dir="2700000" algn="tl">
                    <a:srgbClr val="000000">
                      <a:alpha val="43137"/>
                    </a:srgbClr>
                  </a:outerShdw>
                </a:effectLst>
                <a:latin typeface="+mj-lt"/>
                <a:cs typeface="+mj-lt"/>
              </a:rPr>
              <a:t> </a:t>
            </a:r>
            <a:r>
              <a:rPr lang="en-US" altLang="zh-CN" sz="2000" b="1" i="1" noProof="1">
                <a:solidFill>
                  <a:srgbClr val="C00000"/>
                </a:solidFill>
                <a:effectLst>
                  <a:outerShdw blurRad="38100" dist="38100" dir="2700000" algn="tl">
                    <a:srgbClr val="000000">
                      <a:alpha val="43137"/>
                    </a:srgbClr>
                  </a:outerShdw>
                </a:effectLst>
                <a:latin typeface="+mj-lt"/>
                <a:cs typeface="+mj-lt"/>
              </a:rPr>
              <a:t>3. Cause:</a:t>
            </a:r>
            <a:r>
              <a:rPr lang="en-US" altLang="zh-CN" sz="1600" noProof="1">
                <a:latin typeface="+mj-lt"/>
                <a:cs typeface="+mj-lt"/>
              </a:rPr>
              <a:t> </a:t>
            </a:r>
            <a:r>
              <a:rPr lang="en-US" altLang="zh-CN" sz="1800" noProof="1">
                <a:latin typeface="+mj-lt"/>
                <a:cs typeface="+mj-lt"/>
              </a:rPr>
              <a:t>Cause refers to a direct objective pursued by the party concerned in the contract signed.</a:t>
            </a:r>
            <a:r>
              <a:rPr lang="zh-CN" altLang="en-US" sz="1400" noProof="1">
                <a:latin typeface="+mj-lt"/>
                <a:cs typeface="+mj-lt"/>
              </a:rPr>
              <a:t>（约因： 指当事人签订合同所追求的直接目的。）</a:t>
            </a:r>
          </a:p>
          <a:p>
            <a:pPr marL="0" indent="0" algn="just">
              <a:lnSpc>
                <a:spcPct val="150000"/>
              </a:lnSpc>
              <a:buFontTx/>
              <a:buNone/>
            </a:pPr>
            <a:r>
              <a:rPr lang="en-US" altLang="zh-CN" sz="1800" noProof="1">
                <a:latin typeface="+mj-lt"/>
                <a:cs typeface="+mj-lt"/>
              </a:rPr>
              <a:t> </a:t>
            </a:r>
            <a:r>
              <a:rPr lang="en-US" altLang="zh-CN" sz="2000" b="1" i="1" noProof="1">
                <a:solidFill>
                  <a:srgbClr val="C00000"/>
                </a:solidFill>
                <a:effectLst>
                  <a:outerShdw blurRad="38100" dist="38100" dir="2700000" algn="tl">
                    <a:srgbClr val="000000">
                      <a:alpha val="43137"/>
                    </a:srgbClr>
                  </a:outerShdw>
                </a:effectLst>
                <a:latin typeface="+mj-lt"/>
                <a:cs typeface="+mj-lt"/>
              </a:rPr>
              <a:t> 4. Recital clause ( Whereas clause ):</a:t>
            </a:r>
            <a:r>
              <a:rPr lang="en-US" altLang="zh-CN" sz="1800" noProof="1">
                <a:latin typeface="+mj-lt"/>
                <a:cs typeface="+mj-lt"/>
              </a:rPr>
              <a:t> Recitals, also know as “Whereas” clause, tell of a set of facts about the contract, such as the background, objective and so forth. They are agreements listed in series of paragraphs beginning with “Whereas” after the heading. Recitals serve as the basis on which the main body of a contract is interpreted.</a:t>
            </a:r>
            <a:r>
              <a:rPr lang="zh-CN" altLang="en-US" sz="1400" noProof="1">
                <a:latin typeface="+mj-lt"/>
                <a:cs typeface="+mj-lt"/>
              </a:rPr>
              <a:t>（申明条款/鉴于条款： “申明条款”又称为“鉴于条款”，它的内容包括陈述合同签订的背景、目的等事实。它由数个以“Whereas”字样开头的句子所组成，在约首后被陈述，表示当事人是基于对这些事实（例如订约的目的、背景、原由等）的共同认识，订立此合同。它被视为合同主体的基础而存在。）</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Three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en-US" altLang="zh-CN" sz="2000" b="1" noProof="1">
                <a:effectLst>
                  <a:outerShdw blurRad="38100" dist="38100" dir="2700000" algn="tl">
                    <a:srgbClr val="000000">
                      <a:alpha val="43137"/>
                    </a:srgbClr>
                  </a:outerShdw>
                </a:effectLst>
                <a:cs typeface="+mj-lt"/>
                <a:sym typeface="+mn-ea"/>
              </a:rPr>
              <a:t> </a:t>
            </a:r>
            <a:r>
              <a:rPr lang="en-US" altLang="zh-CN" sz="2000" b="1" i="1" noProof="1">
                <a:solidFill>
                  <a:srgbClr val="C00000"/>
                </a:solidFill>
                <a:effectLst>
                  <a:outerShdw blurRad="38100" dist="38100" dir="2700000" algn="tl">
                    <a:srgbClr val="000000">
                      <a:alpha val="43137"/>
                    </a:srgbClr>
                  </a:outerShdw>
                </a:effectLst>
                <a:cs typeface="+mj-lt"/>
                <a:sym typeface="+mn-ea"/>
              </a:rPr>
              <a:t> Terms </a:t>
            </a:r>
            <a:r>
              <a:rPr lang="zh-CN" altLang="en-US" sz="2000" b="1" i="1" noProof="1">
                <a:solidFill>
                  <a:srgbClr val="C00000"/>
                </a:solidFill>
                <a:effectLst>
                  <a:outerShdw blurRad="38100" dist="38100" dir="2700000" algn="tl">
                    <a:srgbClr val="000000">
                      <a:alpha val="43137"/>
                    </a:srgbClr>
                  </a:outerShdw>
                </a:effectLst>
                <a:cs typeface="+mj-lt"/>
                <a:sym typeface="+mn-ea"/>
              </a:rPr>
              <a:t>（第三节 关键词）</a:t>
            </a:r>
          </a:p>
        </p:txBody>
      </p:sp>
    </p:spTree>
  </p:cSld>
  <p:clrMapOvr>
    <a:masterClrMapping/>
  </p:clrMapOvr>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2000" b="1" i="1" noProof="1">
                <a:solidFill>
                  <a:srgbClr val="C00000"/>
                </a:solidFill>
                <a:effectLst>
                  <a:outerShdw blurRad="38100" dist="38100" dir="2700000" algn="tl">
                    <a:srgbClr val="000000">
                      <a:alpha val="43137"/>
                    </a:srgbClr>
                  </a:outerShdw>
                </a:effectLst>
                <a:latin typeface="+mj-lt"/>
                <a:cs typeface="+mj-lt"/>
              </a:rPr>
              <a:t> 5. Exclusion clause: </a:t>
            </a:r>
            <a:r>
              <a:rPr lang="en-US" altLang="zh-CN" sz="1600" noProof="1">
                <a:latin typeface="+mj-lt"/>
                <a:cs typeface="+mj-lt"/>
              </a:rPr>
              <a:t>Clauses in a contract that are intended to exclude one party from liability if a stated circumstance happens.</a:t>
            </a:r>
            <a:r>
              <a:rPr lang="zh-CN" altLang="en-US" sz="1600" noProof="1">
                <a:latin typeface="+mj-lt"/>
                <a:cs typeface="+mj-lt"/>
              </a:rPr>
              <a:t>（免责条款：当特定情况发生时，将合同一方排除于责任之外的一种合同条款。）</a:t>
            </a:r>
          </a:p>
          <a:p>
            <a:pPr marL="0" indent="0" algn="just">
              <a:lnSpc>
                <a:spcPct val="150000"/>
              </a:lnSpc>
              <a:buFontTx/>
              <a:buNone/>
            </a:pPr>
            <a:r>
              <a:rPr lang="zh-CN" altLang="en-US" sz="2000" b="1" i="1" noProof="1">
                <a:solidFill>
                  <a:srgbClr val="C00000"/>
                </a:solidFill>
                <a:effectLst>
                  <a:outerShdw blurRad="38100" dist="38100" dir="2700000" algn="tl">
                    <a:srgbClr val="000000">
                      <a:alpha val="43137"/>
                    </a:srgbClr>
                  </a:outerShdw>
                </a:effectLst>
                <a:latin typeface="+mj-lt"/>
                <a:cs typeface="+mj-lt"/>
              </a:rPr>
              <a:t>6. Quote:</a:t>
            </a:r>
            <a:r>
              <a:rPr lang="zh-CN" altLang="en-US" sz="1600" noProof="1">
                <a:latin typeface="+mj-lt"/>
                <a:cs typeface="+mj-lt"/>
              </a:rPr>
              <a:t> To state the current price for a good or service. Vendor may quote either verbally or in writing and is generally non-binding. （报价：陈述货物或服务的现价。卖方可以口头或书面报价，通常不具约束力。）</a:t>
            </a:r>
          </a:p>
          <a:p>
            <a:pPr marL="0" indent="0" algn="just">
              <a:lnSpc>
                <a:spcPct val="150000"/>
              </a:lnSpc>
              <a:buFontTx/>
              <a:buNone/>
            </a:pPr>
            <a:r>
              <a:rPr lang="zh-CN" altLang="en-US" sz="2000" b="1" i="1" noProof="1">
                <a:solidFill>
                  <a:srgbClr val="C00000"/>
                </a:solidFill>
                <a:effectLst>
                  <a:outerShdw blurRad="38100" dist="38100" dir="2700000" algn="tl">
                    <a:srgbClr val="000000">
                      <a:alpha val="43137"/>
                    </a:srgbClr>
                  </a:outerShdw>
                </a:effectLst>
                <a:latin typeface="+mj-lt"/>
                <a:cs typeface="+mj-lt"/>
              </a:rPr>
              <a:t>7. Conditions: </a:t>
            </a:r>
            <a:r>
              <a:rPr lang="zh-CN" altLang="en-US" sz="1600" noProof="1">
                <a:latin typeface="+mj-lt"/>
                <a:cs typeface="+mj-lt"/>
              </a:rPr>
              <a:t>Major terms in a contract. Conditions are the basis of any contract and if one of them fails or is broken, the contract is breached. （条件：条件是合同条款最主要的内容。条件是任何合同的基础，如果其中一项失效或被破坏，合同就会被破坏。）</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Three</a:t>
            </a:r>
            <a:r>
              <a:rPr lang="zh-CN" altLang="en-US" sz="2000" b="1" noProof="1">
                <a:solidFill>
                  <a:srgbClr val="C00000"/>
                </a:solidFill>
                <a:effectLst>
                  <a:outerShdw blurRad="38100" dist="38100" dir="2700000" algn="tl">
                    <a:srgbClr val="000000">
                      <a:alpha val="43137"/>
                    </a:srgbClr>
                  </a:outerShdw>
                </a:effectLst>
                <a:cs typeface="+mj-lt"/>
                <a:sym typeface="+mn-ea"/>
              </a:rPr>
              <a:t> </a:t>
            </a:r>
            <a:r>
              <a:rPr lang="en-US" altLang="zh-CN" sz="2000" b="1" noProof="1">
                <a:effectLst>
                  <a:outerShdw blurRad="38100" dist="38100" dir="2700000" algn="tl">
                    <a:srgbClr val="000000">
                      <a:alpha val="43137"/>
                    </a:srgbClr>
                  </a:outerShdw>
                </a:effectLst>
                <a:cs typeface="+mj-lt"/>
                <a:sym typeface="+mn-ea"/>
              </a:rPr>
              <a:t> </a:t>
            </a:r>
            <a:r>
              <a:rPr lang="en-US" altLang="zh-CN" sz="2000" b="1" i="1" noProof="1">
                <a:solidFill>
                  <a:srgbClr val="C00000"/>
                </a:solidFill>
                <a:effectLst>
                  <a:outerShdw blurRad="38100" dist="38100" dir="2700000" algn="tl">
                    <a:srgbClr val="000000">
                      <a:alpha val="43137"/>
                    </a:srgbClr>
                  </a:outerShdw>
                </a:effectLst>
                <a:cs typeface="+mj-lt"/>
                <a:sym typeface="+mn-ea"/>
              </a:rPr>
              <a:t> Terms </a:t>
            </a:r>
            <a:r>
              <a:rPr lang="zh-CN" altLang="en-US" sz="2000" b="1" i="1" noProof="1">
                <a:solidFill>
                  <a:srgbClr val="C00000"/>
                </a:solidFill>
                <a:effectLst>
                  <a:outerShdw blurRad="38100" dist="38100" dir="2700000" algn="tl">
                    <a:srgbClr val="000000">
                      <a:alpha val="43137"/>
                    </a:srgbClr>
                  </a:outerShdw>
                </a:effectLst>
                <a:cs typeface="+mj-lt"/>
                <a:sym typeface="+mn-ea"/>
              </a:rPr>
              <a:t>（第三节 关键词）</a:t>
            </a:r>
          </a:p>
        </p:txBody>
      </p:sp>
    </p:spTree>
  </p:cSld>
  <p:clrMapOvr>
    <a:masterClrMapping/>
  </p:clrMapOvr>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049338"/>
            <a:ext cx="7786687" cy="4527550"/>
          </a:xfrm>
        </p:spPr>
        <p:txBody>
          <a:bodyPr/>
          <a:lstStyle/>
          <a:p>
            <a:pPr marL="0" indent="0" algn="just">
              <a:lnSpc>
                <a:spcPct val="150000"/>
              </a:lnSpc>
              <a:buFontTx/>
              <a:buNone/>
            </a:pPr>
            <a:r>
              <a:rPr lang="en-US" altLang="zh-CN" sz="2000" b="1" i="1" noProof="1">
                <a:solidFill>
                  <a:srgbClr val="00B050"/>
                </a:solidFill>
                <a:effectLst>
                  <a:outerShdw blurRad="38100" dist="38100" dir="2700000" algn="tl">
                    <a:srgbClr val="000000">
                      <a:alpha val="43137"/>
                    </a:srgbClr>
                  </a:outerShdw>
                </a:effectLst>
                <a:latin typeface="+mj-lt"/>
                <a:cs typeface="+mj-lt"/>
              </a:rPr>
              <a:t> </a:t>
            </a:r>
            <a:r>
              <a:rPr lang="zh-CN" altLang="en-US" sz="1600" b="1" noProof="1">
                <a:solidFill>
                  <a:srgbClr val="00B050"/>
                </a:solidFill>
                <a:effectLst>
                  <a:outerShdw blurRad="38100" dist="38100" dir="2700000" algn="tl">
                    <a:srgbClr val="000000">
                      <a:alpha val="43137"/>
                    </a:srgbClr>
                  </a:outerShdw>
                </a:effectLst>
                <a:latin typeface="+mj-lt"/>
                <a:cs typeface="+mj-lt"/>
              </a:rPr>
              <a:t>1、Translate the followings from Chinese to English</a:t>
            </a:r>
            <a:endParaRPr lang="zh-CN" altLang="en-US" sz="1600" noProof="1">
              <a:latin typeface="+mj-lt"/>
              <a:cs typeface="+mj-lt"/>
            </a:endParaRPr>
          </a:p>
          <a:p>
            <a:pPr marL="0" indent="0" algn="just">
              <a:lnSpc>
                <a:spcPct val="150000"/>
              </a:lnSpc>
              <a:buFontTx/>
              <a:buNone/>
            </a:pPr>
            <a:r>
              <a:rPr lang="zh-CN" altLang="en-US" sz="1600" noProof="1">
                <a:latin typeface="+mj-lt"/>
                <a:cs typeface="+mj-lt"/>
              </a:rPr>
              <a:t>（1）对价；  （2）书面合同；   （3）进出口合同；     (4）确认书；</a:t>
            </a:r>
          </a:p>
          <a:p>
            <a:pPr marL="0" indent="0" algn="just">
              <a:lnSpc>
                <a:spcPct val="150000"/>
              </a:lnSpc>
              <a:buFontTx/>
              <a:buNone/>
            </a:pPr>
            <a:r>
              <a:rPr lang="zh-CN" altLang="en-US" sz="1600" noProof="1">
                <a:latin typeface="+mj-lt"/>
                <a:cs typeface="+mj-lt"/>
              </a:rPr>
              <a:t>（5）约尾；  （6）鉴于条款；   （7）品质异议；      （8）友好协商；</a:t>
            </a:r>
          </a:p>
          <a:p>
            <a:pPr marL="0" indent="0" algn="just">
              <a:lnSpc>
                <a:spcPct val="150000"/>
              </a:lnSpc>
              <a:buFontTx/>
              <a:buNone/>
            </a:pPr>
            <a:r>
              <a:rPr lang="zh-CN" altLang="en-US" sz="1600" noProof="1">
                <a:latin typeface="+mj-lt"/>
                <a:cs typeface="+mj-lt"/>
              </a:rPr>
              <a:t>（9）法律约束力；   （10）商业纠纷；    （11）免责条款</a:t>
            </a:r>
          </a:p>
          <a:p>
            <a:pPr marL="0" indent="0" algn="just">
              <a:lnSpc>
                <a:spcPct val="150000"/>
              </a:lnSpc>
              <a:buFontTx/>
              <a:buNone/>
            </a:pPr>
            <a:endParaRPr lang="zh-CN" altLang="en-US" sz="1600" noProof="1">
              <a:latin typeface="+mj-lt"/>
              <a:cs typeface="+mj-lt"/>
            </a:endParaRPr>
          </a:p>
          <a:p>
            <a:pPr marL="0" indent="0" algn="just">
              <a:lnSpc>
                <a:spcPct val="150000"/>
              </a:lnSpc>
              <a:buFontTx/>
              <a:buNone/>
            </a:pPr>
            <a:r>
              <a:rPr lang="zh-CN" altLang="en-US" sz="1600" b="1" noProof="1">
                <a:solidFill>
                  <a:srgbClr val="00B050"/>
                </a:solidFill>
                <a:effectLst>
                  <a:outerShdw blurRad="38100" dist="38100" dir="2700000" algn="tl">
                    <a:srgbClr val="000000">
                      <a:alpha val="43137"/>
                    </a:srgbClr>
                  </a:outerShdw>
                </a:effectLst>
                <a:latin typeface="+mj-lt"/>
                <a:cs typeface="+mj-lt"/>
              </a:rPr>
              <a:t>2、Reflection question (answer in English）</a:t>
            </a:r>
            <a:endParaRPr lang="zh-CN" altLang="en-US" sz="1600" noProof="1">
              <a:latin typeface="+mj-lt"/>
              <a:cs typeface="+mj-lt"/>
            </a:endParaRPr>
          </a:p>
          <a:p>
            <a:pPr marL="0" indent="0" algn="just">
              <a:lnSpc>
                <a:spcPct val="150000"/>
              </a:lnSpc>
              <a:buFontTx/>
              <a:buNone/>
            </a:pPr>
            <a:r>
              <a:rPr lang="zh-CN" altLang="en-US" sz="1600" noProof="1">
                <a:latin typeface="+mj-lt"/>
                <a:cs typeface="+mj-lt"/>
              </a:rPr>
              <a:t>（1）What is the definition for Contract? Why do the trading parties usually prefer a written contract?</a:t>
            </a:r>
          </a:p>
          <a:p>
            <a:pPr marL="0" indent="0" algn="just">
              <a:lnSpc>
                <a:spcPct val="150000"/>
              </a:lnSpc>
              <a:buFontTx/>
              <a:buNone/>
            </a:pPr>
            <a:r>
              <a:rPr lang="zh-CN" altLang="en-US" sz="1600" noProof="1">
                <a:latin typeface="+mj-lt"/>
                <a:cs typeface="+mj-lt"/>
              </a:rPr>
              <a:t>（2）Does the establishment of a contract mean its coming into effect?</a:t>
            </a:r>
          </a:p>
          <a:p>
            <a:pPr marL="0" indent="0" algn="just">
              <a:lnSpc>
                <a:spcPct val="150000"/>
              </a:lnSpc>
              <a:buFontTx/>
              <a:buNone/>
            </a:pPr>
            <a:r>
              <a:rPr lang="zh-CN" altLang="en-US" sz="1600" noProof="1">
                <a:latin typeface="+mj-lt"/>
                <a:cs typeface="+mj-lt"/>
              </a:rPr>
              <a:t>（3）Describe the layout of a general contract.</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spTree>
  </p:cSld>
  <p:clrMapOvr>
    <a:masterClrMapping/>
  </p:clrMapOvr>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800" b="1" i="1" noProof="1">
                <a:solidFill>
                  <a:srgbClr val="00B050"/>
                </a:solidFill>
                <a:effectLst>
                  <a:outerShdw blurRad="38100" dist="38100" dir="2700000" algn="tl">
                    <a:srgbClr val="000000">
                      <a:alpha val="43137"/>
                    </a:srgbClr>
                  </a:outerShdw>
                </a:effectLst>
                <a:latin typeface="+mj-lt"/>
                <a:cs typeface="+mj-lt"/>
              </a:rPr>
              <a:t> 3、Compete the following sentences by translating the part in Chinese into English.</a:t>
            </a:r>
          </a:p>
          <a:p>
            <a:pPr marL="0" indent="0" algn="just">
              <a:lnSpc>
                <a:spcPct val="150000"/>
              </a:lnSpc>
              <a:buFontTx/>
              <a:buNone/>
            </a:pPr>
            <a:r>
              <a:rPr lang="zh-CN" altLang="en-US" sz="1400" noProof="1">
                <a:latin typeface="+mj-lt"/>
                <a:cs typeface="+mj-lt"/>
              </a:rPr>
              <a:t>（1）Enclosed (Attached) please find  _________________________ （发票一式两份，保险</a:t>
            </a:r>
          </a:p>
          <a:p>
            <a:pPr marL="0" indent="0" algn="just">
              <a:lnSpc>
                <a:spcPct val="150000"/>
              </a:lnSpc>
              <a:buFontTx/>
              <a:buNone/>
            </a:pPr>
            <a:r>
              <a:rPr lang="zh-CN" altLang="en-US" sz="1400" noProof="1">
                <a:latin typeface="+mj-lt"/>
                <a:cs typeface="+mj-lt"/>
              </a:rPr>
              <a:t>单一式三份）   </a:t>
            </a:r>
          </a:p>
          <a:p>
            <a:pPr marL="0" indent="0" algn="just">
              <a:lnSpc>
                <a:spcPct val="150000"/>
              </a:lnSpc>
              <a:buFontTx/>
              <a:buNone/>
            </a:pPr>
            <a:r>
              <a:rPr lang="zh-CN" altLang="en-US" sz="1400" noProof="1">
                <a:latin typeface="+mj-lt"/>
                <a:cs typeface="+mj-lt"/>
              </a:rPr>
              <a:t>（2）Shipment will be effected  ______________________ （一旦收到贵方购货确认通知书）     </a:t>
            </a:r>
          </a:p>
          <a:p>
            <a:pPr marL="0" indent="0" algn="just">
              <a:lnSpc>
                <a:spcPct val="150000"/>
              </a:lnSpc>
              <a:buFontTx/>
              <a:buNone/>
            </a:pPr>
            <a:r>
              <a:rPr lang="zh-CN" altLang="en-US" sz="1400" noProof="1">
                <a:latin typeface="+mj-lt"/>
                <a:cs typeface="+mj-lt"/>
              </a:rPr>
              <a:t>（3）Party B shall effect shipment  ______________________ （签字之日一个月内）, i.e., no</a:t>
            </a:r>
          </a:p>
          <a:p>
            <a:pPr marL="0" indent="0" algn="just">
              <a:lnSpc>
                <a:spcPct val="150000"/>
              </a:lnSpc>
              <a:buFontTx/>
              <a:buNone/>
            </a:pPr>
            <a:r>
              <a:rPr lang="zh-CN" altLang="en-US" sz="1400" noProof="1">
                <a:latin typeface="+mj-lt"/>
                <a:cs typeface="+mj-lt"/>
              </a:rPr>
              <a:t> late than December 15th.</a:t>
            </a:r>
          </a:p>
          <a:p>
            <a:pPr marL="0" indent="0" algn="just">
              <a:lnSpc>
                <a:spcPct val="150000"/>
              </a:lnSpc>
              <a:buFontTx/>
              <a:buNone/>
            </a:pPr>
            <a:r>
              <a:rPr lang="zh-CN" altLang="en-US" sz="1400" noProof="1">
                <a:latin typeface="+mj-lt"/>
                <a:cs typeface="+mj-lt"/>
              </a:rPr>
              <a:t>（4）The consignor shall  ____________________ （负全责） for any damages caused by the </a:t>
            </a:r>
          </a:p>
          <a:p>
            <a:pPr marL="0" indent="0" algn="just">
              <a:lnSpc>
                <a:spcPct val="150000"/>
              </a:lnSpc>
              <a:buFontTx/>
              <a:buNone/>
            </a:pPr>
            <a:r>
              <a:rPr lang="zh-CN" altLang="en-US" sz="1400" noProof="1">
                <a:latin typeface="+mj-lt"/>
                <a:cs typeface="+mj-lt"/>
              </a:rPr>
              <a:t>above consignment to the ship and/or to any other consignments on board.</a:t>
            </a:r>
          </a:p>
          <a:p>
            <a:pPr marL="0" indent="0" algn="just">
              <a:lnSpc>
                <a:spcPct val="150000"/>
              </a:lnSpc>
              <a:buFontTx/>
              <a:buNone/>
            </a:pPr>
            <a:r>
              <a:rPr lang="zh-CN" altLang="en-US" sz="1400" noProof="1">
                <a:latin typeface="+mj-lt"/>
                <a:cs typeface="+mj-lt"/>
              </a:rPr>
              <a:t>（5）Shipment: __________________________________ （收到不可撤销的信用证一个月内</a:t>
            </a:r>
          </a:p>
          <a:p>
            <a:pPr marL="0" indent="0" algn="just">
              <a:lnSpc>
                <a:spcPct val="150000"/>
              </a:lnSpc>
              <a:buFontTx/>
              <a:buNone/>
            </a:pPr>
            <a:r>
              <a:rPr lang="zh-CN" altLang="en-US" sz="1400" noProof="1">
                <a:latin typeface="+mj-lt"/>
                <a:cs typeface="+mj-lt"/>
              </a:rPr>
              <a:t>船运）</a:t>
            </a: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spTree>
  </p:cSld>
  <p:clrMapOvr>
    <a:masterClrMapping/>
  </p:clrMapOvr>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313" y="1719263"/>
            <a:ext cx="6911975" cy="381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600" b="1" i="1" noProof="1">
                <a:solidFill>
                  <a:srgbClr val="00B050"/>
                </a:solidFill>
                <a:effectLst>
                  <a:outerShdw blurRad="38100" dist="38100" dir="2700000" algn="tl">
                    <a:srgbClr val="000000">
                      <a:alpha val="43137"/>
                    </a:srgbClr>
                  </a:outerShdw>
                </a:effectLst>
                <a:latin typeface="+mj-lt"/>
                <a:cs typeface="+mj-lt"/>
              </a:rPr>
              <a:t> 4、Fill in the Sale Contract in English with the particulars given below</a:t>
            </a:r>
            <a:endParaRPr lang="en-US" altLang="zh-CN" sz="1800" b="1" i="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endParaRPr lang="zh-CN" altLang="en-US" sz="1400" noProof="1">
              <a:latin typeface="+mj-lt"/>
              <a:cs typeface="+mj-lt"/>
            </a:endParaRP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spTree>
  </p:cSld>
  <p:clrMapOvr>
    <a:masterClrMapping/>
  </p:clrMapOvr>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600" b="1" i="1" noProof="1">
                <a:solidFill>
                  <a:srgbClr val="00B050"/>
                </a:solidFill>
                <a:effectLst>
                  <a:outerShdw blurRad="38100" dist="38100" dir="2700000" algn="tl">
                    <a:srgbClr val="000000">
                      <a:alpha val="43137"/>
                    </a:srgbClr>
                  </a:outerShdw>
                </a:effectLst>
                <a:latin typeface="+mj-lt"/>
                <a:cs typeface="+mj-lt"/>
              </a:rPr>
              <a:t> 4、Fill in the Sale Contract in English with the particulars given below</a:t>
            </a:r>
            <a:endParaRPr lang="en-US" altLang="zh-CN" sz="1800" b="1" i="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endParaRPr lang="zh-CN" altLang="en-US" sz="1400" noProof="1">
              <a:latin typeface="+mj-lt"/>
              <a:cs typeface="+mj-lt"/>
            </a:endParaRP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pic>
        <p:nvPicPr>
          <p:cNvPr id="48131"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9700" y="1643063"/>
            <a:ext cx="4295775"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7" cy="4527550"/>
          </a:xfrm>
        </p:spPr>
        <p:txBody>
          <a:bodyPr/>
          <a:lstStyle/>
          <a:p>
            <a:pPr marL="0" indent="0" algn="just">
              <a:lnSpc>
                <a:spcPct val="150000"/>
              </a:lnSpc>
              <a:buFontTx/>
              <a:buNone/>
            </a:pPr>
            <a:r>
              <a:rPr lang="en-US" altLang="zh-CN" sz="1600" b="1" i="1" noProof="1">
                <a:solidFill>
                  <a:srgbClr val="00B050"/>
                </a:solidFill>
                <a:effectLst>
                  <a:outerShdw blurRad="38100" dist="38100" dir="2700000" algn="tl">
                    <a:srgbClr val="000000">
                      <a:alpha val="43137"/>
                    </a:srgbClr>
                  </a:outerShdw>
                </a:effectLst>
                <a:latin typeface="+mj-lt"/>
                <a:cs typeface="+mj-lt"/>
              </a:rPr>
              <a:t> 4、Fill in the Sale Contract in English with the particulars given below</a:t>
            </a:r>
            <a:endParaRPr lang="en-US" altLang="zh-CN" sz="1800" b="1" i="1" noProof="1">
              <a:solidFill>
                <a:srgbClr val="00B050"/>
              </a:solidFill>
              <a:effectLst>
                <a:outerShdw blurRad="38100" dist="38100" dir="2700000" algn="tl">
                  <a:srgbClr val="000000">
                    <a:alpha val="43137"/>
                  </a:srgbClr>
                </a:outerShdw>
              </a:effectLst>
              <a:latin typeface="+mj-lt"/>
              <a:cs typeface="+mj-lt"/>
            </a:endParaRPr>
          </a:p>
          <a:p>
            <a:pPr marL="0" indent="0" algn="just">
              <a:lnSpc>
                <a:spcPct val="150000"/>
              </a:lnSpc>
              <a:buFontTx/>
              <a:buNone/>
            </a:pPr>
            <a:endParaRPr lang="zh-CN" altLang="en-US" sz="1400" noProof="1">
              <a:latin typeface="+mj-lt"/>
              <a:cs typeface="+mj-lt"/>
            </a:endParaRPr>
          </a:p>
        </p:txBody>
      </p:sp>
      <p:sp>
        <p:nvSpPr>
          <p:cNvPr id="3" name="标题 2"/>
          <p:cNvSpPr>
            <a:spLocks noGrp="1"/>
          </p:cNvSpPr>
          <p:nvPr>
            <p:ph type="title"/>
          </p:nvPr>
        </p:nvSpPr>
        <p:spPr>
          <a:xfrm>
            <a:off x="-1014413" y="-93663"/>
            <a:ext cx="8229601" cy="1143001"/>
          </a:xfrm>
        </p:spPr>
        <p:txBody>
          <a:bodyPr/>
          <a:lstStyle/>
          <a:p>
            <a:r>
              <a:rPr lang="zh-CN" altLang="en-US" sz="2800" b="1" noProof="1">
                <a:solidFill>
                  <a:srgbClr val="002060"/>
                </a:solidFill>
                <a:effectLst>
                  <a:outerShdw blurRad="38100" dist="38100" dir="2700000" algn="tl">
                    <a:srgbClr val="000000">
                      <a:alpha val="43137"/>
                    </a:srgbClr>
                  </a:outerShdw>
                </a:effectLst>
                <a:cs typeface="+mj-lt"/>
                <a:sym typeface="+mn-ea"/>
              </a:rPr>
              <a:t>Section  </a:t>
            </a:r>
            <a:r>
              <a:rPr lang="en-US" altLang="zh-CN" sz="2800" b="1" noProof="1">
                <a:solidFill>
                  <a:srgbClr val="002060"/>
                </a:solidFill>
                <a:effectLst>
                  <a:outerShdw blurRad="38100" dist="38100" dir="2700000" algn="tl">
                    <a:srgbClr val="000000">
                      <a:alpha val="43137"/>
                    </a:srgbClr>
                  </a:outerShdw>
                </a:effectLst>
                <a:cs typeface="+mj-lt"/>
                <a:sym typeface="+mn-ea"/>
              </a:rPr>
              <a:t>Four </a:t>
            </a:r>
            <a:r>
              <a:rPr lang="zh-CN" altLang="en-US" sz="2000" b="1" i="1" noProof="1">
                <a:solidFill>
                  <a:srgbClr val="C00000"/>
                </a:solidFill>
                <a:effectLst>
                  <a:outerShdw blurRad="38100" dist="38100" dir="2700000" algn="tl">
                    <a:srgbClr val="000000">
                      <a:alpha val="43137"/>
                    </a:srgbClr>
                  </a:outerShdw>
                </a:effectLst>
                <a:cs typeface="+mj-lt"/>
                <a:sym typeface="+mn-ea"/>
              </a:rPr>
              <a:t> Exercise （第四节 练习）</a:t>
            </a:r>
          </a:p>
        </p:txBody>
      </p:sp>
      <p:pic>
        <p:nvPicPr>
          <p:cNvPr id="4915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1642442"/>
            <a:ext cx="3221105" cy="416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1285875" y="1974850"/>
            <a:ext cx="7786688" cy="4527550"/>
          </a:xfrm>
        </p:spPr>
        <p:txBody>
          <a:bodyPr/>
          <a:lstStyle/>
          <a:p>
            <a:pPr marL="0" indent="0" algn="just">
              <a:lnSpc>
                <a:spcPct val="150000"/>
              </a:lnSpc>
              <a:buFontTx/>
              <a:buNone/>
            </a:pPr>
            <a:r>
              <a:rPr lang="en-US" altLang="zh-CN" sz="4400" b="1" i="1" noProof="1">
                <a:solidFill>
                  <a:srgbClr val="00B050"/>
                </a:solidFill>
                <a:effectLst>
                  <a:outerShdw blurRad="38100" dist="38100" dir="2700000" algn="tl">
                    <a:srgbClr val="000000">
                      <a:alpha val="43137"/>
                    </a:srgbClr>
                  </a:outerShdw>
                </a:effectLst>
                <a:latin typeface="+mj-lt"/>
                <a:cs typeface="+mj-lt"/>
              </a:rPr>
              <a:t>Thank   You~~~</a:t>
            </a:r>
          </a:p>
        </p:txBody>
      </p:sp>
    </p:spTree>
  </p:cSld>
  <p:clrMapOvr>
    <a:masterClrMapping/>
  </p:clrMapOvr>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073"/>
          <p:cNvSpPr>
            <a:spLocks noGrp="1"/>
          </p:cNvSpPr>
          <p:nvPr>
            <p:ph type="ctrTitle"/>
          </p:nvPr>
        </p:nvSpPr>
        <p:spPr>
          <a:xfrm>
            <a:off x="685800" y="2130425"/>
            <a:ext cx="7772400" cy="1470025"/>
          </a:xfrm>
        </p:spPr>
        <p:txBody>
          <a:bodyPr anchor="ctr"/>
          <a:lstStyle/>
          <a:p>
            <a:pPr marL="0" marR="0" indent="0" algn="ctr" defTabSz="914400" rtl="0" eaLnBrk="1" fontAlgn="base" latinLnBrk="0" hangingPunct="1">
              <a:lnSpc>
                <a:spcPct val="150000"/>
              </a:lnSpc>
              <a:spcBef>
                <a:spcPct val="0"/>
              </a:spcBef>
              <a:spcAft>
                <a:spcPct val="0"/>
              </a:spcAft>
              <a:buClrTx/>
              <a:buSzTx/>
              <a:buFontTx/>
              <a:buNone/>
            </a:pPr>
            <a:r>
              <a:rPr kumimoji="0" lang="zh-CN" altLang="en-US" sz="4500" b="0" i="0" u="none" strike="noStrike" kern="1200" cap="none" spc="0" normalizeH="0" baseline="0" noProof="1">
                <a:solidFill>
                  <a:schemeClr val="tx2"/>
                </a:solidFill>
                <a:latin typeface="Lucida Bright" panose="02040602050505020304" pitchFamily="18" charset="0"/>
                <a:ea typeface="宋体" panose="02010600030101010101" pitchFamily="2" charset="-122"/>
                <a:cs typeface="Lucida Bright" panose="02040602050505020304" pitchFamily="18" charset="0"/>
              </a:rPr>
              <a:t>Chapter 12  </a:t>
            </a:r>
            <a:br>
              <a:rPr lang="zh-CN" altLang="en-US" strike="noStrike" kern="1200" baseline="0" noProof="1">
                <a:latin typeface="Lucida Bright" panose="02040602050505020304" pitchFamily="18" charset="0"/>
                <a:ea typeface="宋体" panose="02010600030101010101" pitchFamily="2" charset="-122"/>
                <a:cs typeface="Lucida Bright" panose="02040602050505020304" pitchFamily="18" charset="0"/>
              </a:rPr>
            </a:br>
            <a:r>
              <a:rPr kumimoji="0" lang="zh-CN" altLang="en-US" sz="4500" b="0" i="0" u="none" strike="noStrike" kern="1200" cap="none" spc="0" normalizeH="0" baseline="0" noProof="1">
                <a:solidFill>
                  <a:schemeClr val="tx2"/>
                </a:solidFill>
                <a:latin typeface="Lucida Bright" panose="02040602050505020304" pitchFamily="18" charset="0"/>
                <a:ea typeface="宋体" panose="02010600030101010101" pitchFamily="2" charset="-122"/>
                <a:cs typeface="Lucida Bright" panose="02040602050505020304" pitchFamily="18" charset="0"/>
              </a:rPr>
              <a:t> </a:t>
            </a:r>
            <a:r>
              <a:rPr kumimoji="0" lang="zh-CN" altLang="en-US" sz="3600" b="0" i="0" u="none" strike="noStrike" kern="1200" cap="none" spc="0" normalizeH="0" baseline="0" noProof="1">
                <a:solidFill>
                  <a:schemeClr val="tx2"/>
                </a:solidFill>
                <a:latin typeface="Lucida Bright" panose="02040602050505020304" pitchFamily="18" charset="0"/>
                <a:ea typeface="宋体" panose="02010600030101010101" pitchFamily="2" charset="-122"/>
                <a:cs typeface="Lucida Bright" panose="02040602050505020304" pitchFamily="18" charset="0"/>
              </a:rPr>
              <a:t>Implementation of Import and Export Contract</a:t>
            </a:r>
            <a:br>
              <a:rPr lang="zh-CN" altLang="en-US" sz="3600" strike="noStrike" kern="1200" baseline="0" noProof="1">
                <a:latin typeface="Lucida Bright" panose="02040602050505020304" pitchFamily="18" charset="0"/>
                <a:ea typeface="宋体" panose="02010600030101010101" pitchFamily="2" charset="-122"/>
                <a:cs typeface="Lucida Bright" panose="02040602050505020304" pitchFamily="18" charset="0"/>
              </a:rPr>
            </a:br>
            <a:r>
              <a:rPr kumimoji="0" lang="en-US" altLang="zh-CN" sz="2800" b="1" i="0" u="none" strike="noStrike" kern="1200" cap="none" spc="0" normalizeH="0" baseline="0" noProof="1">
                <a:solidFill>
                  <a:srgbClr val="C00000"/>
                </a:solidFill>
                <a:effectLst>
                  <a:outerShdw blurRad="38100" dist="38100" dir="2700000" algn="tl">
                    <a:srgbClr val="000000">
                      <a:alpha val="43137"/>
                    </a:srgbClr>
                  </a:outerShdw>
                </a:effectLst>
                <a:latin typeface="Lucida Bright" panose="02040602050505020304" pitchFamily="18" charset="0"/>
                <a:ea typeface="宋体" panose="02010600030101010101" pitchFamily="2" charset="-122"/>
                <a:cs typeface="Lucida Bright" panose="02040602050505020304" pitchFamily="18" charset="0"/>
              </a:rPr>
              <a:t>(</a:t>
            </a:r>
            <a:r>
              <a:rPr kumimoji="0" lang="zh-CN" altLang="en-US" sz="2800" b="1" i="0" u="none" strike="noStrike" kern="1200" cap="none" spc="0" normalizeH="0" baseline="0" noProof="1">
                <a:solidFill>
                  <a:srgbClr val="C00000"/>
                </a:solidFill>
                <a:effectLst>
                  <a:outerShdw blurRad="38100" dist="38100" dir="2700000" algn="tl">
                    <a:srgbClr val="000000">
                      <a:alpha val="43137"/>
                    </a:srgbClr>
                  </a:outerShdw>
                </a:effectLst>
                <a:latin typeface="Lucida Bright" panose="02040602050505020304" pitchFamily="18" charset="0"/>
                <a:ea typeface="宋体" panose="02010600030101010101" pitchFamily="2" charset="-122"/>
                <a:cs typeface="Lucida Bright" panose="02040602050505020304" pitchFamily="18" charset="0"/>
              </a:rPr>
              <a:t>第十二章  进出口合同的履行）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99454" y="1145307"/>
            <a:ext cx="7848872" cy="3016210"/>
          </a:xfrm>
          <a:prstGeom prst="rect">
            <a:avLst/>
          </a:prstGeom>
          <a:noFill/>
        </p:spPr>
        <p:txBody>
          <a:bodyPr wrap="square" rtlCol="0">
            <a:spAutoFit/>
          </a:bodyPr>
          <a:lstStyle/>
          <a:p>
            <a:r>
              <a:rPr lang="en-US" altLang="zh-CN" sz="3000">
                <a:latin typeface="Times New Roman" panose="02020603050405020304" pitchFamily="18" charset="0"/>
                <a:cs typeface="Times New Roman" panose="02020603050405020304" pitchFamily="18" charset="0"/>
              </a:rPr>
              <a:t>(5) Volume</a:t>
            </a:r>
            <a:r>
              <a:rPr lang="zh-CN" altLang="en-US" sz="3000">
                <a:latin typeface="Times New Roman" panose="02020603050405020304" pitchFamily="18" charset="0"/>
                <a:cs typeface="Times New Roman" panose="02020603050405020304" pitchFamily="18" charset="0"/>
              </a:rPr>
              <a:t>（</a:t>
            </a:r>
            <a:r>
              <a:rPr lang="zh-CN" altLang="en-US" sz="3000"/>
              <a:t>体积</a:t>
            </a:r>
            <a:r>
              <a:rPr lang="zh-CN" altLang="en-US" sz="3000">
                <a:latin typeface="Times New Roman" panose="02020603050405020304" pitchFamily="18" charset="0"/>
                <a:cs typeface="Times New Roman" panose="02020603050405020304" pitchFamily="18" charset="0"/>
              </a:rPr>
              <a:t>）</a:t>
            </a:r>
            <a:endParaRPr lang="en-US" altLang="zh-CN" sz="30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Cubic meter (m</a:t>
            </a:r>
            <a:r>
              <a:rPr lang="en-US" altLang="zh-CN" sz="2800" baseline="30000">
                <a:latin typeface="Times New Roman" panose="02020603050405020304" pitchFamily="18" charset="0"/>
                <a:cs typeface="Times New Roman" panose="02020603050405020304" pitchFamily="18" charset="0"/>
              </a:rPr>
              <a:t>3</a:t>
            </a:r>
            <a:r>
              <a:rPr lang="en-US" altLang="zh-CN" sz="2800">
                <a:latin typeface="Times New Roman" panose="02020603050405020304" pitchFamily="18" charset="0"/>
                <a:cs typeface="Times New Roman" panose="02020603050405020304" pitchFamily="18" charset="0"/>
              </a:rPr>
              <a:t>); cubic foot (ft</a:t>
            </a:r>
            <a:r>
              <a:rPr lang="en-US" altLang="zh-CN" sz="2800" baseline="30000">
                <a:latin typeface="Times New Roman" panose="02020603050405020304" pitchFamily="18" charset="0"/>
                <a:cs typeface="Times New Roman" panose="02020603050405020304" pitchFamily="18" charset="0"/>
              </a:rPr>
              <a:t>3</a:t>
            </a:r>
            <a:r>
              <a:rPr lang="en-US" altLang="zh-CN" sz="2800">
                <a:latin typeface="Times New Roman" panose="02020603050405020304" pitchFamily="18" charset="0"/>
                <a:cs typeface="Times New Roman" panose="02020603050405020304" pitchFamily="18" charset="0"/>
              </a:rPr>
              <a:t>); cubic yard (yd</a:t>
            </a:r>
            <a:r>
              <a:rPr lang="en-US" altLang="zh-CN" sz="2800" baseline="30000">
                <a:latin typeface="Times New Roman" panose="02020603050405020304" pitchFamily="18" charset="0"/>
                <a:cs typeface="Times New Roman" panose="02020603050405020304" pitchFamily="18" charset="0"/>
              </a:rPr>
              <a:t>3</a:t>
            </a:r>
            <a:r>
              <a:rPr lang="en-US" altLang="zh-CN" sz="2800">
                <a:latin typeface="Times New Roman" panose="02020603050405020304" pitchFamily="18" charset="0"/>
                <a:cs typeface="Times New Roman" panose="02020603050405020304" pitchFamily="18" charset="0"/>
              </a:rPr>
              <a:t>), etc. they are usually used for woods, natural gases, etc.</a:t>
            </a:r>
          </a:p>
          <a:p>
            <a:endParaRPr lang="en-US" altLang="zh-CN" sz="28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（立方米、立方英尺、立方码，这些单位常用于木材，天然气等。）</a:t>
            </a:r>
          </a:p>
        </p:txBody>
      </p:sp>
    </p:spTree>
  </p:cSld>
  <p:clrMapOvr>
    <a:masterClrMapping/>
  </p:clrMapOvr>
  <p:transition spd="slow">
    <p:push dir="u"/>
  </p:transition>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title"/>
          </p:nvPr>
        </p:nvSpPr>
        <p:spPr>
          <a:xfrm>
            <a:off x="457200" y="144463"/>
            <a:ext cx="8229600"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en-US" sz="4400" b="1" i="0" u="none" strike="noStrike" kern="1200" cap="none" spc="0" normalizeH="0" baseline="0" noProof="1">
                <a:solidFill>
                  <a:schemeClr val="tx2"/>
                </a:solidFill>
                <a:effectLst>
                  <a:outerShdw blurRad="38100" dist="38100" dir="2700000" algn="tl">
                    <a:srgbClr val="000000">
                      <a:alpha val="43137"/>
                    </a:srgbClr>
                  </a:outerShdw>
                </a:effectLst>
                <a:latin typeface="+mj-lt"/>
                <a:ea typeface="+mj-ea"/>
                <a:cs typeface="+mj-cs"/>
              </a:rPr>
              <a:t>CONTENT</a:t>
            </a:r>
          </a:p>
        </p:txBody>
      </p:sp>
      <p:sp>
        <p:nvSpPr>
          <p:cNvPr id="4099" name="文本占位符 4098"/>
          <p:cNvSpPr>
            <a:spLocks noGrp="1"/>
          </p:cNvSpPr>
          <p:nvPr>
            <p:ph idx="1"/>
          </p:nvPr>
        </p:nvSpPr>
        <p:spPr>
          <a:xfrm>
            <a:off x="696913" y="1165225"/>
            <a:ext cx="8229600" cy="4525963"/>
          </a:xfrm>
        </p:spPr>
        <p:txBody>
          <a:bodyPr/>
          <a:lstStyle/>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j-lt"/>
              </a:rPr>
              <a:t>·</a:t>
            </a: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Section One  Performance of Export Contract</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lang="zh-CN" altLang="en-US" sz="16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（第一节 出口合同的履行）</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0" i="0" u="none" strike="noStrike" kern="1200" cap="none" spc="0" normalizeH="0" baseline="0" noProof="1">
                <a:solidFill>
                  <a:schemeClr val="tx1"/>
                </a:solidFill>
                <a:latin typeface="+mj-lt"/>
                <a:ea typeface="+mn-ea"/>
                <a:cs typeface="+mj-lt"/>
              </a:rPr>
              <a:t>   1、Ensure the Issuance of L/C</a:t>
            </a:r>
            <a:r>
              <a:rPr kumimoji="0" lang="zh-CN" altLang="en-US" sz="1600" b="0" i="0" u="none" strike="noStrike" kern="1200" cap="none" spc="0" normalizeH="0" baseline="0" noProof="1">
                <a:solidFill>
                  <a:schemeClr val="tx1"/>
                </a:solidFill>
                <a:latin typeface="+mj-lt"/>
                <a:ea typeface="+mn-ea"/>
                <a:cs typeface="+mj-lt"/>
              </a:rPr>
              <a:t>（落实信用证）</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0" i="0" u="none" strike="noStrike" kern="1200" cap="none" spc="0" normalizeH="0" baseline="0" noProof="1">
                <a:solidFill>
                  <a:schemeClr val="tx1"/>
                </a:solidFill>
                <a:latin typeface="+mj-lt"/>
                <a:ea typeface="+mn-ea"/>
                <a:cs typeface="+mj-lt"/>
              </a:rPr>
              <a:t>   2、The Preparation of Goods</a:t>
            </a:r>
            <a:r>
              <a:rPr kumimoji="0" lang="zh-CN" altLang="en-US" sz="1600" b="0" i="0" u="none" strike="noStrike" kern="1200" cap="none" spc="0" normalizeH="0" baseline="0" noProof="1">
                <a:solidFill>
                  <a:schemeClr val="tx1"/>
                </a:solidFill>
                <a:latin typeface="+mj-lt"/>
                <a:ea typeface="+mn-ea"/>
                <a:cs typeface="+mj-lt"/>
              </a:rPr>
              <a:t>（备货）</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0" i="0" u="none" strike="noStrike" kern="1200" cap="none" spc="0" normalizeH="0" baseline="0" noProof="1">
                <a:solidFill>
                  <a:schemeClr val="tx1"/>
                </a:solidFill>
                <a:latin typeface="+mj-lt"/>
                <a:ea typeface="+mn-ea"/>
                <a:cs typeface="+mj-lt"/>
              </a:rPr>
              <a:t>   3、Inspection</a:t>
            </a:r>
            <a:r>
              <a:rPr kumimoji="0" lang="zh-CN" altLang="en-US" sz="1600" b="0" i="0" u="none" strike="noStrike" kern="1200" cap="none" spc="0" normalizeH="0" baseline="0" noProof="1">
                <a:solidFill>
                  <a:schemeClr val="tx1"/>
                </a:solidFill>
                <a:latin typeface="+mj-lt"/>
                <a:ea typeface="+mn-ea"/>
                <a:cs typeface="+mj-lt"/>
              </a:rPr>
              <a:t>（报检）</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0" i="0" u="none" strike="noStrike" kern="1200" cap="none" spc="0" normalizeH="0" baseline="0" noProof="1">
                <a:solidFill>
                  <a:schemeClr val="tx1"/>
                </a:solidFill>
                <a:effectLst/>
                <a:latin typeface="+mj-lt"/>
                <a:ea typeface="宋体" panose="02010600030101010101" pitchFamily="2" charset="-122"/>
                <a:cs typeface="+mj-lt"/>
              </a:rPr>
              <a:t>   4、Shipment, Insurance and Customs Clearance</a:t>
            </a:r>
            <a:r>
              <a:rPr kumimoji="0" lang="zh-CN" altLang="en-US" sz="1600" b="0" i="0" u="none" strike="noStrike" kern="1200" cap="none" spc="0" normalizeH="0" baseline="0" noProof="1">
                <a:solidFill>
                  <a:schemeClr val="tx1"/>
                </a:solidFill>
                <a:effectLst/>
                <a:latin typeface="+mj-lt"/>
                <a:ea typeface="宋体" panose="02010600030101010101" pitchFamily="2" charset="-122"/>
                <a:cs typeface="+mj-lt"/>
              </a:rPr>
              <a:t>（装运、投保和报关）</a:t>
            </a:r>
            <a:endParaRPr kumimoji="0" lang="zh-CN" altLang="en-US" sz="2000" b="0" i="0" u="none" strike="noStrike" kern="1200" cap="none" spc="0" normalizeH="0" baseline="0" noProof="1">
              <a:solidFill>
                <a:schemeClr val="tx1"/>
              </a:solidFill>
              <a:effectLst/>
              <a:latin typeface="+mj-lt"/>
              <a:ea typeface="宋体" panose="02010600030101010101" pitchFamily="2" charset="-122"/>
              <a:cs typeface="+mj-lt"/>
            </a:endParaRP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0" i="0" u="none" strike="noStrike" kern="1200" cap="none" spc="0" normalizeH="0" baseline="0" noProof="1">
                <a:solidFill>
                  <a:schemeClr val="tx1"/>
                </a:solidFill>
                <a:effectLst/>
                <a:latin typeface="+mj-lt"/>
                <a:ea typeface="宋体" panose="02010600030101010101" pitchFamily="2" charset="-122"/>
                <a:cs typeface="+mj-lt"/>
              </a:rPr>
              <a:t>   5、Documentation</a:t>
            </a:r>
            <a:r>
              <a:rPr kumimoji="0" lang="zh-CN" altLang="en-US" sz="1600" b="0" i="0" u="none" strike="noStrike" kern="1200" cap="none" spc="0" normalizeH="0" baseline="0" noProof="1">
                <a:solidFill>
                  <a:schemeClr val="tx1"/>
                </a:solidFill>
                <a:effectLst/>
                <a:latin typeface="+mj-lt"/>
                <a:ea typeface="宋体" panose="02010600030101010101" pitchFamily="2" charset="-122"/>
                <a:cs typeface="+mj-lt"/>
              </a:rPr>
              <a:t>（制单）</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0" i="0" u="none" strike="noStrike" kern="1200" cap="none" spc="0" normalizeH="0" baseline="0" noProof="1">
                <a:solidFill>
                  <a:schemeClr val="tx1"/>
                </a:solidFill>
                <a:effectLst/>
                <a:latin typeface="+mj-lt"/>
                <a:ea typeface="宋体" panose="02010600030101010101" pitchFamily="2" charset="-122"/>
                <a:cs typeface="+mj-lt"/>
              </a:rPr>
              <a:t>   6、Settlement of Export Proceeds in Foreign Exchange</a:t>
            </a:r>
            <a:r>
              <a:rPr kumimoji="0" lang="zh-CN" altLang="en-US" sz="1600" b="0" i="0" u="none" strike="noStrike" kern="1200" cap="none" spc="0" normalizeH="0" baseline="0" noProof="1">
                <a:solidFill>
                  <a:schemeClr val="tx1"/>
                </a:solidFill>
                <a:effectLst/>
                <a:latin typeface="+mj-lt"/>
                <a:ea typeface="宋体" panose="02010600030101010101" pitchFamily="2" charset="-122"/>
                <a:cs typeface="+mj-lt"/>
              </a:rPr>
              <a:t>（出口结汇）</a:t>
            </a:r>
          </a:p>
          <a:p>
            <a:pPr marL="0" marR="0" indent="0" algn="l" defTabSz="914400" rtl="0" eaLnBrk="1" fontAlgn="base" latinLnBrk="0" hangingPunct="1">
              <a:lnSpc>
                <a:spcPct val="100000"/>
              </a:lnSpc>
              <a:spcBef>
                <a:spcPct val="20000"/>
              </a:spcBef>
              <a:spcAft>
                <a:spcPct val="0"/>
              </a:spcAft>
              <a:buClrTx/>
              <a:buSzTx/>
              <a:buFontTx/>
              <a:buNone/>
            </a:pPr>
            <a:endParaRPr kumimoji="0" lang="zh-CN" altLang="en-US" sz="16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endParaRPr>
          </a:p>
        </p:txBody>
      </p:sp>
    </p:spTree>
  </p:cSld>
  <p:clrMapOvr>
    <a:masterClrMapping/>
  </p:clrMapOvr>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title"/>
          </p:nvPr>
        </p:nvSpPr>
        <p:spPr>
          <a:xfrm>
            <a:off x="457200" y="157163"/>
            <a:ext cx="8229600"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en-US" sz="4400" b="1" i="0" u="none" strike="noStrike" kern="1200" cap="none" spc="0" normalizeH="0" baseline="0" noProof="1">
                <a:solidFill>
                  <a:schemeClr val="tx2"/>
                </a:solidFill>
                <a:effectLst>
                  <a:outerShdw blurRad="38100" dist="38100" dir="2700000" algn="tl">
                    <a:srgbClr val="000000">
                      <a:alpha val="43137"/>
                    </a:srgbClr>
                  </a:outerShdw>
                </a:effectLst>
                <a:latin typeface="+mj-lt"/>
                <a:ea typeface="+mj-ea"/>
                <a:cs typeface="+mj-cs"/>
              </a:rPr>
              <a:t>CONTENT</a:t>
            </a:r>
          </a:p>
        </p:txBody>
      </p:sp>
      <p:sp>
        <p:nvSpPr>
          <p:cNvPr id="4099" name="文本占位符 4098"/>
          <p:cNvSpPr>
            <a:spLocks noGrp="1"/>
          </p:cNvSpPr>
          <p:nvPr>
            <p:ph idx="1"/>
          </p:nvPr>
        </p:nvSpPr>
        <p:spPr>
          <a:xfrm>
            <a:off x="750888" y="1003300"/>
            <a:ext cx="8229600" cy="4525963"/>
          </a:xfrm>
        </p:spPr>
        <p:txBody>
          <a:bodyPr/>
          <a:lstStyle/>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j-lt"/>
              </a:rPr>
              <a:t>·</a:t>
            </a: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Section Two  Performance of Import Contract</a:t>
            </a:r>
            <a:r>
              <a:rPr kumimoji="0" lang="zh-CN" altLang="en-US" sz="2000" b="0" i="0" u="none" strike="noStrike" kern="1200" cap="none" spc="0" normalizeH="0" baseline="0" noProof="1">
                <a:solidFill>
                  <a:schemeClr val="tx1"/>
                </a:solidFill>
                <a:latin typeface="+mj-lt"/>
                <a:ea typeface="+mn-ea"/>
                <a:cs typeface="+mj-lt"/>
              </a:rPr>
              <a:t>   </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16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   （第二节 进口合同的履行）</a:t>
            </a:r>
            <a:endParaRPr kumimoji="0" lang="zh-CN" altLang="en-US" sz="2000" b="0" i="0" u="none" strike="noStrike" kern="1200" cap="none" spc="0" normalizeH="0" baseline="0" noProof="1">
              <a:solidFill>
                <a:schemeClr val="tx1"/>
              </a:solidFill>
              <a:latin typeface="+mj-lt"/>
              <a:ea typeface="+mn-ea"/>
              <a:cs typeface="+mj-lt"/>
            </a:endParaRP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2000" b="0" i="0" u="none" strike="noStrike" kern="1200" cap="none" spc="0" normalizeH="0" baseline="0" noProof="1">
                <a:solidFill>
                  <a:schemeClr val="tx1"/>
                </a:solidFill>
                <a:latin typeface="+mj-lt"/>
                <a:ea typeface="+mn-ea"/>
                <a:cs typeface="+mj-lt"/>
              </a:rPr>
              <a:t>   </a:t>
            </a:r>
            <a:r>
              <a:rPr kumimoji="0" lang="zh-CN" altLang="en-US" sz="1800" b="0" i="0" u="none" strike="noStrike" kern="1200" cap="none" spc="0" normalizeH="0" baseline="0" noProof="1">
                <a:solidFill>
                  <a:schemeClr val="tx1"/>
                </a:solidFill>
                <a:latin typeface="+mj-lt"/>
                <a:ea typeface="+mn-ea"/>
                <a:cs typeface="+mj-lt"/>
              </a:rPr>
              <a:t>1、Issuance of L/C（开立信用证）</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j-lt"/>
                <a:ea typeface="+mn-ea"/>
                <a:cs typeface="+mj-lt"/>
              </a:rPr>
              <a:t>   2、Charter and Book Vessel （租船订舱）</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j-lt"/>
                <a:ea typeface="+mn-ea"/>
                <a:cs typeface="+mj-lt"/>
              </a:rPr>
              <a:t>   3、Effect Cargo Insurance （投保货运险）</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j-lt"/>
                <a:ea typeface="+mn-ea"/>
                <a:cs typeface="+mj-lt"/>
              </a:rPr>
              <a:t>   4、Documents Examination and Payment （审单和付款）</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j-lt"/>
                <a:ea typeface="+mn-ea"/>
                <a:cs typeface="+mj-lt"/>
              </a:rPr>
              <a:t>   5、Customs Clearance and Duty （报关和纳税）</a:t>
            </a: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j-lt"/>
                <a:ea typeface="+mn-ea"/>
                <a:cs typeface="+mj-lt"/>
              </a:rPr>
              <a:t>   6、Delivery （进行交拨）</a:t>
            </a: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j-lt"/>
                <a:sym typeface="+mn-ea"/>
              </a:rPr>
              <a:t>·</a:t>
            </a: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Section T</a:t>
            </a:r>
            <a:r>
              <a:rPr kumimoji="0" lang="en-US" altLang="zh-CN"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hree  Terms</a:t>
            </a:r>
            <a:r>
              <a:rPr kumimoji="0" lang="zh-CN" altLang="en-US" sz="16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（第三节 关键词）</a:t>
            </a:r>
            <a:endParaRPr kumimoji="0" lang="en-US" altLang="zh-CN" sz="24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j-lt"/>
                <a:sym typeface="+mn-ea"/>
              </a:rPr>
              <a:t>·</a:t>
            </a: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Section  </a:t>
            </a:r>
            <a:r>
              <a:rPr kumimoji="0" lang="en-US" altLang="zh-CN"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Four</a:t>
            </a:r>
            <a:r>
              <a:rPr kumimoji="0" lang="en-US" altLang="zh-CN" sz="24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 </a:t>
            </a:r>
            <a:r>
              <a:rPr kumimoji="0" lang="zh-CN" altLang="en-US" sz="24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 </a:t>
            </a:r>
            <a:r>
              <a:rPr kumimoji="0" lang="zh-CN" altLang="en-US" sz="20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Exercise</a:t>
            </a:r>
            <a:r>
              <a:rPr kumimoji="0" lang="zh-CN" altLang="en-US" sz="24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 </a:t>
            </a:r>
            <a:r>
              <a:rPr kumimoji="0" lang="zh-CN" altLang="en-US" sz="16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sym typeface="+mn-ea"/>
              </a:rPr>
              <a:t>（第四节 练习）</a:t>
            </a:r>
          </a:p>
        </p:txBody>
      </p:sp>
    </p:spTree>
  </p:cSld>
  <p:clrMapOvr>
    <a:masterClrMapping/>
  </p:clrMapOvr>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 name="文本占位符 5122"/>
          <p:cNvSpPr>
            <a:spLocks noGrp="1"/>
          </p:cNvSpPr>
          <p:nvPr>
            <p:ph idx="1"/>
          </p:nvPr>
        </p:nvSpPr>
        <p:spPr>
          <a:xfrm>
            <a:off x="755650" y="1438275"/>
            <a:ext cx="7477125" cy="4525963"/>
          </a:xfrm>
        </p:spPr>
        <p:txBody>
          <a:bodyPr anchor="t" anchorCtr="0"/>
          <a:lstStyle/>
          <a:p>
            <a:pPr marL="0" indent="0" algn="just">
              <a:buNone/>
            </a:pPr>
            <a:r>
              <a:rPr lang="zh-CN" altLang="zh-CN" sz="1600">
                <a:latin typeface="微软雅黑" panose="020B0503020204020204" charset="-122"/>
                <a:ea typeface="微软雅黑" panose="020B0503020204020204" charset="-122"/>
              </a:rPr>
              <a:t>◥ </a:t>
            </a:r>
            <a:r>
              <a:rPr lang="zh-CN" altLang="zh-CN" sz="1600"/>
              <a:t>The general procedures to fulfill an export contract are as follows: preparation of goods, urging the importer to apply for L/C, examination of L/C, amendment of L/C, booking vessel, going through the export inspection, making customs declaration, making insurance, loading goods, the arrangement of shipping documents and the settlement of payment. （履行出口合同的程序包括：备货、催证、审证、改证、租船订舱、报检、报关、投保、装船和制单结汇等内容）</a:t>
            </a:r>
          </a:p>
          <a:p>
            <a:pPr marL="0" indent="0" algn="just">
              <a:buNone/>
            </a:pPr>
            <a:endParaRPr lang="zh-CN" altLang="zh-CN" sz="2000"/>
          </a:p>
          <a:p>
            <a:pPr marL="0" indent="0" algn="just">
              <a:buNone/>
            </a:pPr>
            <a:r>
              <a:rPr lang="zh-CN" altLang="zh-CN" sz="1600">
                <a:latin typeface="微软雅黑" panose="020B0503020204020204" charset="-122"/>
                <a:ea typeface="微软雅黑" panose="020B0503020204020204" charset="-122"/>
              </a:rPr>
              <a:t>◥ </a:t>
            </a:r>
            <a:r>
              <a:rPr lang="zh-CN" altLang="zh-CN" sz="1600"/>
              <a:t>All above could be summarized as four sections: goods ( the preparation and inspection of goods ), L/C ( the issuance and amendment of L/C ), shipment ( booking vessel, insurance and customs clearance ), and payment settlement ( making documents and settlement of payment ). （归纳起来就是四大环节的工作：货（备货、报检），证（催证、审证和改证），船（租船订舱、办理货运手续）、款（制单结汇）。）</a:t>
            </a:r>
          </a:p>
        </p:txBody>
      </p:sp>
    </p:spTree>
  </p:cSld>
  <p:clrMapOvr>
    <a:masterClrMapping/>
  </p:clrMapOvr>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404938"/>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6147" name="文本占位符 5122"/>
          <p:cNvSpPr>
            <a:spLocks noGrp="1"/>
          </p:cNvSpPr>
          <p:nvPr>
            <p:ph idx="1"/>
          </p:nvPr>
        </p:nvSpPr>
        <p:spPr>
          <a:xfrm>
            <a:off x="679450" y="1858963"/>
            <a:ext cx="7786688" cy="4527550"/>
          </a:xfrm>
        </p:spPr>
        <p:txBody>
          <a:bodyPr anchor="t" anchorCtr="0"/>
          <a:lstStyle/>
          <a:p>
            <a:pPr marL="0" indent="0" algn="just">
              <a:lnSpc>
                <a:spcPct val="150000"/>
              </a:lnSpc>
              <a:buNone/>
            </a:pPr>
            <a:r>
              <a:rPr lang="en-US" altLang="zh-CN" sz="1800"/>
              <a:t>   </a:t>
            </a:r>
            <a:r>
              <a:rPr lang="zh-CN" altLang="zh-CN" sz="1800"/>
              <a:t>After signing an export contract with the payment by L/C, the exporter shall make sure of the issuance of L/C firstly. And ensure the issuance of L/C covers the following three sections：</a:t>
            </a:r>
          </a:p>
          <a:p>
            <a:pPr marL="0" indent="0" algn="just">
              <a:lnSpc>
                <a:spcPct val="150000"/>
              </a:lnSpc>
              <a:buNone/>
            </a:pPr>
            <a:r>
              <a:rPr lang="zh-CN" altLang="zh-CN" sz="1800"/>
              <a:t>   </a:t>
            </a:r>
            <a:r>
              <a:rPr lang="zh-CN" altLang="zh-CN" sz="1800">
                <a:latin typeface="微软雅黑" panose="020B0503020204020204" charset="-122"/>
                <a:ea typeface="微软雅黑" panose="020B0503020204020204" charset="-122"/>
              </a:rPr>
              <a:t>◥ </a:t>
            </a:r>
            <a:r>
              <a:rPr lang="zh-CN" altLang="zh-CN" sz="1800"/>
              <a:t>urging L/C （催证）</a:t>
            </a:r>
          </a:p>
          <a:p>
            <a:pPr marL="0" indent="0" algn="just">
              <a:lnSpc>
                <a:spcPct val="150000"/>
              </a:lnSpc>
              <a:buNone/>
            </a:pPr>
            <a:r>
              <a:rPr lang="zh-CN" altLang="zh-CN" sz="1800"/>
              <a:t>   </a:t>
            </a:r>
            <a:r>
              <a:rPr lang="zh-CN" altLang="zh-CN" sz="1800">
                <a:latin typeface="微软雅黑" panose="020B0503020204020204" charset="-122"/>
                <a:ea typeface="微软雅黑" panose="020B0503020204020204" charset="-122"/>
              </a:rPr>
              <a:t>◥ </a:t>
            </a:r>
            <a:r>
              <a:rPr lang="zh-CN" altLang="zh-CN" sz="1800"/>
              <a:t>examination of L/C（审证）</a:t>
            </a:r>
          </a:p>
          <a:p>
            <a:pPr marL="0" indent="0" algn="just">
              <a:lnSpc>
                <a:spcPct val="150000"/>
              </a:lnSpc>
              <a:buNone/>
            </a:pPr>
            <a:r>
              <a:rPr lang="zh-CN" altLang="zh-CN" sz="1800"/>
              <a:t>   </a:t>
            </a:r>
            <a:r>
              <a:rPr lang="zh-CN" altLang="zh-CN" sz="1800">
                <a:latin typeface="微软雅黑" panose="020B0503020204020204" charset="-122"/>
                <a:ea typeface="微软雅黑" panose="020B0503020204020204" charset="-122"/>
              </a:rPr>
              <a:t>◥ </a:t>
            </a:r>
            <a:r>
              <a:rPr lang="zh-CN" altLang="zh-CN" sz="1800"/>
              <a:t>amendment of L/C （改证）</a:t>
            </a:r>
          </a:p>
        </p:txBody>
      </p:sp>
    </p:spTree>
  </p:cSld>
  <p:clrMapOvr>
    <a:masterClrMapping/>
  </p:clrMapOvr>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57480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(1) Urging the L/C </a:t>
            </a:r>
            <a:r>
              <a:rPr kumimoji="0" lang="zh-CN" altLang="en-US"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（催证）</a:t>
            </a:r>
            <a:endPar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  In the following cases, the seller may urge the buyer to open the L/C:</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（在以下情况中，卖方可以催促买方开立信用证：）</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    ① The buyer fail to issue an L/C within the time stipulated in the contract.</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（买方在合同规定的时间未能开立信用证）</a:t>
            </a:r>
            <a:r>
              <a:rPr kumimoji="0" lang="en-US" altLang="zh-CN" sz="16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    ② In the case that the goods are ready for shipment, the seller may also urge the buyer to open the L/C in order to advance shipment.</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（如果货物已备妥待运，卖方也可催促买方开立信用证，以便提前装船。）</a:t>
            </a:r>
          </a:p>
        </p:txBody>
      </p:sp>
    </p:spTree>
  </p:cSld>
  <p:clrMapOvr>
    <a:masterClrMapping/>
  </p:clrMapOvr>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57480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Examination of the L/C</a:t>
            </a:r>
            <a:r>
              <a:rPr kumimoji="0" lang="zh-CN" altLang="en-US"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（审证）</a:t>
            </a:r>
            <a:r>
              <a:rPr kumimoji="0" lang="en-US" altLang="zh-CN" sz="18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After receive a letter of credit, the seller must check the L/C immediately and thoroughly to ensure that the terms and conditions stipulated in the L/C are correct and conform to the sales contract, and that he can comply exactly with the L/C requirements. Otherwise, the seller must immediately ask the buyer to amend the L/C. If any terms and conditions of the L/C are not complied with, no matter how small, a discrepancy is said to occur and it can delay or prevent the payment.（收到信用证后，卖方必须立即全面地审核信用证，以确保信用证条款正确，并与销售合同规定一致，而且他能完全满足信用证中开列的要求。如果没有符合信用证条款的要求，那么无论差异多小，付款都可能被拖延或停止。）</a:t>
            </a:r>
          </a:p>
        </p:txBody>
      </p:sp>
    </p:spTree>
  </p:cSld>
  <p:clrMapOvr>
    <a:masterClrMapping/>
  </p:clrMapOvr>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57480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Examination of the L/C</a:t>
            </a:r>
            <a:r>
              <a:rPr kumimoji="0" lang="zh-CN" altLang="en-US"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（审证）</a:t>
            </a:r>
            <a:r>
              <a:rPr kumimoji="0" lang="en-US" altLang="zh-CN" sz="18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en-US" altLang="zh-CN" sz="1600" b="0" i="0" u="none" strike="noStrike" kern="1200" cap="none" spc="0" normalizeH="0" baseline="0" noProof="1">
                <a:solidFill>
                  <a:schemeClr val="tx1"/>
                </a:solidFill>
                <a:effectLst/>
                <a:latin typeface="+mj-lt"/>
                <a:ea typeface="+mn-ea"/>
                <a:cs typeface="+mj-lt"/>
              </a:rPr>
              <a:t>In the business practice,the L / C issued will be different from the contract clau- ses due to the reasons such as the work neglect,the mistakes of telegram transfer,the different usual practices in trade,market changes or the importer’ s deliberate addi- tion of the beneficial clauses to him;or there are some </a:t>
            </a:r>
            <a:r>
              <a:rPr kumimoji="0" lang="en-US" altLang="zh-CN" sz="1600" b="0" i="0" u="none" strike="noStrike" kern="1200" cap="none" spc="0" normalizeH="0" baseline="0" noProof="1">
                <a:solidFill>
                  <a:schemeClr val="tx1"/>
                </a:solidFill>
                <a:effectLst/>
                <a:highlight>
                  <a:srgbClr val="FFFF00"/>
                </a:highlight>
                <a:latin typeface="+mj-lt"/>
                <a:ea typeface="+mn-ea"/>
                <a:cs typeface="+mj-lt"/>
              </a:rPr>
              <a:t>soft clauses</a:t>
            </a:r>
            <a:r>
              <a:rPr kumimoji="0" lang="en-US" altLang="zh-CN" sz="1600" b="0" i="0" u="none" strike="noStrike" kern="1200" cap="none" spc="0" normalizeH="0" baseline="0" noProof="1">
                <a:solidFill>
                  <a:schemeClr val="tx1"/>
                </a:solidFill>
                <a:effectLst/>
                <a:latin typeface="+mj-lt"/>
                <a:ea typeface="+mn-ea"/>
                <a:cs typeface="+mj-lt"/>
              </a:rPr>
              <a:t> in the L / C which cannot be met by the exporter and so on.(</a:t>
            </a:r>
            <a:r>
              <a:rPr kumimoji="0" lang="zh-CN" altLang="en-US" sz="1600" b="0" i="0" u="none" strike="noStrike" kern="1200" cap="none" spc="0" normalizeH="0" baseline="0" noProof="1">
                <a:solidFill>
                  <a:schemeClr val="tx1"/>
                </a:solidFill>
                <a:effectLst/>
                <a:latin typeface="+mj-lt"/>
                <a:ea typeface="+mn-ea"/>
                <a:cs typeface="+mj-lt"/>
              </a:rPr>
              <a:t>在实际业务中</a:t>
            </a:r>
            <a:r>
              <a:rPr kumimoji="0" lang="en-US" altLang="zh-CN" sz="1600" b="0" i="0" u="none" strike="noStrike" kern="1200" cap="none" spc="0" normalizeH="0" baseline="0" noProof="1">
                <a:solidFill>
                  <a:schemeClr val="tx1"/>
                </a:solidFill>
                <a:effectLst/>
                <a:latin typeface="+mj-lt"/>
                <a:ea typeface="+mn-ea"/>
                <a:cs typeface="+mj-lt"/>
              </a:rPr>
              <a:t>,</a:t>
            </a:r>
            <a:r>
              <a:rPr kumimoji="0" lang="zh-CN" altLang="en-US" sz="1600" b="0" i="0" u="none" strike="noStrike" kern="1200" cap="none" spc="0" normalizeH="0" baseline="0" noProof="1">
                <a:solidFill>
                  <a:schemeClr val="tx1"/>
                </a:solidFill>
                <a:effectLst/>
                <a:latin typeface="+mj-lt"/>
                <a:ea typeface="+mn-ea"/>
                <a:cs typeface="+mj-lt"/>
              </a:rPr>
              <a:t>由于种种原因</a:t>
            </a:r>
            <a:r>
              <a:rPr kumimoji="0" lang="en-US" altLang="zh-CN" sz="1600" b="0" i="0" u="none" strike="noStrike" kern="1200" cap="none" spc="0" normalizeH="0" baseline="0" noProof="1">
                <a:solidFill>
                  <a:schemeClr val="tx1"/>
                </a:solidFill>
                <a:effectLst/>
                <a:latin typeface="+mj-lt"/>
                <a:ea typeface="+mn-ea"/>
                <a:cs typeface="+mj-lt"/>
              </a:rPr>
              <a:t>,</a:t>
            </a:r>
            <a:r>
              <a:rPr kumimoji="0" lang="zh-CN" altLang="en-US" sz="1600" b="0" i="0" u="none" strike="noStrike" kern="1200" cap="none" spc="0" normalizeH="0" baseline="0" noProof="1">
                <a:solidFill>
                  <a:schemeClr val="tx1"/>
                </a:solidFill>
                <a:effectLst/>
                <a:latin typeface="+mj-lt"/>
                <a:ea typeface="+mn-ea"/>
                <a:cs typeface="+mj-lt"/>
              </a:rPr>
              <a:t>如工作疏忽、电文传递错误、贸易习惯不同、市场行情变化或进口商有意利用开证的主动权加列其他有利条款</a:t>
            </a:r>
            <a:r>
              <a:rPr kumimoji="0" lang="en-US" altLang="zh-CN" sz="1600" b="0" i="0" u="none" strike="noStrike" kern="1200" cap="none" spc="0" normalizeH="0" baseline="0" noProof="1">
                <a:solidFill>
                  <a:schemeClr val="tx1"/>
                </a:solidFill>
                <a:effectLst/>
                <a:latin typeface="+mj-lt"/>
                <a:ea typeface="+mn-ea"/>
                <a:cs typeface="+mj-lt"/>
              </a:rPr>
              <a:t>,</a:t>
            </a:r>
            <a:r>
              <a:rPr kumimoji="0" lang="zh-CN" altLang="en-US" sz="1600" b="0" i="0" u="none" strike="noStrike" kern="1200" cap="none" spc="0" normalizeH="0" baseline="0" noProof="1">
                <a:solidFill>
                  <a:schemeClr val="tx1"/>
                </a:solidFill>
                <a:effectLst/>
                <a:latin typeface="+mj-lt"/>
                <a:ea typeface="+mn-ea"/>
                <a:cs typeface="+mj-lt"/>
              </a:rPr>
              <a:t>往往会出现开立信用证条款与合同规定不符</a:t>
            </a:r>
            <a:r>
              <a:rPr kumimoji="0" lang="en-US" altLang="zh-CN" sz="1600" b="0" i="0" u="none" strike="noStrike" kern="1200" cap="none" spc="0" normalizeH="0" baseline="0" noProof="1">
                <a:solidFill>
                  <a:schemeClr val="tx1"/>
                </a:solidFill>
                <a:effectLst/>
                <a:latin typeface="+mj-lt"/>
                <a:ea typeface="+mn-ea"/>
                <a:cs typeface="+mj-lt"/>
              </a:rPr>
              <a:t>,</a:t>
            </a:r>
            <a:r>
              <a:rPr kumimoji="0" lang="zh-CN" altLang="en-US" sz="1600" b="0" i="0" u="none" strike="noStrike" kern="1200" cap="none" spc="0" normalizeH="0" baseline="0" noProof="1">
                <a:solidFill>
                  <a:schemeClr val="tx1"/>
                </a:solidFill>
                <a:effectLst/>
                <a:latin typeface="+mj-lt"/>
                <a:ea typeface="+mn-ea"/>
                <a:cs typeface="+mj-lt"/>
              </a:rPr>
              <a:t>或者在信用证中加列一些出口商看似无所谓但实际是无法满足的信用证付款条件</a:t>
            </a:r>
            <a:r>
              <a:rPr kumimoji="0" lang="en-US" altLang="zh-CN"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在业务中也被称为</a:t>
            </a:r>
            <a:r>
              <a:rPr kumimoji="0" lang="en-US" altLang="zh-CN"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软条款</a:t>
            </a:r>
            <a:r>
              <a:rPr kumimoji="0" lang="en-US" altLang="zh-CN"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等</a:t>
            </a:r>
            <a:r>
              <a:rPr kumimoji="0" lang="en-US" altLang="zh-CN" sz="1600" b="0" i="0" u="none" strike="noStrike" kern="1200" cap="none" spc="0" normalizeH="0" baseline="0" noProof="1">
                <a:solidFill>
                  <a:schemeClr val="tx1"/>
                </a:solidFill>
                <a:effectLst/>
                <a:latin typeface="+mj-lt"/>
                <a:ea typeface="+mn-ea"/>
                <a:cs typeface="+mj-lt"/>
              </a:rPr>
              <a:t>)</a:t>
            </a:r>
            <a:endParaRPr kumimoji="0" lang="zh-CN" altLang="en-US" sz="16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endParaRPr kumimoji="0" lang="en-US" altLang="zh-CN" sz="1600" b="0" i="0" u="none" strike="noStrike" kern="1200" cap="none" spc="0" normalizeH="0" baseline="0" noProof="1">
              <a:solidFill>
                <a:schemeClr val="tx1"/>
              </a:solidFill>
              <a:effectLst/>
              <a:latin typeface="+mj-lt"/>
              <a:ea typeface="+mn-ea"/>
              <a:cs typeface="+mj-lt"/>
            </a:endParaRPr>
          </a:p>
        </p:txBody>
      </p:sp>
    </p:spTree>
  </p:cSld>
  <p:clrMapOvr>
    <a:masterClrMapping/>
  </p:clrMapOvr>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57480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Examination of the L/C</a:t>
            </a:r>
            <a:r>
              <a:rPr kumimoji="0" lang="zh-CN" altLang="en-US"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（审证）</a:t>
            </a:r>
            <a:r>
              <a:rPr kumimoji="0" lang="en-US" altLang="zh-CN" sz="18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200" b="0" i="0" u="none" strike="noStrike" kern="1200" cap="none" spc="0" normalizeH="0" baseline="0" noProof="1">
                <a:solidFill>
                  <a:schemeClr val="tx1"/>
                </a:solidFill>
                <a:effectLst/>
                <a:latin typeface="+mj-lt"/>
                <a:ea typeface="+mn-ea"/>
                <a:cs typeface="+mj-lt"/>
              </a:rPr>
              <a:t>  </a:t>
            </a:r>
            <a:r>
              <a:rPr kumimoji="0" lang="en-US" altLang="zh-CN" sz="1200" b="0" i="0" u="none" strike="noStrike" kern="1200" cap="none" spc="0" normalizeH="0" baseline="0" noProof="1">
                <a:solidFill>
                  <a:schemeClr val="tx1"/>
                </a:solidFill>
                <a:effectLst/>
                <a:latin typeface="+mj-lt"/>
                <a:ea typeface="+mn-ea"/>
                <a:cs typeface="+mj-lt"/>
              </a:rPr>
              <a:t>    </a:t>
            </a:r>
            <a:r>
              <a:rPr kumimoji="0" lang="en-US" altLang="zh-CN" sz="1200" b="0" i="0" u="none" strike="noStrike" kern="1200" cap="none" spc="0" normalizeH="0" baseline="0" noProof="1">
                <a:solidFill>
                  <a:schemeClr val="tx1"/>
                </a:solidFill>
                <a:effectLst/>
                <a:highlight>
                  <a:srgbClr val="FFFF00"/>
                </a:highlight>
                <a:latin typeface="+mj-lt"/>
                <a:ea typeface="+mn-ea"/>
                <a:cs typeface="+mj-lt"/>
              </a:rPr>
              <a:t>The Soft Clause of letter of credit </a:t>
            </a:r>
            <a:r>
              <a:rPr kumimoji="0" lang="en-US" altLang="zh-CN" sz="1200" b="0" i="0" u="none" strike="noStrike" kern="1200" cap="none" spc="0" normalizeH="0" baseline="0" noProof="1">
                <a:solidFill>
                  <a:schemeClr val="tx1"/>
                </a:solidFill>
                <a:effectLst/>
                <a:latin typeface="+mj-lt"/>
                <a:ea typeface="+mn-ea"/>
                <a:cs typeface="+mj-lt"/>
              </a:rPr>
              <a:t>refers to some restrictive clauses stipulated in the letter of credit, or some clauses are unclear and unclear, which makes the issuing bank have the basis for exemption at any time, which is very unfavorable to the beneficiary. If the letter of credit transaction is not found in time, it may face the loss of "money and goods are empty". Common soft clauses include, but are not limited to, alteration clauses, breach clauses, exemption clauses, confidentiality clauses and termination clauses.(</a:t>
            </a:r>
            <a:r>
              <a:rPr kumimoji="0" lang="zh-CN" altLang="en-US" sz="1200" b="0" i="0" u="none" strike="noStrike" kern="1200" cap="none" spc="0" normalizeH="0" baseline="0" noProof="1">
                <a:solidFill>
                  <a:schemeClr val="tx1"/>
                </a:solidFill>
                <a:effectLst/>
                <a:latin typeface="+mj-lt"/>
                <a:ea typeface="+mn-ea"/>
                <a:cs typeface="+mj-lt"/>
              </a:rPr>
              <a:t>信用证软条款（</a:t>
            </a:r>
            <a:r>
              <a:rPr kumimoji="0" lang="en-US" altLang="zh-CN" sz="1200" b="0" i="0" u="none" strike="noStrike" kern="1200" cap="none" spc="0" normalizeH="0" baseline="0" noProof="1">
                <a:solidFill>
                  <a:schemeClr val="tx1"/>
                </a:solidFill>
                <a:effectLst/>
                <a:latin typeface="+mj-lt"/>
                <a:ea typeface="+mn-ea"/>
                <a:cs typeface="+mj-lt"/>
              </a:rPr>
              <a:t>The Soft Clause</a:t>
            </a:r>
            <a:r>
              <a:rPr kumimoji="0" lang="zh-CN" altLang="en-US" sz="1200" b="0" i="0" u="none" strike="noStrike" kern="1200" cap="none" spc="0" normalizeH="0" baseline="0" noProof="1">
                <a:solidFill>
                  <a:schemeClr val="tx1"/>
                </a:solidFill>
                <a:effectLst/>
                <a:latin typeface="+mj-lt"/>
                <a:ea typeface="+mn-ea"/>
                <a:cs typeface="+mj-lt"/>
              </a:rPr>
              <a:t>）是指信用证中规定一些限制性条款，或部分条款不清、表述不明，使开证行有随时免责的依据，对受益人非常不利。如在信用证交易时未能及时发现可能面临＂钱货两空＂的损失。常见的软条款包括但不限于：变更条款、违约条款、免责条款、保密条款、解除条款等。</a:t>
            </a:r>
            <a:r>
              <a:rPr kumimoji="0" lang="en-US" altLang="zh-CN" sz="1200" b="0" i="0" u="none" strike="noStrike" kern="1200" cap="none" spc="0" normalizeH="0" baseline="0" noProof="1">
                <a:solidFill>
                  <a:schemeClr val="tx1"/>
                </a:solidFill>
                <a:effectLst/>
                <a:latin typeface="+mj-lt"/>
                <a:ea typeface="+mn-ea"/>
                <a:cs typeface="+mj-lt"/>
              </a:rPr>
              <a:t>)</a:t>
            </a:r>
          </a:p>
        </p:txBody>
      </p:sp>
      <p:pic>
        <p:nvPicPr>
          <p:cNvPr id="2" name="图片 1"/>
          <p:cNvPicPr>
            <a:picLocks noChangeAspect="1"/>
          </p:cNvPicPr>
          <p:nvPr/>
        </p:nvPicPr>
        <p:blipFill>
          <a:blip r:embed="rId2"/>
          <a:stretch>
            <a:fillRect/>
          </a:stretch>
        </p:blipFill>
        <p:spPr>
          <a:xfrm>
            <a:off x="4968875" y="4134485"/>
            <a:ext cx="3225800" cy="1227455"/>
          </a:xfrm>
          <a:prstGeom prst="rect">
            <a:avLst/>
          </a:prstGeom>
        </p:spPr>
      </p:pic>
      <p:sp>
        <p:nvSpPr>
          <p:cNvPr id="3" name="文本框 2"/>
          <p:cNvSpPr txBox="1"/>
          <p:nvPr/>
        </p:nvSpPr>
        <p:spPr>
          <a:xfrm>
            <a:off x="5148580" y="5361940"/>
            <a:ext cx="4572000" cy="306705"/>
          </a:xfrm>
          <a:prstGeom prst="rect">
            <a:avLst/>
          </a:prstGeom>
          <a:noFill/>
        </p:spPr>
        <p:txBody>
          <a:bodyPr wrap="square" rtlCol="0" anchor="t">
            <a:spAutoFit/>
          </a:bodyPr>
          <a:lstStyle/>
          <a:p>
            <a:r>
              <a:rPr lang="en-US" altLang="zh-CN" sz="1400"/>
              <a:t>Figure 12-1  Soft Clause Trap</a:t>
            </a:r>
          </a:p>
        </p:txBody>
      </p:sp>
    </p:spTree>
  </p:cSld>
  <p:clrMapOvr>
    <a:masterClrMapping/>
  </p:clrMapOvr>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57480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Examination of the L/C</a:t>
            </a:r>
            <a:r>
              <a:rPr kumimoji="0" lang="zh-CN" altLang="en-US"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（审证）</a:t>
            </a:r>
            <a:r>
              <a:rPr kumimoji="0" lang="en-US" altLang="zh-CN" sz="18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we shall look through the L/C in the following aspects</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（审证时一般需要审核以下项目）</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① Examine the the political background and financial standing of the issuing bank</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（审核开证行的政治背景和财务状况）</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② Examine the nature of the credit and the liabilities of the opening bank</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（审核信用证的性质和开证行的责任）</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③ Examine the classification of L/C （审核信用证的种类）</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④ Examine the credit applicant and beneficiary （审核开证人和受益人）</a:t>
            </a:r>
          </a:p>
          <a:p>
            <a:pPr marL="0" marR="0" indent="0" algn="just" defTabSz="914400" rtl="0" eaLnBrk="1" fontAlgn="base" latinLnBrk="0" hangingPunct="1">
              <a:lnSpc>
                <a:spcPct val="150000"/>
              </a:lnSpc>
              <a:spcBef>
                <a:spcPct val="20000"/>
              </a:spcBef>
              <a:spcAft>
                <a:spcPct val="0"/>
              </a:spcAft>
              <a:buClrTx/>
              <a:buSzTx/>
              <a:buFontTx/>
              <a:buNone/>
            </a:pPr>
            <a:endParaRPr kumimoji="0" lang="zh-CN" altLang="en-US" sz="1600" b="0" i="0" u="none" strike="noStrike" kern="1200" cap="none" spc="0" normalizeH="0" baseline="0" noProof="1">
              <a:solidFill>
                <a:schemeClr val="tx1"/>
              </a:solidFill>
              <a:effectLst/>
              <a:latin typeface="+mj-lt"/>
              <a:ea typeface="+mn-ea"/>
              <a:cs typeface="+mj-lt"/>
            </a:endParaRPr>
          </a:p>
        </p:txBody>
      </p:sp>
    </p:spTree>
  </p:cSld>
  <p:clrMapOvr>
    <a:masterClrMapping/>
  </p:clrMapOvr>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57480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Examination of the L/C</a:t>
            </a:r>
            <a:r>
              <a:rPr kumimoji="0" lang="zh-CN" altLang="en-US"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（审证）</a:t>
            </a:r>
            <a:r>
              <a:rPr kumimoji="0" lang="en-US" altLang="zh-CN" sz="18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sym typeface="+mn-ea"/>
              </a:rPr>
              <a:t>⑤ Examine the credit currency and sum （审核信用证中规定的货币和金额）</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sym typeface="+mn-ea"/>
              </a:rPr>
              <a:t>     ⑥ Examine the expiry date and expiry place of credit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sym typeface="+mn-ea"/>
              </a:rPr>
              <a:t>        （审核信用证的到期日和到期地点）</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sym typeface="+mn-ea"/>
              </a:rPr>
              <a:t>     ⑦ Examine the description of the goods （审核信用证中有关货物的记载）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sym typeface="+mn-ea"/>
              </a:rPr>
              <a:t>     ⑧ Examine the shipping time and validity of credit （审核装运期和有效期）</a:t>
            </a:r>
            <a:endParaRPr kumimoji="0" lang="zh-CN" altLang="en-US" sz="16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⑨ Examine the payment （审核信用证的付款方式）</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⑩ Examine the shipment documents for presentation and special clauses</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（审核要求提交的单据以及特殊条款）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宋体" panose="02010600030101010101" pitchFamily="2" charset="-122"/>
                <a:ea typeface="宋体" panose="02010600030101010101" pitchFamily="2" charset="-122"/>
                <a:cs typeface="+mj-lt"/>
              </a:rPr>
              <a:t>···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704559" y="1232252"/>
            <a:ext cx="7683865" cy="2585323"/>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(6) Capacity</a:t>
            </a:r>
            <a:r>
              <a:rPr lang="zh-CN" altLang="en-US" sz="3000">
                <a:latin typeface="Times New Roman" panose="02020603050405020304" pitchFamily="18" charset="0"/>
                <a:cs typeface="Times New Roman" panose="02020603050405020304" pitchFamily="18" charset="0"/>
              </a:rPr>
              <a:t>（</a:t>
            </a:r>
            <a:r>
              <a:rPr lang="zh-CN" altLang="en-US" sz="3000"/>
              <a:t>容积</a:t>
            </a:r>
            <a:r>
              <a:rPr lang="zh-CN" altLang="en-US" sz="3000">
                <a:latin typeface="Times New Roman" panose="02020603050405020304" pitchFamily="18" charset="0"/>
                <a:cs typeface="Times New Roman" panose="02020603050405020304" pitchFamily="18" charset="0"/>
              </a:rPr>
              <a:t>）</a:t>
            </a:r>
            <a:endParaRPr lang="en-US" altLang="zh-CN" sz="30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Liter (L.); gallon (gal.); bushel (bu.), etc. they are usually used for grains, liquid cargo, alcohol, oils, etc.</a:t>
            </a:r>
          </a:p>
          <a:p>
            <a:r>
              <a:rPr lang="en-US" altLang="zh-CN" sz="2400"/>
              <a:t>(</a:t>
            </a:r>
            <a:r>
              <a:rPr lang="zh-CN" altLang="en-US" sz="2400"/>
              <a:t>升、加仑、蒲式耳等，这些单位常用于谷物、流体货物、酒精、石油等。</a:t>
            </a:r>
            <a:r>
              <a:rPr lang="en-US" altLang="zh-CN" sz="2400"/>
              <a:t>)</a:t>
            </a:r>
          </a:p>
        </p:txBody>
      </p:sp>
      <p:sp>
        <p:nvSpPr>
          <p:cNvPr id="6" name="TextBox 5"/>
          <p:cNvSpPr txBox="1"/>
          <p:nvPr/>
        </p:nvSpPr>
        <p:spPr>
          <a:xfrm>
            <a:off x="684311" y="3831969"/>
            <a:ext cx="7560839" cy="1323439"/>
          </a:xfrm>
          <a:prstGeom prst="rect">
            <a:avLst/>
          </a:prstGeom>
          <a:noFill/>
        </p:spPr>
        <p:txBody>
          <a:bodyPr wrap="square" rtlCol="0">
            <a:spAutoFit/>
          </a:bodyPr>
          <a:lstStyle/>
          <a:p>
            <a:pPr algn="just"/>
            <a:r>
              <a:rPr lang="en-US" altLang="zh-CN" sz="2800">
                <a:latin typeface="Times New Roman" panose="02020603050405020304" pitchFamily="18" charset="0"/>
                <a:cs typeface="Times New Roman" panose="02020603050405020304" pitchFamily="18" charset="0"/>
              </a:rPr>
              <a:t>The choice of the unit of measurement should be in accordance with the nature of goods.</a:t>
            </a:r>
          </a:p>
          <a:p>
            <a:pPr algn="just"/>
            <a:r>
              <a:rPr lang="en-US" altLang="zh-CN" sz="2400">
                <a:latin typeface="Times New Roman" panose="02020603050405020304" pitchFamily="18" charset="0"/>
                <a:cs typeface="Times New Roman" panose="02020603050405020304" pitchFamily="18" charset="0"/>
              </a:rPr>
              <a:t>(</a:t>
            </a:r>
            <a:r>
              <a:rPr lang="zh-CN" altLang="en-US" sz="2400"/>
              <a:t>选择单位的时候要依据货物的本质特点。</a:t>
            </a:r>
            <a:r>
              <a:rPr lang="en-US" altLang="zh-CN"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44780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Amendment the L/C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（改证）</a:t>
            </a:r>
            <a:r>
              <a:rPr kumimoji="0" lang="en-US" altLang="zh-CN" sz="18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Amendment describes the process whereby the terms and conditions of a documentary credit may be modified after the credit has been issued. （改证是指信用证开立之后，可能要对其中的条款进行修改的过程）</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  There are two reasons for the amendment of L/C. （有两个原因改证）</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One reason is due to the beneficiary; for all the contents in the L/C which are not complying with the sales contract or unfavorable to the safe settlement of proceeds, the exporter shall ask the importer to make amendment of L/C. （一是受益人的原因，凡是发现有不符合买卖合同或不利于出口方安全收汇的内容，就应立即要求进口商向原开证行申请修改信用证。）</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a:t>
            </a:r>
            <a:endParaRPr kumimoji="0" lang="zh-CN" altLang="en-US" sz="1600" b="0" i="0" u="none" strike="noStrike" kern="1200" cap="none" spc="0" normalizeH="0" baseline="0" noProof="1">
              <a:solidFill>
                <a:schemeClr val="tx1"/>
              </a:solidFill>
              <a:effectLst/>
              <a:latin typeface="+mj-lt"/>
              <a:ea typeface="+mn-ea"/>
              <a:cs typeface="+mj-lt"/>
            </a:endParaRPr>
          </a:p>
        </p:txBody>
      </p:sp>
    </p:spTree>
  </p:cSld>
  <p:clrMapOvr>
    <a:masterClrMapping/>
  </p:clrMapOvr>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sz="2400" b="1" noProof="1">
                <a:latin typeface="+mj-lt"/>
                <a:ea typeface="宋体" panose="02010600030101010101" pitchFamily="2" charset="-122"/>
                <a:cs typeface="+mj-lt"/>
              </a:rPr>
              <a:t>1、Ensure the Issuance of L/C </a:t>
            </a:r>
            <a:r>
              <a:rPr lang="zh-CN" sz="2400" b="1" noProof="1">
                <a:latin typeface="+mj-lt"/>
                <a:ea typeface="宋体" panose="02010600030101010101" pitchFamily="2" charset="-122"/>
                <a:cs typeface="+mj-lt"/>
              </a:rPr>
              <a:t>（落实信用证</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5123" name="文本占位符 5122"/>
          <p:cNvSpPr>
            <a:spLocks noGrp="1"/>
          </p:cNvSpPr>
          <p:nvPr>
            <p:ph idx="1"/>
          </p:nvPr>
        </p:nvSpPr>
        <p:spPr>
          <a:xfrm>
            <a:off x="679450" y="158115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Amendment the L/C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（改证）</a:t>
            </a:r>
            <a:r>
              <a:rPr kumimoji="0" lang="en-US" altLang="zh-CN" sz="1800" b="0" i="0" u="none" strike="noStrike" kern="1200" cap="none" spc="0" normalizeH="0" baseline="0" noProof="1">
                <a:solidFill>
                  <a:schemeClr val="tx1"/>
                </a:solidFill>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The other reason is due to the credit applicant, and the applicant is forced to amend the L/C because of the situational changes. （修改信用证的另一个原因是开证申请人的原因，因为情况的变化迫使开证申请人认为有必要修改信用证条款。）</a:t>
            </a:r>
          </a:p>
          <a:p>
            <a:pPr marL="0" marR="0" indent="0" algn="just" defTabSz="914400" rtl="0" eaLnBrk="1" fontAlgn="base" latinLnBrk="0" hangingPunct="1">
              <a:lnSpc>
                <a:spcPct val="150000"/>
              </a:lnSpc>
              <a:spcBef>
                <a:spcPct val="20000"/>
              </a:spcBef>
              <a:spcAft>
                <a:spcPct val="0"/>
              </a:spcAft>
              <a:buClrTx/>
              <a:buSzTx/>
              <a:buFontTx/>
              <a:buNone/>
            </a:pPr>
            <a:endParaRPr kumimoji="0" lang="zh-CN" altLang="en-US" sz="1600" b="0" i="0" u="none" strike="noStrike" kern="1200" cap="none" spc="0" normalizeH="0" baseline="0" noProof="1">
              <a:solidFill>
                <a:schemeClr val="tx1"/>
              </a:solidFill>
              <a:effectLst/>
              <a:latin typeface="+mj-lt"/>
              <a:ea typeface="+mn-ea"/>
              <a:cs typeface="+mj-lt"/>
            </a:endParaRPr>
          </a:p>
        </p:txBody>
      </p:sp>
    </p:spTree>
  </p:cSld>
  <p:clrMapOvr>
    <a:masterClrMapping/>
  </p:clrMapOvr>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lang="zh-CN" altLang="en-US" sz="2400" b="1" noProof="1">
                <a:latin typeface="+mj-lt"/>
                <a:ea typeface="宋体" panose="02010600030101010101" pitchFamily="2" charset="-122"/>
                <a:cs typeface="+mj-lt"/>
              </a:rPr>
              <a:t>2、The Preparation of Goods</a:t>
            </a:r>
            <a:r>
              <a:rPr sz="2400" b="1" noProof="1">
                <a:latin typeface="+mj-lt"/>
                <a:ea typeface="宋体" panose="02010600030101010101" pitchFamily="2" charset="-122"/>
                <a:cs typeface="+mj-lt"/>
              </a:rPr>
              <a:t> </a:t>
            </a:r>
            <a:r>
              <a:rPr lang="zh-CN" sz="2400" b="1" noProof="1">
                <a:latin typeface="+mj-lt"/>
                <a:ea typeface="宋体" panose="02010600030101010101" pitchFamily="2" charset="-122"/>
                <a:cs typeface="+mj-lt"/>
              </a:rPr>
              <a:t>（备货</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13315" name="文本占位符 5122"/>
          <p:cNvSpPr>
            <a:spLocks noGrp="1"/>
          </p:cNvSpPr>
          <p:nvPr>
            <p:ph idx="1"/>
          </p:nvPr>
        </p:nvSpPr>
        <p:spPr>
          <a:xfrm>
            <a:off x="679450" y="1581150"/>
            <a:ext cx="7786688" cy="4527550"/>
          </a:xfrm>
        </p:spPr>
        <p:txBody>
          <a:bodyPr anchor="t" anchorCtr="0"/>
          <a:lstStyle/>
          <a:p>
            <a:pPr marL="0" indent="0" algn="just">
              <a:lnSpc>
                <a:spcPct val="150000"/>
              </a:lnSpc>
              <a:buNone/>
            </a:pPr>
            <a:r>
              <a:rPr lang="en-US" altLang="zh-CN" sz="1800"/>
              <a:t>   </a:t>
            </a:r>
            <a:r>
              <a:rPr lang="zh-CN" altLang="en-US" sz="1600"/>
              <a:t>   </a:t>
            </a:r>
            <a:r>
              <a:rPr lang="zh-CN" altLang="en-US" sz="1600">
                <a:ea typeface="微软雅黑" panose="020B0503020204020204" charset="-122"/>
              </a:rPr>
              <a:t>◥ According to the requirement of contract or L/C, the exporter purchases materials, arranges for production, and gets the goods ready in the agreed quality and quantity. It is the basic obligation for seller. </a:t>
            </a:r>
            <a:r>
              <a:rPr lang="zh-CN" altLang="en-US" sz="1400">
                <a:latin typeface="宋体" panose="02010600030101010101" pitchFamily="2" charset="-122"/>
              </a:rPr>
              <a:t>（备货是进出口企业根据合同或信用证规定，向有关工厂企业或部门采购和安排生产的过程，按质、按量地准备好应交的货物，这是卖方履行合同的基本义务。）</a:t>
            </a:r>
          </a:p>
          <a:p>
            <a:pPr marL="0" indent="0" algn="just">
              <a:lnSpc>
                <a:spcPct val="150000"/>
              </a:lnSpc>
              <a:buNone/>
            </a:pPr>
            <a:r>
              <a:rPr lang="zh-CN" altLang="en-US" sz="1600">
                <a:latin typeface="微软雅黑" panose="020B0503020204020204" charset="-122"/>
                <a:ea typeface="微软雅黑" panose="020B0503020204020204" charset="-122"/>
              </a:rPr>
              <a:t>    </a:t>
            </a:r>
            <a:r>
              <a:rPr lang="zh-CN" altLang="en-US" sz="1600">
                <a:ea typeface="微软雅黑" panose="020B0503020204020204" charset="-122"/>
              </a:rPr>
              <a:t> ◥ The exporter shall take care of the following items during the preparation:</a:t>
            </a:r>
          </a:p>
          <a:p>
            <a:pPr marL="0" indent="0" algn="just">
              <a:lnSpc>
                <a:spcPct val="150000"/>
              </a:lnSpc>
              <a:buNone/>
            </a:pPr>
            <a:r>
              <a:rPr lang="zh-CN" altLang="en-US" sz="1600">
                <a:ea typeface="微软雅黑" panose="020B0503020204020204" charset="-122"/>
              </a:rPr>
              <a:t>   </a:t>
            </a:r>
            <a:r>
              <a:rPr lang="zh-CN" altLang="en-US" sz="1400">
                <a:latin typeface="宋体" panose="02010600030101010101" pitchFamily="2" charset="-122"/>
              </a:rPr>
              <a:t>（在出口备货时，要注意以下几个问题）</a:t>
            </a:r>
          </a:p>
          <a:p>
            <a:pPr marL="0" indent="0" algn="just">
              <a:lnSpc>
                <a:spcPct val="150000"/>
              </a:lnSpc>
              <a:buNone/>
            </a:pPr>
            <a:r>
              <a:rPr lang="zh-CN" altLang="en-US" sz="1600">
                <a:ea typeface="微软雅黑" panose="020B0503020204020204" charset="-122"/>
              </a:rPr>
              <a:t>     (1) Quality, description and packing requirements </a:t>
            </a:r>
            <a:r>
              <a:rPr lang="zh-CN" altLang="en-US" sz="1400">
                <a:latin typeface="宋体" panose="02010600030101010101" pitchFamily="2" charset="-122"/>
              </a:rPr>
              <a:t>（品质、规格和包装的规定）</a:t>
            </a:r>
            <a:endParaRPr lang="zh-CN" altLang="en-US" sz="1600">
              <a:latin typeface="宋体" panose="02010600030101010101" pitchFamily="2" charset="-122"/>
            </a:endParaRPr>
          </a:p>
          <a:p>
            <a:pPr marL="0" indent="0" algn="just">
              <a:lnSpc>
                <a:spcPct val="150000"/>
              </a:lnSpc>
              <a:buNone/>
            </a:pPr>
            <a:r>
              <a:rPr lang="zh-CN" altLang="en-US" sz="1600">
                <a:ea typeface="微软雅黑" panose="020B0503020204020204" charset="-122"/>
              </a:rPr>
              <a:t>     (2) Quantity of goods </a:t>
            </a:r>
            <a:r>
              <a:rPr lang="zh-CN" altLang="en-US" sz="1400">
                <a:latin typeface="宋体" panose="02010600030101010101" pitchFamily="2" charset="-122"/>
              </a:rPr>
              <a:t>（货物的数量）</a:t>
            </a:r>
            <a:r>
              <a:rPr lang="zh-CN" altLang="en-US" sz="1600">
                <a:ea typeface="微软雅黑" panose="020B0503020204020204" charset="-122"/>
              </a:rPr>
              <a:t>     (3) Preparation time </a:t>
            </a:r>
            <a:r>
              <a:rPr lang="zh-CN" altLang="en-US" sz="1400">
                <a:latin typeface="宋体" panose="02010600030101010101" pitchFamily="2" charset="-122"/>
              </a:rPr>
              <a:t>（备货时间）</a:t>
            </a:r>
          </a:p>
        </p:txBody>
      </p:sp>
    </p:spTree>
  </p:cSld>
  <p:clrMapOvr>
    <a:masterClrMapping/>
  </p:clrMapOvr>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27088" y="1196975"/>
            <a:ext cx="7786688" cy="460375"/>
          </a:xfrm>
          <a:prstGeom prst="rect">
            <a:avLst/>
          </a:prstGeom>
          <a:noFill/>
          <a:ln w="9525">
            <a:noFill/>
          </a:ln>
        </p:spPr>
        <p:txBody>
          <a:bodyPr wrap="square">
            <a:spAutoFit/>
          </a:bodyPr>
          <a:lstStyle/>
          <a:p>
            <a:r>
              <a:rPr lang="zh-CN" altLang="en-US" sz="2400" b="1" noProof="1">
                <a:latin typeface="+mj-lt"/>
                <a:ea typeface="宋体" panose="02010600030101010101" pitchFamily="2" charset="-122"/>
                <a:cs typeface="+mj-lt"/>
              </a:rPr>
              <a:t>3、Inspection</a:t>
            </a:r>
            <a:r>
              <a:rPr sz="2400" b="1" noProof="1">
                <a:latin typeface="+mj-lt"/>
                <a:ea typeface="宋体" panose="02010600030101010101" pitchFamily="2" charset="-122"/>
                <a:cs typeface="+mj-lt"/>
              </a:rPr>
              <a:t> </a:t>
            </a:r>
            <a:r>
              <a:rPr lang="zh-CN" sz="2400" b="1" noProof="1">
                <a:latin typeface="+mj-lt"/>
                <a:ea typeface="宋体" panose="02010600030101010101" pitchFamily="2" charset="-122"/>
                <a:cs typeface="+mj-lt"/>
              </a:rPr>
              <a:t>（报检</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pic>
        <p:nvPicPr>
          <p:cNvPr id="195834470" name="图片 342" descr="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9700" y="3644900"/>
            <a:ext cx="3049270" cy="1732915"/>
          </a:xfrm>
          <a:prstGeom prst="rect">
            <a:avLst/>
          </a:prstGeom>
        </p:spPr>
      </p:pic>
      <p:sp>
        <p:nvSpPr>
          <p:cNvPr id="2" name="文本框 1"/>
          <p:cNvSpPr txBox="1"/>
          <p:nvPr/>
        </p:nvSpPr>
        <p:spPr>
          <a:xfrm>
            <a:off x="941070" y="1844675"/>
            <a:ext cx="7529830" cy="2134235"/>
          </a:xfrm>
          <a:prstGeom prst="rect">
            <a:avLst/>
          </a:prstGeom>
          <a:noFill/>
        </p:spPr>
        <p:txBody>
          <a:bodyPr wrap="square" rtlCol="0" anchor="t">
            <a:spAutoFit/>
          </a:bodyPr>
          <a:lstStyle/>
          <a:p>
            <a:pPr indent="0" algn="just" fontAlgn="auto">
              <a:lnSpc>
                <a:spcPct val="123000"/>
              </a:lnSpc>
            </a:pPr>
            <a:r>
              <a:rPr lang="en-US" altLang="zh-CN"/>
              <a:t>For all the commodities which are required by government or stipulated in con- tract to go through the inspection of China Entry Exit Inspection and Quarantine Bu- reau or the local branches,the exporter shall apply for inspection after the goods get ready. </a:t>
            </a:r>
            <a:r>
              <a:rPr lang="zh-CN" altLang="en-US"/>
              <a:t>（凡属国家规定法检的商品</a:t>
            </a:r>
            <a:r>
              <a:rPr lang="en-US" altLang="zh-CN"/>
              <a:t>,</a:t>
            </a:r>
            <a:r>
              <a:rPr lang="zh-CN" altLang="en-US"/>
              <a:t>或合同规定必须经中国进出口商品检验检疫局</a:t>
            </a:r>
            <a:r>
              <a:rPr lang="en-US" altLang="zh-CN"/>
              <a:t> </a:t>
            </a:r>
            <a:r>
              <a:rPr lang="zh-CN" altLang="en-US"/>
              <a:t>检验出证的商品</a:t>
            </a:r>
            <a:r>
              <a:rPr lang="en-US" altLang="zh-CN"/>
              <a:t>,</a:t>
            </a:r>
            <a:r>
              <a:rPr lang="zh-CN" altLang="en-US"/>
              <a:t>在货物备齐后</a:t>
            </a:r>
            <a:r>
              <a:rPr lang="en-US" altLang="zh-CN"/>
              <a:t>,</a:t>
            </a:r>
            <a:r>
              <a:rPr lang="zh-CN" altLang="en-US"/>
              <a:t>应向商品检验局申请检验。）</a:t>
            </a:r>
          </a:p>
        </p:txBody>
      </p:sp>
      <p:sp>
        <p:nvSpPr>
          <p:cNvPr id="4" name="文本框 3"/>
          <p:cNvSpPr txBox="1"/>
          <p:nvPr/>
        </p:nvSpPr>
        <p:spPr>
          <a:xfrm>
            <a:off x="5652135" y="5300980"/>
            <a:ext cx="2333625" cy="275590"/>
          </a:xfrm>
          <a:prstGeom prst="rect">
            <a:avLst/>
          </a:prstGeom>
          <a:noFill/>
        </p:spPr>
        <p:txBody>
          <a:bodyPr wrap="square" rtlCol="0" anchor="t">
            <a:spAutoFit/>
          </a:bodyPr>
          <a:lstStyle/>
          <a:p>
            <a:r>
              <a:rPr lang="en-US" altLang="zh-CN" sz="1200"/>
              <a:t>Figure 12-2 Customs inspection</a:t>
            </a:r>
          </a:p>
        </p:txBody>
      </p:sp>
    </p:spTree>
  </p:cSld>
  <p:clrMapOvr>
    <a:masterClrMapping/>
  </p:clrMapOvr>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lang="zh-CN" altLang="en-US" sz="2400" b="1" noProof="1">
                <a:latin typeface="+mj-lt"/>
                <a:ea typeface="宋体" panose="02010600030101010101" pitchFamily="2" charset="-122"/>
                <a:cs typeface="+mj-lt"/>
              </a:rPr>
              <a:t>3、Inspection</a:t>
            </a:r>
            <a:r>
              <a:rPr sz="2400" b="1" noProof="1">
                <a:latin typeface="+mj-lt"/>
                <a:ea typeface="宋体" panose="02010600030101010101" pitchFamily="2" charset="-122"/>
                <a:cs typeface="+mj-lt"/>
              </a:rPr>
              <a:t> </a:t>
            </a:r>
            <a:r>
              <a:rPr lang="zh-CN" sz="2400" b="1" noProof="1">
                <a:latin typeface="+mj-lt"/>
                <a:ea typeface="宋体" panose="02010600030101010101" pitchFamily="2" charset="-122"/>
                <a:cs typeface="+mj-lt"/>
              </a:rPr>
              <a:t>（报检</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pic>
        <p:nvPicPr>
          <p:cNvPr id="195834470" name="图片 342" descr="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7030" y="3682365"/>
            <a:ext cx="2858135" cy="1673860"/>
          </a:xfrm>
          <a:prstGeom prst="rect">
            <a:avLst/>
          </a:prstGeom>
        </p:spPr>
      </p:pic>
      <p:sp>
        <p:nvSpPr>
          <p:cNvPr id="3" name="文本框 2"/>
          <p:cNvSpPr txBox="1"/>
          <p:nvPr/>
        </p:nvSpPr>
        <p:spPr>
          <a:xfrm>
            <a:off x="834390" y="3644900"/>
            <a:ext cx="4572000" cy="1945005"/>
          </a:xfrm>
          <a:prstGeom prst="rect">
            <a:avLst/>
          </a:prstGeom>
          <a:noFill/>
        </p:spPr>
        <p:txBody>
          <a:bodyPr wrap="square" rtlCol="0" anchor="t">
            <a:spAutoFit/>
          </a:bodyPr>
          <a:lstStyle/>
          <a:p>
            <a:pPr algn="just">
              <a:lnSpc>
                <a:spcPct val="123000"/>
              </a:lnSpc>
              <a:buClrTx/>
              <a:buSzTx/>
              <a:buFontTx/>
            </a:pPr>
            <a:r>
              <a:rPr lang="zh-CN" altLang="en-US" sz="1400"/>
              <a:t>货物是否法检是看海关监管条件的AB:</a:t>
            </a:r>
          </a:p>
          <a:p>
            <a:pPr algn="just">
              <a:lnSpc>
                <a:spcPct val="123000"/>
              </a:lnSpc>
              <a:buClrTx/>
              <a:buSzTx/>
              <a:buFontTx/>
            </a:pPr>
            <a:r>
              <a:rPr lang="zh-CN" altLang="en-US" sz="1400"/>
              <a:t>1.监管条件A--入境货物通关单：进口法定商检，进口商品按国家海关法规定要所属的出入境检验检疫局检验检疫才可以进口报关;</a:t>
            </a:r>
          </a:p>
          <a:p>
            <a:pPr algn="just">
              <a:lnSpc>
                <a:spcPct val="123000"/>
              </a:lnSpc>
              <a:buClrTx/>
              <a:buSzTx/>
              <a:buFontTx/>
            </a:pPr>
            <a:r>
              <a:rPr lang="zh-CN" altLang="en-US" sz="1400"/>
              <a:t>2.监管条件B--出境货物通关单：出口法定商检，出口前必须取得所属国家出入境检验检疫局出具的检验检疫报告才可以通关.</a:t>
            </a:r>
          </a:p>
        </p:txBody>
      </p:sp>
      <p:sp>
        <p:nvSpPr>
          <p:cNvPr id="4" name="文本框 3"/>
          <p:cNvSpPr txBox="1"/>
          <p:nvPr/>
        </p:nvSpPr>
        <p:spPr>
          <a:xfrm>
            <a:off x="5652135" y="5373370"/>
            <a:ext cx="2333625" cy="275590"/>
          </a:xfrm>
          <a:prstGeom prst="rect">
            <a:avLst/>
          </a:prstGeom>
          <a:noFill/>
        </p:spPr>
        <p:txBody>
          <a:bodyPr wrap="square" rtlCol="0" anchor="t">
            <a:spAutoFit/>
          </a:bodyPr>
          <a:lstStyle/>
          <a:p>
            <a:r>
              <a:rPr lang="en-US" altLang="zh-CN" sz="1200"/>
              <a:t>Figure 12-2 Customs inspection</a:t>
            </a:r>
          </a:p>
        </p:txBody>
      </p:sp>
      <p:sp>
        <p:nvSpPr>
          <p:cNvPr id="5" name="文本框 4"/>
          <p:cNvSpPr txBox="1"/>
          <p:nvPr/>
        </p:nvSpPr>
        <p:spPr>
          <a:xfrm>
            <a:off x="827405" y="1772920"/>
            <a:ext cx="7539355" cy="1891665"/>
          </a:xfrm>
          <a:prstGeom prst="rect">
            <a:avLst/>
          </a:prstGeom>
          <a:noFill/>
        </p:spPr>
        <p:txBody>
          <a:bodyPr wrap="square" rtlCol="0" anchor="t">
            <a:spAutoFit/>
          </a:bodyPr>
          <a:lstStyle/>
          <a:p>
            <a:pPr algn="just"/>
            <a:r>
              <a:rPr lang="en-US" altLang="zh-CN" sz="1300">
                <a:solidFill>
                  <a:schemeClr val="tx1"/>
                </a:solidFill>
                <a:uFillTx/>
              </a:rPr>
              <a:t>Whether the goods are legally inspected depends on the conditions of customs supervision AB:</a:t>
            </a:r>
          </a:p>
          <a:p>
            <a:pPr algn="just"/>
            <a:r>
              <a:rPr lang="en-US" altLang="zh-CN" sz="1300">
                <a:solidFill>
                  <a:schemeClr val="tx1"/>
                </a:solidFill>
                <a:uFillTx/>
              </a:rPr>
              <a:t>1. Regulatory conditions A-Customs clearance form for inbound goods: the import is subject to statutory commodity inspection, and the imported goods can be declared only after inspection and quarantine by the entry-exit inspection and quarantine bureau to which they belong according to the provisions of the State Customs Law;</a:t>
            </a:r>
          </a:p>
          <a:p>
            <a:pPr algn="just"/>
            <a:r>
              <a:rPr lang="en-US" altLang="zh-CN" sz="1300">
                <a:solidFill>
                  <a:schemeClr val="tx1"/>
                </a:solidFill>
                <a:uFillTx/>
              </a:rPr>
              <a:t>2. Regulatory condition B-Customs clearance form for outbound goods: export is subject to legal commodity inspection, and the inspection and quarantine report issued by the entry-exit inspection and quarantine bureau of the country to which it belongs must be obtained before customs clearance.</a:t>
            </a:r>
          </a:p>
        </p:txBody>
      </p:sp>
    </p:spTree>
  </p:cSld>
  <p:clrMapOvr>
    <a:masterClrMapping/>
  </p:clrMapOvr>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00" name="文本框 99"/>
          <p:cNvSpPr txBox="1"/>
          <p:nvPr/>
        </p:nvSpPr>
        <p:spPr>
          <a:xfrm>
            <a:off x="833438" y="1120775"/>
            <a:ext cx="7786688" cy="460375"/>
          </a:xfrm>
          <a:prstGeom prst="rect">
            <a:avLst/>
          </a:prstGeom>
          <a:noFill/>
          <a:ln w="9525">
            <a:noFill/>
          </a:ln>
        </p:spPr>
        <p:txBody>
          <a:bodyPr wrap="square">
            <a:spAutoFit/>
          </a:bodyPr>
          <a:lstStyle/>
          <a:p>
            <a:r>
              <a:rPr lang="zh-CN" altLang="en-US" sz="2400" b="1" noProof="1">
                <a:latin typeface="+mj-lt"/>
                <a:ea typeface="宋体" panose="02010600030101010101" pitchFamily="2" charset="-122"/>
                <a:cs typeface="+mj-lt"/>
              </a:rPr>
              <a:t>3、Inspection</a:t>
            </a:r>
            <a:r>
              <a:rPr sz="2400" b="1" noProof="1">
                <a:latin typeface="+mj-lt"/>
                <a:ea typeface="宋体" panose="02010600030101010101" pitchFamily="2" charset="-122"/>
                <a:cs typeface="+mj-lt"/>
              </a:rPr>
              <a:t> </a:t>
            </a:r>
            <a:r>
              <a:rPr lang="zh-CN" sz="2400" b="1" noProof="1">
                <a:latin typeface="+mj-lt"/>
                <a:ea typeface="宋体" panose="02010600030101010101" pitchFamily="2" charset="-122"/>
                <a:cs typeface="+mj-lt"/>
              </a:rPr>
              <a:t>（报检</a:t>
            </a:r>
            <a:r>
              <a:rPr lang="zh-CN" altLang="en-US" sz="2400" b="1" noProof="1">
                <a:latin typeface="+mj-lt"/>
                <a:ea typeface="宋体" panose="02010600030101010101" pitchFamily="2" charset="-122"/>
                <a:cs typeface="+mj-lt"/>
              </a:rPr>
              <a:t>）</a:t>
            </a:r>
            <a:r>
              <a:rPr lang="en-US" sz="1050" b="1" noProof="1">
                <a:latin typeface="Times New Roman" panose="02020603050405020304" pitchFamily="18" charset="0"/>
                <a:ea typeface="宋体" panose="02010600030101010101" pitchFamily="2" charset="-122"/>
                <a:cs typeface="+mn-cs"/>
              </a:rPr>
              <a:t> </a:t>
            </a:r>
            <a:endParaRPr lang="zh-CN" altLang="en-US" noProof="1"/>
          </a:p>
        </p:txBody>
      </p:sp>
      <p:sp>
        <p:nvSpPr>
          <p:cNvPr id="14339" name="文本占位符 5122"/>
          <p:cNvSpPr>
            <a:spLocks noGrp="1"/>
          </p:cNvSpPr>
          <p:nvPr>
            <p:ph idx="1"/>
          </p:nvPr>
        </p:nvSpPr>
        <p:spPr>
          <a:xfrm>
            <a:off x="679450" y="1581150"/>
            <a:ext cx="7786688" cy="4527550"/>
          </a:xfrm>
        </p:spPr>
        <p:txBody>
          <a:bodyPr anchor="t" anchorCtr="0"/>
          <a:lstStyle/>
          <a:p>
            <a:pPr marL="0" indent="0" algn="just">
              <a:lnSpc>
                <a:spcPct val="150000"/>
              </a:lnSpc>
              <a:buNone/>
            </a:pPr>
            <a:r>
              <a:rPr lang="en-US" altLang="zh-CN" sz="1800"/>
              <a:t>   </a:t>
            </a:r>
            <a:r>
              <a:rPr lang="zh-CN" altLang="en-US" sz="1600"/>
              <a:t>   </a:t>
            </a:r>
            <a:r>
              <a:rPr lang="zh-CN" altLang="en-US" sz="1800">
                <a:latin typeface="微软雅黑" panose="020B0503020204020204" charset="-122"/>
                <a:ea typeface="微软雅黑" panose="020B0503020204020204" charset="-122"/>
              </a:rPr>
              <a:t> </a:t>
            </a:r>
            <a:r>
              <a:rPr lang="zh-CN" altLang="en-US" sz="1800"/>
              <a:t>The general inspection procedures are as follows</a:t>
            </a:r>
          </a:p>
          <a:p>
            <a:pPr marL="0" indent="0" algn="just">
              <a:lnSpc>
                <a:spcPct val="150000"/>
              </a:lnSpc>
              <a:buNone/>
            </a:pPr>
            <a:r>
              <a:rPr lang="zh-CN" altLang="en-US" sz="1800"/>
              <a:t>      （</a:t>
            </a:r>
            <a:r>
              <a:rPr lang="zh-CN" altLang="en-US" sz="1800">
                <a:latin typeface="宋体" panose="02010600030101010101" pitchFamily="2" charset="-122"/>
              </a:rPr>
              <a:t>报检的程序一般是）：</a:t>
            </a:r>
          </a:p>
          <a:p>
            <a:pPr marL="0" indent="0" algn="just">
              <a:lnSpc>
                <a:spcPct val="150000"/>
              </a:lnSpc>
              <a:buNone/>
            </a:pPr>
            <a:r>
              <a:rPr lang="zh-CN" altLang="en-US" sz="1800">
                <a:latin typeface="微软雅黑" panose="020B0503020204020204" charset="-122"/>
                <a:ea typeface="微软雅黑" panose="020B0503020204020204" charset="-122"/>
              </a:rPr>
              <a:t>       </a:t>
            </a:r>
            <a:r>
              <a:rPr lang="zh-CN" altLang="en-US" sz="1800">
                <a:ea typeface="微软雅黑" panose="020B0503020204020204" charset="-122"/>
              </a:rPr>
              <a:t> (1) Making application （申请）</a:t>
            </a:r>
          </a:p>
          <a:p>
            <a:pPr marL="0" indent="0" algn="just">
              <a:lnSpc>
                <a:spcPct val="150000"/>
              </a:lnSpc>
              <a:buNone/>
            </a:pPr>
            <a:r>
              <a:rPr lang="zh-CN" altLang="en-US" sz="1800">
                <a:ea typeface="微软雅黑" panose="020B0503020204020204" charset="-122"/>
              </a:rPr>
              <a:t>        (2) Inspection （检验）</a:t>
            </a:r>
          </a:p>
          <a:p>
            <a:pPr marL="0" indent="0" algn="just">
              <a:lnSpc>
                <a:spcPct val="150000"/>
              </a:lnSpc>
              <a:buNone/>
            </a:pPr>
            <a:r>
              <a:rPr lang="zh-CN" altLang="en-US" sz="1800">
                <a:ea typeface="微软雅黑" panose="020B0503020204020204" charset="-122"/>
              </a:rPr>
              <a:t>        (3) Issuance of inspection certification （出证）</a:t>
            </a:r>
          </a:p>
        </p:txBody>
      </p:sp>
    </p:spTree>
  </p:cSld>
  <p:clrMapOvr>
    <a:masterClrMapping/>
  </p:clrMapOvr>
</p:sld>
</file>

<file path=ppt/slides/slide5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5362" name="文本框 99"/>
          <p:cNvSpPr txBox="1"/>
          <p:nvPr/>
        </p:nvSpPr>
        <p:spPr>
          <a:xfrm>
            <a:off x="677863" y="1028700"/>
            <a:ext cx="7786687" cy="494238"/>
          </a:xfrm>
          <a:prstGeom prst="rect">
            <a:avLst/>
          </a:prstGeom>
          <a:noFill/>
          <a:ln w="9525">
            <a:noFill/>
          </a:ln>
        </p:spPr>
        <p:txBody>
          <a:bodyPr wrap="square" anchor="t" anchorCtr="0">
            <a:spAutoFit/>
          </a:bodyPr>
          <a:lstStyle/>
          <a:p>
            <a:pPr>
              <a:lnSpc>
                <a:spcPct val="150000"/>
              </a:lnSpc>
            </a:pPr>
            <a:r>
              <a:rPr lang="zh-CN" altLang="zh-CN" sz="2000" b="1" dirty="0">
                <a:latin typeface="Arial" panose="020B0604020202020204" pitchFamily="34" charset="0"/>
                <a:ea typeface="宋体" panose="02010600030101010101" pitchFamily="2" charset="-122"/>
              </a:rPr>
              <a:t>4、Shipment, Insurance and Customs Clearanc（</a:t>
            </a:r>
            <a:r>
              <a:rPr lang="zh-CN" altLang="zh-CN" sz="1400" b="1" dirty="0">
                <a:latin typeface="Arial" panose="020B0604020202020204" pitchFamily="34" charset="0"/>
                <a:ea typeface="宋体" panose="02010600030101010101" pitchFamily="2" charset="-122"/>
              </a:rPr>
              <a:t>装运、投保和报关）</a:t>
            </a:r>
            <a:endParaRPr lang="zh-CN" altLang="zh-CN" sz="1600" b="1" dirty="0">
              <a:latin typeface="Arial" panose="020B0604020202020204" pitchFamily="34" charset="0"/>
              <a:ea typeface="宋体" panose="02010600030101010101" pitchFamily="2" charset="-122"/>
            </a:endParaRPr>
          </a:p>
        </p:txBody>
      </p:sp>
      <p:sp>
        <p:nvSpPr>
          <p:cNvPr id="5123" name="文本占位符 5122"/>
          <p:cNvSpPr>
            <a:spLocks noGrp="1"/>
          </p:cNvSpPr>
          <p:nvPr>
            <p:ph idx="1"/>
          </p:nvPr>
        </p:nvSpPr>
        <p:spPr>
          <a:xfrm>
            <a:off x="679450" y="158115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(1) Shipment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（装运）</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endParaRPr kumimoji="0" lang="en-US" altLang="zh-CN" sz="18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 In arranging shipment, the seller ( the shipper ) shall fill in the shipping note to book the shipping spaces in a liner. If the shipping company accepts the order, it will then issue a shipping order ( shipping permit ) to the shipper with a confirmed space booking, authorizing the receiving clerk ( cargo checker ) at the container terminal or dock to receive a specified amount of goods from the named shipper. （安排装运时，卖方（托运人）需要填写订舱单预定班轮舱位。如果运输公司接受了预定，该公司会向托运人签发装货单确认预定的舱位，授权集装箱码头的点货员，从托运人处收取确定数量的货物。）</a:t>
            </a:r>
          </a:p>
        </p:txBody>
      </p:sp>
    </p:spTree>
  </p:cSld>
  <p:clrMapOvr>
    <a:masterClrMapping/>
  </p:clrMapOvr>
</p:sld>
</file>

<file path=ppt/slides/slide5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6386" name="文本框 99"/>
          <p:cNvSpPr txBox="1"/>
          <p:nvPr/>
        </p:nvSpPr>
        <p:spPr>
          <a:xfrm>
            <a:off x="677863" y="1028700"/>
            <a:ext cx="7786687" cy="494238"/>
          </a:xfrm>
          <a:prstGeom prst="rect">
            <a:avLst/>
          </a:prstGeom>
          <a:noFill/>
          <a:ln w="9525">
            <a:noFill/>
          </a:ln>
        </p:spPr>
        <p:txBody>
          <a:bodyPr wrap="square" anchor="t" anchorCtr="0">
            <a:spAutoFit/>
          </a:bodyPr>
          <a:lstStyle/>
          <a:p>
            <a:pPr>
              <a:lnSpc>
                <a:spcPct val="150000"/>
              </a:lnSpc>
            </a:pPr>
            <a:r>
              <a:rPr lang="zh-CN" altLang="zh-CN" sz="2000" b="1" dirty="0">
                <a:latin typeface="Arial" panose="020B0604020202020204" pitchFamily="34" charset="0"/>
                <a:ea typeface="宋体" panose="02010600030101010101" pitchFamily="2" charset="-122"/>
              </a:rPr>
              <a:t>4、Shipment, Insurance and Customs Clearanc（</a:t>
            </a:r>
            <a:r>
              <a:rPr lang="zh-CN" altLang="zh-CN" sz="1400" b="1" dirty="0">
                <a:latin typeface="Arial" panose="020B0604020202020204" pitchFamily="34" charset="0"/>
                <a:ea typeface="宋体" panose="02010600030101010101" pitchFamily="2" charset="-122"/>
              </a:rPr>
              <a:t>装运、投保和报关）</a:t>
            </a:r>
            <a:endParaRPr lang="zh-CN" altLang="zh-CN" sz="1600" b="1" dirty="0">
              <a:latin typeface="Arial" panose="020B0604020202020204" pitchFamily="34" charset="0"/>
              <a:ea typeface="宋体" panose="02010600030101010101" pitchFamily="2" charset="-122"/>
            </a:endParaRPr>
          </a:p>
        </p:txBody>
      </p:sp>
      <p:sp>
        <p:nvSpPr>
          <p:cNvPr id="5123" name="文本占位符 5122"/>
          <p:cNvSpPr>
            <a:spLocks noGrp="1"/>
          </p:cNvSpPr>
          <p:nvPr>
            <p:ph idx="1"/>
          </p:nvPr>
        </p:nvSpPr>
        <p:spPr>
          <a:xfrm>
            <a:off x="679450" y="158115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(1) Shipment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（装运）</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endParaRPr kumimoji="0" lang="en-US" altLang="zh-CN" sz="18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 A shipping order ( S/O ) typically contains the space booking number, names and addresses of the shipper and customers broker or forwarder, vessel and voyage number, sailing time, delivery date and location, customs closing date, and number and type of packages. （订舱单一般包含订舱号、托运人及报关员或货代的名称与地址、船名和航次、开航时间、交货时间和地点、海关截止日期以及包装数量和类型。）</a:t>
            </a:r>
          </a:p>
        </p:txBody>
      </p:sp>
    </p:spTree>
  </p:cSld>
  <p:clrMapOvr>
    <a:masterClrMapping/>
  </p:clrMapOvr>
</p:sld>
</file>

<file path=ppt/slides/slide5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7410" name="文本框 99"/>
          <p:cNvSpPr txBox="1"/>
          <p:nvPr/>
        </p:nvSpPr>
        <p:spPr>
          <a:xfrm>
            <a:off x="677863" y="1028700"/>
            <a:ext cx="7786687" cy="494238"/>
          </a:xfrm>
          <a:prstGeom prst="rect">
            <a:avLst/>
          </a:prstGeom>
          <a:noFill/>
          <a:ln w="9525">
            <a:noFill/>
          </a:ln>
        </p:spPr>
        <p:txBody>
          <a:bodyPr wrap="square" anchor="t" anchorCtr="0">
            <a:spAutoFit/>
          </a:bodyPr>
          <a:lstStyle/>
          <a:p>
            <a:pPr>
              <a:lnSpc>
                <a:spcPct val="150000"/>
              </a:lnSpc>
            </a:pPr>
            <a:r>
              <a:rPr lang="zh-CN" altLang="zh-CN" sz="2000" b="1" dirty="0">
                <a:latin typeface="Arial" panose="020B0604020202020204" pitchFamily="34" charset="0"/>
                <a:ea typeface="宋体" panose="02010600030101010101" pitchFamily="2" charset="-122"/>
              </a:rPr>
              <a:t>4、Shipment, Insurance and Customs Clearanc（</a:t>
            </a:r>
            <a:r>
              <a:rPr lang="zh-CN" altLang="zh-CN" sz="1400" b="1" dirty="0">
                <a:latin typeface="Arial" panose="020B0604020202020204" pitchFamily="34" charset="0"/>
                <a:ea typeface="宋体" panose="02010600030101010101" pitchFamily="2" charset="-122"/>
              </a:rPr>
              <a:t>装运、投保和报关）</a:t>
            </a:r>
            <a:endParaRPr lang="zh-CN" altLang="zh-CN" sz="1600" b="1" dirty="0">
              <a:latin typeface="Arial" panose="020B0604020202020204" pitchFamily="34" charset="0"/>
              <a:ea typeface="宋体" panose="02010600030101010101" pitchFamily="2" charset="-122"/>
            </a:endParaRPr>
          </a:p>
        </p:txBody>
      </p:sp>
      <p:sp>
        <p:nvSpPr>
          <p:cNvPr id="5123" name="文本占位符 5122"/>
          <p:cNvSpPr>
            <a:spLocks noGrp="1"/>
          </p:cNvSpPr>
          <p:nvPr>
            <p:ph idx="1"/>
          </p:nvPr>
        </p:nvSpPr>
        <p:spPr>
          <a:xfrm>
            <a:off x="679450" y="1581150"/>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(1) Shipment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（装运）</a:t>
            </a: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endParaRPr kumimoji="0" lang="en-US" altLang="zh-CN" sz="18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 After receiving the S/O from the shipping company, the seller may start to ensure the loading of the goods. The seller should supervise the loading process. After the goods being loaded on board the vessel, the Captain or the Mate will issue a receipt, which is known as the Mate’s Receipt. The seller shall exchange it for the bills of lading from the shipping company after making payment of the freight. （从运输公司收到装货单后，卖方可以开始确保货物的装载。卖方应监督装货过程。货物装船后，船长或大副签发收据，称为大副收据。支付运费后，卖方从运输公司处将大副收据换成提单。）</a:t>
            </a:r>
          </a:p>
        </p:txBody>
      </p:sp>
    </p:spTree>
  </p:cSld>
  <p:clrMapOvr>
    <a:masterClrMapping/>
  </p:clrMapOvr>
</p:sld>
</file>

<file path=ppt/slides/slide5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8434" name="文本框 99"/>
          <p:cNvSpPr txBox="1"/>
          <p:nvPr/>
        </p:nvSpPr>
        <p:spPr>
          <a:xfrm>
            <a:off x="677863" y="1028700"/>
            <a:ext cx="7786687" cy="494238"/>
          </a:xfrm>
          <a:prstGeom prst="rect">
            <a:avLst/>
          </a:prstGeom>
          <a:noFill/>
          <a:ln w="9525">
            <a:noFill/>
          </a:ln>
        </p:spPr>
        <p:txBody>
          <a:bodyPr wrap="square" anchor="t" anchorCtr="0">
            <a:spAutoFit/>
          </a:bodyPr>
          <a:lstStyle/>
          <a:p>
            <a:pPr>
              <a:lnSpc>
                <a:spcPct val="150000"/>
              </a:lnSpc>
            </a:pPr>
            <a:r>
              <a:rPr lang="zh-CN" altLang="zh-CN" sz="2000" b="1" dirty="0">
                <a:latin typeface="Arial" panose="020B0604020202020204" pitchFamily="34" charset="0"/>
                <a:ea typeface="宋体" panose="02010600030101010101" pitchFamily="2" charset="-122"/>
              </a:rPr>
              <a:t>4、Shipment, Insurance and Customs Clearanc（</a:t>
            </a:r>
            <a:r>
              <a:rPr lang="zh-CN" altLang="zh-CN" sz="1400" b="1" dirty="0">
                <a:latin typeface="Arial" panose="020B0604020202020204" pitchFamily="34" charset="0"/>
                <a:ea typeface="宋体" panose="02010600030101010101" pitchFamily="2" charset="-122"/>
              </a:rPr>
              <a:t>装运、投保和报关）</a:t>
            </a:r>
            <a:endParaRPr lang="zh-CN" altLang="zh-CN" sz="1600" b="1" dirty="0">
              <a:latin typeface="Arial" panose="020B0604020202020204" pitchFamily="34" charset="0"/>
              <a:ea typeface="宋体" panose="02010600030101010101" pitchFamily="2" charset="-122"/>
            </a:endParaRPr>
          </a:p>
        </p:txBody>
      </p:sp>
      <p:sp>
        <p:nvSpPr>
          <p:cNvPr id="5123" name="文本占位符 5122"/>
          <p:cNvSpPr>
            <a:spLocks noGrp="1"/>
          </p:cNvSpPr>
          <p:nvPr>
            <p:ph idx="1"/>
          </p:nvPr>
        </p:nvSpPr>
        <p:spPr>
          <a:xfrm>
            <a:off x="679450" y="1455738"/>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a:t>
            </a:r>
            <a:r>
              <a:rPr kumimoji="0" lang="en-US"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2</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Insurance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（投保）</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 Once the time of shipment and name of vessel are confirmed, the exporters should apply to an insurance company for insurance covering the goods to be transported in an attempt to protect the goods in transit against damage or loss. The exporter fills in the insurance application sheet with the details such as commodity, insurance sum, shipment route, departure date, coverage of insurance and so on. The insurance company will issue the insurance policy or insurance certificate after the exporter paying the insurance fee. </a:t>
            </a:r>
            <a:r>
              <a:rPr kumimoji="0" lang="zh-CN" altLang="en-US" sz="14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一旦装船日期和船名确认后，出口商应及时向保险公司办理投保手续以备货物运输途中的损坏和损失。出口商要填制投保单，将货物名称、保险金额、运输路线、开航日期、投保险别等列明，办理保险手续，缴纳保费。保险公司接受投保后，即签发保险单或保险凭证。）</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818208" y="1124744"/>
            <a:ext cx="7416824" cy="4001095"/>
          </a:xfrm>
          <a:prstGeom prst="rect">
            <a:avLst/>
          </a:prstGeom>
          <a:noFill/>
        </p:spPr>
        <p:txBody>
          <a:bodyPr wrap="square" rtlCol="0">
            <a:spAutoFit/>
          </a:bodyPr>
          <a:lstStyle/>
          <a:p>
            <a:pPr lvl="0" algn="just"/>
            <a:r>
              <a:rPr lang="en-US" altLang="zh-CN" sz="3200">
                <a:latin typeface="Times New Roman" panose="02020603050405020304" pitchFamily="18" charset="0"/>
                <a:cs typeface="Times New Roman" panose="02020603050405020304" pitchFamily="18" charset="0"/>
              </a:rPr>
              <a:t>2.Methods of Calculating Weight(</a:t>
            </a:r>
            <a:r>
              <a:rPr lang="zh-CN" altLang="en-US" sz="3200">
                <a:latin typeface="Times New Roman" panose="02020603050405020304" pitchFamily="18" charset="0"/>
                <a:cs typeface="Times New Roman" panose="02020603050405020304" pitchFamily="18" charset="0"/>
              </a:rPr>
              <a:t>计算重量的方法</a:t>
            </a:r>
            <a:r>
              <a:rPr lang="en-US" altLang="zh-CN" sz="3200">
                <a:latin typeface="Times New Roman" panose="02020603050405020304" pitchFamily="18" charset="0"/>
                <a:cs typeface="Times New Roman" panose="02020603050405020304" pitchFamily="18" charset="0"/>
              </a:rPr>
              <a:t>)</a:t>
            </a:r>
          </a:p>
          <a:p>
            <a:pPr algn="just"/>
            <a:r>
              <a:rPr lang="en-US" altLang="zh-CN" sz="3000">
                <a:latin typeface="Times New Roman" panose="02020603050405020304" pitchFamily="18" charset="0"/>
                <a:cs typeface="Times New Roman" panose="02020603050405020304" pitchFamily="18" charset="0"/>
              </a:rPr>
              <a:t>(1)By Gross Weight(</a:t>
            </a:r>
            <a:r>
              <a:rPr lang="zh-CN" altLang="en-US" sz="3000"/>
              <a:t>按毛重</a:t>
            </a:r>
            <a:r>
              <a:rPr lang="en-US" altLang="zh-CN" sz="3000"/>
              <a:t>)</a:t>
            </a:r>
            <a:endParaRPr lang="en-US" altLang="zh-CN" sz="30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Gross weight means the weight of the commodity plus its tare or weight of packing. That is to say it refers to the net weight plus the package weight.</a:t>
            </a:r>
          </a:p>
          <a:p>
            <a:pPr algn="just"/>
            <a:endParaRPr lang="en-US" altLang="zh-CN" sz="2800">
              <a:latin typeface="Times New Roman" panose="02020603050405020304" pitchFamily="18" charset="0"/>
              <a:cs typeface="Times New Roman" panose="02020603050405020304" pitchFamily="18" charset="0"/>
            </a:endParaRPr>
          </a:p>
          <a:p>
            <a:pPr lvl="0"/>
            <a:r>
              <a:rPr lang="en-US" altLang="zh-CN" sz="2400">
                <a:latin typeface="Times New Roman" panose="02020603050405020304" pitchFamily="18" charset="0"/>
                <a:cs typeface="Times New Roman" panose="02020603050405020304" pitchFamily="18" charset="0"/>
              </a:rPr>
              <a:t>(</a:t>
            </a:r>
            <a:r>
              <a:rPr lang="zh-CN" altLang="en-US" sz="2400"/>
              <a:t>毛重是指商品本身的重量加上皮重或包装的重量，也就是商品净重加上包装的总重量。</a:t>
            </a:r>
            <a:r>
              <a:rPr lang="en-US" altLang="zh-CN" sz="24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5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19458" name="文本框 99"/>
          <p:cNvSpPr txBox="1"/>
          <p:nvPr/>
        </p:nvSpPr>
        <p:spPr>
          <a:xfrm>
            <a:off x="677863" y="1028700"/>
            <a:ext cx="7786687" cy="494238"/>
          </a:xfrm>
          <a:prstGeom prst="rect">
            <a:avLst/>
          </a:prstGeom>
          <a:noFill/>
          <a:ln w="9525">
            <a:noFill/>
          </a:ln>
        </p:spPr>
        <p:txBody>
          <a:bodyPr wrap="square" anchor="t" anchorCtr="0">
            <a:spAutoFit/>
          </a:bodyPr>
          <a:lstStyle/>
          <a:p>
            <a:pPr>
              <a:lnSpc>
                <a:spcPct val="150000"/>
              </a:lnSpc>
            </a:pPr>
            <a:r>
              <a:rPr lang="zh-CN" altLang="zh-CN" sz="2000" b="1" dirty="0">
                <a:latin typeface="Arial" panose="020B0604020202020204" pitchFamily="34" charset="0"/>
                <a:ea typeface="宋体" panose="02010600030101010101" pitchFamily="2" charset="-122"/>
              </a:rPr>
              <a:t>4、Shipment, Insurance and Customs Clearanc</a:t>
            </a:r>
            <a:r>
              <a:rPr lang="zh-CN" altLang="zh-CN" sz="1600" b="1" dirty="0">
                <a:latin typeface="Arial" panose="020B0604020202020204" pitchFamily="34" charset="0"/>
                <a:ea typeface="宋体" panose="02010600030101010101" pitchFamily="2" charset="-122"/>
              </a:rPr>
              <a:t>（装运、投保和报关）</a:t>
            </a:r>
            <a:endParaRPr lang="zh-CN" altLang="zh-CN" sz="1200" b="1" dirty="0">
              <a:latin typeface="Arial" panose="020B0604020202020204" pitchFamily="34" charset="0"/>
              <a:ea typeface="宋体" panose="02010600030101010101" pitchFamily="2" charset="-122"/>
            </a:endParaRPr>
          </a:p>
        </p:txBody>
      </p:sp>
      <p:sp>
        <p:nvSpPr>
          <p:cNvPr id="5123" name="文本占位符 5122"/>
          <p:cNvSpPr>
            <a:spLocks noGrp="1"/>
          </p:cNvSpPr>
          <p:nvPr>
            <p:ph idx="1"/>
          </p:nvPr>
        </p:nvSpPr>
        <p:spPr>
          <a:xfrm>
            <a:off x="654934" y="1484784"/>
            <a:ext cx="79928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Customs Declaration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（报关）</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  </a:t>
            </a:r>
            <a:r>
              <a:rPr kumimoji="0" lang="zh-CN" altLang="en-US" sz="1800" b="0" i="0" u="none" strike="noStrike" kern="1200" cap="none" spc="0" normalizeH="0" baseline="0" noProof="1">
                <a:solidFill>
                  <a:schemeClr val="tx1"/>
                </a:solidFill>
                <a:effectLst/>
                <a:latin typeface="+mn-lt"/>
                <a:ea typeface="微软雅黑" panose="020B0503020204020204" charset="-122"/>
                <a:cs typeface="+mn-lt"/>
              </a:rPr>
              <a:t> </a:t>
            </a:r>
            <a:r>
              <a:rPr kumimoji="0" lang="zh-CN" altLang="en-US" sz="1800" b="0" i="0" u="none" strike="noStrike" kern="1200" cap="none" spc="0" normalizeH="0" baseline="0" noProof="1">
                <a:solidFill>
                  <a:schemeClr val="tx1"/>
                </a:solidFill>
                <a:effectLst/>
                <a:latin typeface="微软雅黑" panose="020B0503020204020204" charset="-122"/>
                <a:ea typeface="微软雅黑" panose="020B0503020204020204" charset="-122"/>
                <a:cs typeface="+mn-lt"/>
              </a:rPr>
              <a:t>◥ </a:t>
            </a:r>
            <a:r>
              <a:rPr kumimoji="0" lang="zh-CN" altLang="en-US" sz="700" b="0" i="0" u="none" strike="noStrike" kern="1200" cap="none" spc="0" normalizeH="0" baseline="0" noProof="1">
                <a:solidFill>
                  <a:schemeClr val="tx1"/>
                </a:solidFill>
                <a:effectLst/>
                <a:latin typeface="+mn-lt"/>
                <a:ea typeface="微软雅黑" panose="020B0503020204020204" charset="-122"/>
                <a:cs typeface="+mn-lt"/>
              </a:rPr>
              <a:t> </a:t>
            </a:r>
            <a:r>
              <a:rPr kumimoji="0" lang="zh-CN" altLang="en-US" sz="1600" b="0" i="0" u="none" strike="noStrike" kern="1200" cap="none" spc="0" normalizeH="0" baseline="0" noProof="1">
                <a:solidFill>
                  <a:schemeClr val="tx1"/>
                </a:solidFill>
                <a:effectLst/>
                <a:latin typeface="+mn-lt"/>
                <a:ea typeface="微软雅黑" panose="020B0503020204020204" charset="-122"/>
                <a:cs typeface="+mn-lt"/>
              </a:rPr>
              <a:t>Customs declaration covers the whole procedures that the exporter has to go through with the customs including customs declaration, customs clearance before the goods are shipped.  （报关是指进出口商品装船出运之前向海关申报的手续。）</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n-lt"/>
                <a:ea typeface="微软雅黑" panose="020B0503020204020204" charset="-122"/>
                <a:cs typeface="+mn-lt"/>
              </a:rPr>
              <a:t>    </a:t>
            </a:r>
            <a:r>
              <a:rPr kumimoji="0" lang="zh-CN" altLang="en-US" sz="1600" b="0" i="0" u="none" strike="noStrike" kern="1200" cap="none" spc="0" normalizeH="0" baseline="0" noProof="1">
                <a:solidFill>
                  <a:schemeClr val="tx1"/>
                </a:solidFill>
                <a:effectLst/>
                <a:latin typeface="微软雅黑" panose="020B0503020204020204" charset="-122"/>
                <a:ea typeface="微软雅黑" panose="020B0503020204020204" charset="-122"/>
                <a:cs typeface="+mn-lt"/>
              </a:rPr>
              <a:t>◥ </a:t>
            </a:r>
            <a:r>
              <a:rPr kumimoji="0" lang="zh-CN" altLang="en-US" sz="1600" b="0" i="0" u="none" strike="noStrike" kern="1200" cap="none" spc="0" normalizeH="0" baseline="0" noProof="1">
                <a:solidFill>
                  <a:schemeClr val="tx1"/>
                </a:solidFill>
                <a:effectLst/>
                <a:latin typeface="+mn-lt"/>
                <a:ea typeface="微软雅黑" panose="020B0503020204020204" charset="-122"/>
                <a:cs typeface="+mn-lt"/>
              </a:rPr>
              <a:t>The procedures of customs clearance are as follows: before the shipment, The exporter must fill in the export customs declaration form, then makes declaration to customs together with the commercial invoice, packing list, inspection certificate, exporter approval certificate, etc., and the involving contract if necessary, credit copy.</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n-lt"/>
                <a:ea typeface="微软雅黑" panose="020B0503020204020204" charset="-122"/>
                <a:cs typeface="+mn-lt"/>
              </a:rPr>
              <a:t>（报关程序为：出口公司在装船前，必须填写“出口货物报关单”，向海关申报，并应随附商业发票、装货单、商检证书、出口许可证等，必要时提供合同、信用证副本。）</a:t>
            </a:r>
          </a:p>
          <a:p>
            <a:pPr marL="0" marR="0" indent="0" algn="just" defTabSz="914400" rtl="0" eaLnBrk="1" fontAlgn="base" latinLnBrk="0" hangingPunct="1">
              <a:lnSpc>
                <a:spcPct val="150000"/>
              </a:lnSpc>
              <a:spcBef>
                <a:spcPct val="20000"/>
              </a:spcBef>
              <a:spcAft>
                <a:spcPct val="0"/>
              </a:spcAft>
              <a:buClrTx/>
              <a:buSzTx/>
              <a:buFontTx/>
              <a:buNone/>
            </a:pPr>
            <a:endParaRPr kumimoji="0" lang="zh-CN" altLang="en-US" sz="1600" b="0" i="0" u="none" strike="noStrike" kern="1200" cap="none" spc="0" normalizeH="0" baseline="0" noProof="1">
              <a:solidFill>
                <a:schemeClr val="tx1"/>
              </a:solidFill>
              <a:effectLst/>
              <a:latin typeface="+mn-lt"/>
              <a:ea typeface="微软雅黑" panose="020B0503020204020204" charset="-122"/>
              <a:cs typeface="+mn-lt"/>
            </a:endParaRPr>
          </a:p>
          <a:p>
            <a:pPr marL="0" marR="0" indent="0" algn="just" defTabSz="914400" rtl="0" eaLnBrk="1" fontAlgn="base" latinLnBrk="0" hangingPunct="1">
              <a:lnSpc>
                <a:spcPct val="150000"/>
              </a:lnSpc>
              <a:spcBef>
                <a:spcPct val="20000"/>
              </a:spcBef>
              <a:spcAft>
                <a:spcPct val="0"/>
              </a:spcAft>
              <a:buClrTx/>
              <a:buSzTx/>
              <a:buFontTx/>
              <a:buNone/>
            </a:pPr>
            <a:endParaRPr kumimoji="0" lang="zh-CN" altLang="en-US" sz="1600" b="0" i="0" u="none" strike="noStrike" kern="1200" cap="none" spc="0" normalizeH="0" baseline="0" noProof="1">
              <a:solidFill>
                <a:schemeClr val="tx1"/>
              </a:solidFill>
              <a:effectLst/>
              <a:latin typeface="+mn-lt"/>
              <a:ea typeface="微软雅黑" panose="020B0503020204020204" charset="-122"/>
              <a:cs typeface="+mn-lt"/>
            </a:endParaRPr>
          </a:p>
          <a:p>
            <a:pPr marL="0" marR="0" indent="0" algn="just" defTabSz="914400" rtl="0" eaLnBrk="1" fontAlgn="base" latinLnBrk="0" hangingPunct="1">
              <a:lnSpc>
                <a:spcPct val="150000"/>
              </a:lnSpc>
              <a:spcBef>
                <a:spcPct val="20000"/>
              </a:spcBef>
              <a:spcAft>
                <a:spcPct val="0"/>
              </a:spcAft>
              <a:buClrTx/>
              <a:buSzTx/>
              <a:buFontTx/>
              <a:buNone/>
            </a:pPr>
            <a:endParaRPr kumimoji="0" lang="zh-CN" altLang="en-US" sz="1600" b="0" i="0" u="none" strike="noStrike" kern="1200" cap="none" spc="0" normalizeH="0" baseline="0" noProof="1">
              <a:solidFill>
                <a:schemeClr val="tx1"/>
              </a:solidFill>
              <a:effectLst/>
              <a:latin typeface="+mn-lt"/>
              <a:ea typeface="微软雅黑" panose="020B0503020204020204" charset="-122"/>
              <a:cs typeface="+mn-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n-lt"/>
                <a:ea typeface="微软雅黑" panose="020B0503020204020204" charset="-122"/>
                <a:cs typeface="+mn-lt"/>
              </a:rPr>
              <a:t> </a:t>
            </a:r>
          </a:p>
        </p:txBody>
      </p:sp>
    </p:spTree>
  </p:cSld>
  <p:clrMapOvr>
    <a:masterClrMapping/>
  </p:clrMapOvr>
</p:sld>
</file>

<file path=ppt/slides/slide5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0482" name="文本框 99"/>
          <p:cNvSpPr txBox="1"/>
          <p:nvPr/>
        </p:nvSpPr>
        <p:spPr>
          <a:xfrm>
            <a:off x="677863" y="1028700"/>
            <a:ext cx="7786687" cy="494238"/>
          </a:xfrm>
          <a:prstGeom prst="rect">
            <a:avLst/>
          </a:prstGeom>
          <a:noFill/>
          <a:ln w="9525">
            <a:noFill/>
          </a:ln>
        </p:spPr>
        <p:txBody>
          <a:bodyPr wrap="square" anchor="t" anchorCtr="0">
            <a:spAutoFit/>
          </a:bodyPr>
          <a:lstStyle/>
          <a:p>
            <a:pPr>
              <a:lnSpc>
                <a:spcPct val="150000"/>
              </a:lnSpc>
            </a:pPr>
            <a:r>
              <a:rPr lang="zh-CN" altLang="zh-CN" sz="2000" b="1" dirty="0">
                <a:latin typeface="Arial" panose="020B0604020202020204" pitchFamily="34" charset="0"/>
                <a:ea typeface="宋体" panose="02010600030101010101" pitchFamily="2" charset="-122"/>
              </a:rPr>
              <a:t>4、Shipment, Insurance and Customs Clearanc</a:t>
            </a:r>
            <a:r>
              <a:rPr lang="zh-CN" altLang="zh-CN" b="1" dirty="0">
                <a:latin typeface="Arial" panose="020B0604020202020204" pitchFamily="34" charset="0"/>
                <a:ea typeface="宋体" panose="02010600030101010101" pitchFamily="2" charset="-122"/>
              </a:rPr>
              <a:t>（</a:t>
            </a:r>
            <a:r>
              <a:rPr lang="zh-CN" altLang="zh-CN" sz="1400" b="1" dirty="0">
                <a:latin typeface="Arial" panose="020B0604020202020204" pitchFamily="34" charset="0"/>
                <a:ea typeface="宋体" panose="02010600030101010101" pitchFamily="2" charset="-122"/>
              </a:rPr>
              <a:t>装运、投保和报关）</a:t>
            </a:r>
            <a:endParaRPr lang="zh-CN" altLang="zh-CN" sz="1600" b="1" dirty="0">
              <a:latin typeface="Arial" panose="020B0604020202020204" pitchFamily="34" charset="0"/>
              <a:ea typeface="宋体" panose="02010600030101010101" pitchFamily="2" charset="-122"/>
            </a:endParaRPr>
          </a:p>
        </p:txBody>
      </p:sp>
      <p:sp>
        <p:nvSpPr>
          <p:cNvPr id="5123" name="文本占位符 5122"/>
          <p:cNvSpPr>
            <a:spLocks noGrp="1"/>
          </p:cNvSpPr>
          <p:nvPr>
            <p:ph idx="1"/>
          </p:nvPr>
        </p:nvSpPr>
        <p:spPr>
          <a:xfrm>
            <a:off x="655711" y="1916832"/>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Customs Declaration </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（报关）</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微软雅黑" panose="020B0503020204020204" charset="-122"/>
                <a:cs typeface="+mj-lt"/>
              </a:rPr>
              <a:t>◥ </a:t>
            </a:r>
            <a:r>
              <a:rPr kumimoji="0" lang="zh-CN" altLang="en-US" sz="1600" b="0" i="0" u="none" strike="noStrike" kern="1200" cap="none" spc="0" normalizeH="0" baseline="0" noProof="1">
                <a:solidFill>
                  <a:schemeClr val="tx1"/>
                </a:solidFill>
                <a:effectLst/>
                <a:latin typeface="+mj-lt"/>
                <a:ea typeface="微软雅黑" panose="020B0503020204020204" charset="-122"/>
                <a:cs typeface="+mj-lt"/>
              </a:rPr>
              <a:t>After the customs check and verify the goods and documents with stamping “ RELLEASE ” on the shipping order, the goods may be shipped on board with it. The exporter may go through customs clearance by itself or through professional customs clearance service or international forwarder. （海关对货、证核查无误后，在装货单上加盖“放行”章，即可凭以装船。出口公司可以自行办理报关手续，也可以委托专业的报关行和国际货运代理公司办理。）</a:t>
            </a:r>
          </a:p>
        </p:txBody>
      </p:sp>
    </p:spTree>
  </p:cSld>
  <p:clrMapOvr>
    <a:masterClrMapping/>
  </p:clrMapOvr>
</p:sld>
</file>

<file path=ppt/slides/slide5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1506" name="文本框 99"/>
          <p:cNvSpPr txBox="1"/>
          <p:nvPr/>
        </p:nvSpPr>
        <p:spPr>
          <a:xfrm>
            <a:off x="677863" y="1028700"/>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5123" name="文本占位符 5122"/>
          <p:cNvSpPr>
            <a:spLocks noGrp="1"/>
          </p:cNvSpPr>
          <p:nvPr>
            <p:ph idx="1"/>
          </p:nvPr>
        </p:nvSpPr>
        <p:spPr>
          <a:xfrm>
            <a:off x="679450" y="1876425"/>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en-US" altLang="zh-CN" sz="1800" b="0" i="0" u="none" strike="noStrike" kern="1200" cap="none" spc="0" normalizeH="0" baseline="0" noProof="1">
                <a:solidFill>
                  <a:schemeClr val="tx1"/>
                </a:solidFill>
                <a:effectLst/>
                <a:latin typeface="+mj-lt"/>
                <a:ea typeface="+mn-ea"/>
                <a:cs typeface="+mj-lt"/>
              </a:rPr>
              <a:t>After the goods have been exported, the exporter shall prepare the full set of documents upon the request of credit. Within the validity of credit, the exporter shall present the documents to the bank for the negotiation and payment.</a:t>
            </a:r>
            <a:r>
              <a:rPr kumimoji="0" lang="en-US" altLang="zh-CN" sz="1600" b="0" i="0" u="none" strike="noStrike" kern="1200" cap="none" spc="0" normalizeH="0" baseline="0" noProof="1">
                <a:solidFill>
                  <a:schemeClr val="tx1"/>
                </a:solidFill>
                <a:effectLst/>
                <a:latin typeface="+mj-lt"/>
                <a:ea typeface="+mn-ea"/>
                <a:cs typeface="+mj-lt"/>
              </a:rPr>
              <a:t> </a:t>
            </a:r>
            <a:r>
              <a:rPr kumimoji="0" lang="zh-CN" altLang="en-US" sz="1600" b="0" i="0" u="none" strike="noStrike" kern="1200" cap="none" spc="0" normalizeH="0" baseline="0" noProof="1">
                <a:solidFill>
                  <a:schemeClr val="tx1"/>
                </a:solidFill>
                <a:effectLst/>
                <a:latin typeface="+mj-lt"/>
                <a:ea typeface="+mn-ea"/>
                <a:cs typeface="+mj-lt"/>
              </a:rPr>
              <a:t>（制单结汇是指出口货物装出之后，进出口公司即应按照信用证的规定，正确缮制各种单据。在信用证规定的交单有效期内，递交银行办理议付结汇手续。）</a:t>
            </a:r>
          </a:p>
        </p:txBody>
      </p:sp>
    </p:spTree>
  </p:cSld>
  <p:clrMapOvr>
    <a:masterClrMapping/>
  </p:clrMapOvr>
</p:sld>
</file>

<file path=ppt/slides/slide5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2530" name="文本框 99"/>
          <p:cNvSpPr txBox="1"/>
          <p:nvPr/>
        </p:nvSpPr>
        <p:spPr>
          <a:xfrm>
            <a:off x="677863" y="1028700"/>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973138" y="1666875"/>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(1) Quality requirements for documents</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（制单的质量要求）</a:t>
            </a:r>
            <a:endPar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sz="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0" i="0" u="none" strike="noStrike" kern="1200" cap="none" spc="0" normalizeH="0" baseline="0" noProof="1">
                <a:solidFill>
                  <a:schemeClr val="tx1"/>
                </a:solidFill>
                <a:latin typeface="+mj-lt"/>
                <a:ea typeface="微软雅黑" panose="020B0503020204020204" charset="-122"/>
                <a:cs typeface="+mj-lt"/>
              </a:rPr>
              <a:t>① Accurac </a:t>
            </a:r>
            <a:r>
              <a:rPr kumimoji="0" lang="zh-CN" sz="1800" b="0" i="0" u="none" strike="noStrike" kern="1200" cap="none" spc="0" normalizeH="0" baseline="0" noProof="1">
                <a:solidFill>
                  <a:schemeClr val="tx1"/>
                </a:solidFill>
                <a:latin typeface="+mj-lt"/>
                <a:ea typeface="微软雅黑" panose="020B0503020204020204" charset="-122"/>
                <a:cs typeface="+mj-lt"/>
              </a:rPr>
              <a:t>（准确）</a:t>
            </a:r>
            <a:endParaRPr kumimoji="0" sz="1800" b="0" i="0" u="none" strike="noStrike" kern="1200" cap="none" spc="0" normalizeH="0" baseline="0" noProof="1">
              <a:solidFill>
                <a:schemeClr val="tx1"/>
              </a:solidFill>
              <a:latin typeface="+mj-lt"/>
              <a:ea typeface="微软雅黑" panose="020B0503020204020204" charset="-122"/>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latin typeface="+mj-lt"/>
                <a:ea typeface="微软雅黑" panose="020B0503020204020204" charset="-122"/>
                <a:cs typeface="+mj-lt"/>
              </a:rPr>
              <a:t>  ② Completeness </a:t>
            </a:r>
            <a:r>
              <a:rPr kumimoji="0" lang="zh-CN" sz="1800" b="0" i="0" u="none" strike="noStrike" kern="1200" cap="none" spc="0" normalizeH="0" baseline="0" noProof="1">
                <a:solidFill>
                  <a:schemeClr val="tx1"/>
                </a:solidFill>
                <a:latin typeface="+mj-lt"/>
                <a:ea typeface="微软雅黑" panose="020B0503020204020204" charset="-122"/>
                <a:cs typeface="+mj-lt"/>
              </a:rPr>
              <a:t>（完整）</a:t>
            </a:r>
            <a:endParaRPr kumimoji="0" sz="1800" b="0" i="0" u="none" strike="noStrike" kern="1200" cap="none" spc="0" normalizeH="0" baseline="0" noProof="1">
              <a:solidFill>
                <a:schemeClr val="tx1"/>
              </a:solidFill>
              <a:latin typeface="+mj-lt"/>
              <a:ea typeface="微软雅黑" panose="020B0503020204020204" charset="-122"/>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latin typeface="+mj-lt"/>
                <a:ea typeface="微软雅黑" panose="020B0503020204020204" charset="-122"/>
                <a:cs typeface="+mj-lt"/>
              </a:rPr>
              <a:t>  ③ Promptness </a:t>
            </a:r>
            <a:r>
              <a:rPr kumimoji="0" lang="zh-CN" sz="1800" b="0" i="0" u="none" strike="noStrike" kern="1200" cap="none" spc="0" normalizeH="0" baseline="0" noProof="1">
                <a:solidFill>
                  <a:schemeClr val="tx1"/>
                </a:solidFill>
                <a:latin typeface="+mj-lt"/>
                <a:ea typeface="微软雅黑" panose="020B0503020204020204" charset="-122"/>
                <a:cs typeface="+mj-lt"/>
              </a:rPr>
              <a:t>（及时）</a:t>
            </a:r>
            <a:endParaRPr kumimoji="0" sz="1800" b="0" i="0" u="none" strike="noStrike" kern="1200" cap="none" spc="0" normalizeH="0" baseline="0" noProof="1">
              <a:solidFill>
                <a:schemeClr val="tx1"/>
              </a:solidFill>
              <a:latin typeface="+mj-lt"/>
              <a:ea typeface="微软雅黑" panose="020B0503020204020204" charset="-122"/>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latin typeface="+mj-lt"/>
                <a:ea typeface="微软雅黑" panose="020B0503020204020204" charset="-122"/>
                <a:cs typeface="+mj-lt"/>
              </a:rPr>
              <a:t>  ④ Concisenes </a:t>
            </a:r>
            <a:r>
              <a:rPr kumimoji="0" lang="zh-CN" sz="1800" b="0" i="0" u="none" strike="noStrike" kern="1200" cap="none" spc="0" normalizeH="0" baseline="0" noProof="1">
                <a:solidFill>
                  <a:schemeClr val="tx1"/>
                </a:solidFill>
                <a:latin typeface="+mj-lt"/>
                <a:ea typeface="微软雅黑" panose="020B0503020204020204" charset="-122"/>
                <a:cs typeface="+mj-lt"/>
              </a:rPr>
              <a:t>（简明）</a:t>
            </a:r>
            <a:endParaRPr kumimoji="0" sz="1800" b="0" i="0" u="none" strike="noStrike" kern="1200" cap="none" spc="0" normalizeH="0" baseline="0" noProof="1">
              <a:solidFill>
                <a:schemeClr val="tx1"/>
              </a:solidFill>
              <a:latin typeface="+mj-lt"/>
              <a:ea typeface="微软雅黑" panose="020B0503020204020204" charset="-122"/>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latin typeface="+mj-lt"/>
                <a:ea typeface="微软雅黑" panose="020B0503020204020204" charset="-122"/>
                <a:cs typeface="+mj-lt"/>
              </a:rPr>
              <a:t>  ⑤ Cleanness </a:t>
            </a:r>
            <a:r>
              <a:rPr kumimoji="0" lang="zh-CN" sz="1800" b="0" i="0" u="none" strike="noStrike" kern="1200" cap="none" spc="0" normalizeH="0" baseline="0" noProof="1">
                <a:solidFill>
                  <a:schemeClr val="tx1"/>
                </a:solidFill>
                <a:latin typeface="+mj-lt"/>
                <a:ea typeface="微软雅黑" panose="020B0503020204020204" charset="-122"/>
                <a:cs typeface="+mj-lt"/>
              </a:rPr>
              <a:t>（整洁）</a:t>
            </a:r>
          </a:p>
        </p:txBody>
      </p:sp>
    </p:spTree>
  </p:cSld>
  <p:clrMapOvr>
    <a:masterClrMapping/>
  </p:clrMapOvr>
</p:sld>
</file>

<file path=ppt/slides/slide5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3554" name="文本框 99"/>
          <p:cNvSpPr txBox="1"/>
          <p:nvPr/>
        </p:nvSpPr>
        <p:spPr>
          <a:xfrm>
            <a:off x="677863" y="1028700"/>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76288" y="1666875"/>
            <a:ext cx="756443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(2) Period of time for presentation of documents</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（制单的时间要求）</a:t>
            </a:r>
            <a:r>
              <a:rPr kumimoji="0" sz="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0" i="0" u="none" strike="noStrike" kern="1200" cap="none" spc="0" normalizeH="0" baseline="0" noProof="1">
                <a:solidFill>
                  <a:schemeClr val="tx1"/>
                </a:solidFill>
                <a:latin typeface="+mj-lt"/>
                <a:ea typeface="微软雅黑" panose="020B0503020204020204" charset="-122"/>
                <a:cs typeface="+mj-lt"/>
              </a:rPr>
              <a:t>The beneficiary must present not only the right documents, but also at the right time, namely, within the period of time for presentation laid sown in the credit and rules in the UCP 600. The time limit for presentation of documents is determined by the following three factors:</a:t>
            </a:r>
            <a:r>
              <a:rPr kumimoji="0" lang="zh-CN" sz="1600" b="0" i="0" u="none" strike="noStrike" kern="1200" cap="none" spc="0" normalizeH="0" baseline="0" noProof="1">
                <a:solidFill>
                  <a:schemeClr val="tx1"/>
                </a:solidFill>
                <a:latin typeface="+mj-lt"/>
                <a:ea typeface="微软雅黑" panose="020B0503020204020204" charset="-122"/>
                <a:cs typeface="+mj-lt"/>
              </a:rPr>
              <a:t>（受益人不但要提交正确的单据，而且要在正确的时间提交，也就是说，在UCP600规定的一定时间内交单。以下三个因素决定交单的时间限制</a:t>
            </a:r>
            <a:r>
              <a:rPr kumimoji="0" lang="en-US" altLang="zh-CN" sz="1600" b="0" i="0" u="none" strike="noStrike" kern="1200" cap="none" spc="0" normalizeH="0" baseline="0" noProof="1">
                <a:solidFill>
                  <a:schemeClr val="tx1"/>
                </a:solidFill>
                <a:latin typeface="+mj-lt"/>
                <a:ea typeface="微软雅黑" panose="020B0503020204020204" charset="-122"/>
                <a:cs typeface="+mj-lt"/>
              </a:rPr>
              <a:t>)</a:t>
            </a:r>
            <a:endParaRPr kumimoji="0" lang="zh-CN" sz="1600" b="0" i="0" u="none" strike="noStrike" kern="1200" cap="none" spc="0" normalizeH="0" baseline="0" noProof="1">
              <a:solidFill>
                <a:schemeClr val="tx1"/>
              </a:solidFill>
              <a:latin typeface="+mj-lt"/>
              <a:ea typeface="微软雅黑" panose="020B0503020204020204" charset="-122"/>
              <a:cs typeface="+mj-lt"/>
            </a:endParaRPr>
          </a:p>
          <a:p>
            <a:pPr marL="0" marR="0" indent="0" algn="just" defTabSz="914400" rtl="0" eaLnBrk="1" fontAlgn="base" latinLnBrk="0" hangingPunct="1">
              <a:lnSpc>
                <a:spcPct val="150000"/>
              </a:lnSpc>
              <a:spcBef>
                <a:spcPct val="20000"/>
              </a:spcBef>
              <a:spcAft>
                <a:spcPct val="0"/>
              </a:spcAft>
              <a:buClrTx/>
              <a:buSzTx/>
              <a:buFontTx/>
              <a:buNone/>
            </a:pPr>
            <a:endParaRPr kumimoji="0" sz="1800" b="0" i="0" u="none" strike="noStrike" kern="1200" cap="none" spc="0" normalizeH="0" baseline="0" noProof="1">
              <a:solidFill>
                <a:schemeClr val="tx1"/>
              </a:solidFill>
              <a:latin typeface="+mj-lt"/>
              <a:ea typeface="微软雅黑" panose="020B0503020204020204" charset="-122"/>
              <a:cs typeface="+mj-lt"/>
            </a:endParaRPr>
          </a:p>
        </p:txBody>
      </p:sp>
    </p:spTree>
  </p:cSld>
  <p:clrMapOvr>
    <a:masterClrMapping/>
  </p:clrMapOvr>
</p:sld>
</file>

<file path=ppt/slides/slide5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4578" name="文本框 99"/>
          <p:cNvSpPr txBox="1"/>
          <p:nvPr/>
        </p:nvSpPr>
        <p:spPr>
          <a:xfrm>
            <a:off x="677863" y="928688"/>
            <a:ext cx="7786687" cy="738187"/>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(2) Period of time for presentation of documents</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（制单的时间要求）</a:t>
            </a:r>
            <a:r>
              <a:rPr kumimoji="0" sz="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① The expiry date of the credit </a:t>
            </a:r>
            <a:r>
              <a:rPr kumimoji="0" 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(信用证的有效期)</a:t>
            </a: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latin typeface="+mj-lt"/>
                <a:ea typeface="微软雅黑" panose="020B0503020204020204" charset="-122"/>
                <a:cs typeface="+mj-lt"/>
              </a:rPr>
              <a:t>  UCP 600 Art.6 (d)(i) provides that “ A credit must state an expiry date for presentation. An expiry date stated for honour or negotiation will be deemed to be an expiry date for presentation.” After this date, the credit will cause to exist and can no longer be drawn on. Therefore, documents must be presented on or before the expiry date in the credit.</a:t>
            </a:r>
            <a:r>
              <a:rPr kumimoji="0" lang="en-US" sz="1600" b="0" i="0" u="none" strike="noStrike" kern="1200" cap="none" spc="0" normalizeH="0" baseline="0" noProof="1">
                <a:solidFill>
                  <a:schemeClr val="tx1"/>
                </a:solidFill>
                <a:latin typeface="+mj-ea"/>
                <a:ea typeface="+mj-ea"/>
                <a:cs typeface="+mj-ea"/>
              </a:rPr>
              <a:t>(UCP600第六条（d）（i）规定，“信用证必须规定一个交单的到期日。规定的承付或议付的到期日将被视为交单的到期日。”这一日期之后，信用证将不存在，金额不再支取。所以，单据必须在信用证规定的到期日或之前提交。)</a:t>
            </a:r>
          </a:p>
        </p:txBody>
      </p:sp>
    </p:spTree>
  </p:cSld>
  <p:clrMapOvr>
    <a:masterClrMapping/>
  </p:clrMapOvr>
</p:sld>
</file>

<file path=ppt/slides/slide5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5602" name="文本框 99"/>
          <p:cNvSpPr txBox="1"/>
          <p:nvPr/>
        </p:nvSpPr>
        <p:spPr>
          <a:xfrm>
            <a:off x="677863" y="928688"/>
            <a:ext cx="7786687" cy="738187"/>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(2) Period of time for presentation of documents</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（制单的时间要求）</a:t>
            </a:r>
            <a:r>
              <a:rPr kumimoji="0" sz="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② The period of time for presentation specified in the credit</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a:t>
            </a:r>
            <a:r>
              <a:rPr kumimoji="0" 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信用证规定的交单时间)</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a:t>
            </a:r>
            <a:r>
              <a:rPr kumimoji="0" sz="1800" b="0" i="0" u="none" strike="noStrike" kern="1200" cap="none" spc="0" normalizeH="0" baseline="0" noProof="1">
                <a:solidFill>
                  <a:schemeClr val="tx1"/>
                </a:solidFill>
                <a:effectLst/>
                <a:latin typeface="+mj-lt"/>
                <a:ea typeface="+mn-ea"/>
                <a:cs typeface="+mj-lt"/>
              </a:rPr>
              <a:t> Credit may specify date for presentation as being ××× days after the date of shipment. In such case, the date for presentation is deduced according to the date of shipment. But in any way, it should not be later than the expiry date of the credit.</a:t>
            </a:r>
            <a:r>
              <a:rPr kumimoji="0" lang="zh-CN" sz="1600" b="0" i="0" u="none" strike="noStrike" kern="1200" cap="none" spc="0" normalizeH="0" baseline="0" noProof="1">
                <a:solidFill>
                  <a:schemeClr val="tx1"/>
                </a:solidFill>
                <a:effectLst/>
                <a:latin typeface="+mj-lt"/>
                <a:ea typeface="+mn-ea"/>
                <a:cs typeface="+mj-lt"/>
              </a:rPr>
              <a:t>（信用证可以规定单据在货物装运后的×××天后提交。在这种情况下，交单日期可以根据货物的装运时间推算。但交单无论如何不能推迟于信用证的有效期。）</a:t>
            </a:r>
          </a:p>
        </p:txBody>
      </p:sp>
    </p:spTree>
  </p:cSld>
  <p:clrMapOvr>
    <a:masterClrMapping/>
  </p:clrMapOvr>
</p:sld>
</file>

<file path=ppt/slides/slide5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6626" name="文本框 99"/>
          <p:cNvSpPr txBox="1"/>
          <p:nvPr/>
        </p:nvSpPr>
        <p:spPr>
          <a:xfrm>
            <a:off x="677863" y="928688"/>
            <a:ext cx="7786687" cy="738187"/>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(2) Period of time for presentation of documents</a:t>
            </a:r>
            <a:r>
              <a:rPr kumimoji="0" lang="zh-CN"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（制单的时间要求）</a:t>
            </a:r>
            <a:r>
              <a:rPr kumimoji="0" sz="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③ 21 days after the date of shipment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（装船日期后21天）</a:t>
            </a: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effectLst/>
                <a:latin typeface="+mj-lt"/>
                <a:ea typeface="+mn-ea"/>
                <a:cs typeface="+mj-lt"/>
              </a:rPr>
              <a:t>  If, however, no such period of time for presentation is specified, the presentation must be made not later than 21 calendar days after the date of shipment, but in any event not later than the expiry date of the credit.</a:t>
            </a:r>
            <a:r>
              <a:rPr kumimoji="0" lang="zh-CN" sz="1600" b="0" i="0" u="none" strike="noStrike" kern="1200" cap="none" spc="0" normalizeH="0" baseline="0" noProof="1">
                <a:solidFill>
                  <a:schemeClr val="tx1"/>
                </a:solidFill>
                <a:effectLst/>
                <a:latin typeface="+mj-lt"/>
                <a:ea typeface="+mn-ea"/>
                <a:cs typeface="+mj-lt"/>
              </a:rPr>
              <a:t>（但是，如果没有注明交单的确切时间，那么，交单就必须在货物装运日后的21个自然日内完成，但不能晚于信用证的有效期。）</a:t>
            </a:r>
          </a:p>
        </p:txBody>
      </p:sp>
    </p:spTree>
  </p:cSld>
  <p:clrMapOvr>
    <a:masterClrMapping/>
  </p:clrMapOvr>
</p:sld>
</file>

<file path=ppt/slides/slide5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7650" name="文本框 99"/>
          <p:cNvSpPr txBox="1"/>
          <p:nvPr/>
        </p:nvSpPr>
        <p:spPr>
          <a:xfrm>
            <a:off x="677863" y="928688"/>
            <a:ext cx="7786687" cy="738187"/>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666875"/>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① Bill of Exchange (Draft)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汇票</a:t>
            </a: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effectLst/>
                <a:latin typeface="+mj-lt"/>
                <a:ea typeface="+mn-ea"/>
                <a:cs typeface="+mj-lt"/>
              </a:rPr>
              <a:t> </a:t>
            </a:r>
            <a:r>
              <a:rPr kumimoji="0" sz="18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a:t>
            </a:r>
            <a:r>
              <a:rPr kumimoji="0" lang="en-US" sz="1800" b="0" i="0" u="none" strike="noStrike" kern="1200" cap="none" spc="0" normalizeH="0" baseline="0" noProof="1">
                <a:solidFill>
                  <a:schemeClr val="tx1"/>
                </a:solidFill>
                <a:effectLst/>
                <a:latin typeface="+mj-lt"/>
                <a:ea typeface="微软雅黑" panose="020B0503020204020204" charset="-122"/>
                <a:cs typeface="+mj-lt"/>
              </a:rPr>
              <a:t>A</a:t>
            </a:r>
            <a:r>
              <a:rPr kumimoji="0" sz="1800" b="0" i="0" u="none" strike="noStrike" kern="1200" cap="none" spc="0" normalizeH="0" baseline="0" noProof="1">
                <a:solidFill>
                  <a:schemeClr val="tx1"/>
                </a:solidFill>
                <a:effectLst/>
                <a:latin typeface="+mj-lt"/>
                <a:ea typeface="微软雅黑" panose="020B0503020204020204" charset="-122"/>
                <a:cs typeface="+mj-lt"/>
              </a:rPr>
              <a:t> bill of exchange is a written order by the drawer to the drawee to pay money to the payee. </a:t>
            </a:r>
            <a:r>
              <a:rPr kumimoji="0" lang="zh-CN" sz="1600" b="0" i="0" u="none" strike="noStrike" kern="1200" cap="none" spc="0" normalizeH="0" baseline="0" noProof="1">
                <a:solidFill>
                  <a:schemeClr val="tx1"/>
                </a:solidFill>
                <a:effectLst/>
                <a:latin typeface="+mj-ea"/>
                <a:ea typeface="+mj-ea"/>
                <a:cs typeface="+mj-lt"/>
              </a:rPr>
              <a:t>（汇票是出票人向受款人签发的，要求受票人向受款人进行支付的书面命令。）</a:t>
            </a:r>
          </a:p>
          <a:p>
            <a:pPr marL="0" marR="0" indent="0" algn="just" defTabSz="914400" rtl="0" eaLnBrk="1" fontAlgn="base" latinLnBrk="0" hangingPunct="1">
              <a:lnSpc>
                <a:spcPct val="150000"/>
              </a:lnSpc>
              <a:spcBef>
                <a:spcPct val="20000"/>
              </a:spcBef>
              <a:spcAft>
                <a:spcPct val="0"/>
              </a:spcAft>
              <a:buClrTx/>
              <a:buSzTx/>
              <a:buFontTx/>
              <a:buNone/>
            </a:pPr>
            <a:r>
              <a:rPr kumimoji="0" lang="zh-CN" sz="1600" b="0" i="0" u="none" strike="noStrike" kern="1200" cap="none" spc="0" normalizeH="0" baseline="0" noProof="1">
                <a:solidFill>
                  <a:schemeClr val="tx1"/>
                </a:solidFill>
                <a:effectLst/>
                <a:latin typeface="+mn-lt"/>
                <a:ea typeface="+mj-ea"/>
                <a:cs typeface="+mn-lt"/>
              </a:rPr>
              <a:t> </a:t>
            </a:r>
            <a:endParaRPr kumimoji="0" lang="en-US" altLang="zh-CN" sz="1600" b="0" i="0" u="none" strike="noStrike" kern="1200" cap="none" spc="0" normalizeH="0" baseline="0" noProof="1">
              <a:solidFill>
                <a:schemeClr val="tx1"/>
              </a:solidFill>
              <a:effectLst/>
              <a:latin typeface="+mn-lt"/>
              <a:ea typeface="+mj-ea"/>
              <a:cs typeface="+mn-lt"/>
            </a:endParaRPr>
          </a:p>
        </p:txBody>
      </p:sp>
    </p:spTree>
  </p:cSld>
  <p:clrMapOvr>
    <a:masterClrMapping/>
  </p:clrMapOvr>
</p:sld>
</file>

<file path=ppt/slides/slide5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8674"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357313"/>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① Bill of Exchange (Draft)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汇票</a:t>
            </a: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effectLst/>
                <a:latin typeface="+mj-lt"/>
                <a:ea typeface="+mn-ea"/>
                <a:cs typeface="+mj-lt"/>
              </a:rPr>
              <a:t>  </a:t>
            </a:r>
            <a:r>
              <a:rPr kumimoji="0" lang="zh-CN" sz="1600" b="0" i="0" u="none" strike="noStrike" kern="1200" cap="none" spc="0" normalizeH="0" baseline="0" noProof="1">
                <a:solidFill>
                  <a:schemeClr val="tx1"/>
                </a:solidFill>
                <a:effectLst/>
                <a:latin typeface="+mn-lt"/>
                <a:ea typeface="+mj-ea"/>
                <a:cs typeface="+mn-lt"/>
              </a:rPr>
              <a:t> </a:t>
            </a:r>
            <a:r>
              <a:rPr kumimoji="0" lang="zh-CN" sz="1600" b="0" i="0" u="none" strike="noStrike" kern="1200" cap="none" spc="0" normalizeH="0" baseline="0" noProof="1">
                <a:solidFill>
                  <a:schemeClr val="tx1"/>
                </a:solidFill>
                <a:effectLst/>
                <a:latin typeface="+mn-lt"/>
                <a:ea typeface="微软雅黑" panose="020B0503020204020204" charset="-122"/>
                <a:cs typeface="+mn-lt"/>
              </a:rPr>
              <a:t>◥ The following items shall be paid attention to during the preparation of a hill of exchange. </a:t>
            </a:r>
            <a:r>
              <a:rPr kumimoji="0" lang="zh-CN" sz="1600" b="0" i="0" u="none" strike="noStrike" kern="1200" cap="none" spc="0" normalizeH="0" baseline="0" noProof="1">
                <a:solidFill>
                  <a:schemeClr val="tx1"/>
                </a:solidFill>
                <a:effectLst/>
                <a:latin typeface="+mj-ea"/>
                <a:ea typeface="+mj-ea"/>
                <a:cs typeface="+mj-lt"/>
              </a:rPr>
              <a:t>（在缮制汇票时，我们应注意以下问题：）</a:t>
            </a:r>
          </a:p>
          <a:p>
            <a:pPr marL="0" marR="0" indent="0" algn="just" defTabSz="914400" rtl="0" eaLnBrk="1" fontAlgn="base" latinLnBrk="0" hangingPunct="1">
              <a:lnSpc>
                <a:spcPct val="150000"/>
              </a:lnSpc>
              <a:spcBef>
                <a:spcPct val="20000"/>
              </a:spcBef>
              <a:spcAft>
                <a:spcPct val="0"/>
              </a:spcAft>
              <a:buClrTx/>
              <a:buSzTx/>
              <a:buFontTx/>
              <a:buNone/>
            </a:pPr>
            <a:r>
              <a:rPr kumimoji="0" lang="zh-CN" sz="1600" b="0" i="0" u="none" strike="noStrike" kern="1200" cap="none" spc="0" normalizeH="0" baseline="0" noProof="1">
                <a:solidFill>
                  <a:schemeClr val="tx1"/>
                </a:solidFill>
                <a:effectLst/>
                <a:latin typeface="+mn-lt"/>
                <a:ea typeface="+mj-ea"/>
                <a:cs typeface="+mn-lt"/>
              </a:rPr>
              <a:t>  </a:t>
            </a:r>
            <a:r>
              <a:rPr kumimoji="0" 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n-lt"/>
                <a:ea typeface="+mj-ea"/>
                <a:cs typeface="+mn-lt"/>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n-lt"/>
                <a:ea typeface="+mj-ea"/>
                <a:cs typeface="+mn-lt"/>
              </a:rPr>
              <a:t>— Payer: </a:t>
            </a:r>
            <a:r>
              <a:rPr kumimoji="0" lang="en-US" altLang="zh-CN" sz="1600" b="0" i="0" u="none" strike="noStrike" kern="1200" cap="none" spc="0" normalizeH="0" baseline="0" noProof="1">
                <a:solidFill>
                  <a:schemeClr val="tx1"/>
                </a:solidFill>
                <a:effectLst/>
                <a:latin typeface="+mn-lt"/>
                <a:ea typeface="+mj-ea"/>
                <a:cs typeface="+mn-lt"/>
              </a:rPr>
              <a:t>Under the payment by L/C, the payer of a bill of exchange shall be written according  to the stipulation of credit, who is usually the opening bank or the paying bank. </a:t>
            </a:r>
            <a:r>
              <a:rPr kumimoji="0" lang="zh-CN" altLang="en-US" sz="1600" b="0" i="0" u="none" strike="noStrike" kern="1200" cap="none" spc="0" normalizeH="0" baseline="0" noProof="1">
                <a:solidFill>
                  <a:schemeClr val="tx1"/>
                </a:solidFill>
                <a:effectLst/>
                <a:latin typeface="+mn-lt"/>
                <a:ea typeface="+mj-ea"/>
                <a:cs typeface="+mn-lt"/>
              </a:rPr>
              <a:t>（采用信用证支付方式时，汇票的付款人应按信用证的规定填写，一般是开证或付款行。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n-lt"/>
                <a:ea typeface="+mj-ea"/>
                <a:cs typeface="+mn-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n-lt"/>
                <a:ea typeface="+mj-ea"/>
                <a:cs typeface="+mn-lt"/>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n-lt"/>
                <a:ea typeface="+mj-ea"/>
                <a:cs typeface="+mn-lt"/>
              </a:rPr>
              <a:t>— Payee：</a:t>
            </a:r>
            <a:r>
              <a:rPr kumimoji="0" lang="en-US" altLang="zh-CN" sz="1600" b="0" i="0" u="none" strike="noStrike" kern="1200" cap="none" spc="0" normalizeH="0" baseline="0" noProof="1">
                <a:solidFill>
                  <a:schemeClr val="tx1"/>
                </a:solidFill>
                <a:effectLst/>
                <a:latin typeface="+mn-lt"/>
                <a:ea typeface="+mj-ea"/>
                <a:cs typeface="+mn-lt"/>
              </a:rPr>
              <a:t>Usually the words such as “ Pay to the order” are followed by the name of payee.</a:t>
            </a:r>
            <a:r>
              <a:rPr kumimoji="0" lang="zh-CN" altLang="en-US" sz="1600" b="0" i="0" u="none" strike="noStrike" kern="1200" cap="none" spc="0" normalizeH="0" baseline="0" noProof="1">
                <a:solidFill>
                  <a:schemeClr val="tx1"/>
                </a:solidFill>
                <a:effectLst/>
                <a:latin typeface="+mn-lt"/>
                <a:ea typeface="+mj-ea"/>
                <a:cs typeface="+mn-lt"/>
              </a:rPr>
              <a:t>（受款人。受款人也称为抬头。通常采用指示性抬头，例如“付给背书人（卖方）或其指定人（Pay to the order of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n-lt"/>
                <a:ea typeface="+mj-ea"/>
                <a:cs typeface="+mn-lt"/>
              </a:rPr>
              <a:t>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48470" y="1196752"/>
            <a:ext cx="7706014" cy="3016210"/>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(2)Net Weight(</a:t>
            </a:r>
            <a:r>
              <a:rPr lang="zh-CN" altLang="en-US" sz="3000"/>
              <a:t>按净重</a:t>
            </a:r>
            <a:r>
              <a:rPr lang="en-US" altLang="zh-CN" sz="3000">
                <a:latin typeface="Times New Roman" panose="02020603050405020304" pitchFamily="18" charset="0"/>
                <a:cs typeface="Times New Roman" panose="02020603050405020304" pitchFamily="18" charset="0"/>
              </a:rPr>
              <a:t>)</a:t>
            </a:r>
          </a:p>
          <a:p>
            <a:pPr algn="just"/>
            <a:r>
              <a:rPr lang="en-US" altLang="zh-CN" sz="2800">
                <a:latin typeface="Times New Roman" panose="02020603050405020304" pitchFamily="18" charset="0"/>
                <a:cs typeface="Times New Roman" panose="02020603050405020304" pitchFamily="18" charset="0"/>
              </a:rPr>
              <a:t>Net weight is the actual weight of the commodity excluding the tare or the package weight.It is customary for seller to make payment by net weight.</a:t>
            </a:r>
          </a:p>
          <a:p>
            <a:pPr algn="just"/>
            <a:endParaRPr lang="en-US" altLang="zh-CN" sz="2800">
              <a:latin typeface="Times New Roman" panose="02020603050405020304" pitchFamily="18" charset="0"/>
              <a:cs typeface="Times New Roman" panose="02020603050405020304" pitchFamily="18" charset="0"/>
            </a:endParaRPr>
          </a:p>
          <a:p>
            <a:pPr algn="just"/>
            <a:r>
              <a:rPr lang="en-US" altLang="zh-CN" sz="2400">
                <a:latin typeface="Times New Roman" panose="02020603050405020304" pitchFamily="18" charset="0"/>
                <a:cs typeface="Times New Roman" panose="02020603050405020304" pitchFamily="18" charset="0"/>
              </a:rPr>
              <a:t>(</a:t>
            </a:r>
            <a:r>
              <a:rPr lang="zh-CN" altLang="en-US" sz="2400"/>
              <a:t>净重是指商品本身的实际重量，不包括包装的重量。卖方通常按净重支付货款。</a:t>
            </a:r>
            <a:r>
              <a:rPr lang="en-US" altLang="zh-CN" sz="24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5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29698"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357313"/>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① Bill of Exchange (Draft)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汇票</a:t>
            </a: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effectLst/>
                <a:latin typeface="+mj-lt"/>
                <a:ea typeface="+mn-ea"/>
                <a:cs typeface="+mj-lt"/>
              </a:rPr>
              <a:t> </a:t>
            </a:r>
            <a:r>
              <a:rPr kumimoji="0"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n-ea"/>
                <a:cs typeface="+mj-lt"/>
              </a:rPr>
              <a:t>  </a:t>
            </a:r>
            <a:r>
              <a:rPr kumimoji="0" lang="en-US"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n-ea"/>
                <a:cs typeface="+mj-lt"/>
              </a:rPr>
              <a:t>Draw Clause: </a:t>
            </a:r>
            <a:r>
              <a:rPr kumimoji="0" sz="1600" b="0" i="0" u="none" strike="noStrike" kern="1200" cap="none" spc="0" normalizeH="0" baseline="0" noProof="1">
                <a:solidFill>
                  <a:schemeClr val="tx1"/>
                </a:solidFill>
                <a:latin typeface="+mj-lt"/>
                <a:ea typeface="+mn-ea"/>
                <a:cs typeface="+mj-lt"/>
              </a:rPr>
              <a:t>Under L/C, the clauses shall be written according to the stipulation of the credit. In case that there is no stipulation about it in credit, the name, place, credit number and the issuing date shall be indicated in the bill. For instance, “ Drawn Under ××× bank Irrevocable L/C NO.××× Dated ×××.”Under collection, the contract number shall be indicated in the bill.</a:t>
            </a:r>
            <a:r>
              <a:rPr kumimoji="0" lang="zh-CN" altLang="en-US" sz="1600" b="0" i="0" u="none" strike="noStrike" kern="1200" cap="none" spc="0" normalizeH="0" baseline="0" noProof="1">
                <a:solidFill>
                  <a:schemeClr val="tx1"/>
                </a:solidFill>
                <a:effectLst/>
                <a:latin typeface="+mj-lt"/>
                <a:ea typeface="+mj-ea"/>
                <a:cs typeface="+mj-lt"/>
              </a:rPr>
              <a:t> </a:t>
            </a:r>
            <a:r>
              <a:rPr kumimoji="0" lang="zh-CN" altLang="en-US" sz="1400" b="0" i="0" u="none" strike="noStrike" kern="1200" cap="none" spc="0" normalizeH="0" baseline="0" noProof="1">
                <a:solidFill>
                  <a:schemeClr val="tx1"/>
                </a:solidFill>
                <a:effectLst/>
                <a:latin typeface="+mj-lt"/>
                <a:ea typeface="+mj-ea"/>
                <a:cs typeface="+mj-lt"/>
              </a:rPr>
              <a:t>（出票依据，也就是汇票的“出票条款”（Drawn Clause）。如属于信用证方式，应按照来证的规定文句填写。如信用证内没有规定具体文句，可在汇票上注明开证行名称、地点、信用证号码及开证日期。例如：“凭×××银行×××号××××年××月××日不可撤销信用证开立”（Drawn Under ××× Bank Irrevocable L/C NO.××× DATED ×××）。如属于托收方式，汇票上应注明有关买卖合同号码。）</a:t>
            </a:r>
            <a:r>
              <a:rPr kumimoji="0" lang="zh-CN" altLang="en-US" sz="1400" b="0" i="0" u="none" strike="noStrike" kern="1200" cap="none" spc="0" normalizeH="0" baseline="0" noProof="1">
                <a:solidFill>
                  <a:schemeClr val="tx1"/>
                </a:solidFill>
                <a:effectLst/>
                <a:latin typeface="+mn-lt"/>
                <a:ea typeface="+mj-ea"/>
                <a:cs typeface="+mn-lt"/>
              </a:rPr>
              <a:t>            </a:t>
            </a:r>
          </a:p>
        </p:txBody>
      </p:sp>
    </p:spTree>
  </p:cSld>
  <p:clrMapOvr>
    <a:masterClrMapping/>
  </p:clrMapOvr>
</p:sld>
</file>

<file path=ppt/slides/slide5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0722"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357313"/>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① Bill of Exchange (Draft)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汇票</a:t>
            </a: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effectLst/>
                <a:latin typeface="+mj-lt"/>
                <a:ea typeface="+mn-ea"/>
                <a:cs typeface="+mj-lt"/>
              </a:rPr>
              <a:t>   </a:t>
            </a:r>
            <a:r>
              <a:rPr kumimoji="0"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n-ea"/>
                <a:cs typeface="+mj-lt"/>
              </a:rPr>
              <a:t> </a:t>
            </a:r>
            <a:r>
              <a:rPr kumimoji="0" lang="en-US"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n-ea"/>
                <a:cs typeface="+mj-lt"/>
              </a:rPr>
              <a:t>Bill Expiry Date:</a:t>
            </a:r>
            <a:r>
              <a:rPr kumimoji="0" sz="1800" b="0" i="0" u="none" strike="noStrike" kern="1200" cap="none" spc="0" normalizeH="0" baseline="0" noProof="1">
                <a:solidFill>
                  <a:schemeClr val="tx1"/>
                </a:solidFill>
                <a:effectLst/>
                <a:latin typeface="+mj-lt"/>
                <a:ea typeface="+mn-ea"/>
                <a:cs typeface="+mj-lt"/>
              </a:rPr>
              <a:t> </a:t>
            </a:r>
            <a:r>
              <a:rPr kumimoji="0" sz="1600" b="0" i="0" u="none" strike="noStrike" kern="1200" cap="none" spc="0" normalizeH="0" baseline="0" noProof="1">
                <a:solidFill>
                  <a:schemeClr val="tx1"/>
                </a:solidFill>
                <a:effectLst/>
                <a:latin typeface="+mj-lt"/>
                <a:ea typeface="+mn-ea"/>
                <a:cs typeface="+mj-lt"/>
              </a:rPr>
              <a:t>It is calculated from the next day whether using the word “From”or “after”; while the presentation expiry date is calculated according to the shipping date, the day is included with the word “from”. </a:t>
            </a:r>
            <a:r>
              <a:rPr kumimoji="0" lang="zh-CN" sz="1400" b="0" i="0" u="none" strike="noStrike" kern="1200" cap="none" spc="0" normalizeH="0" baseline="0" noProof="1">
                <a:solidFill>
                  <a:schemeClr val="tx1"/>
                </a:solidFill>
                <a:effectLst/>
                <a:latin typeface="+mj-lt"/>
                <a:ea typeface="+mn-ea"/>
                <a:cs typeface="+mj-lt"/>
              </a:rPr>
              <a:t>（汇票到日期。无论用after还是from，一律从第二天起算；而以运输单据日（有装运日记载的依记载，没有记载的依出单日）为依据计算交单日，用from的从当天起算。）</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0" u="none" strike="noStrike" kern="1200" cap="none" spc="0" normalizeH="0" baseline="0" noProof="1">
                <a:solidFill>
                  <a:srgbClr val="FF8810"/>
                </a:solidFill>
                <a:effectLst>
                  <a:outerShdw blurRad="38100" dist="38100" dir="2700000" algn="tl">
                    <a:srgbClr val="000000">
                      <a:alpha val="43137"/>
                    </a:srgbClr>
                  </a:outerShdw>
                </a:effectLst>
                <a:latin typeface="+mn-lt"/>
                <a:ea typeface="+mj-ea"/>
                <a:cs typeface="+mn-lt"/>
              </a:rPr>
              <a:t>  — </a:t>
            </a:r>
            <a:r>
              <a:rPr kumimoji="0" lang="zh-CN" altLang="en-US" sz="1800" b="1" i="0" u="none" strike="noStrike" kern="1200" cap="none" spc="0" normalizeH="0" baseline="0" noProof="1">
                <a:solidFill>
                  <a:srgbClr val="FF8810"/>
                </a:solidFill>
                <a:effectLst>
                  <a:outerShdw blurRad="38100" dist="38100" dir="2700000" algn="tl">
                    <a:srgbClr val="000000">
                      <a:alpha val="43137"/>
                    </a:srgbClr>
                  </a:outerShdw>
                </a:effectLst>
                <a:latin typeface="+mn-lt"/>
                <a:ea typeface="+mj-ea"/>
                <a:cs typeface="+mn-lt"/>
              </a:rPr>
              <a:t>Bill is usually issued in duplicate with the equal effective force, the other one is invalid if one is honored.</a:t>
            </a:r>
            <a:r>
              <a:rPr kumimoji="0" lang="zh-CN" altLang="en-US" sz="1400" b="1" i="0" u="none" strike="noStrike" kern="1200" cap="none" spc="0" normalizeH="0" baseline="0" noProof="1">
                <a:solidFill>
                  <a:srgbClr val="FF8810"/>
                </a:solidFill>
                <a:effectLst>
                  <a:outerShdw blurRad="38100" dist="38100" dir="2700000" algn="tl">
                    <a:srgbClr val="000000">
                      <a:alpha val="43137"/>
                    </a:srgbClr>
                  </a:outerShdw>
                </a:effectLst>
                <a:latin typeface="+mn-lt"/>
                <a:ea typeface="+mj-ea"/>
                <a:cs typeface="+mn-lt"/>
              </a:rPr>
              <a:t> </a:t>
            </a:r>
            <a:r>
              <a:rPr kumimoji="0" lang="zh-CN" altLang="en-US" sz="1400" b="0" i="0" u="none" strike="noStrike" kern="1200" cap="none" spc="0" normalizeH="0" baseline="0" noProof="1">
                <a:solidFill>
                  <a:schemeClr val="tx1"/>
                </a:solidFill>
                <a:effectLst/>
                <a:latin typeface="+mn-lt"/>
                <a:ea typeface="+mj-ea"/>
                <a:cs typeface="+mn-lt"/>
              </a:rPr>
              <a:t>（汇票一般开具一式两份，两份具有同等效力，其中一份付讫，另一份自动失效。）</a:t>
            </a:r>
          </a:p>
        </p:txBody>
      </p:sp>
    </p:spTree>
  </p:cSld>
  <p:clrMapOvr>
    <a:masterClrMapping/>
  </p:clrMapOvr>
</p:sld>
</file>

<file path=ppt/slides/slide5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1746"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357313"/>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① Bill of Exchange (Draft)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汇票 </a:t>
            </a:r>
            <a:r>
              <a:rPr kumimoji="0" lang="en-US" alt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sample</a:t>
            </a:r>
            <a:endPar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sz="1800" b="0" i="0" u="none" strike="noStrike" kern="1200" cap="none" spc="0" normalizeH="0" baseline="0" noProof="1">
                <a:solidFill>
                  <a:schemeClr val="tx1"/>
                </a:solidFill>
                <a:effectLst/>
                <a:latin typeface="+mj-lt"/>
                <a:ea typeface="+mn-ea"/>
                <a:cs typeface="+mj-lt"/>
              </a:rPr>
              <a:t>   </a:t>
            </a:r>
            <a:r>
              <a:rPr kumimoji="0"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n-ea"/>
                <a:cs typeface="+mj-lt"/>
              </a:rPr>
              <a:t> </a:t>
            </a:r>
            <a:endParaRPr kumimoji="0" lang="zh-CN" altLang="en-US" sz="1400" b="0" i="0" u="none" strike="noStrike" kern="1200" cap="none" spc="0" normalizeH="0" baseline="0" noProof="1">
              <a:solidFill>
                <a:schemeClr val="tx1"/>
              </a:solidFill>
              <a:effectLst/>
              <a:latin typeface="+mn-lt"/>
              <a:ea typeface="+mj-ea"/>
              <a:cs typeface="+mn-lt"/>
            </a:endParaRPr>
          </a:p>
        </p:txBody>
      </p:sp>
      <p:pic>
        <p:nvPicPr>
          <p:cNvPr id="31748" name="图片 1"/>
          <p:cNvPicPr>
            <a:picLocks noChangeAspect="1"/>
          </p:cNvPicPr>
          <p:nvPr/>
        </p:nvPicPr>
        <p:blipFill>
          <a:blip r:embed="rId2"/>
          <a:stretch>
            <a:fillRect/>
          </a:stretch>
        </p:blipFill>
        <p:spPr>
          <a:xfrm>
            <a:off x="2070100" y="2320925"/>
            <a:ext cx="4972050" cy="3397250"/>
          </a:xfrm>
          <a:prstGeom prst="rect">
            <a:avLst/>
          </a:prstGeom>
          <a:noFill/>
          <a:ln w="9525">
            <a:noFill/>
          </a:ln>
        </p:spPr>
      </p:pic>
    </p:spTree>
  </p:cSld>
  <p:clrMapOvr>
    <a:masterClrMapping/>
  </p:clrMapOvr>
</p:sld>
</file>

<file path=ppt/slides/slide5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2770"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357313"/>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② Commercial Invoice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（商业发票）</a:t>
            </a:r>
            <a:r>
              <a:rPr kumimoji="0" sz="1800" b="0" i="0" u="none" strike="noStrike" kern="1200" cap="none" spc="0" normalizeH="0" baseline="0" noProof="1">
                <a:solidFill>
                  <a:srgbClr val="00B050"/>
                </a:solidFill>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j-ea"/>
                <a:cs typeface="+mj-lt"/>
              </a:rPr>
              <a:t> </a:t>
            </a:r>
            <a:r>
              <a:rPr kumimoji="0" lang="zh-CN" altLang="en-US" sz="1800" b="1" i="0" u="none" strike="noStrike" kern="1200" cap="none" spc="0" normalizeH="0" baseline="0" noProof="1">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 </a:t>
            </a:r>
            <a:r>
              <a:rPr kumimoji="0" lang="zh-CN" altLang="en-US" sz="1600" b="0" i="0" u="none" strike="noStrike" kern="1200" cap="none" spc="0" normalizeH="0" baseline="0" noProof="1">
                <a:solidFill>
                  <a:schemeClr val="tx1"/>
                </a:solidFill>
                <a:effectLst/>
                <a:latin typeface="+mj-lt"/>
                <a:ea typeface="+mj-ea"/>
                <a:cs typeface="+mj-lt"/>
              </a:rPr>
              <a:t>Commercial invoice is a list issued by the seller indicating the name of goods, quantity, price and the like details, which is taken as the key document for the delivery of the goods and payment between the buyer and the seller, as well as one of the necessary documents for the tariff declaration. There is no unified form for a commercial invoice in our country, but the main contents are the same, including Name and address of the seller, Name and address of the buyer, Date of issuance, Invoice number, Order or contract number, Quantity and description of the goods etc.. </a:t>
            </a:r>
          </a:p>
        </p:txBody>
      </p:sp>
    </p:spTree>
  </p:cSld>
  <p:clrMapOvr>
    <a:masterClrMapping/>
  </p:clrMapOvr>
</p:sld>
</file>

<file path=ppt/slides/slide5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3794"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357313"/>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② Commercial Invoice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（商业发票）</a:t>
            </a:r>
            <a:r>
              <a:rPr kumimoji="0" sz="1800" b="0" i="0" u="none" strike="noStrike" kern="1200" cap="none" spc="0" normalizeH="0" baseline="0" noProof="1">
                <a:solidFill>
                  <a:srgbClr val="00B050"/>
                </a:solidFill>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1"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a:t>
            </a:r>
            <a:r>
              <a:rPr kumimoji="0" lang="zh-CN" altLang="en-US" sz="1800" b="1" i="0" u="none" strike="noStrike" kern="1200" cap="none" spc="0" normalizeH="0" baseline="0" noProof="1">
                <a:solidFill>
                  <a:schemeClr val="tx1"/>
                </a:solidFill>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商业发票是指卖方开立的载有货物名称、数量、价格等内容的清单，作为买卖双方交接货物和结算货款的主要单证，也是进出口申报关税必不可少的单证之一。我国各进口公司的商业发票没有统一格式，但主要内容基本相同，包含以下要素：卖方名称和地址、买方名称和地址、开票日期、发票号码、订单或合同号码、货物的品质和规格等。</a:t>
            </a:r>
          </a:p>
        </p:txBody>
      </p:sp>
    </p:spTree>
  </p:cSld>
  <p:clrMapOvr>
    <a:masterClrMapping/>
  </p:clrMapOvr>
</p:sld>
</file>

<file path=ppt/slides/slide5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4818"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② Commercial Invoice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（商业发票）</a:t>
            </a:r>
            <a:r>
              <a:rPr kumimoji="0" sz="1800" b="0" i="0" u="none" strike="noStrike" kern="1200" cap="none" spc="0" normalizeH="0" baseline="0" noProof="1">
                <a:solidFill>
                  <a:srgbClr val="00B050"/>
                </a:solidFill>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 </a:t>
            </a:r>
            <a:r>
              <a:rPr kumimoji="0" lang="zh-CN" altLang="en-US" sz="18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a:t>
            </a:r>
            <a:r>
              <a:rPr kumimoji="0" lang="zh-CN" altLang="en-US" sz="1800" b="0" i="0" u="none" strike="noStrike" kern="1200" cap="none" spc="0" normalizeH="0" baseline="0" noProof="1">
                <a:solidFill>
                  <a:schemeClr val="tx1"/>
                </a:solidFill>
                <a:effectLst/>
                <a:latin typeface="+mj-lt"/>
                <a:ea typeface="+mj-ea"/>
                <a:cs typeface="+mj-lt"/>
              </a:rPr>
              <a:t>It is crucial that the descriptions of the goods in the commercial invoice correspond precisely to the description of goods in the credit. （商业发票中商品的描述与信用证中商品的描述一致这点非常重要。）</a:t>
            </a:r>
          </a:p>
        </p:txBody>
      </p:sp>
    </p:spTree>
  </p:cSld>
  <p:clrMapOvr>
    <a:masterClrMapping/>
  </p:clrMapOvr>
</p:sld>
</file>

<file path=ppt/slides/slide5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5842"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② Commercial Invoice </a:t>
            </a:r>
            <a:r>
              <a:rPr kumimoji="0" 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（商业发票）</a:t>
            </a:r>
            <a:r>
              <a:rPr kumimoji="0" lang="en-US" alt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sample</a:t>
            </a:r>
            <a:endPar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endParaRPr kumimoji="0" lang="zh-CN" altLang="en-US" sz="1800" b="0" i="0" u="none" strike="noStrike" kern="1200" cap="none" spc="0" normalizeH="0" baseline="0" noProof="1">
              <a:solidFill>
                <a:schemeClr val="tx1"/>
              </a:solidFill>
              <a:effectLst/>
              <a:latin typeface="+mj-lt"/>
              <a:ea typeface="+mj-ea"/>
              <a:cs typeface="+mj-lt"/>
            </a:endParaRPr>
          </a:p>
        </p:txBody>
      </p:sp>
      <p:pic>
        <p:nvPicPr>
          <p:cNvPr id="35844" name="图片 1"/>
          <p:cNvPicPr>
            <a:picLocks noChangeAspect="1"/>
          </p:cNvPicPr>
          <p:nvPr/>
        </p:nvPicPr>
        <p:blipFill>
          <a:blip r:embed="rId2"/>
          <a:stretch>
            <a:fillRect/>
          </a:stretch>
        </p:blipFill>
        <p:spPr>
          <a:xfrm>
            <a:off x="2771800" y="2564904"/>
            <a:ext cx="2585423" cy="3096344"/>
          </a:xfrm>
          <a:prstGeom prst="rect">
            <a:avLst/>
          </a:prstGeom>
          <a:noFill/>
          <a:ln w="9525">
            <a:noFill/>
          </a:ln>
        </p:spPr>
      </p:pic>
    </p:spTree>
  </p:cSld>
  <p:clrMapOvr>
    <a:masterClrMapping/>
  </p:clrMapOvr>
</p:sld>
</file>

<file path=ppt/slides/slide5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6866"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③ Bill of Lading ( B/L )</a:t>
            </a: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提单</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a:t>
            </a:r>
            <a:r>
              <a:rPr kumimoji="0" lang="zh-CN" altLang="en-US" sz="1800" b="0" i="0" u="none" strike="noStrike" kern="1200" cap="none" spc="0" normalizeH="0" baseline="0" noProof="1">
                <a:solidFill>
                  <a:schemeClr val="tx1"/>
                </a:solidFill>
                <a:effectLst/>
                <a:latin typeface="+mj-lt"/>
                <a:ea typeface="+mj-ea"/>
                <a:cs typeface="+mj-lt"/>
              </a:rPr>
              <a:t>A bill of lading is a transportation document issued by an ocean carrier to a shipper with whom the carrier has entered into a contract for the carriage of goods. The bill of lading plays a vital role in international trade. （提单是指由海运承运人向已与其订立了运输合同的托运人所签发的运输单据，其在国际贸易中发挥着至关重要的作用。</a:t>
            </a:r>
            <a:r>
              <a:rPr kumimoji="0" lang="en-US" altLang="zh-CN" sz="1800" b="0" i="0" u="none" strike="noStrike" kern="1200" cap="none" spc="0" normalizeH="0" baseline="0" noProof="1">
                <a:solidFill>
                  <a:schemeClr val="tx1"/>
                </a:solidFill>
                <a:effectLst/>
                <a:latin typeface="+mj-lt"/>
                <a:ea typeface="+mj-ea"/>
                <a:cs typeface="+mj-lt"/>
              </a:rPr>
              <a:t>)</a:t>
            </a:r>
          </a:p>
        </p:txBody>
      </p:sp>
    </p:spTree>
  </p:cSld>
  <p:clrMapOvr>
    <a:masterClrMapping/>
  </p:clrMapOvr>
</p:sld>
</file>

<file path=ppt/slides/slide5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7890"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③ Bill of Lading ( B/L )</a:t>
            </a: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提单</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微软雅黑" panose="020B0503020204020204" charset="-122"/>
                <a:cs typeface="+mj-lt"/>
              </a:rPr>
              <a:t>◥ There are three functions performed by the B/L</a:t>
            </a:r>
            <a:r>
              <a:rPr kumimoji="0" lang="zh-CN" altLang="en-US" sz="1600" b="0" i="0" u="none" strike="noStrike" kern="1200" cap="none" spc="0" normalizeH="0" baseline="0" noProof="1">
                <a:solidFill>
                  <a:schemeClr val="tx1"/>
                </a:solidFill>
                <a:effectLst/>
                <a:latin typeface="+mj-ea"/>
                <a:ea typeface="+mj-ea"/>
                <a:cs typeface="+mj-ea"/>
              </a:rPr>
              <a:t>（提单有三个作用）：</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ea"/>
                <a:ea typeface="+mj-ea"/>
                <a:cs typeface="+mj-ea"/>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Receipt for goods: </a:t>
            </a:r>
            <a:r>
              <a:rPr kumimoji="0" lang="en-US" altLang="zh-CN" sz="1600" b="0" i="0" u="none" strike="noStrike" kern="1200" cap="none" spc="0" normalizeH="0" baseline="0" noProof="1">
                <a:solidFill>
                  <a:schemeClr val="tx1"/>
                </a:solidFill>
                <a:effectLst/>
                <a:latin typeface="+mj-lt"/>
                <a:ea typeface="+mj-ea"/>
                <a:cs typeface="+mj-lt"/>
              </a:rPr>
              <a:t>The bill of lading acts as a receipt for the goods received. </a:t>
            </a:r>
            <a:r>
              <a:rPr kumimoji="0" lang="zh-CN" altLang="en-US" sz="1600" b="0" i="0" u="none" strike="noStrike" kern="1200" cap="none" spc="0" normalizeH="0" baseline="0" noProof="1">
                <a:solidFill>
                  <a:schemeClr val="tx1"/>
                </a:solidFill>
                <a:effectLst/>
                <a:latin typeface="+mj-lt"/>
                <a:ea typeface="+mj-ea"/>
                <a:cs typeface="+mj-lt"/>
              </a:rPr>
              <a:t>（货物收据：提单是签收货物的收据。）</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600" b="0" i="0" u="none" strike="noStrike" kern="1200" cap="none" spc="0" normalizeH="0" baseline="0" noProof="1">
                <a:solidFill>
                  <a:schemeClr val="tx1"/>
                </a:solidFill>
                <a:effectLst/>
                <a:latin typeface="+mj-lt"/>
                <a:ea typeface="+mj-ea"/>
                <a:cs typeface="+mj-lt"/>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 Evidence of the contract of carriage:</a:t>
            </a:r>
            <a:r>
              <a:rPr kumimoji="0" lang="en-US" altLang="zh-CN" sz="1600" b="0" i="0" u="none" strike="noStrike" kern="1200" cap="none" spc="0" normalizeH="0" baseline="0" noProof="1">
                <a:solidFill>
                  <a:schemeClr val="tx1"/>
                </a:solidFill>
                <a:effectLst/>
                <a:latin typeface="+mj-lt"/>
                <a:ea typeface="+mj-ea"/>
                <a:cs typeface="+mj-lt"/>
              </a:rPr>
              <a:t> The B/L is an evidence of the contract of carriage between the shipper and the carrier. </a:t>
            </a:r>
            <a:r>
              <a:rPr kumimoji="0" lang="zh-CN" altLang="en-US" sz="1600" b="0" i="0" u="none" strike="noStrike" kern="1200" cap="none" spc="0" normalizeH="0" baseline="0" noProof="1">
                <a:solidFill>
                  <a:schemeClr val="tx1"/>
                </a:solidFill>
                <a:effectLst/>
                <a:latin typeface="+mj-lt"/>
                <a:ea typeface="+mj-ea"/>
                <a:cs typeface="+mj-lt"/>
              </a:rPr>
              <a:t>（运输合同的证明：提单是托运人和承运人之间的运输合同的证明。）</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600" b="0" i="0" u="none" strike="noStrike" kern="1200" cap="none" spc="0" normalizeH="0" baseline="0" noProof="1">
                <a:solidFill>
                  <a:schemeClr val="tx1"/>
                </a:solidFill>
                <a:effectLst/>
                <a:latin typeface="+mj-lt"/>
                <a:ea typeface="+mj-ea"/>
                <a:cs typeface="+mj-lt"/>
              </a:rPr>
              <a:t>         </a:t>
            </a:r>
          </a:p>
        </p:txBody>
      </p:sp>
    </p:spTree>
  </p:cSld>
  <p:clrMapOvr>
    <a:masterClrMapping/>
  </p:clrMapOvr>
</p:sld>
</file>

<file path=ppt/slides/slide5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8914"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③ Bill of Lading ( B/L )</a:t>
            </a: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提单</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微软雅黑" panose="020B0503020204020204" charset="-122"/>
                <a:cs typeface="+mj-lt"/>
              </a:rPr>
              <a:t>◥ There are three functions performed by the B/L</a:t>
            </a:r>
            <a:r>
              <a:rPr kumimoji="0" lang="zh-CN" altLang="en-US" sz="1600" b="0" i="0" u="none" strike="noStrike" kern="1200" cap="none" spc="0" normalizeH="0" baseline="0" noProof="1">
                <a:solidFill>
                  <a:schemeClr val="tx1"/>
                </a:solidFill>
                <a:effectLst/>
                <a:latin typeface="+mj-ea"/>
                <a:ea typeface="+mj-ea"/>
                <a:cs typeface="+mj-ea"/>
              </a:rPr>
              <a:t>（提单有三个作用）：</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ea"/>
                <a:ea typeface="+mj-ea"/>
                <a:cs typeface="+mj-ea"/>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Document of title （所有权） to the goods: </a:t>
            </a:r>
            <a:r>
              <a:rPr kumimoji="0" lang="en-US" altLang="zh-CN" sz="1600" b="0" i="0" u="none" strike="noStrike" kern="1200" cap="none" spc="0" normalizeH="0" baseline="0" noProof="1">
                <a:solidFill>
                  <a:schemeClr val="tx1"/>
                </a:solidFill>
                <a:effectLst/>
                <a:latin typeface="+mj-lt"/>
                <a:ea typeface="+mj-ea"/>
                <a:cs typeface="+mj-lt"/>
              </a:rPr>
              <a:t>The named consignee or the holder of a bill of lading, provided he has received it in good faith through due negotiation, has a claim to title and, by surrendering （交出） the bill, to delivery of the goods. </a:t>
            </a:r>
            <a:r>
              <a:rPr kumimoji="0" lang="zh-CN" altLang="en-US" sz="1600" b="0" i="0" u="none" strike="noStrike" kern="1200" cap="none" spc="0" normalizeH="0" baseline="0" noProof="1">
                <a:solidFill>
                  <a:schemeClr val="tx1"/>
                </a:solidFill>
                <a:effectLst/>
                <a:latin typeface="+mj-lt"/>
                <a:ea typeface="+mj-ea"/>
                <a:cs typeface="+mj-lt"/>
              </a:rPr>
              <a:t>（货物所有权证明：通过正当转让，善意取得提单的指定收货人或提单持有人，具有货物所有权，并通过交付提单，提取货物。）</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11560" y="1107350"/>
            <a:ext cx="7776864" cy="4247317"/>
          </a:xfrm>
          <a:prstGeom prst="rect">
            <a:avLst/>
          </a:prstGeom>
          <a:noFill/>
        </p:spPr>
        <p:txBody>
          <a:bodyPr wrap="square" rtlCol="0">
            <a:spAutoFit/>
          </a:bodyPr>
          <a:lstStyle/>
          <a:p>
            <a:pPr lvl="0" algn="just"/>
            <a:r>
              <a:rPr lang="en-US" altLang="zh-CN" sz="3000">
                <a:latin typeface="Times New Roman" panose="02020603050405020304" pitchFamily="18" charset="0"/>
                <a:cs typeface="Times New Roman" panose="02020603050405020304" pitchFamily="18" charset="0"/>
              </a:rPr>
              <a:t> (3) Theoretical weight(</a:t>
            </a:r>
            <a:r>
              <a:rPr lang="zh-CN" altLang="en-US" sz="3000"/>
              <a:t>理论重量</a:t>
            </a:r>
            <a:r>
              <a:rPr lang="en-US" altLang="zh-CN" sz="3000">
                <a:latin typeface="Times New Roman" panose="02020603050405020304" pitchFamily="18" charset="0"/>
                <a:cs typeface="Times New Roman" panose="02020603050405020304" pitchFamily="18" charset="0"/>
              </a:rPr>
              <a:t>)</a:t>
            </a:r>
          </a:p>
          <a:p>
            <a:pPr algn="just"/>
            <a:r>
              <a:rPr lang="en-US" altLang="zh-CN" sz="2800">
                <a:latin typeface="Times New Roman" panose="02020603050405020304" pitchFamily="18" charset="0"/>
                <a:cs typeface="Times New Roman" panose="02020603050405020304" pitchFamily="18" charset="0"/>
              </a:rPr>
              <a:t>Commodities with regular specifications and regular sizes, such as galvanized iron</a:t>
            </a:r>
            <a:r>
              <a:rPr lang="en-US" altLang="zh-CN" sz="2500">
                <a:latin typeface="Times New Roman" panose="02020603050405020304" pitchFamily="18" charset="0"/>
                <a:cs typeface="Times New Roman" panose="02020603050405020304" pitchFamily="18" charset="0"/>
              </a:rPr>
              <a:t>(</a:t>
            </a:r>
            <a:r>
              <a:rPr lang="zh-CN" altLang="en-US" sz="2500">
                <a:latin typeface="Times New Roman" panose="02020603050405020304" pitchFamily="18" charset="0"/>
                <a:cs typeface="Times New Roman" panose="02020603050405020304" pitchFamily="18" charset="0"/>
              </a:rPr>
              <a:t>镀锌铁</a:t>
            </a:r>
            <a:r>
              <a:rPr lang="en-US" altLang="zh-CN" sz="25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cs typeface="Times New Roman" panose="02020603050405020304" pitchFamily="18" charset="0"/>
              </a:rPr>
              <a:t>tin plate</a:t>
            </a:r>
            <a:r>
              <a:rPr lang="en-US" altLang="zh-CN" sz="2500">
                <a:latin typeface="Times New Roman" panose="02020603050405020304" pitchFamily="18" charset="0"/>
                <a:cs typeface="Times New Roman" panose="02020603050405020304" pitchFamily="18" charset="0"/>
              </a:rPr>
              <a:t>(</a:t>
            </a:r>
            <a:r>
              <a:rPr lang="zh-CN" altLang="en-US" sz="2500">
                <a:latin typeface="Times New Roman" panose="02020603050405020304" pitchFamily="18" charset="0"/>
                <a:cs typeface="Times New Roman" panose="02020603050405020304" pitchFamily="18" charset="0"/>
              </a:rPr>
              <a:t>马口铁</a:t>
            </a:r>
            <a:r>
              <a:rPr lang="en-US" altLang="zh-CN" sz="2500">
                <a:latin typeface="Times New Roman" panose="02020603050405020304" pitchFamily="18" charset="0"/>
                <a:cs typeface="Times New Roman" panose="02020603050405020304" pitchFamily="18" charset="0"/>
              </a:rPr>
              <a:t>)</a:t>
            </a:r>
            <a:r>
              <a:rPr lang="zh-CN" altLang="en-US" sz="25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cs typeface="Times New Roman" panose="02020603050405020304" pitchFamily="18" charset="0"/>
              </a:rPr>
              <a:t>and steel plate, so long as the specifications and sizes of such commodities are the same, the weight can be calculated by the total number of pieces. This way is called theoretical weight.</a:t>
            </a:r>
            <a:endParaRPr lang="en-US" altLang="zh-CN" sz="2600">
              <a:latin typeface="Times New Roman" panose="02020603050405020304" pitchFamily="18" charset="0"/>
              <a:cs typeface="Times New Roman" panose="02020603050405020304" pitchFamily="18" charset="0"/>
            </a:endParaRPr>
          </a:p>
          <a:p>
            <a:pPr algn="just"/>
            <a:r>
              <a:rPr lang="en-US" altLang="zh-CN" sz="2400">
                <a:latin typeface="Times New Roman" panose="02020603050405020304" pitchFamily="18" charset="0"/>
                <a:cs typeface="Times New Roman" panose="02020603050405020304" pitchFamily="18" charset="0"/>
              </a:rPr>
              <a:t>(</a:t>
            </a:r>
            <a:r>
              <a:rPr lang="zh-CN" altLang="en-US" sz="2400"/>
              <a:t>某些有固定规格形状和尺寸的商品，如镀锌铁、马口铁、钢板等，只要规格一致，尺寸一致，就可以根据总件数来计算重量，这种方式就是理论重量。</a:t>
            </a:r>
            <a:r>
              <a:rPr lang="en-US" altLang="zh-CN" sz="24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5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39938"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③ Bill of Lading ( B/L )</a:t>
            </a: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提单</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微软雅黑" panose="020B0503020204020204" charset="-122"/>
                <a:cs typeface="+mj-lt"/>
              </a:rPr>
              <a:t>◥ The following items shall be paid attention to during the preparation of a B/L</a:t>
            </a:r>
            <a:r>
              <a:rPr kumimoji="0" lang="zh-CN" altLang="en-US" sz="1800" b="0" i="0" u="none" strike="noStrike" kern="1200" cap="none" spc="0" normalizeH="0" baseline="0" noProof="1">
                <a:solidFill>
                  <a:schemeClr val="tx1"/>
                </a:solidFill>
                <a:effectLst/>
                <a:latin typeface="+mj-ea"/>
                <a:ea typeface="+mj-ea"/>
                <a:cs typeface="+mj-lt"/>
              </a:rPr>
              <a:t>（另外说到提单缮制，我们必须对以下问题加以注意）：</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effectLst/>
                <a:latin typeface="+mj-ea"/>
                <a:ea typeface="+mj-ea"/>
                <a:cs typeface="+mj-lt"/>
              </a:rPr>
              <a:t>   </a:t>
            </a:r>
            <a:r>
              <a:rPr kumimoji="0" lang="zh-CN" altLang="en-US"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  The consignee</a:t>
            </a:r>
            <a:r>
              <a:rPr kumimoji="0" lang="en-US" altLang="zh-CN" sz="1600" b="0" i="0" u="none" strike="noStrike" kern="1200" cap="none" spc="0" normalizeH="0" baseline="0" noProof="1">
                <a:solidFill>
                  <a:schemeClr val="tx1"/>
                </a:solidFill>
                <a:latin typeface="+mj-lt"/>
                <a:ea typeface="+mj-ea"/>
                <a:cs typeface="+mj-lt"/>
                <a:sym typeface="+mn-ea"/>
              </a:rPr>
              <a:t> is very important as it is involved with the transfer of a B/L, which will be stated clearly in a credit. </a:t>
            </a:r>
            <a:r>
              <a:rPr kumimoji="0" lang="zh-CN" altLang="en-US" sz="1600" b="0" i="0" u="none" strike="noStrike" kern="1200" cap="none" spc="0" normalizeH="0" baseline="0" noProof="1">
                <a:solidFill>
                  <a:schemeClr val="tx1"/>
                </a:solidFill>
                <a:effectLst/>
                <a:latin typeface="+mj-lt"/>
                <a:ea typeface="+mj-ea"/>
                <a:cs typeface="+mj-lt"/>
                <a:sym typeface="+mn-ea"/>
              </a:rPr>
              <a:t>（最关键的是提单抬头即收货人的填制，关系到提单所有权的转让方式，在信用证中，都会有明确的规定。）</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j-ea"/>
                <a:cs typeface="+mj-lt"/>
                <a:sym typeface="+mn-ea"/>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  The contents</a:t>
            </a:r>
            <a:r>
              <a:rPr kumimoji="0" lang="en-US" altLang="zh-CN" sz="1600" b="0" i="0" u="none" strike="noStrike" kern="1200" cap="none" spc="0" normalizeH="0" baseline="0" noProof="1">
                <a:solidFill>
                  <a:schemeClr val="tx1"/>
                </a:solidFill>
                <a:effectLst/>
                <a:latin typeface="+mj-lt"/>
                <a:ea typeface="+mj-ea"/>
                <a:cs typeface="+mj-lt"/>
                <a:sym typeface="+mn-ea"/>
              </a:rPr>
              <a:t> stated in a bill of lading must be complying to the credit.</a:t>
            </a:r>
            <a:r>
              <a:rPr kumimoji="0" lang="zh-CN" altLang="en-US" sz="1600" b="0" i="0" u="none" strike="noStrike" kern="1200" cap="none" spc="0" normalizeH="0" baseline="0" noProof="1">
                <a:solidFill>
                  <a:schemeClr val="tx1"/>
                </a:solidFill>
                <a:effectLst/>
                <a:latin typeface="+mj-lt"/>
                <a:ea typeface="+mj-ea"/>
                <a:cs typeface="+mj-lt"/>
                <a:sym typeface="+mn-ea"/>
              </a:rPr>
              <a:t>（提单的各项内容一定要与信用证相符。）</a:t>
            </a:r>
          </a:p>
          <a:p>
            <a:pPr marL="0" marR="0" indent="0" algn="just" defTabSz="914400" rtl="0" eaLnBrk="1" fontAlgn="base" latinLnBrk="0" hangingPunct="1">
              <a:lnSpc>
                <a:spcPct val="150000"/>
              </a:lnSpc>
              <a:spcBef>
                <a:spcPct val="20000"/>
              </a:spcBef>
              <a:spcAft>
                <a:spcPct val="0"/>
              </a:spcAft>
              <a:buClrTx/>
              <a:buSzTx/>
              <a:buFontTx/>
              <a:buNone/>
            </a:pPr>
            <a:endParaRPr kumimoji="0" lang="zh-CN" altLang="en-US" sz="1600" b="0" i="0" u="none" strike="noStrike" kern="1200" cap="none" spc="0" normalizeH="0" baseline="0" noProof="1">
              <a:solidFill>
                <a:schemeClr val="tx1"/>
              </a:solidFill>
              <a:effectLst/>
              <a:latin typeface="+mj-lt"/>
              <a:ea typeface="+mj-ea"/>
              <a:cs typeface="+mj-lt"/>
            </a:endParaRPr>
          </a:p>
        </p:txBody>
      </p:sp>
    </p:spTree>
  </p:cSld>
  <p:clrMapOvr>
    <a:masterClrMapping/>
  </p:clrMapOvr>
</p:sld>
</file>

<file path=ppt/slides/slide5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0962"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③ Bill of Lading ( B/L )</a:t>
            </a: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提单</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微软雅黑" panose="020B0503020204020204" charset="-122"/>
                <a:cs typeface="+mj-lt"/>
              </a:rPr>
              <a:t>◥ The following items shall be paid attention to during the preparation of a B/L</a:t>
            </a:r>
            <a:r>
              <a:rPr kumimoji="0" lang="zh-CN" altLang="en-US" sz="1800" b="0" i="0" u="none" strike="noStrike" kern="1200" cap="none" spc="0" normalizeH="0" baseline="0" noProof="1">
                <a:solidFill>
                  <a:schemeClr val="tx1"/>
                </a:solidFill>
                <a:effectLst/>
                <a:latin typeface="+mj-ea"/>
                <a:ea typeface="+mj-ea"/>
                <a:cs typeface="+mj-lt"/>
              </a:rPr>
              <a:t>（另外说到提单缮制，我们必须对以下问题加以注意）：</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effectLst/>
                <a:latin typeface="+mj-ea"/>
                <a:ea typeface="+mj-ea"/>
                <a:cs typeface="+mj-lt"/>
              </a:rPr>
              <a:t>   </a:t>
            </a:r>
            <a:r>
              <a:rPr kumimoji="0" lang="zh-CN" altLang="en-US"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  </a:t>
            </a:r>
            <a:r>
              <a:rPr kumimoji="0" sz="1600" b="0" i="0" u="none" strike="noStrike" kern="1200" cap="none" spc="0" normalizeH="0" baseline="0" noProof="1">
                <a:solidFill>
                  <a:schemeClr val="tx1"/>
                </a:solidFill>
                <a:latin typeface="+mj-lt"/>
                <a:ea typeface="+mj-ea"/>
                <a:cs typeface="+mj-lt"/>
                <a:sym typeface="+mn-ea"/>
              </a:rPr>
              <a:t>we should pay attention to</a:t>
            </a:r>
            <a:r>
              <a:rPr kumimoji="0"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 the numbers of the original B/L</a:t>
            </a:r>
            <a:r>
              <a:rPr kumimoji="0" lang="en-US" sz="1600" b="0" i="0" u="none" strike="noStrike" kern="1200" cap="none" spc="0" normalizeH="0" baseline="0" noProof="1">
                <a:solidFill>
                  <a:schemeClr val="tx1"/>
                </a:solidFill>
                <a:latin typeface="+mj-lt"/>
                <a:ea typeface="+mj-ea"/>
                <a:cs typeface="+mj-lt"/>
                <a:sym typeface="+mn-ea"/>
              </a:rPr>
              <a:t>. I</a:t>
            </a:r>
            <a:r>
              <a:rPr kumimoji="0" lang="zh-CN" sz="1600" b="0" i="0" u="none" strike="noStrike" kern="1200" cap="none" spc="0" normalizeH="0" baseline="0" noProof="1">
                <a:solidFill>
                  <a:schemeClr val="tx1"/>
                </a:solidFill>
                <a:latin typeface="+mj-lt"/>
                <a:ea typeface="+mj-ea"/>
                <a:cs typeface="+mj-lt"/>
                <a:sym typeface="+mn-ea"/>
              </a:rPr>
              <a:t>t is stipulated in the contract or L/C that the exporter shall offer the Full Set or Complete Set of B/L, namely, all the originals of B/L issued by the carrier</a:t>
            </a:r>
            <a:r>
              <a:rPr kumimoji="0" lang="en-US" altLang="zh-CN" sz="1600" b="0" i="0" u="none" strike="noStrike" kern="1200" cap="none" spc="0" normalizeH="0" baseline="0" noProof="1">
                <a:solidFill>
                  <a:schemeClr val="tx1"/>
                </a:solidFill>
                <a:latin typeface="+mj-lt"/>
                <a:ea typeface="+mj-ea"/>
                <a:cs typeface="+mj-lt"/>
                <a:sym typeface="+mn-ea"/>
              </a:rPr>
              <a:t>.</a:t>
            </a:r>
            <a:r>
              <a:rPr kumimoji="0" lang="zh-CN" altLang="en-US" sz="1600" b="0" i="0" u="none" strike="noStrike" kern="1200" cap="none" spc="0" normalizeH="0" baseline="0" noProof="1">
                <a:solidFill>
                  <a:schemeClr val="tx1"/>
                </a:solidFill>
                <a:latin typeface="+mj-ea"/>
                <a:ea typeface="+mj-ea"/>
                <a:cs typeface="+mj-ea"/>
                <a:sym typeface="+mn-ea"/>
              </a:rPr>
              <a:t>（</a:t>
            </a:r>
            <a:r>
              <a:rPr kumimoji="0" lang="en-US" altLang="zh-CN" sz="1600" b="0" i="0" u="none" strike="noStrike" kern="1200" cap="none" spc="0" normalizeH="0" baseline="0" noProof="1">
                <a:solidFill>
                  <a:schemeClr val="tx1"/>
                </a:solidFill>
                <a:latin typeface="+mj-ea"/>
                <a:ea typeface="+mj-ea"/>
                <a:cs typeface="+mj-ea"/>
                <a:sym typeface="+mn-ea"/>
              </a:rPr>
              <a:t>提单的签发份数.因此，合同或信用证中规定要求出口人提供“全套提单”，就是指承运人在签发的提单上所注明的全部正本份数</a:t>
            </a:r>
            <a:r>
              <a:rPr kumimoji="0" lang="zh-CN" altLang="en-US" sz="1600" b="0" i="0" u="none" strike="noStrike" kern="1200" cap="none" spc="0" normalizeH="0" baseline="0" noProof="1">
                <a:solidFill>
                  <a:schemeClr val="tx1"/>
                </a:solidFill>
                <a:latin typeface="+mj-ea"/>
                <a:ea typeface="+mj-ea"/>
                <a:cs typeface="+mj-ea"/>
                <a:sym typeface="+mn-ea"/>
              </a:rPr>
              <a:t>。）</a:t>
            </a:r>
            <a:endParaRPr kumimoji="0" lang="en-US" altLang="zh-CN" sz="1600" b="0" i="0" u="none" strike="noStrike" kern="1200" cap="none" spc="0" normalizeH="0" baseline="0" noProof="1">
              <a:solidFill>
                <a:schemeClr val="tx1"/>
              </a:solidFill>
              <a:latin typeface="+mj-ea"/>
              <a:ea typeface="+mj-ea"/>
              <a:cs typeface="+mj-ea"/>
              <a:sym typeface="+mn-ea"/>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0" i="0" u="none" strike="noStrike" kern="1200" cap="none" spc="0" normalizeH="0" baseline="0" noProof="1">
                <a:solidFill>
                  <a:schemeClr val="tx1"/>
                </a:solidFill>
                <a:effectLst/>
                <a:latin typeface="+mj-lt"/>
                <a:ea typeface="+mj-ea"/>
                <a:cs typeface="+mj-lt"/>
                <a:sym typeface="+mn-ea"/>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 </a:t>
            </a:r>
            <a:endParaRPr kumimoji="0" lang="zh-CN" altLang="en-US" sz="1600" b="0" i="0" u="none" strike="noStrike" kern="1200" cap="none" spc="0" normalizeH="0" baseline="0" noProof="1">
              <a:solidFill>
                <a:schemeClr val="tx1"/>
              </a:solidFill>
              <a:effectLst/>
              <a:latin typeface="+mj-lt"/>
              <a:ea typeface="+mj-ea"/>
              <a:cs typeface="+mj-lt"/>
            </a:endParaRPr>
          </a:p>
        </p:txBody>
      </p:sp>
    </p:spTree>
  </p:cSld>
  <p:clrMapOvr>
    <a:masterClrMapping/>
  </p:clrMapOvr>
</p:sld>
</file>

<file path=ppt/slides/slide5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1986"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③ Bill of Lading ( B/L )</a:t>
            </a: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提单</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微软雅黑" panose="020B0503020204020204" charset="-122"/>
                <a:cs typeface="+mj-lt"/>
              </a:rPr>
              <a:t>◥ The following items shall be paid attention to during the preparation of a B/L</a:t>
            </a:r>
            <a:r>
              <a:rPr kumimoji="0" lang="zh-CN" altLang="en-US" sz="1800" b="0" i="0" u="none" strike="noStrike" kern="1200" cap="none" spc="0" normalizeH="0" baseline="0" noProof="1">
                <a:solidFill>
                  <a:schemeClr val="tx1"/>
                </a:solidFill>
                <a:effectLst/>
                <a:latin typeface="+mj-ea"/>
                <a:ea typeface="+mj-ea"/>
                <a:cs typeface="+mj-lt"/>
              </a:rPr>
              <a:t>（另外说到提单缮制，我们必须对以下问题加以注意）：</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effectLst/>
                <a:latin typeface="+mj-ea"/>
                <a:ea typeface="+mj-ea"/>
                <a:cs typeface="+mj-lt"/>
              </a:rPr>
              <a:t>   </a:t>
            </a:r>
            <a:r>
              <a:rPr kumimoji="0" lang="zh-CN" altLang="en-US" sz="18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a:t>
            </a:r>
            <a:r>
              <a:rPr kumimoji="0" lang="en-US" altLang="zh-CN" sz="1600" b="0" i="0" u="none" strike="noStrike" kern="1200" cap="none" spc="0" normalizeH="0" baseline="0" noProof="1">
                <a:solidFill>
                  <a:schemeClr val="tx1"/>
                </a:solidFill>
                <a:effectLst/>
                <a:latin typeface="+mj-lt"/>
                <a:ea typeface="+mj-ea"/>
                <a:cs typeface="+mj-lt"/>
                <a:sym typeface="+mn-ea"/>
              </a:rPr>
              <a:t> A</a:t>
            </a:r>
            <a:r>
              <a:rPr kumimoji="0" lang="zh-CN" altLang="en-US" sz="1600" b="0" i="0" u="none" strike="noStrike" kern="1200" cap="none" spc="0" normalizeH="0" baseline="0" noProof="1">
                <a:solidFill>
                  <a:schemeClr val="tx1"/>
                </a:solidFill>
                <a:effectLst/>
                <a:latin typeface="+mj-lt"/>
                <a:ea typeface="+mj-ea"/>
                <a:cs typeface="+mj-lt"/>
                <a:sym typeface="+mn-ea"/>
              </a:rPr>
              <a:t>s to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sym typeface="+mn-ea"/>
              </a:rPr>
              <a:t>the freight</a:t>
            </a:r>
            <a:r>
              <a:rPr kumimoji="0" lang="zh-CN" altLang="en-US" sz="1600" b="0" i="0" u="none" strike="noStrike" kern="1200" cap="none" spc="0" normalizeH="0" baseline="0" noProof="1">
                <a:solidFill>
                  <a:schemeClr val="tx1"/>
                </a:solidFill>
                <a:effectLst/>
                <a:latin typeface="+mj-lt"/>
                <a:ea typeface="+mj-ea"/>
                <a:cs typeface="+mj-lt"/>
                <a:sym typeface="+mn-ea"/>
              </a:rPr>
              <a:t> indicated on a Bill of Lading, under the trade terms of CIF, CRF, CPT, CIP, “ Freight Prepaid” shall be indicated on the B/L. Under the trade terms of FOB, FCA, “Freight to Collect” shall be indicated. The specific freight need not be written out on the B/L except it is stipulated in the L/C. </a:t>
            </a:r>
            <a:r>
              <a:rPr kumimoji="0" lang="zh-CN" altLang="en-US" sz="1400" b="0" i="0" u="none" strike="noStrike" kern="1200" cap="none" spc="0" normalizeH="0" baseline="0" noProof="1">
                <a:solidFill>
                  <a:schemeClr val="tx1"/>
                </a:solidFill>
                <a:effectLst/>
                <a:latin typeface="+mj-lt"/>
                <a:ea typeface="+mj-ea"/>
                <a:cs typeface="+mj-lt"/>
                <a:sym typeface="+mn-ea"/>
              </a:rPr>
              <a:t>（提单的运费项目，在CIF、CFR、CPT、CIP条件下，应注明“运费已付”；如为FOB、FCA条件，则应注明“运费到付”。除信用证另有规定外，不必列出运费的具体金额。）</a:t>
            </a:r>
          </a:p>
        </p:txBody>
      </p:sp>
    </p:spTree>
  </p:cSld>
  <p:clrMapOvr>
    <a:masterClrMapping/>
  </p:clrMapOvr>
</p:sld>
</file>

<file path=ppt/slides/slide5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3010"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 ③ Bill of Lading ( B/L )</a:t>
            </a: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提单 </a:t>
            </a:r>
            <a:r>
              <a:rPr kumimoji="0" lang="en-US" altLang="zh-CN"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sample</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800" b="0" i="0" u="none" strike="noStrike" kern="1200" cap="none" spc="0" normalizeH="0" baseline="0" noProof="1">
                <a:solidFill>
                  <a:schemeClr val="tx1"/>
                </a:solidFill>
                <a:effectLst/>
                <a:latin typeface="+mj-lt"/>
                <a:ea typeface="+mj-ea"/>
                <a:cs typeface="+mj-lt"/>
              </a:rPr>
              <a:t> </a:t>
            </a:r>
            <a:endParaRPr kumimoji="0" lang="zh-CN" altLang="en-US" sz="1400" b="0" i="0" u="none" strike="noStrike" kern="1200" cap="none" spc="0" normalizeH="0" baseline="0" noProof="1">
              <a:solidFill>
                <a:schemeClr val="tx1"/>
              </a:solidFill>
              <a:effectLst/>
              <a:latin typeface="+mj-lt"/>
              <a:ea typeface="+mj-ea"/>
              <a:cs typeface="+mj-lt"/>
              <a:sym typeface="+mn-ea"/>
            </a:endParaRPr>
          </a:p>
        </p:txBody>
      </p:sp>
      <p:pic>
        <p:nvPicPr>
          <p:cNvPr id="43012" name="图片 1"/>
          <p:cNvPicPr>
            <a:picLocks noChangeAspect="1"/>
          </p:cNvPicPr>
          <p:nvPr/>
        </p:nvPicPr>
        <p:blipFill>
          <a:blip r:embed="rId2"/>
          <a:stretch>
            <a:fillRect/>
          </a:stretch>
        </p:blipFill>
        <p:spPr>
          <a:xfrm>
            <a:off x="5610034" y="2204864"/>
            <a:ext cx="2728142" cy="3437310"/>
          </a:xfrm>
          <a:prstGeom prst="rect">
            <a:avLst/>
          </a:prstGeom>
          <a:noFill/>
          <a:ln w="9525">
            <a:noFill/>
          </a:ln>
        </p:spPr>
      </p:pic>
    </p:spTree>
  </p:cSld>
  <p:clrMapOvr>
    <a:masterClrMapping/>
  </p:clrMapOvr>
</p:sld>
</file>

<file path=ppt/slides/slide5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4034"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0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④ Other documents </a:t>
            </a:r>
            <a:r>
              <a:rPr kumimoji="0" 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Insurance policy (or certificate) </a:t>
            </a:r>
          </a:p>
          <a:p>
            <a:pPr marL="0" marR="0" indent="0" algn="just" defTabSz="914400" rtl="0" eaLnBrk="1" fontAlgn="base" latinLnBrk="0" hangingPunct="1">
              <a:lnSpc>
                <a:spcPct val="100000"/>
              </a:lnSpc>
              <a:spcBef>
                <a:spcPct val="20000"/>
              </a:spcBef>
              <a:spcAft>
                <a:spcPct val="0"/>
              </a:spcAft>
              <a:buClrTx/>
              <a:buSzTx/>
              <a:buFontTx/>
              <a:buNone/>
            </a:pP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（其他单据 </a:t>
            </a:r>
            <a:r>
              <a:rPr kumimoji="0" lang="en-US" altLang="zh-CN"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保险凭证</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400" b="0" i="0" u="none" strike="noStrike" kern="1200" cap="none" spc="0" normalizeH="0" baseline="0" noProof="1">
                <a:solidFill>
                  <a:schemeClr val="tx1"/>
                </a:solidFill>
                <a:effectLst/>
                <a:latin typeface="+mj-lt"/>
                <a:ea typeface="+mj-ea"/>
                <a:cs typeface="+mj-lt"/>
              </a:rPr>
              <a:t>   The insurance policy (or certificate) is a document indicating the type and amount of insurance coverage in force on a particular shipment. In documentary credit transactions the insurance document is used to assure the consignee that insurance is provided to cover loss of or damage to cargo while in transit. A complete insurance document includes the following elements:Name of the insurance company; Name of the insurance document; Number of the insurance document; Description of the goods insured; Description of risks covered and sum insured; Name of place where claims are payable; Means of transportation, name of vessel, loading port and destination port; Issuing date of insurance document; Signature of the insurer etc..</a:t>
            </a:r>
          </a:p>
        </p:txBody>
      </p:sp>
    </p:spTree>
  </p:cSld>
  <p:clrMapOvr>
    <a:masterClrMapping/>
  </p:clrMapOvr>
</p:sld>
</file>

<file path=ppt/slides/slide5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5058"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20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④ Other documents </a:t>
            </a:r>
            <a:r>
              <a:rPr kumimoji="0" 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Insurance policy (or certificate) </a:t>
            </a:r>
          </a:p>
          <a:p>
            <a:pPr marL="0" marR="0" indent="0" algn="just" defTabSz="914400" rtl="0" eaLnBrk="1" fontAlgn="base" latinLnBrk="0" hangingPunct="1">
              <a:lnSpc>
                <a:spcPct val="200000"/>
              </a:lnSpc>
              <a:spcBef>
                <a:spcPct val="20000"/>
              </a:spcBef>
              <a:spcAft>
                <a:spcPct val="0"/>
              </a:spcAft>
              <a:buClrTx/>
              <a:buSzTx/>
              <a:buFontTx/>
              <a:buNone/>
            </a:pP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（其他单据 </a:t>
            </a:r>
            <a:r>
              <a:rPr kumimoji="0" lang="en-US" altLang="zh-CN"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保险凭证</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200000"/>
              </a:lnSpc>
              <a:spcBef>
                <a:spcPct val="20000"/>
              </a:spcBef>
              <a:spcAft>
                <a:spcPct val="0"/>
              </a:spcAft>
              <a:buClrTx/>
              <a:buSzTx/>
              <a:buFontTx/>
              <a:buNone/>
            </a:pPr>
            <a:r>
              <a:rPr kumimoji="0" lang="zh-CN" altLang="en-US" sz="1400" b="0" i="0" u="none" strike="noStrike" kern="1200" cap="none" spc="0" normalizeH="0" baseline="0" noProof="1">
                <a:solidFill>
                  <a:schemeClr val="tx1"/>
                </a:solidFill>
                <a:effectLst/>
                <a:latin typeface="+mj-lt"/>
                <a:ea typeface="+mj-ea"/>
                <a:cs typeface="+mj-lt"/>
              </a:rPr>
              <a:t>     保险单（保险凭证）是表明特定货物的保险险别及保险金额的单据。在跟单信用证交易中，保险单据用于向收货人保证已经对货物运输中的灭失投了保。一份完整的保险单包含以下内容：保险公司名称；保险单据名称；保险单据号码；投保货物的描述；投报风险和投保金额；赔付支付地点；运输方式、船名、装货港和目的港；保险单据签发日期；承保人签名。</a:t>
            </a:r>
          </a:p>
        </p:txBody>
      </p:sp>
    </p:spTree>
  </p:cSld>
  <p:clrMapOvr>
    <a:masterClrMapping/>
  </p:clrMapOvr>
</p:sld>
</file>

<file path=ppt/slides/slide5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6082"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④ Other documents </a:t>
            </a:r>
            <a:r>
              <a:rPr kumimoji="0" 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Certificate of origin</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（其他单据 </a:t>
            </a:r>
            <a:r>
              <a:rPr kumimoji="0" lang="en-US" altLang="zh-CN"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原产地证书</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400" b="0" i="0" u="none" strike="noStrike" kern="1200" cap="none" spc="0" normalizeH="0" baseline="0" noProof="1">
                <a:solidFill>
                  <a:schemeClr val="tx1"/>
                </a:solidFill>
                <a:effectLst/>
                <a:latin typeface="+mj-lt"/>
                <a:ea typeface="+mj-ea"/>
                <a:cs typeface="+mj-lt"/>
              </a:rPr>
              <a:t>     This is a document evidencing the origin of the goods or the place of manufacturing. It may be issued by the China Council for the Promotion of International Trade, other competent inspection bodies or the exporter himself. （这是证明货物原产地或者生产制造地的单据。可以由中国国际贸易促进委员会、其他有资格的检验机构或者出口商自己出具。）</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400" b="0" i="0" u="none" strike="noStrike" kern="1200" cap="none" spc="0" normalizeH="0" baseline="0" noProof="1">
                <a:solidFill>
                  <a:schemeClr val="tx1"/>
                </a:solidFill>
                <a:effectLst/>
                <a:latin typeface="+mj-lt"/>
                <a:ea typeface="+mj-ea"/>
                <a:cs typeface="+mj-lt"/>
              </a:rPr>
              <a:t>    Certificate of origin is mainly classified as Certificate of Origin of the People’s Republic of China  (</a:t>
            </a:r>
            <a:r>
              <a:rPr kumimoji="0" lang="zh-CN" altLang="en-US" sz="1400" b="1" i="1"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C/O </a:t>
            </a:r>
            <a:r>
              <a:rPr kumimoji="0" lang="zh-CN" altLang="en-US" sz="1400" b="0" i="0" u="none" strike="noStrike" kern="1200" cap="none" spc="0" normalizeH="0" baseline="0" noProof="1">
                <a:solidFill>
                  <a:schemeClr val="tx1"/>
                </a:solidFill>
                <a:effectLst/>
                <a:latin typeface="+mj-lt"/>
                <a:ea typeface="+mj-ea"/>
                <a:cs typeface="+mj-lt"/>
              </a:rPr>
              <a:t>in short) and Generalized System of Preferences (</a:t>
            </a:r>
            <a:r>
              <a:rPr kumimoji="0" lang="zh-CN" altLang="en-US" sz="14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GPS</a:t>
            </a:r>
            <a:r>
              <a:rPr kumimoji="0" lang="zh-CN" altLang="en-US" sz="1400" b="0" i="0" u="none" strike="noStrike" kern="1200" cap="none" spc="0" normalizeH="0" baseline="0" noProof="1">
                <a:solidFill>
                  <a:schemeClr val="tx1"/>
                </a:solidFill>
                <a:effectLst/>
                <a:latin typeface="+mj-lt"/>
                <a:ea typeface="+mj-ea"/>
                <a:cs typeface="+mj-lt"/>
              </a:rPr>
              <a:t> in short). （原产地证书主要分为一般原产地证书</a:t>
            </a:r>
            <a:r>
              <a:rPr kumimoji="0" lang="en-US" altLang="zh-CN" sz="1400" b="0" i="0" u="none" strike="noStrike" kern="1200" cap="none" spc="0" normalizeH="0" baseline="0" noProof="1">
                <a:solidFill>
                  <a:schemeClr val="tx1"/>
                </a:solidFill>
                <a:effectLst/>
                <a:latin typeface="+mj-lt"/>
                <a:ea typeface="+mj-ea"/>
                <a:cs typeface="+mj-lt"/>
              </a:rPr>
              <a:t>C/O</a:t>
            </a:r>
            <a:r>
              <a:rPr kumimoji="0" lang="zh-CN" altLang="en-US" sz="1400" b="0" i="0" u="none" strike="noStrike" kern="1200" cap="none" spc="0" normalizeH="0" baseline="0" noProof="1">
                <a:solidFill>
                  <a:schemeClr val="tx1"/>
                </a:solidFill>
                <a:effectLst/>
                <a:latin typeface="+mj-lt"/>
                <a:ea typeface="+mj-ea"/>
                <a:cs typeface="+mj-lt"/>
              </a:rPr>
              <a:t>和惠普制原产地证书</a:t>
            </a:r>
            <a:r>
              <a:rPr kumimoji="0" lang="en-US" altLang="zh-CN" sz="1400" b="0" i="0" u="none" strike="noStrike" kern="1200" cap="none" spc="0" normalizeH="0" baseline="0" noProof="1">
                <a:solidFill>
                  <a:schemeClr val="tx1"/>
                </a:solidFill>
                <a:effectLst/>
                <a:latin typeface="+mj-lt"/>
                <a:ea typeface="+mj-ea"/>
                <a:cs typeface="+mj-lt"/>
              </a:rPr>
              <a:t>GPS</a:t>
            </a:r>
            <a:r>
              <a:rPr kumimoji="0" lang="zh-CN" altLang="en-US" sz="1400" b="0" i="0" u="none" strike="noStrike" kern="1200" cap="none" spc="0" normalizeH="0" baseline="0" noProof="1">
                <a:solidFill>
                  <a:schemeClr val="tx1"/>
                </a:solidFill>
                <a:effectLst/>
                <a:latin typeface="+mj-lt"/>
                <a:ea typeface="+mj-ea"/>
                <a:cs typeface="+mj-lt"/>
              </a:rPr>
              <a:t>。）</a:t>
            </a:r>
          </a:p>
        </p:txBody>
      </p:sp>
    </p:spTree>
  </p:cSld>
  <p:clrMapOvr>
    <a:masterClrMapping/>
  </p:clrMapOvr>
</p:sld>
</file>

<file path=ppt/slides/slide5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7106"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④ Other documents </a:t>
            </a:r>
            <a:r>
              <a:rPr kumimoji="0" 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Certificate of origin</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（其他单据 </a:t>
            </a:r>
            <a:r>
              <a:rPr kumimoji="0" lang="en-US" altLang="zh-CN"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原产地证书</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200" b="0" i="0" u="none" strike="noStrike" kern="1200" cap="none" spc="0" normalizeH="0" baseline="0" noProof="1">
                <a:solidFill>
                  <a:schemeClr val="tx1"/>
                </a:solidFill>
                <a:effectLst/>
                <a:latin typeface="+mj-lt"/>
                <a:ea typeface="+mj-ea"/>
                <a:cs typeface="+mj-lt"/>
              </a:rPr>
              <a:t>      </a:t>
            </a:r>
            <a:r>
              <a:rPr kumimoji="0" lang="zh-CN" altLang="en-US" sz="12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a:t>
            </a:r>
            <a:r>
              <a:rPr kumimoji="0" lang="en-US" altLang="zh-CN" sz="1800" b="1" i="1"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C/O</a:t>
            </a:r>
            <a:r>
              <a:rPr kumimoji="0" lang="zh-CN" altLang="en-US" sz="1400" b="0" i="0" u="none" strike="noStrike" kern="1200" cap="none" spc="0" normalizeH="0" baseline="0" noProof="1">
                <a:solidFill>
                  <a:schemeClr val="tx1"/>
                </a:solidFill>
                <a:effectLst/>
                <a:latin typeface="+mj-lt"/>
                <a:ea typeface="+mj-ea"/>
                <a:cs typeface="+mj-lt"/>
              </a:rPr>
              <a:t> is a legal document certifying the manufacture of the goods to be exported is in conformity with the Rules of Origin for Export Goods of the People’s Republic of China, which is made in a uniform format by National Commercial Department. It is required by the countries or regions where the customs invoice or consular invoice is not used to set the duties on the imported goods.（一般原产地证书，它是证明本批出口商品的生产或制造符合《中华人民共和国出口货物原产地规则》的一种法律文件，是由商务部统一规定格式并印制。通常用于不使用海关发票或领事发票的国家或地区，以确认对货物征税的税率。）</a:t>
            </a:r>
          </a:p>
        </p:txBody>
      </p:sp>
    </p:spTree>
  </p:cSld>
  <p:clrMapOvr>
    <a:masterClrMapping/>
  </p:clrMapOvr>
</p:sld>
</file>

<file path=ppt/slides/slide5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8130"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④ Other documents </a:t>
            </a:r>
            <a:r>
              <a:rPr kumimoji="0" 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Certificate of origin</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（其他单据 </a:t>
            </a:r>
            <a:r>
              <a:rPr kumimoji="0" lang="en-US" altLang="zh-CN"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原产地证书</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200" b="0" i="0" u="none" strike="noStrike" kern="1200" cap="none" spc="0" normalizeH="0" baseline="0" noProof="1">
                <a:solidFill>
                  <a:schemeClr val="tx1"/>
                </a:solidFill>
                <a:effectLst/>
                <a:latin typeface="+mj-lt"/>
                <a:ea typeface="+mj-ea"/>
                <a:cs typeface="+mj-lt"/>
              </a:rPr>
              <a:t>    </a:t>
            </a:r>
            <a:r>
              <a:rPr kumimoji="0" lang="zh-CN" altLang="en-US" sz="1000" b="0" i="0" u="none" strike="noStrike" kern="1200" cap="none" spc="0" normalizeH="0" baseline="0" noProof="1">
                <a:solidFill>
                  <a:schemeClr val="tx1"/>
                </a:solidFill>
                <a:effectLst/>
                <a:latin typeface="+mj-lt"/>
                <a:ea typeface="+mj-ea"/>
                <a:cs typeface="+mj-lt"/>
              </a:rPr>
              <a:t>  </a:t>
            </a:r>
            <a:r>
              <a:rPr kumimoji="0" lang="zh-CN" altLang="en-US" sz="1000" b="0" i="0" u="none" strike="noStrike" kern="1200" cap="none" spc="0" normalizeH="0" baseline="0" noProof="1">
                <a:solidFill>
                  <a:schemeClr val="tx1"/>
                </a:solidFill>
                <a:effectLst/>
                <a:latin typeface="微软雅黑" panose="020B0503020204020204" charset="-122"/>
                <a:ea typeface="微软雅黑" panose="020B0503020204020204" charset="-122"/>
                <a:cs typeface="+mj-lt"/>
              </a:rPr>
              <a:t>◥ </a:t>
            </a:r>
            <a:r>
              <a:rPr kumimoji="0" lang="en-US" altLang="zh-CN" sz="1600" b="1" i="1"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GPS</a:t>
            </a:r>
            <a:r>
              <a:rPr kumimoji="0" lang="zh-CN" altLang="en-US" sz="1200" b="0" i="0" u="none" strike="noStrike" kern="1200" cap="none" spc="0" normalizeH="0" baseline="0" noProof="1">
                <a:solidFill>
                  <a:schemeClr val="tx1"/>
                </a:solidFill>
                <a:effectLst/>
                <a:latin typeface="+mj-lt"/>
                <a:ea typeface="+mj-ea"/>
                <a:cs typeface="+mj-lt"/>
              </a:rPr>
              <a:t> is a general, non-reciprocal, non-discriminative, preference system treatment granted by developed industrial countries to reduce tariff on the goods imported from developing countries, especially the industrial made-out products or semi-made products. For the time being, many countries including New Zealand, Australia, Japan, Canada and EU members have granted GPS treatment on the goods of China. For the goods exported to these countries, GPS certificate shall be furnished to the importer as the evidence of import tariff reduction. （普惠制是工业发达国家对来自发展中国家的某些产品，特别是工业制成品和半制成品，给予一种普通的、非互惠的、非歧视的关税减免优惠制度。目前，已有新西兰、澳大利亚、日本、加拿大和欧洲等国家给予我国以普惠制待遇。对这些国家的出口货物，须提供惠普制原产地证书，作为进口国海关减免关税的依据。）</a:t>
            </a:r>
          </a:p>
        </p:txBody>
      </p:sp>
    </p:spTree>
  </p:cSld>
  <p:clrMapOvr>
    <a:masterClrMapping/>
  </p:clrMapOvr>
</p:sld>
</file>

<file path=ppt/slides/slide5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49154"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④ Other documents </a:t>
            </a:r>
            <a:r>
              <a:rPr kumimoji="0" 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Inspection Certificate</a:t>
            </a: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（其他单据 </a:t>
            </a:r>
            <a:r>
              <a:rPr kumimoji="0" lang="en-US" altLang="zh-CN"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r>
              <a:rPr kumimoji="0" lang="en-US" altLang="zh-CN"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商检证书</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altLang="en-US" sz="1400" b="0" i="0" u="none" strike="noStrike" kern="1200" cap="none" spc="0" normalizeH="0" baseline="0" noProof="1">
                <a:solidFill>
                  <a:schemeClr val="tx1"/>
                </a:solidFill>
                <a:effectLst/>
                <a:latin typeface="+mj-lt"/>
                <a:ea typeface="+mj-ea"/>
                <a:cs typeface="+mj-lt"/>
              </a:rPr>
              <a:t>     All kinds of inspection certificate are used to certify the nature, quantity, weight and sanitary situation of the goods respectively. In China, inspection certificate is usually issued by the Entry-Exit Inspection and Quarantine of the People’s Republic of China. The certificate also may be issued by the exporter or manufacture depending on the specific situation if there is no specific stipulation in the concerning contract or credit. It shall be paid attention that the name of certificate and the listed items therein or inspection result must be in conformity with those stipulated in the contract and credit. The issuing date of inspection certificate must be no later than the issuing date of B/L.</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55576" y="1124744"/>
            <a:ext cx="7488832" cy="4616648"/>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 (4) Conditioned weight(</a:t>
            </a:r>
            <a:r>
              <a:rPr lang="zh-CN" altLang="en-US" sz="3000"/>
              <a:t>公量</a:t>
            </a:r>
            <a:r>
              <a:rPr lang="en-US" altLang="zh-CN" sz="3000">
                <a:latin typeface="Times New Roman" panose="02020603050405020304" pitchFamily="18" charset="0"/>
                <a:cs typeface="Times New Roman" panose="02020603050405020304" pitchFamily="18" charset="0"/>
              </a:rPr>
              <a:t>)</a:t>
            </a:r>
          </a:p>
          <a:p>
            <a:pPr algn="just"/>
            <a:r>
              <a:rPr lang="en-US" altLang="zh-CN" sz="2800">
                <a:latin typeface="Times New Roman" panose="02020603050405020304" pitchFamily="18" charset="0"/>
                <a:cs typeface="Times New Roman" panose="02020603050405020304" pitchFamily="18" charset="0"/>
              </a:rPr>
              <a:t>Conditioned weight refers to the scientifically dried weight of a certain commodity plus the standard moisture content of that commodity. It is commonly used for high economic value and with unsteady moisture content, such as raw silk and wool.</a:t>
            </a:r>
            <a:endParaRPr lang="en-US" altLang="zh-CN" sz="2700">
              <a:latin typeface="Times New Roman" panose="02020603050405020304" pitchFamily="18" charset="0"/>
              <a:cs typeface="Times New Roman" panose="02020603050405020304" pitchFamily="18" charset="0"/>
            </a:endParaRPr>
          </a:p>
          <a:p>
            <a:pPr algn="just"/>
            <a:r>
              <a:rPr lang="en-US" altLang="zh-CN" sz="2400">
                <a:latin typeface="Times New Roman" panose="02020603050405020304" pitchFamily="18" charset="0"/>
                <a:cs typeface="Times New Roman" panose="02020603050405020304" pitchFamily="18" charset="0"/>
              </a:rPr>
              <a:t>(</a:t>
            </a:r>
            <a:r>
              <a:rPr lang="zh-CN" altLang="en-US" sz="2400"/>
              <a:t>公量是指用科学的方法抽出商品所含水分，再加上标准水分求得的重量。这种按公量计算的方法经常用于经济价值较大而水分含量极不稳定的商品，如丝绸、羊毛等。</a:t>
            </a:r>
            <a:r>
              <a:rPr lang="en-US" altLang="zh-CN" sz="24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5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0178" name="文本框 99"/>
          <p:cNvSpPr txBox="1"/>
          <p:nvPr/>
        </p:nvSpPr>
        <p:spPr>
          <a:xfrm>
            <a:off x="677863" y="858838"/>
            <a:ext cx="7786687" cy="736600"/>
          </a:xfrm>
          <a:prstGeom prst="rect">
            <a:avLst/>
          </a:prstGeom>
          <a:noFill/>
          <a:ln w="9525">
            <a:noFill/>
          </a:ln>
        </p:spPr>
        <p:txBody>
          <a:bodyPr wrap="square" anchor="t" anchorCtr="0">
            <a:spAutoFit/>
          </a:bodyPr>
          <a:lstStyle/>
          <a:p>
            <a:pPr>
              <a:lnSpc>
                <a:spcPct val="150000"/>
              </a:lnSpc>
            </a:pPr>
            <a:r>
              <a:rPr lang="zh-CN" altLang="zh-CN" sz="2000" b="1">
                <a:latin typeface="Arial" panose="020B0604020202020204" pitchFamily="34" charset="0"/>
                <a:ea typeface="宋体" panose="02010600030101010101" pitchFamily="2" charset="-122"/>
              </a:rPr>
              <a:t>5、Documentation</a:t>
            </a:r>
            <a:r>
              <a:rPr lang="zh-CN" altLang="zh-CN" sz="2800" b="1">
                <a:latin typeface="Arial" panose="020B0604020202020204" pitchFamily="34" charset="0"/>
                <a:ea typeface="宋体" panose="02010600030101010101" pitchFamily="2" charset="-122"/>
              </a:rPr>
              <a:t>（</a:t>
            </a:r>
            <a:r>
              <a:rPr lang="zh-CN" altLang="zh-CN" sz="2000" b="1">
                <a:latin typeface="Arial" panose="020B0604020202020204" pitchFamily="34" charset="0"/>
                <a:ea typeface="宋体" panose="02010600030101010101" pitchFamily="2" charset="-122"/>
              </a:rPr>
              <a:t>制单）</a:t>
            </a:r>
          </a:p>
        </p:txBody>
      </p:sp>
      <p:sp>
        <p:nvSpPr>
          <p:cNvPr id="3" name="文本占位符 5122"/>
          <p:cNvSpPr>
            <a:spLocks noGrp="1"/>
          </p:cNvSpPr>
          <p:nvPr>
            <p:ph idx="1"/>
          </p:nvPr>
        </p:nvSpPr>
        <p:spPr>
          <a:xfrm>
            <a:off x="790575" y="14986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18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Types of documents required by the credit</a:t>
            </a:r>
            <a:r>
              <a:rPr kumimoji="0" sz="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sz="1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（信用证对单据种类的要求）</a:t>
            </a:r>
          </a:p>
          <a:p>
            <a:pPr marL="0" marR="0" indent="0" algn="just" defTabSz="914400" rtl="0" eaLnBrk="1" fontAlgn="base" latinLnBrk="0" hangingPunct="1">
              <a:lnSpc>
                <a:spcPct val="200000"/>
              </a:lnSpc>
              <a:spcBef>
                <a:spcPct val="20000"/>
              </a:spcBef>
              <a:spcAft>
                <a:spcPct val="0"/>
              </a:spcAft>
              <a:buClrTx/>
              <a:buSzTx/>
              <a:buFontTx/>
              <a:buNone/>
            </a:pPr>
            <a:r>
              <a:rPr kumimoji="0" sz="1800" b="1" i="0" u="none" strike="noStrike" kern="1200" cap="none" spc="0" normalizeH="0" baseline="0" noProof="1">
                <a:solidFill>
                  <a:schemeClr val="tx1"/>
                </a:solidFill>
                <a:effectLst>
                  <a:outerShdw blurRad="38100" dist="38100" dir="2700000" algn="tl">
                    <a:srgbClr val="000000">
                      <a:alpha val="43137"/>
                    </a:srgbClr>
                  </a:outerShdw>
                </a:effectLst>
                <a:latin typeface="+mj-lt"/>
                <a:ea typeface="+mn-ea"/>
                <a:cs typeface="+mj-lt"/>
              </a:rPr>
              <a:t> </a:t>
            </a:r>
            <a:r>
              <a:rPr kumimoji="0"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④ Other documents </a:t>
            </a:r>
            <a:r>
              <a:rPr kumimoji="0" 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Inspection Certificate</a:t>
            </a:r>
          </a:p>
          <a:p>
            <a:pPr marL="0" marR="0" indent="0" algn="just" defTabSz="914400" rtl="0" eaLnBrk="1" fontAlgn="base" latinLnBrk="0" hangingPunct="1">
              <a:lnSpc>
                <a:spcPct val="200000"/>
              </a:lnSpc>
              <a:spcBef>
                <a:spcPct val="20000"/>
              </a:spcBef>
              <a:spcAft>
                <a:spcPct val="0"/>
              </a:spcAft>
              <a:buClrTx/>
              <a:buSzTx/>
              <a:buFontTx/>
              <a:buNone/>
            </a:pP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（其他单据 </a:t>
            </a:r>
            <a:r>
              <a:rPr kumimoji="0" lang="en-US" altLang="zh-CN"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 </a:t>
            </a:r>
            <a:r>
              <a:rPr kumimoji="0" lang="zh-CN" altLang="en-US" sz="1600" b="1" i="0" u="none" strike="noStrike" kern="1200" cap="none" spc="0" normalizeH="0" baseline="0" noProof="1">
                <a:solidFill>
                  <a:srgbClr val="FF8810"/>
                </a:solidFill>
                <a:effectLst>
                  <a:outerShdw blurRad="38100" dist="38100" dir="2700000" algn="tl">
                    <a:srgbClr val="000000">
                      <a:alpha val="43137"/>
                    </a:srgbClr>
                  </a:outerShdw>
                </a:effectLst>
                <a:latin typeface="+mj-lt"/>
                <a:ea typeface="+mj-ea"/>
                <a:cs typeface="+mj-lt"/>
              </a:rPr>
              <a:t>商检证书</a:t>
            </a:r>
            <a:r>
              <a:rPr kumimoji="0" lang="zh-CN" altLang="en-US" sz="16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rPr>
              <a:t>）</a:t>
            </a:r>
            <a:endParaRPr kumimoji="0" lang="zh-CN" altLang="en-US" sz="18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j-ea"/>
              <a:cs typeface="+mj-lt"/>
            </a:endParaRPr>
          </a:p>
          <a:p>
            <a:pPr marL="0" marR="0" indent="0" algn="just" defTabSz="914400" rtl="0" eaLnBrk="1" fontAlgn="base" latinLnBrk="0" hangingPunct="1">
              <a:lnSpc>
                <a:spcPct val="200000"/>
              </a:lnSpc>
              <a:spcBef>
                <a:spcPct val="20000"/>
              </a:spcBef>
              <a:spcAft>
                <a:spcPct val="0"/>
              </a:spcAft>
              <a:buClrTx/>
              <a:buSzTx/>
              <a:buFontTx/>
              <a:buNone/>
            </a:pPr>
            <a:r>
              <a:rPr kumimoji="0" lang="zh-CN" altLang="en-US" sz="1400" b="0" i="0" u="none" strike="noStrike" kern="1200" cap="none" spc="0" normalizeH="0" baseline="0" noProof="1">
                <a:solidFill>
                  <a:schemeClr val="tx1"/>
                </a:solidFill>
                <a:effectLst/>
                <a:latin typeface="+mj-lt"/>
                <a:ea typeface="+mj-ea"/>
                <a:cs typeface="+mj-lt"/>
              </a:rPr>
              <a:t>   各种检验证书分别用以证明货物的品质、数量、重量和卫生条件等方面的状况。在我国，这类证书一般由国家出入境检验检疫局出具，如合同或信用证无特别规定，也可以根据不同情况，由进出口或生产企业出具。但应注意证书的名称及所列项目或检验结果应与合同及信用证规定相同，出证日期迟于提单日期的商检证书无效。</a:t>
            </a:r>
          </a:p>
        </p:txBody>
      </p:sp>
    </p:spTree>
  </p:cSld>
  <p:clrMapOvr>
    <a:masterClrMapping/>
  </p:clrMapOvr>
</p:sld>
</file>

<file path=ppt/slides/slide5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1202"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790575" y="15875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400" b="0" i="0" u="none" strike="noStrike" kern="1200" cap="none" spc="0" normalizeH="0" baseline="0" noProof="1">
                <a:solidFill>
                  <a:schemeClr val="tx1"/>
                </a:solidFill>
                <a:effectLst/>
                <a:latin typeface="+mj-lt"/>
                <a:ea typeface="+mj-ea"/>
                <a:cs typeface="+mj-lt"/>
              </a:rPr>
              <a:t>     </a:t>
            </a:r>
            <a:r>
              <a:rPr kumimoji="0" lang="zh-CN" altLang="en-US" sz="1400" b="0" i="0" u="none" strike="noStrike" kern="1200" cap="none" spc="0" normalizeH="0" baseline="0" noProof="1">
                <a:solidFill>
                  <a:schemeClr val="tx1"/>
                </a:solidFill>
                <a:effectLst/>
                <a:latin typeface="+mj-lt"/>
                <a:ea typeface="+mj-ea"/>
                <a:cs typeface="+mj-lt"/>
              </a:rPr>
              <a:t>Settlement of export proceeds in foreign exchange means the exporter sells its export proceeds in foreign exchange to the bank who pays it an equivalent amount in RMB according to the foreign exchange rate.</a:t>
            </a:r>
            <a:r>
              <a:rPr kumimoji="0" lang="zh-CN" altLang="en-US" sz="1200" b="0" i="0" u="none" strike="noStrike" kern="1200" cap="none" spc="0" normalizeH="0" baseline="0" noProof="1">
                <a:solidFill>
                  <a:schemeClr val="tx1"/>
                </a:solidFill>
                <a:effectLst/>
                <a:latin typeface="+mj-lt"/>
                <a:ea typeface="+mj-ea"/>
                <a:cs typeface="+mj-lt"/>
              </a:rPr>
              <a:t>（出口结汇是指出口商将出口外汇收入按照外汇汇率卖给银行，银行向其支付等值人民币。）</a:t>
            </a:r>
          </a:p>
          <a:p>
            <a:pPr marL="0" marR="0" indent="0" algn="just" defTabSz="914400" rtl="0" eaLnBrk="1" fontAlgn="base" latinLnBrk="0" hangingPunct="1">
              <a:lnSpc>
                <a:spcPct val="150000"/>
              </a:lnSpc>
              <a:spcBef>
                <a:spcPct val="20000"/>
              </a:spcBef>
              <a:spcAft>
                <a:spcPct val="0"/>
              </a:spcAft>
              <a:buClrTx/>
              <a:buSzTx/>
              <a:buFontTx/>
              <a:buNone/>
            </a:pP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p>
          <a:p>
            <a:pPr marL="0" marR="0" indent="0" algn="just" defTabSz="914400" rtl="0" eaLnBrk="1" fontAlgn="base" latinLnBrk="0" hangingPunct="1">
              <a:lnSpc>
                <a:spcPct val="150000"/>
              </a:lnSpc>
              <a:spcBef>
                <a:spcPct val="20000"/>
              </a:spcBef>
              <a:spcAft>
                <a:spcPct val="0"/>
              </a:spcAft>
              <a:buClrTx/>
              <a:buSzTx/>
              <a:buFontTx/>
              <a:buNone/>
            </a:pP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1</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Three ways of settlement of export proceeds in foreign exchange in China</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（我国三种出口结汇的方式）：</a:t>
            </a:r>
          </a:p>
          <a:p>
            <a:pPr marL="0" marR="0" indent="0" algn="just" defTabSz="914400" rtl="0" eaLnBrk="1" fontAlgn="base" latinLnBrk="0" hangingPunct="1">
              <a:lnSpc>
                <a:spcPct val="15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① Settlement after the payment from the reimbursing bank（收妥结汇）</a:t>
            </a:r>
            <a:r>
              <a:rPr kumimoji="0" lang="en-US" alt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a:t>
            </a:r>
            <a:r>
              <a:rPr kumimoji="0" lang="en-US" altLang="zh-CN" sz="1400" b="0" i="0" u="none" strike="noStrike" kern="1200" cap="none" spc="0" normalizeH="0" baseline="0" noProof="1">
                <a:solidFill>
                  <a:schemeClr val="tx1"/>
                </a:solidFill>
                <a:effectLst/>
                <a:latin typeface="+mj-lt"/>
                <a:ea typeface="+mn-ea"/>
                <a:cs typeface="+mj-lt"/>
                <a:sym typeface="+mn-ea"/>
              </a:rPr>
              <a:t>After the examination of the shipment documents and making sure of the documents complying with the credit, the negotiating bank sends the documents together with the credit to the reimbursement bank abroad for the payment.</a:t>
            </a:r>
            <a:r>
              <a:rPr kumimoji="0" lang="en-US" altLang="zh-CN" sz="1200" b="0" i="0" u="none" strike="noStrike" kern="1200" cap="none" spc="0" normalizeH="0" baseline="0" noProof="1">
                <a:solidFill>
                  <a:schemeClr val="tx1"/>
                </a:solidFill>
                <a:effectLst/>
                <a:latin typeface="+mj-lt"/>
                <a:ea typeface="+mn-ea"/>
                <a:cs typeface="+mj-lt"/>
                <a:sym typeface="+mn-ea"/>
              </a:rPr>
              <a:t> (收妥结汇又称收妥付款，是指信用证议付行在审单无误的情况下，将单据寄交国外付款行索取货款的结汇做法。)</a:t>
            </a:r>
          </a:p>
        </p:txBody>
      </p:sp>
    </p:spTree>
  </p:cSld>
  <p:clrMapOvr>
    <a:masterClrMapping/>
  </p:clrMapOvr>
</p:sld>
</file>

<file path=ppt/slides/slide5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2226"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790575" y="15875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② Settlement on a fixed date</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（定期结汇）：</a:t>
            </a:r>
            <a:r>
              <a:rPr kumimoji="0" sz="1400" b="0" i="0" u="none" strike="noStrike" kern="1200" cap="none" spc="0" normalizeH="0" baseline="0" noProof="1">
                <a:solidFill>
                  <a:schemeClr val="tx1"/>
                </a:solidFill>
                <a:latin typeface="+mj-lt"/>
                <a:ea typeface="+mn-ea"/>
                <a:cs typeface="+mj-lt"/>
                <a:sym typeface="+mn-ea"/>
              </a:rPr>
              <a:t>This way means that after making sure that there is no discrepancy between the documents and the credit, the remitting bank shall dispatch the documents to the paying bank abroad for payment and shall then convert the seller’s export proceeds in foreign exchange to RMB at the listed foreign exchange rate on a previously fixed day.</a:t>
            </a:r>
            <a:r>
              <a:rPr kumimoji="0" lang="zh-CN" sz="1200" b="0" i="0" u="none" strike="noStrike" kern="1200" cap="none" spc="0" normalizeH="0" baseline="0" noProof="1">
                <a:solidFill>
                  <a:schemeClr val="tx1"/>
                </a:solidFill>
                <a:latin typeface="+mj-lt"/>
                <a:ea typeface="+mn-ea"/>
                <a:cs typeface="+mj-lt"/>
                <a:sym typeface="+mn-ea"/>
              </a:rPr>
              <a:t>（这种方式是指寄单行在收到受益人提交的单据，经审核确认单据与信用证条款的规定相符合后，将单据寄给国外付款行索汇，并在预先规定的日期按当日外汇牌价，将卖方外汇收益折算成人民币，贷记卖方账户。）</a:t>
            </a:r>
          </a:p>
          <a:p>
            <a:pPr marL="0" marR="0" indent="0" algn="just" defTabSz="914400" rtl="0" eaLnBrk="1" fontAlgn="base" latinLnBrk="0" hangingPunct="1">
              <a:lnSpc>
                <a:spcPct val="150000"/>
              </a:lnSpc>
              <a:spcBef>
                <a:spcPct val="20000"/>
              </a:spcBef>
              <a:spcAft>
                <a:spcPct val="0"/>
              </a:spcAft>
              <a:buClrTx/>
              <a:buSzTx/>
              <a:buFontTx/>
              <a:buNone/>
            </a:pPr>
            <a:r>
              <a:rPr kumimoji="0" lang="zh-CN" sz="1400" b="0" i="0" u="none" strike="noStrike" kern="1200" cap="none" spc="0" normalizeH="0" baseline="0" noProof="1">
                <a:solidFill>
                  <a:schemeClr val="tx1"/>
                </a:solidFill>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③ Negotiation under L/C with shipment documents（议付结汇）：</a:t>
            </a:r>
            <a:r>
              <a:rPr kumimoji="0" lang="zh-CN" sz="1400" b="0" i="0" u="none" strike="noStrike" kern="1200" cap="none" spc="0" normalizeH="0" baseline="0" noProof="1">
                <a:solidFill>
                  <a:schemeClr val="tx1"/>
                </a:solidFill>
                <a:latin typeface="+mj-lt"/>
                <a:ea typeface="+mn-ea"/>
                <a:cs typeface="+mj-lt"/>
                <a:sym typeface="+mn-ea"/>
              </a:rPr>
              <a:t>After the exporter has shipped the goods and obtained all the documents under L/C, he may take the full set of shipment documents and the credit to the negotiating bank as the collateral for the application of the loan.</a:t>
            </a:r>
            <a:r>
              <a:rPr kumimoji="0" lang="zh-CN" sz="1200" b="0" i="0" u="none" strike="noStrike" kern="1200" cap="none" spc="0" normalizeH="0" baseline="0" noProof="1">
                <a:solidFill>
                  <a:schemeClr val="tx1"/>
                </a:solidFill>
                <a:latin typeface="+mj-lt"/>
                <a:ea typeface="+mn-ea"/>
                <a:cs typeface="+mj-lt"/>
                <a:sym typeface="+mn-ea"/>
              </a:rPr>
              <a:t>（议付结汇又称买单结汇，是指议付行在审单无误的情况下，按信用证条款贴现受益人（出口公司）的汇票或者以一定的折扣买入信用证项下的货运单据，从票面金额中扣除从议付日到未来收到票款之日的利息和手续费，将货款的余额按议付日外汇牌价折成人民币，垫付给出口企业。）</a:t>
            </a:r>
          </a:p>
        </p:txBody>
      </p:sp>
    </p:spTree>
  </p:cSld>
  <p:clrMapOvr>
    <a:masterClrMapping/>
  </p:clrMapOvr>
</p:sld>
</file>

<file path=ppt/slides/slide5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3250"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790575" y="1587500"/>
            <a:ext cx="756285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Remedy for the documents in discrepancies after shipment</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（装船后单证不符的补救办法）</a:t>
            </a:r>
          </a:p>
          <a:p>
            <a:pPr marL="0" marR="0" indent="0" algn="just" defTabSz="914400" rtl="0" eaLnBrk="1" fontAlgn="base" latinLnBrk="0" hangingPunct="1">
              <a:lnSpc>
                <a:spcPct val="15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Commonly found discrepancies between the letter of credit and supporting documents include（信用证和单证最常见的不符包括）：</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a:t>
            </a:r>
            <a:r>
              <a:rPr kumimoji="0" lang="en-US" altLang="zh-CN" sz="1400" b="0" i="0" u="none" strike="noStrike" kern="1200" cap="none" spc="0" normalizeH="0" baseline="0" noProof="1">
                <a:solidFill>
                  <a:schemeClr val="tx1"/>
                </a:solidFill>
                <a:effectLst/>
                <a:latin typeface="+mj-lt"/>
                <a:ea typeface="+mn-ea"/>
                <a:cs typeface="+mj-lt"/>
                <a:sym typeface="+mn-ea"/>
              </a:rPr>
              <a:t> ·</a:t>
            </a:r>
            <a:r>
              <a:rPr kumimoji="0" lang="en-US" altLang="zh-CN" sz="1200" b="0" i="0" u="none" strike="noStrike" kern="1200" cap="none" spc="0" normalizeH="0" baseline="0" noProof="1">
                <a:solidFill>
                  <a:schemeClr val="tx1"/>
                </a:solidFill>
                <a:effectLst/>
                <a:latin typeface="+mj-lt"/>
                <a:ea typeface="+mn-ea"/>
                <a:cs typeface="+mj-lt"/>
                <a:sym typeface="+mn-ea"/>
              </a:rPr>
              <a:t> Letter of the credit has expired prior to the presentation of draft</a:t>
            </a:r>
            <a:r>
              <a:rPr kumimoji="0" lang="zh-CN" altLang="en-US" sz="1200" b="0" i="0" u="none" strike="noStrike" kern="1200" cap="none" spc="0" normalizeH="0" baseline="0" noProof="1">
                <a:solidFill>
                  <a:schemeClr val="tx1"/>
                </a:solidFill>
                <a:effectLst/>
                <a:latin typeface="+mj-lt"/>
                <a:ea typeface="+mn-ea"/>
                <a:cs typeface="+mj-lt"/>
                <a:sym typeface="+mn-ea"/>
              </a:rPr>
              <a:t>（汇票提交前，信用证已过期）；</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Bill of lading evidences delivery prior to or after the date range stated in the credit</a:t>
            </a:r>
            <a:r>
              <a:rPr kumimoji="0" lang="zh-CN" altLang="en-US" sz="1200" b="0" i="0" u="none" strike="noStrike" kern="1200" cap="none" spc="0" normalizeH="0" baseline="0" noProof="1">
                <a:solidFill>
                  <a:schemeClr val="tx1"/>
                </a:solidFill>
                <a:effectLst/>
                <a:latin typeface="+mj-lt"/>
                <a:ea typeface="+mn-ea"/>
                <a:cs typeface="+mj-lt"/>
                <a:sym typeface="+mn-ea"/>
              </a:rPr>
              <a:t>（提单表明交货先于或者晚于信用证中规定的时间）；</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Stale dated documents</a:t>
            </a:r>
            <a:r>
              <a:rPr kumimoji="0" lang="zh-CN" altLang="en-US" sz="1200" b="0" i="0" u="none" strike="noStrike" kern="1200" cap="none" spc="0" normalizeH="0" baseline="0" noProof="1">
                <a:solidFill>
                  <a:schemeClr val="tx1"/>
                </a:solidFill>
                <a:effectLst/>
                <a:latin typeface="+mj-lt"/>
                <a:ea typeface="+mn-ea"/>
                <a:cs typeface="+mj-lt"/>
                <a:sym typeface="+mn-ea"/>
              </a:rPr>
              <a:t>（过期单据）；</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Changes included in the invoice not authorized in the credit</a:t>
            </a:r>
            <a:r>
              <a:rPr kumimoji="0" lang="zh-CN" altLang="en-US" sz="1200" b="0" i="0" u="none" strike="noStrike" kern="1200" cap="none" spc="0" normalizeH="0" baseline="0" noProof="1">
                <a:solidFill>
                  <a:schemeClr val="tx1"/>
                </a:solidFill>
                <a:effectLst/>
                <a:latin typeface="+mj-lt"/>
                <a:ea typeface="+mn-ea"/>
                <a:cs typeface="+mj-lt"/>
                <a:sym typeface="+mn-ea"/>
              </a:rPr>
              <a:t>（发票改动没有得到信用证的授权）；</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Inconsistent description of goods</a:t>
            </a:r>
            <a:r>
              <a:rPr kumimoji="0" lang="zh-CN" altLang="en-US" sz="1200" b="0" i="0" u="none" strike="noStrike" kern="1200" cap="none" spc="0" normalizeH="0" baseline="0" noProof="1">
                <a:solidFill>
                  <a:schemeClr val="tx1"/>
                </a:solidFill>
                <a:effectLst/>
                <a:latin typeface="+mj-lt"/>
                <a:ea typeface="+mn-ea"/>
                <a:cs typeface="+mj-lt"/>
                <a:sym typeface="+mn-ea"/>
              </a:rPr>
              <a:t>（商品描述不一致）；</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Insurance document errors</a:t>
            </a:r>
            <a:r>
              <a:rPr kumimoji="0" lang="zh-CN" altLang="en-US" sz="1200" b="0" i="0" u="none" strike="noStrike" kern="1200" cap="none" spc="0" normalizeH="0" baseline="0" noProof="1">
                <a:solidFill>
                  <a:schemeClr val="tx1"/>
                </a:solidFill>
                <a:effectLst/>
                <a:latin typeface="+mj-lt"/>
                <a:ea typeface="+mn-ea"/>
                <a:cs typeface="+mj-lt"/>
                <a:sym typeface="+mn-ea"/>
              </a:rPr>
              <a:t>（保险单据错误）；</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Invoice amount not equal to draft amount</a:t>
            </a:r>
            <a:r>
              <a:rPr kumimoji="0" lang="zh-CN" altLang="en-US" sz="1200" b="0" i="0" u="none" strike="noStrike" kern="1200" cap="none" spc="0" normalizeH="0" baseline="0" noProof="1">
                <a:solidFill>
                  <a:schemeClr val="tx1"/>
                </a:solidFill>
                <a:effectLst/>
                <a:latin typeface="+mj-lt"/>
                <a:ea typeface="+mn-ea"/>
                <a:cs typeface="+mj-lt"/>
                <a:sym typeface="+mn-ea"/>
              </a:rPr>
              <a:t>（发票金额和汇票金额不一致）；</a:t>
            </a:r>
            <a:endParaRPr kumimoji="0" lang="zh-CN" altLang="en-US" sz="1400" b="0" i="0" u="none" strike="noStrike" kern="1200" cap="none" spc="0" normalizeH="0" baseline="0" noProof="1">
              <a:solidFill>
                <a:schemeClr val="tx1"/>
              </a:solidFill>
              <a:effectLst/>
              <a:latin typeface="+mj-lt"/>
              <a:ea typeface="+mn-ea"/>
              <a:cs typeface="+mj-lt"/>
              <a:sym typeface="+mn-ea"/>
            </a:endParaRPr>
          </a:p>
          <a:p>
            <a:pPr marL="0" marR="0" indent="0" algn="just" defTabSz="914400" rtl="0" eaLnBrk="1" fontAlgn="base" latinLnBrk="0" hangingPunct="1">
              <a:lnSpc>
                <a:spcPct val="150000"/>
              </a:lnSpc>
              <a:spcBef>
                <a:spcPct val="20000"/>
              </a:spcBef>
              <a:spcAft>
                <a:spcPct val="0"/>
              </a:spcAft>
              <a:buClrTx/>
              <a:buSzTx/>
              <a:buFontTx/>
              <a:buNone/>
            </a:pPr>
            <a:endParaRPr kumimoji="0" lang="zh-CN" altLang="en-US" sz="1400" b="0" i="0" u="none" strike="noStrike" kern="1200" cap="none" spc="0" normalizeH="0" baseline="0" noProof="1">
              <a:solidFill>
                <a:schemeClr val="tx1"/>
              </a:solidFill>
              <a:effectLst/>
              <a:latin typeface="+mj-lt"/>
              <a:ea typeface="+mn-ea"/>
              <a:cs typeface="+mj-lt"/>
              <a:sym typeface="+mn-ea"/>
            </a:endParaRPr>
          </a:p>
        </p:txBody>
      </p:sp>
    </p:spTree>
  </p:cSld>
  <p:clrMapOvr>
    <a:masterClrMapping/>
  </p:clrMapOvr>
</p:sld>
</file>

<file path=ppt/slides/slide5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4274"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677863" y="1585913"/>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Remedy for the documents in discrepancies after shipment</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2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装船后单证不符的补救办法）</a:t>
            </a:r>
          </a:p>
          <a:p>
            <a:pPr marL="0" marR="0" indent="0" algn="just" defTabSz="914400" rtl="0" eaLnBrk="1" fontAlgn="base" latinLnBrk="0" hangingPunct="1">
              <a:lnSpc>
                <a:spcPct val="15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Commonly found discrepancies between the letter of credit and supporting documents include:</a:t>
            </a:r>
            <a:endParaRPr kumimoji="0" lang="en-US" altLang="zh-CN" sz="1200" b="0" i="0" u="none" strike="noStrike" kern="1200" cap="none" spc="0" normalizeH="0" baseline="0" noProof="1">
              <a:solidFill>
                <a:schemeClr val="tx1"/>
              </a:solidFill>
              <a:effectLst/>
              <a:latin typeface="+mj-lt"/>
              <a:ea typeface="+mn-ea"/>
              <a:cs typeface="+mj-lt"/>
              <a:sym typeface="+mn-ea"/>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Ports of loading and destination not as specified in the credit</a:t>
            </a:r>
            <a:r>
              <a:rPr kumimoji="0" lang="zh-CN" altLang="en-US" sz="1200" b="0" i="0" u="none" strike="noStrike" kern="1200" cap="none" spc="0" normalizeH="0" baseline="0" noProof="1">
                <a:solidFill>
                  <a:schemeClr val="tx1"/>
                </a:solidFill>
                <a:effectLst/>
                <a:latin typeface="+mj-lt"/>
                <a:ea typeface="+mn-ea"/>
                <a:cs typeface="+mj-lt"/>
                <a:sym typeface="+mn-ea"/>
              </a:rPr>
              <a:t>（</a:t>
            </a:r>
            <a:r>
              <a:rPr kumimoji="0" lang="en-US" altLang="zh-CN" sz="1200" b="0" i="0" u="none" strike="noStrike" kern="1200" cap="none" spc="0" normalizeH="0" baseline="0" noProof="1">
                <a:solidFill>
                  <a:schemeClr val="tx1"/>
                </a:solidFill>
                <a:effectLst/>
                <a:latin typeface="+mj-lt"/>
                <a:ea typeface="+mn-ea"/>
                <a:cs typeface="+mj-lt"/>
                <a:sym typeface="+mn-ea"/>
              </a:rPr>
              <a:t>装货港和目的港与信用证规定不一致);</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Description of merchandise is not as stated in credit</a:t>
            </a:r>
            <a:r>
              <a:rPr kumimoji="0" lang="zh-CN" altLang="en-US" sz="1200" b="0" i="0" u="none" strike="noStrike" kern="1200" cap="none" spc="0" normalizeH="0" baseline="0" noProof="1">
                <a:solidFill>
                  <a:schemeClr val="tx1"/>
                </a:solidFill>
                <a:effectLst/>
                <a:latin typeface="+mj-lt"/>
                <a:ea typeface="+mn-ea"/>
                <a:cs typeface="+mj-lt"/>
                <a:sym typeface="+mn-ea"/>
              </a:rPr>
              <a:t>（</a:t>
            </a:r>
            <a:r>
              <a:rPr kumimoji="0" lang="en-US" altLang="zh-CN" sz="1200" b="0" i="0" u="none" strike="noStrike" kern="1200" cap="none" spc="0" normalizeH="0" baseline="0" noProof="1">
                <a:solidFill>
                  <a:schemeClr val="tx1"/>
                </a:solidFill>
                <a:effectLst/>
                <a:latin typeface="+mj-lt"/>
                <a:ea typeface="+mn-ea"/>
                <a:cs typeface="+mj-lt"/>
                <a:sym typeface="+mn-ea"/>
              </a:rPr>
              <a:t>商品描述与信用证不一致</a:t>
            </a:r>
            <a:r>
              <a:rPr kumimoji="0" lang="zh-CN" altLang="en-US" sz="1200" b="0" i="0" u="none" strike="noStrike" kern="1200" cap="none" spc="0" normalizeH="0" baseline="0" noProof="1">
                <a:solidFill>
                  <a:schemeClr val="tx1"/>
                </a:solidFill>
                <a:effectLst/>
                <a:latin typeface="+mj-lt"/>
                <a:ea typeface="+mn-ea"/>
                <a:cs typeface="+mj-lt"/>
                <a:sym typeface="+mn-ea"/>
              </a:rPr>
              <a:t>）；</a:t>
            </a:r>
            <a:endParaRPr kumimoji="0" lang="en-US" altLang="zh-CN" sz="1200" b="0" i="0" u="none" strike="noStrike" kern="1200" cap="none" spc="0" normalizeH="0" baseline="0" noProof="1">
              <a:solidFill>
                <a:schemeClr val="tx1"/>
              </a:solidFill>
              <a:effectLst/>
              <a:latin typeface="+mj-lt"/>
              <a:ea typeface="+mn-ea"/>
              <a:cs typeface="+mj-lt"/>
              <a:sym typeface="+mn-ea"/>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A document required by the credit is not presented</a:t>
            </a:r>
            <a:r>
              <a:rPr kumimoji="0" lang="zh-CN" altLang="en-US" sz="1200" b="0" i="0" u="none" strike="noStrike" kern="1200" cap="none" spc="0" normalizeH="0" baseline="0" noProof="1">
                <a:solidFill>
                  <a:schemeClr val="tx1"/>
                </a:solidFill>
                <a:effectLst/>
                <a:latin typeface="+mj-lt"/>
                <a:ea typeface="+mn-ea"/>
                <a:cs typeface="+mj-lt"/>
                <a:sym typeface="+mn-ea"/>
              </a:rPr>
              <a:t>（</a:t>
            </a:r>
            <a:r>
              <a:rPr kumimoji="0" lang="en-US" altLang="zh-CN" sz="1200" b="0" i="0" u="none" strike="noStrike" kern="1200" cap="none" spc="0" normalizeH="0" baseline="0" noProof="1">
                <a:solidFill>
                  <a:schemeClr val="tx1"/>
                </a:solidFill>
                <a:effectLst/>
                <a:latin typeface="+mj-lt"/>
                <a:ea typeface="+mn-ea"/>
                <a:cs typeface="+mj-lt"/>
                <a:sym typeface="+mn-ea"/>
              </a:rPr>
              <a:t>没有提交信用证要求的单据</a:t>
            </a:r>
            <a:r>
              <a:rPr kumimoji="0" lang="zh-CN" altLang="en-US" sz="1200" b="0" i="0" u="none" strike="noStrike" kern="1200" cap="none" spc="0" normalizeH="0" baseline="0" noProof="1">
                <a:solidFill>
                  <a:schemeClr val="tx1"/>
                </a:solidFill>
                <a:effectLst/>
                <a:latin typeface="+mj-lt"/>
                <a:ea typeface="+mn-ea"/>
                <a:cs typeface="+mj-lt"/>
                <a:sym typeface="+mn-ea"/>
              </a:rPr>
              <a:t>）；</a:t>
            </a:r>
            <a:endParaRPr kumimoji="0" lang="en-US" altLang="zh-CN" sz="1200" b="0" i="0" u="none" strike="noStrike" kern="1200" cap="none" spc="0" normalizeH="0" baseline="0" noProof="1">
              <a:solidFill>
                <a:schemeClr val="tx1"/>
              </a:solidFill>
              <a:effectLst/>
              <a:latin typeface="+mj-lt"/>
              <a:ea typeface="+mn-ea"/>
              <a:cs typeface="+mj-lt"/>
              <a:sym typeface="+mn-ea"/>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Documents are inconsistent as to general information such as volume, quality, etc.</a:t>
            </a:r>
            <a:r>
              <a:rPr kumimoji="0" lang="zh-CN" altLang="en-US" sz="1200" b="0" i="0" u="none" strike="noStrike" kern="1200" cap="none" spc="0" normalizeH="0" baseline="0" noProof="1">
                <a:solidFill>
                  <a:schemeClr val="tx1"/>
                </a:solidFill>
                <a:effectLst/>
                <a:latin typeface="+mj-lt"/>
                <a:ea typeface="+mn-ea"/>
                <a:cs typeface="+mj-lt"/>
                <a:sym typeface="+mn-ea"/>
              </a:rPr>
              <a:t>（</a:t>
            </a:r>
            <a:r>
              <a:rPr kumimoji="0" lang="en-US" altLang="zh-CN" sz="1200" b="0" i="0" u="none" strike="noStrike" kern="1200" cap="none" spc="0" normalizeH="0" baseline="0" noProof="1">
                <a:solidFill>
                  <a:schemeClr val="tx1"/>
                </a:solidFill>
                <a:effectLst/>
                <a:latin typeface="+mj-lt"/>
                <a:ea typeface="+mn-ea"/>
                <a:cs typeface="+mj-lt"/>
                <a:sym typeface="+mn-ea"/>
              </a:rPr>
              <a:t>单据在有关体积、质量等一般信息方面存在不一致</a:t>
            </a:r>
            <a:r>
              <a:rPr kumimoji="0" lang="zh-CN" altLang="en-US" sz="1200" b="0" i="0" u="none" strike="noStrike" kern="1200" cap="none" spc="0" normalizeH="0" baseline="0" noProof="1">
                <a:solidFill>
                  <a:schemeClr val="tx1"/>
                </a:solidFill>
                <a:effectLst/>
                <a:latin typeface="+mj-lt"/>
                <a:ea typeface="+mn-ea"/>
                <a:cs typeface="+mj-lt"/>
                <a:sym typeface="+mn-ea"/>
              </a:rPr>
              <a:t>）；</a:t>
            </a:r>
            <a:endParaRPr kumimoji="0" lang="en-US" altLang="zh-CN" sz="1200" b="0" i="0" u="none" strike="noStrike" kern="1200" cap="none" spc="0" normalizeH="0" baseline="0" noProof="1">
              <a:solidFill>
                <a:schemeClr val="tx1"/>
              </a:solidFill>
              <a:effectLst/>
              <a:latin typeface="+mj-lt"/>
              <a:ea typeface="+mn-ea"/>
              <a:cs typeface="+mj-lt"/>
              <a:sym typeface="+mn-ea"/>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Names of documents not exact as described in the credit. Beneficiary information must be exact</a:t>
            </a:r>
            <a:r>
              <a:rPr kumimoji="0" lang="zh-CN" altLang="en-US" sz="1200" b="0" i="0" u="none" strike="noStrike" kern="1200" cap="none" spc="0" normalizeH="0" baseline="0" noProof="1">
                <a:solidFill>
                  <a:schemeClr val="tx1"/>
                </a:solidFill>
                <a:effectLst/>
                <a:latin typeface="+mj-lt"/>
                <a:ea typeface="+mn-ea"/>
                <a:cs typeface="+mj-lt"/>
                <a:sym typeface="+mn-ea"/>
              </a:rPr>
              <a:t>（（信用证中描述的文件名称不准确。受益人信息必须是准确的）；</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200" b="0" i="0" u="none" strike="noStrike" kern="1200" cap="none" spc="0" normalizeH="0" baseline="0" noProof="1">
                <a:solidFill>
                  <a:schemeClr val="tx1"/>
                </a:solidFill>
                <a:effectLst/>
                <a:latin typeface="+mj-lt"/>
                <a:ea typeface="+mn-ea"/>
                <a:cs typeface="+mj-lt"/>
                <a:sym typeface="+mn-ea"/>
              </a:rPr>
              <a:t>      · Invoice or statement is not signed as stipulated in the letter of credit</a:t>
            </a:r>
            <a:r>
              <a:rPr kumimoji="0" lang="zh-CN" altLang="en-US" sz="1200" b="0" i="0" u="none" strike="noStrike" kern="1200" cap="none" spc="0" normalizeH="0" baseline="0" noProof="1">
                <a:solidFill>
                  <a:schemeClr val="tx1"/>
                </a:solidFill>
                <a:effectLst/>
                <a:latin typeface="+mj-lt"/>
                <a:ea typeface="+mn-ea"/>
                <a:cs typeface="+mj-lt"/>
                <a:sym typeface="+mn-ea"/>
              </a:rPr>
              <a:t>（</a:t>
            </a:r>
            <a:r>
              <a:rPr kumimoji="0" lang="en-US" altLang="zh-CN" sz="1200" b="0" i="0" u="none" strike="noStrike" kern="1200" cap="none" spc="0" normalizeH="0" baseline="0" noProof="1">
                <a:solidFill>
                  <a:schemeClr val="tx1"/>
                </a:solidFill>
                <a:effectLst/>
                <a:latin typeface="+mj-lt"/>
                <a:ea typeface="+mn-ea"/>
                <a:cs typeface="+mj-lt"/>
                <a:sym typeface="+mn-ea"/>
              </a:rPr>
              <a:t>发票或声明没有按照信用证的规定签名</a:t>
            </a:r>
            <a:r>
              <a:rPr kumimoji="0" lang="zh-CN" altLang="en-US" sz="1200" b="0" i="0" u="none" strike="noStrike" kern="1200" cap="none" spc="0" normalizeH="0" baseline="0" noProof="1">
                <a:solidFill>
                  <a:schemeClr val="tx1"/>
                </a:solidFill>
                <a:effectLst/>
                <a:latin typeface="+mj-lt"/>
                <a:ea typeface="+mn-ea"/>
                <a:cs typeface="+mj-lt"/>
                <a:sym typeface="+mn-ea"/>
              </a:rPr>
              <a:t>）；</a:t>
            </a:r>
            <a:r>
              <a:rPr kumimoji="0" lang="en-US" altLang="zh-CN" sz="1200" b="0" i="0" u="none" strike="noStrike" kern="1200" cap="none" spc="0" normalizeH="0" baseline="0" noProof="1">
                <a:solidFill>
                  <a:schemeClr val="tx1"/>
                </a:solidFill>
                <a:effectLst/>
                <a:latin typeface="+mj-lt"/>
                <a:ea typeface="+mn-ea"/>
                <a:cs typeface="+mj-lt"/>
                <a:sym typeface="+mn-ea"/>
              </a:rPr>
              <a:t>.</a:t>
            </a:r>
          </a:p>
          <a:p>
            <a:pPr marL="0" marR="0" indent="0" algn="just" defTabSz="914400" rtl="0" eaLnBrk="1" fontAlgn="base" latinLnBrk="0" hangingPunct="1">
              <a:lnSpc>
                <a:spcPct val="150000"/>
              </a:lnSpc>
              <a:spcBef>
                <a:spcPct val="20000"/>
              </a:spcBef>
              <a:spcAft>
                <a:spcPct val="0"/>
              </a:spcAft>
              <a:buClrTx/>
              <a:buSzTx/>
              <a:buFontTx/>
              <a:buNone/>
            </a:pPr>
            <a:endParaRPr kumimoji="0" lang="en-US" altLang="zh-CN" sz="1400" b="0" i="0" u="none" strike="noStrike" kern="1200" cap="none" spc="0" normalizeH="0" baseline="0" noProof="1">
              <a:solidFill>
                <a:schemeClr val="tx1"/>
              </a:solidFill>
              <a:effectLst/>
              <a:latin typeface="+mj-lt"/>
              <a:ea typeface="+mn-ea"/>
              <a:cs typeface="+mj-lt"/>
              <a:sym typeface="+mn-ea"/>
            </a:endParaRPr>
          </a:p>
        </p:txBody>
      </p:sp>
    </p:spTree>
  </p:cSld>
  <p:clrMapOvr>
    <a:masterClrMapping/>
  </p:clrMapOvr>
</p:sld>
</file>

<file path=ppt/slides/slide5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5298"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677863" y="1585913"/>
            <a:ext cx="7786688" cy="4527550"/>
          </a:xfrm>
        </p:spPr>
        <p:txBody>
          <a:bodyPr/>
          <a:lstStyle/>
          <a:p>
            <a:pPr marL="0" marR="0" indent="0" algn="just" defTabSz="914400" rtl="0" eaLnBrk="1" fontAlgn="base" latinLnBrk="0" hangingPunct="1">
              <a:lnSpc>
                <a:spcPct val="200000"/>
              </a:lnSpc>
              <a:spcBef>
                <a:spcPct val="20000"/>
              </a:spcBef>
              <a:spcAft>
                <a:spcPct val="0"/>
              </a:spcAft>
              <a:buClrTx/>
              <a:buSzTx/>
              <a:buFontTx/>
              <a:buNone/>
            </a:pP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Remedy for the documents in discrepancies after shipment</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2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装船后单证不符的补救办法）</a:t>
            </a:r>
          </a:p>
          <a:p>
            <a:pPr marL="0" marR="0" indent="0" algn="just" defTabSz="914400" rtl="0" eaLnBrk="1" fontAlgn="base" latinLnBrk="0" hangingPunct="1">
              <a:lnSpc>
                <a:spcPct val="20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a:t>
            </a:r>
            <a:r>
              <a:rPr kumimoji="0" lang="zh-CN" sz="1400" b="0" i="0" u="none" strike="noStrike" kern="1200" cap="none" spc="0" normalizeH="0" baseline="0" noProof="1">
                <a:solidFill>
                  <a:schemeClr val="tx1"/>
                </a:solidFill>
                <a:effectLst/>
                <a:latin typeface="+mj-lt"/>
                <a:ea typeface="+mn-ea"/>
                <a:cs typeface="+mj-lt"/>
                <a:sym typeface="+mn-ea"/>
              </a:rPr>
              <a:t>When a discrepancy is detected by the negotiating bank, a correction to the document may be allowed if it can be done quickly while remaining in the control of the bank. If time is not a factor, the exporter should should request that the negotiating bank return the documents for corrections, the exporter may handle the discrepancies in the following ways</a:t>
            </a:r>
            <a:r>
              <a:rPr kumimoji="0" lang="zh-CN" sz="1200" b="0" i="0" u="none" strike="noStrike" kern="1200" cap="none" spc="0" normalizeH="0" baseline="0" noProof="1">
                <a:solidFill>
                  <a:schemeClr val="tx1"/>
                </a:solidFill>
                <a:effectLst/>
                <a:latin typeface="+mj-lt"/>
                <a:ea typeface="+mn-ea"/>
                <a:cs typeface="+mj-lt"/>
                <a:sym typeface="+mn-ea"/>
              </a:rPr>
              <a:t>（如果议付行发现了单据的某个不符点，而单据还在银行手里，且不符点能很快更改，那么，可能允许修改单据。但是，如果时间不是问题，那么，出口商就应要求议付行退回单据，然后进行修改。如果没有足够的时间修改，出口商也许会按下列方式处理不符点：）</a:t>
            </a:r>
          </a:p>
        </p:txBody>
      </p:sp>
    </p:spTree>
  </p:cSld>
  <p:clrMapOvr>
    <a:masterClrMapping/>
  </p:clrMapOvr>
</p:sld>
</file>

<file path=ppt/slides/slide5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6322"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677863" y="1585913"/>
            <a:ext cx="7786688" cy="4527550"/>
          </a:xfrm>
        </p:spPr>
        <p:txBody>
          <a:bodyPr/>
          <a:lstStyle/>
          <a:p>
            <a:pPr marL="0" marR="0" indent="0" algn="just" defTabSz="914400" rtl="0" eaLnBrk="1" fontAlgn="base" latinLnBrk="0" hangingPunct="1">
              <a:lnSpc>
                <a:spcPct val="200000"/>
              </a:lnSpc>
              <a:spcBef>
                <a:spcPct val="20000"/>
              </a:spcBef>
              <a:spcAft>
                <a:spcPct val="0"/>
              </a:spcAft>
              <a:buClrTx/>
              <a:buSzTx/>
              <a:buFontTx/>
              <a:buNone/>
            </a:pP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Remedy for the documents in discrepancies after shipment</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2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装船后单证不符的补救办法）</a:t>
            </a:r>
          </a:p>
          <a:p>
            <a:pPr marL="0" marR="0" indent="0" algn="just" defTabSz="914400" rtl="0" eaLnBrk="1" fontAlgn="base" latinLnBrk="0" hangingPunct="1">
              <a:lnSpc>
                <a:spcPct val="20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① Covering Suggestion（表提）</a:t>
            </a:r>
          </a:p>
          <a:p>
            <a:pPr marL="0" marR="0" indent="0" algn="just" defTabSz="914400" rtl="0" eaLnBrk="1" fontAlgn="base" latinLnBrk="0" hangingPunct="1">
              <a:lnSpc>
                <a:spcPct val="200000"/>
              </a:lnSpc>
              <a:spcBef>
                <a:spcPct val="20000"/>
              </a:spcBef>
              <a:spcAft>
                <a:spcPct val="0"/>
              </a:spcAft>
              <a:buClrTx/>
              <a:buSzTx/>
              <a:buFontTx/>
              <a:buNone/>
            </a:pPr>
            <a:r>
              <a:rPr kumimoji="0" lang="zh-CN" sz="1200" b="0" i="0" u="none" strike="noStrike" kern="1200" cap="none" spc="0" normalizeH="0" baseline="0" noProof="1">
                <a:solidFill>
                  <a:schemeClr val="tx1"/>
                </a:solidFill>
                <a:effectLst/>
                <a:latin typeface="+mj-lt"/>
                <a:ea typeface="+mn-ea"/>
                <a:cs typeface="+mj-lt"/>
                <a:sym typeface="+mn-ea"/>
              </a:rPr>
              <a:t>        When the negotiating bank find minor discrepancies on the presented documents, the exporter may issue a guarantee letter to the negotiating bank requiring the negotiating with guarantee after receiving the approval of the importer. In this case, the remarks of discrepancies and the words like “negotiation under guarantee” are indicated on the Covering Schedule which is in company with the shipping documents. （当议付行审单发现不符点时，如情节不严重，在征得进口商同意后，出口商可向议付行出具担保书，要求凭担保议付。这时，议付行向开证行寄单时，在随单据的表盖（Covering Schedule）上注明单证不符点和“凭保议付”字样。此种做法称为“担保议付”，也被称为“表盖提出”（简称“表提”））。</a:t>
            </a:r>
          </a:p>
        </p:txBody>
      </p:sp>
    </p:spTree>
  </p:cSld>
  <p:clrMapOvr>
    <a:masterClrMapping/>
  </p:clrMapOvr>
</p:sld>
</file>

<file path=ppt/slides/slide5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7346"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677863" y="1585913"/>
            <a:ext cx="7786688" cy="4527550"/>
          </a:xfrm>
        </p:spPr>
        <p:txBody>
          <a:bodyPr/>
          <a:lstStyle/>
          <a:p>
            <a:pPr marL="0" marR="0" indent="0" algn="just" defTabSz="914400" rtl="0" eaLnBrk="1" fontAlgn="base" latinLnBrk="0" hangingPunct="1">
              <a:lnSpc>
                <a:spcPct val="200000"/>
              </a:lnSpc>
              <a:spcBef>
                <a:spcPct val="20000"/>
              </a:spcBef>
              <a:spcAft>
                <a:spcPct val="0"/>
              </a:spcAft>
              <a:buClrTx/>
              <a:buSzTx/>
              <a:buFontTx/>
              <a:buNone/>
            </a:pP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Remedy for the documents in discrepancies after shipment</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2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装船后单证不符的补救办法）</a:t>
            </a:r>
          </a:p>
          <a:p>
            <a:pPr marL="0" marR="0" indent="0" algn="just" defTabSz="914400" rtl="0" eaLnBrk="1" fontAlgn="base" latinLnBrk="0" hangingPunct="1">
              <a:lnSpc>
                <a:spcPct val="20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 ② Telegraph Suggestion（电提）</a:t>
            </a:r>
          </a:p>
          <a:p>
            <a:pPr marL="0" marR="0" indent="0" algn="just" defTabSz="914400" rtl="0" eaLnBrk="1" fontAlgn="base" latinLnBrk="0" hangingPunct="1">
              <a:lnSpc>
                <a:spcPct val="200000"/>
              </a:lnSpc>
              <a:spcBef>
                <a:spcPct val="20000"/>
              </a:spcBef>
              <a:spcAft>
                <a:spcPct val="0"/>
              </a:spcAft>
              <a:buClrTx/>
              <a:buSzTx/>
              <a:buFontTx/>
              <a:buNone/>
            </a:pPr>
            <a:r>
              <a:rPr kumimoji="0" lang="zh-CN" sz="1400" b="0" i="0" u="none" strike="noStrike" kern="1200" cap="none" spc="0" normalizeH="0" baseline="0" noProof="1">
                <a:solidFill>
                  <a:schemeClr val="tx1"/>
                </a:solidFill>
                <a:effectLst/>
                <a:latin typeface="+mj-lt"/>
                <a:ea typeface="+mn-ea"/>
                <a:cs typeface="+mj-lt"/>
                <a:sym typeface="+mn-ea"/>
              </a:rPr>
              <a:t>     When there are documents in discrepancies for negotiation, the negotiating bank may inform the issuing bank with the listed discrepancies through telegraph or fax, then, send the documents out after receiving the confirmation from the issuing bank. Through telegraph suggestion, the attitude of the issuing bank may be known as early as possible.（当出口商所交单据与信用证的规定存在不符的情况下，可由议付行先用电报或电传向开证行列明不符点，待开证行确认接受后，再将单据寄出。“电提”的目的是在尽可能短的时间内了解开证行对单、证不符的态度。）</a:t>
            </a:r>
          </a:p>
        </p:txBody>
      </p:sp>
    </p:spTree>
  </p:cSld>
  <p:clrMapOvr>
    <a:masterClrMapping/>
  </p:clrMapOvr>
</p:sld>
</file>

<file path=ppt/slides/slide5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8370"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677863" y="1585913"/>
            <a:ext cx="7786688" cy="4527550"/>
          </a:xfrm>
        </p:spPr>
        <p:txBody>
          <a:bodyPr/>
          <a:lstStyle/>
          <a:p>
            <a:pPr marL="0" marR="0" indent="0" algn="just" defTabSz="914400" rtl="0" eaLnBrk="1" fontAlgn="base" latinLnBrk="0" hangingPunct="1">
              <a:lnSpc>
                <a:spcPct val="200000"/>
              </a:lnSpc>
              <a:spcBef>
                <a:spcPct val="20000"/>
              </a:spcBef>
              <a:spcAft>
                <a:spcPct val="0"/>
              </a:spcAft>
              <a:buClrTx/>
              <a:buSzTx/>
              <a:buFontTx/>
              <a:buNone/>
            </a:pP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Remedy for the documents in discrepancies after shipment</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2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装船后单证不符的补救办法）</a:t>
            </a:r>
          </a:p>
          <a:p>
            <a:pPr marL="0" marR="0" indent="0" algn="just" defTabSz="914400" rtl="0" eaLnBrk="1" fontAlgn="base" latinLnBrk="0" hangingPunct="1">
              <a:lnSpc>
                <a:spcPct val="20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400" b="1" i="0"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sym typeface="+mn-ea"/>
              </a:rPr>
              <a:t>③ Collection with Documents （ 改为跟单托收）</a:t>
            </a:r>
          </a:p>
          <a:p>
            <a:pPr marL="0" marR="0" indent="0" algn="just" defTabSz="914400" rtl="0" eaLnBrk="1" fontAlgn="base" latinLnBrk="0" hangingPunct="1">
              <a:lnSpc>
                <a:spcPct val="150000"/>
              </a:lnSpc>
              <a:spcBef>
                <a:spcPct val="20000"/>
              </a:spcBef>
              <a:spcAft>
                <a:spcPct val="0"/>
              </a:spcAft>
              <a:buClrTx/>
              <a:buSzTx/>
              <a:buFontTx/>
              <a:buNone/>
            </a:pPr>
            <a:r>
              <a:rPr kumimoji="0" lang="zh-CN" sz="1400" b="0" i="0" u="none" strike="noStrike" kern="1200" cap="none" spc="0" normalizeH="0" baseline="0" noProof="1">
                <a:solidFill>
                  <a:schemeClr val="tx1"/>
                </a:solidFill>
                <a:effectLst/>
                <a:latin typeface="+mj-lt"/>
                <a:ea typeface="+mn-ea"/>
                <a:cs typeface="+mj-lt"/>
                <a:sym typeface="+mn-ea"/>
              </a:rPr>
              <a:t>    For the presenting documents in discrepancies, the exporter may settle the payment by collection with documents in case that the negotiating bank is not willing to adopt telegraph suggestion or covering suggestion. Since the collection is concerning about the business under the credit issued earlier, the collecting bank still takes the issuing bank of the credit as the presenting bank to present the documents with draft to the importer for payment.</a:t>
            </a:r>
            <a:r>
              <a:rPr kumimoji="0" lang="zh-CN" sz="1600" b="0" i="0" u="none" strike="noStrike" kern="1200" cap="none" spc="0" normalizeH="0" baseline="0" noProof="1">
                <a:solidFill>
                  <a:schemeClr val="tx1"/>
                </a:solidFill>
                <a:effectLst/>
                <a:latin typeface="+mj-lt"/>
                <a:ea typeface="+mn-ea"/>
                <a:cs typeface="+mj-lt"/>
                <a:sym typeface="+mn-ea"/>
              </a:rPr>
              <a:t> （如出现单证不符，议付行又不愿意采用“电提”或“表提”的做法，出口商只能采用收托的方式，委托银行寄单收款。由于这种托收与原信用证有关，为了使进口商易于了解该项托收业务的来由，托收行仍以原信用证的开证行作为代收行，请其代为收款。）</a:t>
            </a:r>
          </a:p>
        </p:txBody>
      </p:sp>
    </p:spTree>
  </p:cSld>
  <p:clrMapOvr>
    <a:masterClrMapping/>
  </p:clrMapOvr>
</p:sld>
</file>

<file path=ppt/slides/slide5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One</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Export Contract（第一节 出口合同的履行）</a:t>
            </a:r>
          </a:p>
        </p:txBody>
      </p:sp>
      <p:sp>
        <p:nvSpPr>
          <p:cNvPr id="59394" name="文本框 99"/>
          <p:cNvSpPr txBox="1"/>
          <p:nvPr/>
        </p:nvSpPr>
        <p:spPr>
          <a:xfrm>
            <a:off x="677863" y="1079500"/>
            <a:ext cx="7786687" cy="506413"/>
          </a:xfrm>
          <a:prstGeom prst="rect">
            <a:avLst/>
          </a:prstGeom>
          <a:noFill/>
          <a:ln w="9525">
            <a:noFill/>
          </a:ln>
        </p:spPr>
        <p:txBody>
          <a:bodyPr wrap="square" anchor="t" anchorCtr="0">
            <a:spAutoFit/>
          </a:bodyPr>
          <a:lstStyle/>
          <a:p>
            <a:pPr>
              <a:lnSpc>
                <a:spcPct val="150000"/>
              </a:lnSpc>
            </a:pPr>
            <a:r>
              <a:rPr lang="zh-CN" altLang="zh-CN" b="1">
                <a:latin typeface="Arial" panose="020B0604020202020204" pitchFamily="34" charset="0"/>
                <a:ea typeface="宋体" panose="02010600030101010101" pitchFamily="2" charset="-122"/>
              </a:rPr>
              <a:t>6、Settlement of Export Proceeds in Foreign Exchange（出口结汇）</a:t>
            </a:r>
          </a:p>
        </p:txBody>
      </p:sp>
      <p:sp>
        <p:nvSpPr>
          <p:cNvPr id="3" name="文本占位符 5122"/>
          <p:cNvSpPr>
            <a:spLocks noGrp="1"/>
          </p:cNvSpPr>
          <p:nvPr>
            <p:ph idx="1"/>
          </p:nvPr>
        </p:nvSpPr>
        <p:spPr>
          <a:xfrm>
            <a:off x="677863" y="1585913"/>
            <a:ext cx="7786688" cy="4527550"/>
          </a:xfrm>
        </p:spPr>
        <p:txBody>
          <a:bodyPr/>
          <a:lstStyle/>
          <a:p>
            <a:pPr marL="0" marR="0" indent="0" algn="just" defTabSz="914400" rtl="0" eaLnBrk="1" fontAlgn="base" latinLnBrk="0" hangingPunct="1">
              <a:lnSpc>
                <a:spcPct val="200000"/>
              </a:lnSpc>
              <a:spcBef>
                <a:spcPct val="20000"/>
              </a:spcBef>
              <a:spcAft>
                <a:spcPct val="0"/>
              </a:spcAft>
              <a:buClrTx/>
              <a:buSzTx/>
              <a:buFontTx/>
              <a:buNone/>
            </a:pPr>
            <a:r>
              <a:rPr kumimoji="0" lang="en-US"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(2) Remedy for the documents in discrepancies after shipment</a:t>
            </a: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r>
              <a:rPr kumimoji="0" lang="zh-CN" sz="12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装船后单证不符的补救办法）</a:t>
            </a:r>
          </a:p>
          <a:p>
            <a:pPr marL="0" marR="0" indent="0" algn="just" defTabSz="914400" rtl="0" eaLnBrk="1" fontAlgn="base" latinLnBrk="0" hangingPunct="1">
              <a:lnSpc>
                <a:spcPct val="200000"/>
              </a:lnSpc>
              <a:spcBef>
                <a:spcPct val="20000"/>
              </a:spcBef>
              <a:spcAft>
                <a:spcPct val="0"/>
              </a:spcAft>
              <a:buClrTx/>
              <a:buSzTx/>
              <a:buFontTx/>
              <a:buNone/>
            </a:pPr>
            <a:r>
              <a:rPr kumimoji="0" lang="zh-CN" sz="14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sym typeface="+mn-ea"/>
              </a:rPr>
              <a:t>  </a:t>
            </a:r>
            <a:endParaRPr kumimoji="0" lang="zh-CN" sz="1200" b="0" i="0" u="none" strike="noStrike" kern="1200" cap="none" spc="0" normalizeH="0" baseline="0" noProof="1">
              <a:solidFill>
                <a:schemeClr val="tx1"/>
              </a:solidFill>
              <a:effectLst/>
              <a:latin typeface="+mj-lt"/>
              <a:ea typeface="+mn-ea"/>
              <a:cs typeface="+mj-lt"/>
              <a:sym typeface="+mn-ea"/>
            </a:endParaRPr>
          </a:p>
        </p:txBody>
      </p:sp>
      <p:sp>
        <p:nvSpPr>
          <p:cNvPr id="2" name="文本框 1"/>
          <p:cNvSpPr txBox="1"/>
          <p:nvPr/>
        </p:nvSpPr>
        <p:spPr>
          <a:xfrm>
            <a:off x="792163" y="1843088"/>
            <a:ext cx="7558088" cy="3830638"/>
          </a:xfrm>
          <a:prstGeom prst="rect">
            <a:avLst/>
          </a:prstGeom>
          <a:noFill/>
          <a:ln w="9525">
            <a:noFill/>
          </a:ln>
        </p:spPr>
        <p:txBody>
          <a:bodyPr wrap="square">
            <a:spAutoFit/>
          </a:bodyPr>
          <a:lstStyle/>
          <a:p>
            <a:pPr indent="266700" algn="just">
              <a:lnSpc>
                <a:spcPct val="150000"/>
              </a:lnSpc>
            </a:pPr>
            <a:r>
              <a:rPr lang="en-US" sz="2400" b="1"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j-lt"/>
              </a:rPr>
              <a:t>★ </a:t>
            </a:r>
            <a:r>
              <a:rPr lang="en-US" sz="1400" noProof="1">
                <a:latin typeface="微软雅黑" panose="020B0503020204020204" charset="-122"/>
                <a:ea typeface="微软雅黑" panose="020B0503020204020204" charset="-122"/>
                <a:cs typeface="+mj-lt"/>
              </a:rPr>
              <a:t> </a:t>
            </a:r>
            <a:r>
              <a:rPr lang="en-US" sz="1400" noProof="1">
                <a:latin typeface="+mj-lt"/>
                <a:ea typeface="宋体" panose="02010600030101010101" pitchFamily="2" charset="-122"/>
                <a:cs typeface="+mj-lt"/>
              </a:rPr>
              <a:t>It shall be paid attention that the above-mentioned three remedy ways have changed a bank credit into a commercial credit, with the issuing bank free of the first undertaking of payment under L/C, which is unfavorable to the exporter. Therefore, it is not advisable for the exporters to adopt the above mentioned remedy measures unless it is inevitable. The exporters shall pay more attention to the documentation work with careful examination of documents so as to settle all the problems before the shipment and avoid any discrepancy on the documents.</a:t>
            </a:r>
            <a:r>
              <a:rPr lang="zh-CN" altLang="en-US" sz="1400" noProof="1">
                <a:latin typeface="+mj-lt"/>
                <a:ea typeface="宋体" panose="02010600030101010101" pitchFamily="2" charset="-122"/>
                <a:cs typeface="+mj-lt"/>
              </a:rPr>
              <a:t>（值得注意的是，以上三种处理方法，实际上已将银行信用改为商业信用，开证行已不再承担信用证项下的付款责任，致使出口商完全陷于被动地位。因此，除非万不得已，不要轻易采用上述三种补救措施，而是应该认真缮制单据，仔细预审单据，将问题解决在货物出运之前。）</a:t>
            </a:r>
          </a:p>
          <a:p>
            <a:pPr indent="266700" algn="just">
              <a:lnSpc>
                <a:spcPct val="150000"/>
              </a:lnSpc>
            </a:pPr>
            <a:r>
              <a:rPr lang="en-US" sz="1200" b="1" noProof="1">
                <a:latin typeface="Times New Roman" panose="02020603050405020304" pitchFamily="18" charset="0"/>
                <a:ea typeface="宋体" panose="02010600030101010101" pitchFamily="2" charset="-122"/>
                <a:cs typeface="+mn-cs"/>
              </a:rPr>
              <a:t> </a:t>
            </a:r>
            <a:endParaRPr lang="zh-CN" altLang="en-US" noProof="1"/>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11560" y="280039"/>
            <a:ext cx="4116833" cy="584775"/>
          </a:xfrm>
          <a:prstGeom prst="rect">
            <a:avLst/>
          </a:prstGeom>
        </p:spPr>
        <p:txBody>
          <a:bodyPr wrap="none">
            <a:spAutoFit/>
          </a:bodyPr>
          <a:lstStyle/>
          <a:p>
            <a:r>
              <a:rPr lang="en-US" altLang="zh-CN" sz="3200">
                <a:latin typeface="Times New Roman" panose="02020603050405020304" pitchFamily="18" charset="0"/>
                <a:cs typeface="Times New Roman" panose="02020603050405020304" pitchFamily="18" charset="0"/>
              </a:rPr>
              <a:t> (4) Conditioned weight</a:t>
            </a:r>
          </a:p>
        </p:txBody>
      </p:sp>
      <p:sp>
        <p:nvSpPr>
          <p:cNvPr id="3" name="TextBox 2"/>
          <p:cNvSpPr txBox="1"/>
          <p:nvPr/>
        </p:nvSpPr>
        <p:spPr>
          <a:xfrm>
            <a:off x="750381" y="1052736"/>
            <a:ext cx="7494027" cy="892552"/>
          </a:xfrm>
          <a:prstGeom prst="rect">
            <a:avLst/>
          </a:prstGeom>
          <a:noFill/>
        </p:spPr>
        <p:txBody>
          <a:bodyPr wrap="square" rtlCol="0">
            <a:spAutoFit/>
          </a:bodyPr>
          <a:lstStyle/>
          <a:p>
            <a:r>
              <a:rPr lang="en-US" altLang="zh-CN" sz="2600">
                <a:latin typeface="Times New Roman" panose="02020603050405020304" pitchFamily="18" charset="0"/>
                <a:cs typeface="Times New Roman" panose="02020603050405020304" pitchFamily="18" charset="0"/>
              </a:rPr>
              <a:t>a formula to calculate the conditioned weight of product is shown as below: </a:t>
            </a:r>
          </a:p>
        </p:txBody>
      </p:sp>
      <p:pic>
        <p:nvPicPr>
          <p:cNvPr id="2050" name="Picture 2" descr="C:\Users\asus\AppData\Local\Temp\ksohtml\wpsA0A6.tm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381" y="1945288"/>
            <a:ext cx="7635554" cy="11521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1560" y="3159956"/>
            <a:ext cx="7776864" cy="3108543"/>
          </a:xfrm>
          <a:prstGeom prst="rect">
            <a:avLst/>
          </a:prstGeom>
          <a:noFill/>
        </p:spPr>
        <p:txBody>
          <a:bodyPr wrap="square" rtlCol="0">
            <a:spAutoFit/>
          </a:bodyPr>
          <a:lstStyle>
            <a:defPPr>
              <a:defRPr lang="zh-CN"/>
            </a:defPPr>
            <a:lvl1pPr>
              <a:defRPr sz="2800">
                <a:latin typeface="Times New Roman" panose="02020603050405020304" pitchFamily="18" charset="0"/>
                <a:cs typeface="Times New Roman" panose="02020603050405020304" pitchFamily="18" charset="0"/>
              </a:defRPr>
            </a:lvl1pPr>
          </a:lstStyle>
          <a:p>
            <a:r>
              <a:rPr lang="en-US" altLang="zh-CN" sz="2600"/>
              <a:t>The accepted international standard regaining water content is 11%.</a:t>
            </a:r>
          </a:p>
          <a:p>
            <a:r>
              <a:rPr lang="en-US" altLang="zh-CN" sz="2400"/>
              <a:t>(</a:t>
            </a:r>
            <a:r>
              <a:rPr lang="zh-CN" altLang="en-US" sz="2400"/>
              <a:t>计算商品公量重量的公式如下：</a:t>
            </a:r>
            <a:endParaRPr lang="en-US" altLang="zh-CN" sz="2400"/>
          </a:p>
          <a:p>
            <a:endParaRPr lang="en-US" altLang="zh-CN" sz="2400"/>
          </a:p>
          <a:p>
            <a:endParaRPr lang="en-US" altLang="zh-CN" sz="2400"/>
          </a:p>
          <a:p>
            <a:endParaRPr lang="en-US" altLang="zh-CN" sz="2400"/>
          </a:p>
          <a:p>
            <a:r>
              <a:rPr lang="en-US" altLang="zh-CN" sz="2400"/>
              <a:t>                  </a:t>
            </a:r>
            <a:r>
              <a:rPr lang="zh-CN" altLang="en-US" sz="2400"/>
              <a:t>           国际上规定的标准含水量为</a:t>
            </a:r>
            <a:r>
              <a:rPr lang="en-US" altLang="zh-CN" sz="2400"/>
              <a:t>11%</a:t>
            </a:r>
            <a:r>
              <a:rPr lang="zh-CN" altLang="en-US" sz="2400"/>
              <a:t>。</a:t>
            </a:r>
            <a:r>
              <a:rPr lang="en-US" altLang="zh-CN" sz="2400"/>
              <a:t>)</a:t>
            </a:r>
          </a:p>
          <a:p>
            <a:endParaRPr lang="zh-CN" altLang="en-US" sz="2400"/>
          </a:p>
        </p:txBody>
      </p:sp>
      <p:sp>
        <p:nvSpPr>
          <p:cNvPr id="6" name="矩形 5"/>
          <p:cNvSpPr/>
          <p:nvPr/>
        </p:nvSpPr>
        <p:spPr>
          <a:xfrm>
            <a:off x="611560" y="280039"/>
            <a:ext cx="4937570" cy="584775"/>
          </a:xfrm>
          <a:prstGeom prst="rect">
            <a:avLst/>
          </a:prstGeom>
        </p:spPr>
        <p:txBody>
          <a:bodyPr wrap="none">
            <a:spAutoFit/>
          </a:bodyPr>
          <a:lstStyle/>
          <a:p>
            <a:r>
              <a:rPr lang="en-US" altLang="zh-CN" sz="3200">
                <a:latin typeface="Times New Roman" panose="02020603050405020304" pitchFamily="18" charset="0"/>
                <a:cs typeface="Times New Roman" panose="02020603050405020304" pitchFamily="18" charset="0"/>
              </a:rPr>
              <a:t> (4) Conditioned weight</a:t>
            </a:r>
            <a:r>
              <a:rPr lang="en-US" altLang="zh-CN" sz="2400">
                <a:latin typeface="Times New Roman" panose="02020603050405020304" pitchFamily="18" charset="0"/>
                <a:cs typeface="Times New Roman" panose="02020603050405020304" pitchFamily="18" charset="0"/>
              </a:rPr>
              <a:t>(</a:t>
            </a:r>
            <a:r>
              <a:rPr lang="zh-CN" altLang="en-US" sz="2400"/>
              <a:t>公量</a:t>
            </a:r>
            <a:r>
              <a:rPr lang="en-US" altLang="zh-CN" sz="2400">
                <a:latin typeface="Times New Roman" panose="02020603050405020304" pitchFamily="18" charset="0"/>
                <a:cs typeface="Times New Roman" panose="02020603050405020304" pitchFamily="18" charset="0"/>
              </a:rPr>
              <a:t>)</a:t>
            </a:r>
          </a:p>
        </p:txBody>
      </p:sp>
      <p:pic>
        <p:nvPicPr>
          <p:cNvPr id="2052" name="Picture 4" descr="C:\Users\asus\AppData\Local\Temp\ksohtml\wpsE422.tm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9062" y="4391651"/>
            <a:ext cx="6303298" cy="9095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5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Two</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Import Contract（第二节 进口合同的履行）</a:t>
            </a:r>
          </a:p>
        </p:txBody>
      </p:sp>
      <p:sp>
        <p:nvSpPr>
          <p:cNvPr id="60418" name="文本占位符 5122"/>
          <p:cNvSpPr>
            <a:spLocks noGrp="1"/>
          </p:cNvSpPr>
          <p:nvPr>
            <p:ph idx="1"/>
          </p:nvPr>
        </p:nvSpPr>
        <p:spPr>
          <a:xfrm>
            <a:off x="835025" y="2259013"/>
            <a:ext cx="7575550" cy="4527550"/>
          </a:xfrm>
        </p:spPr>
        <p:txBody>
          <a:bodyPr anchor="t" anchorCtr="0"/>
          <a:lstStyle/>
          <a:p>
            <a:pPr marL="0" indent="0" algn="just">
              <a:lnSpc>
                <a:spcPct val="150000"/>
              </a:lnSpc>
              <a:buNone/>
            </a:pPr>
            <a:r>
              <a:rPr lang="en-US" altLang="zh-CN" sz="1400">
                <a:sym typeface="宋体" panose="02010600030101010101" pitchFamily="2" charset="-122"/>
              </a:rPr>
              <a:t>The operation of import business is similar to that of the export business. In the import business of China, it is more beneficial for the Chinese importer to conclude the contract with the trade term of FOB, so there are more deals conclude with the trade term of FOB. For the import business by L/C, the general procedures are as follows</a:t>
            </a:r>
            <a:r>
              <a:rPr lang="zh-CN" altLang="en-US" sz="1400">
                <a:sym typeface="宋体" panose="02010600030101010101" pitchFamily="2" charset="-122"/>
              </a:rPr>
              <a:t>（</a:t>
            </a:r>
            <a:r>
              <a:rPr lang="zh-CN" altLang="zh-CN" sz="1600">
                <a:latin typeface="宋体" panose="02010600030101010101" pitchFamily="2" charset="-122"/>
                <a:sym typeface="宋体" panose="02010600030101010101" pitchFamily="2" charset="-122"/>
              </a:rPr>
              <a:t>进口业务操作和出口业务操作原理是一样的。在我国进口贸易中，按FOB贸易术语成交，对我方更为有利，因此占的比例比较多。如果采用信用证支付方式，进口业务的一般流程为）：  </a:t>
            </a:r>
          </a:p>
        </p:txBody>
      </p:sp>
    </p:spTree>
  </p:cSld>
  <p:clrMapOvr>
    <a:masterClrMapping/>
  </p:clrMapOvr>
</p:sld>
</file>

<file path=ppt/slides/slide5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777875" y="42863"/>
            <a:ext cx="103917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Two</a:t>
            </a:r>
            <a:r>
              <a:rPr kumimoji="0" lang="zh-CN" altLang="en-US" sz="2000" b="1" i="0"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a:t>
            </a:r>
            <a:r>
              <a:rPr kumimoji="0" lang="zh-CN" altLang="en-US" sz="18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Performance of Import Contract（第二节 进口合同的履行）</a:t>
            </a:r>
          </a:p>
        </p:txBody>
      </p:sp>
      <p:sp>
        <p:nvSpPr>
          <p:cNvPr id="61442" name="文本占位符 5122"/>
          <p:cNvSpPr>
            <a:spLocks noGrp="1"/>
          </p:cNvSpPr>
          <p:nvPr>
            <p:ph idx="1"/>
          </p:nvPr>
        </p:nvSpPr>
        <p:spPr>
          <a:xfrm>
            <a:off x="784225" y="1069975"/>
            <a:ext cx="7575550" cy="4527550"/>
          </a:xfrm>
        </p:spPr>
        <p:txBody>
          <a:bodyPr anchor="t" anchorCtr="0"/>
          <a:lstStyle/>
          <a:p>
            <a:pPr marL="0" indent="0">
              <a:lnSpc>
                <a:spcPct val="150000"/>
              </a:lnSpc>
              <a:buNone/>
            </a:pPr>
            <a:r>
              <a:rPr lang="en-US" altLang="zh-CN" sz="1600" dirty="0"/>
              <a:t>   </a:t>
            </a:r>
            <a:r>
              <a:rPr lang="zh-CN" altLang="en-US" sz="1600" dirty="0"/>
              <a:t>1、Issuance of L/C（开立信用证）</a:t>
            </a:r>
          </a:p>
          <a:p>
            <a:pPr marL="0" indent="0">
              <a:lnSpc>
                <a:spcPct val="150000"/>
              </a:lnSpc>
              <a:buNone/>
            </a:pPr>
            <a:r>
              <a:rPr lang="zh-CN" altLang="en-US" sz="1600" dirty="0"/>
              <a:t>   2、Charter and Book Vessel （租船订舱）</a:t>
            </a:r>
          </a:p>
          <a:p>
            <a:pPr marL="0" indent="0">
              <a:lnSpc>
                <a:spcPct val="150000"/>
              </a:lnSpc>
              <a:buNone/>
            </a:pPr>
            <a:r>
              <a:rPr lang="zh-CN" altLang="en-US" sz="1600" dirty="0"/>
              <a:t>   3、Effect Cargo Insurance （投保货运险）</a:t>
            </a:r>
          </a:p>
          <a:p>
            <a:pPr marL="0" indent="0">
              <a:lnSpc>
                <a:spcPct val="150000"/>
              </a:lnSpc>
              <a:buNone/>
            </a:pPr>
            <a:r>
              <a:rPr lang="zh-CN" altLang="en-US" sz="1600" dirty="0"/>
              <a:t>   4、Documents Examination and Payment （审单和付款）</a:t>
            </a:r>
          </a:p>
          <a:p>
            <a:pPr marL="0" indent="0">
              <a:lnSpc>
                <a:spcPct val="150000"/>
              </a:lnSpc>
              <a:buNone/>
            </a:pPr>
            <a:r>
              <a:rPr lang="zh-CN" altLang="en-US" sz="1600" dirty="0"/>
              <a:t>   5、Customs Clearance and Duty （报关和纳税）</a:t>
            </a:r>
          </a:p>
          <a:p>
            <a:pPr marL="0" indent="0">
              <a:lnSpc>
                <a:spcPct val="150000"/>
              </a:lnSpc>
              <a:buNone/>
            </a:pPr>
            <a:r>
              <a:rPr lang="zh-CN" altLang="en-US" sz="1600" dirty="0"/>
              <a:t>      </a:t>
            </a:r>
            <a:r>
              <a:rPr lang="zh-CN" altLang="en-US" sz="1600" dirty="0">
                <a:latin typeface="微软雅黑" panose="020B0503020204020204" charset="-122"/>
                <a:ea typeface="微软雅黑" panose="020B0503020204020204" charset="-122"/>
              </a:rPr>
              <a:t>◥ </a:t>
            </a:r>
            <a:r>
              <a:rPr lang="zh-CN" altLang="en-US" sz="1600" dirty="0">
                <a:solidFill>
                  <a:srgbClr val="C00000"/>
                </a:solidFill>
              </a:rPr>
              <a:t>The procedures of customs declaration are as follows</a:t>
            </a:r>
            <a:r>
              <a:rPr lang="zh-CN" altLang="en-US" sz="1400" dirty="0">
                <a:solidFill>
                  <a:srgbClr val="C00000"/>
                </a:solidFill>
              </a:rPr>
              <a:t>（通常，报关手续由以下步骤组成）</a:t>
            </a:r>
          </a:p>
          <a:p>
            <a:pPr marL="0" indent="0">
              <a:lnSpc>
                <a:spcPct val="150000"/>
              </a:lnSpc>
              <a:buNone/>
            </a:pPr>
            <a:r>
              <a:rPr lang="zh-CN" altLang="en-US" sz="1400" dirty="0"/>
              <a:t>         (1) Filling in import customs declaration form（填写进口货物报关单）；</a:t>
            </a:r>
          </a:p>
          <a:p>
            <a:pPr marL="0" indent="0">
              <a:lnSpc>
                <a:spcPct val="150000"/>
              </a:lnSpc>
              <a:buNone/>
            </a:pPr>
            <a:r>
              <a:rPr lang="zh-CN" altLang="en-US" sz="1400" dirty="0"/>
              <a:t>         (2) Customs Examination（验查）；</a:t>
            </a:r>
          </a:p>
          <a:p>
            <a:pPr marL="0" indent="0">
              <a:lnSpc>
                <a:spcPct val="150000"/>
              </a:lnSpc>
              <a:buNone/>
            </a:pPr>
            <a:r>
              <a:rPr lang="zh-CN" altLang="en-US" sz="1400" dirty="0"/>
              <a:t>         (3) Customs Duty Payment（纳税）；</a:t>
            </a:r>
          </a:p>
          <a:p>
            <a:pPr marL="0" indent="0">
              <a:lnSpc>
                <a:spcPct val="150000"/>
              </a:lnSpc>
              <a:buNone/>
            </a:pPr>
            <a:r>
              <a:rPr lang="zh-CN" altLang="en-US" sz="1400" dirty="0"/>
              <a:t>         (4) Customs Release ( Customs clearance )（放行（结关））</a:t>
            </a:r>
          </a:p>
          <a:p>
            <a:pPr marL="0" indent="0">
              <a:lnSpc>
                <a:spcPct val="150000"/>
              </a:lnSpc>
              <a:buNone/>
            </a:pPr>
            <a:r>
              <a:rPr lang="zh-CN" altLang="en-US" sz="1600" dirty="0"/>
              <a:t>  6、Delivery （进行交拨）</a:t>
            </a:r>
            <a:endParaRPr lang="zh-CN" altLang="en-US" sz="1400" dirty="0"/>
          </a:p>
          <a:p>
            <a:pPr marL="0" indent="0">
              <a:lnSpc>
                <a:spcPct val="150000"/>
              </a:lnSpc>
              <a:buNone/>
            </a:pPr>
            <a:endParaRPr lang="zh-CN" altLang="en-US" sz="1400" dirty="0"/>
          </a:p>
        </p:txBody>
      </p:sp>
    </p:spTree>
  </p:cSld>
  <p:clrMapOvr>
    <a:masterClrMapping/>
  </p:clrMapOvr>
</p:sld>
</file>

<file path=ppt/slides/slide5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704850" y="1049338"/>
            <a:ext cx="773430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1. Mate’s Receipt: </a:t>
            </a:r>
            <a:r>
              <a:rPr kumimoji="0" sz="1600" b="0" i="0" u="none" strike="noStrike" kern="1200" cap="none" spc="0" normalizeH="0" baseline="0" noProof="1">
                <a:solidFill>
                  <a:schemeClr val="tx1"/>
                </a:solidFill>
                <a:effectLst/>
                <a:latin typeface="+mj-lt"/>
                <a:ea typeface="+mn-ea"/>
                <a:cs typeface="+mj-lt"/>
              </a:rPr>
              <a:t>it is a receipt which is issued by the Captain and Mate after the goods being loaded on board the vessel.</a:t>
            </a:r>
            <a:r>
              <a:rPr kumimoji="0" lang="zh-CN" sz="1400" b="0" i="0" u="none" strike="noStrike" kern="1200" cap="none" spc="0" normalizeH="0" baseline="0" noProof="1">
                <a:solidFill>
                  <a:schemeClr val="tx1"/>
                </a:solidFill>
                <a:effectLst/>
                <a:latin typeface="+mj-lt"/>
                <a:ea typeface="+mn-ea"/>
                <a:cs typeface="+mj-lt"/>
              </a:rPr>
              <a:t>（大副收据：又称收货单，指当托运人将准备装船的货物送到码头，并由承运人或其办理运输的代理人收讫备运，该承运人或其代理人主要是船上大副根据装载货物的实际情况向托运人签发的一种单证。）</a:t>
            </a:r>
            <a:endParaRPr kumimoji="0" lang="zh-CN" sz="16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2. Bill of Exchange: </a:t>
            </a:r>
            <a:r>
              <a:rPr kumimoji="0" sz="1600" b="0" i="0" u="none" strike="noStrike" kern="1200" cap="none" spc="0" normalizeH="0" baseline="0" noProof="1">
                <a:solidFill>
                  <a:schemeClr val="tx1"/>
                </a:solidFill>
                <a:effectLst/>
                <a:latin typeface="+mj-lt"/>
                <a:ea typeface="+mn-ea"/>
                <a:cs typeface="+mj-lt"/>
              </a:rPr>
              <a:t>A bill of exchange (or draft as it is sometimes called) is a written, dated and signed instrument that contains an unconditional order from the drawer（出票人） that directs the drawee（受票人）to pay a definite sum of money to a payee（收款人） on demand or at a specified future date. Simply put, a bill of exchange is a written order by the drawer to the drawee to pay money to the payee.</a:t>
            </a:r>
            <a:r>
              <a:rPr kumimoji="0" lang="zh-CN" sz="1400" b="0" i="0" u="none" strike="noStrike" kern="1200" cap="none" spc="0" normalizeH="0" baseline="0" noProof="1">
                <a:solidFill>
                  <a:schemeClr val="tx1"/>
                </a:solidFill>
                <a:effectLst/>
                <a:latin typeface="+mj-lt"/>
                <a:ea typeface="+mn-ea"/>
                <a:cs typeface="+mj-lt"/>
              </a:rPr>
              <a:t>（汇票：汇票是出票人出具的书面的、注有日期并署名的，要求受票人立即或在未来某个规定时间，支付一定金额给受款人的工具。简言之，汇票是出票人向受款人签发的，要求受票人向受款人进行支付的书面命令。）</a:t>
            </a:r>
          </a:p>
        </p:txBody>
      </p:sp>
      <p:sp>
        <p:nvSpPr>
          <p:cNvPr id="3" name="标题 2"/>
          <p:cNvSpPr>
            <a:spLocks noGrp="1"/>
          </p:cNvSpPr>
          <p:nvPr>
            <p:ph type="title"/>
          </p:nvPr>
        </p:nvSpPr>
        <p:spPr>
          <a:xfrm>
            <a:off x="-542925" y="-93662"/>
            <a:ext cx="74072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T</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hree</a:t>
            </a:r>
            <a:r>
              <a:rPr kumimoji="0" lang="en-US" altLang="zh-CN" sz="2800" b="1" i="0" u="none" strike="noStrike" kern="1200" cap="none" spc="0" normalizeH="0" baseline="0" noProof="1">
                <a:solidFill>
                  <a:schemeClr val="tx2"/>
                </a:solidFill>
                <a:effectLst>
                  <a:outerShdw blurRad="38100" dist="38100" dir="2700000" algn="tl">
                    <a:srgbClr val="000000">
                      <a:alpha val="43137"/>
                    </a:srgbClr>
                  </a:outerShdw>
                </a:effectLst>
                <a:latin typeface="+mj-lt"/>
                <a:ea typeface="+mj-ea"/>
                <a:cs typeface="+mj-lt"/>
                <a:sym typeface="+mn-ea"/>
              </a:rPr>
              <a:t>  </a:t>
            </a:r>
            <a:r>
              <a:rPr kumimoji="0" lang="en-US" alt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Terms</a:t>
            </a:r>
            <a:r>
              <a:rPr kumimoji="0" lang="zh-CN" altLang="en-US"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（第三节 关键词）</a:t>
            </a:r>
          </a:p>
        </p:txBody>
      </p:sp>
    </p:spTree>
  </p:cSld>
  <p:clrMapOvr>
    <a:masterClrMapping/>
  </p:clrMapOvr>
</p:sld>
</file>

<file path=ppt/slides/slide5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704850" y="1265238"/>
            <a:ext cx="773430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zh-CN"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3. Commercial invoice: </a:t>
            </a:r>
            <a:r>
              <a:rPr kumimoji="0" lang="zh-CN" sz="1600" b="0" i="0" u="none" strike="noStrike" kern="1200" cap="none" spc="0" normalizeH="0" baseline="0" noProof="1">
                <a:solidFill>
                  <a:schemeClr val="tx1"/>
                </a:solidFill>
                <a:effectLst/>
                <a:latin typeface="+mj-lt"/>
                <a:ea typeface="+mn-ea"/>
                <a:cs typeface="+mj-lt"/>
              </a:rPr>
              <a:t>Commercial invoice is a list issued by the seller indicating the name of goods, quantity, price and the like details, which is taken as the key document for the delivery of the goods and payment between the buyer and the seller, as well as one of the necessary documents for the tariff declaration. </a:t>
            </a:r>
            <a:r>
              <a:rPr kumimoji="0" lang="zh-CN" sz="1400" b="0" i="0" u="none" strike="noStrike" kern="1200" cap="none" spc="0" normalizeH="0" baseline="0" noProof="1">
                <a:solidFill>
                  <a:schemeClr val="tx1"/>
                </a:solidFill>
                <a:effectLst/>
                <a:latin typeface="+mj-lt"/>
                <a:ea typeface="+mn-ea"/>
                <a:cs typeface="+mj-lt"/>
              </a:rPr>
              <a:t>（商业发票：商业发票是指卖方开立的载有货物名称、数量、价格等内容的清单，作为买卖双方交接货物和结算货款的主要单证，也是进出口申报关税必不可少的单证之一。）</a:t>
            </a:r>
            <a:endParaRPr kumimoji="0" lang="zh-CN" sz="16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lang="en-US" altLang="zh-CN" sz="2000" b="1" i="1" noProof="1">
                <a:solidFill>
                  <a:srgbClr val="C00000"/>
                </a:solidFill>
                <a:effectLst>
                  <a:outerShdw blurRad="38100" dist="38100" dir="2700000" algn="tl">
                    <a:srgbClr val="000000">
                      <a:alpha val="43137"/>
                    </a:srgbClr>
                  </a:outerShdw>
                </a:effectLst>
                <a:latin typeface="+mj-lt"/>
                <a:cs typeface="+mj-lt"/>
              </a:rPr>
              <a:t>4. B/L</a:t>
            </a:r>
            <a:r>
              <a:rPr lang="zh-CN" altLang="en-US" sz="2000" b="1" i="1" noProof="1">
                <a:solidFill>
                  <a:srgbClr val="C00000"/>
                </a:solidFill>
                <a:effectLst>
                  <a:outerShdw blurRad="38100" dist="38100" dir="2700000" algn="tl">
                    <a:srgbClr val="000000">
                      <a:alpha val="43137"/>
                    </a:srgbClr>
                  </a:outerShdw>
                </a:effectLst>
                <a:latin typeface="+mj-lt"/>
                <a:cs typeface="+mj-lt"/>
              </a:rPr>
              <a:t>：</a:t>
            </a:r>
            <a:r>
              <a:rPr kumimoji="0" lang="zh-CN" sz="1600" b="0" i="0" u="none" strike="noStrike" kern="1200" cap="none" spc="0" normalizeH="0" baseline="0" noProof="1">
                <a:solidFill>
                  <a:schemeClr val="tx1"/>
                </a:solidFill>
                <a:effectLst/>
                <a:latin typeface="+mj-lt"/>
                <a:ea typeface="+mn-ea"/>
                <a:cs typeface="+mj-lt"/>
              </a:rPr>
              <a:t>A bill of lading is a transportation document issued by an ocean carrier to a shipper with whom the carrier has entered into a contract for the carriage of goods.</a:t>
            </a:r>
            <a:r>
              <a:rPr kumimoji="0" lang="zh-CN" sz="1400" b="0" i="0" u="none" strike="noStrike" kern="1200" cap="none" spc="0" normalizeH="0" baseline="0" noProof="1">
                <a:solidFill>
                  <a:schemeClr val="tx1"/>
                </a:solidFill>
                <a:effectLst/>
                <a:latin typeface="+mj-lt"/>
                <a:ea typeface="+mn-ea"/>
                <a:cs typeface="+mj-lt"/>
              </a:rPr>
              <a:t> （提单：商业发票是指卖方开立的载有货物名称、数量、价格等内容的清单，作为买卖双方交接货物和结算货款的主要单证，也是进出口申报关税必不可少的单证之一。）</a:t>
            </a:r>
          </a:p>
        </p:txBody>
      </p:sp>
      <p:sp>
        <p:nvSpPr>
          <p:cNvPr id="3" name="标题 2"/>
          <p:cNvSpPr>
            <a:spLocks noGrp="1"/>
          </p:cNvSpPr>
          <p:nvPr>
            <p:ph type="title"/>
          </p:nvPr>
        </p:nvSpPr>
        <p:spPr>
          <a:xfrm>
            <a:off x="-542925" y="-93662"/>
            <a:ext cx="74072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T</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hree</a:t>
            </a:r>
            <a:r>
              <a:rPr kumimoji="0" lang="en-US" altLang="zh-CN" sz="2800" b="1" i="0" u="none" strike="noStrike" kern="1200" cap="none" spc="0" normalizeH="0" baseline="0" noProof="1">
                <a:solidFill>
                  <a:schemeClr val="tx2"/>
                </a:solidFill>
                <a:effectLst>
                  <a:outerShdw blurRad="38100" dist="38100" dir="2700000" algn="tl">
                    <a:srgbClr val="000000">
                      <a:alpha val="43137"/>
                    </a:srgbClr>
                  </a:outerShdw>
                </a:effectLst>
                <a:latin typeface="+mj-lt"/>
                <a:ea typeface="+mj-ea"/>
                <a:cs typeface="+mj-lt"/>
                <a:sym typeface="+mn-ea"/>
              </a:rPr>
              <a:t>  </a:t>
            </a:r>
            <a:r>
              <a:rPr kumimoji="0" lang="en-US" alt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Terms</a:t>
            </a:r>
            <a:r>
              <a:rPr kumimoji="0" lang="zh-CN" altLang="en-US"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（第三节 关键词）</a:t>
            </a:r>
          </a:p>
        </p:txBody>
      </p:sp>
    </p:spTree>
  </p:cSld>
  <p:clrMapOvr>
    <a:masterClrMapping/>
  </p:clrMapOvr>
</p:sld>
</file>

<file path=ppt/slides/slide5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704850" y="1165225"/>
            <a:ext cx="773430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5. Insurance policy (or certificate) : </a:t>
            </a:r>
            <a:r>
              <a:rPr kumimoji="0" lang="zh-CN" sz="1800" b="0" i="0" u="none" strike="noStrike" kern="1200" cap="none" spc="0" normalizeH="0" baseline="0" noProof="1">
                <a:solidFill>
                  <a:schemeClr val="tx1"/>
                </a:solidFill>
                <a:latin typeface="+mj-lt"/>
                <a:ea typeface="+mn-ea"/>
                <a:cs typeface="+mj-lt"/>
              </a:rPr>
              <a:t>The insurance policy (or certificate) is a document indicating the type and amount of insurance coverage in force on a particular shipment. In documentary credit transactions the insurance document is used to assure the consignee that insurance is provided to cover loss of or damage to cargo while in transit. </a:t>
            </a:r>
            <a:r>
              <a:rPr kumimoji="0" lang="zh-CN" sz="1600" b="0" i="0" u="none" strike="noStrike" kern="1200" cap="none" spc="0" normalizeH="0" baseline="0" noProof="1">
                <a:solidFill>
                  <a:schemeClr val="tx1"/>
                </a:solidFill>
                <a:latin typeface="+mj-lt"/>
                <a:ea typeface="+mn-ea"/>
                <a:cs typeface="+mj-lt"/>
              </a:rPr>
              <a:t>（保险单（保险凭证）： 保险单（保险凭证）是表明特定货物的保险险别及保险金额的单据。在跟单信用证交易中，保险单据用于向收货人保证已经对货物运输中的灭失投了保。）</a:t>
            </a:r>
          </a:p>
          <a:p>
            <a:pPr marL="0" marR="0" indent="0" algn="just" defTabSz="914400" rtl="0" eaLnBrk="1" fontAlgn="base" latinLnBrk="0" hangingPunct="1">
              <a:lnSpc>
                <a:spcPct val="150000"/>
              </a:lnSpc>
              <a:spcBef>
                <a:spcPct val="20000"/>
              </a:spcBef>
              <a:spcAft>
                <a:spcPct val="0"/>
              </a:spcAft>
              <a:buClrTx/>
              <a:buSzTx/>
              <a:buFontTx/>
              <a:buNone/>
            </a:pPr>
            <a:endParaRPr kumimoji="0" lang="zh-CN" sz="1600" b="0" i="0" u="none" strike="noStrike" kern="1200" cap="none" spc="0" normalizeH="0" baseline="0" noProof="1">
              <a:solidFill>
                <a:schemeClr val="tx1"/>
              </a:solidFill>
              <a:latin typeface="+mj-lt"/>
              <a:ea typeface="+mn-ea"/>
              <a:cs typeface="+mj-lt"/>
            </a:endParaRPr>
          </a:p>
        </p:txBody>
      </p:sp>
      <p:sp>
        <p:nvSpPr>
          <p:cNvPr id="3" name="标题 2"/>
          <p:cNvSpPr>
            <a:spLocks noGrp="1"/>
          </p:cNvSpPr>
          <p:nvPr>
            <p:ph type="title"/>
          </p:nvPr>
        </p:nvSpPr>
        <p:spPr>
          <a:xfrm>
            <a:off x="-542925" y="-93662"/>
            <a:ext cx="74072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T</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hree</a:t>
            </a:r>
            <a:r>
              <a:rPr kumimoji="0" lang="en-US" altLang="zh-CN" sz="2800" b="1" i="0" u="none" strike="noStrike" kern="1200" cap="none" spc="0" normalizeH="0" baseline="0" noProof="1">
                <a:solidFill>
                  <a:schemeClr val="tx2"/>
                </a:solidFill>
                <a:effectLst>
                  <a:outerShdw blurRad="38100" dist="38100" dir="2700000" algn="tl">
                    <a:srgbClr val="000000">
                      <a:alpha val="43137"/>
                    </a:srgbClr>
                  </a:outerShdw>
                </a:effectLst>
                <a:latin typeface="+mj-lt"/>
                <a:ea typeface="+mj-ea"/>
                <a:cs typeface="+mj-lt"/>
                <a:sym typeface="+mn-ea"/>
              </a:rPr>
              <a:t>  </a:t>
            </a:r>
            <a:r>
              <a:rPr kumimoji="0" lang="en-US" alt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Terms</a:t>
            </a:r>
            <a:r>
              <a:rPr kumimoji="0" lang="zh-CN" altLang="en-US"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（第三节 关键词）</a:t>
            </a:r>
          </a:p>
        </p:txBody>
      </p:sp>
    </p:spTree>
  </p:cSld>
  <p:clrMapOvr>
    <a:masterClrMapping/>
  </p:clrMapOvr>
</p:sld>
</file>

<file path=ppt/slides/slide5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704850" y="1165225"/>
            <a:ext cx="773430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endParaRPr kumimoji="0" lang="zh-CN" sz="1600" b="0" i="0" u="none" strike="noStrike" kern="1200" cap="none" spc="0" normalizeH="0" baseline="0" noProof="1">
              <a:solidFill>
                <a:schemeClr val="tx1"/>
              </a:solidFill>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6. C/O:</a:t>
            </a:r>
            <a:r>
              <a:rPr kumimoji="0" 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 </a:t>
            </a:r>
            <a:r>
              <a:rPr kumimoji="0" lang="zh-CN" sz="1600" b="0" i="0" u="none" strike="noStrike" kern="1200" cap="none" spc="0" normalizeH="0" baseline="0" noProof="1">
                <a:solidFill>
                  <a:schemeClr val="tx1"/>
                </a:solidFill>
                <a:latin typeface="+mj-lt"/>
                <a:ea typeface="+mn-ea"/>
                <a:cs typeface="+mj-lt"/>
              </a:rPr>
              <a:t>Certificate of Origin of the People’s Republic of China is a legal document certifying the manufacture of the goods to be exported is in conformity with the Rules of Origin for Export Goods of the People’s Republic of China, which is made in a uniform format by National Commercial Department. It is required by the countries or regions where the customs invoice or consular invoice is not used to set the duties on the imported goods.</a:t>
            </a:r>
            <a:r>
              <a:rPr kumimoji="0" lang="zh-CN" sz="1400" b="0" i="0" u="none" strike="noStrike" kern="1200" cap="none" spc="0" normalizeH="0" baseline="0" noProof="1">
                <a:solidFill>
                  <a:schemeClr val="tx1"/>
                </a:solidFill>
                <a:latin typeface="+mj-lt"/>
                <a:ea typeface="+mn-ea"/>
                <a:cs typeface="+mj-lt"/>
              </a:rPr>
              <a:t>（C/O: 一般原产地证书，简称 “C/O原产地证书”，又称为“普通产地证书”，简称“原产地证”，它是证明本批出口商品的生产或制造符合《中华人民共和国出口货物原产地规则》的一种法律文件，是由商务部统一规定格式并印制。通常用于不使用海关发票或领事发票的国家或地区，以确认对货物征税的税率。）</a:t>
            </a:r>
          </a:p>
        </p:txBody>
      </p:sp>
      <p:sp>
        <p:nvSpPr>
          <p:cNvPr id="3" name="标题 2"/>
          <p:cNvSpPr>
            <a:spLocks noGrp="1"/>
          </p:cNvSpPr>
          <p:nvPr>
            <p:ph type="title"/>
          </p:nvPr>
        </p:nvSpPr>
        <p:spPr>
          <a:xfrm>
            <a:off x="-542925" y="-93662"/>
            <a:ext cx="74072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T</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hree</a:t>
            </a:r>
            <a:r>
              <a:rPr kumimoji="0" lang="en-US" altLang="zh-CN" sz="2800" b="1" i="0" u="none" strike="noStrike" kern="1200" cap="none" spc="0" normalizeH="0" baseline="0" noProof="1">
                <a:solidFill>
                  <a:schemeClr val="tx2"/>
                </a:solidFill>
                <a:effectLst>
                  <a:outerShdw blurRad="38100" dist="38100" dir="2700000" algn="tl">
                    <a:srgbClr val="000000">
                      <a:alpha val="43137"/>
                    </a:srgbClr>
                  </a:outerShdw>
                </a:effectLst>
                <a:latin typeface="+mj-lt"/>
                <a:ea typeface="+mj-ea"/>
                <a:cs typeface="+mj-lt"/>
                <a:sym typeface="+mn-ea"/>
              </a:rPr>
              <a:t>  </a:t>
            </a:r>
            <a:r>
              <a:rPr kumimoji="0" lang="en-US" alt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Terms</a:t>
            </a:r>
            <a:r>
              <a:rPr kumimoji="0" lang="zh-CN" altLang="en-US"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（第三节 关键词）</a:t>
            </a:r>
          </a:p>
        </p:txBody>
      </p:sp>
    </p:spTree>
  </p:cSld>
  <p:clrMapOvr>
    <a:masterClrMapping/>
  </p:clrMapOvr>
</p:sld>
</file>

<file path=ppt/slides/slide5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704850" y="1165225"/>
            <a:ext cx="7734300"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endParaRPr kumimoji="0" lang="zh-CN" sz="2000" b="0" i="0" u="none" strike="noStrike" kern="1200" cap="none" spc="0" normalizeH="0" baseline="0" noProof="1">
              <a:solidFill>
                <a:schemeClr val="tx1"/>
              </a:solidFill>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n-ea"/>
                <a:cs typeface="+mj-lt"/>
              </a:rPr>
              <a:t>7. GPS: </a:t>
            </a:r>
            <a:r>
              <a:rPr kumimoji="0" lang="zh-CN" sz="2000" b="0" i="0" u="none" strike="noStrike" kern="1200" cap="none" spc="0" normalizeH="0" baseline="0" noProof="1">
                <a:solidFill>
                  <a:schemeClr val="tx1"/>
                </a:solidFill>
                <a:latin typeface="+mj-lt"/>
                <a:ea typeface="+mn-ea"/>
                <a:cs typeface="+mj-lt"/>
              </a:rPr>
              <a:t>Generalized System of Preference is a general, non-reciprocal, non-discriminative, preference system treatment granted by developed industrial countries to reduce tariff on the goods imported from developing countries, especially the industrial made-out products or semi-made products.</a:t>
            </a:r>
            <a:r>
              <a:rPr kumimoji="0" lang="zh-CN" sz="1600" b="0" i="0" u="none" strike="noStrike" kern="1200" cap="none" spc="0" normalizeH="0" baseline="0" noProof="1">
                <a:solidFill>
                  <a:schemeClr val="tx1"/>
                </a:solidFill>
                <a:latin typeface="+mj-lt"/>
                <a:ea typeface="+mn-ea"/>
                <a:cs typeface="+mj-lt"/>
              </a:rPr>
              <a:t>（GPS：普惠制是工业发达国家对来自发展中国家的某些产品，特别是工业制成品和半制成品，给予一种普通的、非互惠的、非歧视的关税减免优惠制度。）</a:t>
            </a:r>
          </a:p>
        </p:txBody>
      </p:sp>
      <p:sp>
        <p:nvSpPr>
          <p:cNvPr id="3" name="标题 2"/>
          <p:cNvSpPr>
            <a:spLocks noGrp="1"/>
          </p:cNvSpPr>
          <p:nvPr>
            <p:ph type="title"/>
          </p:nvPr>
        </p:nvSpPr>
        <p:spPr>
          <a:xfrm>
            <a:off x="-542925" y="-93662"/>
            <a:ext cx="7407275"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T</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hree</a:t>
            </a:r>
            <a:r>
              <a:rPr kumimoji="0" lang="en-US" altLang="zh-CN" sz="2800" b="1" i="0" u="none" strike="noStrike" kern="1200" cap="none" spc="0" normalizeH="0" baseline="0" noProof="1">
                <a:solidFill>
                  <a:schemeClr val="tx2"/>
                </a:solidFill>
                <a:effectLst>
                  <a:outerShdw blurRad="38100" dist="38100" dir="2700000" algn="tl">
                    <a:srgbClr val="000000">
                      <a:alpha val="43137"/>
                    </a:srgbClr>
                  </a:outerShdw>
                </a:effectLst>
                <a:latin typeface="+mj-lt"/>
                <a:ea typeface="+mj-ea"/>
                <a:cs typeface="+mj-lt"/>
                <a:sym typeface="+mn-ea"/>
              </a:rPr>
              <a:t>  </a:t>
            </a:r>
            <a:r>
              <a:rPr kumimoji="0" lang="en-US" altLang="zh-CN"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Terms</a:t>
            </a:r>
            <a:r>
              <a:rPr kumimoji="0" lang="zh-CN" altLang="en-US" sz="24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（第三节 关键词）</a:t>
            </a:r>
          </a:p>
        </p:txBody>
      </p:sp>
    </p:spTree>
  </p:cSld>
  <p:clrMapOvr>
    <a:masterClrMapping/>
  </p:clrMapOvr>
</p:sld>
</file>

<file path=ppt/slides/slide5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1"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1、Translate the followings from Chinese to English</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（1）软条款；     （2）大副收据；     （3）汇票；             (4）商业发票；</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（5）提单；       （6）善意第三方；   （7）贷记通知单；      （8）电提；</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（9）凭保议付；   （10）逐笔投保；    （11）预约投保</a:t>
            </a:r>
            <a:endParaRPr kumimoji="0" lang="en-US" altLang="zh-CN" sz="1800" b="1" i="1"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endParaRPr kumimoji="0" lang="en-US" altLang="zh-CN" sz="1800" b="1" i="1"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1"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2、Reflection question (answer in English）</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（1）What’s the difference between O/C and GPS ?</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（2）What are the methods for the export documents for payment ?</a:t>
            </a: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0" i="0" u="none" strike="noStrike" kern="1200" cap="none" spc="0" normalizeH="0" baseline="0" noProof="1">
                <a:solidFill>
                  <a:schemeClr val="tx1"/>
                </a:solidFill>
                <a:effectLst/>
                <a:latin typeface="+mj-lt"/>
                <a:ea typeface="+mn-ea"/>
                <a:cs typeface="+mj-lt"/>
              </a:rPr>
              <a:t>（3）What are the methods to process the discrepancy ?</a:t>
            </a:r>
          </a:p>
        </p:txBody>
      </p:sp>
      <p:sp>
        <p:nvSpPr>
          <p:cNvPr id="3" name="标题 2"/>
          <p:cNvSpPr>
            <a:spLocks noGrp="1"/>
          </p:cNvSpPr>
          <p:nvPr>
            <p:ph type="title"/>
          </p:nvPr>
        </p:nvSpPr>
        <p:spPr>
          <a:xfrm>
            <a:off x="-1014412" y="-93662"/>
            <a:ext cx="8229600"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Four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Exercise （第四节 练习）</a:t>
            </a:r>
          </a:p>
        </p:txBody>
      </p:sp>
    </p:spTree>
  </p:cSld>
  <p:clrMapOvr>
    <a:masterClrMapping/>
  </p:clrMapOvr>
</p:sld>
</file>

<file path=ppt/slides/slide5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1"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3、Case Study</a:t>
            </a:r>
            <a:endParaRPr kumimoji="0" lang="en-US" altLang="zh-CN" sz="18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600" b="0" i="0" u="none" strike="noStrike" kern="1200" cap="none" spc="0" normalizeH="0" baseline="0" noProof="1">
                <a:solidFill>
                  <a:schemeClr val="tx1"/>
                </a:solidFill>
                <a:effectLst/>
                <a:latin typeface="Times New Roman" panose="02020603050405020304" pitchFamily="18" charset="0"/>
                <a:ea typeface="+mn-ea"/>
                <a:cs typeface="Times New Roman" panose="02020603050405020304" pitchFamily="18" charset="0"/>
              </a:rPr>
              <a:t>（1）One of our trade companies establishes an export contract of Christian gifts with a foreign businessman. The contract stipulates that the delivery shall be on the CIF basis and the date of delivery is on or before Dec.1, 2001. However the buyer doesn't stipulate the issuing date of the L/C in the contract. The buyer begins to urge for the establishment of the L/C at the beginning of November. After several urges for establishment, the L/C which is opened by the buyer reaches us on Nov.25. We complete the shipment on Dec. 5 for the late L/C. When we offer the documents to the bank, the bank dishonors to us for the discrepancies of the L/C. 【Questions: ① ls the bank's dishonor reasonable? Why?  ② What are our mistakes in this case?】</a:t>
            </a:r>
          </a:p>
        </p:txBody>
      </p:sp>
      <p:sp>
        <p:nvSpPr>
          <p:cNvPr id="3" name="标题 2"/>
          <p:cNvSpPr>
            <a:spLocks noGrp="1"/>
          </p:cNvSpPr>
          <p:nvPr>
            <p:ph type="title"/>
          </p:nvPr>
        </p:nvSpPr>
        <p:spPr>
          <a:xfrm>
            <a:off x="-1014412" y="-93662"/>
            <a:ext cx="8229600"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Four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Exercise （第四节 练习）</a:t>
            </a:r>
          </a:p>
        </p:txBody>
      </p:sp>
    </p:spTree>
  </p:cSld>
  <p:clrMapOvr>
    <a:masterClrMapping/>
  </p:clrMapOvr>
</p:sld>
</file>

<file path=ppt/slides/slide5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677863" y="1165225"/>
            <a:ext cx="7786688" cy="4527550"/>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800" b="1" i="1"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3、Case Study</a:t>
            </a:r>
            <a:endParaRPr kumimoji="0" lang="en-US" altLang="zh-CN" sz="1800" b="0" i="0" u="none" strike="noStrike" kern="1200" cap="none" spc="0" normalizeH="0" baseline="0" noProof="1">
              <a:solidFill>
                <a:schemeClr val="tx1"/>
              </a:solidFill>
              <a:effectLst/>
              <a:latin typeface="+mj-lt"/>
              <a:ea typeface="+mn-ea"/>
              <a:cs typeface="+mj-lt"/>
            </a:endParaRPr>
          </a:p>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1600" b="0" i="0" u="none" strike="noStrike" kern="1200" cap="none" spc="0" normalizeH="0" baseline="0" noProof="1">
                <a:solidFill>
                  <a:schemeClr val="tx1"/>
                </a:solidFill>
                <a:effectLst/>
                <a:latin typeface="Times New Roman" panose="02020603050405020304" pitchFamily="18" charset="0"/>
                <a:ea typeface="+mn-ea"/>
                <a:cs typeface="Times New Roman" panose="02020603050405020304" pitchFamily="18" charset="0"/>
              </a:rPr>
              <a:t>（2）One of our foreign trade companies exports a parcel of Motor on the basis of the irrevocable L/C available at sight. The shipment stipulated in the contract is in September 2006. After we sign the contract, the other party establishes the L/C on time, and we ship the goods timely according to the requirements in the L/C. However, when we make documents, the making member writes the name of commodity in the contract as "MACHINERY AND MILLWORKS,MOTORS" which is in accordance with that in the WC. But the general name of commodity should be "MOTORS" in the B/l. 【Question: Can the paying bank dishonor the money for the above reason? Why?】</a:t>
            </a:r>
          </a:p>
        </p:txBody>
      </p:sp>
      <p:sp>
        <p:nvSpPr>
          <p:cNvPr id="3" name="标题 2"/>
          <p:cNvSpPr>
            <a:spLocks noGrp="1"/>
          </p:cNvSpPr>
          <p:nvPr>
            <p:ph type="title"/>
          </p:nvPr>
        </p:nvSpPr>
        <p:spPr>
          <a:xfrm>
            <a:off x="-1014412" y="-93662"/>
            <a:ext cx="8229600" cy="1143000"/>
          </a:xfrm>
        </p:spPr>
        <p:txBody>
          <a:bodyPr anchor="ctr"/>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Section  </a:t>
            </a:r>
            <a:r>
              <a:rPr kumimoji="0" lang="en-US" altLang="zh-CN" sz="2800" b="1" i="0" u="none" strike="noStrike" kern="1200" cap="none" spc="0" normalizeH="0" baseline="0" noProof="1">
                <a:solidFill>
                  <a:srgbClr val="002060"/>
                </a:solidFill>
                <a:effectLst>
                  <a:outerShdw blurRad="38100" dist="38100" dir="2700000" algn="tl">
                    <a:srgbClr val="000000">
                      <a:alpha val="43137"/>
                    </a:srgbClr>
                  </a:outerShdw>
                </a:effectLst>
                <a:latin typeface="+mj-lt"/>
                <a:ea typeface="+mj-ea"/>
                <a:cs typeface="+mj-lt"/>
                <a:sym typeface="+mn-ea"/>
              </a:rPr>
              <a:t>Four </a:t>
            </a:r>
            <a:r>
              <a:rPr kumimoji="0" lang="zh-CN" altLang="en-US" sz="2000" b="1" i="1" u="none" strike="noStrike" kern="1200" cap="none" spc="0" normalizeH="0" baseline="0" noProof="1">
                <a:solidFill>
                  <a:srgbClr val="C00000"/>
                </a:solidFill>
                <a:effectLst>
                  <a:outerShdw blurRad="38100" dist="38100" dir="2700000" algn="tl">
                    <a:srgbClr val="000000">
                      <a:alpha val="43137"/>
                    </a:srgbClr>
                  </a:outerShdw>
                </a:effectLst>
                <a:latin typeface="+mj-lt"/>
                <a:ea typeface="+mj-ea"/>
                <a:cs typeface="+mj-lt"/>
                <a:sym typeface="+mn-ea"/>
              </a:rPr>
              <a:t> Exercise （第四节 练习）</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123" name="文本占位符 5122"/>
          <p:cNvSpPr>
            <a:spLocks noGrp="1"/>
          </p:cNvSpPr>
          <p:nvPr>
            <p:ph type="body" idx="1"/>
          </p:nvPr>
        </p:nvSpPr>
        <p:spPr>
          <a:xfrm>
            <a:off x="408057" y="733569"/>
            <a:ext cx="8229600" cy="2592055"/>
          </a:xfrm>
        </p:spPr>
        <p:txBody>
          <a:bodyPr/>
          <a:lstStyle/>
          <a:p>
            <a:endParaRPr lang="zh-CN" altLang="en-US"/>
          </a:p>
          <a:p>
            <a:pPr marL="0" indent="0">
              <a:buNone/>
            </a:pPr>
            <a:endParaRPr lang="zh-CN" altLang="en-US"/>
          </a:p>
        </p:txBody>
      </p:sp>
      <p:sp>
        <p:nvSpPr>
          <p:cNvPr id="2" name="标题 1"/>
          <p:cNvSpPr>
            <a:spLocks noGrp="1"/>
          </p:cNvSpPr>
          <p:nvPr>
            <p:ph type="title"/>
          </p:nvPr>
        </p:nvSpPr>
        <p:spPr>
          <a:xfrm>
            <a:off x="408670" y="203458"/>
            <a:ext cx="8368349" cy="819785"/>
          </a:xfrm>
        </p:spPr>
        <p:txBody>
          <a:bodyPr/>
          <a:lstStyle/>
          <a:p>
            <a:r>
              <a:rPr lang="en-US" altLang="zh-CN" sz="3600"/>
              <a:t>What is International Trade</a:t>
            </a:r>
            <a:r>
              <a:rPr lang="en-US" altLang="zh-CN" sz="2400"/>
              <a:t>(</a:t>
            </a:r>
            <a:r>
              <a:rPr lang="zh-CN" altLang="en-US" sz="2400"/>
              <a:t>什么是国际贸易</a:t>
            </a:r>
            <a:r>
              <a:rPr lang="en-US" altLang="zh-CN" sz="2400"/>
              <a:t>)</a:t>
            </a:r>
            <a:r>
              <a:rPr lang="zh-CN" altLang="en-US" sz="3600"/>
              <a:t>？</a:t>
            </a:r>
          </a:p>
        </p:txBody>
      </p:sp>
      <p:sp>
        <p:nvSpPr>
          <p:cNvPr id="3" name="文本框 2"/>
          <p:cNvSpPr txBox="1"/>
          <p:nvPr/>
        </p:nvSpPr>
        <p:spPr>
          <a:xfrm>
            <a:off x="797267" y="1023243"/>
            <a:ext cx="7591157" cy="2800767"/>
          </a:xfrm>
          <a:prstGeom prst="rect">
            <a:avLst/>
          </a:prstGeom>
          <a:noFill/>
        </p:spPr>
        <p:txBody>
          <a:bodyPr wrap="square" rtlCol="0">
            <a:spAutoFit/>
          </a:bodyPr>
          <a:lstStyle/>
          <a:p>
            <a:pPr marL="342900" indent="-342900" fontAlgn="base">
              <a:spcBef>
                <a:spcPct val="0"/>
              </a:spcBef>
              <a:spcAft>
                <a:spcPct val="0"/>
              </a:spcAft>
              <a:buFont typeface="Arial" panose="020B0604020202020204" pitchFamily="34" charset="0"/>
              <a:buChar char="•"/>
            </a:pPr>
            <a:r>
              <a:rPr lang="en-US" altLang="zh-CN" sz="2600" dirty="0">
                <a:solidFill>
                  <a:srgbClr val="000000"/>
                </a:solidFill>
                <a:latin typeface="Times New Roman" panose="02020603050405020304" pitchFamily="18" charset="0"/>
                <a:cs typeface="Times New Roman" panose="02020603050405020304" pitchFamily="18" charset="0"/>
              </a:rPr>
              <a:t>International trade , also called foreign trade, world trade or overseas trade, is the worldwide exchange of products across national boundaries.</a:t>
            </a:r>
          </a:p>
          <a:p>
            <a:pPr fontAlgn="base">
              <a:spcBef>
                <a:spcPct val="0"/>
              </a:spcBef>
              <a:spcAft>
                <a:spcPct val="0"/>
              </a:spcAft>
              <a:buFont typeface="Arial" panose="020B0604020202020204" pitchFamily="34" charset="0"/>
              <a:buNone/>
            </a:pPr>
            <a:r>
              <a:rPr lang="zh-CN" altLang="en-US" sz="1900" dirty="0">
                <a:solidFill>
                  <a:srgbClr val="000000"/>
                </a:solidFill>
              </a:rPr>
              <a:t>（国际贸易，又称对外贸易、世界贸易或海外贸易，是指跨越国界交换产品的行为。）</a:t>
            </a:r>
          </a:p>
          <a:p>
            <a:pPr fontAlgn="base">
              <a:spcBef>
                <a:spcPct val="0"/>
              </a:spcBef>
              <a:spcAft>
                <a:spcPct val="0"/>
              </a:spcAft>
              <a:buFont typeface="Arial" panose="020B0604020202020204" pitchFamily="34" charset="0"/>
              <a:buNone/>
            </a:pPr>
            <a:endParaRPr lang="zh-CN" altLang="en-US" sz="2000" dirty="0">
              <a:solidFill>
                <a:srgbClr val="000000"/>
              </a:solidFill>
            </a:endParaRPr>
          </a:p>
          <a:p>
            <a:pPr fontAlgn="base">
              <a:spcBef>
                <a:spcPct val="0"/>
              </a:spcBef>
              <a:spcAft>
                <a:spcPct val="0"/>
              </a:spcAft>
              <a:buFont typeface="Arial" panose="020B0604020202020204" pitchFamily="34" charset="0"/>
              <a:buNone/>
            </a:pPr>
            <a:endParaRPr lang="zh-CN" altLang="en-US" sz="2000" dirty="0">
              <a:solidFill>
                <a:srgbClr val="000000"/>
              </a:solidFill>
            </a:endParaRPr>
          </a:p>
          <a:p>
            <a:pPr fontAlgn="base">
              <a:spcBef>
                <a:spcPct val="0"/>
              </a:spcBef>
              <a:spcAft>
                <a:spcPct val="0"/>
              </a:spcAft>
              <a:buFont typeface="Arial" panose="020B0604020202020204" pitchFamily="34" charset="0"/>
              <a:buNone/>
            </a:pPr>
            <a:endParaRPr lang="zh-CN" altLang="en-US" sz="2000" dirty="0">
              <a:solidFill>
                <a:srgbClr val="000000"/>
              </a:solidFill>
            </a:endParaRPr>
          </a:p>
        </p:txBody>
      </p:sp>
      <p:sp>
        <p:nvSpPr>
          <p:cNvPr id="18" name="文本占位符 5122"/>
          <p:cNvSpPr>
            <a:spLocks noGrp="1"/>
          </p:cNvSpPr>
          <p:nvPr/>
        </p:nvSpPr>
        <p:spPr>
          <a:xfrm>
            <a:off x="288925" y="1600200"/>
            <a:ext cx="8229600" cy="4525963"/>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buFont typeface="Arial" panose="020B0604020202020204" pitchFamily="34" charset="0"/>
              <a:buChar char="•"/>
            </a:pPr>
            <a:endParaRPr lang="zh-CN" altLang="en-US">
              <a:solidFill>
                <a:srgbClr val="000000"/>
              </a:solidFill>
            </a:endParaRPr>
          </a:p>
          <a:p>
            <a:pPr marL="0" indent="0">
              <a:buFont typeface="Arial" panose="020B0604020202020204" pitchFamily="34" charset="0"/>
              <a:buNone/>
            </a:pPr>
            <a:endParaRPr lang="zh-CN" altLang="en-US">
              <a:solidFill>
                <a:srgbClr val="000000"/>
              </a:solidFill>
            </a:endParaRPr>
          </a:p>
        </p:txBody>
      </p:sp>
      <p:grpSp>
        <p:nvGrpSpPr>
          <p:cNvPr id="8" name="组合 7"/>
          <p:cNvGrpSpPr/>
          <p:nvPr/>
        </p:nvGrpSpPr>
        <p:grpSpPr>
          <a:xfrm>
            <a:off x="694072" y="2657435"/>
            <a:ext cx="9344061" cy="3250006"/>
            <a:chOff x="282212" y="2746832"/>
            <a:chExt cx="7947789" cy="5181245"/>
          </a:xfrm>
        </p:grpSpPr>
        <p:sp>
          <p:nvSpPr>
            <p:cNvPr id="4" name="左大括号 3"/>
            <p:cNvSpPr/>
            <p:nvPr/>
          </p:nvSpPr>
          <p:spPr>
            <a:xfrm>
              <a:off x="1558706" y="3025839"/>
              <a:ext cx="302260" cy="91185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fontAlgn="base">
                <a:spcBef>
                  <a:spcPct val="0"/>
                </a:spcBef>
                <a:spcAft>
                  <a:spcPct val="0"/>
                </a:spcAft>
                <a:buFont typeface="Arial" panose="020B0604020202020204" pitchFamily="34" charset="0"/>
                <a:buNone/>
              </a:pPr>
              <a:endParaRPr lang="zh-CN" altLang="en-US" sz="2000">
                <a:solidFill>
                  <a:srgbClr val="000000"/>
                </a:solidFill>
              </a:endParaRPr>
            </a:p>
          </p:txBody>
        </p:sp>
        <p:sp>
          <p:nvSpPr>
            <p:cNvPr id="5" name="文本框 4"/>
            <p:cNvSpPr txBox="1"/>
            <p:nvPr/>
          </p:nvSpPr>
          <p:spPr>
            <a:xfrm>
              <a:off x="1901901" y="2746832"/>
              <a:ext cx="1393737" cy="711465"/>
            </a:xfrm>
            <a:prstGeom prst="rect">
              <a:avLst/>
            </a:prstGeom>
            <a:noFill/>
          </p:spPr>
          <p:txBody>
            <a:bodyPr wrap="none" rtlCol="0">
              <a:spAutoFit/>
            </a:bodyPr>
            <a:lstStyle/>
            <a:p>
              <a:pPr algn="ctr" fontAlgn="base">
                <a:spcBef>
                  <a:spcPct val="0"/>
                </a:spcBef>
                <a:spcAft>
                  <a:spcPct val="0"/>
                </a:spcAft>
                <a:buFont typeface="Arial" panose="020B0604020202020204" pitchFamily="34" charset="0"/>
                <a:buNone/>
              </a:pPr>
              <a:r>
                <a:rPr lang="en-US" altLang="zh-CN" sz="2300" dirty="0">
                  <a:solidFill>
                    <a:srgbClr val="000000"/>
                  </a:solidFill>
                  <a:latin typeface="Times New Roman" panose="02020603050405020304" pitchFamily="18" charset="0"/>
                  <a:cs typeface="Times New Roman" panose="02020603050405020304" pitchFamily="18" charset="0"/>
                </a:rPr>
                <a:t>Goods</a:t>
              </a:r>
              <a:r>
                <a:rPr lang="en-US" altLang="zh-CN" sz="2000" dirty="0">
                  <a:solidFill>
                    <a:srgbClr val="000000"/>
                  </a:solidFill>
                </a:rPr>
                <a:t>(</a:t>
              </a:r>
              <a:r>
                <a:rPr lang="zh-CN" altLang="en-US" sz="2000" dirty="0">
                  <a:solidFill>
                    <a:srgbClr val="000000"/>
                  </a:solidFill>
                </a:rPr>
                <a:t>商品</a:t>
              </a:r>
              <a:r>
                <a:rPr lang="en-US" altLang="zh-CN" sz="2000" dirty="0">
                  <a:solidFill>
                    <a:srgbClr val="000000"/>
                  </a:solidFill>
                </a:rPr>
                <a:t>)</a:t>
              </a:r>
              <a:endParaRPr lang="zh-CN" altLang="en-US" sz="2000" dirty="0">
                <a:solidFill>
                  <a:srgbClr val="000000"/>
                </a:solidFill>
              </a:endParaRPr>
            </a:p>
          </p:txBody>
        </p:sp>
        <p:sp>
          <p:nvSpPr>
            <p:cNvPr id="6" name="文本框 5"/>
            <p:cNvSpPr txBox="1"/>
            <p:nvPr/>
          </p:nvSpPr>
          <p:spPr>
            <a:xfrm>
              <a:off x="1750770" y="3487554"/>
              <a:ext cx="6479231" cy="4440523"/>
            </a:xfrm>
            <a:prstGeom prst="rect">
              <a:avLst/>
            </a:prstGeom>
            <a:noFill/>
          </p:spPr>
          <p:txBody>
            <a:bodyPr wrap="square" rtlCol="0">
              <a:spAutoFit/>
            </a:bodyPr>
            <a:lstStyle/>
            <a:p>
              <a:pPr fontAlgn="base">
                <a:spcBef>
                  <a:spcPct val="0"/>
                </a:spcBef>
                <a:spcAft>
                  <a:spcPct val="0"/>
                </a:spcAft>
              </a:pPr>
              <a:r>
                <a:rPr lang="en-US" altLang="zh-CN" sz="2300" dirty="0">
                  <a:solidFill>
                    <a:srgbClr val="000000"/>
                  </a:solidFill>
                  <a:latin typeface="Times New Roman" panose="02020603050405020304" pitchFamily="18" charset="0"/>
                  <a:cs typeface="Times New Roman" panose="02020603050405020304" pitchFamily="18" charset="0"/>
                </a:rPr>
                <a:t>Services  </a:t>
              </a:r>
              <a:r>
                <a:rPr lang="en-US" altLang="zh-CN" sz="2300" dirty="0" err="1">
                  <a:solidFill>
                    <a:srgbClr val="000000"/>
                  </a:solidFill>
                  <a:latin typeface="Times New Roman" panose="02020603050405020304" pitchFamily="18" charset="0"/>
                  <a:cs typeface="Times New Roman" panose="02020603050405020304" pitchFamily="18" charset="0"/>
                </a:rPr>
                <a:t>eg:Transportation</a:t>
              </a:r>
              <a:r>
                <a:rPr lang="en-US" altLang="zh-CN" sz="2300" dirty="0">
                  <a:solidFill>
                    <a:srgbClr val="000000"/>
                  </a:solidFill>
                  <a:latin typeface="Times New Roman" panose="02020603050405020304" pitchFamily="18" charset="0"/>
                  <a:cs typeface="Times New Roman" panose="02020603050405020304" pitchFamily="18" charset="0"/>
                </a:rPr>
                <a:t>, tourism, banking,                   </a:t>
              </a:r>
            </a:p>
            <a:p>
              <a:pPr fontAlgn="base">
                <a:spcBef>
                  <a:spcPct val="0"/>
                </a:spcBef>
                <a:spcAft>
                  <a:spcPct val="0"/>
                </a:spcAft>
              </a:pPr>
              <a:r>
                <a:rPr lang="en-US" altLang="zh-CN" sz="2300" dirty="0">
                  <a:solidFill>
                    <a:srgbClr val="000000"/>
                  </a:solidFill>
                  <a:latin typeface="Times New Roman" panose="02020603050405020304" pitchFamily="18" charset="0"/>
                  <a:cs typeface="Times New Roman" panose="02020603050405020304" pitchFamily="18" charset="0"/>
                </a:rPr>
                <a:t>                    advertising, construction, retailing,     </a:t>
              </a:r>
            </a:p>
            <a:p>
              <a:pPr fontAlgn="base">
                <a:spcBef>
                  <a:spcPct val="0"/>
                </a:spcBef>
                <a:spcAft>
                  <a:spcPct val="0"/>
                </a:spcAft>
              </a:pPr>
              <a:r>
                <a:rPr lang="en-US" altLang="zh-CN" sz="2300" dirty="0">
                  <a:solidFill>
                    <a:srgbClr val="000000"/>
                  </a:solidFill>
                  <a:latin typeface="Times New Roman" panose="02020603050405020304" pitchFamily="18" charset="0"/>
                  <a:cs typeface="Times New Roman" panose="02020603050405020304" pitchFamily="18" charset="0"/>
                </a:rPr>
                <a:t>                    wholesaling and mass communications. </a:t>
              </a:r>
            </a:p>
            <a:p>
              <a:pPr fontAlgn="base">
                <a:spcBef>
                  <a:spcPct val="0"/>
                </a:spcBef>
                <a:spcAft>
                  <a:spcPct val="0"/>
                </a:spcAft>
              </a:pPr>
              <a:r>
                <a:rPr lang="en-US" altLang="zh-CN" sz="2300" dirty="0">
                  <a:solidFill>
                    <a:srgbClr val="000000"/>
                  </a:solidFill>
                  <a:latin typeface="Times New Roman" panose="02020603050405020304" pitchFamily="18" charset="0"/>
                  <a:cs typeface="Times New Roman" panose="02020603050405020304" pitchFamily="18" charset="0"/>
                </a:rPr>
                <a:t>                    International trade includes import and </a:t>
              </a:r>
            </a:p>
            <a:p>
              <a:pPr fontAlgn="base">
                <a:spcBef>
                  <a:spcPct val="0"/>
                </a:spcBef>
                <a:spcAft>
                  <a:spcPct val="0"/>
                </a:spcAft>
              </a:pPr>
              <a:r>
                <a:rPr lang="en-US" altLang="zh-CN" sz="2300" dirty="0">
                  <a:solidFill>
                    <a:srgbClr val="000000"/>
                  </a:solidFill>
                  <a:latin typeface="Times New Roman" panose="02020603050405020304" pitchFamily="18" charset="0"/>
                  <a:cs typeface="Times New Roman" panose="02020603050405020304" pitchFamily="18" charset="0"/>
                </a:rPr>
                <a:t>                    export trade operations.</a:t>
              </a:r>
            </a:p>
            <a:p>
              <a:pPr algn="just" fontAlgn="base">
                <a:spcBef>
                  <a:spcPct val="0"/>
                </a:spcBef>
                <a:spcAft>
                  <a:spcPct val="0"/>
                </a:spcAft>
                <a:buFont typeface="Arial" panose="020B0604020202020204" pitchFamily="34" charset="0"/>
                <a:buNone/>
              </a:pPr>
              <a:r>
                <a:rPr lang="en-US" altLang="zh-CN" sz="2000" dirty="0">
                  <a:solidFill>
                    <a:srgbClr val="000000"/>
                  </a:solidFill>
                </a:rPr>
                <a:t>(</a:t>
              </a:r>
              <a:r>
                <a:rPr lang="zh-CN" altLang="en-US" sz="2000" dirty="0">
                  <a:solidFill>
                    <a:srgbClr val="000000"/>
                  </a:solidFill>
                </a:rPr>
                <a:t>服务        </a:t>
              </a:r>
              <a:r>
                <a:rPr lang="en-US" altLang="zh-CN" sz="2000" dirty="0" err="1">
                  <a:solidFill>
                    <a:srgbClr val="000000"/>
                  </a:solidFill>
                </a:rPr>
                <a:t>eg</a:t>
              </a:r>
              <a:r>
                <a:rPr lang="zh-CN" altLang="en-US" sz="2000" dirty="0">
                  <a:solidFill>
                    <a:srgbClr val="000000"/>
                  </a:solidFill>
                </a:rPr>
                <a:t>：交通运输业、旅游业、银行业、广告</a:t>
              </a:r>
            </a:p>
            <a:p>
              <a:pPr algn="just" fontAlgn="base">
                <a:spcBef>
                  <a:spcPct val="0"/>
                </a:spcBef>
                <a:spcAft>
                  <a:spcPct val="0"/>
                </a:spcAft>
                <a:buFont typeface="Arial" panose="020B0604020202020204" pitchFamily="34" charset="0"/>
                <a:buNone/>
              </a:pPr>
              <a:r>
                <a:rPr lang="zh-CN" altLang="en-US" sz="2000" dirty="0">
                  <a:solidFill>
                    <a:srgbClr val="000000"/>
                  </a:solidFill>
                </a:rPr>
                <a:t>                       业、建筑业、零售业、批发业、大众传  </a:t>
              </a:r>
              <a:endParaRPr lang="en-US" altLang="zh-CN" sz="2000" dirty="0">
                <a:solidFill>
                  <a:srgbClr val="000000"/>
                </a:solidFill>
              </a:endParaRPr>
            </a:p>
            <a:p>
              <a:pPr algn="just" fontAlgn="base">
                <a:spcBef>
                  <a:spcPct val="0"/>
                </a:spcBef>
                <a:spcAft>
                  <a:spcPct val="0"/>
                </a:spcAft>
                <a:buFont typeface="Arial" panose="020B0604020202020204" pitchFamily="34" charset="0"/>
                <a:buNone/>
              </a:pPr>
              <a:r>
                <a:rPr lang="zh-CN" altLang="en-US" sz="2000" dirty="0">
                  <a:solidFill>
                    <a:srgbClr val="000000"/>
                  </a:solidFill>
                </a:rPr>
                <a:t>                       播业。</a:t>
              </a:r>
              <a:r>
                <a:rPr lang="en-US" altLang="zh-CN" sz="2000" dirty="0">
                  <a:solidFill>
                    <a:srgbClr val="000000"/>
                  </a:solidFill>
                </a:rPr>
                <a:t>)</a:t>
              </a:r>
              <a:endParaRPr lang="zh-CN" altLang="en-US" sz="2000" dirty="0">
                <a:solidFill>
                  <a:srgbClr val="000000"/>
                </a:solidFill>
              </a:endParaRPr>
            </a:p>
          </p:txBody>
        </p:sp>
        <p:sp>
          <p:nvSpPr>
            <p:cNvPr id="7" name="TextBox 6"/>
            <p:cNvSpPr txBox="1"/>
            <p:nvPr/>
          </p:nvSpPr>
          <p:spPr>
            <a:xfrm>
              <a:off x="282212" y="3076800"/>
              <a:ext cx="1329655" cy="1202131"/>
            </a:xfrm>
            <a:prstGeom prst="rect">
              <a:avLst/>
            </a:prstGeom>
            <a:noFill/>
          </p:spPr>
          <p:txBody>
            <a:bodyPr wrap="none" rtlCol="0">
              <a:spAutoFit/>
            </a:bodyPr>
            <a:lstStyle/>
            <a:p>
              <a:pPr marL="342900" indent="-342900" algn="ctr" fontAlgn="base">
                <a:spcBef>
                  <a:spcPct val="0"/>
                </a:spcBef>
                <a:spcAft>
                  <a:spcPct val="0"/>
                </a:spcAft>
                <a:buFont typeface="Arial" panose="020B0604020202020204" pitchFamily="34" charset="0"/>
                <a:buChar char="•"/>
              </a:pPr>
              <a:r>
                <a:rPr lang="en-US" altLang="zh-CN" sz="2300">
                  <a:solidFill>
                    <a:srgbClr val="000000"/>
                  </a:solidFill>
                  <a:latin typeface="Times New Roman" panose="02020603050405020304" pitchFamily="18" charset="0"/>
                  <a:cs typeface="Times New Roman" panose="02020603050405020304" pitchFamily="18" charset="0"/>
                </a:rPr>
                <a:t>Products</a:t>
              </a:r>
            </a:p>
            <a:p>
              <a:pPr algn="ctr" fontAlgn="base">
                <a:spcBef>
                  <a:spcPct val="0"/>
                </a:spcBef>
                <a:spcAft>
                  <a:spcPct val="0"/>
                </a:spcAft>
              </a:pPr>
              <a:r>
                <a:rPr lang="zh-CN" altLang="en-US" sz="2000">
                  <a:solidFill>
                    <a:srgbClr val="000000"/>
                  </a:solidFill>
                </a:rPr>
                <a:t>（产品）</a:t>
              </a:r>
            </a:p>
          </p:txBody>
        </p:sp>
      </p:grpSp>
      <p:sp>
        <p:nvSpPr>
          <p:cNvPr id="11" name="TextBox 10"/>
          <p:cNvSpPr txBox="1"/>
          <p:nvPr/>
        </p:nvSpPr>
        <p:spPr>
          <a:xfrm>
            <a:off x="898564" y="5772220"/>
            <a:ext cx="7734810" cy="707886"/>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rgbClr val="000000"/>
                </a:solidFill>
              </a:rPr>
              <a:t> International trade includes import and export trade operations.</a:t>
            </a:r>
          </a:p>
          <a:p>
            <a:r>
              <a:rPr lang="zh-CN" altLang="en-US" sz="2000" dirty="0">
                <a:solidFill>
                  <a:srgbClr val="000000"/>
                </a:solidFill>
              </a:rPr>
              <a:t>（国际贸易包括进口业务和出口业务</a:t>
            </a:r>
            <a:r>
              <a:rPr lang="zh-CN" altLang="en-US"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56643" y="1029803"/>
            <a:ext cx="7659653" cy="4031873"/>
          </a:xfrm>
          <a:prstGeom prst="rect">
            <a:avLst/>
          </a:prstGeom>
          <a:noFill/>
        </p:spPr>
        <p:txBody>
          <a:bodyPr wrap="square" rtlCol="0">
            <a:spAutoFit/>
          </a:bodyPr>
          <a:lstStyle/>
          <a:p>
            <a:pPr algn="just"/>
            <a:r>
              <a:rPr lang="en-US" altLang="zh-CN" sz="3200">
                <a:latin typeface="Times New Roman" panose="02020603050405020304" pitchFamily="18" charset="0"/>
                <a:cs typeface="Times New Roman" panose="02020603050405020304" pitchFamily="18" charset="0"/>
              </a:rPr>
              <a:t>3. More or Less Clause(</a:t>
            </a:r>
            <a:r>
              <a:rPr lang="zh-CN" altLang="en-US" sz="3200">
                <a:latin typeface="Times New Roman" panose="02020603050405020304" pitchFamily="18" charset="0"/>
                <a:cs typeface="Times New Roman" panose="02020603050405020304" pitchFamily="18" charset="0"/>
              </a:rPr>
              <a:t>溢短装条款</a:t>
            </a:r>
            <a:r>
              <a:rPr lang="en-US" altLang="zh-CN" sz="3200">
                <a:latin typeface="Times New Roman" panose="02020603050405020304" pitchFamily="18" charset="0"/>
                <a:cs typeface="Times New Roman" panose="02020603050405020304" pitchFamily="18" charset="0"/>
              </a:rPr>
              <a:t>)</a:t>
            </a:r>
          </a:p>
          <a:p>
            <a:pPr algn="just"/>
            <a:endParaRPr lang="en-US" altLang="zh-CN" sz="8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The seller and the buyer stipulate in a sales contract that the seller is allowed to deliver the goods within a certain percentage of more or less than the contracted quantity. This is usually referred to as “more or less clause”. </a:t>
            </a:r>
          </a:p>
          <a:p>
            <a:pPr algn="just"/>
            <a:endParaRPr lang="en-US" altLang="zh-CN" sz="2800">
              <a:latin typeface="Times New Roman" panose="02020603050405020304" pitchFamily="18" charset="0"/>
              <a:cs typeface="Times New Roman" panose="02020603050405020304" pitchFamily="18" charset="0"/>
            </a:endParaRPr>
          </a:p>
          <a:p>
            <a:pPr algn="just"/>
            <a:r>
              <a:rPr lang="en-US" altLang="zh-CN" sz="2400"/>
              <a:t>(</a:t>
            </a:r>
            <a:r>
              <a:rPr lang="zh-CN" altLang="en-US" sz="2400"/>
              <a:t>买卖双方在合同中同意卖方所交货物数量可在一定幅度内增减，这就是所谓的“溢短装条款”。</a:t>
            </a:r>
            <a:r>
              <a:rPr lang="en-US" altLang="zh-CN" sz="2400"/>
              <a:t>)</a:t>
            </a:r>
            <a:endParaRPr lang="zh-CN" altLang="en-US" sz="2400"/>
          </a:p>
        </p:txBody>
      </p:sp>
    </p:spTree>
  </p:cSld>
  <p:clrMapOvr>
    <a:masterClrMapping/>
  </p:clrMapOvr>
  <p:transition spd="slow">
    <p:push dir="u"/>
  </p:transition>
</p:sld>
</file>

<file path=ppt/slides/slide6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占位符 5122"/>
          <p:cNvSpPr>
            <a:spLocks noGrp="1"/>
          </p:cNvSpPr>
          <p:nvPr>
            <p:ph idx="1"/>
          </p:nvPr>
        </p:nvSpPr>
        <p:spPr>
          <a:xfrm>
            <a:off x="971600" y="2276872"/>
            <a:ext cx="7272808" cy="2016224"/>
          </a:xfrm>
        </p:spPr>
        <p:txBody>
          <a:bodyPr/>
          <a:lstStyle/>
          <a:p>
            <a:pPr marL="0" marR="0" indent="0" algn="just" defTabSz="914400" rtl="0" eaLnBrk="1" fontAlgn="base" latinLnBrk="0" hangingPunct="1">
              <a:lnSpc>
                <a:spcPct val="150000"/>
              </a:lnSpc>
              <a:spcBef>
                <a:spcPct val="20000"/>
              </a:spcBef>
              <a:spcAft>
                <a:spcPct val="0"/>
              </a:spcAft>
              <a:buClrTx/>
              <a:buSzTx/>
              <a:buFontTx/>
              <a:buNone/>
            </a:pPr>
            <a:r>
              <a:rPr kumimoji="0" lang="en-US" altLang="zh-CN" sz="7200" b="1" i="1" u="none" strike="noStrike" kern="1200" cap="none" spc="0" normalizeH="0" baseline="0" noProof="1">
                <a:solidFill>
                  <a:srgbClr val="00B050"/>
                </a:solidFill>
                <a:effectLst>
                  <a:outerShdw blurRad="38100" dist="38100" dir="2700000" algn="tl">
                    <a:srgbClr val="000000">
                      <a:alpha val="43137"/>
                    </a:srgbClr>
                  </a:outerShdw>
                </a:effectLst>
                <a:latin typeface="+mj-lt"/>
                <a:ea typeface="+mn-ea"/>
                <a:cs typeface="+mj-lt"/>
              </a:rPr>
              <a:t>Thank   You~~~</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38312" y="1124744"/>
            <a:ext cx="7578104" cy="5047536"/>
          </a:xfrm>
          <a:prstGeom prst="rect">
            <a:avLst/>
          </a:prstGeom>
          <a:noFill/>
        </p:spPr>
        <p:txBody>
          <a:bodyPr wrap="square" rtlCol="0">
            <a:spAutoFit/>
          </a:bodyPr>
          <a:lstStyle/>
          <a:p>
            <a:r>
              <a:rPr lang="en-US" altLang="zh-CN" sz="3000">
                <a:latin typeface="Times New Roman" panose="02020603050405020304" pitchFamily="18" charset="0"/>
                <a:cs typeface="Times New Roman" panose="02020603050405020304" pitchFamily="18" charset="0"/>
              </a:rPr>
              <a:t>(1)Option for the range of more or less:</a:t>
            </a:r>
          </a:p>
          <a:p>
            <a:r>
              <a:rPr lang="en-US" altLang="zh-CN" sz="2600">
                <a:latin typeface="Times New Roman" panose="02020603050405020304" pitchFamily="18" charset="0"/>
                <a:cs typeface="Times New Roman" panose="02020603050405020304" pitchFamily="18" charset="0"/>
              </a:rPr>
              <a:t>       (</a:t>
            </a:r>
            <a:r>
              <a:rPr lang="zh-CN" altLang="en-US" sz="2600"/>
              <a:t>溢短装幅度范围的选择</a:t>
            </a:r>
            <a:r>
              <a:rPr lang="en-US" altLang="zh-CN" sz="2600">
                <a:latin typeface="Times New Roman" panose="02020603050405020304" pitchFamily="18" charset="0"/>
                <a:cs typeface="Times New Roman" panose="02020603050405020304" pitchFamily="18" charset="0"/>
              </a:rPr>
              <a:t>) </a:t>
            </a:r>
          </a:p>
          <a:p>
            <a:pPr algn="just"/>
            <a:r>
              <a:rPr lang="en-US" altLang="zh-CN" sz="2600">
                <a:latin typeface="Times New Roman" panose="02020603050405020304" pitchFamily="18" charset="0"/>
                <a:cs typeface="Times New Roman" panose="02020603050405020304" pitchFamily="18" charset="0"/>
              </a:rPr>
              <a:t>     </a:t>
            </a:r>
            <a:r>
              <a:rPr lang="en-US" altLang="zh-CN" sz="2700">
                <a:latin typeface="Times New Roman" panose="02020603050405020304" pitchFamily="18" charset="0"/>
                <a:cs typeface="Times New Roman" panose="02020603050405020304" pitchFamily="18" charset="0"/>
              </a:rPr>
              <a:t>Generally, the seller is to decide the range of more    or less in practice. </a:t>
            </a:r>
            <a:r>
              <a:rPr lang="en-US" altLang="zh-CN" sz="2200">
                <a:latin typeface="Times New Roman" panose="02020603050405020304" pitchFamily="18" charset="0"/>
                <a:cs typeface="Times New Roman" panose="02020603050405020304" pitchFamily="18" charset="0"/>
              </a:rPr>
              <a:t>(</a:t>
            </a:r>
            <a:r>
              <a:rPr lang="zh-CN" altLang="en-US" sz="2200"/>
              <a:t>一般来说，由卖方决定实际溢短装的范围。</a:t>
            </a:r>
            <a:r>
              <a:rPr lang="en-US" altLang="zh-CN" sz="2200">
                <a:latin typeface="Times New Roman" panose="02020603050405020304" pitchFamily="18" charset="0"/>
                <a:cs typeface="Times New Roman" panose="02020603050405020304" pitchFamily="18" charset="0"/>
              </a:rPr>
              <a:t>)</a:t>
            </a:r>
          </a:p>
          <a:p>
            <a:pPr algn="just"/>
            <a:r>
              <a:rPr lang="en-US" altLang="zh-CN" sz="3000">
                <a:latin typeface="Times New Roman" panose="02020603050405020304" pitchFamily="18" charset="0"/>
                <a:cs typeface="Times New Roman" panose="02020603050405020304" pitchFamily="18" charset="0"/>
              </a:rPr>
              <a:t>(2)Under the more or less clause, the payment for the over-load or under-load will be made according to the contract price or at the market price at the time of shipment</a:t>
            </a:r>
            <a:r>
              <a:rPr lang="en-US" altLang="zh-CN" sz="2200">
                <a:latin typeface="Times New Roman" panose="02020603050405020304" pitchFamily="18" charset="0"/>
                <a:cs typeface="Times New Roman" panose="02020603050405020304" pitchFamily="18" charset="0"/>
              </a:rPr>
              <a:t>.</a:t>
            </a:r>
          </a:p>
          <a:p>
            <a:pPr marL="0" lvl="1" algn="just"/>
            <a:r>
              <a:rPr lang="en-US" altLang="zh-CN" sz="2200">
                <a:latin typeface="Times New Roman" panose="02020603050405020304" pitchFamily="18" charset="0"/>
                <a:cs typeface="Times New Roman" panose="02020603050405020304" pitchFamily="18" charset="0"/>
              </a:rPr>
              <a:t>(</a:t>
            </a:r>
            <a:r>
              <a:rPr lang="zh-CN" altLang="en-US" sz="2200"/>
              <a:t>在溢短装条款下，多装或少装的部分按照合同规定价格计价，或者按照装船时的市场价格来计算价格。</a:t>
            </a:r>
            <a:r>
              <a:rPr lang="en-US" altLang="zh-CN" sz="2200">
                <a:latin typeface="Times New Roman" panose="02020603050405020304" pitchFamily="18" charset="0"/>
                <a:cs typeface="Times New Roman" panose="02020603050405020304" pitchFamily="18" charset="0"/>
              </a:rPr>
              <a:t>)</a:t>
            </a:r>
          </a:p>
          <a:p>
            <a:pPr algn="just"/>
            <a:endParaRPr lang="en-US" altLang="zh-CN" sz="22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20056" y="1196752"/>
            <a:ext cx="7668368" cy="3508653"/>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(3)Such expressions as “about/ approximate” had better not use in the contract because it may be given ambiguous interpretations: some refer to 2% more or less, and some 5%, some 10.</a:t>
            </a:r>
          </a:p>
          <a:p>
            <a:pPr algn="just"/>
            <a:endParaRPr lang="en-US" altLang="zh-CN" sz="3000">
              <a:latin typeface="Times New Roman" panose="02020603050405020304" pitchFamily="18" charset="0"/>
              <a:cs typeface="Times New Roman" panose="02020603050405020304" pitchFamily="18" charset="0"/>
            </a:endParaRPr>
          </a:p>
          <a:p>
            <a:pPr algn="just"/>
            <a:r>
              <a:rPr lang="en-US" altLang="zh-CN" sz="2400">
                <a:latin typeface="Times New Roman" panose="02020603050405020304" pitchFamily="18" charset="0"/>
                <a:cs typeface="Times New Roman" panose="02020603050405020304" pitchFamily="18" charset="0"/>
              </a:rPr>
              <a:t> (</a:t>
            </a:r>
            <a:r>
              <a:rPr lang="zh-CN" altLang="en-US" sz="2400"/>
              <a:t>像“大约”这样的表达应该尽量避免，因为这样的表达会引起理解上的差异：有的理解为</a:t>
            </a:r>
            <a:r>
              <a:rPr lang="en-US" altLang="zh-CN" sz="2400"/>
              <a:t>2%</a:t>
            </a:r>
            <a:r>
              <a:rPr lang="zh-CN" altLang="en-US" sz="2400"/>
              <a:t>的差额幅度，有的理解为</a:t>
            </a:r>
            <a:r>
              <a:rPr lang="en-US" altLang="zh-CN" sz="2400"/>
              <a:t>5%</a:t>
            </a:r>
            <a:r>
              <a:rPr lang="zh-CN" altLang="en-US" sz="2400"/>
              <a:t>的上下幅度，有的理解为</a:t>
            </a:r>
            <a:r>
              <a:rPr lang="en-US" altLang="zh-CN" sz="2400"/>
              <a:t>10%</a:t>
            </a:r>
            <a:r>
              <a:rPr lang="zh-CN" altLang="en-US" sz="2400"/>
              <a:t>的差额幅度。</a:t>
            </a:r>
            <a:r>
              <a:rPr lang="en-US" altLang="zh-CN" sz="2400"/>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710846" y="1089472"/>
            <a:ext cx="7749586" cy="2861310"/>
          </a:xfrm>
          <a:prstGeom prst="rect">
            <a:avLst/>
          </a:prstGeom>
          <a:noFill/>
        </p:spPr>
        <p:txBody>
          <a:bodyPr wrap="square" rtlCol="0">
            <a:spAutoFit/>
          </a:bodyPr>
          <a:lstStyle/>
          <a:p>
            <a:pPr lvl="0" algn="just"/>
            <a:endParaRPr lang="en-US" altLang="zh-CN" sz="1400"/>
          </a:p>
          <a:p>
            <a:pPr marL="514350" indent="-514350" algn="just">
              <a:buAutoNum type="arabicParenBoth"/>
            </a:pPr>
            <a:r>
              <a:rPr lang="en-US" altLang="zh-CN" sz="3000"/>
              <a:t>‘</a:t>
            </a:r>
            <a:r>
              <a:rPr lang="en-US" altLang="zh-CN" sz="3000">
                <a:latin typeface="Times New Roman" panose="02020603050405020304" pitchFamily="18" charset="0"/>
                <a:cs typeface="Times New Roman" panose="02020603050405020304" pitchFamily="18" charset="0"/>
              </a:rPr>
              <a:t>Butterfly’ brand bicycles, 1200 sets delivery.</a:t>
            </a:r>
          </a:p>
          <a:p>
            <a:pPr algn="just"/>
            <a:r>
              <a:rPr lang="en-US" altLang="zh-CN" sz="2600">
                <a:latin typeface="Times New Roman" panose="02020603050405020304" pitchFamily="18" charset="0"/>
                <a:cs typeface="Times New Roman" panose="02020603050405020304" pitchFamily="18" charset="0"/>
              </a:rPr>
              <a:t>        (</a:t>
            </a:r>
            <a:r>
              <a:rPr lang="zh-CN" altLang="en-US" sz="2600"/>
              <a:t>蝴蝶牌自行车，</a:t>
            </a:r>
            <a:r>
              <a:rPr lang="en-US" altLang="zh-CN" sz="2600"/>
              <a:t>1200</a:t>
            </a:r>
            <a:r>
              <a:rPr lang="zh-CN" altLang="en-US" sz="2600"/>
              <a:t>套。</a:t>
            </a:r>
            <a:r>
              <a:rPr lang="en-US" altLang="zh-CN" sz="2600">
                <a:latin typeface="Times New Roman" panose="02020603050405020304" pitchFamily="18" charset="0"/>
                <a:cs typeface="Times New Roman" panose="02020603050405020304" pitchFamily="18" charset="0"/>
              </a:rPr>
              <a:t>)</a:t>
            </a:r>
          </a:p>
          <a:p>
            <a:r>
              <a:rPr lang="en-US" altLang="zh-CN" sz="3000">
                <a:latin typeface="Times New Roman" panose="02020603050405020304" pitchFamily="18" charset="0"/>
                <a:cs typeface="Times New Roman" panose="02020603050405020304" pitchFamily="18" charset="0"/>
              </a:rPr>
              <a:t>(2)Chinese sesame, 100 MTs, with 3% more or less at the seller’s option. </a:t>
            </a:r>
            <a:r>
              <a:rPr lang="en-US" altLang="zh-CN" sz="2400"/>
              <a:t>(</a:t>
            </a:r>
            <a:r>
              <a:rPr lang="zh-CN" altLang="en-US" sz="2400"/>
              <a:t>中国芝麻，</a:t>
            </a:r>
            <a:r>
              <a:rPr lang="en-US" altLang="zh-CN" sz="2400"/>
              <a:t>100</a:t>
            </a:r>
            <a:r>
              <a:rPr lang="zh-CN" altLang="en-US" sz="2400"/>
              <a:t>公吨，溢短装</a:t>
            </a:r>
            <a:r>
              <a:rPr lang="en-US" altLang="zh-CN" sz="2400"/>
              <a:t>3%</a:t>
            </a:r>
            <a:r>
              <a:rPr lang="zh-CN" altLang="en-US" sz="2400"/>
              <a:t>，由卖方选择。</a:t>
            </a:r>
            <a:r>
              <a:rPr lang="en-US" altLang="zh-CN" sz="2400"/>
              <a:t>)</a:t>
            </a:r>
          </a:p>
          <a:p>
            <a:endParaRPr lang="en-US" altLang="zh-CN" sz="2600">
              <a:latin typeface="Times New Roman" panose="02020603050405020304" pitchFamily="18" charset="0"/>
              <a:cs typeface="Times New Roman" panose="02020603050405020304" pitchFamily="18" charset="0"/>
            </a:endParaRPr>
          </a:p>
        </p:txBody>
      </p:sp>
      <p:sp>
        <p:nvSpPr>
          <p:cNvPr id="3" name="TextBox 2"/>
          <p:cNvSpPr txBox="1"/>
          <p:nvPr/>
        </p:nvSpPr>
        <p:spPr>
          <a:xfrm>
            <a:off x="755576" y="332656"/>
            <a:ext cx="7778091" cy="584775"/>
          </a:xfrm>
          <a:prstGeom prst="rect">
            <a:avLst/>
          </a:prstGeom>
          <a:noFill/>
        </p:spPr>
        <p:txBody>
          <a:bodyPr wrap="none" rtlCol="0">
            <a:spAutoFit/>
          </a:bodyPr>
          <a:lstStyle/>
          <a:p>
            <a:pPr lvl="0"/>
            <a:r>
              <a:rPr lang="en-US" altLang="zh-CN" sz="3200">
                <a:latin typeface="Times New Roman" panose="02020603050405020304" pitchFamily="18" charset="0"/>
                <a:cs typeface="Times New Roman" panose="02020603050405020304" pitchFamily="18" charset="0"/>
              </a:rPr>
              <a:t>4. Examples of Quantity Clause</a:t>
            </a:r>
            <a:r>
              <a:rPr lang="en-US" altLang="zh-CN" sz="2400">
                <a:latin typeface="Times New Roman" panose="02020603050405020304" pitchFamily="18" charset="0"/>
                <a:cs typeface="Times New Roman" panose="02020603050405020304" pitchFamily="18" charset="0"/>
              </a:rPr>
              <a:t>(</a:t>
            </a:r>
            <a:r>
              <a:rPr lang="zh-CN" altLang="en-US" sz="2400"/>
              <a:t>溢短装条款举例</a:t>
            </a:r>
            <a:r>
              <a:rPr lang="en-US" altLang="zh-CN" sz="24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55576" y="332656"/>
            <a:ext cx="7778091" cy="584775"/>
          </a:xfrm>
          <a:prstGeom prst="rect">
            <a:avLst/>
          </a:prstGeom>
          <a:noFill/>
        </p:spPr>
        <p:txBody>
          <a:bodyPr wrap="none" rtlCol="0">
            <a:spAutoFit/>
          </a:bodyPr>
          <a:lstStyle/>
          <a:p>
            <a:pPr lvl="0"/>
            <a:r>
              <a:rPr lang="en-US" altLang="zh-CN" sz="3200">
                <a:latin typeface="Times New Roman" panose="02020603050405020304" pitchFamily="18" charset="0"/>
                <a:cs typeface="Times New Roman" panose="02020603050405020304" pitchFamily="18" charset="0"/>
              </a:rPr>
              <a:t>4. Examples of Quantity Clause</a:t>
            </a:r>
            <a:r>
              <a:rPr lang="en-US" altLang="zh-CN" sz="2400">
                <a:latin typeface="Times New Roman" panose="02020603050405020304" pitchFamily="18" charset="0"/>
                <a:cs typeface="Times New Roman" panose="02020603050405020304" pitchFamily="18" charset="0"/>
              </a:rPr>
              <a:t>(</a:t>
            </a:r>
            <a:r>
              <a:rPr lang="zh-CN" altLang="en-US" sz="2400"/>
              <a:t>溢短装条款举例</a:t>
            </a:r>
            <a:r>
              <a:rPr lang="en-US" altLang="zh-CN" sz="2400">
                <a:latin typeface="Times New Roman" panose="02020603050405020304" pitchFamily="18" charset="0"/>
                <a:cs typeface="Times New Roman" panose="02020603050405020304" pitchFamily="18" charset="0"/>
              </a:rPr>
              <a:t>)</a:t>
            </a:r>
          </a:p>
        </p:txBody>
      </p:sp>
      <p:sp>
        <p:nvSpPr>
          <p:cNvPr id="4" name="TextBox 3"/>
          <p:cNvSpPr txBox="1"/>
          <p:nvPr/>
        </p:nvSpPr>
        <p:spPr>
          <a:xfrm>
            <a:off x="710845" y="1089472"/>
            <a:ext cx="7822821" cy="3539430"/>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(3) 1000 dozens of gloves. The seller has the option to load 5% more or less than the quantity contracted, each difference shall be settled at the contract price.</a:t>
            </a:r>
          </a:p>
          <a:p>
            <a:pPr algn="just"/>
            <a:endParaRPr lang="en-US" altLang="zh-CN" sz="3000">
              <a:latin typeface="Times New Roman" panose="02020603050405020304" pitchFamily="18" charset="0"/>
              <a:cs typeface="Times New Roman" panose="02020603050405020304" pitchFamily="18" charset="0"/>
            </a:endParaRPr>
          </a:p>
          <a:p>
            <a:pPr algn="just"/>
            <a:r>
              <a:rPr lang="en-US" altLang="zh-CN" sz="2400"/>
              <a:t>(1000</a:t>
            </a:r>
            <a:r>
              <a:rPr lang="zh-CN" altLang="en-US" sz="2400"/>
              <a:t>打手套，由卖方在合同规定的数量上按照</a:t>
            </a:r>
            <a:r>
              <a:rPr lang="en-US" altLang="zh-CN" sz="2400"/>
              <a:t>5%</a:t>
            </a:r>
            <a:r>
              <a:rPr lang="zh-CN" altLang="en-US" sz="2400"/>
              <a:t>的浮动范围决定多装还是少装，差额部分按照合同价格结算。</a:t>
            </a:r>
            <a:r>
              <a:rPr lang="en-US" altLang="zh-CN" sz="2400"/>
              <a:t>)</a:t>
            </a:r>
            <a:endParaRPr lang="zh-CN" altLang="en-US" sz="2400"/>
          </a:p>
          <a:p>
            <a:pPr algn="just"/>
            <a:endParaRPr lang="en-US" altLang="zh-CN" sz="26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11560" y="1772816"/>
            <a:ext cx="7895110" cy="1581972"/>
          </a:xfrm>
          <a:prstGeom prst="rect">
            <a:avLst/>
          </a:prstGeom>
          <a:noFill/>
          <a:ln w="9525">
            <a:noFill/>
          </a:ln>
        </p:spPr>
        <p:txBody>
          <a:bodyPr/>
          <a:lstStyle>
            <a:lvl1pPr lvl="0" indent="0" algn="ctr" fontAlgn="base">
              <a:lnSpc>
                <a:spcPct val="100000"/>
              </a:lnSpc>
              <a:spcBef>
                <a:spcPct val="20000"/>
              </a:spcBef>
              <a:spcAft>
                <a:spcPct val="0"/>
              </a:spcAft>
              <a:buNone/>
              <a:defRPr sz="4400" b="0" i="0" u="none" baseline="0">
                <a:latin typeface="Times New Roman" panose="02020603050405020304" pitchFamily="18" charset="0"/>
                <a:cs typeface="Times New Roman" panose="02020603050405020304" pitchFamily="18" charset="0"/>
              </a:defRPr>
            </a:lvl1pPr>
            <a:lvl2pPr marL="742950" lvl="1" indent="-285750" fontAlgn="base">
              <a:lnSpc>
                <a:spcPct val="100000"/>
              </a:lnSpc>
              <a:spcBef>
                <a:spcPct val="20000"/>
              </a:spcBef>
              <a:spcAft>
                <a:spcPct val="0"/>
              </a:spcAft>
              <a:buChar char="–"/>
              <a:defRPr sz="2800" b="0" i="0" u="none" baseline="0"/>
            </a:lvl2pPr>
            <a:lvl3pPr marL="1143000" lvl="2" indent="-228600" fontAlgn="base">
              <a:lnSpc>
                <a:spcPct val="100000"/>
              </a:lnSpc>
              <a:spcBef>
                <a:spcPct val="20000"/>
              </a:spcBef>
              <a:spcAft>
                <a:spcPct val="0"/>
              </a:spcAft>
              <a:buChar char="•"/>
              <a:defRPr sz="2400" b="0" i="0" u="none" baseline="0"/>
            </a:lvl3pPr>
            <a:lvl4pPr marL="1600200" lvl="3" indent="-228600" fontAlgn="base">
              <a:lnSpc>
                <a:spcPct val="100000"/>
              </a:lnSpc>
              <a:spcBef>
                <a:spcPct val="20000"/>
              </a:spcBef>
              <a:spcAft>
                <a:spcPct val="0"/>
              </a:spcAft>
              <a:buChar char="–"/>
              <a:defRPr sz="2000" b="0" i="0" u="none" baseline="0"/>
            </a:lvl4pPr>
            <a:lvl5pPr marL="2057400" lvl="4" indent="-228600" fontAlgn="base">
              <a:lnSpc>
                <a:spcPct val="100000"/>
              </a:lnSpc>
              <a:spcBef>
                <a:spcPct val="20000"/>
              </a:spcBef>
              <a:spcAft>
                <a:spcPct val="0"/>
              </a:spcAft>
              <a:buChar char="»"/>
              <a:defRPr sz="2000" b="0" i="0" u="none" baseline="0"/>
            </a:lvl5pPr>
            <a:lvl6pPr marL="2514600" lvl="5" indent="-228600" fontAlgn="base">
              <a:lnSpc>
                <a:spcPct val="100000"/>
              </a:lnSpc>
              <a:spcBef>
                <a:spcPct val="20000"/>
              </a:spcBef>
              <a:spcAft>
                <a:spcPct val="0"/>
              </a:spcAft>
              <a:buChar char="»"/>
              <a:defRPr sz="2000" b="0" i="0" u="none" baseline="0"/>
            </a:lvl6pPr>
            <a:lvl7pPr marL="2971800" lvl="6" indent="-228600" fontAlgn="base">
              <a:lnSpc>
                <a:spcPct val="100000"/>
              </a:lnSpc>
              <a:spcBef>
                <a:spcPct val="20000"/>
              </a:spcBef>
              <a:spcAft>
                <a:spcPct val="0"/>
              </a:spcAft>
              <a:buChar char="»"/>
              <a:defRPr sz="2000" b="0" i="0" u="none" baseline="0"/>
            </a:lvl7pPr>
            <a:lvl8pPr marL="3429000" lvl="7" indent="-228600" fontAlgn="base">
              <a:lnSpc>
                <a:spcPct val="100000"/>
              </a:lnSpc>
              <a:spcBef>
                <a:spcPct val="20000"/>
              </a:spcBef>
              <a:spcAft>
                <a:spcPct val="0"/>
              </a:spcAft>
              <a:buChar char="»"/>
              <a:defRPr sz="2000" b="0" i="0" u="none" baseline="0"/>
            </a:lvl8pPr>
            <a:lvl9pPr marL="3886200" lvl="8" indent="-228600" fontAlgn="base">
              <a:lnSpc>
                <a:spcPct val="100000"/>
              </a:lnSpc>
              <a:spcBef>
                <a:spcPct val="20000"/>
              </a:spcBef>
              <a:spcAft>
                <a:spcPct val="0"/>
              </a:spcAft>
              <a:buChar char="»"/>
              <a:defRPr sz="2000" b="0" i="0" u="none" baseline="0"/>
            </a:lvl9pPr>
          </a:lstStyle>
          <a:p>
            <a:r>
              <a:rPr lang="en-US" altLang="zh-CN" sz="4800"/>
              <a:t>Section Four </a:t>
            </a:r>
          </a:p>
          <a:p>
            <a:r>
              <a:rPr lang="en-US" altLang="zh-CN" sz="4800"/>
              <a:t>Packing of Goods</a:t>
            </a:r>
          </a:p>
          <a:p>
            <a:r>
              <a:rPr lang="zh-CN" altLang="en-US" sz="4800"/>
              <a:t>（第四节 商品包装）</a:t>
            </a:r>
          </a:p>
        </p:txBody>
      </p:sp>
    </p:spTree>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55576" y="332656"/>
            <a:ext cx="5183022" cy="584775"/>
          </a:xfrm>
          <a:prstGeom prst="rect">
            <a:avLst/>
          </a:prstGeom>
          <a:noFill/>
        </p:spPr>
        <p:txBody>
          <a:bodyPr wrap="none" rtlCol="0">
            <a:spAutoFit/>
          </a:bodyPr>
          <a:lstStyle/>
          <a:p>
            <a:pPr lvl="0"/>
            <a:r>
              <a:rPr lang="en-US" altLang="zh-CN" sz="3200">
                <a:latin typeface="Times New Roman" panose="02020603050405020304" pitchFamily="18" charset="0"/>
                <a:cs typeface="Times New Roman" panose="02020603050405020304" pitchFamily="18" charset="0"/>
              </a:rPr>
              <a:t>1.Types of  Packing</a:t>
            </a:r>
            <a:r>
              <a:rPr lang="en-US" altLang="zh-CN" sz="2400">
                <a:latin typeface="Times New Roman" panose="02020603050405020304" pitchFamily="18" charset="0"/>
                <a:cs typeface="Times New Roman" panose="02020603050405020304" pitchFamily="18" charset="0"/>
              </a:rPr>
              <a:t>(</a:t>
            </a:r>
            <a:r>
              <a:rPr lang="zh-CN" altLang="en-US" sz="2400"/>
              <a:t>包装的类型</a:t>
            </a:r>
            <a:r>
              <a:rPr lang="en-US" altLang="zh-CN" sz="2400">
                <a:latin typeface="Times New Roman" panose="02020603050405020304" pitchFamily="18" charset="0"/>
                <a:cs typeface="Times New Roman" panose="02020603050405020304" pitchFamily="18" charset="0"/>
              </a:rPr>
              <a:t>)</a:t>
            </a:r>
          </a:p>
        </p:txBody>
      </p:sp>
      <p:sp>
        <p:nvSpPr>
          <p:cNvPr id="3" name="TextBox 2"/>
          <p:cNvSpPr txBox="1"/>
          <p:nvPr/>
        </p:nvSpPr>
        <p:spPr>
          <a:xfrm>
            <a:off x="732716" y="1317908"/>
            <a:ext cx="45720" cy="369332"/>
          </a:xfrm>
          <a:prstGeom prst="rect">
            <a:avLst/>
          </a:prstGeom>
          <a:noFill/>
        </p:spPr>
        <p:txBody>
          <a:bodyPr wrap="square" rtlCol="0">
            <a:spAutoFit/>
          </a:bodyPr>
          <a:lstStyle/>
          <a:p>
            <a:endParaRPr lang="zh-CN" altLang="en-US"/>
          </a:p>
        </p:txBody>
      </p:sp>
      <p:sp>
        <p:nvSpPr>
          <p:cNvPr id="4" name="TextBox 3"/>
          <p:cNvSpPr txBox="1"/>
          <p:nvPr/>
        </p:nvSpPr>
        <p:spPr>
          <a:xfrm>
            <a:off x="711827" y="989473"/>
            <a:ext cx="7632848" cy="4855175"/>
          </a:xfrm>
          <a:prstGeom prst="rect">
            <a:avLst/>
          </a:prstGeom>
          <a:noFill/>
        </p:spPr>
        <p:txBody>
          <a:bodyPr wrap="square" rtlCol="0">
            <a:spAutoFit/>
          </a:bodyPr>
          <a:lstStyle/>
          <a:p>
            <a:pPr algn="just"/>
            <a:r>
              <a:rPr lang="en-US" altLang="zh-CN" sz="2550">
                <a:latin typeface="Times New Roman" panose="02020603050405020304" pitchFamily="18" charset="0"/>
                <a:cs typeface="Times New Roman" panose="02020603050405020304" pitchFamily="18" charset="0"/>
              </a:rPr>
              <a:t>Packing can be divided into three kinds from the view point of whether the cargoes need packing:</a:t>
            </a:r>
          </a:p>
          <a:p>
            <a:pPr lvl="0" algn="just"/>
            <a:r>
              <a:rPr lang="en-US" altLang="zh-CN" sz="2550">
                <a:latin typeface="Times New Roman" panose="02020603050405020304" pitchFamily="18" charset="0"/>
                <a:cs typeface="Times New Roman" panose="02020603050405020304" pitchFamily="18" charset="0"/>
              </a:rPr>
              <a:t>(1)Nude Cargo </a:t>
            </a:r>
          </a:p>
          <a:p>
            <a:pPr algn="just"/>
            <a:r>
              <a:rPr lang="en-US" altLang="zh-CN" sz="2550">
                <a:latin typeface="Times New Roman" panose="02020603050405020304" pitchFamily="18" charset="0"/>
                <a:cs typeface="Times New Roman" panose="02020603050405020304" pitchFamily="18" charset="0"/>
              </a:rPr>
              <a:t>Nude cargoes or nude packed commodities refer to those kinds of cargoes whose qualities are more stable and to be shipped wihtout any packages or in simple bundles.they are difficult to be packed or do not need any packing, such as steel products, timber, rubber, automobile, etc.</a:t>
            </a:r>
          </a:p>
          <a:p>
            <a:r>
              <a:rPr lang="en-US" altLang="zh-CN" sz="2050">
                <a:latin typeface="Times New Roman" panose="02020603050405020304" pitchFamily="18" charset="0"/>
                <a:cs typeface="Times New Roman" panose="02020603050405020304" pitchFamily="18" charset="0"/>
              </a:rPr>
              <a:t>(</a:t>
            </a:r>
            <a:r>
              <a:rPr lang="zh-CN" altLang="en-US" sz="2050"/>
              <a:t>按照货物是否需要包装的角度，包装可以分为三类：</a:t>
            </a:r>
          </a:p>
          <a:p>
            <a:pPr lvl="0"/>
            <a:r>
              <a:rPr lang="en-US" altLang="zh-CN" sz="2050"/>
              <a:t>(1)</a:t>
            </a:r>
            <a:r>
              <a:rPr lang="zh-CN" altLang="en-US" sz="2050"/>
              <a:t>裸装货     所谓裸装货是指有些商品的品质比较稳定，只要将商品略加捆扎或以其自身进行困扎的货物，如钢材、木材、橡胶、车辆等。</a:t>
            </a:r>
            <a:r>
              <a:rPr lang="en-US" altLang="zh-CN" sz="205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14429" y="1114955"/>
            <a:ext cx="7501987" cy="4278094"/>
          </a:xfrm>
          <a:prstGeom prst="rect">
            <a:avLst/>
          </a:prstGeom>
          <a:noFill/>
        </p:spPr>
        <p:txBody>
          <a:bodyPr wrap="square" rtlCol="0">
            <a:spAutoFit/>
          </a:bodyPr>
          <a:lstStyle/>
          <a:p>
            <a:pPr lvl="0" algn="just"/>
            <a:r>
              <a:rPr lang="en-US" altLang="zh-CN" sz="3200">
                <a:latin typeface="Times New Roman" panose="02020603050405020304" pitchFamily="18" charset="0"/>
                <a:cs typeface="Times New Roman" panose="02020603050405020304" pitchFamily="18" charset="0"/>
              </a:rPr>
              <a:t>(2)Cargo in Bulk/Bulk Cargo</a:t>
            </a:r>
          </a:p>
          <a:p>
            <a:pPr algn="just"/>
            <a:r>
              <a:rPr lang="en-US" altLang="zh-CN" sz="3200">
                <a:latin typeface="Times New Roman" panose="02020603050405020304" pitchFamily="18" charset="0"/>
                <a:cs typeface="Times New Roman" panose="02020603050405020304" pitchFamily="18" charset="0"/>
              </a:rPr>
              <a:t>Cargo in bulk refers to goods which are shipped or even sold without packages on the conveyance in bulk, such as oil, ore, grain, coal, etc.</a:t>
            </a:r>
          </a:p>
          <a:p>
            <a:pPr algn="just"/>
            <a:endParaRPr lang="en-US" altLang="zh-CN" sz="2800">
              <a:latin typeface="Times New Roman" panose="02020603050405020304" pitchFamily="18" charset="0"/>
              <a:cs typeface="Times New Roman" panose="02020603050405020304" pitchFamily="18" charset="0"/>
            </a:endParaRPr>
          </a:p>
          <a:p>
            <a:pPr lvl="0"/>
            <a:r>
              <a:rPr lang="en-US" altLang="zh-CN" sz="2800">
                <a:latin typeface="Times New Roman" panose="02020603050405020304" pitchFamily="18" charset="0"/>
                <a:cs typeface="Times New Roman" panose="02020603050405020304" pitchFamily="18" charset="0"/>
              </a:rPr>
              <a:t>((2)</a:t>
            </a:r>
            <a:r>
              <a:rPr lang="zh-CN" altLang="en-US" sz="2800"/>
              <a:t>散装货</a:t>
            </a:r>
          </a:p>
          <a:p>
            <a:r>
              <a:rPr lang="zh-CN" altLang="en-US" sz="2800"/>
              <a:t>散装货是指未加任何包装、直接付运直至销售的货物，例如石油、矿砂、煤炭、粮食等。</a:t>
            </a:r>
            <a:r>
              <a:rPr lang="en-US" altLang="zh-CN" sz="2800">
                <a:latin typeface="Times New Roman" panose="02020603050405020304" pitchFamily="18" charset="0"/>
                <a:cs typeface="Times New Roman" panose="02020603050405020304" pitchFamily="18" charset="0"/>
              </a:rPr>
              <a:t>)</a:t>
            </a:r>
            <a:endParaRPr lang="zh-CN" altLang="en-US" sz="28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30755" y="980728"/>
            <a:ext cx="7632847" cy="4862870"/>
          </a:xfrm>
          <a:prstGeom prst="rect">
            <a:avLst/>
          </a:prstGeom>
          <a:noFill/>
        </p:spPr>
        <p:txBody>
          <a:bodyPr wrap="square" rtlCol="0">
            <a:spAutoFit/>
          </a:bodyPr>
          <a:lstStyle/>
          <a:p>
            <a:pPr algn="just"/>
            <a:r>
              <a:rPr lang="en-US" altLang="zh-CN" sz="2800">
                <a:latin typeface="Times New Roman" panose="02020603050405020304" pitchFamily="18" charset="0"/>
                <a:cs typeface="Times New Roman" panose="02020603050405020304" pitchFamily="18" charset="0"/>
              </a:rPr>
              <a:t>(3)Packed Cargo</a:t>
            </a:r>
          </a:p>
          <a:p>
            <a:pPr algn="just"/>
            <a:r>
              <a:rPr lang="en-US" altLang="zh-CN" sz="2700">
                <a:latin typeface="Times New Roman" panose="02020603050405020304" pitchFamily="18" charset="0"/>
                <a:cs typeface="Times New Roman" panose="02020603050405020304" pitchFamily="18" charset="0"/>
              </a:rPr>
              <a:t>Most of commodities in international trade need certain degree of packing during the shipping, storing, and sales process. Packed cargoes refer to those which need shipping packing, marketing packing or both.</a:t>
            </a:r>
          </a:p>
          <a:p>
            <a:pPr algn="just"/>
            <a:r>
              <a:rPr lang="en-US" altLang="zh-CN" sz="2700">
                <a:latin typeface="Times New Roman" panose="02020603050405020304" pitchFamily="18" charset="0"/>
                <a:cs typeface="Times New Roman" panose="02020603050405020304" pitchFamily="18" charset="0"/>
              </a:rPr>
              <a:t>Packing can be divided into transport packing and sales packing according to the functions of the package.</a:t>
            </a:r>
          </a:p>
          <a:p>
            <a:pPr lvl="0"/>
            <a:r>
              <a:rPr lang="en-US" altLang="zh-CN" sz="2200">
                <a:latin typeface="Times New Roman" panose="02020603050405020304" pitchFamily="18" charset="0"/>
                <a:cs typeface="Times New Roman" panose="02020603050405020304" pitchFamily="18" charset="0"/>
              </a:rPr>
              <a:t>((3)</a:t>
            </a:r>
            <a:r>
              <a:rPr lang="zh-CN" altLang="en-US" sz="2200"/>
              <a:t>包装货  大多数国际贸易货物都需要某种程度的包装，目的是用来运输、仓储和销售。所谓包装货是指运输包装、销售包装或两者都需要的货物。</a:t>
            </a:r>
            <a:r>
              <a:rPr lang="en-US" altLang="zh-CN" sz="22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74863" y="188640"/>
            <a:ext cx="7488832" cy="5723890"/>
          </a:xfrm>
          <a:prstGeom prst="rect">
            <a:avLst/>
          </a:prstGeom>
          <a:noFill/>
        </p:spPr>
        <p:txBody>
          <a:bodyPr wrap="square" rtlCol="0">
            <a:spAutoFit/>
          </a:bodyPr>
          <a:lstStyle/>
          <a:p>
            <a:pPr algn="just"/>
            <a:r>
              <a:rPr lang="en-US" altLang="zh-CN" sz="2600">
                <a:latin typeface="Times New Roman" panose="02020603050405020304" pitchFamily="18" charset="0"/>
                <a:cs typeface="Times New Roman" panose="02020603050405020304" pitchFamily="18" charset="0"/>
              </a:rPr>
              <a:t>Packing can be divided into transport packing and sales packing according to the functions of the package.</a:t>
            </a:r>
          </a:p>
          <a:p>
            <a:pPr algn="just"/>
            <a:r>
              <a:rPr lang="en-US" altLang="zh-CN" sz="2400"/>
              <a:t>(</a:t>
            </a:r>
            <a:r>
              <a:rPr lang="zh-CN" altLang="en-US" sz="2400"/>
              <a:t>按照包装的作用不同，可以将包装分为运输包装和销售包装。</a:t>
            </a:r>
            <a:r>
              <a:rPr lang="en-US" altLang="zh-CN" sz="2400"/>
              <a:t>)</a:t>
            </a:r>
            <a:endParaRPr lang="en-US" altLang="zh-CN" sz="2400">
              <a:latin typeface="Times New Roman" panose="02020603050405020304" pitchFamily="18" charset="0"/>
              <a:cs typeface="Times New Roman" panose="02020603050405020304" pitchFamily="18" charset="0"/>
            </a:endParaRPr>
          </a:p>
          <a:p>
            <a:pPr algn="just"/>
            <a:r>
              <a:rPr lang="en-US" altLang="zh-CN" sz="2600">
                <a:latin typeface="Times New Roman" panose="02020603050405020304" pitchFamily="18" charset="0"/>
                <a:cs typeface="Times New Roman" panose="02020603050405020304" pitchFamily="18" charset="0"/>
              </a:rPr>
              <a:t>(1)Transport Packing</a:t>
            </a:r>
          </a:p>
          <a:p>
            <a:pPr algn="just"/>
            <a:r>
              <a:rPr lang="en-US" altLang="zh-CN" sz="2600">
                <a:latin typeface="Times New Roman" panose="02020603050405020304" pitchFamily="18" charset="0"/>
                <a:cs typeface="Times New Roman" panose="02020603050405020304" pitchFamily="18" charset="0"/>
              </a:rPr>
              <a:t>Tansport packing is also called giant packing or outer packing. It is used mainly to keep the goods safe, facilitate the transportation, storage, identification and count, reduce freight and cut costs. It must be solid enough to prevent the goods from any damage during the handling and transportation. </a:t>
            </a:r>
          </a:p>
          <a:p>
            <a:pPr lvl="0"/>
            <a:r>
              <a:rPr lang="en-US" altLang="zh-CN" sz="2100">
                <a:latin typeface="Times New Roman" panose="02020603050405020304" pitchFamily="18" charset="0"/>
                <a:cs typeface="Times New Roman" panose="02020603050405020304" pitchFamily="18" charset="0"/>
              </a:rPr>
              <a:t>(1)</a:t>
            </a:r>
            <a:r>
              <a:rPr lang="zh-CN" altLang="en-US" sz="2100"/>
              <a:t>运输包装</a:t>
            </a:r>
          </a:p>
          <a:p>
            <a:r>
              <a:rPr lang="zh-CN" altLang="en-US" sz="2100"/>
              <a:t>运输包装又称为大包装或外包装。它的主要作用是保护货物安全，以便于货物运输、存储、识别和计数，减少运费，降低成本。它必须非常坚固保证货物在处理和运输途中避免损坏。</a:t>
            </a:r>
            <a:r>
              <a:rPr lang="en-US" altLang="zh-CN" sz="21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标题 5121"/>
          <p:cNvSpPr>
            <a:spLocks noGrp="1"/>
          </p:cNvSpPr>
          <p:nvPr>
            <p:ph type="title"/>
          </p:nvPr>
        </p:nvSpPr>
        <p:spPr>
          <a:xfrm>
            <a:off x="-11495" y="-18279"/>
            <a:ext cx="9505056" cy="1127687"/>
          </a:xfrm>
        </p:spPr>
        <p:txBody>
          <a:bodyPr anchor="ctr"/>
          <a:lstStyle/>
          <a:p>
            <a:r>
              <a:rPr lang="en-US" altLang="zh-CN" sz="3200">
                <a:latin typeface="Times New Roman" panose="02020603050405020304" pitchFamily="18" charset="0"/>
                <a:cs typeface="Times New Roman" panose="02020603050405020304" pitchFamily="18" charset="0"/>
              </a:rPr>
              <a:t>Section One Reasons for International Trade</a:t>
            </a:r>
            <a:br>
              <a:rPr lang="en-US" altLang="zh-CN" sz="3200">
                <a:latin typeface="Times New Roman" panose="02020603050405020304" pitchFamily="18" charset="0"/>
                <a:cs typeface="Times New Roman" panose="02020603050405020304" pitchFamily="18" charset="0"/>
              </a:rPr>
            </a:br>
            <a:r>
              <a:rPr lang="zh-CN" altLang="en-US" sz="3200"/>
              <a:t>（第一节  国际贸易产生的原因）</a:t>
            </a:r>
          </a:p>
        </p:txBody>
      </p:sp>
      <p:sp>
        <p:nvSpPr>
          <p:cNvPr id="5123" name="文本占位符 5122"/>
          <p:cNvSpPr>
            <a:spLocks noGrp="1"/>
          </p:cNvSpPr>
          <p:nvPr>
            <p:ph type="body" idx="1"/>
          </p:nvPr>
        </p:nvSpPr>
        <p:spPr>
          <a:xfrm>
            <a:off x="789305" y="775970"/>
            <a:ext cx="7565390" cy="6111875"/>
          </a:xfrm>
        </p:spPr>
        <p:txBody>
          <a:bodyPr/>
          <a:lstStyle/>
          <a:p>
            <a:pPr marL="0" indent="0">
              <a:buFont typeface="+mj-lt"/>
              <a:buNone/>
            </a:pPr>
            <a:endParaRPr lang="zh-CN" altLang="en-US" dirty="0"/>
          </a:p>
          <a:p>
            <a:pPr marL="514350" indent="-514350">
              <a:buClr>
                <a:srgbClr val="000000"/>
              </a:buClr>
              <a:buFont typeface="+mj-lt"/>
              <a:buAutoNum type="arabicPeriod"/>
            </a:pPr>
            <a:r>
              <a:rPr lang="en-US" altLang="zh-CN" sz="2800" dirty="0">
                <a:latin typeface="Times New Roman" panose="02020603050405020304" pitchFamily="18" charset="0"/>
                <a:cs typeface="Times New Roman" panose="02020603050405020304" pitchFamily="18" charset="0"/>
              </a:rPr>
              <a:t>Different Endowments</a:t>
            </a:r>
          </a:p>
          <a:p>
            <a:pPr marL="0" indent="0">
              <a:buClr>
                <a:srgbClr val="000000"/>
              </a:buClr>
              <a:buNone/>
            </a:pPr>
            <a:r>
              <a:rPr lang="en-US" altLang="zh-CN" sz="2800" dirty="0"/>
              <a:t>    </a:t>
            </a:r>
            <a:r>
              <a:rPr lang="zh-CN" altLang="en-US" sz="2800" dirty="0"/>
              <a:t>（不同的资源禀赋）</a:t>
            </a:r>
            <a:endParaRPr lang="en-US" altLang="zh-CN" sz="2800" dirty="0"/>
          </a:p>
          <a:p>
            <a:pPr marL="514350" indent="-514350">
              <a:buClr>
                <a:srgbClr val="000000"/>
              </a:buClr>
              <a:buFont typeface="+mj-lt"/>
              <a:buAutoNum type="arabicPeriod" startAt="2"/>
            </a:pPr>
            <a:r>
              <a:rPr lang="en-US" altLang="zh-CN" sz="2800" dirty="0">
                <a:latin typeface="Times New Roman" panose="02020603050405020304" pitchFamily="18" charset="0"/>
                <a:cs typeface="Times New Roman" panose="02020603050405020304" pitchFamily="18" charset="0"/>
              </a:rPr>
              <a:t>Benefits Acquisition</a:t>
            </a:r>
          </a:p>
          <a:p>
            <a:pPr marL="0" indent="0">
              <a:buClr>
                <a:srgbClr val="000000"/>
              </a:buClr>
              <a:buNone/>
            </a:pPr>
            <a:r>
              <a:rPr lang="zh-CN" altLang="en-US" sz="2800" dirty="0"/>
              <a:t>    （追求效益）</a:t>
            </a:r>
            <a:endParaRPr lang="en-US" altLang="zh-CN" sz="2800" dirty="0"/>
          </a:p>
          <a:p>
            <a:pPr marL="514350" indent="-514350">
              <a:buClr>
                <a:srgbClr val="000000"/>
              </a:buClr>
              <a:buFont typeface="+mj-lt"/>
              <a:buAutoNum type="arabicPeriod" startAt="3"/>
            </a:pPr>
            <a:r>
              <a:rPr lang="en-US" altLang="zh-CN" sz="2800" dirty="0">
                <a:latin typeface="Times New Roman" panose="02020603050405020304" pitchFamily="18" charset="0"/>
                <a:cs typeface="Times New Roman" panose="02020603050405020304" pitchFamily="18" charset="0"/>
              </a:rPr>
              <a:t>Bisk Avoidance</a:t>
            </a:r>
          </a:p>
          <a:p>
            <a:pPr marL="0" indent="0">
              <a:buClr>
                <a:srgbClr val="000000"/>
              </a:buClr>
              <a:buNone/>
            </a:pPr>
            <a:r>
              <a:rPr lang="en-US" altLang="zh-CN" sz="2800" dirty="0"/>
              <a:t>    </a:t>
            </a:r>
            <a:r>
              <a:rPr lang="zh-CN" altLang="en-US" sz="2800" dirty="0"/>
              <a:t>（风险的规避）</a:t>
            </a:r>
            <a:endParaRPr lang="en-US" altLang="zh-CN" sz="2800" dirty="0"/>
          </a:p>
          <a:p>
            <a:pPr marL="514350" indent="-514350">
              <a:buClr>
                <a:srgbClr val="000000"/>
              </a:buClr>
              <a:buFont typeface="+mj-lt"/>
              <a:buAutoNum type="arabicPeriod" startAt="4"/>
            </a:pPr>
            <a:r>
              <a:rPr lang="en-US" altLang="zh-CN" sz="2800" dirty="0">
                <a:latin typeface="Times New Roman" panose="02020603050405020304" pitchFamily="18" charset="0"/>
                <a:cs typeface="Times New Roman" panose="02020603050405020304" pitchFamily="18" charset="0"/>
              </a:rPr>
              <a:t>Economies of Scale</a:t>
            </a:r>
          </a:p>
          <a:p>
            <a:pPr marL="0" indent="0">
              <a:buClr>
                <a:srgbClr val="000000"/>
              </a:buClr>
              <a:buNone/>
            </a:pPr>
            <a:r>
              <a:rPr lang="en-US" altLang="zh-CN" sz="2800" dirty="0"/>
              <a:t>    </a:t>
            </a:r>
            <a:r>
              <a:rPr lang="zh-CN" altLang="en-US" sz="2800" dirty="0"/>
              <a:t>（规模经济）</a:t>
            </a:r>
          </a:p>
          <a:p>
            <a:pPr marL="457200" indent="-457200">
              <a:buClr>
                <a:srgbClr val="000000"/>
              </a:buClr>
              <a:buFont typeface="+mj-lt"/>
              <a:buAutoNum type="arabicPeriod" startAt="4"/>
            </a:pPr>
            <a:endParaRPr lang="en-US" altLang="zh-CN" sz="22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500"/>
                                        <p:tgtEl>
                                          <p:spTgt spid="5123">
                                            <p:txEl>
                                              <p:pRg st="1" end="1"/>
                                            </p:txEl>
                                          </p:spTgt>
                                        </p:tgtEl>
                                      </p:cBhvr>
                                    </p:animEffect>
                                    <p:anim calcmode="lin" valueType="num">
                                      <p:cBhvr>
                                        <p:cTn id="8"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512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23">
                                            <p:txEl>
                                              <p:pRg st="2" end="2"/>
                                            </p:txEl>
                                          </p:spTgt>
                                        </p:tgtEl>
                                        <p:attrNameLst>
                                          <p:attrName>style.visibility</p:attrName>
                                        </p:attrNameLst>
                                      </p:cBhvr>
                                      <p:to>
                                        <p:strVal val="visible"/>
                                      </p:to>
                                    </p:set>
                                    <p:animEffect transition="in" filter="fade">
                                      <p:cBhvr>
                                        <p:cTn id="13" dur="500"/>
                                        <p:tgtEl>
                                          <p:spTgt spid="5123">
                                            <p:txEl>
                                              <p:pRg st="2" end="2"/>
                                            </p:txEl>
                                          </p:spTgt>
                                        </p:tgtEl>
                                      </p:cBhvr>
                                    </p:animEffect>
                                    <p:anim calcmode="lin" valueType="num">
                                      <p:cBhvr>
                                        <p:cTn id="14"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512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123">
                                            <p:txEl>
                                              <p:pRg st="3" end="3"/>
                                            </p:txEl>
                                          </p:spTgt>
                                        </p:tgtEl>
                                        <p:attrNameLst>
                                          <p:attrName>style.visibility</p:attrName>
                                        </p:attrNameLst>
                                      </p:cBhvr>
                                      <p:to>
                                        <p:strVal val="visible"/>
                                      </p:to>
                                    </p:set>
                                    <p:animEffect transition="in" filter="fade">
                                      <p:cBhvr>
                                        <p:cTn id="19" dur="500"/>
                                        <p:tgtEl>
                                          <p:spTgt spid="5123">
                                            <p:txEl>
                                              <p:pRg st="3" end="3"/>
                                            </p:txEl>
                                          </p:spTgt>
                                        </p:tgtEl>
                                      </p:cBhvr>
                                    </p:animEffect>
                                    <p:anim calcmode="lin" valueType="num">
                                      <p:cBhvr>
                                        <p:cTn id="20"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p:cTn id="21" dur="500" fill="hold"/>
                                        <p:tgtEl>
                                          <p:spTgt spid="512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5123">
                                            <p:txEl>
                                              <p:pRg st="4" end="4"/>
                                            </p:txEl>
                                          </p:spTgt>
                                        </p:tgtEl>
                                        <p:attrNameLst>
                                          <p:attrName>style.visibility</p:attrName>
                                        </p:attrNameLst>
                                      </p:cBhvr>
                                      <p:to>
                                        <p:strVal val="visible"/>
                                      </p:to>
                                    </p:set>
                                    <p:animEffect transition="in" filter="fade">
                                      <p:cBhvr>
                                        <p:cTn id="25" dur="500"/>
                                        <p:tgtEl>
                                          <p:spTgt spid="5123">
                                            <p:txEl>
                                              <p:pRg st="4" end="4"/>
                                            </p:txEl>
                                          </p:spTgt>
                                        </p:tgtEl>
                                      </p:cBhvr>
                                    </p:animEffect>
                                    <p:anim calcmode="lin" valueType="num">
                                      <p:cBhvr>
                                        <p:cTn id="26" dur="500" fill="hold"/>
                                        <p:tgtEl>
                                          <p:spTgt spid="5123">
                                            <p:txEl>
                                              <p:pRg st="4" end="4"/>
                                            </p:txEl>
                                          </p:spTgt>
                                        </p:tgtEl>
                                        <p:attrNameLst>
                                          <p:attrName>ppt_x</p:attrName>
                                        </p:attrNameLst>
                                      </p:cBhvr>
                                      <p:tavLst>
                                        <p:tav tm="0">
                                          <p:val>
                                            <p:strVal val="#ppt_x"/>
                                          </p:val>
                                        </p:tav>
                                        <p:tav tm="100000">
                                          <p:val>
                                            <p:strVal val="#ppt_x"/>
                                          </p:val>
                                        </p:tav>
                                      </p:tavLst>
                                    </p:anim>
                                    <p:anim calcmode="lin" valueType="num">
                                      <p:cBhvr>
                                        <p:cTn id="27" dur="500" fill="hold"/>
                                        <p:tgtEl>
                                          <p:spTgt spid="512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123">
                                            <p:txEl>
                                              <p:pRg st="5" end="5"/>
                                            </p:txEl>
                                          </p:spTgt>
                                        </p:tgtEl>
                                        <p:attrNameLst>
                                          <p:attrName>style.visibility</p:attrName>
                                        </p:attrNameLst>
                                      </p:cBhvr>
                                      <p:to>
                                        <p:strVal val="visible"/>
                                      </p:to>
                                    </p:set>
                                    <p:animEffect transition="in" filter="fade">
                                      <p:cBhvr>
                                        <p:cTn id="31" dur="500"/>
                                        <p:tgtEl>
                                          <p:spTgt spid="5123">
                                            <p:txEl>
                                              <p:pRg st="5" end="5"/>
                                            </p:txEl>
                                          </p:spTgt>
                                        </p:tgtEl>
                                      </p:cBhvr>
                                    </p:animEffect>
                                    <p:anim calcmode="lin" valueType="num">
                                      <p:cBhvr>
                                        <p:cTn id="32" dur="500" fill="hold"/>
                                        <p:tgtEl>
                                          <p:spTgt spid="5123">
                                            <p:txEl>
                                              <p:pRg st="5" end="5"/>
                                            </p:txEl>
                                          </p:spTgt>
                                        </p:tgtEl>
                                        <p:attrNameLst>
                                          <p:attrName>ppt_x</p:attrName>
                                        </p:attrNameLst>
                                      </p:cBhvr>
                                      <p:tavLst>
                                        <p:tav tm="0">
                                          <p:val>
                                            <p:strVal val="#ppt_x"/>
                                          </p:val>
                                        </p:tav>
                                        <p:tav tm="100000">
                                          <p:val>
                                            <p:strVal val="#ppt_x"/>
                                          </p:val>
                                        </p:tav>
                                      </p:tavLst>
                                    </p:anim>
                                    <p:anim calcmode="lin" valueType="num">
                                      <p:cBhvr>
                                        <p:cTn id="33" dur="500" fill="hold"/>
                                        <p:tgtEl>
                                          <p:spTgt spid="5123">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fade">
                                      <p:cBhvr>
                                        <p:cTn id="37" dur="500"/>
                                        <p:tgtEl>
                                          <p:spTgt spid="5123">
                                            <p:txEl>
                                              <p:pRg st="6" end="6"/>
                                            </p:txEl>
                                          </p:spTgt>
                                        </p:tgtEl>
                                      </p:cBhvr>
                                    </p:animEffect>
                                    <p:anim calcmode="lin" valueType="num">
                                      <p:cBhvr>
                                        <p:cTn id="38" dur="500" fill="hold"/>
                                        <p:tgtEl>
                                          <p:spTgt spid="5123">
                                            <p:txEl>
                                              <p:pRg st="6" end="6"/>
                                            </p:txEl>
                                          </p:spTgt>
                                        </p:tgtEl>
                                        <p:attrNameLst>
                                          <p:attrName>ppt_x</p:attrName>
                                        </p:attrNameLst>
                                      </p:cBhvr>
                                      <p:tavLst>
                                        <p:tav tm="0">
                                          <p:val>
                                            <p:strVal val="#ppt_x"/>
                                          </p:val>
                                        </p:tav>
                                        <p:tav tm="100000">
                                          <p:val>
                                            <p:strVal val="#ppt_x"/>
                                          </p:val>
                                        </p:tav>
                                      </p:tavLst>
                                    </p:anim>
                                    <p:anim calcmode="lin" valueType="num">
                                      <p:cBhvr>
                                        <p:cTn id="39" dur="500" fill="hold"/>
                                        <p:tgtEl>
                                          <p:spTgt spid="5123">
                                            <p:txEl>
                                              <p:pRg st="6" end="6"/>
                                            </p:txEl>
                                          </p:spTgt>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5123">
                                            <p:txEl>
                                              <p:pRg st="7" end="7"/>
                                            </p:txEl>
                                          </p:spTgt>
                                        </p:tgtEl>
                                        <p:attrNameLst>
                                          <p:attrName>style.visibility</p:attrName>
                                        </p:attrNameLst>
                                      </p:cBhvr>
                                      <p:to>
                                        <p:strVal val="visible"/>
                                      </p:to>
                                    </p:set>
                                    <p:animEffect transition="in" filter="fade">
                                      <p:cBhvr>
                                        <p:cTn id="43" dur="500"/>
                                        <p:tgtEl>
                                          <p:spTgt spid="5123">
                                            <p:txEl>
                                              <p:pRg st="7" end="7"/>
                                            </p:txEl>
                                          </p:spTgt>
                                        </p:tgtEl>
                                      </p:cBhvr>
                                    </p:animEffect>
                                    <p:anim calcmode="lin" valueType="num">
                                      <p:cBhvr>
                                        <p:cTn id="44" dur="500" fill="hold"/>
                                        <p:tgtEl>
                                          <p:spTgt spid="5123">
                                            <p:txEl>
                                              <p:pRg st="7" end="7"/>
                                            </p:txEl>
                                          </p:spTgt>
                                        </p:tgtEl>
                                        <p:attrNameLst>
                                          <p:attrName>ppt_x</p:attrName>
                                        </p:attrNameLst>
                                      </p:cBhvr>
                                      <p:tavLst>
                                        <p:tav tm="0">
                                          <p:val>
                                            <p:strVal val="#ppt_x"/>
                                          </p:val>
                                        </p:tav>
                                        <p:tav tm="100000">
                                          <p:val>
                                            <p:strVal val="#ppt_x"/>
                                          </p:val>
                                        </p:tav>
                                      </p:tavLst>
                                    </p:anim>
                                    <p:anim calcmode="lin" valueType="num">
                                      <p:cBhvr>
                                        <p:cTn id="45" dur="500" fill="hold"/>
                                        <p:tgtEl>
                                          <p:spTgt spid="5123">
                                            <p:txEl>
                                              <p:pRg st="7" end="7"/>
                                            </p:txEl>
                                          </p:spTgt>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5123">
                                            <p:txEl>
                                              <p:pRg st="8" end="8"/>
                                            </p:txEl>
                                          </p:spTgt>
                                        </p:tgtEl>
                                        <p:attrNameLst>
                                          <p:attrName>style.visibility</p:attrName>
                                        </p:attrNameLst>
                                      </p:cBhvr>
                                      <p:to>
                                        <p:strVal val="visible"/>
                                      </p:to>
                                    </p:set>
                                    <p:animEffect transition="in" filter="fade">
                                      <p:cBhvr>
                                        <p:cTn id="49" dur="500"/>
                                        <p:tgtEl>
                                          <p:spTgt spid="5123">
                                            <p:txEl>
                                              <p:pRg st="8" end="8"/>
                                            </p:txEl>
                                          </p:spTgt>
                                        </p:tgtEl>
                                      </p:cBhvr>
                                    </p:animEffect>
                                    <p:anim calcmode="lin" valueType="num">
                                      <p:cBhvr>
                                        <p:cTn id="50" dur="500" fill="hold"/>
                                        <p:tgtEl>
                                          <p:spTgt spid="5123">
                                            <p:txEl>
                                              <p:pRg st="8" end="8"/>
                                            </p:txEl>
                                          </p:spTgt>
                                        </p:tgtEl>
                                        <p:attrNameLst>
                                          <p:attrName>ppt_x</p:attrName>
                                        </p:attrNameLst>
                                      </p:cBhvr>
                                      <p:tavLst>
                                        <p:tav tm="0">
                                          <p:val>
                                            <p:strVal val="#ppt_x"/>
                                          </p:val>
                                        </p:tav>
                                        <p:tav tm="100000">
                                          <p:val>
                                            <p:strVal val="#ppt_x"/>
                                          </p:val>
                                        </p:tav>
                                      </p:tavLst>
                                    </p:anim>
                                    <p:anim calcmode="lin" valueType="num">
                                      <p:cBhvr>
                                        <p:cTn id="51" dur="500" fill="hold"/>
                                        <p:tgtEl>
                                          <p:spTgt spid="512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55576" y="1124744"/>
            <a:ext cx="7632848" cy="4431030"/>
          </a:xfrm>
          <a:prstGeom prst="rect">
            <a:avLst/>
          </a:prstGeom>
          <a:noFill/>
        </p:spPr>
        <p:txBody>
          <a:bodyPr wrap="square" rtlCol="0">
            <a:spAutoFit/>
          </a:bodyPr>
          <a:lstStyle/>
          <a:p>
            <a:pPr algn="just"/>
            <a:r>
              <a:rPr lang="en-US" altLang="zh-CN" sz="2800">
                <a:latin typeface="Times New Roman" panose="02020603050405020304" pitchFamily="18" charset="0"/>
                <a:cs typeface="Times New Roman" panose="02020603050405020304" pitchFamily="18" charset="0"/>
              </a:rPr>
              <a:t> </a:t>
            </a:r>
            <a:r>
              <a:rPr lang="en-US" altLang="zh-CN" sz="3000">
                <a:latin typeface="Times New Roman" panose="02020603050405020304" pitchFamily="18" charset="0"/>
                <a:cs typeface="Times New Roman" panose="02020603050405020304" pitchFamily="18" charset="0"/>
              </a:rPr>
              <a:t>On the basis of packing materials and packing methods, transport packing includes the following types:</a:t>
            </a:r>
          </a:p>
          <a:p>
            <a:pPr algn="just"/>
            <a:r>
              <a:rPr lang="en-US" altLang="zh-CN" sz="3000">
                <a:latin typeface="Times New Roman" panose="02020603050405020304" pitchFamily="18" charset="0"/>
                <a:cs typeface="Times New Roman" panose="02020603050405020304" pitchFamily="18" charset="0"/>
              </a:rPr>
              <a:t>——Single piece packing: cases, drums, bags, bale, cartons,etc</a:t>
            </a:r>
          </a:p>
          <a:p>
            <a:pPr algn="just"/>
            <a:r>
              <a:rPr lang="en-US" altLang="zh-CN" sz="3000">
                <a:latin typeface="Times New Roman" panose="02020603050405020304" pitchFamily="18" charset="0"/>
                <a:cs typeface="Times New Roman" panose="02020603050405020304" pitchFamily="18" charset="0"/>
                <a:sym typeface="+mn-ea"/>
              </a:rPr>
              <a:t>——</a:t>
            </a:r>
            <a:r>
              <a:rPr lang="en-US" altLang="zh-CN" sz="3000">
                <a:latin typeface="Times New Roman" panose="02020603050405020304" pitchFamily="18" charset="0"/>
                <a:cs typeface="Times New Roman" panose="02020603050405020304" pitchFamily="18" charset="0"/>
              </a:rPr>
              <a:t>Collective packing: container, pallet, flexible container, etc.</a:t>
            </a:r>
            <a:endParaRPr lang="en-US" altLang="zh-CN" sz="25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a:t>
            </a:r>
            <a:r>
              <a:rPr lang="zh-CN" altLang="en-US" sz="2400"/>
              <a:t>根据包装材料和包装方法，运输包装包括以下几类：</a:t>
            </a:r>
          </a:p>
          <a:p>
            <a:pPr lvl="1"/>
            <a:r>
              <a:rPr lang="zh-CN" altLang="en-US" sz="2400"/>
              <a:t>单件运输包装：箱、桶、袋、包、纸板箱等。</a:t>
            </a:r>
          </a:p>
          <a:p>
            <a:r>
              <a:rPr lang="zh-CN" altLang="en-US" sz="2400"/>
              <a:t>集合运输包装：集装箱、托盘、集装包和集装桶等。</a:t>
            </a:r>
            <a:r>
              <a:rPr lang="en-US" altLang="zh-CN" sz="24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83568" y="1052736"/>
            <a:ext cx="7704855" cy="4062651"/>
          </a:xfrm>
          <a:prstGeom prst="rect">
            <a:avLst/>
          </a:prstGeom>
          <a:noFill/>
        </p:spPr>
        <p:txBody>
          <a:bodyPr wrap="square" rtlCol="0">
            <a:spAutoFit/>
          </a:bodyPr>
          <a:lstStyle/>
          <a:p>
            <a:pPr algn="just"/>
            <a:r>
              <a:rPr lang="en-US" altLang="zh-CN" sz="2800">
                <a:latin typeface="Times New Roman" panose="02020603050405020304" pitchFamily="18" charset="0"/>
                <a:cs typeface="Times New Roman" panose="02020603050405020304" pitchFamily="18" charset="0"/>
              </a:rPr>
              <a:t>The most common used containers are the following two kinds:</a:t>
            </a:r>
          </a:p>
          <a:p>
            <a:pPr algn="just"/>
            <a:r>
              <a:rPr lang="en-US" altLang="zh-CN" sz="2800">
                <a:latin typeface="Times New Roman" panose="02020603050405020304" pitchFamily="18" charset="0"/>
                <a:cs typeface="Times New Roman" panose="02020603050405020304" pitchFamily="18" charset="0"/>
              </a:rPr>
              <a:t>TEU (Twenty-foot Equivalent Unit), 20 foot * 8 foot *8 foot  </a:t>
            </a:r>
          </a:p>
          <a:p>
            <a:pPr algn="just"/>
            <a:r>
              <a:rPr lang="en-US" altLang="zh-CN" sz="2800">
                <a:latin typeface="Times New Roman" panose="02020603050405020304" pitchFamily="18" charset="0"/>
                <a:cs typeface="Times New Roman" panose="02020603050405020304" pitchFamily="18" charset="0"/>
              </a:rPr>
              <a:t>FEU (Forty-foot Equivalent Unit), 40 foot * 8 foot *8 foot </a:t>
            </a:r>
          </a:p>
          <a:p>
            <a:pPr algn="just"/>
            <a:endParaRPr lang="en-US" altLang="zh-CN" sz="2400">
              <a:latin typeface="Times New Roman" panose="02020603050405020304" pitchFamily="18" charset="0"/>
              <a:cs typeface="Times New Roman" panose="02020603050405020304" pitchFamily="18" charset="0"/>
            </a:endParaRPr>
          </a:p>
          <a:p>
            <a:r>
              <a:rPr lang="en-US" altLang="zh-CN" sz="2200">
                <a:latin typeface="Times New Roman" panose="02020603050405020304" pitchFamily="18" charset="0"/>
                <a:cs typeface="Times New Roman" panose="02020603050405020304" pitchFamily="18" charset="0"/>
              </a:rPr>
              <a:t>(</a:t>
            </a:r>
            <a:r>
              <a:rPr lang="zh-CN" altLang="en-US" sz="2200"/>
              <a:t>现在最常用的有以下两类：</a:t>
            </a:r>
          </a:p>
          <a:p>
            <a:r>
              <a:rPr lang="en-US" altLang="zh-CN" sz="2200"/>
              <a:t>TEU (20</a:t>
            </a:r>
            <a:r>
              <a:rPr lang="zh-CN" altLang="en-US" sz="2200"/>
              <a:t>英尺单位</a:t>
            </a:r>
            <a:r>
              <a:rPr lang="en-US" altLang="zh-CN" sz="2200"/>
              <a:t>), 20 </a:t>
            </a:r>
            <a:r>
              <a:rPr lang="zh-CN" altLang="en-US" sz="2200"/>
              <a:t>英尺 * </a:t>
            </a:r>
            <a:r>
              <a:rPr lang="en-US" altLang="zh-CN" sz="2200"/>
              <a:t>8</a:t>
            </a:r>
            <a:r>
              <a:rPr lang="zh-CN" altLang="en-US" sz="2200"/>
              <a:t>英尺 *</a:t>
            </a:r>
            <a:r>
              <a:rPr lang="en-US" altLang="zh-CN" sz="2200"/>
              <a:t>8 </a:t>
            </a:r>
            <a:r>
              <a:rPr lang="zh-CN" altLang="en-US" sz="2200"/>
              <a:t>英尺 </a:t>
            </a:r>
          </a:p>
          <a:p>
            <a:r>
              <a:rPr lang="en-US" altLang="zh-CN" sz="2200"/>
              <a:t>TEU (40</a:t>
            </a:r>
            <a:r>
              <a:rPr lang="zh-CN" altLang="en-US" sz="2200"/>
              <a:t>英尺单位</a:t>
            </a:r>
            <a:r>
              <a:rPr lang="en-US" altLang="zh-CN" sz="2200"/>
              <a:t>), 40 </a:t>
            </a:r>
            <a:r>
              <a:rPr lang="zh-CN" altLang="en-US" sz="2200"/>
              <a:t>英尺 * </a:t>
            </a:r>
            <a:r>
              <a:rPr lang="en-US" altLang="zh-CN" sz="2200"/>
              <a:t>8</a:t>
            </a:r>
            <a:r>
              <a:rPr lang="zh-CN" altLang="en-US" sz="2200"/>
              <a:t>英尺 *</a:t>
            </a:r>
            <a:r>
              <a:rPr lang="en-US" altLang="zh-CN" sz="2200"/>
              <a:t>8 </a:t>
            </a:r>
            <a:r>
              <a:rPr lang="zh-CN" altLang="en-US" sz="2200"/>
              <a:t>英尺 </a:t>
            </a:r>
            <a:r>
              <a:rPr lang="en-US" altLang="zh-CN" sz="2200">
                <a:latin typeface="Times New Roman" panose="02020603050405020304" pitchFamily="18" charset="0"/>
                <a:cs typeface="Times New Roman" panose="02020603050405020304" pitchFamily="18" charset="0"/>
              </a:rPr>
              <a:t>) </a:t>
            </a:r>
          </a:p>
        </p:txBody>
      </p:sp>
    </p:spTree>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55576" y="1196752"/>
            <a:ext cx="7521835" cy="3570208"/>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When calculating the circulating quantity of container, we often take 20- foot container as a measuring unit, i.e., TEU(Twenty-foot Equivalent Unit).</a:t>
            </a:r>
          </a:p>
          <a:p>
            <a:pPr algn="just"/>
            <a:endParaRPr lang="en-US" altLang="zh-CN" sz="2800">
              <a:latin typeface="Times New Roman" panose="02020603050405020304" pitchFamily="18" charset="0"/>
              <a:cs typeface="Times New Roman" panose="02020603050405020304" pitchFamily="18" charset="0"/>
            </a:endParaRPr>
          </a:p>
          <a:p>
            <a:pPr algn="just"/>
            <a:r>
              <a:rPr lang="en-US" altLang="zh-CN" sz="2600">
                <a:latin typeface="Times New Roman" panose="02020603050405020304" pitchFamily="18" charset="0"/>
                <a:cs typeface="Times New Roman" panose="02020603050405020304" pitchFamily="18" charset="0"/>
              </a:rPr>
              <a:t>(</a:t>
            </a:r>
            <a:r>
              <a:rPr lang="zh-CN" altLang="en-US" sz="2600"/>
              <a:t>当计算集装箱流转量时，我们经常以</a:t>
            </a:r>
            <a:r>
              <a:rPr lang="en-US" altLang="zh-CN" sz="2600"/>
              <a:t>20</a:t>
            </a:r>
            <a:r>
              <a:rPr lang="zh-CN" altLang="en-US" sz="2600"/>
              <a:t>英尺规格的作为一个标准单位，也就是</a:t>
            </a:r>
            <a:r>
              <a:rPr lang="en-US" altLang="zh-CN" sz="2600"/>
              <a:t>TEU</a:t>
            </a:r>
            <a:r>
              <a:rPr lang="zh-CN" altLang="en-US" sz="2600"/>
              <a:t>（</a:t>
            </a:r>
            <a:r>
              <a:rPr lang="en-US" altLang="zh-CN" sz="2600"/>
              <a:t>20</a:t>
            </a:r>
            <a:r>
              <a:rPr lang="zh-CN" altLang="en-US" sz="2600"/>
              <a:t>英尺相当单位</a:t>
            </a:r>
            <a:r>
              <a:rPr lang="en-US" altLang="zh-CN" sz="2600"/>
              <a:t>)</a:t>
            </a:r>
            <a:r>
              <a:rPr lang="zh-CN" altLang="en-US" sz="2600"/>
              <a:t>。</a:t>
            </a:r>
            <a:r>
              <a:rPr lang="en-US" altLang="zh-CN" sz="26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11560" y="1052735"/>
            <a:ext cx="7776864" cy="3239348"/>
          </a:xfrm>
          <a:prstGeom prst="rect">
            <a:avLst/>
          </a:prstGeom>
          <a:noFill/>
        </p:spPr>
        <p:txBody>
          <a:bodyPr wrap="square" rtlCol="0">
            <a:spAutoFit/>
          </a:bodyPr>
          <a:lstStyle/>
          <a:p>
            <a:pPr algn="just"/>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2</a:t>
            </a:r>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Sales packing</a:t>
            </a:r>
            <a:r>
              <a:rPr lang="zh-CN" altLang="en-US" sz="2800">
                <a:latin typeface="Times New Roman" panose="02020603050405020304" pitchFamily="18" charset="0"/>
                <a:cs typeface="Times New Roman" panose="02020603050405020304" pitchFamily="18" charset="0"/>
              </a:rPr>
              <a:t>（</a:t>
            </a:r>
            <a:r>
              <a:rPr lang="zh-CN" altLang="en-US" sz="2800"/>
              <a:t>销售包装</a:t>
            </a:r>
            <a:r>
              <a:rPr lang="en-US" altLang="zh-CN" sz="2800"/>
              <a:t>)</a:t>
            </a:r>
          </a:p>
          <a:p>
            <a:pPr algn="just"/>
            <a:endParaRPr lang="en-US" altLang="zh-CN" sz="105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Sales packing is contact with the commodity directly and will get into sales outlets with the product to meet the consumer. </a:t>
            </a:r>
          </a:p>
          <a:p>
            <a:pPr algn="just"/>
            <a:endParaRPr lang="en-US" altLang="zh-CN" sz="2800">
              <a:latin typeface="Times New Roman" panose="02020603050405020304" pitchFamily="18" charset="0"/>
              <a:cs typeface="Times New Roman" panose="02020603050405020304" pitchFamily="18" charset="0"/>
            </a:endParaRPr>
          </a:p>
          <a:p>
            <a:pPr lvl="0" algn="just"/>
            <a:r>
              <a:rPr lang="zh-CN" altLang="en-US" sz="2600">
                <a:latin typeface="Times New Roman" panose="02020603050405020304" pitchFamily="18" charset="0"/>
                <a:cs typeface="Times New Roman" panose="02020603050405020304" pitchFamily="18" charset="0"/>
              </a:rPr>
              <a:t>（</a:t>
            </a:r>
            <a:r>
              <a:rPr lang="zh-CN" altLang="en-US" sz="2600"/>
              <a:t>销售包装直接接触商品，并且跟商品一起进入销售渠道跟消费者见面。</a:t>
            </a:r>
            <a:r>
              <a:rPr lang="zh-CN" altLang="en-US" sz="2600">
                <a:latin typeface="Times New Roman" panose="02020603050405020304" pitchFamily="18" charset="0"/>
                <a:cs typeface="Times New Roman" panose="02020603050405020304" pitchFamily="18" charset="0"/>
              </a:rPr>
              <a:t>）</a:t>
            </a:r>
            <a:endParaRPr lang="en-US" altLang="zh-CN" sz="26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11560" y="1124744"/>
            <a:ext cx="7776864" cy="4493538"/>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To facilitate sales, there are different designed packages: hanging packaging, stacked packaging, portable packaging, easy-open packaging, spray packaging, set packaging, gift packaging and reusable packaging, balloon packaging. Some questions about packing:</a:t>
            </a:r>
          </a:p>
          <a:p>
            <a:pPr algn="just"/>
            <a:endParaRPr lang="en-US" altLang="zh-CN" sz="1000">
              <a:latin typeface="Times New Roman" panose="02020603050405020304" pitchFamily="18" charset="0"/>
              <a:cs typeface="Times New Roman" panose="02020603050405020304" pitchFamily="18" charset="0"/>
            </a:endParaRPr>
          </a:p>
          <a:p>
            <a:pPr algn="just"/>
            <a:r>
              <a:rPr lang="zh-CN" altLang="en-US" sz="2400">
                <a:latin typeface="Times New Roman" panose="02020603050405020304" pitchFamily="18" charset="0"/>
                <a:cs typeface="Times New Roman" panose="02020603050405020304" pitchFamily="18" charset="0"/>
              </a:rPr>
              <a:t>（</a:t>
            </a:r>
            <a:r>
              <a:rPr lang="zh-CN" altLang="en-US" sz="2400"/>
              <a:t>为了便于销售，销售包装有很多不同的设计：挂式包装、堆叠是包装、便携式包装、易开式包装、喷嘴式包装、套装、礼品包装、复用包装、气球包装等。关于包装的一些问题：</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55782" y="1052736"/>
            <a:ext cx="7732641" cy="4439677"/>
          </a:xfrm>
          <a:prstGeom prst="rect">
            <a:avLst/>
          </a:prstGeom>
          <a:noFill/>
        </p:spPr>
        <p:txBody>
          <a:bodyPr wrap="square" rtlCol="0">
            <a:spAutoFit/>
          </a:bodyPr>
          <a:lstStyle/>
          <a:p>
            <a:pPr algn="just"/>
            <a:r>
              <a:rPr lang="zh-CN" altLang="en-US" sz="2400" dirty="0">
                <a:latin typeface="Times New Roman" panose="02020603050405020304" pitchFamily="18" charset="0"/>
                <a:cs typeface="Times New Roman" panose="02020603050405020304" pitchFamily="18" charset="0"/>
              </a:rPr>
              <a:t>①</a:t>
            </a:r>
            <a:r>
              <a:rPr lang="en-US" altLang="zh-CN" sz="2400" dirty="0">
                <a:latin typeface="Times New Roman" panose="02020603050405020304" pitchFamily="18" charset="0"/>
                <a:cs typeface="Times New Roman" panose="02020603050405020304" pitchFamily="18" charset="0"/>
              </a:rPr>
              <a:t>Design of  Packing</a:t>
            </a:r>
            <a:r>
              <a:rPr lang="zh-CN" altLang="en-US" sz="2400" dirty="0">
                <a:latin typeface="Times New Roman" panose="02020603050405020304" pitchFamily="18" charset="0"/>
                <a:cs typeface="Times New Roman" panose="02020603050405020304" pitchFamily="18" charset="0"/>
              </a:rPr>
              <a:t>（</a:t>
            </a:r>
            <a:r>
              <a:rPr lang="zh-CN" altLang="en-US" sz="2400" dirty="0"/>
              <a:t>包装的设计</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Design of packing should apply to the national habits and preferences of relevant countries so as to promote products. </a:t>
            </a:r>
            <a:r>
              <a:rPr lang="zh-CN" altLang="en-US" sz="2000" dirty="0">
                <a:latin typeface="Times New Roman" panose="02020603050405020304" pitchFamily="18" charset="0"/>
                <a:cs typeface="Times New Roman" panose="02020603050405020304" pitchFamily="18" charset="0"/>
              </a:rPr>
              <a:t>（</a:t>
            </a:r>
            <a:r>
              <a:rPr lang="zh-CN" altLang="en-US" sz="2000" dirty="0"/>
              <a:t>包装应该适应相关国家的习惯和喜好，这样才能促进产品的销售。）</a:t>
            </a:r>
            <a:endParaRPr lang="en-US" altLang="zh-CN" sz="2000" dirty="0">
              <a:latin typeface="Times New Roman" panose="02020603050405020304" pitchFamily="18" charset="0"/>
              <a:cs typeface="Times New Roman" panose="02020603050405020304" pitchFamily="18" charset="0"/>
            </a:endParaRPr>
          </a:p>
          <a:p>
            <a:pPr algn="just"/>
            <a:r>
              <a:rPr lang="zh-CN" altLang="en-US" sz="2400" dirty="0">
                <a:latin typeface="Times New Roman" panose="02020603050405020304" pitchFamily="18" charset="0"/>
                <a:cs typeface="Times New Roman" panose="02020603050405020304" pitchFamily="18" charset="0"/>
              </a:rPr>
              <a:t>②</a:t>
            </a:r>
            <a:r>
              <a:rPr lang="en-US" altLang="zh-CN" sz="2400" dirty="0">
                <a:latin typeface="Times New Roman" panose="02020603050405020304" pitchFamily="18" charset="0"/>
                <a:cs typeface="Times New Roman" panose="02020603050405020304" pitchFamily="18" charset="0"/>
              </a:rPr>
              <a:t>Labels</a:t>
            </a:r>
            <a:r>
              <a:rPr lang="zh-CN" altLang="en-US" sz="2400" dirty="0">
                <a:latin typeface="Times New Roman" panose="02020603050405020304" pitchFamily="18" charset="0"/>
                <a:cs typeface="Times New Roman" panose="02020603050405020304" pitchFamily="18" charset="0"/>
              </a:rPr>
              <a:t>（</a:t>
            </a:r>
            <a:r>
              <a:rPr lang="zh-CN" altLang="en-US" sz="2400" dirty="0"/>
              <a:t>标签</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We should pay attention to the regulations and stipulations about labels in the target countries, especially for food, medicine, clothing, when attaching labels on the sales packaging.</a:t>
            </a:r>
            <a:r>
              <a:rPr lang="zh-CN" altLang="en-US" sz="24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a:t>
            </a:r>
            <a:r>
              <a:rPr lang="zh-CN" altLang="en-US" sz="2000" dirty="0"/>
              <a:t>在往包装是贴标签的时候，我们要注意目标国家关于标签的法令法规，尤其是食品、机器、服装等。）</a:t>
            </a:r>
            <a:endParaRPr lang="en-US" altLang="zh-CN" sz="2000" dirty="0">
              <a:latin typeface="Times New Roman" panose="02020603050405020304" pitchFamily="18" charset="0"/>
              <a:cs typeface="Times New Roman" panose="02020603050405020304" pitchFamily="18" charset="0"/>
            </a:endParaRPr>
          </a:p>
          <a:p>
            <a:pPr algn="just"/>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61137" y="1052736"/>
            <a:ext cx="7704856" cy="3662541"/>
          </a:xfrm>
          <a:prstGeom prst="rect">
            <a:avLst/>
          </a:prstGeom>
          <a:noFill/>
        </p:spPr>
        <p:txBody>
          <a:bodyPr wrap="square" rtlCol="0">
            <a:spAutoFit/>
          </a:bodyPr>
          <a:lstStyle/>
          <a:p>
            <a:pPr marL="342900" indent="-342900" algn="just">
              <a:buFont typeface="+mj-ea"/>
              <a:buAutoNum type="circleNumDbPlain" startAt="3"/>
            </a:pPr>
            <a:r>
              <a:rPr lang="en-US" altLang="zh-CN" sz="2800" dirty="0">
                <a:latin typeface="Times New Roman" panose="02020603050405020304" pitchFamily="18" charset="0"/>
                <a:cs typeface="Times New Roman" panose="02020603050405020304" pitchFamily="18" charset="0"/>
              </a:rPr>
              <a:t>Bar code</a:t>
            </a:r>
            <a:r>
              <a:rPr lang="zh-CN" altLang="en-US" sz="2800" dirty="0">
                <a:latin typeface="Times New Roman" panose="02020603050405020304" pitchFamily="18" charset="0"/>
                <a:cs typeface="Times New Roman" panose="02020603050405020304" pitchFamily="18" charset="0"/>
              </a:rPr>
              <a:t>（</a:t>
            </a:r>
            <a:r>
              <a:rPr lang="zh-CN" altLang="en-US" sz="2800" dirty="0"/>
              <a:t>条形码</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Bar code on the packing is a group parallel strips with numbers, which are black and white and of different intervals. The bar code is a special code language read by the optical scanning device in order to input data on the computer. It contains such information as the name, specifications, origin and price of the product.</a:t>
            </a:r>
          </a:p>
          <a:p>
            <a:pPr algn="just"/>
            <a:r>
              <a:rPr lang="zh-CN" altLang="en-US" sz="2000" dirty="0">
                <a:latin typeface="Times New Roman" panose="02020603050405020304" pitchFamily="18" charset="0"/>
                <a:cs typeface="Times New Roman" panose="02020603050405020304" pitchFamily="18" charset="0"/>
              </a:rPr>
              <a:t>（</a:t>
            </a:r>
            <a:r>
              <a:rPr lang="zh-CN" altLang="en-US" sz="2000" dirty="0"/>
              <a:t>条形码是一组黑白相间、粗细不等的平行条纹，下面带有数字。条形码是一种特殊的语言代码，用光电扫描设备输入数据到电脑上。它会包含品名、规格、产地和价格这样的信息。</a:t>
            </a:r>
            <a:r>
              <a:rPr lang="zh-CN" altLang="en-US"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76120" y="1052736"/>
            <a:ext cx="7704856" cy="4355038"/>
          </a:xfrm>
          <a:prstGeom prst="rect">
            <a:avLst/>
          </a:prstGeom>
          <a:noFill/>
        </p:spPr>
        <p:txBody>
          <a:bodyPr wrap="square" rtlCol="0">
            <a:spAutoFit/>
          </a:bodyPr>
          <a:lstStyle/>
          <a:p>
            <a:pPr marL="342900" indent="-342900" algn="just">
              <a:buFont typeface="Wingdings" panose="05000000000000000000" pitchFamily="2" charset="2"/>
              <a:buChar char="Ø"/>
            </a:pPr>
            <a:r>
              <a:rPr lang="en-US" altLang="zh-CN" sz="2700">
                <a:latin typeface="Times New Roman" panose="02020603050405020304" pitchFamily="18" charset="0"/>
                <a:cs typeface="Times New Roman" panose="02020603050405020304" pitchFamily="18" charset="0"/>
              </a:rPr>
              <a:t>There are two bar code systems: the Universal Product Code (UPC) of USA and the European Article Number system (EAN). </a:t>
            </a:r>
            <a:r>
              <a:rPr lang="zh-CN" altLang="en-US" sz="2100">
                <a:latin typeface="Times New Roman" panose="02020603050405020304" pitchFamily="18" charset="0"/>
                <a:cs typeface="Times New Roman" panose="02020603050405020304" pitchFamily="18" charset="0"/>
              </a:rPr>
              <a:t>（</a:t>
            </a:r>
            <a:r>
              <a:rPr lang="zh-CN" altLang="en-US" sz="2100"/>
              <a:t>有两种条形码系统：一个是美国的世界产品代码，一个是欧洲的物品编码系统。）</a:t>
            </a:r>
            <a:endParaRPr lang="en-US" altLang="zh-CN" sz="210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Ø"/>
            </a:pPr>
            <a:r>
              <a:rPr lang="en-US" altLang="zh-CN" sz="2700">
                <a:latin typeface="Times New Roman" panose="02020603050405020304" pitchFamily="18" charset="0"/>
                <a:cs typeface="Times New Roman" panose="02020603050405020304" pitchFamily="18" charset="0"/>
              </a:rPr>
              <a:t>The European Article Number system (EAN) is commonly used in the world. </a:t>
            </a:r>
            <a:r>
              <a:rPr lang="zh-CN" altLang="en-US" sz="2100">
                <a:latin typeface="Times New Roman" panose="02020603050405020304" pitchFamily="18" charset="0"/>
                <a:cs typeface="Times New Roman" panose="02020603050405020304" pitchFamily="18" charset="0"/>
              </a:rPr>
              <a:t>（</a:t>
            </a:r>
            <a:r>
              <a:rPr lang="zh-CN" altLang="en-US" sz="2100"/>
              <a:t>世界上常用的是欧洲的物品编码系统。 </a:t>
            </a:r>
            <a:r>
              <a:rPr lang="zh-CN" altLang="en-US" sz="2100">
                <a:latin typeface="Times New Roman" panose="02020603050405020304" pitchFamily="18" charset="0"/>
                <a:cs typeface="Times New Roman" panose="02020603050405020304" pitchFamily="18" charset="0"/>
              </a:rPr>
              <a:t>）</a:t>
            </a:r>
            <a:endParaRPr lang="en-US" altLang="zh-CN" sz="210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Ø"/>
            </a:pPr>
            <a:r>
              <a:rPr lang="en-US" altLang="zh-CN" sz="2700">
                <a:latin typeface="Times New Roman" panose="02020603050405020304" pitchFamily="18" charset="0"/>
                <a:cs typeface="Times New Roman" panose="02020603050405020304" pitchFamily="18" charset="0"/>
              </a:rPr>
              <a:t>In 1991, China took part in the International Article Number Association and was assigned the use of digits “690-695”. </a:t>
            </a:r>
            <a:r>
              <a:rPr lang="zh-CN" altLang="en-US" sz="2100">
                <a:latin typeface="Times New Roman" panose="02020603050405020304" pitchFamily="18" charset="0"/>
                <a:cs typeface="Times New Roman" panose="02020603050405020304" pitchFamily="18" charset="0"/>
              </a:rPr>
              <a:t>（</a:t>
            </a:r>
            <a:r>
              <a:rPr lang="zh-CN" altLang="en-US" sz="2100"/>
              <a:t>中国于</a:t>
            </a:r>
            <a:r>
              <a:rPr lang="en-US" altLang="zh-CN" sz="2100"/>
              <a:t>1991</a:t>
            </a:r>
            <a:r>
              <a:rPr lang="zh-CN" altLang="en-US" sz="2100"/>
              <a:t>年加入物品编码协会，协会分配给我们的编码是“</a:t>
            </a:r>
            <a:r>
              <a:rPr lang="en-US" altLang="zh-CN" sz="2100"/>
              <a:t>690-695</a:t>
            </a:r>
            <a:r>
              <a:rPr lang="zh-CN" altLang="en-US" sz="2100"/>
              <a:t>”。</a:t>
            </a:r>
            <a:r>
              <a:rPr lang="zh-CN" altLang="en-US" sz="2100">
                <a:latin typeface="Times New Roman" panose="02020603050405020304" pitchFamily="18" charset="0"/>
                <a:cs typeface="Times New Roman" panose="02020603050405020304" pitchFamily="18" charset="0"/>
              </a:rPr>
              <a:t>）</a:t>
            </a:r>
            <a:endParaRPr lang="en-US" altLang="zh-CN" sz="21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83568" y="1124744"/>
            <a:ext cx="7704856" cy="3308598"/>
          </a:xfrm>
          <a:prstGeom prst="rect">
            <a:avLst/>
          </a:prstGeom>
          <a:noFill/>
        </p:spPr>
        <p:txBody>
          <a:bodyPr wrap="square" rtlCol="0">
            <a:spAutoFit/>
          </a:bodyPr>
          <a:lstStyle/>
          <a:p>
            <a:pPr lvl="0" algn="just"/>
            <a:r>
              <a:rPr lang="en-US" altLang="zh-CN" sz="3200">
                <a:latin typeface="Times New Roman" panose="02020603050405020304" pitchFamily="18" charset="0"/>
                <a:cs typeface="Times New Roman" panose="02020603050405020304" pitchFamily="18" charset="0"/>
              </a:rPr>
              <a:t>2. Marking of Package</a:t>
            </a:r>
            <a:r>
              <a:rPr lang="zh-CN" altLang="en-US" sz="3200">
                <a:latin typeface="Times New Roman" panose="02020603050405020304" pitchFamily="18" charset="0"/>
                <a:cs typeface="Times New Roman" panose="02020603050405020304" pitchFamily="18" charset="0"/>
              </a:rPr>
              <a:t>（</a:t>
            </a:r>
            <a:r>
              <a:rPr lang="zh-CN" altLang="en-US" sz="3200"/>
              <a:t>包装标志</a:t>
            </a:r>
            <a:r>
              <a:rPr lang="zh-CN" altLang="en-US" sz="3200">
                <a:latin typeface="Times New Roman" panose="02020603050405020304" pitchFamily="18" charset="0"/>
                <a:cs typeface="Times New Roman" panose="02020603050405020304" pitchFamily="18" charset="0"/>
              </a:rPr>
              <a:t>）</a:t>
            </a:r>
            <a:endParaRPr lang="en-US" altLang="zh-CN" sz="3200">
              <a:latin typeface="Times New Roman" panose="02020603050405020304" pitchFamily="18" charset="0"/>
              <a:cs typeface="Times New Roman" panose="02020603050405020304" pitchFamily="18" charset="0"/>
            </a:endParaRPr>
          </a:p>
          <a:p>
            <a:pPr lvl="0" algn="just"/>
            <a:endParaRPr lang="en-US" altLang="zh-CN" sz="1100">
              <a:latin typeface="Times New Roman" panose="02020603050405020304" pitchFamily="18" charset="0"/>
              <a:cs typeface="Times New Roman" panose="02020603050405020304" pitchFamily="18" charset="0"/>
            </a:endParaRPr>
          </a:p>
          <a:p>
            <a:pPr algn="just"/>
            <a:r>
              <a:rPr lang="en-US" altLang="zh-CN" sz="3000">
                <a:latin typeface="Times New Roman" panose="02020603050405020304" pitchFamily="18" charset="0"/>
                <a:cs typeface="Times New Roman" panose="02020603050405020304" pitchFamily="18" charset="0"/>
              </a:rPr>
              <a:t>According to the uses of the packing mark, it can be divided into three kinds: shipping marks, indicative marks and warning marks.</a:t>
            </a:r>
          </a:p>
          <a:p>
            <a:pPr algn="just"/>
            <a:endParaRPr lang="en-US" altLang="zh-CN" sz="2800">
              <a:latin typeface="Times New Roman" panose="02020603050405020304" pitchFamily="18" charset="0"/>
              <a:cs typeface="Times New Roman" panose="02020603050405020304" pitchFamily="18" charset="0"/>
            </a:endParaRPr>
          </a:p>
          <a:p>
            <a:pPr algn="just"/>
            <a:r>
              <a:rPr lang="zh-CN" altLang="en-US" sz="2400">
                <a:latin typeface="Times New Roman" panose="02020603050405020304" pitchFamily="18" charset="0"/>
                <a:cs typeface="Times New Roman" panose="02020603050405020304" pitchFamily="18" charset="0"/>
              </a:rPr>
              <a:t>（</a:t>
            </a:r>
            <a:r>
              <a:rPr lang="zh-CN" altLang="en-US" sz="2400"/>
              <a:t>根据标志的使用目的，可以划分为：运输标志、指示标志和警告标志三类。</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55080" y="1157370"/>
            <a:ext cx="7633344" cy="2769989"/>
          </a:xfrm>
          <a:prstGeom prst="rect">
            <a:avLst/>
          </a:prstGeom>
          <a:noFill/>
        </p:spPr>
        <p:txBody>
          <a:bodyPr wrap="square" rtlCol="0">
            <a:spAutoFit/>
          </a:bodyPr>
          <a:lstStyle/>
          <a:p>
            <a:pPr algn="just"/>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1</a:t>
            </a:r>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Shipping Marks</a:t>
            </a:r>
            <a:r>
              <a:rPr lang="zh-CN" altLang="en-US" sz="3000">
                <a:latin typeface="Times New Roman" panose="02020603050405020304" pitchFamily="18" charset="0"/>
                <a:cs typeface="Times New Roman" panose="02020603050405020304" pitchFamily="18" charset="0"/>
              </a:rPr>
              <a:t>（</a:t>
            </a:r>
            <a:r>
              <a:rPr lang="zh-CN" altLang="en-US" sz="3000"/>
              <a:t>运输标志</a:t>
            </a:r>
            <a:r>
              <a:rPr lang="zh-CN" altLang="en-US" sz="3000">
                <a:latin typeface="Times New Roman" panose="02020603050405020304" pitchFamily="18" charset="0"/>
                <a:cs typeface="Times New Roman" panose="02020603050405020304" pitchFamily="18" charset="0"/>
              </a:rPr>
              <a:t>）</a:t>
            </a:r>
            <a:endParaRPr lang="en-US" altLang="zh-CN" sz="3000">
              <a:latin typeface="Times New Roman" panose="02020603050405020304" pitchFamily="18" charset="0"/>
              <a:cs typeface="Times New Roman" panose="02020603050405020304" pitchFamily="18" charset="0"/>
            </a:endParaRPr>
          </a:p>
          <a:p>
            <a:pPr algn="just"/>
            <a:endParaRPr lang="en-US" altLang="zh-CN" sz="1200">
              <a:latin typeface="Times New Roman" panose="02020603050405020304" pitchFamily="18" charset="0"/>
              <a:cs typeface="Times New Roman" panose="02020603050405020304" pitchFamily="18" charset="0"/>
            </a:endParaRPr>
          </a:p>
          <a:p>
            <a:pPr algn="just"/>
            <a:r>
              <a:rPr lang="en-US" altLang="zh-CN" sz="2800">
                <a:latin typeface="Times New Roman" panose="02020603050405020304" pitchFamily="18" charset="0"/>
                <a:cs typeface="Times New Roman" panose="02020603050405020304" pitchFamily="18" charset="0"/>
              </a:rPr>
              <a:t>Shipping marks are marks of simple designs, some letters, numbers and simple words on packages.</a:t>
            </a:r>
          </a:p>
          <a:p>
            <a:pPr algn="just"/>
            <a:endParaRPr lang="en-US" altLang="zh-CN" sz="2800">
              <a:latin typeface="Times New Roman" panose="02020603050405020304" pitchFamily="18" charset="0"/>
              <a:cs typeface="Times New Roman" panose="02020603050405020304" pitchFamily="18" charset="0"/>
            </a:endParaRPr>
          </a:p>
          <a:p>
            <a:pPr algn="just"/>
            <a:r>
              <a:rPr lang="zh-CN" altLang="en-US" sz="2400">
                <a:latin typeface="Times New Roman" panose="02020603050405020304" pitchFamily="18" charset="0"/>
                <a:cs typeface="Times New Roman" panose="02020603050405020304" pitchFamily="18" charset="0"/>
              </a:rPr>
              <a:t>（</a:t>
            </a:r>
            <a:r>
              <a:rPr lang="zh-CN" altLang="en-US" sz="2400"/>
              <a:t>运输标志是印刷在包装上的标记，由一些简单的图案、字母、数字和一些简单的文字组成。</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标题 5121"/>
          <p:cNvSpPr>
            <a:spLocks noGrp="1"/>
          </p:cNvSpPr>
          <p:nvPr>
            <p:ph type="title"/>
          </p:nvPr>
        </p:nvSpPr>
        <p:spPr>
          <a:xfrm>
            <a:off x="-11495" y="-18279"/>
            <a:ext cx="9505056" cy="1127687"/>
          </a:xfrm>
        </p:spPr>
        <p:txBody>
          <a:bodyPr anchor="ctr"/>
          <a:lstStyle/>
          <a:p>
            <a:r>
              <a:rPr lang="en-US" altLang="zh-CN" sz="3200" dirty="0">
                <a:latin typeface="Times New Roman" panose="02020603050405020304" pitchFamily="18" charset="0"/>
                <a:cs typeface="Times New Roman" panose="02020603050405020304" pitchFamily="18" charset="0"/>
              </a:rPr>
              <a:t>Section One Reasons for International Trade</a:t>
            </a:r>
            <a:br>
              <a:rPr lang="en-US" altLang="zh-CN" sz="3200" dirty="0">
                <a:latin typeface="Times New Roman" panose="02020603050405020304" pitchFamily="18" charset="0"/>
                <a:cs typeface="Times New Roman" panose="02020603050405020304" pitchFamily="18" charset="0"/>
              </a:rPr>
            </a:br>
            <a:r>
              <a:rPr lang="zh-CN" altLang="en-US" sz="3200" dirty="0"/>
              <a:t>（第一节  国际贸易产生的原因）</a:t>
            </a:r>
          </a:p>
        </p:txBody>
      </p:sp>
      <p:sp>
        <p:nvSpPr>
          <p:cNvPr id="5123" name="文本占位符 5122"/>
          <p:cNvSpPr>
            <a:spLocks noGrp="1"/>
          </p:cNvSpPr>
          <p:nvPr>
            <p:ph type="body" idx="1"/>
          </p:nvPr>
        </p:nvSpPr>
        <p:spPr>
          <a:xfrm>
            <a:off x="755576" y="548680"/>
            <a:ext cx="7565390" cy="6111875"/>
          </a:xfrm>
        </p:spPr>
        <p:txBody>
          <a:bodyPr/>
          <a:lstStyle/>
          <a:p>
            <a:pPr marL="0" indent="0">
              <a:buFont typeface="+mj-lt"/>
              <a:buNone/>
            </a:pPr>
            <a:endParaRPr lang="zh-CN" altLang="en-US" dirty="0">
              <a:latin typeface="Times New Roman" panose="02020603050405020304" pitchFamily="18" charset="0"/>
              <a:cs typeface="Times New Roman" panose="02020603050405020304" pitchFamily="18" charset="0"/>
            </a:endParaRPr>
          </a:p>
          <a:p>
            <a:pPr marL="514350" indent="-514350">
              <a:buClr>
                <a:srgbClr val="000000"/>
              </a:buClr>
              <a:buFont typeface="+mj-lt"/>
              <a:buAutoNum type="arabicPeriod"/>
            </a:pPr>
            <a:r>
              <a:rPr lang="en-US" altLang="zh-CN" sz="2800" dirty="0">
                <a:latin typeface="Times New Roman" panose="02020603050405020304" pitchFamily="18" charset="0"/>
                <a:cs typeface="Times New Roman" panose="02020603050405020304" pitchFamily="18" charset="0"/>
              </a:rPr>
              <a:t>Different Endowments</a:t>
            </a:r>
            <a:r>
              <a:rPr lang="zh-CN" altLang="en-US" sz="2800" dirty="0">
                <a:latin typeface="Times New Roman" panose="02020603050405020304" pitchFamily="18" charset="0"/>
                <a:cs typeface="Times New Roman" panose="02020603050405020304" pitchFamily="18" charset="0"/>
              </a:rPr>
              <a:t>（不同的资源禀赋）</a:t>
            </a:r>
            <a:endParaRPr lang="en-US" altLang="zh-CN" sz="2800" dirty="0">
              <a:latin typeface="Times New Roman" panose="02020603050405020304" pitchFamily="18" charset="0"/>
              <a:cs typeface="Times New Roman" panose="02020603050405020304" pitchFamily="18" charset="0"/>
            </a:endParaRPr>
          </a:p>
          <a:p>
            <a:pPr>
              <a:buClr>
                <a:srgbClr val="000000"/>
              </a:buClr>
            </a:pPr>
            <a:r>
              <a:rPr lang="en-US" altLang="zh-CN" sz="2400" dirty="0">
                <a:latin typeface="Times New Roman" panose="02020603050405020304" pitchFamily="18" charset="0"/>
                <a:cs typeface="Times New Roman" panose="02020603050405020304" pitchFamily="18" charset="0"/>
              </a:rPr>
              <a:t>The different distribution of the world’s resources.</a:t>
            </a:r>
          </a:p>
          <a:p>
            <a:pPr marL="0" indent="0">
              <a:buClr>
                <a:srgbClr val="000000"/>
              </a:buClr>
              <a:buNone/>
            </a:pPr>
            <a:r>
              <a:rPr lang="zh-CN" altLang="en-US" sz="2200" dirty="0">
                <a:latin typeface="Times New Roman" panose="02020603050405020304" pitchFamily="18" charset="0"/>
                <a:cs typeface="Times New Roman" panose="02020603050405020304" pitchFamily="18" charset="0"/>
              </a:rPr>
              <a:t>    （</a:t>
            </a:r>
            <a:r>
              <a:rPr lang="zh-CN" altLang="en-US" sz="2200" dirty="0"/>
              <a:t>世界上的资源是分布不均的</a:t>
            </a:r>
            <a:r>
              <a:rPr lang="zh-CN" altLang="en-US" sz="2200" dirty="0">
                <a:latin typeface="Times New Roman" panose="02020603050405020304" pitchFamily="18" charset="0"/>
                <a:cs typeface="Times New Roman" panose="02020603050405020304" pitchFamily="18" charset="0"/>
              </a:rPr>
              <a:t>）</a:t>
            </a:r>
            <a:endParaRPr lang="en-US" altLang="zh-CN" sz="2200" dirty="0">
              <a:latin typeface="Times New Roman" panose="02020603050405020304" pitchFamily="18" charset="0"/>
              <a:cs typeface="Times New Roman" panose="02020603050405020304" pitchFamily="18" charset="0"/>
            </a:endParaRPr>
          </a:p>
          <a:p>
            <a:pPr>
              <a:buClr>
                <a:srgbClr val="000000"/>
              </a:buClr>
            </a:pPr>
            <a:r>
              <a:rPr lang="en-US" altLang="zh-CN" sz="2400" dirty="0">
                <a:latin typeface="Times New Roman" panose="02020603050405020304" pitchFamily="18" charset="0"/>
                <a:cs typeface="Times New Roman" panose="02020603050405020304" pitchFamily="18" charset="0"/>
              </a:rPr>
              <a:t>The different climate and terrain can affect a nation in the cultivation of some agricultural products. </a:t>
            </a:r>
          </a:p>
          <a:p>
            <a:pPr marL="0" indent="0">
              <a:buClr>
                <a:srgbClr val="000000"/>
              </a:buClr>
              <a:buNone/>
            </a:pPr>
            <a:r>
              <a:rPr lang="en-US" altLang="zh-CN" sz="2200" dirty="0"/>
              <a:t>    </a:t>
            </a:r>
            <a:r>
              <a:rPr lang="zh-CN" altLang="en-US" sz="2200" dirty="0"/>
              <a:t>（不同的气候和土壤也影响到一个国家农产品的种植。）</a:t>
            </a:r>
            <a:endParaRPr lang="en-US" altLang="zh-CN" sz="2200" dirty="0"/>
          </a:p>
          <a:p>
            <a:pPr>
              <a:buClr>
                <a:srgbClr val="000000"/>
              </a:buClr>
            </a:pPr>
            <a:r>
              <a:rPr lang="en-US" altLang="zh-CN" sz="2400" dirty="0">
                <a:latin typeface="Times New Roman" panose="02020603050405020304" pitchFamily="18" charset="0"/>
                <a:cs typeface="Times New Roman" panose="02020603050405020304" pitchFamily="18" charset="0"/>
              </a:rPr>
              <a:t>The different level of technology and capital resources can determine what a nation is able to produce and trade with other nations.</a:t>
            </a:r>
          </a:p>
          <a:p>
            <a:pPr marL="0" indent="0">
              <a:buClr>
                <a:srgbClr val="000000"/>
              </a:buClr>
              <a:buNone/>
            </a:pPr>
            <a:r>
              <a:rPr lang="zh-CN" altLang="en-US" sz="2200" dirty="0"/>
              <a:t>   （不同的技术水平和资本资源也决定了一个国家是否能够 生产和跟其他国家的交易。）</a:t>
            </a:r>
            <a:endParaRPr lang="en-US" altLang="zh-CN" sz="2200" dirty="0"/>
          </a:p>
          <a:p>
            <a:pPr marL="0" indent="0">
              <a:buClr>
                <a:srgbClr val="000000"/>
              </a:buClr>
              <a:buNone/>
            </a:pPr>
            <a:endParaRPr lang="en-US" altLang="zh-CN" sz="22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500"/>
                                        <p:tgtEl>
                                          <p:spTgt spid="5123">
                                            <p:txEl>
                                              <p:pRg st="1" end="1"/>
                                            </p:txEl>
                                          </p:spTgt>
                                        </p:tgtEl>
                                      </p:cBhvr>
                                    </p:animEffect>
                                    <p:anim calcmode="lin" valueType="num">
                                      <p:cBhvr>
                                        <p:cTn id="8"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51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123">
                                            <p:txEl>
                                              <p:pRg st="2" end="2"/>
                                            </p:txEl>
                                          </p:spTgt>
                                        </p:tgtEl>
                                        <p:attrNameLst>
                                          <p:attrName>style.visibility</p:attrName>
                                        </p:attrNameLst>
                                      </p:cBhvr>
                                      <p:to>
                                        <p:strVal val="visible"/>
                                      </p:to>
                                    </p:set>
                                    <p:animEffect transition="in" filter="fade">
                                      <p:cBhvr>
                                        <p:cTn id="14" dur="500"/>
                                        <p:tgtEl>
                                          <p:spTgt spid="5123">
                                            <p:txEl>
                                              <p:pRg st="2" end="2"/>
                                            </p:txEl>
                                          </p:spTgt>
                                        </p:tgtEl>
                                      </p:cBhvr>
                                    </p:animEffect>
                                    <p:anim calcmode="lin" valueType="num">
                                      <p:cBhvr>
                                        <p:cTn id="15"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51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23">
                                            <p:txEl>
                                              <p:pRg st="3" end="3"/>
                                            </p:txEl>
                                          </p:spTgt>
                                        </p:tgtEl>
                                        <p:attrNameLst>
                                          <p:attrName>style.visibility</p:attrName>
                                        </p:attrNameLst>
                                      </p:cBhvr>
                                      <p:to>
                                        <p:strVal val="visible"/>
                                      </p:to>
                                    </p:set>
                                    <p:animEffect transition="in" filter="fade">
                                      <p:cBhvr>
                                        <p:cTn id="21" dur="500"/>
                                        <p:tgtEl>
                                          <p:spTgt spid="5123">
                                            <p:txEl>
                                              <p:pRg st="3" end="3"/>
                                            </p:txEl>
                                          </p:spTgt>
                                        </p:tgtEl>
                                      </p:cBhvr>
                                    </p:animEffect>
                                    <p:anim calcmode="lin" valueType="num">
                                      <p:cBhvr>
                                        <p:cTn id="22"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512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123">
                                            <p:txEl>
                                              <p:pRg st="4" end="4"/>
                                            </p:txEl>
                                          </p:spTgt>
                                        </p:tgtEl>
                                        <p:attrNameLst>
                                          <p:attrName>style.visibility</p:attrName>
                                        </p:attrNameLst>
                                      </p:cBhvr>
                                      <p:to>
                                        <p:strVal val="visible"/>
                                      </p:to>
                                    </p:set>
                                    <p:animEffect transition="in" filter="fade">
                                      <p:cBhvr>
                                        <p:cTn id="28" dur="500"/>
                                        <p:tgtEl>
                                          <p:spTgt spid="5123">
                                            <p:txEl>
                                              <p:pRg st="4" end="4"/>
                                            </p:txEl>
                                          </p:spTgt>
                                        </p:tgtEl>
                                      </p:cBhvr>
                                    </p:animEffect>
                                    <p:anim calcmode="lin" valueType="num">
                                      <p:cBhvr>
                                        <p:cTn id="29" dur="500" fill="hold"/>
                                        <p:tgtEl>
                                          <p:spTgt spid="5123">
                                            <p:txEl>
                                              <p:pRg st="4" end="4"/>
                                            </p:txEl>
                                          </p:spTgt>
                                        </p:tgtEl>
                                        <p:attrNameLst>
                                          <p:attrName>ppt_x</p:attrName>
                                        </p:attrNameLst>
                                      </p:cBhvr>
                                      <p:tavLst>
                                        <p:tav tm="0">
                                          <p:val>
                                            <p:strVal val="#ppt_x"/>
                                          </p:val>
                                        </p:tav>
                                        <p:tav tm="100000">
                                          <p:val>
                                            <p:strVal val="#ppt_x"/>
                                          </p:val>
                                        </p:tav>
                                      </p:tavLst>
                                    </p:anim>
                                    <p:anim calcmode="lin" valueType="num">
                                      <p:cBhvr>
                                        <p:cTn id="30" dur="500" fill="hold"/>
                                        <p:tgtEl>
                                          <p:spTgt spid="512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123">
                                            <p:txEl>
                                              <p:pRg st="5" end="5"/>
                                            </p:txEl>
                                          </p:spTgt>
                                        </p:tgtEl>
                                        <p:attrNameLst>
                                          <p:attrName>style.visibility</p:attrName>
                                        </p:attrNameLst>
                                      </p:cBhvr>
                                      <p:to>
                                        <p:strVal val="visible"/>
                                      </p:to>
                                    </p:set>
                                    <p:animEffect transition="in" filter="fade">
                                      <p:cBhvr>
                                        <p:cTn id="35" dur="500"/>
                                        <p:tgtEl>
                                          <p:spTgt spid="5123">
                                            <p:txEl>
                                              <p:pRg st="5" end="5"/>
                                            </p:txEl>
                                          </p:spTgt>
                                        </p:tgtEl>
                                      </p:cBhvr>
                                    </p:animEffect>
                                    <p:anim calcmode="lin" valueType="num">
                                      <p:cBhvr>
                                        <p:cTn id="36" dur="500" fill="hold"/>
                                        <p:tgtEl>
                                          <p:spTgt spid="5123">
                                            <p:txEl>
                                              <p:pRg st="5" end="5"/>
                                            </p:txEl>
                                          </p:spTgt>
                                        </p:tgtEl>
                                        <p:attrNameLst>
                                          <p:attrName>ppt_x</p:attrName>
                                        </p:attrNameLst>
                                      </p:cBhvr>
                                      <p:tavLst>
                                        <p:tav tm="0">
                                          <p:val>
                                            <p:strVal val="#ppt_x"/>
                                          </p:val>
                                        </p:tav>
                                        <p:tav tm="100000">
                                          <p:val>
                                            <p:strVal val="#ppt_x"/>
                                          </p:val>
                                        </p:tav>
                                      </p:tavLst>
                                    </p:anim>
                                    <p:anim calcmode="lin" valueType="num">
                                      <p:cBhvr>
                                        <p:cTn id="37" dur="500" fill="hold"/>
                                        <p:tgtEl>
                                          <p:spTgt spid="512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123">
                                            <p:txEl>
                                              <p:pRg st="6" end="6"/>
                                            </p:txEl>
                                          </p:spTgt>
                                        </p:tgtEl>
                                        <p:attrNameLst>
                                          <p:attrName>style.visibility</p:attrName>
                                        </p:attrNameLst>
                                      </p:cBhvr>
                                      <p:to>
                                        <p:strVal val="visible"/>
                                      </p:to>
                                    </p:set>
                                    <p:animEffect transition="in" filter="fade">
                                      <p:cBhvr>
                                        <p:cTn id="42" dur="500"/>
                                        <p:tgtEl>
                                          <p:spTgt spid="5123">
                                            <p:txEl>
                                              <p:pRg st="6" end="6"/>
                                            </p:txEl>
                                          </p:spTgt>
                                        </p:tgtEl>
                                      </p:cBhvr>
                                    </p:animEffect>
                                    <p:anim calcmode="lin" valueType="num">
                                      <p:cBhvr>
                                        <p:cTn id="43" dur="500" fill="hold"/>
                                        <p:tgtEl>
                                          <p:spTgt spid="5123">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512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123">
                                            <p:txEl>
                                              <p:pRg st="7" end="7"/>
                                            </p:txEl>
                                          </p:spTgt>
                                        </p:tgtEl>
                                        <p:attrNameLst>
                                          <p:attrName>style.visibility</p:attrName>
                                        </p:attrNameLst>
                                      </p:cBhvr>
                                      <p:to>
                                        <p:strVal val="visible"/>
                                      </p:to>
                                    </p:set>
                                    <p:animEffect transition="in" filter="fade">
                                      <p:cBhvr>
                                        <p:cTn id="49" dur="500"/>
                                        <p:tgtEl>
                                          <p:spTgt spid="5123">
                                            <p:txEl>
                                              <p:pRg st="7" end="7"/>
                                            </p:txEl>
                                          </p:spTgt>
                                        </p:tgtEl>
                                      </p:cBhvr>
                                    </p:animEffect>
                                    <p:anim calcmode="lin" valueType="num">
                                      <p:cBhvr>
                                        <p:cTn id="50" dur="500" fill="hold"/>
                                        <p:tgtEl>
                                          <p:spTgt spid="5123">
                                            <p:txEl>
                                              <p:pRg st="7" end="7"/>
                                            </p:txEl>
                                          </p:spTgt>
                                        </p:tgtEl>
                                        <p:attrNameLst>
                                          <p:attrName>ppt_x</p:attrName>
                                        </p:attrNameLst>
                                      </p:cBhvr>
                                      <p:tavLst>
                                        <p:tav tm="0">
                                          <p:val>
                                            <p:strVal val="#ppt_x"/>
                                          </p:val>
                                        </p:tav>
                                        <p:tav tm="100000">
                                          <p:val>
                                            <p:strVal val="#ppt_x"/>
                                          </p:val>
                                        </p:tav>
                                      </p:tavLst>
                                    </p:anim>
                                    <p:anim calcmode="lin" valueType="num">
                                      <p:cBhvr>
                                        <p:cTn id="51" dur="500" fill="hold"/>
                                        <p:tgtEl>
                                          <p:spTgt spid="512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83568" y="1124744"/>
            <a:ext cx="7704856"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International standard shipping marks suggested by the International Standard Organizations consists of :</a:t>
            </a:r>
          </a:p>
          <a:p>
            <a:pPr algn="just"/>
            <a:r>
              <a:rPr lang="en-US" altLang="zh-CN" sz="2400" dirty="0">
                <a:latin typeface="Times New Roman" panose="02020603050405020304" pitchFamily="18" charset="0"/>
                <a:cs typeface="Times New Roman" panose="02020603050405020304" pitchFamily="18" charset="0"/>
              </a:rPr>
              <a:t>——Initials or abbreviations of the consignee’s name</a:t>
            </a:r>
          </a:p>
          <a:p>
            <a:pPr algn="just"/>
            <a:r>
              <a:rPr lang="en-US" altLang="zh-CN" sz="2400" dirty="0">
                <a:latin typeface="Times New Roman" panose="02020603050405020304" pitchFamily="18" charset="0"/>
                <a:cs typeface="Times New Roman" panose="02020603050405020304" pitchFamily="18" charset="0"/>
              </a:rPr>
              <a:t>——Reference number( contract number, order number, L/C number)</a:t>
            </a:r>
          </a:p>
          <a:p>
            <a:pPr algn="just"/>
            <a:r>
              <a:rPr lang="en-US" altLang="zh-CN" sz="2400" dirty="0">
                <a:latin typeface="Times New Roman" panose="02020603050405020304" pitchFamily="18" charset="0"/>
                <a:cs typeface="Times New Roman" panose="02020603050405020304" pitchFamily="18" charset="0"/>
              </a:rPr>
              <a:t>——Destination</a:t>
            </a:r>
          </a:p>
          <a:p>
            <a:pPr algn="just"/>
            <a:r>
              <a:rPr lang="en-US" altLang="zh-CN" sz="2400" dirty="0">
                <a:latin typeface="Times New Roman" panose="02020603050405020304" pitchFamily="18" charset="0"/>
                <a:cs typeface="Times New Roman" panose="02020603050405020304" pitchFamily="18" charset="0"/>
              </a:rPr>
              <a:t>——Packages number</a:t>
            </a:r>
          </a:p>
          <a:p>
            <a:r>
              <a:rPr lang="zh-CN" altLang="en-US" sz="2000" dirty="0">
                <a:latin typeface="Times New Roman" panose="02020603050405020304" pitchFamily="18" charset="0"/>
                <a:cs typeface="Times New Roman" panose="02020603050405020304" pitchFamily="18" charset="0"/>
              </a:rPr>
              <a:t>（</a:t>
            </a:r>
            <a:r>
              <a:rPr lang="zh-CN" altLang="en-US" sz="2000" dirty="0"/>
              <a:t>国际化标准组织建议的国际标准的运输标志包含以下  </a:t>
            </a:r>
            <a:r>
              <a:rPr lang="en-US" altLang="zh-CN" sz="2000" dirty="0"/>
              <a:t>          </a:t>
            </a:r>
            <a:r>
              <a:rPr lang="zh-CN" altLang="en-US" sz="2000" dirty="0"/>
              <a:t>几个部分：</a:t>
            </a:r>
          </a:p>
          <a:p>
            <a:pPr marL="1714500" lvl="3" indent="-342900">
              <a:buFont typeface="Wingdings" panose="05000000000000000000" charset="0"/>
              <a:buChar char="l"/>
            </a:pPr>
            <a:r>
              <a:rPr lang="zh-CN" altLang="en-US" sz="2000" dirty="0"/>
              <a:t>收货人代号或缩写</a:t>
            </a:r>
          </a:p>
          <a:p>
            <a:pPr marL="1714500" lvl="3" indent="-342900">
              <a:buFont typeface="Wingdings" panose="05000000000000000000" charset="0"/>
              <a:buChar char="l"/>
            </a:pPr>
            <a:r>
              <a:rPr lang="zh-CN" altLang="en-US" sz="2000" dirty="0"/>
              <a:t>参考号码（合同号或者信用证号）</a:t>
            </a:r>
          </a:p>
          <a:p>
            <a:pPr marL="1714500" lvl="3" indent="-342900">
              <a:buFont typeface="Wingdings" panose="05000000000000000000" charset="0"/>
              <a:buChar char="l"/>
            </a:pPr>
            <a:r>
              <a:rPr lang="zh-CN" altLang="en-US" sz="2000" dirty="0"/>
              <a:t>目的地</a:t>
            </a:r>
          </a:p>
          <a:p>
            <a:pPr marL="1714500" lvl="3" indent="-342900">
              <a:buFont typeface="Wingdings" panose="05000000000000000000" charset="0"/>
              <a:buChar char="l"/>
            </a:pPr>
            <a:r>
              <a:rPr lang="zh-CN" altLang="en-US" sz="2000" dirty="0"/>
              <a:t>件号</a:t>
            </a:r>
            <a:r>
              <a:rPr lang="zh-CN" altLang="en-US"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963712" y="1268760"/>
            <a:ext cx="7416824" cy="2554545"/>
          </a:xfrm>
          <a:prstGeom prst="rect">
            <a:avLst/>
          </a:prstGeom>
          <a:noFill/>
        </p:spPr>
        <p:txBody>
          <a:bodyPr wrap="square" rtlCol="0">
            <a:spAutoFit/>
          </a:bodyPr>
          <a:lstStyle/>
          <a:p>
            <a:r>
              <a:rPr lang="en-US" altLang="zh-CN" sz="3200">
                <a:latin typeface="Times New Roman" panose="02020603050405020304" pitchFamily="18" charset="0"/>
                <a:cs typeface="Times New Roman" panose="02020603050405020304" pitchFamily="18" charset="0"/>
              </a:rPr>
              <a:t>For example:</a:t>
            </a:r>
          </a:p>
          <a:p>
            <a:r>
              <a:rPr lang="en-US" altLang="zh-CN" sz="3200" b="1">
                <a:latin typeface="Times New Roman" panose="02020603050405020304" pitchFamily="18" charset="0"/>
                <a:cs typeface="Times New Roman" panose="02020603050405020304" pitchFamily="18" charset="0"/>
              </a:rPr>
              <a:t>ABCCO------</a:t>
            </a:r>
            <a:r>
              <a:rPr lang="zh-CN" altLang="en-US" sz="3200" b="1">
                <a:latin typeface="Times New Roman" panose="02020603050405020304" pitchFamily="18" charset="0"/>
                <a:cs typeface="Times New Roman" panose="02020603050405020304" pitchFamily="18" charset="0"/>
              </a:rPr>
              <a:t>收货人名称</a:t>
            </a:r>
            <a:endParaRPr lang="zh-CN" altLang="en-US" sz="3200">
              <a:latin typeface="Times New Roman" panose="02020603050405020304" pitchFamily="18" charset="0"/>
              <a:cs typeface="Times New Roman" panose="02020603050405020304" pitchFamily="18" charset="0"/>
            </a:endParaRPr>
          </a:p>
          <a:p>
            <a:r>
              <a:rPr lang="en-US" altLang="zh-CN" sz="3200" b="1">
                <a:latin typeface="Times New Roman" panose="02020603050405020304" pitchFamily="18" charset="0"/>
                <a:cs typeface="Times New Roman" panose="02020603050405020304" pitchFamily="18" charset="0"/>
              </a:rPr>
              <a:t>SC9750-----</a:t>
            </a:r>
            <a:r>
              <a:rPr lang="zh-CN" altLang="en-US" sz="3200" b="1">
                <a:latin typeface="Times New Roman" panose="02020603050405020304" pitchFamily="18" charset="0"/>
                <a:cs typeface="Times New Roman" panose="02020603050405020304" pitchFamily="18" charset="0"/>
              </a:rPr>
              <a:t>合同号码</a:t>
            </a:r>
            <a:endParaRPr lang="zh-CN" altLang="en-US" sz="3200">
              <a:latin typeface="Times New Roman" panose="02020603050405020304" pitchFamily="18" charset="0"/>
              <a:cs typeface="Times New Roman" panose="02020603050405020304" pitchFamily="18" charset="0"/>
            </a:endParaRPr>
          </a:p>
          <a:p>
            <a:r>
              <a:rPr lang="en-US" altLang="zh-CN" sz="3200" b="1">
                <a:latin typeface="Times New Roman" panose="02020603050405020304" pitchFamily="18" charset="0"/>
                <a:cs typeface="Times New Roman" panose="02020603050405020304" pitchFamily="18" charset="0"/>
              </a:rPr>
              <a:t>LONDON-----</a:t>
            </a:r>
            <a:r>
              <a:rPr lang="zh-CN" altLang="en-US" sz="3200" b="1">
                <a:latin typeface="Times New Roman" panose="02020603050405020304" pitchFamily="18" charset="0"/>
                <a:cs typeface="Times New Roman" panose="02020603050405020304" pitchFamily="18" charset="0"/>
              </a:rPr>
              <a:t>目的港</a:t>
            </a:r>
            <a:endParaRPr lang="zh-CN" altLang="en-US" sz="3200">
              <a:latin typeface="Times New Roman" panose="02020603050405020304" pitchFamily="18" charset="0"/>
              <a:cs typeface="Times New Roman" panose="02020603050405020304" pitchFamily="18" charset="0"/>
            </a:endParaRPr>
          </a:p>
          <a:p>
            <a:r>
              <a:rPr lang="en-US" altLang="zh-CN" sz="3200" b="1">
                <a:latin typeface="Times New Roman" panose="02020603050405020304" pitchFamily="18" charset="0"/>
                <a:cs typeface="Times New Roman" panose="02020603050405020304" pitchFamily="18" charset="0"/>
              </a:rPr>
              <a:t>No.4—20---  </a:t>
            </a:r>
            <a:r>
              <a:rPr lang="zh-CN" altLang="en-US" sz="3200" b="1">
                <a:latin typeface="Times New Roman" panose="02020603050405020304" pitchFamily="18" charset="0"/>
                <a:cs typeface="Times New Roman" panose="02020603050405020304" pitchFamily="18" charset="0"/>
              </a:rPr>
              <a:t>件号（顺序号和总件数）</a:t>
            </a:r>
            <a:endParaRPr lang="zh-CN" altLang="en-US" sz="32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83568" y="1140910"/>
            <a:ext cx="7704856" cy="4708981"/>
          </a:xfrm>
          <a:prstGeom prst="rect">
            <a:avLst/>
          </a:prstGeom>
          <a:noFill/>
        </p:spPr>
        <p:txBody>
          <a:bodyPr wrap="square" rtlCol="0">
            <a:spAutoFit/>
          </a:bodyPr>
          <a:lstStyle/>
          <a:p>
            <a:pPr algn="just"/>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2</a:t>
            </a:r>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Indicative marks(</a:t>
            </a:r>
            <a:r>
              <a:rPr lang="zh-CN" altLang="en-US" sz="3000"/>
              <a:t>指示性标志</a:t>
            </a:r>
            <a:r>
              <a:rPr lang="en-US" altLang="zh-CN" sz="3000">
                <a:latin typeface="Times New Roman" panose="02020603050405020304" pitchFamily="18" charset="0"/>
                <a:cs typeface="Times New Roman" panose="02020603050405020304" pitchFamily="18" charset="0"/>
              </a:rPr>
              <a:t>)</a:t>
            </a:r>
          </a:p>
          <a:p>
            <a:pPr algn="just"/>
            <a:r>
              <a:rPr lang="en-US" altLang="zh-CN" sz="2800">
                <a:latin typeface="Times New Roman" panose="02020603050405020304" pitchFamily="18" charset="0"/>
                <a:cs typeface="Times New Roman" panose="02020603050405020304" pitchFamily="18" charset="0"/>
              </a:rPr>
              <a:t>Indicative marks are simple, obvious design and words on the packages.</a:t>
            </a:r>
          </a:p>
          <a:p>
            <a:pPr algn="just"/>
            <a:r>
              <a:rPr lang="zh-CN" altLang="en-US" sz="2400"/>
              <a:t>（指示性标志是包装上印上简单的、明显的图案和文字。）</a:t>
            </a:r>
            <a:endParaRPr lang="en-US" altLang="zh-CN" sz="2400"/>
          </a:p>
          <a:p>
            <a:pPr algn="just"/>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3</a:t>
            </a:r>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Warning marks</a:t>
            </a:r>
            <a:r>
              <a:rPr lang="zh-CN" altLang="en-US" sz="3000">
                <a:latin typeface="Times New Roman" panose="02020603050405020304" pitchFamily="18" charset="0"/>
                <a:cs typeface="Times New Roman" panose="02020603050405020304" pitchFamily="18" charset="0"/>
              </a:rPr>
              <a:t>（</a:t>
            </a:r>
            <a:r>
              <a:rPr lang="zh-CN" altLang="en-US" sz="3000"/>
              <a:t>警告性标志</a:t>
            </a:r>
            <a:r>
              <a:rPr lang="zh-CN" altLang="en-US" sz="3000">
                <a:latin typeface="Times New Roman" panose="02020603050405020304" pitchFamily="18" charset="0"/>
                <a:cs typeface="Times New Roman" panose="02020603050405020304" pitchFamily="18" charset="0"/>
              </a:rPr>
              <a:t>）</a:t>
            </a:r>
            <a:endParaRPr lang="en-US" altLang="zh-CN" sz="3000"/>
          </a:p>
          <a:p>
            <a:pPr algn="just"/>
            <a:r>
              <a:rPr lang="en-US" altLang="zh-CN" sz="2800">
                <a:latin typeface="Times New Roman" panose="02020603050405020304" pitchFamily="18" charset="0"/>
                <a:cs typeface="Times New Roman" panose="02020603050405020304" pitchFamily="18" charset="0"/>
              </a:rPr>
              <a:t>Warning marks is also called dangerous marks or hazardous marks, which must be brushed/printed clearly and definitely on the outer shipping packing.</a:t>
            </a:r>
            <a:r>
              <a:rPr lang="zh-CN" altLang="en-US" sz="2400">
                <a:latin typeface="Times New Roman" panose="02020603050405020304" pitchFamily="18" charset="0"/>
                <a:cs typeface="Times New Roman" panose="02020603050405020304" pitchFamily="18" charset="0"/>
              </a:rPr>
              <a:t>（</a:t>
            </a:r>
            <a:r>
              <a:rPr lang="zh-CN" altLang="en-US" sz="2400"/>
              <a:t>警告性标志又称为危险货物标志。它们是必须印刷在运输包装外面表明各种危险品的标志。）</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196" name="Picture 4" descr="C:\Users\asus\AppData\Local\Temp\ksohtml\wps4735.tm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445" y="1221392"/>
            <a:ext cx="1505146" cy="1013263"/>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C:\Users\asus\AppData\Local\Temp\ksohtml\wps590B.tm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9504" y="1174736"/>
            <a:ext cx="1106575" cy="1106575"/>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C:\Users\asus\AppData\Local\Temp\ksohtml\wps6ED8.tmp.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21209" y="1221393"/>
            <a:ext cx="1013263" cy="1013263"/>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C:\Users\asus\AppData\Local\Temp\ksohtml\wps83AB.tm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5751" y="1195445"/>
            <a:ext cx="1109287" cy="1109287"/>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C:\Users\asus\AppData\Local\Temp\ksohtml\wpsB31D.tmp.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8183" y="3405789"/>
            <a:ext cx="1237669" cy="1237669"/>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C:\Users\asus\AppData\Local\Temp\ksohtml\wpsCA90.tmp.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6610" y="3507806"/>
            <a:ext cx="1135651" cy="1135651"/>
          </a:xfrm>
          <a:prstGeom prst="rect">
            <a:avLst/>
          </a:prstGeom>
          <a:noFill/>
          <a:extLst>
            <a:ext uri="{909E8E84-426E-40DD-AFC4-6F175D3DCCD1}">
              <a14:hiddenFill xmlns:a14="http://schemas.microsoft.com/office/drawing/2010/main">
                <a:solidFill>
                  <a:srgbClr val="FFFFFF"/>
                </a:solidFill>
              </a14:hiddenFill>
            </a:ext>
          </a:extLst>
        </p:spPr>
      </p:pic>
      <p:pic>
        <p:nvPicPr>
          <p:cNvPr id="8212" name="Picture 20" descr="C:\Users\asus\AppData\Local\Temp\ksohtml\wps2D19.tmp.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09401" y="3436154"/>
            <a:ext cx="1164805" cy="11769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2" descr="C:\Users\asus\AppData\Local\Temp\ksohtml\wps4334.tmp.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96501" y="3416607"/>
            <a:ext cx="1288452" cy="128845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70361" y="2380448"/>
            <a:ext cx="1813317" cy="923330"/>
          </a:xfrm>
          <a:prstGeom prst="rect">
            <a:avLst/>
          </a:prstGeom>
          <a:noFill/>
        </p:spPr>
        <p:txBody>
          <a:bodyPr wrap="none" rtlCol="0">
            <a:spAutoFit/>
          </a:bodyPr>
          <a:lstStyle/>
          <a:p>
            <a:pPr algn="ctr"/>
            <a:r>
              <a:rPr lang="en-US" altLang="zh-CN"/>
              <a:t>INFLAMMABLE</a:t>
            </a:r>
          </a:p>
          <a:p>
            <a:pPr algn="ctr"/>
            <a:r>
              <a:rPr lang="en-US" altLang="zh-CN"/>
              <a:t>GAS</a:t>
            </a:r>
          </a:p>
          <a:p>
            <a:pPr algn="ctr"/>
            <a:r>
              <a:rPr lang="zh-CN" altLang="en-US"/>
              <a:t>（易燃气体）</a:t>
            </a:r>
          </a:p>
        </p:txBody>
      </p:sp>
      <p:sp>
        <p:nvSpPr>
          <p:cNvPr id="15" name="TextBox 14"/>
          <p:cNvSpPr txBox="1"/>
          <p:nvPr/>
        </p:nvSpPr>
        <p:spPr>
          <a:xfrm>
            <a:off x="2454005" y="2380238"/>
            <a:ext cx="2377574" cy="923330"/>
          </a:xfrm>
          <a:prstGeom prst="rect">
            <a:avLst/>
          </a:prstGeom>
          <a:noFill/>
        </p:spPr>
        <p:txBody>
          <a:bodyPr wrap="none" rtlCol="0">
            <a:spAutoFit/>
          </a:bodyPr>
          <a:lstStyle/>
          <a:p>
            <a:pPr algn="ctr"/>
            <a:r>
              <a:rPr lang="en-US" altLang="zh-CN"/>
              <a:t>INFLAMMABLE</a:t>
            </a:r>
          </a:p>
          <a:p>
            <a:pPr algn="ctr"/>
            <a:r>
              <a:rPr lang="en-US" altLang="zh-CN"/>
              <a:t>COMPRESSED GAS</a:t>
            </a:r>
          </a:p>
          <a:p>
            <a:pPr algn="ctr"/>
            <a:r>
              <a:rPr lang="zh-CN" altLang="en-US"/>
              <a:t>（不燃气体）</a:t>
            </a:r>
          </a:p>
        </p:txBody>
      </p:sp>
      <p:sp>
        <p:nvSpPr>
          <p:cNvPr id="16" name="TextBox 15"/>
          <p:cNvSpPr txBox="1"/>
          <p:nvPr/>
        </p:nvSpPr>
        <p:spPr>
          <a:xfrm>
            <a:off x="4764731" y="2365829"/>
            <a:ext cx="1633781" cy="646331"/>
          </a:xfrm>
          <a:prstGeom prst="rect">
            <a:avLst/>
          </a:prstGeom>
          <a:noFill/>
        </p:spPr>
        <p:txBody>
          <a:bodyPr wrap="none" rtlCol="0">
            <a:spAutoFit/>
          </a:bodyPr>
          <a:lstStyle/>
          <a:p>
            <a:pPr algn="ctr"/>
            <a:r>
              <a:rPr lang="en-US" altLang="zh-CN"/>
              <a:t>POISON GAS</a:t>
            </a:r>
          </a:p>
          <a:p>
            <a:pPr algn="ctr"/>
            <a:r>
              <a:rPr lang="zh-CN" altLang="en-US"/>
              <a:t>（有毒气体）</a:t>
            </a:r>
          </a:p>
        </p:txBody>
      </p:sp>
      <p:sp>
        <p:nvSpPr>
          <p:cNvPr id="17" name="TextBox 16"/>
          <p:cNvSpPr txBox="1"/>
          <p:nvPr/>
        </p:nvSpPr>
        <p:spPr>
          <a:xfrm>
            <a:off x="6441993" y="2365829"/>
            <a:ext cx="1928733" cy="646331"/>
          </a:xfrm>
          <a:prstGeom prst="rect">
            <a:avLst/>
          </a:prstGeom>
          <a:noFill/>
        </p:spPr>
        <p:txBody>
          <a:bodyPr wrap="none" rtlCol="0">
            <a:spAutoFit/>
          </a:bodyPr>
          <a:lstStyle/>
          <a:p>
            <a:pPr algn="ctr"/>
            <a:r>
              <a:rPr lang="en-US" altLang="zh-CN"/>
              <a:t>HARMFULNESS</a:t>
            </a:r>
          </a:p>
          <a:p>
            <a:pPr algn="ctr"/>
            <a:r>
              <a:rPr lang="zh-CN" altLang="en-US"/>
              <a:t>（有害品）</a:t>
            </a:r>
          </a:p>
        </p:txBody>
      </p:sp>
      <p:sp>
        <p:nvSpPr>
          <p:cNvPr id="18" name="TextBox 17"/>
          <p:cNvSpPr txBox="1"/>
          <p:nvPr/>
        </p:nvSpPr>
        <p:spPr>
          <a:xfrm>
            <a:off x="994780" y="4869370"/>
            <a:ext cx="1364476" cy="923330"/>
          </a:xfrm>
          <a:prstGeom prst="rect">
            <a:avLst/>
          </a:prstGeom>
          <a:noFill/>
        </p:spPr>
        <p:txBody>
          <a:bodyPr wrap="none" rtlCol="0">
            <a:spAutoFit/>
          </a:bodyPr>
          <a:lstStyle/>
          <a:p>
            <a:pPr algn="ctr"/>
            <a:r>
              <a:rPr lang="en-US" altLang="zh-CN"/>
              <a:t>OXIDIZING</a:t>
            </a:r>
          </a:p>
          <a:p>
            <a:pPr algn="ctr"/>
            <a:r>
              <a:rPr lang="en-US" altLang="zh-CN"/>
              <a:t>MATERIAL</a:t>
            </a:r>
          </a:p>
          <a:p>
            <a:pPr algn="ctr"/>
            <a:r>
              <a:rPr lang="zh-CN" altLang="en-US"/>
              <a:t>（氧化剂）</a:t>
            </a:r>
          </a:p>
        </p:txBody>
      </p:sp>
      <p:sp>
        <p:nvSpPr>
          <p:cNvPr id="19" name="TextBox 18"/>
          <p:cNvSpPr txBox="1"/>
          <p:nvPr/>
        </p:nvSpPr>
        <p:spPr>
          <a:xfrm>
            <a:off x="2695362" y="4869160"/>
            <a:ext cx="1723549" cy="646331"/>
          </a:xfrm>
          <a:prstGeom prst="rect">
            <a:avLst/>
          </a:prstGeom>
          <a:noFill/>
        </p:spPr>
        <p:txBody>
          <a:bodyPr wrap="none" rtlCol="0">
            <a:spAutoFit/>
          </a:bodyPr>
          <a:lstStyle/>
          <a:p>
            <a:pPr algn="ctr"/>
            <a:r>
              <a:rPr lang="en-US" altLang="zh-CN"/>
              <a:t>CORROSIVES</a:t>
            </a:r>
          </a:p>
          <a:p>
            <a:pPr algn="ctr"/>
            <a:r>
              <a:rPr lang="zh-CN" altLang="en-US"/>
              <a:t>（腐蚀品）</a:t>
            </a:r>
          </a:p>
        </p:txBody>
      </p:sp>
      <p:sp>
        <p:nvSpPr>
          <p:cNvPr id="20" name="TextBox 19"/>
          <p:cNvSpPr txBox="1"/>
          <p:nvPr/>
        </p:nvSpPr>
        <p:spPr>
          <a:xfrm>
            <a:off x="4450542" y="4869370"/>
            <a:ext cx="2262158" cy="923330"/>
          </a:xfrm>
          <a:prstGeom prst="rect">
            <a:avLst/>
          </a:prstGeom>
          <a:noFill/>
        </p:spPr>
        <p:txBody>
          <a:bodyPr wrap="none" rtlCol="0">
            <a:spAutoFit/>
          </a:bodyPr>
          <a:lstStyle/>
          <a:p>
            <a:pPr algn="ctr"/>
            <a:r>
              <a:rPr lang="en-US" altLang="zh-CN"/>
              <a:t>MATERIAL</a:t>
            </a:r>
          </a:p>
          <a:p>
            <a:pPr algn="ctr"/>
            <a:r>
              <a:rPr lang="en-US" altLang="zh-CN"/>
              <a:t>RADIOACTIVES</a:t>
            </a:r>
          </a:p>
          <a:p>
            <a:pPr algn="ctr"/>
            <a:r>
              <a:rPr lang="zh-CN" altLang="en-US"/>
              <a:t>（一级放射性物品）</a:t>
            </a:r>
          </a:p>
        </p:txBody>
      </p:sp>
      <p:sp>
        <p:nvSpPr>
          <p:cNvPr id="21" name="TextBox 20"/>
          <p:cNvSpPr txBox="1"/>
          <p:nvPr/>
        </p:nvSpPr>
        <p:spPr>
          <a:xfrm>
            <a:off x="6332989" y="4869159"/>
            <a:ext cx="2262158" cy="923330"/>
          </a:xfrm>
          <a:prstGeom prst="rect">
            <a:avLst/>
          </a:prstGeom>
          <a:noFill/>
        </p:spPr>
        <p:txBody>
          <a:bodyPr wrap="none" rtlCol="0">
            <a:spAutoFit/>
          </a:bodyPr>
          <a:lstStyle/>
          <a:p>
            <a:pPr algn="ctr"/>
            <a:r>
              <a:rPr lang="en-US" altLang="zh-CN"/>
              <a:t>MATERIAL</a:t>
            </a:r>
          </a:p>
          <a:p>
            <a:pPr algn="ctr"/>
            <a:r>
              <a:rPr lang="en-US" altLang="zh-CN"/>
              <a:t>RADIOACTIVES</a:t>
            </a:r>
          </a:p>
          <a:p>
            <a:pPr algn="ctr"/>
            <a:r>
              <a:rPr lang="zh-CN" altLang="en-US"/>
              <a:t>（二级放射性物品）</a:t>
            </a:r>
          </a:p>
        </p:txBody>
      </p:sp>
    </p:spTree>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54209" y="1124744"/>
            <a:ext cx="7632847" cy="4532010"/>
          </a:xfrm>
          <a:prstGeom prst="rect">
            <a:avLst/>
          </a:prstGeom>
          <a:noFill/>
        </p:spPr>
        <p:txBody>
          <a:bodyPr wrap="square" rtlCol="0">
            <a:spAutoFit/>
          </a:bodyPr>
          <a:lstStyle/>
          <a:p>
            <a:r>
              <a:rPr lang="en-US" altLang="zh-CN" sz="3200">
                <a:latin typeface="Times New Roman" panose="02020603050405020304" pitchFamily="18" charset="0"/>
                <a:cs typeface="Times New Roman" panose="02020603050405020304" pitchFamily="18" charset="0"/>
              </a:rPr>
              <a:t>3.Neutral packing and OEM</a:t>
            </a:r>
          </a:p>
          <a:p>
            <a:r>
              <a:rPr lang="zh-CN" altLang="en-US" sz="2800">
                <a:latin typeface="Times New Roman" panose="02020603050405020304" pitchFamily="18" charset="0"/>
                <a:cs typeface="Times New Roman" panose="02020603050405020304" pitchFamily="18" charset="0"/>
              </a:rPr>
              <a:t>（</a:t>
            </a:r>
            <a:r>
              <a:rPr lang="zh-CN" altLang="en-US" sz="2800"/>
              <a:t>中性包装和贴牌生产</a:t>
            </a:r>
            <a:r>
              <a:rPr lang="zh-CN" altLang="en-US" sz="2800">
                <a:latin typeface="Times New Roman" panose="02020603050405020304" pitchFamily="18" charset="0"/>
                <a:cs typeface="Times New Roman" panose="02020603050405020304" pitchFamily="18" charset="0"/>
              </a:rPr>
              <a:t>）</a:t>
            </a:r>
            <a:endParaRPr lang="en-US" altLang="zh-CN" sz="2800">
              <a:latin typeface="Times New Roman" panose="02020603050405020304" pitchFamily="18" charset="0"/>
              <a:cs typeface="Times New Roman" panose="02020603050405020304" pitchFamily="18" charset="0"/>
            </a:endParaRPr>
          </a:p>
          <a:p>
            <a:endParaRPr lang="en-US" altLang="zh-CN" sz="1050">
              <a:latin typeface="Times New Roman" panose="02020603050405020304" pitchFamily="18" charset="0"/>
              <a:cs typeface="Times New Roman" panose="02020603050405020304" pitchFamily="18" charset="0"/>
            </a:endParaRPr>
          </a:p>
          <a:p>
            <a:pPr algn="just"/>
            <a:r>
              <a:rPr lang="en-US" altLang="zh-CN" sz="3000">
                <a:latin typeface="Times New Roman" panose="02020603050405020304" pitchFamily="18" charset="0"/>
                <a:cs typeface="Times New Roman" panose="02020603050405020304" pitchFamily="18" charset="0"/>
              </a:rPr>
              <a:t>The neutral packing means that there is no country of origin, name and address of the manufacturer on the packing of commodity. There are two types of neutral packing</a:t>
            </a:r>
            <a:r>
              <a:rPr lang="en-US" altLang="zh-CN" sz="3000"/>
              <a:t>.</a:t>
            </a:r>
          </a:p>
          <a:p>
            <a:pPr algn="just"/>
            <a:endParaRPr lang="en-US" altLang="zh-CN" sz="2800"/>
          </a:p>
          <a:p>
            <a:pPr algn="just"/>
            <a:r>
              <a:rPr lang="zh-CN" altLang="en-US" sz="2400"/>
              <a:t>（中性包装是包装上既不标明生产国也不标明厂商的地名和名称的包装。中性包装有两种类型：）</a:t>
            </a:r>
            <a:endParaRPr lang="en-US" altLang="zh-CN" sz="2400"/>
          </a:p>
          <a:p>
            <a:pPr algn="just"/>
            <a:r>
              <a:rPr lang="zh-CN" altLang="en-US" sz="2200"/>
              <a:t> </a:t>
            </a:r>
            <a:endParaRPr lang="en-US" altLang="zh-CN" sz="28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84137" y="1124744"/>
            <a:ext cx="7776295" cy="3708708"/>
          </a:xfrm>
          <a:prstGeom prst="rect">
            <a:avLst/>
          </a:prstGeom>
          <a:noFill/>
        </p:spPr>
        <p:txBody>
          <a:bodyPr wrap="square" rtlCol="0">
            <a:spAutoFit/>
          </a:bodyPr>
          <a:lstStyle/>
          <a:p>
            <a:pPr algn="just"/>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1</a:t>
            </a:r>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Neutral packing with designated brand</a:t>
            </a:r>
            <a:r>
              <a:rPr lang="zh-CN" altLang="en-US" sz="2400">
                <a:latin typeface="Times New Roman" panose="02020603050405020304" pitchFamily="18" charset="0"/>
                <a:cs typeface="Times New Roman" panose="02020603050405020304" pitchFamily="18" charset="0"/>
              </a:rPr>
              <a:t>（</a:t>
            </a:r>
            <a:r>
              <a:rPr lang="zh-CN" altLang="en-US" sz="2400"/>
              <a:t>带有指定品牌</a:t>
            </a:r>
            <a:r>
              <a:rPr lang="zh-CN" altLang="en-US" sz="2400">
                <a:latin typeface="Times New Roman" panose="02020603050405020304" pitchFamily="18" charset="0"/>
                <a:cs typeface="Times New Roman" panose="02020603050405020304" pitchFamily="18" charset="0"/>
              </a:rPr>
              <a:t>）</a:t>
            </a:r>
            <a:r>
              <a:rPr lang="zh-CN" altLang="en-US" sz="3000">
                <a:latin typeface="Times New Roman" panose="02020603050405020304" pitchFamily="18" charset="0"/>
                <a:cs typeface="Times New Roman" panose="02020603050405020304" pitchFamily="18" charset="0"/>
              </a:rPr>
              <a:t>：</a:t>
            </a:r>
            <a:r>
              <a:rPr lang="en-US" altLang="zh-CN" sz="3000">
                <a:latin typeface="Times New Roman" panose="02020603050405020304" pitchFamily="18" charset="0"/>
                <a:cs typeface="Times New Roman" panose="02020603050405020304" pitchFamily="18" charset="0"/>
              </a:rPr>
              <a:t> Raw materials</a:t>
            </a:r>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原材料</a:t>
            </a:r>
            <a:r>
              <a:rPr lang="en-US" altLang="zh-CN" sz="2400">
                <a:latin typeface="Times New Roman" panose="02020603050405020304" pitchFamily="18" charset="0"/>
                <a:cs typeface="Times New Roman" panose="02020603050405020304" pitchFamily="18" charset="0"/>
              </a:rPr>
              <a:t>)</a:t>
            </a:r>
          </a:p>
          <a:p>
            <a:pPr algn="just"/>
            <a:endParaRPr lang="en-US" altLang="zh-CN" sz="1500">
              <a:latin typeface="Times New Roman" panose="02020603050405020304" pitchFamily="18" charset="0"/>
              <a:cs typeface="Times New Roman" panose="02020603050405020304" pitchFamily="18" charset="0"/>
            </a:endParaRPr>
          </a:p>
          <a:p>
            <a:pPr algn="just"/>
            <a:r>
              <a:rPr lang="zh-CN" altLang="en-US" sz="2800">
                <a:latin typeface="Times New Roman" panose="02020603050405020304" pitchFamily="18" charset="0"/>
                <a:cs typeface="Times New Roman" panose="02020603050405020304" pitchFamily="18" charset="0"/>
              </a:rPr>
              <a:t>（</a:t>
            </a:r>
            <a:r>
              <a:rPr lang="en-US" altLang="zh-CN" sz="2800">
                <a:latin typeface="Times New Roman" panose="02020603050405020304" pitchFamily="18" charset="0"/>
                <a:cs typeface="Times New Roman" panose="02020603050405020304" pitchFamily="18" charset="0"/>
              </a:rPr>
              <a:t>2</a:t>
            </a:r>
            <a:r>
              <a:rPr lang="zh-CN" altLang="en-US" sz="2800">
                <a:latin typeface="Times New Roman" panose="02020603050405020304" pitchFamily="18" charset="0"/>
                <a:cs typeface="Times New Roman" panose="02020603050405020304" pitchFamily="18" charset="0"/>
              </a:rPr>
              <a:t>）</a:t>
            </a:r>
            <a:r>
              <a:rPr lang="en-US" altLang="zh-CN" sz="2800">
                <a:latin typeface="Times New Roman" panose="02020603050405020304" pitchFamily="18" charset="0"/>
                <a:cs typeface="Times New Roman" panose="02020603050405020304" pitchFamily="18" charset="0"/>
              </a:rPr>
              <a:t>Neutral packing without designated brand</a:t>
            </a:r>
            <a:r>
              <a:rPr lang="zh-CN" altLang="en-US" sz="2400">
                <a:latin typeface="Times New Roman" panose="02020603050405020304" pitchFamily="18" charset="0"/>
                <a:cs typeface="Times New Roman" panose="02020603050405020304" pitchFamily="18" charset="0"/>
              </a:rPr>
              <a:t>（</a:t>
            </a:r>
            <a:r>
              <a:rPr lang="zh-CN" altLang="en-US" sz="2400"/>
              <a:t>不带指定品牌</a:t>
            </a:r>
            <a:r>
              <a:rPr lang="zh-CN" altLang="en-US" sz="2400">
                <a:latin typeface="Times New Roman" panose="02020603050405020304" pitchFamily="18" charset="0"/>
                <a:cs typeface="Times New Roman" panose="02020603050405020304" pitchFamily="18" charset="0"/>
              </a:rPr>
              <a:t>）</a:t>
            </a:r>
            <a:r>
              <a:rPr lang="zh-CN" altLang="en-US" sz="2800">
                <a:latin typeface="Times New Roman" panose="02020603050405020304" pitchFamily="18" charset="0"/>
                <a:cs typeface="Times New Roman" panose="02020603050405020304" pitchFamily="18" charset="0"/>
              </a:rPr>
              <a:t>：</a:t>
            </a:r>
            <a:r>
              <a:rPr lang="en-US" altLang="zh-CN" sz="2800">
                <a:latin typeface="Times New Roman" panose="02020603050405020304" pitchFamily="18" charset="0"/>
                <a:cs typeface="Times New Roman" panose="02020603050405020304" pitchFamily="18" charset="0"/>
              </a:rPr>
              <a:t>Break down the tariff and non-tariff barriers,avoid some political discriminations in the importing countries.</a:t>
            </a:r>
          </a:p>
          <a:p>
            <a:pPr algn="just"/>
            <a:r>
              <a:rPr lang="en-US" altLang="zh-CN" sz="2400">
                <a:latin typeface="Times New Roman" panose="02020603050405020304" pitchFamily="18" charset="0"/>
                <a:cs typeface="Times New Roman" panose="02020603050405020304" pitchFamily="18" charset="0"/>
              </a:rPr>
              <a:t>(</a:t>
            </a:r>
            <a:r>
              <a:rPr lang="zh-CN" altLang="en-US" sz="2400"/>
              <a:t>打破关税或非关税壁垒，或者规避进口国的一些政治歧视。</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53565" y="1124744"/>
            <a:ext cx="7740939" cy="4093428"/>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OEM is the short form of Original Equipment Manufacturer. It refers to a kind of international trade practice that seller use the brand name or trademark designated by buyers on their manufactured products.</a:t>
            </a:r>
          </a:p>
          <a:p>
            <a:pPr algn="just"/>
            <a:endParaRPr lang="en-US" altLang="zh-CN" sz="2600">
              <a:latin typeface="Times New Roman" panose="02020603050405020304" pitchFamily="18" charset="0"/>
              <a:cs typeface="Times New Roman" panose="02020603050405020304" pitchFamily="18" charset="0"/>
            </a:endParaRPr>
          </a:p>
          <a:p>
            <a:pPr algn="just"/>
            <a:r>
              <a:rPr lang="zh-CN" altLang="en-US" sz="2800">
                <a:latin typeface="Times New Roman" panose="02020603050405020304" pitchFamily="18" charset="0"/>
                <a:cs typeface="Times New Roman" panose="02020603050405020304" pitchFamily="18" charset="0"/>
              </a:rPr>
              <a:t>（</a:t>
            </a:r>
            <a:r>
              <a:rPr lang="en-US" altLang="zh-CN" sz="2800"/>
              <a:t>OEM</a:t>
            </a:r>
            <a:r>
              <a:rPr lang="zh-CN" altLang="en-US" sz="2800"/>
              <a:t>是原始设备制造商的简称。它是指一种国家贸易实践，卖方在他们制造的产品上使用买方指定的品牌。</a:t>
            </a:r>
            <a:r>
              <a:rPr lang="zh-CN" altLang="en-US" sz="2800">
                <a:latin typeface="Times New Roman" panose="02020603050405020304" pitchFamily="18" charset="0"/>
                <a:cs typeface="Times New Roman" panose="02020603050405020304" pitchFamily="18" charset="0"/>
              </a:rPr>
              <a:t>）</a:t>
            </a:r>
            <a:endParaRPr lang="en-US" altLang="zh-CN" sz="28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04851" y="1163275"/>
            <a:ext cx="7797006" cy="4739759"/>
          </a:xfrm>
          <a:prstGeom prst="rect">
            <a:avLst/>
          </a:prstGeom>
          <a:noFill/>
        </p:spPr>
        <p:txBody>
          <a:bodyPr wrap="square" rtlCol="0">
            <a:spAutoFit/>
          </a:bodyPr>
          <a:lstStyle/>
          <a:p>
            <a:pPr algn="just"/>
            <a:r>
              <a:rPr lang="en-US" altLang="zh-CN" sz="2600">
                <a:latin typeface="Times New Roman" panose="02020603050405020304" pitchFamily="18" charset="0"/>
                <a:cs typeface="Times New Roman" panose="02020603050405020304" pitchFamily="18" charset="0"/>
              </a:rPr>
              <a:t>It is advisable for seller to add a safeguard clause in the contract: “if the seller is charged with the infringement of industrial property by any third party, it has nothing to do with the seller.”</a:t>
            </a:r>
          </a:p>
          <a:p>
            <a:pPr algn="just"/>
            <a:r>
              <a:rPr lang="en-US" altLang="zh-CN" sz="2600">
                <a:latin typeface="Times New Roman" panose="02020603050405020304" pitchFamily="18" charset="0"/>
                <a:cs typeface="Times New Roman" panose="02020603050405020304" pitchFamily="18" charset="0"/>
              </a:rPr>
              <a:t>In trade practice, the cost of packing is included in the contract price, unless the buyers have special requirements on the package. </a:t>
            </a:r>
          </a:p>
          <a:p>
            <a:r>
              <a:rPr lang="zh-CN" altLang="en-US" sz="2400">
                <a:latin typeface="Times New Roman" panose="02020603050405020304" pitchFamily="18" charset="0"/>
                <a:cs typeface="Times New Roman" panose="02020603050405020304" pitchFamily="18" charset="0"/>
              </a:rPr>
              <a:t>（</a:t>
            </a:r>
            <a:r>
              <a:rPr lang="zh-CN" altLang="en-US" sz="2400"/>
              <a:t>在使用贴牌生产的时候，建议卖方在合同中订立保护性条款：如果卖方遭到任何第三方关于侵犯知识产品的指控，均与卖方无关。</a:t>
            </a:r>
          </a:p>
          <a:p>
            <a:r>
              <a:rPr lang="zh-CN" altLang="en-US" sz="2400"/>
              <a:t>在贸易实践中，包装的费用都包括在合同价格内了，除非买方对包装有特殊的要求。</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
        <p:nvSpPr>
          <p:cNvPr id="4" name="TextBox 3"/>
          <p:cNvSpPr txBox="1"/>
          <p:nvPr/>
        </p:nvSpPr>
        <p:spPr>
          <a:xfrm flipH="1">
            <a:off x="660474" y="99177"/>
            <a:ext cx="7632848" cy="954107"/>
          </a:xfrm>
          <a:prstGeom prst="rect">
            <a:avLst/>
          </a:prstGeom>
          <a:noFill/>
        </p:spPr>
        <p:txBody>
          <a:bodyPr wrap="square" rtlCol="0">
            <a:spAutoFit/>
          </a:bodyPr>
          <a:lstStyle/>
          <a:p>
            <a:pPr algn="ctr"/>
            <a:r>
              <a:rPr lang="en-US" altLang="zh-CN" sz="3200" dirty="0">
                <a:latin typeface="Times New Roman" panose="02020603050405020304" pitchFamily="18" charset="0"/>
                <a:cs typeface="Times New Roman" panose="02020603050405020304" pitchFamily="18" charset="0"/>
              </a:rPr>
              <a:t>3.Neutral packing and OEM</a:t>
            </a:r>
          </a:p>
          <a:p>
            <a:pPr algn="ctr"/>
            <a:r>
              <a:rPr lang="zh-CN" altLang="en-US" sz="2400" dirty="0">
                <a:latin typeface="Times New Roman" panose="02020603050405020304" pitchFamily="18" charset="0"/>
                <a:cs typeface="Times New Roman" panose="02020603050405020304" pitchFamily="18" charset="0"/>
              </a:rPr>
              <a:t>（</a:t>
            </a:r>
            <a:r>
              <a:rPr lang="zh-CN" altLang="en-US" sz="2400" dirty="0"/>
              <a:t>中性包装和贴牌生产</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37534" y="1196752"/>
            <a:ext cx="7452749" cy="4070345"/>
          </a:xfrm>
          <a:prstGeom prst="rect">
            <a:avLst/>
          </a:prstGeom>
          <a:noFill/>
        </p:spPr>
        <p:txBody>
          <a:bodyPr wrap="square" rtlCol="0">
            <a:spAutoFit/>
          </a:bodyPr>
          <a:lstStyle/>
          <a:p>
            <a:pPr lvl="0"/>
            <a:r>
              <a:rPr lang="en-US" altLang="zh-CN" sz="3200">
                <a:latin typeface="Times New Roman" panose="02020603050405020304" pitchFamily="18" charset="0"/>
                <a:cs typeface="Times New Roman" panose="02020603050405020304" pitchFamily="18" charset="0"/>
              </a:rPr>
              <a:t>4.Examples of Packing</a:t>
            </a:r>
            <a:r>
              <a:rPr lang="zh-CN" altLang="en-US" sz="3200">
                <a:latin typeface="Times New Roman" panose="02020603050405020304" pitchFamily="18" charset="0"/>
                <a:cs typeface="Times New Roman" panose="02020603050405020304" pitchFamily="18" charset="0"/>
              </a:rPr>
              <a:t>（包装条款示例）</a:t>
            </a:r>
            <a:endParaRPr lang="en-US" altLang="zh-CN" sz="3200">
              <a:latin typeface="Times New Roman" panose="02020603050405020304" pitchFamily="18" charset="0"/>
              <a:cs typeface="Times New Roman" panose="02020603050405020304" pitchFamily="18" charset="0"/>
            </a:endParaRPr>
          </a:p>
          <a:p>
            <a:pPr lvl="0"/>
            <a:endParaRPr lang="en-US" altLang="zh-CN" sz="1050">
              <a:latin typeface="Times New Roman" panose="02020603050405020304" pitchFamily="18" charset="0"/>
              <a:cs typeface="Times New Roman" panose="02020603050405020304" pitchFamily="18" charset="0"/>
            </a:endParaRPr>
          </a:p>
          <a:p>
            <a:pPr lvl="0"/>
            <a:r>
              <a:rPr lang="en-US" altLang="zh-CN" sz="3200">
                <a:latin typeface="Times New Roman" panose="02020603050405020304" pitchFamily="18" charset="0"/>
                <a:cs typeface="Times New Roman" panose="02020603050405020304" pitchFamily="18" charset="0"/>
              </a:rPr>
              <a:t>(1). In wooden cases of 100kgs net each.</a:t>
            </a:r>
            <a:r>
              <a:rPr lang="zh-CN" altLang="en-US" sz="3200">
                <a:latin typeface="Times New Roman" panose="02020603050405020304" pitchFamily="18" charset="0"/>
                <a:cs typeface="Times New Roman" panose="02020603050405020304" pitchFamily="18" charset="0"/>
              </a:rPr>
              <a:t> </a:t>
            </a:r>
            <a:r>
              <a:rPr lang="zh-CN" altLang="en-US" sz="2900">
                <a:latin typeface="Times New Roman" panose="02020603050405020304" pitchFamily="18" charset="0"/>
                <a:cs typeface="Times New Roman" panose="02020603050405020304" pitchFamily="18" charset="0"/>
              </a:rPr>
              <a:t>（</a:t>
            </a:r>
            <a:r>
              <a:rPr lang="zh-CN" altLang="en-US" sz="2900"/>
              <a:t>用木箱装，每箱</a:t>
            </a:r>
            <a:r>
              <a:rPr lang="en-US" altLang="zh-CN" sz="2900"/>
              <a:t>100</a:t>
            </a:r>
            <a:r>
              <a:rPr lang="zh-CN" altLang="en-US" sz="2900"/>
              <a:t>公斤。</a:t>
            </a:r>
            <a:r>
              <a:rPr lang="en-US" altLang="zh-CN" sz="2900"/>
              <a:t>)</a:t>
            </a:r>
            <a:endParaRPr lang="zh-CN" altLang="en-US" sz="2900"/>
          </a:p>
          <a:p>
            <a:endParaRPr lang="en-US" altLang="zh-CN" sz="3200">
              <a:latin typeface="Times New Roman" panose="02020603050405020304" pitchFamily="18" charset="0"/>
              <a:cs typeface="Times New Roman" panose="02020603050405020304" pitchFamily="18" charset="0"/>
            </a:endParaRPr>
          </a:p>
          <a:p>
            <a:r>
              <a:rPr lang="en-US" altLang="zh-CN" sz="3200">
                <a:latin typeface="Times New Roman" panose="02020603050405020304" pitchFamily="18" charset="0"/>
                <a:cs typeface="Times New Roman" panose="02020603050405020304" pitchFamily="18" charset="0"/>
              </a:rPr>
              <a:t>(2)The goods shall be packed in cartons of one set each, total 1200 cartons.</a:t>
            </a:r>
            <a:endParaRPr lang="en-US" altLang="zh-CN" sz="2800">
              <a:latin typeface="Times New Roman" panose="02020603050405020304" pitchFamily="18" charset="0"/>
              <a:cs typeface="Times New Roman" panose="02020603050405020304" pitchFamily="18" charset="0"/>
            </a:endParaRPr>
          </a:p>
          <a:p>
            <a:r>
              <a:rPr lang="en-US" altLang="zh-CN" sz="2800"/>
              <a:t>(</a:t>
            </a:r>
            <a:r>
              <a:rPr lang="zh-CN" altLang="en-US" sz="2800"/>
              <a:t>每套货物都应该装在单独的纸板箱里，总共</a:t>
            </a:r>
            <a:r>
              <a:rPr lang="en-US" altLang="zh-CN" sz="2800"/>
              <a:t>1200</a:t>
            </a:r>
            <a:r>
              <a:rPr lang="zh-CN" altLang="en-US" sz="2800"/>
              <a:t>箱。</a:t>
            </a:r>
            <a:r>
              <a:rPr lang="zh-CN" altLang="en-US" sz="2800">
                <a:latin typeface="Times New Roman" panose="02020603050405020304" pitchFamily="18" charset="0"/>
                <a:cs typeface="Times New Roman" panose="02020603050405020304" pitchFamily="18" charset="0"/>
              </a:rPr>
              <a:t>）</a:t>
            </a:r>
          </a:p>
        </p:txBody>
      </p:sp>
    </p:spTree>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83568" y="1124744"/>
            <a:ext cx="7632848" cy="4462760"/>
          </a:xfrm>
          <a:prstGeom prst="rect">
            <a:avLst/>
          </a:prstGeom>
          <a:noFill/>
        </p:spPr>
        <p:txBody>
          <a:bodyPr wrap="square" rtlCol="0">
            <a:spAutoFit/>
          </a:bodyPr>
          <a:lstStyle/>
          <a:p>
            <a:pPr algn="just"/>
            <a:r>
              <a:rPr lang="en-US" altLang="zh-CN" sz="3000">
                <a:latin typeface="Times New Roman" panose="02020603050405020304" pitchFamily="18" charset="0"/>
                <a:cs typeface="Times New Roman" panose="02020603050405020304" pitchFamily="18" charset="0"/>
              </a:rPr>
              <a:t>(3)The tea under the contract should be packed in international standard tea boxes, 24 boxes on a pallet, 10 pallets in an FCL container. On the outer packing please mark our initials SCC in a diamond, under which the port of destination and our order number should be stenciled.</a:t>
            </a:r>
          </a:p>
          <a:p>
            <a:pPr algn="just"/>
            <a:endParaRPr lang="en-US" altLang="zh-CN" sz="800">
              <a:latin typeface="Times New Roman" panose="02020603050405020304" pitchFamily="18" charset="0"/>
              <a:cs typeface="Times New Roman" panose="02020603050405020304" pitchFamily="18" charset="0"/>
            </a:endParaRPr>
          </a:p>
          <a:p>
            <a:pPr lvl="0" algn="just"/>
            <a:r>
              <a:rPr lang="zh-CN" altLang="en-US" sz="2400">
                <a:latin typeface="Times New Roman" panose="02020603050405020304" pitchFamily="18" charset="0"/>
                <a:cs typeface="Times New Roman" panose="02020603050405020304" pitchFamily="18" charset="0"/>
              </a:rPr>
              <a:t>（</a:t>
            </a:r>
            <a:r>
              <a:rPr lang="zh-CN" altLang="en-US" sz="2400"/>
              <a:t>合同项下的茶叶应该装在国际贸易标准茶盒子里，每</a:t>
            </a:r>
            <a:r>
              <a:rPr lang="en-US" altLang="zh-CN" sz="2400"/>
              <a:t>24</a:t>
            </a:r>
            <a:r>
              <a:rPr lang="zh-CN" altLang="en-US" sz="2400"/>
              <a:t>盒装一托盘，</a:t>
            </a:r>
            <a:r>
              <a:rPr lang="en-US" altLang="zh-CN" sz="2400"/>
              <a:t>10</a:t>
            </a:r>
            <a:r>
              <a:rPr lang="zh-CN" altLang="en-US" sz="2400"/>
              <a:t>个托盘装一个整箱，外包装要在一个菱形内标识缩写字母</a:t>
            </a:r>
            <a:r>
              <a:rPr lang="en-US" altLang="zh-CN" sz="2400"/>
              <a:t>SCC</a:t>
            </a:r>
            <a:r>
              <a:rPr lang="zh-CN" altLang="en-US" sz="2400"/>
              <a:t>，在下面刷上目的港和订单号。</a:t>
            </a:r>
            <a:r>
              <a:rPr lang="zh-CN" altLang="en-US"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3" name="文本占位符 5122"/>
          <p:cNvSpPr>
            <a:spLocks noGrp="1"/>
          </p:cNvSpPr>
          <p:nvPr>
            <p:ph type="body" idx="1"/>
          </p:nvPr>
        </p:nvSpPr>
        <p:spPr>
          <a:xfrm>
            <a:off x="755576" y="1556792"/>
            <a:ext cx="7632848" cy="3744416"/>
          </a:xfrm>
        </p:spPr>
        <p:txBody>
          <a:bodyPr/>
          <a:lstStyle/>
          <a:p>
            <a:pPr marL="0" indent="0">
              <a:buClr>
                <a:srgbClr val="000000"/>
              </a:buClr>
              <a:buNone/>
            </a:pPr>
            <a:r>
              <a:rPr lang="en-US" altLang="zh-CN" sz="2800" dirty="0">
                <a:latin typeface="Times New Roman" panose="02020603050405020304" pitchFamily="18" charset="0"/>
                <a:cs typeface="Times New Roman" panose="02020603050405020304" pitchFamily="18" charset="0"/>
              </a:rPr>
              <a:t>2. Benefits Acquisition</a:t>
            </a:r>
            <a:r>
              <a:rPr lang="zh-CN" altLang="en-US" sz="2800" dirty="0">
                <a:latin typeface="Times New Roman" panose="02020603050405020304" pitchFamily="18" charset="0"/>
                <a:cs typeface="Times New Roman" panose="02020603050405020304" pitchFamily="18" charset="0"/>
              </a:rPr>
              <a:t>（追求效益）</a:t>
            </a:r>
            <a:endParaRPr lang="en-US" altLang="zh-CN" sz="2800" dirty="0">
              <a:latin typeface="Times New Roman" panose="02020603050405020304" pitchFamily="18" charset="0"/>
              <a:cs typeface="Times New Roman" panose="02020603050405020304" pitchFamily="18" charset="0"/>
            </a:endParaRPr>
          </a:p>
          <a:p>
            <a:pPr marL="0" indent="0">
              <a:buClr>
                <a:srgbClr val="000000"/>
              </a:buClr>
              <a:buNone/>
            </a:pPr>
            <a:r>
              <a:rPr lang="en-US" altLang="zh-CN" sz="2400" dirty="0">
                <a:latin typeface="Times New Roman" panose="02020603050405020304" pitchFamily="18" charset="0"/>
                <a:cs typeface="Times New Roman" panose="02020603050405020304" pitchFamily="18" charset="0"/>
              </a:rPr>
              <a:t>It has been found that a country benefits more by producing goods it can make most cheaply and buying those goods that other countries produce at lower cost. </a:t>
            </a:r>
          </a:p>
          <a:p>
            <a:pPr marL="0" indent="0">
              <a:buClr>
                <a:srgbClr val="000000"/>
              </a:buClr>
              <a:buNone/>
            </a:pPr>
            <a:r>
              <a:rPr lang="zh-CN" altLang="en-US" sz="2400" dirty="0">
                <a:latin typeface="Times New Roman" panose="02020603050405020304" pitchFamily="18" charset="0"/>
                <a:cs typeface="Times New Roman" panose="02020603050405020304" pitchFamily="18" charset="0"/>
              </a:rPr>
              <a:t>（人们发现，如果一个国家只生产低成本的产品，而其他国家用低成本生产的产品来购买它们，那么这比该国自己生产所有的产品要划算。）</a:t>
            </a:r>
            <a:endParaRPr lang="en-US" altLang="zh-CN" sz="2400" dirty="0">
              <a:latin typeface="Times New Roman" panose="02020603050405020304" pitchFamily="18" charset="0"/>
              <a:cs typeface="Times New Roman" panose="02020603050405020304" pitchFamily="18" charset="0"/>
            </a:endParaRPr>
          </a:p>
          <a:p>
            <a:pPr marL="0" indent="0" algn="just">
              <a:buNone/>
            </a:pPr>
            <a:endParaRPr lang="zh-CN" altLang="en-US" sz="2000" dirty="0"/>
          </a:p>
        </p:txBody>
      </p:sp>
    </p:spTree>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097" name="标题 1"/>
          <p:cNvSpPr>
            <a:spLocks noGrp="1" noChangeArrowheads="1"/>
          </p:cNvSpPr>
          <p:nvPr>
            <p:ph type="title"/>
          </p:nvPr>
        </p:nvSpPr>
        <p:spPr>
          <a:xfrm>
            <a:off x="608013" y="282575"/>
            <a:ext cx="8421687" cy="803275"/>
          </a:xfrm>
        </p:spPr>
        <p:txBody>
          <a:bodyPr/>
          <a:lstStyle/>
          <a:p>
            <a:r>
              <a:rPr lang="zh-CN" altLang="en-US" sz="2600" b="1">
                <a:solidFill>
                  <a:schemeClr val="bg2"/>
                </a:solidFill>
                <a:latin typeface="宋体" panose="02010600030101010101" pitchFamily="2" charset="-122"/>
                <a:ea typeface="宋体" panose="02010600030101010101" pitchFamily="2" charset="-122"/>
              </a:rPr>
              <a:t>Chapter 3 International Trade Terms and Customs</a:t>
            </a:r>
            <a:br>
              <a:rPr lang="zh-CN" altLang="en-US" sz="2600" b="1">
                <a:solidFill>
                  <a:schemeClr val="bg2"/>
                </a:solidFill>
                <a:latin typeface="宋体" panose="02010600030101010101" pitchFamily="2" charset="-122"/>
                <a:ea typeface="宋体" panose="02010600030101010101" pitchFamily="2" charset="-122"/>
              </a:rPr>
            </a:br>
            <a:r>
              <a:rPr lang="zh-CN" altLang="en-US" sz="2600" b="1">
                <a:solidFill>
                  <a:schemeClr val="bg2"/>
                </a:solidFill>
                <a:latin typeface="宋体" panose="02010600030101010101" pitchFamily="2" charset="-122"/>
                <a:ea typeface="宋体" panose="02010600030101010101" pitchFamily="2" charset="-122"/>
              </a:rPr>
              <a:t>           （国际贸易术语）</a:t>
            </a:r>
          </a:p>
        </p:txBody>
      </p:sp>
      <p:sp>
        <p:nvSpPr>
          <p:cNvPr id="4098" name="内容占位符 2"/>
          <p:cNvSpPr>
            <a:spLocks noGrp="1" noChangeArrowheads="1"/>
          </p:cNvSpPr>
          <p:nvPr>
            <p:ph idx="1"/>
          </p:nvPr>
        </p:nvSpPr>
        <p:spPr>
          <a:xfrm>
            <a:off x="608013" y="1196753"/>
            <a:ext cx="7996435" cy="4464496"/>
          </a:xfrm>
        </p:spPr>
        <p:txBody>
          <a:bodyPr/>
          <a:lstStyle/>
          <a:p>
            <a:pPr marL="0" indent="0">
              <a:lnSpc>
                <a:spcPct val="150000"/>
              </a:lnSpc>
              <a:spcBef>
                <a:spcPct val="0"/>
              </a:spcBef>
              <a:buFontTx/>
              <a:buNone/>
            </a:pPr>
            <a:r>
              <a:rPr lang="zh-CN" altLang="en-US" sz="2400" b="1" dirty="0">
                <a:solidFill>
                  <a:schemeClr val="bg2"/>
                </a:solidFill>
                <a:latin typeface="宋体" panose="02010600030101010101" pitchFamily="2" charset="-122"/>
                <a:ea typeface="宋体" panose="02010600030101010101" pitchFamily="2" charset="-122"/>
              </a:rPr>
              <a:t>Section 1 Definitions and Functions of International Trade Terms （国际贸易术语的定义及作用）</a:t>
            </a:r>
          </a:p>
          <a:p>
            <a:pPr marL="0" indent="0">
              <a:lnSpc>
                <a:spcPct val="150000"/>
              </a:lnSpc>
              <a:spcBef>
                <a:spcPct val="0"/>
              </a:spcBef>
              <a:buFontTx/>
              <a:buNone/>
            </a:pPr>
            <a:r>
              <a:rPr lang="zh-CN" altLang="en-US" sz="2400" b="1" dirty="0">
                <a:solidFill>
                  <a:schemeClr val="bg2"/>
                </a:solidFill>
                <a:latin typeface="宋体" panose="02010600030101010101" pitchFamily="2" charset="-122"/>
                <a:ea typeface="宋体" panose="02010600030101010101" pitchFamily="2" charset="-122"/>
              </a:rPr>
              <a:t>S</a:t>
            </a:r>
            <a:r>
              <a:rPr lang="en-US" altLang="zh-CN" sz="2400" b="1" dirty="0" err="1">
                <a:solidFill>
                  <a:schemeClr val="bg2"/>
                </a:solidFill>
                <a:latin typeface="宋体" panose="02010600030101010101" pitchFamily="2" charset="-122"/>
                <a:ea typeface="宋体" panose="02010600030101010101" pitchFamily="2" charset="-122"/>
              </a:rPr>
              <a:t>ection</a:t>
            </a:r>
            <a:r>
              <a:rPr lang="zh-CN" altLang="en-US" sz="2400" b="1" dirty="0">
                <a:solidFill>
                  <a:schemeClr val="bg2"/>
                </a:solidFill>
                <a:latin typeface="宋体" panose="02010600030101010101" pitchFamily="2" charset="-122"/>
                <a:ea typeface="宋体" panose="02010600030101010101" pitchFamily="2" charset="-122"/>
              </a:rPr>
              <a:t> 2  FOB, CFR and CIF （术语</a:t>
            </a:r>
            <a:r>
              <a:rPr lang="en-US" altLang="zh-CN" sz="2400" b="1" dirty="0">
                <a:solidFill>
                  <a:schemeClr val="bg2"/>
                </a:solidFill>
                <a:latin typeface="宋体" panose="02010600030101010101" pitchFamily="2" charset="-122"/>
                <a:ea typeface="宋体" panose="02010600030101010101" pitchFamily="2" charset="-122"/>
              </a:rPr>
              <a:t>FOB</a:t>
            </a:r>
            <a:r>
              <a:rPr lang="zh-CN" altLang="en-US" sz="2400" b="1" dirty="0">
                <a:solidFill>
                  <a:schemeClr val="bg2"/>
                </a:solidFill>
                <a:latin typeface="宋体" panose="02010600030101010101" pitchFamily="2" charset="-122"/>
                <a:ea typeface="宋体" panose="02010600030101010101" pitchFamily="2" charset="-122"/>
              </a:rPr>
              <a:t>、</a:t>
            </a:r>
            <a:r>
              <a:rPr lang="en-US" altLang="zh-CN" sz="2400" b="1" dirty="0">
                <a:solidFill>
                  <a:schemeClr val="bg2"/>
                </a:solidFill>
                <a:latin typeface="宋体" panose="02010600030101010101" pitchFamily="2" charset="-122"/>
                <a:ea typeface="宋体" panose="02010600030101010101" pitchFamily="2" charset="-122"/>
              </a:rPr>
              <a:t>CFR</a:t>
            </a:r>
            <a:r>
              <a:rPr lang="zh-CN" altLang="en-US" sz="2400" b="1" dirty="0">
                <a:solidFill>
                  <a:schemeClr val="bg2"/>
                </a:solidFill>
                <a:latin typeface="宋体" panose="02010600030101010101" pitchFamily="2" charset="-122"/>
                <a:ea typeface="宋体" panose="02010600030101010101" pitchFamily="2" charset="-122"/>
              </a:rPr>
              <a:t>和</a:t>
            </a:r>
            <a:r>
              <a:rPr lang="en-US" altLang="zh-CN" sz="2400" b="1" dirty="0">
                <a:solidFill>
                  <a:schemeClr val="bg2"/>
                </a:solidFill>
                <a:latin typeface="宋体" panose="02010600030101010101" pitchFamily="2" charset="-122"/>
                <a:ea typeface="宋体" panose="02010600030101010101" pitchFamily="2" charset="-122"/>
              </a:rPr>
              <a:t>CIF</a:t>
            </a:r>
            <a:r>
              <a:rPr lang="zh-CN" altLang="en-US" sz="2400" b="1" dirty="0">
                <a:solidFill>
                  <a:schemeClr val="bg2"/>
                </a:solidFill>
                <a:latin typeface="宋体" panose="02010600030101010101" pitchFamily="2" charset="-122"/>
                <a:ea typeface="宋体" panose="02010600030101010101" pitchFamily="2" charset="-122"/>
              </a:rPr>
              <a:t>）</a:t>
            </a:r>
            <a:endParaRPr lang="en-US" altLang="zh-CN" sz="2400" b="1" dirty="0">
              <a:solidFill>
                <a:schemeClr val="bg2"/>
              </a:solidFill>
              <a:latin typeface="宋体" panose="02010600030101010101" pitchFamily="2" charset="-122"/>
              <a:ea typeface="宋体" panose="02010600030101010101" pitchFamily="2" charset="-122"/>
            </a:endParaRPr>
          </a:p>
          <a:p>
            <a:pPr marL="0" indent="0">
              <a:lnSpc>
                <a:spcPct val="150000"/>
              </a:lnSpc>
              <a:spcBef>
                <a:spcPct val="0"/>
              </a:spcBef>
              <a:buFontTx/>
              <a:buNone/>
            </a:pPr>
            <a:r>
              <a:rPr lang="zh-CN" altLang="en-US" sz="2400" b="1" dirty="0">
                <a:solidFill>
                  <a:schemeClr val="bg2"/>
                </a:solidFill>
                <a:latin typeface="宋体" panose="02010600030101010101" pitchFamily="2" charset="-122"/>
                <a:ea typeface="宋体" panose="02010600030101010101" pitchFamily="2" charset="-122"/>
              </a:rPr>
              <a:t>Section 3  FCA, CPT and CIP （术语</a:t>
            </a:r>
            <a:r>
              <a:rPr lang="en-US" altLang="zh-CN" sz="2400" b="1" dirty="0">
                <a:solidFill>
                  <a:schemeClr val="bg2"/>
                </a:solidFill>
                <a:latin typeface="宋体" panose="02010600030101010101" pitchFamily="2" charset="-122"/>
                <a:ea typeface="宋体" panose="02010600030101010101" pitchFamily="2" charset="-122"/>
              </a:rPr>
              <a:t>FCA</a:t>
            </a:r>
            <a:r>
              <a:rPr lang="zh-CN" altLang="en-US" sz="2400" b="1" dirty="0">
                <a:solidFill>
                  <a:schemeClr val="bg2"/>
                </a:solidFill>
                <a:latin typeface="宋体" panose="02010600030101010101" pitchFamily="2" charset="-122"/>
                <a:ea typeface="宋体" panose="02010600030101010101" pitchFamily="2" charset="-122"/>
              </a:rPr>
              <a:t>、</a:t>
            </a:r>
            <a:r>
              <a:rPr lang="en-US" altLang="zh-CN" sz="2400" b="1" dirty="0">
                <a:solidFill>
                  <a:schemeClr val="bg2"/>
                </a:solidFill>
                <a:latin typeface="宋体" panose="02010600030101010101" pitchFamily="2" charset="-122"/>
                <a:ea typeface="宋体" panose="02010600030101010101" pitchFamily="2" charset="-122"/>
              </a:rPr>
              <a:t>CPT</a:t>
            </a:r>
            <a:r>
              <a:rPr lang="zh-CN" altLang="en-US" sz="2400" b="1" dirty="0">
                <a:solidFill>
                  <a:schemeClr val="bg2"/>
                </a:solidFill>
                <a:latin typeface="宋体" panose="02010600030101010101" pitchFamily="2" charset="-122"/>
                <a:ea typeface="宋体" panose="02010600030101010101" pitchFamily="2" charset="-122"/>
              </a:rPr>
              <a:t>和</a:t>
            </a:r>
            <a:r>
              <a:rPr lang="en-US" altLang="zh-CN" sz="2400" b="1" dirty="0">
                <a:solidFill>
                  <a:schemeClr val="bg2"/>
                </a:solidFill>
                <a:latin typeface="宋体" panose="02010600030101010101" pitchFamily="2" charset="-122"/>
                <a:ea typeface="宋体" panose="02010600030101010101" pitchFamily="2" charset="-122"/>
              </a:rPr>
              <a:t>CIP</a:t>
            </a:r>
            <a:r>
              <a:rPr lang="zh-CN" altLang="en-US" sz="2400" b="1" dirty="0">
                <a:solidFill>
                  <a:schemeClr val="bg2"/>
                </a:solidFill>
                <a:latin typeface="宋体" panose="02010600030101010101" pitchFamily="2" charset="-122"/>
                <a:ea typeface="宋体" panose="02010600030101010101" pitchFamily="2" charset="-122"/>
              </a:rPr>
              <a:t>）</a:t>
            </a:r>
          </a:p>
          <a:p>
            <a:pPr marL="0" indent="0">
              <a:lnSpc>
                <a:spcPct val="150000"/>
              </a:lnSpc>
              <a:spcBef>
                <a:spcPct val="0"/>
              </a:spcBef>
              <a:buFontTx/>
              <a:buNone/>
            </a:pPr>
            <a:r>
              <a:rPr lang="zh-CN" altLang="en-US" sz="2400" b="1" dirty="0">
                <a:solidFill>
                  <a:schemeClr val="bg2"/>
                </a:solidFill>
                <a:latin typeface="宋体" panose="02010600030101010101" pitchFamily="2" charset="-122"/>
                <a:ea typeface="宋体" panose="02010600030101010101" pitchFamily="2" charset="-122"/>
              </a:rPr>
              <a:t>Section 4 Other Trade Terms  （其他贸易术语）</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5121" name="标题 1"/>
          <p:cNvSpPr>
            <a:spLocks noGrp="1" noChangeArrowheads="1"/>
          </p:cNvSpPr>
          <p:nvPr>
            <p:ph type="title"/>
          </p:nvPr>
        </p:nvSpPr>
        <p:spPr/>
        <p:txBody>
          <a:bodyPr/>
          <a:lstStyle/>
          <a:p>
            <a:r>
              <a:rPr lang="zh-CN" altLang="en-US" sz="2400" b="1" dirty="0">
                <a:solidFill>
                  <a:schemeClr val="bg2"/>
                </a:solidFill>
                <a:latin typeface="宋体" panose="02010600030101010101" pitchFamily="2" charset="-122"/>
                <a:ea typeface="宋体" panose="02010600030101010101" pitchFamily="2" charset="-122"/>
              </a:rPr>
              <a:t>Section </a:t>
            </a:r>
            <a:r>
              <a:rPr lang="en-US" altLang="zh-CN" sz="2400" b="1" dirty="0">
                <a:solidFill>
                  <a:schemeClr val="bg2"/>
                </a:solidFill>
                <a:latin typeface="宋体" panose="02010600030101010101" pitchFamily="2" charset="-122"/>
                <a:ea typeface="宋体" panose="02010600030101010101" pitchFamily="2" charset="-122"/>
              </a:rPr>
              <a:t>1</a:t>
            </a:r>
            <a:r>
              <a:rPr lang="zh-CN" altLang="en-US" sz="2400" b="1" dirty="0">
                <a:solidFill>
                  <a:schemeClr val="bg2"/>
                </a:solidFill>
                <a:latin typeface="宋体" panose="02010600030101010101" pitchFamily="2" charset="-122"/>
                <a:ea typeface="宋体" panose="02010600030101010101" pitchFamily="2" charset="-122"/>
              </a:rPr>
              <a:t> Definitions and Functions of International Trade Terms  国际贸易术语的定义及作用</a:t>
            </a:r>
            <a:endParaRPr lang="zh-CN" altLang="en-US" sz="2400" dirty="0">
              <a:ea typeface="宋体" panose="02010600030101010101" pitchFamily="2" charset="-122"/>
            </a:endParaRPr>
          </a:p>
        </p:txBody>
      </p:sp>
      <p:sp>
        <p:nvSpPr>
          <p:cNvPr id="13" name="内容占位符 12"/>
          <p:cNvSpPr>
            <a:spLocks noGrp="1"/>
          </p:cNvSpPr>
          <p:nvPr>
            <p:ph idx="1"/>
          </p:nvPr>
        </p:nvSpPr>
        <p:spPr>
          <a:xfrm>
            <a:off x="565150" y="1054100"/>
            <a:ext cx="8159750" cy="5314950"/>
          </a:xfrm>
        </p:spPr>
        <p:txBody>
          <a:bodyPr/>
          <a:lstStyle/>
          <a:p>
            <a:pPr marL="0" indent="0">
              <a:buFontTx/>
              <a:buNone/>
            </a:pPr>
            <a:r>
              <a:rPr lang="zh-CN" altLang="en-US" sz="2400" b="1" kern="1200" cap="small" dirty="0">
                <a:solidFill>
                  <a:schemeClr val="bg2"/>
                </a:solidFill>
                <a:latin typeface="Times New Roman" panose="02020603050405020304" pitchFamily="18" charset="0"/>
                <a:ea typeface="华文新魏" panose="02010800040101010101" pitchFamily="2" charset="-122"/>
                <a:cs typeface="Times New Roman" panose="02020603050405020304" pitchFamily="18" charset="0"/>
                <a:sym typeface="+mn-ea"/>
              </a:rPr>
              <a:t>１、</a:t>
            </a:r>
            <a:r>
              <a:rPr lang="en-US" altLang="zh-CN" sz="2400" b="1" kern="1200" cap="small" dirty="0">
                <a:solidFill>
                  <a:schemeClr val="bg2"/>
                </a:solidFill>
                <a:latin typeface="Times New Roman" panose="02020603050405020304" pitchFamily="18" charset="0"/>
                <a:ea typeface="华文新魏" panose="02010800040101010101" pitchFamily="2" charset="-122"/>
                <a:cs typeface="Times New Roman" panose="02020603050405020304" pitchFamily="18" charset="0"/>
                <a:sym typeface="+mn-ea"/>
              </a:rPr>
              <a:t>The definition of Trade Terms</a:t>
            </a:r>
            <a:r>
              <a:rPr lang="zh-CN" altLang="en-US" sz="2400" b="1" kern="1200" cap="small" dirty="0">
                <a:solidFill>
                  <a:schemeClr val="bg2"/>
                </a:solidFill>
                <a:latin typeface="Times New Roman" panose="02020603050405020304" pitchFamily="18" charset="0"/>
                <a:ea typeface="华文新魏" panose="02010800040101010101" pitchFamily="2" charset="-122"/>
                <a:cs typeface="Times New Roman" panose="02020603050405020304" pitchFamily="18" charset="0"/>
                <a:sym typeface="+mn-ea"/>
              </a:rPr>
              <a:t>（贸易术语的定义）</a:t>
            </a:r>
            <a:r>
              <a:rPr lang="en-US" altLang="zh-CN" sz="2400" b="1" kern="1200" cap="small" dirty="0">
                <a:solidFill>
                  <a:schemeClr val="bg2"/>
                </a:solidFill>
                <a:latin typeface="Times New Roman" panose="02020603050405020304" pitchFamily="18" charset="0"/>
                <a:ea typeface="华文新魏" panose="02010800040101010101" pitchFamily="2" charset="-122"/>
                <a:cs typeface="Times New Roman" panose="02020603050405020304" pitchFamily="18" charset="0"/>
                <a:sym typeface="+mn-ea"/>
              </a:rPr>
              <a:t>:</a:t>
            </a:r>
            <a:endParaRPr lang="en-US" altLang="zh-CN" b="1" kern="1200" cap="small" dirty="0">
              <a:solidFill>
                <a:schemeClr val="tx2"/>
              </a:solidFill>
              <a:latin typeface="Times New Roman" panose="02020603050405020304" pitchFamily="18" charset="0"/>
              <a:ea typeface="华文新魏" panose="02010800040101010101" pitchFamily="2" charset="-122"/>
              <a:cs typeface="Times New Roman" panose="02020603050405020304" pitchFamily="18" charset="0"/>
            </a:endParaRPr>
          </a:p>
          <a:p>
            <a:pPr marL="0" indent="0">
              <a:buFontTx/>
              <a:buNone/>
            </a:pPr>
            <a:r>
              <a:rPr lang="en-US" altLang="zh-CN" sz="2400" b="1" noProof="1">
                <a:solidFill>
                  <a:schemeClr val="bg2"/>
                </a:solidFill>
                <a:latin typeface="Times New Roman" panose="02020603050405020304" pitchFamily="18" charset="0"/>
                <a:cs typeface="Times New Roman" panose="02020603050405020304" pitchFamily="18" charset="0"/>
              </a:rPr>
              <a:t>  Trade terms, also named price terms or price conditions, are abbreviations of letters or words specifying specific price composition and liabilities, cost and risk in the delivery of goods between the seller and buyer. </a:t>
            </a:r>
          </a:p>
          <a:p>
            <a:pPr marL="0" indent="0">
              <a:lnSpc>
                <a:spcPct val="150000"/>
              </a:lnSpc>
              <a:spcBef>
                <a:spcPts val="0"/>
              </a:spcBef>
              <a:buFontTx/>
              <a:buNone/>
            </a:pPr>
            <a:r>
              <a:rPr lang="en-US" altLang="zh-CN" sz="2400" b="1" noProof="1">
                <a:solidFill>
                  <a:schemeClr val="bg2"/>
                </a:solidFill>
                <a:latin typeface="Times New Roman" panose="02020603050405020304" pitchFamily="18" charset="0"/>
                <a:cs typeface="Times New Roman" panose="02020603050405020304" pitchFamily="18" charset="0"/>
              </a:rPr>
              <a:t>   (贸易术语又称为贸易条件或价格条件，是指用几个英文字母缩写或符号来表示商品价格的构成，用以来说明买卖双方的责任、费用和风险的划分等问题的专门用语</a:t>
            </a:r>
            <a:r>
              <a:rPr lang="zh-CN" altLang="en-US" sz="2400" b="1" noProof="1">
                <a:solidFill>
                  <a:schemeClr val="bg2"/>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noProof="1">
                <a:solidFill>
                  <a:schemeClr val="bg2"/>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内容占位符 2"/>
          <p:cNvSpPr>
            <a:spLocks noGrp="1" noChangeArrowheads="1"/>
          </p:cNvSpPr>
          <p:nvPr>
            <p:ph idx="1"/>
          </p:nvPr>
        </p:nvSpPr>
        <p:spPr>
          <a:xfrm>
            <a:off x="611560" y="1124744"/>
            <a:ext cx="7981950" cy="5788025"/>
          </a:xfrm>
        </p:spPr>
        <p:txBody>
          <a:bodyPr/>
          <a:lstStyle/>
          <a:p>
            <a:pPr marL="0" indent="0">
              <a:buFontTx/>
              <a:buNone/>
            </a:pPr>
            <a:r>
              <a:rPr lang="zh-CN" altLang="en-US" sz="2000" b="1" dirty="0">
                <a:solidFill>
                  <a:schemeClr val="bg2"/>
                </a:solidFill>
                <a:latin typeface="Times New Roman" panose="02020603050405020304" pitchFamily="18" charset="0"/>
                <a:ea typeface="宋体" panose="02010600030101010101" pitchFamily="2" charset="-122"/>
              </a:rPr>
              <a:t>2.Functions </a:t>
            </a:r>
            <a:r>
              <a:rPr lang="en-US" altLang="zh-CN" sz="2000" b="1" dirty="0">
                <a:solidFill>
                  <a:schemeClr val="bg2"/>
                </a:solidFill>
                <a:latin typeface="Times New Roman" panose="02020603050405020304" pitchFamily="18" charset="0"/>
                <a:ea typeface="宋体" panose="02010600030101010101" pitchFamily="2" charset="-122"/>
              </a:rPr>
              <a:t>of trade terms (</a:t>
            </a:r>
            <a:r>
              <a:rPr lang="zh-CN" altLang="en-US" sz="2000" b="1" dirty="0">
                <a:solidFill>
                  <a:schemeClr val="bg2"/>
                </a:solidFill>
                <a:latin typeface="Times New Roman" panose="02020603050405020304" pitchFamily="18" charset="0"/>
                <a:ea typeface="宋体" panose="02010600030101010101" pitchFamily="2" charset="-122"/>
              </a:rPr>
              <a:t>贸易术语作用）</a:t>
            </a:r>
            <a:r>
              <a:rPr lang="en-US" altLang="zh-CN" sz="2000" b="1" dirty="0">
                <a:solidFill>
                  <a:schemeClr val="bg2"/>
                </a:solidFill>
                <a:latin typeface="Times New Roman" panose="02020603050405020304" pitchFamily="18" charset="0"/>
                <a:ea typeface="宋体" panose="02010600030101010101" pitchFamily="2" charset="-122"/>
              </a:rPr>
              <a:t>:</a:t>
            </a:r>
          </a:p>
          <a:p>
            <a:pPr marL="0" indent="0">
              <a:buFontTx/>
              <a:buNone/>
            </a:pPr>
            <a:r>
              <a:rPr lang="en-US" altLang="zh-CN" sz="2000" b="1" dirty="0">
                <a:solidFill>
                  <a:schemeClr val="bg2"/>
                </a:solidFill>
                <a:latin typeface="Times New Roman" panose="02020603050405020304" pitchFamily="18" charset="0"/>
                <a:ea typeface="宋体" panose="02010600030101010101" pitchFamily="2" charset="-122"/>
              </a:rPr>
              <a:t> (1)Trade terms clearly stipulated the risks, obligation and fees both for buyer and seller, it makes negotiation more easier, also save a lot of time for two parts (</a:t>
            </a:r>
            <a:r>
              <a:rPr lang="en-US" altLang="zh-CN" sz="2000" b="1" dirty="0" err="1">
                <a:solidFill>
                  <a:schemeClr val="bg2"/>
                </a:solidFill>
                <a:latin typeface="Times New Roman" panose="02020603050405020304" pitchFamily="18" charset="0"/>
                <a:ea typeface="宋体" panose="02010600030101010101" pitchFamily="2" charset="-122"/>
              </a:rPr>
              <a:t>只要规定了按某种贸易术语成交，即明确了彼此在合同履行中所应承担的风险、责任和费用，大大节约了洽谈时间</a:t>
            </a:r>
            <a:r>
              <a:rPr lang="en-US" altLang="zh-CN" sz="2000" b="1" dirty="0">
                <a:solidFill>
                  <a:schemeClr val="bg2"/>
                </a:solidFill>
                <a:latin typeface="Times New Roman" panose="02020603050405020304" pitchFamily="18" charset="0"/>
                <a:ea typeface="宋体" panose="02010600030101010101" pitchFamily="2" charset="-122"/>
              </a:rPr>
              <a:t>).</a:t>
            </a:r>
          </a:p>
          <a:p>
            <a:pPr marL="0" indent="0">
              <a:buFontTx/>
              <a:buNone/>
            </a:pPr>
            <a:r>
              <a:rPr lang="en-US" altLang="zh-CN" sz="2000" b="1" dirty="0">
                <a:solidFill>
                  <a:schemeClr val="bg2"/>
                </a:solidFill>
                <a:latin typeface="Times New Roman" panose="02020603050405020304" pitchFamily="18" charset="0"/>
                <a:ea typeface="宋体" panose="02010600030101010101" pitchFamily="2" charset="-122"/>
              </a:rPr>
              <a:t>(2)Trade terms also known as price conditions, each one contain different elements like freight, insurance premium or discharge fee, so the trade terms good for participant calculate the cost well.(贸易术语也可表示商品的价格构成，因此买卖双方确定价格时首先要考虑到术语中包含的价格构成，如运费、保险费及装卸费用等，有利于双方进行比价和加强成本核算)</a:t>
            </a:r>
          </a:p>
          <a:p>
            <a:pPr marL="0" indent="0">
              <a:buFontTx/>
              <a:buNone/>
            </a:pPr>
            <a:r>
              <a:rPr lang="en-US" altLang="zh-CN" sz="2000" b="1" dirty="0">
                <a:solidFill>
                  <a:schemeClr val="bg2"/>
                </a:solidFill>
                <a:latin typeface="Times New Roman" panose="02020603050405020304" pitchFamily="18" charset="0"/>
                <a:ea typeface="宋体" panose="02010600030101010101" pitchFamily="2" charset="-122"/>
              </a:rPr>
              <a:t>(3)Trade terms provides a mechanism for resolving trade dispute.</a:t>
            </a:r>
          </a:p>
          <a:p>
            <a:pPr marL="0" indent="0">
              <a:buFontTx/>
              <a:buNone/>
            </a:pPr>
            <a:r>
              <a:rPr lang="en-US" altLang="zh-CN" sz="2000" b="1" dirty="0">
                <a:solidFill>
                  <a:schemeClr val="bg2"/>
                </a:solidFill>
                <a:latin typeface="Times New Roman" panose="02020603050405020304" pitchFamily="18" charset="0"/>
                <a:ea typeface="宋体" panose="02010600030101010101" pitchFamily="2" charset="-122"/>
              </a:rPr>
              <a:t>(</a:t>
            </a:r>
            <a:r>
              <a:rPr lang="en-US" altLang="zh-CN" sz="2000" b="1" dirty="0" err="1">
                <a:solidFill>
                  <a:schemeClr val="bg2"/>
                </a:solidFill>
                <a:latin typeface="Times New Roman" panose="02020603050405020304" pitchFamily="18" charset="0"/>
                <a:ea typeface="宋体" panose="02010600030101010101" pitchFamily="2" charset="-122"/>
              </a:rPr>
              <a:t>买卖双方在合同履行中出现贸易纠纷，可以援引相关贸易术语的一般解释来处理，有利于妥善解决争端</a:t>
            </a:r>
            <a:r>
              <a:rPr lang="en-US" altLang="zh-CN" sz="2000" b="1"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3" name="标题 1"/>
          <p:cNvSpPr>
            <a:spLocks noGrp="1" noChangeArrowheads="1"/>
          </p:cNvSpPr>
          <p:nvPr>
            <p:ph type="title"/>
          </p:nvPr>
        </p:nvSpPr>
        <p:spPr>
          <a:xfrm>
            <a:off x="660400" y="336550"/>
            <a:ext cx="8232775" cy="1073150"/>
          </a:xfrm>
        </p:spPr>
        <p:txBody>
          <a:bodyPr/>
          <a:lstStyle/>
          <a:p>
            <a:r>
              <a:rPr lang="en-US" altLang="zh-CN" sz="2400" b="1" dirty="0">
                <a:latin typeface="Times New Roman" panose="02020603050405020304" pitchFamily="18" charset="0"/>
                <a:ea typeface="华文新魏" panose="02010800040101010101" pitchFamily="2" charset="-122"/>
              </a:rPr>
              <a:t>Three Main International Rules on Trade</a:t>
            </a:r>
            <a:br>
              <a:rPr lang="en-US" altLang="zh-CN" sz="2400" b="1" dirty="0">
                <a:latin typeface="Times New Roman" panose="02020603050405020304" pitchFamily="18" charset="0"/>
                <a:ea typeface="华文新魏" panose="02010800040101010101" pitchFamily="2" charset="-122"/>
              </a:rPr>
            </a:br>
            <a:endParaRPr lang="en-US" altLang="zh-CN" sz="2400" b="1" dirty="0">
              <a:latin typeface="Times New Roman" panose="02020603050405020304" pitchFamily="18" charset="0"/>
              <a:ea typeface="华文新魏" panose="02010800040101010101" pitchFamily="2" charset="-122"/>
            </a:endParaRPr>
          </a:p>
        </p:txBody>
      </p:sp>
      <p:sp>
        <p:nvSpPr>
          <p:cNvPr id="7171" name="Rectangle 3"/>
          <p:cNvSpPr>
            <a:spLocks noGrp="1" noChangeArrowheads="1"/>
          </p:cNvSpPr>
          <p:nvPr>
            <p:ph idx="1"/>
          </p:nvPr>
        </p:nvSpPr>
        <p:spPr>
          <a:xfrm>
            <a:off x="660400" y="1263650"/>
            <a:ext cx="8232775" cy="5399088"/>
          </a:xfrm>
        </p:spPr>
        <p:txBody>
          <a:bodyPr/>
          <a:lstStyle/>
          <a:p>
            <a:pPr marL="0" indent="0" eaLnBrk="1" hangingPunct="1">
              <a:lnSpc>
                <a:spcPct val="90000"/>
              </a:lnSpc>
              <a:buFontTx/>
              <a:buNone/>
            </a:pPr>
            <a:r>
              <a:rPr lang="en-US" altLang="zh-CN" sz="2400" b="1">
                <a:solidFill>
                  <a:schemeClr val="bg2"/>
                </a:solidFill>
                <a:latin typeface="Times New Roman" panose="02020603050405020304" pitchFamily="18" charset="0"/>
                <a:ea typeface="宋体" panose="02010600030101010101" pitchFamily="2" charset="-122"/>
              </a:rPr>
              <a:t>1</a:t>
            </a:r>
            <a:r>
              <a:rPr lang="zh-CN" altLang="en-US" sz="2400" b="1">
                <a:solidFill>
                  <a:schemeClr val="bg2"/>
                </a:solidFill>
                <a:latin typeface="Times New Roman" panose="02020603050405020304" pitchFamily="18" charset="0"/>
                <a:ea typeface="宋体" panose="02010600030101010101" pitchFamily="2" charset="-122"/>
              </a:rPr>
              <a:t>、</a:t>
            </a:r>
            <a:r>
              <a:rPr lang="en-US" altLang="zh-CN" sz="2400" b="1">
                <a:solidFill>
                  <a:schemeClr val="bg2"/>
                </a:solidFill>
                <a:latin typeface="Times New Roman" panose="02020603050405020304" pitchFamily="18" charset="0"/>
                <a:ea typeface="华文新魏" panose="02010800040101010101" pitchFamily="2" charset="-122"/>
              </a:rPr>
              <a:t>Warsaw-Oxford Rules(W.O.Rules)1932</a:t>
            </a:r>
          </a:p>
          <a:p>
            <a:pPr marL="0" indent="0" eaLnBrk="1" hangingPunct="1">
              <a:lnSpc>
                <a:spcPct val="90000"/>
              </a:lnSpc>
              <a:buFontTx/>
              <a:buNone/>
            </a:pPr>
            <a:r>
              <a:rPr lang="en-US" altLang="zh-CN" sz="2400" b="1">
                <a:solidFill>
                  <a:schemeClr val="bg2"/>
                </a:solidFill>
                <a:latin typeface="Times New Roman" panose="02020603050405020304" pitchFamily="18" charset="0"/>
                <a:ea typeface="华文新魏" panose="02010800040101010101" pitchFamily="2" charset="-122"/>
              </a:rPr>
              <a:t>   《</a:t>
            </a:r>
            <a:r>
              <a:rPr lang="zh-CN" altLang="en-US" sz="2400" b="1">
                <a:solidFill>
                  <a:schemeClr val="bg2"/>
                </a:solidFill>
                <a:latin typeface="Times New Roman" panose="02020603050405020304" pitchFamily="18" charset="0"/>
                <a:ea typeface="华文新魏" panose="02010800040101010101" pitchFamily="2" charset="-122"/>
              </a:rPr>
              <a:t>华沙牛津公约</a:t>
            </a:r>
            <a:r>
              <a:rPr lang="en-US" altLang="zh-CN" sz="2400" b="1">
                <a:solidFill>
                  <a:schemeClr val="bg2"/>
                </a:solidFill>
                <a:latin typeface="Times New Roman" panose="02020603050405020304" pitchFamily="18" charset="0"/>
                <a:ea typeface="华文新魏" panose="02010800040101010101" pitchFamily="2" charset="-122"/>
              </a:rPr>
              <a:t>》</a:t>
            </a:r>
          </a:p>
          <a:p>
            <a:pPr marL="0" indent="0" eaLnBrk="1" hangingPunct="1">
              <a:lnSpc>
                <a:spcPct val="90000"/>
              </a:lnSpc>
              <a:buFontTx/>
              <a:buNone/>
            </a:pPr>
            <a:r>
              <a:rPr lang="en-US" altLang="zh-CN" sz="2400" b="1">
                <a:solidFill>
                  <a:schemeClr val="bg2"/>
                </a:solidFill>
                <a:latin typeface="Times New Roman" panose="02020603050405020304" pitchFamily="18" charset="0"/>
                <a:ea typeface="华文新魏" panose="02010800040101010101" pitchFamily="2" charset="-122"/>
              </a:rPr>
              <a:t>2</a:t>
            </a:r>
            <a:r>
              <a:rPr lang="zh-CN" altLang="en-US" sz="2400" b="1">
                <a:solidFill>
                  <a:schemeClr val="bg2"/>
                </a:solidFill>
                <a:latin typeface="Times New Roman" panose="02020603050405020304" pitchFamily="18" charset="0"/>
                <a:ea typeface="华文新魏" panose="02010800040101010101" pitchFamily="2" charset="-122"/>
              </a:rPr>
              <a:t>、</a:t>
            </a:r>
            <a:r>
              <a:rPr lang="en-US" altLang="zh-CN" sz="2400" b="1">
                <a:solidFill>
                  <a:schemeClr val="bg2"/>
                </a:solidFill>
                <a:latin typeface="Times New Roman" panose="02020603050405020304" pitchFamily="18" charset="0"/>
                <a:ea typeface="华文新魏" panose="02010800040101010101" pitchFamily="2" charset="-122"/>
              </a:rPr>
              <a:t>Revised American Foreign Trade Definitions      1941     《1941</a:t>
            </a:r>
            <a:r>
              <a:rPr lang="zh-CN" altLang="en-US" sz="2400" b="1">
                <a:solidFill>
                  <a:schemeClr val="bg2"/>
                </a:solidFill>
                <a:latin typeface="Times New Roman" panose="02020603050405020304" pitchFamily="18" charset="0"/>
                <a:ea typeface="华文新魏" panose="02010800040101010101" pitchFamily="2" charset="-122"/>
              </a:rPr>
              <a:t>美国对外贸易定义修订本</a:t>
            </a:r>
            <a:r>
              <a:rPr lang="en-US" altLang="zh-CN" sz="2400" b="1">
                <a:solidFill>
                  <a:schemeClr val="bg2"/>
                </a:solidFill>
                <a:latin typeface="Times New Roman" panose="02020603050405020304" pitchFamily="18" charset="0"/>
                <a:ea typeface="华文新魏" panose="02010800040101010101" pitchFamily="2" charset="-122"/>
              </a:rPr>
              <a:t>》  </a:t>
            </a:r>
          </a:p>
          <a:p>
            <a:pPr marL="0" indent="0" eaLnBrk="1" hangingPunct="1">
              <a:lnSpc>
                <a:spcPct val="90000"/>
              </a:lnSpc>
              <a:buFontTx/>
              <a:buNone/>
            </a:pPr>
            <a:r>
              <a:rPr lang="en-US" altLang="zh-CN" sz="2400" b="1">
                <a:solidFill>
                  <a:schemeClr val="bg2"/>
                </a:solidFill>
                <a:latin typeface="Times New Roman" panose="02020603050405020304" pitchFamily="18" charset="0"/>
                <a:ea typeface="华文新魏" panose="02010800040101010101" pitchFamily="2" charset="-122"/>
              </a:rPr>
              <a:t>3</a:t>
            </a:r>
            <a:r>
              <a:rPr lang="zh-CN" altLang="en-US" sz="2400" b="1">
                <a:solidFill>
                  <a:schemeClr val="bg2"/>
                </a:solidFill>
                <a:latin typeface="Times New Roman" panose="02020603050405020304" pitchFamily="18" charset="0"/>
                <a:ea typeface="华文新魏" panose="02010800040101010101" pitchFamily="2" charset="-122"/>
              </a:rPr>
              <a:t>、</a:t>
            </a:r>
            <a:r>
              <a:rPr lang="en-US" altLang="zh-CN" sz="2400" b="1">
                <a:solidFill>
                  <a:schemeClr val="bg2"/>
                </a:solidFill>
                <a:latin typeface="Times New Roman" panose="02020603050405020304" pitchFamily="18" charset="0"/>
                <a:ea typeface="华文新魏" panose="02010800040101010101" pitchFamily="2" charset="-122"/>
              </a:rPr>
              <a:t>International Rules For the Interpretation of    Trade Terms《</a:t>
            </a:r>
            <a:r>
              <a:rPr lang="zh-CN" altLang="en-US" sz="2400" b="1">
                <a:solidFill>
                  <a:schemeClr val="bg2"/>
                </a:solidFill>
                <a:latin typeface="Times New Roman" panose="02020603050405020304" pitchFamily="18" charset="0"/>
                <a:ea typeface="华文新魏" panose="02010800040101010101" pitchFamily="2" charset="-122"/>
              </a:rPr>
              <a:t>国际贸易术语解释通则</a:t>
            </a:r>
            <a:r>
              <a:rPr lang="en-US" altLang="zh-CN" sz="2400" b="1">
                <a:solidFill>
                  <a:schemeClr val="bg2"/>
                </a:solidFill>
                <a:latin typeface="Times New Roman" panose="02020603050405020304" pitchFamily="18" charset="0"/>
                <a:ea typeface="华文新魏" panose="02010800040101010101" pitchFamily="2" charset="-122"/>
              </a:rPr>
              <a:t>》</a:t>
            </a:r>
          </a:p>
          <a:p>
            <a:pPr marL="0" indent="0" eaLnBrk="1" hangingPunct="1">
              <a:lnSpc>
                <a:spcPct val="90000"/>
              </a:lnSpc>
              <a:buFontTx/>
              <a:buNone/>
            </a:pPr>
            <a:r>
              <a:rPr lang="en-US" altLang="zh-CN" sz="2400" b="1">
                <a:solidFill>
                  <a:schemeClr val="bg2"/>
                </a:solidFill>
                <a:latin typeface="Times New Roman" panose="02020603050405020304" pitchFamily="18" charset="0"/>
                <a:ea typeface="华文新魏" panose="02010800040101010101" pitchFamily="2" charset="-122"/>
              </a:rPr>
              <a:t>        It has been amended and modernized in 1953, 1967,1980,1990 , 2000 and 2010</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2" end="2"/>
                                            </p:txEl>
                                          </p:spTgt>
                                        </p:tgtEl>
                                        <p:attrNameLst>
                                          <p:attrName>style.visibility</p:attrName>
                                        </p:attrNameLst>
                                      </p:cBhvr>
                                      <p:to>
                                        <p:strVal val="visible"/>
                                      </p:to>
                                    </p:set>
                                    <p:animEffect transition="in" filter="fade">
                                      <p:cBhvr>
                                        <p:cTn id="21" dur="1000"/>
                                        <p:tgtEl>
                                          <p:spTgt spid="7171">
                                            <p:txEl>
                                              <p:pRg st="2" end="2"/>
                                            </p:txEl>
                                          </p:spTgt>
                                        </p:tgtEl>
                                      </p:cBhvr>
                                    </p:animEffect>
                                    <p:anim calcmode="lin" valueType="num">
                                      <p:cBhvr>
                                        <p:cTn id="22"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171">
                                            <p:txEl>
                                              <p:pRg st="3" end="3"/>
                                            </p:txEl>
                                          </p:spTgt>
                                        </p:tgtEl>
                                        <p:attrNameLst>
                                          <p:attrName>style.visibility</p:attrName>
                                        </p:attrNameLst>
                                      </p:cBhvr>
                                      <p:to>
                                        <p:strVal val="visible"/>
                                      </p:to>
                                    </p:set>
                                    <p:animEffect transition="in" filter="fade">
                                      <p:cBhvr>
                                        <p:cTn id="28" dur="1000"/>
                                        <p:tgtEl>
                                          <p:spTgt spid="7171">
                                            <p:txEl>
                                              <p:pRg st="3" end="3"/>
                                            </p:txEl>
                                          </p:spTgt>
                                        </p:tgtEl>
                                      </p:cBhvr>
                                    </p:animEffect>
                                    <p:anim calcmode="lin" valueType="num">
                                      <p:cBhvr>
                                        <p:cTn id="29"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171">
                                            <p:txEl>
                                              <p:pRg st="4" end="4"/>
                                            </p:txEl>
                                          </p:spTgt>
                                        </p:tgtEl>
                                        <p:attrNameLst>
                                          <p:attrName>style.visibility</p:attrName>
                                        </p:attrNameLst>
                                      </p:cBhvr>
                                      <p:to>
                                        <p:strVal val="visible"/>
                                      </p:to>
                                    </p:set>
                                    <p:animEffect transition="in" filter="fade">
                                      <p:cBhvr>
                                        <p:cTn id="35" dur="1000"/>
                                        <p:tgtEl>
                                          <p:spTgt spid="7171">
                                            <p:txEl>
                                              <p:pRg st="4" end="4"/>
                                            </p:txEl>
                                          </p:spTgt>
                                        </p:tgtEl>
                                      </p:cBhvr>
                                    </p:animEffect>
                                    <p:anim calcmode="lin" valueType="num">
                                      <p:cBhvr>
                                        <p:cTn id="36"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a:xfrm>
            <a:off x="865188" y="228600"/>
            <a:ext cx="7735887" cy="1066800"/>
          </a:xfrm>
        </p:spPr>
        <p:txBody>
          <a:bodyPr anchor="ctr"/>
          <a:lstStyle/>
          <a:p>
            <a:pPr eaLnBrk="1" hangingPunct="1"/>
            <a:r>
              <a:rPr lang="en-US" altLang="zh-CN" sz="3200" b="1">
                <a:latin typeface="Times New Roman" panose="02020603050405020304" pitchFamily="18" charset="0"/>
                <a:ea typeface="宋体" panose="02010600030101010101" pitchFamily="2" charset="-122"/>
              </a:rPr>
              <a:t>Brief Introduction of Custom Practice</a:t>
            </a:r>
          </a:p>
        </p:txBody>
      </p:sp>
      <p:graphicFrame>
        <p:nvGraphicFramePr>
          <p:cNvPr id="9218" name="表格 9217"/>
          <p:cNvGraphicFramePr/>
          <p:nvPr/>
        </p:nvGraphicFramePr>
        <p:xfrm>
          <a:off x="301625" y="1035050"/>
          <a:ext cx="8299450" cy="5292776"/>
        </p:xfrm>
        <a:graphic>
          <a:graphicData uri="http://schemas.openxmlformats.org/drawingml/2006/table">
            <a:tbl>
              <a:tblPr/>
              <a:tblGrid>
                <a:gridCol w="3362325">
                  <a:extLst>
                    <a:ext uri="{9D8B030D-6E8A-4147-A177-3AD203B41FA5}">
                      <a16:colId xmlns:a16="http://schemas.microsoft.com/office/drawing/2014/main" val="20000"/>
                    </a:ext>
                  </a:extLst>
                </a:gridCol>
                <a:gridCol w="1720850">
                  <a:extLst>
                    <a:ext uri="{9D8B030D-6E8A-4147-A177-3AD203B41FA5}">
                      <a16:colId xmlns:a16="http://schemas.microsoft.com/office/drawing/2014/main" val="20001"/>
                    </a:ext>
                  </a:extLst>
                </a:gridCol>
                <a:gridCol w="1031875">
                  <a:extLst>
                    <a:ext uri="{9D8B030D-6E8A-4147-A177-3AD203B41FA5}">
                      <a16:colId xmlns:a16="http://schemas.microsoft.com/office/drawing/2014/main" val="20002"/>
                    </a:ext>
                  </a:extLst>
                </a:gridCol>
                <a:gridCol w="2184400">
                  <a:extLst>
                    <a:ext uri="{9D8B030D-6E8A-4147-A177-3AD203B41FA5}">
                      <a16:colId xmlns:a16="http://schemas.microsoft.com/office/drawing/2014/main" val="20003"/>
                    </a:ext>
                  </a:extLst>
                </a:gridCol>
              </a:tblGrid>
              <a:tr h="944823">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2800" b="1" dirty="0">
                          <a:solidFill>
                            <a:schemeClr val="bg2"/>
                          </a:solidFill>
                          <a:latin typeface="Times New Roman" panose="02020603050405020304" pitchFamily="18" charset="0"/>
                          <a:ea typeface="宋体" panose="02010600030101010101" pitchFamily="2" charset="-122"/>
                        </a:rPr>
                        <a:t>Name</a:t>
                      </a:r>
                    </a:p>
                  </a:txBody>
                  <a:tcPr marT="45717" marB="45717">
                    <a:lnL w="28575"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28575"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pct70">
                      <a:fgClr>
                        <a:srgbClr val="0000FF"/>
                      </a:fgClr>
                      <a:bgClr>
                        <a:schemeClr val="accent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2800" b="1">
                          <a:solidFill>
                            <a:schemeClr val="bg2"/>
                          </a:solidFill>
                          <a:latin typeface="Times New Roman" panose="02020603050405020304" pitchFamily="18" charset="0"/>
                          <a:ea typeface="宋体" panose="02010600030101010101" pitchFamily="2" charset="-122"/>
                        </a:rPr>
                        <a:t>Issued by</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28575"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pct70">
                      <a:fgClr>
                        <a:srgbClr val="0000FF"/>
                      </a:fgClr>
                      <a:bgClr>
                        <a:schemeClr val="accent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2800" b="1">
                          <a:solidFill>
                            <a:schemeClr val="bg2"/>
                          </a:solidFill>
                          <a:latin typeface="Times New Roman" panose="02020603050405020304" pitchFamily="18" charset="0"/>
                          <a:ea typeface="宋体" panose="02010600030101010101" pitchFamily="2" charset="-122"/>
                        </a:rPr>
                        <a:t>Time</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28575"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pct70">
                      <a:fgClr>
                        <a:srgbClr val="0000FF"/>
                      </a:fgClr>
                      <a:bgClr>
                        <a:schemeClr val="accent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2800" b="1">
                          <a:solidFill>
                            <a:schemeClr val="bg2"/>
                          </a:solidFill>
                          <a:latin typeface="Times New Roman" panose="02020603050405020304" pitchFamily="18" charset="0"/>
                          <a:ea typeface="宋体" panose="02010600030101010101" pitchFamily="2" charset="-122"/>
                        </a:rPr>
                        <a:t> Trade Terms</a:t>
                      </a:r>
                    </a:p>
                  </a:txBody>
                  <a:tcPr marT="45717" marB="45717">
                    <a:lnL w="12700" cap="flat" cmpd="sng">
                      <a:solidFill>
                        <a:srgbClr val="FFFFFF"/>
                      </a:solidFill>
                      <a:prstDash val="solid"/>
                      <a:round/>
                      <a:headEnd type="none" w="med" len="med"/>
                      <a:tailEnd type="none" w="med" len="med"/>
                    </a:lnL>
                    <a:lnR w="28575" cap="flat" cmpd="sng">
                      <a:solidFill>
                        <a:srgbClr val="FFFFFF"/>
                      </a:solidFill>
                      <a:prstDash val="solid"/>
                      <a:round/>
                      <a:headEnd type="none" w="med" len="med"/>
                      <a:tailEnd type="none" w="med" len="med"/>
                    </a:lnR>
                    <a:lnT w="28575"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pct70">
                      <a:fgClr>
                        <a:srgbClr val="0000FF"/>
                      </a:fgClr>
                      <a:bgClr>
                        <a:schemeClr val="accent1"/>
                      </a:bgClr>
                    </a:pattFill>
                  </a:tcPr>
                </a:tc>
                <a:extLst>
                  <a:ext uri="{0D108BD9-81ED-4DB2-BD59-A6C34878D82A}">
                    <a16:rowId xmlns:a16="http://schemas.microsoft.com/office/drawing/2014/main" val="10000"/>
                  </a:ext>
                </a:extLst>
              </a:tr>
              <a:tr h="1625503">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《1941</a:t>
                      </a:r>
                      <a:r>
                        <a:rPr lang="zh-CN" altLang="en-US" sz="1800" b="1">
                          <a:solidFill>
                            <a:schemeClr val="bg2"/>
                          </a:solidFill>
                          <a:latin typeface="Times New Roman" panose="02020603050405020304" pitchFamily="18" charset="0"/>
                          <a:ea typeface="宋体" panose="02010600030101010101" pitchFamily="2" charset="-122"/>
                        </a:rPr>
                        <a:t>年美国对外贸易定义修正本</a:t>
                      </a:r>
                      <a:r>
                        <a:rPr lang="en-US" altLang="zh-CN" sz="1800" b="1">
                          <a:solidFill>
                            <a:schemeClr val="bg2"/>
                          </a:solidFill>
                          <a:latin typeface="Times New Roman" panose="02020603050405020304" pitchFamily="18" charset="0"/>
                          <a:ea typeface="宋体" panose="02010600030101010101" pitchFamily="2" charset="-122"/>
                        </a:rPr>
                        <a:t>》 (Revised American Foreign Trade Definitions 1941)</a:t>
                      </a:r>
                    </a:p>
                  </a:txBody>
                  <a:tcPr marT="45717" marB="45717">
                    <a:lnL w="28575"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smCheck">
                      <a:fgClr>
                        <a:schemeClr val="bg1"/>
                      </a:fgClr>
                      <a:bgClr>
                        <a:srgbClr val="FFFF00"/>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zh-CN" altLang="en-US" sz="1800" b="1">
                          <a:solidFill>
                            <a:schemeClr val="bg2"/>
                          </a:solidFill>
                          <a:latin typeface="Times New Roman" panose="02020603050405020304" pitchFamily="18" charset="0"/>
                          <a:ea typeface="宋体" panose="02010600030101010101" pitchFamily="2" charset="-122"/>
                        </a:rPr>
                        <a:t>美国商业团体</a:t>
                      </a:r>
                    </a:p>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American Commerce Association</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pct60">
                      <a:fgClr>
                        <a:srgbClr val="FFCC99"/>
                      </a:fgClr>
                      <a:bgClr>
                        <a:schemeClr val="bg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In</a:t>
                      </a:r>
                    </a:p>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1919</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smGrid">
                      <a:fgClr>
                        <a:srgbClr val="99FF66"/>
                      </a:fgClr>
                      <a:bgClr>
                        <a:schemeClr val="bg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Ex Point of Origin,</a:t>
                      </a:r>
                    </a:p>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FOB(6 variations), FAS Vessel, C&amp;F, CIF, Ex Dock</a:t>
                      </a:r>
                    </a:p>
                  </a:txBody>
                  <a:tcPr marT="45717" marB="45717">
                    <a:lnL w="12700" cap="flat" cmpd="sng">
                      <a:solidFill>
                        <a:srgbClr val="FFFFFF"/>
                      </a:solidFill>
                      <a:prstDash val="solid"/>
                      <a:round/>
                      <a:headEnd type="none" w="med" len="med"/>
                      <a:tailEnd type="none" w="med" len="med"/>
                    </a:lnL>
                    <a:lnR w="28575"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narVert">
                      <a:fgClr>
                        <a:srgbClr val="CC66FF"/>
                      </a:fgClr>
                      <a:bgClr>
                        <a:schemeClr val="bg1"/>
                      </a:bgClr>
                    </a:pattFill>
                  </a:tcPr>
                </a:tc>
                <a:extLst>
                  <a:ext uri="{0D108BD9-81ED-4DB2-BD59-A6C34878D82A}">
                    <a16:rowId xmlns:a16="http://schemas.microsoft.com/office/drawing/2014/main" val="10001"/>
                  </a:ext>
                </a:extLst>
              </a:tr>
              <a:tr h="1385804">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《1932</a:t>
                      </a:r>
                      <a:r>
                        <a:rPr lang="zh-CN" altLang="en-US" sz="1800" b="1">
                          <a:solidFill>
                            <a:schemeClr val="bg2"/>
                          </a:solidFill>
                          <a:latin typeface="Times New Roman" panose="02020603050405020304" pitchFamily="18" charset="0"/>
                          <a:ea typeface="宋体" panose="02010600030101010101" pitchFamily="2" charset="-122"/>
                        </a:rPr>
                        <a:t>年华沙</a:t>
                      </a:r>
                      <a:r>
                        <a:rPr lang="en-US" altLang="zh-CN" sz="1800" b="1">
                          <a:solidFill>
                            <a:schemeClr val="bg2"/>
                          </a:solidFill>
                          <a:latin typeface="Times New Roman" panose="02020603050405020304" pitchFamily="18" charset="0"/>
                          <a:ea typeface="宋体" panose="02010600030101010101" pitchFamily="2" charset="-122"/>
                        </a:rPr>
                        <a:t>— </a:t>
                      </a:r>
                      <a:r>
                        <a:rPr lang="zh-CN" altLang="en-US" sz="1800" b="1">
                          <a:solidFill>
                            <a:schemeClr val="bg2"/>
                          </a:solidFill>
                          <a:latin typeface="Times New Roman" panose="02020603050405020304" pitchFamily="18" charset="0"/>
                          <a:ea typeface="宋体" panose="02010600030101010101" pitchFamily="2" charset="-122"/>
                        </a:rPr>
                        <a:t>牛津规则</a:t>
                      </a:r>
                      <a:r>
                        <a:rPr lang="en-US" altLang="zh-CN" sz="1800" b="1">
                          <a:solidFill>
                            <a:schemeClr val="bg2"/>
                          </a:solidFill>
                          <a:latin typeface="Times New Roman" panose="02020603050405020304" pitchFamily="18" charset="0"/>
                          <a:ea typeface="宋体" panose="02010600030101010101" pitchFamily="2" charset="-122"/>
                        </a:rPr>
                        <a:t>》 </a:t>
                      </a:r>
                      <a:r>
                        <a:rPr lang="zh-CN" altLang="en-US" sz="1800" b="1">
                          <a:solidFill>
                            <a:schemeClr val="bg2"/>
                          </a:solidFill>
                          <a:latin typeface="Times New Roman" panose="02020603050405020304" pitchFamily="18" charset="0"/>
                          <a:ea typeface="宋体" panose="02010600030101010101" pitchFamily="2" charset="-122"/>
                        </a:rPr>
                        <a:t>（</a:t>
                      </a:r>
                      <a:r>
                        <a:rPr lang="en-US" altLang="zh-CN" sz="1800" b="1">
                          <a:solidFill>
                            <a:schemeClr val="bg2"/>
                          </a:solidFill>
                          <a:latin typeface="Times New Roman" panose="02020603050405020304" pitchFamily="18" charset="0"/>
                          <a:ea typeface="宋体" panose="02010600030101010101" pitchFamily="2" charset="-122"/>
                        </a:rPr>
                        <a:t>Warsaw-Oxford Rules</a:t>
                      </a:r>
                      <a:r>
                        <a:rPr lang="zh-CN" altLang="en-US" sz="1800" b="1">
                          <a:solidFill>
                            <a:schemeClr val="bg2"/>
                          </a:solidFill>
                          <a:latin typeface="Times New Roman" panose="02020603050405020304" pitchFamily="18" charset="0"/>
                          <a:ea typeface="宋体" panose="02010600030101010101" pitchFamily="2" charset="-122"/>
                        </a:rPr>
                        <a:t>）</a:t>
                      </a:r>
                    </a:p>
                  </a:txBody>
                  <a:tcPr marT="45717" marB="45717">
                    <a:lnL w="28575"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smCheck">
                      <a:fgClr>
                        <a:schemeClr val="bg1"/>
                      </a:fgClr>
                      <a:bgClr>
                        <a:srgbClr val="FFFF00"/>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zh-CN" altLang="en-US" sz="1800" b="1">
                          <a:solidFill>
                            <a:schemeClr val="bg2"/>
                          </a:solidFill>
                          <a:latin typeface="Times New Roman" panose="02020603050405020304" pitchFamily="18" charset="0"/>
                          <a:ea typeface="宋体" panose="02010600030101010101" pitchFamily="2" charset="-122"/>
                        </a:rPr>
                        <a:t>国际法协会</a:t>
                      </a:r>
                    </a:p>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International Law Institute</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pct60">
                      <a:fgClr>
                        <a:srgbClr val="FFCC99"/>
                      </a:fgClr>
                      <a:bgClr>
                        <a:schemeClr val="bg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In</a:t>
                      </a:r>
                    </a:p>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1928</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smGrid">
                      <a:fgClr>
                        <a:srgbClr val="99FF66"/>
                      </a:fgClr>
                      <a:bgClr>
                        <a:schemeClr val="bg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CIF</a:t>
                      </a:r>
                    </a:p>
                  </a:txBody>
                  <a:tcPr marT="45717" marB="45717">
                    <a:lnL w="12700" cap="flat" cmpd="sng">
                      <a:solidFill>
                        <a:srgbClr val="FFFFFF"/>
                      </a:solidFill>
                      <a:prstDash val="solid"/>
                      <a:round/>
                      <a:headEnd type="none" w="med" len="med"/>
                      <a:tailEnd type="none" w="med" len="med"/>
                    </a:lnL>
                    <a:lnR w="28575"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lnTlToBr>
                      <a:noFill/>
                    </a:lnTlToBr>
                    <a:lnBlToTr>
                      <a:noFill/>
                    </a:lnBlToTr>
                    <a:pattFill prst="narVert">
                      <a:fgClr>
                        <a:srgbClr val="CC66FF"/>
                      </a:fgClr>
                      <a:bgClr>
                        <a:schemeClr val="bg1"/>
                      </a:bgClr>
                    </a:pattFill>
                  </a:tcPr>
                </a:tc>
                <a:extLst>
                  <a:ext uri="{0D108BD9-81ED-4DB2-BD59-A6C34878D82A}">
                    <a16:rowId xmlns:a16="http://schemas.microsoft.com/office/drawing/2014/main" val="10002"/>
                  </a:ext>
                </a:extLst>
              </a:tr>
              <a:tr h="1336595">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a:solidFill>
                            <a:schemeClr val="bg2"/>
                          </a:solidFill>
                          <a:latin typeface="Times New Roman" panose="02020603050405020304" pitchFamily="18" charset="0"/>
                          <a:ea typeface="宋体" panose="02010600030101010101" pitchFamily="2" charset="-122"/>
                        </a:rPr>
                        <a:t>《2010</a:t>
                      </a:r>
                      <a:r>
                        <a:rPr lang="zh-CN" altLang="en-US" sz="1800" b="1">
                          <a:solidFill>
                            <a:schemeClr val="bg2"/>
                          </a:solidFill>
                          <a:latin typeface="Times New Roman" panose="02020603050405020304" pitchFamily="18" charset="0"/>
                          <a:ea typeface="宋体" panose="02010600030101010101" pitchFamily="2" charset="-122"/>
                        </a:rPr>
                        <a:t>年国际贸易术语解释通则</a:t>
                      </a:r>
                      <a:r>
                        <a:rPr lang="en-US" altLang="zh-CN" sz="1800" b="1">
                          <a:solidFill>
                            <a:schemeClr val="bg2"/>
                          </a:solidFill>
                          <a:latin typeface="Times New Roman" panose="02020603050405020304" pitchFamily="18" charset="0"/>
                          <a:ea typeface="宋体" panose="02010600030101010101" pitchFamily="2" charset="-122"/>
                        </a:rPr>
                        <a:t>》(International Rules for the Interpretation of Trade Terms)</a:t>
                      </a:r>
                    </a:p>
                  </a:txBody>
                  <a:tcPr marT="45717" marB="45717">
                    <a:lnL w="28575"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28575" cap="flat" cmpd="sng">
                      <a:solidFill>
                        <a:srgbClr val="FFFFFF"/>
                      </a:solidFill>
                      <a:prstDash val="solid"/>
                      <a:round/>
                      <a:headEnd type="none" w="med" len="med"/>
                      <a:tailEnd type="none" w="med" len="med"/>
                    </a:lnB>
                    <a:lnTlToBr>
                      <a:noFill/>
                    </a:lnTlToBr>
                    <a:lnBlToTr>
                      <a:noFill/>
                    </a:lnBlToTr>
                    <a:pattFill prst="smCheck">
                      <a:fgClr>
                        <a:schemeClr val="bg1"/>
                      </a:fgClr>
                      <a:bgClr>
                        <a:srgbClr val="FFFF00"/>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zh-CN" altLang="en-US" sz="1800" b="1">
                          <a:solidFill>
                            <a:schemeClr val="bg2"/>
                          </a:solidFill>
                          <a:latin typeface="Times New Roman" panose="02020603050405020304" pitchFamily="18" charset="0"/>
                          <a:ea typeface="宋体" panose="02010600030101010101" pitchFamily="2" charset="-122"/>
                        </a:rPr>
                        <a:t>国际商会</a:t>
                      </a:r>
                      <a:r>
                        <a:rPr lang="en-US" altLang="zh-CN" sz="1800" b="1">
                          <a:solidFill>
                            <a:schemeClr val="bg2"/>
                          </a:solidFill>
                          <a:latin typeface="Times New Roman" panose="02020603050405020304" pitchFamily="18" charset="0"/>
                          <a:ea typeface="宋体" panose="02010600030101010101" pitchFamily="2" charset="-122"/>
                        </a:rPr>
                        <a:t>International Chamber of Commerce</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28575" cap="flat" cmpd="sng">
                      <a:solidFill>
                        <a:srgbClr val="FFFFFF"/>
                      </a:solidFill>
                      <a:prstDash val="solid"/>
                      <a:round/>
                      <a:headEnd type="none" w="med" len="med"/>
                      <a:tailEnd type="none" w="med" len="med"/>
                    </a:lnB>
                    <a:lnTlToBr>
                      <a:noFill/>
                    </a:lnTlToBr>
                    <a:lnBlToTr>
                      <a:noFill/>
                    </a:lnBlToTr>
                    <a:pattFill prst="pct60">
                      <a:fgClr>
                        <a:srgbClr val="FFCC99"/>
                      </a:fgClr>
                      <a:bgClr>
                        <a:schemeClr val="bg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dirty="0">
                          <a:solidFill>
                            <a:schemeClr val="bg2"/>
                          </a:solidFill>
                          <a:latin typeface="Times New Roman" panose="02020603050405020304" pitchFamily="18" charset="0"/>
                          <a:ea typeface="宋体" panose="02010600030101010101" pitchFamily="2" charset="-122"/>
                        </a:rPr>
                        <a:t>In</a:t>
                      </a:r>
                    </a:p>
                    <a:p>
                      <a:pPr lvl="0" indent="0" algn="ctr" defTabSz="914400">
                        <a:spcBef>
                          <a:spcPct val="20000"/>
                        </a:spcBef>
                        <a:buNone/>
                      </a:pPr>
                      <a:r>
                        <a:rPr lang="en-US" altLang="zh-CN" sz="1800" b="1" dirty="0">
                          <a:solidFill>
                            <a:schemeClr val="bg2"/>
                          </a:solidFill>
                          <a:latin typeface="Times New Roman" panose="02020603050405020304" pitchFamily="18" charset="0"/>
                          <a:ea typeface="宋体" panose="02010600030101010101" pitchFamily="2" charset="-122"/>
                        </a:rPr>
                        <a:t>1936</a:t>
                      </a:r>
                    </a:p>
                  </a:txBody>
                  <a:tcPr marT="45717" marB="45717">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28575" cap="flat" cmpd="sng">
                      <a:solidFill>
                        <a:srgbClr val="FFFFFF"/>
                      </a:solidFill>
                      <a:prstDash val="solid"/>
                      <a:round/>
                      <a:headEnd type="none" w="med" len="med"/>
                      <a:tailEnd type="none" w="med" len="med"/>
                    </a:lnB>
                    <a:lnTlToBr>
                      <a:noFill/>
                    </a:lnTlToBr>
                    <a:lnBlToTr>
                      <a:noFill/>
                    </a:lnBlToTr>
                    <a:pattFill prst="smGrid">
                      <a:fgClr>
                        <a:srgbClr val="99FF66"/>
                      </a:fgClr>
                      <a:bgClr>
                        <a:schemeClr val="bg1"/>
                      </a:bgClr>
                    </a:patt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Verdan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stStyle>
                    <a:p>
                      <a:pPr lvl="0" indent="0" algn="ctr" defTabSz="914400">
                        <a:spcBef>
                          <a:spcPct val="20000"/>
                        </a:spcBef>
                        <a:buNone/>
                      </a:pPr>
                      <a:r>
                        <a:rPr lang="en-US" altLang="zh-CN" sz="1800" b="1" dirty="0">
                          <a:solidFill>
                            <a:schemeClr val="bg2"/>
                          </a:solidFill>
                          <a:latin typeface="Times New Roman" panose="02020603050405020304" pitchFamily="18" charset="0"/>
                          <a:ea typeface="宋体" panose="02010600030101010101" pitchFamily="2" charset="-122"/>
                        </a:rPr>
                        <a:t>E</a:t>
                      </a:r>
                      <a:r>
                        <a:rPr lang="zh-CN" altLang="en-US" sz="1800" b="1" dirty="0">
                          <a:solidFill>
                            <a:schemeClr val="bg2"/>
                          </a:solidFill>
                          <a:latin typeface="Times New Roman" panose="02020603050405020304" pitchFamily="18" charset="0"/>
                          <a:ea typeface="宋体" panose="02010600030101010101" pitchFamily="2" charset="-122"/>
                        </a:rPr>
                        <a:t>、</a:t>
                      </a:r>
                      <a:r>
                        <a:rPr lang="en-US" altLang="zh-CN" sz="1800" b="1" dirty="0">
                          <a:solidFill>
                            <a:schemeClr val="bg2"/>
                          </a:solidFill>
                          <a:latin typeface="Times New Roman" panose="02020603050405020304" pitchFamily="18" charset="0"/>
                          <a:ea typeface="宋体" panose="02010600030101010101" pitchFamily="2" charset="-122"/>
                        </a:rPr>
                        <a:t>F</a:t>
                      </a:r>
                      <a:r>
                        <a:rPr lang="zh-CN" altLang="en-US" sz="1800" b="1" dirty="0">
                          <a:solidFill>
                            <a:schemeClr val="bg2"/>
                          </a:solidFill>
                          <a:latin typeface="Times New Roman" panose="02020603050405020304" pitchFamily="18" charset="0"/>
                          <a:ea typeface="宋体" panose="02010600030101010101" pitchFamily="2" charset="-122"/>
                        </a:rPr>
                        <a:t>、</a:t>
                      </a:r>
                      <a:r>
                        <a:rPr lang="en-US" altLang="zh-CN" sz="1800" b="1" dirty="0">
                          <a:solidFill>
                            <a:schemeClr val="bg2"/>
                          </a:solidFill>
                          <a:latin typeface="Times New Roman" panose="02020603050405020304" pitchFamily="18" charset="0"/>
                          <a:ea typeface="宋体" panose="02010600030101010101" pitchFamily="2" charset="-122"/>
                        </a:rPr>
                        <a:t>C</a:t>
                      </a:r>
                      <a:r>
                        <a:rPr lang="zh-CN" altLang="en-US" sz="1800" b="1" dirty="0">
                          <a:solidFill>
                            <a:schemeClr val="bg2"/>
                          </a:solidFill>
                          <a:latin typeface="Times New Roman" panose="02020603050405020304" pitchFamily="18" charset="0"/>
                          <a:ea typeface="宋体" panose="02010600030101010101" pitchFamily="2" charset="-122"/>
                        </a:rPr>
                        <a:t>、</a:t>
                      </a:r>
                      <a:r>
                        <a:rPr lang="en-US" altLang="zh-CN" sz="1800" b="1" dirty="0">
                          <a:solidFill>
                            <a:schemeClr val="bg2"/>
                          </a:solidFill>
                          <a:latin typeface="Times New Roman" panose="02020603050405020304" pitchFamily="18" charset="0"/>
                          <a:ea typeface="宋体" panose="02010600030101010101" pitchFamily="2" charset="-122"/>
                        </a:rPr>
                        <a:t>D</a:t>
                      </a:r>
                      <a:r>
                        <a:rPr lang="zh-CN" altLang="en-US" sz="1800" b="1" dirty="0">
                          <a:solidFill>
                            <a:schemeClr val="bg2"/>
                          </a:solidFill>
                          <a:latin typeface="Times New Roman" panose="02020603050405020304" pitchFamily="18" charset="0"/>
                          <a:ea typeface="宋体" panose="02010600030101010101" pitchFamily="2" charset="-122"/>
                        </a:rPr>
                        <a:t>四组</a:t>
                      </a:r>
                      <a:r>
                        <a:rPr lang="en-US" altLang="zh-CN" sz="1800" b="1" dirty="0">
                          <a:solidFill>
                            <a:schemeClr val="bg2"/>
                          </a:solidFill>
                          <a:latin typeface="Times New Roman" panose="02020603050405020304" pitchFamily="18" charset="0"/>
                          <a:ea typeface="宋体" panose="02010600030101010101" pitchFamily="2" charset="-122"/>
                        </a:rPr>
                        <a:t>13</a:t>
                      </a:r>
                      <a:r>
                        <a:rPr lang="zh-CN" altLang="en-US" sz="1800" b="1" dirty="0">
                          <a:solidFill>
                            <a:schemeClr val="bg2"/>
                          </a:solidFill>
                          <a:latin typeface="Times New Roman" panose="02020603050405020304" pitchFamily="18" charset="0"/>
                          <a:ea typeface="宋体" panose="02010600030101010101" pitchFamily="2" charset="-122"/>
                        </a:rPr>
                        <a:t>个贸易术语</a:t>
                      </a:r>
                    </a:p>
                  </a:txBody>
                  <a:tcPr marT="45717" marB="45717">
                    <a:lnL w="12700" cap="flat" cmpd="sng">
                      <a:solidFill>
                        <a:srgbClr val="FFFFFF"/>
                      </a:solidFill>
                      <a:prstDash val="solid"/>
                      <a:round/>
                      <a:headEnd type="none" w="med" len="med"/>
                      <a:tailEnd type="none" w="med" len="med"/>
                    </a:lnL>
                    <a:lnR w="28575"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28575" cap="flat" cmpd="sng">
                      <a:solidFill>
                        <a:srgbClr val="FFFFFF"/>
                      </a:solidFill>
                      <a:prstDash val="solid"/>
                      <a:round/>
                      <a:headEnd type="none" w="med" len="med"/>
                      <a:tailEnd type="none" w="med" len="med"/>
                    </a:lnB>
                    <a:lnTlToBr>
                      <a:noFill/>
                    </a:lnTlToBr>
                    <a:lnBlToTr>
                      <a:noFill/>
                    </a:lnBlToTr>
                    <a:pattFill prst="narVert">
                      <a:fgClr>
                        <a:srgbClr val="CC66FF"/>
                      </a:fgClr>
                      <a:bgClr>
                        <a:schemeClr val="bg1"/>
                      </a:bgClr>
                    </a:pattFill>
                  </a:tcPr>
                </a:tc>
                <a:extLst>
                  <a:ext uri="{0D108BD9-81ED-4DB2-BD59-A6C34878D82A}">
                    <a16:rowId xmlns:a16="http://schemas.microsoft.com/office/drawing/2014/main" val="10003"/>
                  </a:ext>
                </a:extLst>
              </a:tr>
            </a:tbl>
          </a:graphicData>
        </a:graphic>
      </p:graphicFrame>
    </p:spTree>
  </p:cSld>
  <p:clrMapOvr>
    <a:masterClrMapping/>
  </p:clrMapOvr>
  <p:transition>
    <p:split/>
  </p:transition>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241" name="标题 1"/>
          <p:cNvSpPr>
            <a:spLocks noGrp="1" noChangeArrowheads="1"/>
          </p:cNvSpPr>
          <p:nvPr>
            <p:ph type="title"/>
          </p:nvPr>
        </p:nvSpPr>
        <p:spPr>
          <a:xfrm>
            <a:off x="762000" y="346075"/>
            <a:ext cx="8131175" cy="1138238"/>
          </a:xfrm>
        </p:spPr>
        <p:txBody>
          <a:bodyPr/>
          <a:lstStyle/>
          <a:p>
            <a:r>
              <a:rPr lang="en-US" altLang="zh-CN" sz="3200">
                <a:ea typeface="宋体" panose="02010600030101010101" pitchFamily="2" charset="-122"/>
              </a:rPr>
              <a:t>Incoterms 2010</a:t>
            </a:r>
            <a:br>
              <a:rPr lang="zh-CN" altLang="en-US" sz="3200">
                <a:ea typeface="宋体" panose="02010600030101010101" pitchFamily="2" charset="-122"/>
              </a:rPr>
            </a:br>
            <a:endParaRPr lang="zh-CN" altLang="en-US" sz="3200">
              <a:ea typeface="宋体" panose="02010600030101010101" pitchFamily="2" charset="-122"/>
            </a:endParaRPr>
          </a:p>
        </p:txBody>
      </p:sp>
      <p:sp>
        <p:nvSpPr>
          <p:cNvPr id="4" name="内容占位符 3"/>
          <p:cNvSpPr>
            <a:spLocks noGrp="1"/>
          </p:cNvSpPr>
          <p:nvPr>
            <p:ph idx="1"/>
          </p:nvPr>
        </p:nvSpPr>
        <p:spPr>
          <a:xfrm>
            <a:off x="606425" y="1085850"/>
            <a:ext cx="8045450" cy="4675188"/>
          </a:xfrm>
        </p:spPr>
        <p:txBody>
          <a:bodyPr/>
          <a:lstStyle/>
          <a:p>
            <a:pPr marL="0" indent="0">
              <a:lnSpc>
                <a:spcPct val="150000"/>
              </a:lnSpc>
              <a:spcBef>
                <a:spcPts val="0"/>
              </a:spcBef>
              <a:buFontTx/>
              <a:buNone/>
            </a:pPr>
            <a:r>
              <a:rPr lang="en-US" sz="2400" b="1" dirty="0">
                <a:solidFill>
                  <a:schemeClr val="bg2"/>
                </a:solidFill>
                <a:latin typeface="Times New Roman" panose="02020603050405020304" pitchFamily="18" charset="0"/>
                <a:cs typeface="Times New Roman" panose="02020603050405020304" pitchFamily="18" charset="0"/>
                <a:sym typeface="+mn-ea"/>
              </a:rPr>
              <a:t>  The INCOTERMS</a:t>
            </a:r>
            <a:r>
              <a:rPr lang="en-US" sz="2400" b="1" baseline="30000" dirty="0">
                <a:solidFill>
                  <a:schemeClr val="bg2"/>
                </a:solidFill>
                <a:latin typeface="Times New Roman" panose="02020603050405020304" pitchFamily="18" charset="0"/>
                <a:cs typeface="Times New Roman" panose="02020603050405020304" pitchFamily="18" charset="0"/>
                <a:sym typeface="+mn-ea"/>
              </a:rPr>
              <a:t>® </a:t>
            </a:r>
            <a:r>
              <a:rPr lang="en-US" sz="2400" b="1" dirty="0">
                <a:solidFill>
                  <a:schemeClr val="bg2"/>
                </a:solidFill>
                <a:latin typeface="Times New Roman" panose="02020603050405020304" pitchFamily="18" charset="0"/>
                <a:cs typeface="Times New Roman" panose="02020603050405020304" pitchFamily="18" charset="0"/>
                <a:sym typeface="+mn-ea"/>
              </a:rPr>
              <a:t>2010 became effective January 1, 2011. The new </a:t>
            </a:r>
            <a:r>
              <a:rPr lang="en-US" sz="2400" b="1" dirty="0" err="1">
                <a:solidFill>
                  <a:schemeClr val="bg2"/>
                </a:solidFill>
                <a:latin typeface="Times New Roman" panose="02020603050405020304" pitchFamily="18" charset="0"/>
                <a:cs typeface="Times New Roman" panose="02020603050405020304" pitchFamily="18" charset="0"/>
                <a:sym typeface="+mn-ea"/>
              </a:rPr>
              <a:t>Incoterms</a:t>
            </a:r>
            <a:r>
              <a:rPr lang="en-US" sz="2400" b="1" dirty="0">
                <a:solidFill>
                  <a:schemeClr val="bg2"/>
                </a:solidFill>
                <a:latin typeface="Times New Roman" panose="02020603050405020304" pitchFamily="18" charset="0"/>
                <a:cs typeface="Times New Roman" panose="02020603050405020304" pitchFamily="18" charset="0"/>
                <a:sym typeface="+mn-ea"/>
              </a:rPr>
              <a:t> accomplish the followings: (a) significantly revises Group D listed in INCOTERMS® 2000; (b) reduce </a:t>
            </a:r>
            <a:r>
              <a:rPr lang="en-US" sz="2400" b="1" dirty="0" err="1">
                <a:solidFill>
                  <a:schemeClr val="bg2"/>
                </a:solidFill>
                <a:latin typeface="Times New Roman" panose="02020603050405020304" pitchFamily="18" charset="0"/>
                <a:cs typeface="Times New Roman" panose="02020603050405020304" pitchFamily="18" charset="0"/>
                <a:sym typeface="+mn-ea"/>
              </a:rPr>
              <a:t>Incoterms</a:t>
            </a:r>
            <a:r>
              <a:rPr lang="en-US" sz="2400" b="1" dirty="0">
                <a:solidFill>
                  <a:schemeClr val="bg2"/>
                </a:solidFill>
                <a:latin typeface="Times New Roman" panose="02020603050405020304" pitchFamily="18" charset="0"/>
                <a:cs typeface="Times New Roman" panose="02020603050405020304" pitchFamily="18" charset="0"/>
                <a:sym typeface="+mn-ea"/>
              </a:rPr>
              <a:t> from four groups to two groups, allowing trade experts to choose the most suitable rule related to the mode of transport; and (c) reduces the absolute number of </a:t>
            </a:r>
            <a:r>
              <a:rPr lang="en-US" sz="2400" b="1" dirty="0" err="1">
                <a:solidFill>
                  <a:schemeClr val="bg2"/>
                </a:solidFill>
                <a:latin typeface="Times New Roman" panose="02020603050405020304" pitchFamily="18" charset="0"/>
                <a:cs typeface="Times New Roman" panose="02020603050405020304" pitchFamily="18" charset="0"/>
                <a:sym typeface="+mn-ea"/>
              </a:rPr>
              <a:t>Incoterms</a:t>
            </a:r>
            <a:r>
              <a:rPr lang="en-US" sz="2400" b="1" dirty="0">
                <a:solidFill>
                  <a:schemeClr val="bg2"/>
                </a:solidFill>
                <a:latin typeface="Times New Roman" panose="02020603050405020304" pitchFamily="18" charset="0"/>
                <a:cs typeface="Times New Roman" panose="02020603050405020304" pitchFamily="18" charset="0"/>
                <a:sym typeface="+mn-ea"/>
              </a:rPr>
              <a:t> from 13 to 11. </a:t>
            </a:r>
            <a:endParaRPr lang="zh-CN" altLang="en-US" sz="2400" b="1" dirty="0">
              <a:solidFill>
                <a:schemeClr val="bg2"/>
              </a:solidFill>
              <a:latin typeface="Times New Roman" panose="02020603050405020304" pitchFamily="18" charset="0"/>
              <a:cs typeface="Times New Roman" panose="02020603050405020304" pitchFamily="18" charset="0"/>
            </a:endParaRPr>
          </a:p>
          <a:p>
            <a:pPr marL="0" indent="0">
              <a:buFontTx/>
              <a:buNone/>
            </a:pPr>
            <a:endParaRPr lang="zh-CN" altLang="en-US" sz="2400" b="1" dirty="0">
              <a:solidFill>
                <a:schemeClr val="bg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1265" name="标题 1"/>
          <p:cNvSpPr>
            <a:spLocks noGrp="1" noChangeArrowheads="1"/>
          </p:cNvSpPr>
          <p:nvPr>
            <p:ph type="title"/>
          </p:nvPr>
        </p:nvSpPr>
        <p:spPr>
          <a:xfrm>
            <a:off x="1447800" y="346075"/>
            <a:ext cx="7561263" cy="1011238"/>
          </a:xfrm>
        </p:spPr>
        <p:txBody>
          <a:bodyPr/>
          <a:lstStyle/>
          <a:p>
            <a:r>
              <a:rPr lang="zh-CN" altLang="en-US" sz="3200">
                <a:ea typeface="宋体" panose="02010600030101010101" pitchFamily="2" charset="-122"/>
              </a:rPr>
              <a:t> </a:t>
            </a:r>
            <a:r>
              <a:rPr lang="en-US" altLang="zh-CN" sz="3200" b="1">
                <a:ea typeface="宋体" panose="02010600030101010101" pitchFamily="2" charset="-122"/>
              </a:rPr>
              <a:t>INCOTERMS</a:t>
            </a:r>
            <a:r>
              <a:rPr lang="en-US" altLang="zh-CN" sz="3200" b="1" baseline="30000">
                <a:ea typeface="宋体" panose="02010600030101010101" pitchFamily="2" charset="-122"/>
              </a:rPr>
              <a:t>® </a:t>
            </a:r>
            <a:r>
              <a:rPr lang="en-US" altLang="zh-CN" sz="3200" b="1">
                <a:ea typeface="宋体" panose="02010600030101010101" pitchFamily="2" charset="-122"/>
              </a:rPr>
              <a:t>2010</a:t>
            </a:r>
            <a:br>
              <a:rPr lang="zh-CN" altLang="en-US" sz="3200">
                <a:ea typeface="宋体" panose="02010600030101010101" pitchFamily="2" charset="-122"/>
              </a:rPr>
            </a:br>
            <a:endParaRPr lang="zh-CN" altLang="en-US" sz="3200">
              <a:ea typeface="宋体" panose="02010600030101010101" pitchFamily="2" charset="-122"/>
            </a:endParaRPr>
          </a:p>
        </p:txBody>
      </p:sp>
      <p:sp>
        <p:nvSpPr>
          <p:cNvPr id="11266" name="内容占位符 2"/>
          <p:cNvSpPr>
            <a:spLocks noGrp="1" noChangeArrowheads="1"/>
          </p:cNvSpPr>
          <p:nvPr>
            <p:ph idx="1"/>
          </p:nvPr>
        </p:nvSpPr>
        <p:spPr/>
        <p:txBody>
          <a:bodyPr/>
          <a:lstStyle/>
          <a:p>
            <a:endParaRPr lang="zh-CN" altLang="en-US">
              <a:ea typeface="宋体" panose="02010600030101010101" pitchFamily="2" charset="-122"/>
            </a:endParaRPr>
          </a:p>
        </p:txBody>
      </p:sp>
      <p:graphicFrame>
        <p:nvGraphicFramePr>
          <p:cNvPr id="5" name="表格 4"/>
          <p:cNvGraphicFramePr>
            <a:graphicFrameLocks noGrp="1"/>
          </p:cNvGraphicFramePr>
          <p:nvPr/>
        </p:nvGraphicFramePr>
        <p:xfrm>
          <a:off x="601663" y="1025525"/>
          <a:ext cx="7927975" cy="4818064"/>
        </p:xfrm>
        <a:graphic>
          <a:graphicData uri="http://schemas.openxmlformats.org/drawingml/2006/table">
            <a:tbl>
              <a:tblPr/>
              <a:tblGrid>
                <a:gridCol w="1325986">
                  <a:extLst>
                    <a:ext uri="{9D8B030D-6E8A-4147-A177-3AD203B41FA5}">
                      <a16:colId xmlns:a16="http://schemas.microsoft.com/office/drawing/2014/main" val="20000"/>
                    </a:ext>
                  </a:extLst>
                </a:gridCol>
                <a:gridCol w="3365770">
                  <a:extLst>
                    <a:ext uri="{9D8B030D-6E8A-4147-A177-3AD203B41FA5}">
                      <a16:colId xmlns:a16="http://schemas.microsoft.com/office/drawing/2014/main" val="20001"/>
                    </a:ext>
                  </a:extLst>
                </a:gridCol>
                <a:gridCol w="3236219">
                  <a:extLst>
                    <a:ext uri="{9D8B030D-6E8A-4147-A177-3AD203B41FA5}">
                      <a16:colId xmlns:a16="http://schemas.microsoft.com/office/drawing/2014/main" val="20002"/>
                    </a:ext>
                  </a:extLst>
                </a:gridCol>
              </a:tblGrid>
              <a:tr h="679495">
                <a:tc gridSpan="3">
                  <a:txBody>
                    <a:bodyPr/>
                    <a:lstStyle/>
                    <a:p>
                      <a:pPr indent="127000" algn="ctr">
                        <a:lnSpc>
                          <a:spcPts val="1570"/>
                        </a:lnSpc>
                        <a:spcAft>
                          <a:spcPts val="0"/>
                        </a:spcAft>
                      </a:pPr>
                      <a:endParaRPr lang="en-US" sz="1600" b="1" kern="100" dirty="0">
                        <a:solidFill>
                          <a:schemeClr val="bg2"/>
                        </a:solidFill>
                        <a:latin typeface="Times New Roman" panose="02020603050405020304" pitchFamily="18" charset="0"/>
                        <a:ea typeface="+mn-ea"/>
                        <a:cs typeface="Times New Roman" panose="02020603050405020304" pitchFamily="18" charset="0"/>
                      </a:endParaRPr>
                    </a:p>
                    <a:p>
                      <a:pPr indent="127000" algn="ctr">
                        <a:lnSpc>
                          <a:spcPts val="1570"/>
                        </a:lnSpc>
                        <a:spcAft>
                          <a:spcPts val="0"/>
                        </a:spcAft>
                      </a:pPr>
                      <a:r>
                        <a:rPr lang="en-US" sz="1600" b="1" kern="100" dirty="0">
                          <a:solidFill>
                            <a:schemeClr val="bg2"/>
                          </a:solidFill>
                          <a:latin typeface="Times New Roman" panose="02020603050405020304" pitchFamily="18" charset="0"/>
                          <a:ea typeface="+mn-ea"/>
                          <a:cs typeface="Times New Roman" panose="02020603050405020304" pitchFamily="18" charset="0"/>
                        </a:rPr>
                        <a:t>Group 1. </a:t>
                      </a:r>
                      <a:r>
                        <a:rPr lang="en-US" sz="1600" b="1" kern="100" dirty="0" err="1">
                          <a:solidFill>
                            <a:schemeClr val="bg2"/>
                          </a:solidFill>
                          <a:latin typeface="Times New Roman" panose="02020603050405020304" pitchFamily="18" charset="0"/>
                          <a:ea typeface="+mn-ea"/>
                          <a:cs typeface="Times New Roman" panose="02020603050405020304" pitchFamily="18" charset="0"/>
                        </a:rPr>
                        <a:t>Incoterms</a:t>
                      </a:r>
                      <a:r>
                        <a:rPr lang="en-US" sz="1600" b="1" kern="100" dirty="0">
                          <a:solidFill>
                            <a:schemeClr val="bg2"/>
                          </a:solidFill>
                          <a:latin typeface="Times New Roman" panose="02020603050405020304" pitchFamily="18" charset="0"/>
                          <a:ea typeface="+mn-ea"/>
                          <a:cs typeface="Times New Roman" panose="02020603050405020304" pitchFamily="18" charset="0"/>
                        </a:rPr>
                        <a:t> that apply to any mode of transport are:</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ctr">
                        <a:lnSpc>
                          <a:spcPts val="157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第一组：适用于任何运输方式的术语</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100084">
                <a:tc>
                  <a:txBody>
                    <a:bodyPr/>
                    <a:lstStyle/>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EXW        </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FCA</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CPT</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CIP</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DAT</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DAP</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DDP</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Ex Works</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Free Carrier</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Carriage Paid To</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Carriage And Insurance Paid To</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Delivered At Terminal</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Delivered At Place</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Delivered Duty Paid</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工厂交货</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货交承运人</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运费付至目的地</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运费</a:t>
                      </a:r>
                      <a:r>
                        <a:rPr lang="en-US" sz="1600" kern="100" dirty="0">
                          <a:solidFill>
                            <a:schemeClr val="bg2"/>
                          </a:solidFill>
                          <a:latin typeface="Times New Roman" panose="02020603050405020304" pitchFamily="18" charset="0"/>
                          <a:ea typeface="+mn-ea"/>
                          <a:cs typeface="Times New Roman" panose="02020603050405020304" pitchFamily="18" charset="0"/>
                        </a:rPr>
                        <a:t>/</a:t>
                      </a:r>
                      <a:r>
                        <a:rPr lang="zh-CN" sz="1600" kern="100" dirty="0">
                          <a:solidFill>
                            <a:schemeClr val="bg2"/>
                          </a:solidFill>
                          <a:latin typeface="Times New Roman" panose="02020603050405020304" pitchFamily="18" charset="0"/>
                          <a:ea typeface="+mn-ea"/>
                          <a:cs typeface="Times New Roman" panose="02020603050405020304" pitchFamily="18" charset="0"/>
                        </a:rPr>
                        <a:t>保险费付至目的地</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目的地或目的港的集散站交货</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目的地交货</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完税后交货</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r h="679495">
                <a:tc gridSpan="3">
                  <a:txBody>
                    <a:bodyPr/>
                    <a:lstStyle/>
                    <a:p>
                      <a:pPr indent="127000" algn="ctr">
                        <a:lnSpc>
                          <a:spcPts val="1570"/>
                        </a:lnSpc>
                        <a:spcAft>
                          <a:spcPts val="0"/>
                        </a:spcAft>
                      </a:pPr>
                      <a:endParaRPr lang="en-US" sz="1600" b="1" kern="100" dirty="0">
                        <a:solidFill>
                          <a:schemeClr val="bg2"/>
                        </a:solidFill>
                        <a:latin typeface="Times New Roman" panose="02020603050405020304" pitchFamily="18" charset="0"/>
                        <a:ea typeface="+mn-ea"/>
                        <a:cs typeface="Times New Roman" panose="02020603050405020304" pitchFamily="18" charset="0"/>
                      </a:endParaRPr>
                    </a:p>
                    <a:p>
                      <a:pPr indent="127000" algn="ctr">
                        <a:lnSpc>
                          <a:spcPts val="1570"/>
                        </a:lnSpc>
                        <a:spcAft>
                          <a:spcPts val="0"/>
                        </a:spcAft>
                      </a:pPr>
                      <a:r>
                        <a:rPr lang="en-US" sz="1600" b="1" kern="100" dirty="0">
                          <a:solidFill>
                            <a:schemeClr val="bg2"/>
                          </a:solidFill>
                          <a:latin typeface="Times New Roman" panose="02020603050405020304" pitchFamily="18" charset="0"/>
                          <a:ea typeface="+mn-ea"/>
                          <a:cs typeface="Times New Roman" panose="02020603050405020304" pitchFamily="18" charset="0"/>
                        </a:rPr>
                        <a:t>Group 2. </a:t>
                      </a:r>
                      <a:r>
                        <a:rPr lang="en-US" sz="1600" b="1" kern="100" dirty="0" err="1">
                          <a:solidFill>
                            <a:schemeClr val="bg2"/>
                          </a:solidFill>
                          <a:latin typeface="Times New Roman" panose="02020603050405020304" pitchFamily="18" charset="0"/>
                          <a:ea typeface="+mn-ea"/>
                          <a:cs typeface="Times New Roman" panose="02020603050405020304" pitchFamily="18" charset="0"/>
                        </a:rPr>
                        <a:t>Incoterms</a:t>
                      </a:r>
                      <a:r>
                        <a:rPr lang="en-US" sz="1600" b="1" kern="100" dirty="0">
                          <a:solidFill>
                            <a:schemeClr val="bg2"/>
                          </a:solidFill>
                          <a:latin typeface="Times New Roman" panose="02020603050405020304" pitchFamily="18" charset="0"/>
                          <a:ea typeface="+mn-ea"/>
                          <a:cs typeface="Times New Roman" panose="02020603050405020304" pitchFamily="18" charset="0"/>
                        </a:rPr>
                        <a:t> that apply to sea and inland waterway transport only:</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ctr">
                        <a:lnSpc>
                          <a:spcPts val="157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第二组：适用于水上运输方式的术语</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358990">
                <a:tc>
                  <a:txBody>
                    <a:bodyPr/>
                    <a:lstStyle/>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FAS</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FOB</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CFR</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CIF</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Free Alongside Ship</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Free On Board</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Cost And Freight</a:t>
                      </a:r>
                      <a:endParaRPr lang="zh-CN" sz="1600" kern="100" dirty="0">
                        <a:solidFill>
                          <a:schemeClr val="bg2"/>
                        </a:solidFill>
                        <a:latin typeface="Times New Roman" panose="02020603050405020304" pitchFamily="18" charset="0"/>
                        <a:ea typeface="+mn-ea"/>
                        <a:cs typeface="Times New Roman" panose="02020603050405020304" pitchFamily="18" charset="0"/>
                      </a:endParaRPr>
                    </a:p>
                    <a:p>
                      <a:pPr indent="127000" algn="just">
                        <a:lnSpc>
                          <a:spcPct val="114000"/>
                        </a:lnSpc>
                        <a:spcAft>
                          <a:spcPts val="0"/>
                        </a:spcAft>
                      </a:pPr>
                      <a:r>
                        <a:rPr lang="en-US" sz="1600" kern="100" dirty="0">
                          <a:solidFill>
                            <a:schemeClr val="bg2"/>
                          </a:solidFill>
                          <a:latin typeface="Times New Roman" panose="02020603050405020304" pitchFamily="18" charset="0"/>
                          <a:ea typeface="+mn-ea"/>
                          <a:cs typeface="Times New Roman" panose="02020603050405020304" pitchFamily="18" charset="0"/>
                        </a:rPr>
                        <a:t>Cost, Insurance, and Freight</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装运港船边交货</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装运港船上交货</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成本加运费</a:t>
                      </a:r>
                    </a:p>
                    <a:p>
                      <a:pPr indent="127000" algn="just">
                        <a:lnSpc>
                          <a:spcPct val="114000"/>
                        </a:lnSpc>
                        <a:spcAft>
                          <a:spcPts val="0"/>
                        </a:spcAft>
                      </a:pPr>
                      <a:r>
                        <a:rPr lang="zh-CN" sz="1600" kern="100" dirty="0">
                          <a:solidFill>
                            <a:schemeClr val="bg2"/>
                          </a:solidFill>
                          <a:latin typeface="Times New Roman" panose="02020603050405020304" pitchFamily="18" charset="0"/>
                          <a:ea typeface="+mn-ea"/>
                          <a:cs typeface="Times New Roman" panose="02020603050405020304" pitchFamily="18" charset="0"/>
                        </a:rPr>
                        <a:t>成本、保险费加运费</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2289" name="标题 1"/>
          <p:cNvSpPr>
            <a:spLocks noGrp="1" noChangeArrowheads="1"/>
          </p:cNvSpPr>
          <p:nvPr>
            <p:ph type="title"/>
          </p:nvPr>
        </p:nvSpPr>
        <p:spPr>
          <a:xfrm>
            <a:off x="1101725" y="314325"/>
            <a:ext cx="6678613" cy="739775"/>
          </a:xfrm>
        </p:spPr>
        <p:txBody>
          <a:bodyPr/>
          <a:lstStyle/>
          <a:p>
            <a:r>
              <a:rPr lang="zh-CN" altLang="en-US" sz="3200">
                <a:ea typeface="宋体" panose="02010600030101010101" pitchFamily="2" charset="-122"/>
              </a:rPr>
              <a:t>SECTION 2  FOB, CFR and CIF </a:t>
            </a:r>
          </a:p>
        </p:txBody>
      </p:sp>
      <p:sp>
        <p:nvSpPr>
          <p:cNvPr id="12290" name="内容占位符 2"/>
          <p:cNvSpPr>
            <a:spLocks noGrp="1" noChangeArrowheads="1"/>
          </p:cNvSpPr>
          <p:nvPr>
            <p:ph idx="1"/>
          </p:nvPr>
        </p:nvSpPr>
        <p:spPr>
          <a:xfrm>
            <a:off x="639763" y="1054100"/>
            <a:ext cx="7885112" cy="4757738"/>
          </a:xfrm>
        </p:spPr>
        <p:txBody>
          <a:bodyPr/>
          <a:lstStyle/>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FOB</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FOB (Free on Board,…named port of shipment)</a:t>
            </a:r>
            <a:r>
              <a:rPr lang="zh-CN" altLang="en-US" sz="2400">
                <a:solidFill>
                  <a:schemeClr val="bg2"/>
                </a:solidFill>
                <a:latin typeface="Times New Roman" panose="02020603050405020304" pitchFamily="18" charset="0"/>
                <a:ea typeface="宋体" panose="02010600030101010101" pitchFamily="2" charset="-122"/>
              </a:rPr>
              <a:t>船上交货</a:t>
            </a:r>
            <a:r>
              <a:rPr lang="en-US" altLang="zh-CN" sz="2400">
                <a:solidFill>
                  <a:schemeClr val="bg2"/>
                </a:solidFill>
                <a:latin typeface="Times New Roman" panose="02020603050405020304" pitchFamily="18" charset="0"/>
                <a:ea typeface="宋体" panose="02010600030101010101" pitchFamily="2" charset="-122"/>
              </a:rPr>
              <a:t>(…</a:t>
            </a:r>
            <a:r>
              <a:rPr lang="zh-CN" altLang="en-US" sz="2400">
                <a:solidFill>
                  <a:schemeClr val="bg2"/>
                </a:solidFill>
                <a:latin typeface="Times New Roman" panose="02020603050405020304" pitchFamily="18" charset="0"/>
                <a:ea typeface="宋体" panose="02010600030101010101" pitchFamily="2" charset="-122"/>
              </a:rPr>
              <a:t>指定装运港</a:t>
            </a:r>
            <a:r>
              <a:rPr lang="en-US" altLang="zh-CN" sz="2400">
                <a:solidFill>
                  <a:schemeClr val="bg2"/>
                </a:solidFill>
                <a:latin typeface="Times New Roman" panose="02020603050405020304" pitchFamily="18" charset="0"/>
                <a:ea typeface="宋体" panose="02010600030101010101" pitchFamily="2" charset="-122"/>
              </a:rPr>
              <a:t>)</a:t>
            </a:r>
          </a:p>
          <a:p>
            <a:pPr marL="0" indent="0">
              <a:buFontTx/>
              <a:buNone/>
            </a:pPr>
            <a:r>
              <a:rPr lang="en-US" altLang="zh-CN" sz="2400">
                <a:solidFill>
                  <a:schemeClr val="bg2"/>
                </a:solidFill>
                <a:latin typeface="Times New Roman" panose="02020603050405020304" pitchFamily="18" charset="0"/>
                <a:ea typeface="宋体" panose="02010600030101010101" pitchFamily="2" charset="-122"/>
              </a:rPr>
              <a:t>   Free On Board means that the seller delivers the goods on board the vessel nominated by the buyer at the named port of shipment or procures the goods already so delivered. The risk of loss of or damage to the goods passes when the goods are on board the vessel, and the buyer bears all costs from that moment onwards. (FOB术语是国际贸易中常用的术语之一，只适用于海运或内河运输，装运港船上交货是指卖方将货物装运到买方指定的船上即完成交货责任，从此刻开始所有的费用及风险转移给买方。)</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3313"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3314" name="内容占位符 2"/>
          <p:cNvSpPr>
            <a:spLocks noGrp="1" noChangeArrowheads="1"/>
          </p:cNvSpPr>
          <p:nvPr>
            <p:ph idx="1"/>
          </p:nvPr>
        </p:nvSpPr>
        <p:spPr>
          <a:xfrm>
            <a:off x="596900" y="1054100"/>
            <a:ext cx="8007548" cy="5327228"/>
          </a:xfrm>
        </p:spPr>
        <p:txBody>
          <a:bodyPr/>
          <a:lstStyle/>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1.The seller’s obligations（卖方义务）：</a:t>
            </a:r>
          </a:p>
          <a:p>
            <a:pPr marL="0" indent="0">
              <a:buFontTx/>
              <a:buNone/>
            </a:pPr>
            <a:r>
              <a:rPr lang="zh-CN" altLang="en-US" sz="2400" dirty="0">
                <a:solidFill>
                  <a:schemeClr val="bg2"/>
                </a:solidFill>
                <a:latin typeface="Times New Roman" panose="02020603050405020304" pitchFamily="18" charset="0"/>
                <a:ea typeface="宋体" panose="02010600030101010101" pitchFamily="2" charset="-122"/>
              </a:rPr>
              <a:t>(1)The seller must provide the goods and the commercial invoice in conformity with the contract of sale and any other evidence of conformity that may be required by the contract.</a:t>
            </a:r>
            <a:r>
              <a:rPr lang="en-US" altLang="zh-CN" sz="2400" dirty="0">
                <a:solidFill>
                  <a:schemeClr val="bg2"/>
                </a:solidFill>
                <a:latin typeface="Times New Roman" panose="02020603050405020304" pitchFamily="18" charset="0"/>
                <a:ea typeface="宋体" panose="02010600030101010101" pitchFamily="2" charset="-122"/>
              </a:rPr>
              <a:t>(</a:t>
            </a:r>
            <a:r>
              <a:rPr lang="en-US" altLang="zh-CN" sz="2000" dirty="0" err="1">
                <a:solidFill>
                  <a:schemeClr val="bg2"/>
                </a:solidFill>
                <a:latin typeface="Times New Roman" panose="02020603050405020304" pitchFamily="18" charset="0"/>
                <a:ea typeface="宋体" panose="02010600030101010101" pitchFamily="2" charset="-122"/>
              </a:rPr>
              <a:t>提供符合买卖合同的货物和商业发票，或与商业发票具有同等效力的电子信息，以及按合同规定需提供的证明货物符合合同的其他凭证</a:t>
            </a:r>
            <a:r>
              <a:rPr lang="en-US" altLang="zh-CN" sz="2400" dirty="0">
                <a:solidFill>
                  <a:schemeClr val="bg2"/>
                </a:solidFill>
                <a:latin typeface="Times New Roman" panose="02020603050405020304" pitchFamily="18" charset="0"/>
                <a:ea typeface="宋体" panose="02010600030101010101" pitchFamily="2" charset="-122"/>
              </a:rPr>
              <a:t>);</a:t>
            </a:r>
          </a:p>
          <a:p>
            <a:pPr marL="0" indent="0">
              <a:buFontTx/>
              <a:buNone/>
            </a:pPr>
            <a:r>
              <a:rPr lang="en-US" altLang="zh-CN" sz="2400" dirty="0">
                <a:solidFill>
                  <a:schemeClr val="bg2"/>
                </a:solidFill>
                <a:latin typeface="Times New Roman" panose="02020603050405020304" pitchFamily="18" charset="0"/>
                <a:ea typeface="宋体" panose="02010600030101010101" pitchFamily="2" charset="-122"/>
              </a:rPr>
              <a:t>(2)The seller must obtain, at its own risk and expense, any export license or other official authorization and carry out all customs formalities necessary for the export of the goods.(</a:t>
            </a:r>
            <a:r>
              <a:rPr lang="en-US" altLang="zh-CN" sz="2000" dirty="0">
                <a:solidFill>
                  <a:schemeClr val="bg2"/>
                </a:solidFill>
                <a:latin typeface="Times New Roman" panose="02020603050405020304" pitchFamily="18" charset="0"/>
                <a:ea typeface="宋体" panose="02010600030101010101" pitchFamily="2" charset="-122"/>
              </a:rPr>
              <a:t>卖方承担货物在装运港装上船之前的一切费用和风险，取得所有出口许可证或其他官方授权，办理货物出口和在必要时从他国过境所需的一切海关手续</a:t>
            </a:r>
            <a:r>
              <a:rPr lang="en-US" altLang="zh-CN" sz="2400" dirty="0">
                <a:solidFill>
                  <a:schemeClr val="bg2"/>
                </a:solidFill>
                <a:latin typeface="Times New Roman" panose="02020603050405020304" pitchFamily="18" charset="0"/>
                <a:ea typeface="宋体" panose="02010600030101010101" pitchFamily="2" charset="-122"/>
              </a:rPr>
              <a:t>);</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4337" name="标题 1"/>
          <p:cNvSpPr>
            <a:spLocks noGrp="1" noChangeArrowheads="1"/>
          </p:cNvSpPr>
          <p:nvPr>
            <p:ph type="title"/>
          </p:nvPr>
        </p:nvSpPr>
        <p:spPr/>
        <p:txBody>
          <a:bodyPr/>
          <a:lstStyle/>
          <a:p>
            <a:endParaRPr lang="zh-CN" altLang="en-US">
              <a:ea typeface="宋体" panose="02010600030101010101" pitchFamily="2" charset="-122"/>
            </a:endParaRPr>
          </a:p>
        </p:txBody>
      </p:sp>
      <p:sp>
        <p:nvSpPr>
          <p:cNvPr id="14338" name="内容占位符 2"/>
          <p:cNvSpPr>
            <a:spLocks noGrp="1" noChangeArrowheads="1"/>
          </p:cNvSpPr>
          <p:nvPr>
            <p:ph idx="1"/>
          </p:nvPr>
        </p:nvSpPr>
        <p:spPr>
          <a:xfrm>
            <a:off x="622300" y="1054100"/>
            <a:ext cx="8054975" cy="4927600"/>
          </a:xfrm>
        </p:spPr>
        <p:txBody>
          <a:bodyPr/>
          <a:lstStyle/>
          <a:p>
            <a:pPr marL="0" indent="0">
              <a:lnSpc>
                <a:spcPct val="150000"/>
              </a:lnSpc>
              <a:buFontTx/>
              <a:buNone/>
            </a:pPr>
            <a:r>
              <a:rPr lang="zh-CN" altLang="en-US" sz="2400" dirty="0">
                <a:solidFill>
                  <a:schemeClr val="bg2"/>
                </a:solidFill>
                <a:latin typeface="Times New Roman" panose="02020603050405020304" pitchFamily="18" charset="0"/>
                <a:ea typeface="宋体" panose="02010600030101010101" pitchFamily="2" charset="-122"/>
              </a:rPr>
              <a:t>(3)The seller has no obligation to the buyer to make </a:t>
            </a:r>
            <a:r>
              <a:rPr lang="en-US" altLang="zh-CN" sz="2400" dirty="0">
                <a:solidFill>
                  <a:schemeClr val="bg2"/>
                </a:solidFill>
                <a:latin typeface="Times New Roman" panose="02020603050405020304" pitchFamily="18" charset="0"/>
                <a:ea typeface="宋体" panose="02010600030101010101" pitchFamily="2" charset="-122"/>
              </a:rPr>
              <a:t>the</a:t>
            </a:r>
            <a:r>
              <a:rPr lang="zh-CN" altLang="en-US" sz="2400" dirty="0">
                <a:solidFill>
                  <a:schemeClr val="bg2"/>
                </a:solidFill>
                <a:latin typeface="Times New Roman" panose="02020603050405020304" pitchFamily="18" charset="0"/>
                <a:ea typeface="宋体" panose="02010600030101010101" pitchFamily="2" charset="-122"/>
              </a:rPr>
              <a:t> contract</a:t>
            </a:r>
            <a:r>
              <a:rPr lang="en-US" altLang="zh-CN" sz="2400" dirty="0">
                <a:solidFill>
                  <a:schemeClr val="bg2"/>
                </a:solidFill>
                <a:latin typeface="Times New Roman" panose="02020603050405020304" pitchFamily="18" charset="0"/>
                <a:ea typeface="宋体" panose="02010600030101010101" pitchFamily="2" charset="-122"/>
              </a:rPr>
              <a:t>s</a:t>
            </a:r>
            <a:r>
              <a:rPr lang="zh-CN" altLang="en-US" sz="2400" dirty="0">
                <a:solidFill>
                  <a:schemeClr val="bg2"/>
                </a:solidFill>
                <a:latin typeface="Times New Roman" panose="02020603050405020304" pitchFamily="18" charset="0"/>
                <a:ea typeface="宋体" panose="02010600030101010101" pitchFamily="2" charset="-122"/>
              </a:rPr>
              <a:t> of carriage </a:t>
            </a:r>
            <a:r>
              <a:rPr lang="en-US" altLang="zh-CN" sz="2400" dirty="0">
                <a:solidFill>
                  <a:schemeClr val="bg2"/>
                </a:solidFill>
                <a:latin typeface="Times New Roman" panose="02020603050405020304" pitchFamily="18" charset="0"/>
                <a:ea typeface="宋体" panose="02010600030101010101" pitchFamily="2" charset="-122"/>
              </a:rPr>
              <a:t>and insurance.</a:t>
            </a:r>
            <a:r>
              <a:rPr lang="zh-CN" altLang="en-US" sz="2400" dirty="0">
                <a:solidFill>
                  <a:schemeClr val="bg2"/>
                </a:solidFill>
                <a:latin typeface="Times New Roman" panose="02020603050405020304" pitchFamily="18" charset="0"/>
                <a:ea typeface="宋体" panose="02010600030101010101" pitchFamily="2" charset="-122"/>
              </a:rPr>
              <a:t>However, the seller must provide the buyer, at the buyer’s request, risk, and expense (if any), with information that the buyer needs for obtaining insurance. </a:t>
            </a:r>
            <a:r>
              <a:rPr lang="en-US" altLang="zh-CN" sz="2400" dirty="0">
                <a:solidFill>
                  <a:schemeClr val="bg2"/>
                </a:solidFill>
                <a:latin typeface="Times New Roman" panose="02020603050405020304" pitchFamily="18" charset="0"/>
                <a:ea typeface="宋体" panose="02010600030101010101" pitchFamily="2" charset="-122"/>
              </a:rPr>
              <a:t>(</a:t>
            </a:r>
            <a:r>
              <a:rPr lang="en-US" altLang="zh-CN" sz="2000" dirty="0">
                <a:solidFill>
                  <a:schemeClr val="bg2"/>
                </a:solidFill>
                <a:latin typeface="Times New Roman" panose="02020603050405020304" pitchFamily="18" charset="0"/>
                <a:ea typeface="宋体" panose="02010600030101010101" pitchFamily="2" charset="-122"/>
              </a:rPr>
              <a:t>卖方无订立运输合同的义务，但如果买方有要求，或按照商业习惯，在买方承担风险和费用的情况下，卖方也可以按照通常条件订立运输合同；同时运用此术语卖方也无订立保险合同的义务，但如果买方要求，并在买方承担风险和费用的情况下，卖方必须向买方提供其办理保险所需的信息</a:t>
            </a:r>
            <a:r>
              <a:rPr lang="zh-CN" altLang="en-US" sz="2400" dirty="0">
                <a:solidFill>
                  <a:schemeClr val="bg2"/>
                </a:solidFill>
                <a:latin typeface="Times New Roman" panose="02020603050405020304" pitchFamily="18" charset="0"/>
                <a:ea typeface="宋体" panose="02010600030101010101" pitchFamily="2" charset="-122"/>
              </a:rPr>
              <a:t>）；</a:t>
            </a:r>
            <a:endParaRPr lang="en-US" altLang="zh-CN" sz="2400" dirty="0">
              <a:solidFill>
                <a:schemeClr val="bg2"/>
              </a:solidFill>
              <a:latin typeface="Times New Roman" panose="02020603050405020304" pitchFamily="18" charset="0"/>
              <a:ea typeface="宋体" panose="02010600030101010101" pitchFamily="2" charset="-122"/>
            </a:endParaRPr>
          </a:p>
          <a:p>
            <a:pPr marL="0" indent="0">
              <a:buFontTx/>
              <a:buNone/>
            </a:pPr>
            <a:endParaRPr lang="zh-CN" altLang="en-US" sz="2400" dirty="0">
              <a:solidFill>
                <a:schemeClr val="bg2"/>
              </a:solidFill>
              <a:latin typeface="Times New Roman" panose="02020603050405020304" pitchFamily="18" charset="0"/>
              <a:ea typeface="宋体" panose="02010600030101010101"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BEAUTIFY_FLAG" val="#wm#"/>
  <p:tag name="KSO_WM_UNIT_TYPE" val="i"/>
  <p:tag name="KSO_WM_UNIT_INDEX" val="1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2"/>
  <p:tag name="KSO_WM_UNIT_LAYERLEVEL" val="1"/>
  <p:tag name="KSO_WM_TAG_VERSION" val="3.0"/>
  <p:tag name="KSO_WM_BEAUTIFY_FLAG" val="#wm#"/>
  <p:tag name="KSO_WM_UNIT_TYPE" val="i"/>
  <p:tag name="KSO_WM_UNIT_INDEX" val="1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1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1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12"/>
  <p:tag name="KSO_WM_TEMPLATE_THUMBS_INDEX" val="1、9"/>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1"/>
  <p:tag name="KSO_WM_UNIT_LAYERLEVEL" val="1"/>
  <p:tag name="KSO_WM_TAG_VERSION" val="3.0"/>
  <p:tag name="KSO_WM_BEAUTIFY_FLAG" val="#wm#"/>
  <p:tag name="KSO_WM_UNIT_TYPE" val="i"/>
  <p:tag name="KSO_WM_UNIT_INDEX" val="11"/>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2"/>
  <p:tag name="KSO_WM_UNIT_LAYERLEVEL" val="1"/>
  <p:tag name="KSO_WM_TAG_VERSION" val="3.0"/>
  <p:tag name="KSO_WM_BEAUTIFY_FLAG" val="#wm#"/>
  <p:tag name="KSO_WM_UNIT_TYPE" val="i"/>
  <p:tag name="KSO_WM_UNIT_INDEX" val="1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3"/>
  <p:tag name="KSO_WM_UNIT_LAYERLEVEL" val="1"/>
  <p:tag name="KSO_WM_TAG_VERSION" val="3.0"/>
  <p:tag name="KSO_WM_BEAUTIFY_FLAG" val="#wm#"/>
  <p:tag name="KSO_WM_UNIT_TYPE" val="i"/>
  <p:tag name="KSO_WM_UNIT_INDEX" val="13"/>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7"/>
  <p:tag name="KSO_WM_UNIT_LAYERLEVEL" val="1"/>
  <p:tag name="KSO_WM_TAG_VERSION" val="3.0"/>
  <p:tag name="KSO_WM_BEAUTIFY_FLAG" val="#wm#"/>
  <p:tag name="KSO_WM_UNIT_TYPE" val="i"/>
  <p:tag name="KSO_WM_UNIT_INDEX" val="7"/>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8"/>
  <p:tag name="KSO_WM_UNIT_LAYERLEVEL" val="1"/>
  <p:tag name="KSO_WM_TAG_VERSION" val="3.0"/>
  <p:tag name="KSO_WM_BEAUTIFY_FLAG" val="#wm#"/>
  <p:tag name="KSO_WM_UNIT_TYPE" val="i"/>
  <p:tag name="KSO_WM_UNIT_INDEX" val="8"/>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9"/>
  <p:tag name="KSO_WM_UNIT_LAYERLEVEL" val="1"/>
  <p:tag name="KSO_WM_TAG_VERSION" val="3.0"/>
  <p:tag name="KSO_WM_BEAUTIFY_FLAG" val="#wm#"/>
  <p:tag name="KSO_WM_UNIT_TYPE" val="i"/>
  <p:tag name="KSO_WM_UNIT_INDEX" val="9"/>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0"/>
  <p:tag name="KSO_WM_UNIT_LAYERLEVEL" val="1"/>
  <p:tag name="KSO_WM_TAG_VERSION" val="3.0"/>
  <p:tag name="KSO_WM_BEAUTIFY_FLAG" val="#wm#"/>
  <p:tag name="KSO_WM_UNIT_TYPE" val="i"/>
  <p:tag name="KSO_WM_UNIT_INDEX" val="10"/>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1"/>
  <p:tag name="KSO_WM_UNIT_LAYERLEVEL" val="1"/>
  <p:tag name="KSO_WM_TAG_VERSION" val="3.0"/>
  <p:tag name="KSO_WM_BEAUTIFY_FLAG" val="#wm#"/>
  <p:tag name="KSO_WM_UNIT_TYPE" val="i"/>
  <p:tag name="KSO_WM_UNIT_INDEX" val="11"/>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2"/>
  <p:tag name="KSO_WM_UNIT_LAYERLEVEL" val="1"/>
  <p:tag name="KSO_WM_TAG_VERSION" val="3.0"/>
  <p:tag name="KSO_WM_BEAUTIFY_FLAG" val="#wm#"/>
  <p:tag name="KSO_WM_UNIT_TYPE" val="i"/>
  <p:tag name="KSO_WM_UNIT_INDEX" val="12"/>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3"/>
  <p:tag name="KSO_WM_UNIT_LAYERLEVEL" val="1"/>
  <p:tag name="KSO_WM_TAG_VERSION" val="3.0"/>
  <p:tag name="KSO_WM_BEAUTIFY_FLAG" val="#wm#"/>
  <p:tag name="KSO_WM_UNIT_TYPE" val="i"/>
  <p:tag name="KSO_WM_UNIT_INDEX" val="13"/>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3.0"/>
  <p:tag name="KSO_WM_BEAUTIFY_FLAG" val="#wm#"/>
  <p:tag name="KSO_WM_UNIT_TYPE" val="i"/>
  <p:tag name="KSO_WM_UNIT_INDEX" val="6"/>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7"/>
  <p:tag name="KSO_WM_UNIT_LAYERLEVEL" val="1"/>
  <p:tag name="KSO_WM_TAG_VERSION" val="3.0"/>
  <p:tag name="KSO_WM_BEAUTIFY_FLAG" val="#wm#"/>
  <p:tag name="KSO_WM_UNIT_TYPE" val="i"/>
  <p:tag name="KSO_WM_UNIT_INDEX" val="7"/>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8"/>
  <p:tag name="KSO_WM_UNIT_LAYERLEVEL" val="1"/>
  <p:tag name="KSO_WM_TAG_VERSION" val="3.0"/>
  <p:tag name="KSO_WM_BEAUTIFY_FLAG" val="#wm#"/>
  <p:tag name="KSO_WM_UNIT_TYPE" val="i"/>
  <p:tag name="KSO_WM_UNIT_INDEX" val="8"/>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1"/>
  <p:tag name="KSO_WM_UNIT_LAYERLEVEL" val="1"/>
  <p:tag name="KSO_WM_TAG_VERSION" val="3.0"/>
  <p:tag name="KSO_WM_BEAUTIFY_FLAG" val="#wm#"/>
  <p:tag name="KSO_WM_UNIT_TYPE" val="i"/>
  <p:tag name="KSO_WM_UNIT_INDEX" val="11"/>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2"/>
  <p:tag name="KSO_WM_UNIT_LAYERLEVEL" val="1"/>
  <p:tag name="KSO_WM_TAG_VERSION" val="3.0"/>
  <p:tag name="KSO_WM_BEAUTIFY_FLAG" val="#wm#"/>
  <p:tag name="KSO_WM_UNIT_TYPE" val="i"/>
  <p:tag name="KSO_WM_UNIT_INDEX" val="12"/>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3"/>
  <p:tag name="KSO_WM_UNIT_LAYERLEVEL" val="1"/>
  <p:tag name="KSO_WM_TAG_VERSION" val="3.0"/>
  <p:tag name="KSO_WM_BEAUTIFY_FLAG" val="#wm#"/>
  <p:tag name="KSO_WM_UNIT_TYPE" val="i"/>
  <p:tag name="KSO_WM_UNIT_INDEX" val="13"/>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BEAUTIFY_FLAG" val="#wm#"/>
  <p:tag name="KSO_WM_UNIT_TYPE" val="i"/>
  <p:tag name="KSO_WM_UNIT_INDEX" val="11"/>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2"/>
  <p:tag name="KSO_WM_UNIT_LAYERLEVEL" val="1"/>
  <p:tag name="KSO_WM_TAG_VERSION" val="3.0"/>
  <p:tag name="KSO_WM_BEAUTIFY_FLAG" val="#wm#"/>
  <p:tag name="KSO_WM_UNIT_TYPE" val="i"/>
  <p:tag name="KSO_WM_UNIT_INDEX" val="12"/>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219.xml><?xml version="1.0" encoding="utf-8"?>
<p:tagLst xmlns:a="http://schemas.openxmlformats.org/drawingml/2006/main" xmlns:r="http://schemas.openxmlformats.org/officeDocument/2006/relationships" xmlns:p="http://schemas.openxmlformats.org/presentationml/2006/main">
  <p:tag name="KSO_WM_SLIDE_ID" val="custom20233312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12"/>
  <p:tag name="KSO_WM_SLIDE_LAYOUT" val="a_f"/>
  <p:tag name="KSO_WM_SLIDE_LAYOUT_CNT" val="1_1"/>
  <p:tag name="KSO_WM_SLIDE_TYPE" val="title"/>
  <p:tag name="KSO_WM_SLIDE_SUBTYPE" val="pureTxt"/>
  <p:tag name="KSO_WM_TEMPLATE_THUMBS_INDEX" val="1、9"/>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2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12_1*a*1"/>
  <p:tag name="KSO_WM_TEMPLATE_CATEGORY" val="custom"/>
  <p:tag name="KSO_WM_TEMPLATE_INDEX" val="20233312"/>
  <p:tag name="KSO_WM_UNIT_LAYERLEVEL" val="1"/>
  <p:tag name="KSO_WM_TAG_VERSION" val="3.0"/>
  <p:tag name="KSO_WM_BEAUTIFY_FLAG" val="#wm#"/>
  <p:tag name="KSO_WM_UNIT_PRESET_TEXT" val="单击此处&#10;添加文档标题内容"/>
  <p:tag name="KSO_WM_UNIT_TEXT_TYPE" val="1"/>
</p:tagLst>
</file>

<file path=ppt/tags/tag221.xml><?xml version="1.0" encoding="utf-8"?>
<p:tagLst xmlns:a="http://schemas.openxmlformats.org/drawingml/2006/main" xmlns:r="http://schemas.openxmlformats.org/officeDocument/2006/relationships" xmlns:p="http://schemas.openxmlformats.org/presentationml/2006/main">
  <p:tag name="KSO_WM_SLIDE_ID" val="custom20233312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12"/>
  <p:tag name="KSO_WM_SLIDE_LAYOUT" val="a_f"/>
  <p:tag name="KSO_WM_SLIDE_LAYOUT_CNT" val="1_1"/>
  <p:tag name="KSO_WM_SLIDE_TYPE" val="title"/>
  <p:tag name="KSO_WM_SLIDE_SUBTYPE" val="pureTxt"/>
  <p:tag name="KSO_WM_TEMPLATE_THUMBS_INDEX" val="1、9"/>
  <p:tag name="KSO_WM_SLIDE_THEME_ID" val="3321334"/>
  <p:tag name="KSO_WM_SLIDE_THEME_NAME" val="黑白色线条简约风主题"/>
</p:tagLst>
</file>

<file path=ppt/tags/tag2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12_1*a*1"/>
  <p:tag name="KSO_WM_TEMPLATE_CATEGORY" val="custom"/>
  <p:tag name="KSO_WM_TEMPLATE_INDEX" val="20233312"/>
  <p:tag name="KSO_WM_UNIT_LAYERLEVEL" val="1"/>
  <p:tag name="KSO_WM_TAG_VERSION" val="3.0"/>
  <p:tag name="KSO_WM_BEAUTIFY_FLAG" val="#wm#"/>
  <p:tag name="KSO_WM_UNIT_PRESET_TEXT" val="单击此处&#10;添加文档标题内容"/>
  <p:tag name="KSO_WM_UNIT_TEXT_TYPE" val="1"/>
</p:tagLst>
</file>

<file path=ppt/tags/tag223.xml><?xml version="1.0" encoding="utf-8"?>
<p:tagLst xmlns:a="http://schemas.openxmlformats.org/drawingml/2006/main" xmlns:r="http://schemas.openxmlformats.org/officeDocument/2006/relationships" xmlns:p="http://schemas.openxmlformats.org/presentationml/2006/main">
  <p:tag name="KSO_WM_SLIDE_ID" val="custom20233312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12"/>
  <p:tag name="KSO_WM_SLIDE_LAYOUT" val="a_l"/>
  <p:tag name="KSO_WM_SLIDE_LAYOUT_CNT" val="1_1"/>
  <p:tag name="KSO_WM_SLIDE_TYPE" val="contents"/>
  <p:tag name="KSO_WM_SLIDE_SUBTYPE" val="diag"/>
  <p:tag name="KSO_WM_DIAGRAM_GROUP_CODE" val="l1-1"/>
  <p:tag name="KSO_WM_SLIDE_DIAGTYPE" val="l"/>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4*a*1"/>
  <p:tag name="KSO_WM_TEMPLATE_CATEGORY" val="custom"/>
  <p:tag name="KSO_WM_TEMPLATE_INDEX" val="20233312"/>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Lst>
</file>

<file path=ppt/tags/tag225.xml><?xml version="1.0" encoding="utf-8"?>
<p:tagLst xmlns:a="http://schemas.openxmlformats.org/drawingml/2006/main" xmlns:r="http://schemas.openxmlformats.org/officeDocument/2006/relationships" xmlns:p="http://schemas.openxmlformats.org/presentationml/2006/main">
  <p:tag name="KSO_WM_DIAGRAM_VIRTUALLY_FRAME" val="{&quot;height&quot;:506.79460174320246,&quot;left&quot;:129.45,&quot;top&quot;:13.65539825679748,&quot;width&quot;:453.41425196850395}"/>
</p:tagLst>
</file>

<file path=ppt/tags/tag22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2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2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12_4*l_h_i*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12_4*l_h_a*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12_4*l_h_i*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12_4*l_h_a*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12_4*l_h_i*1_3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12_4*l_h_a*1_3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506.79460174320246,&quot;left&quot;:129.45,&quot;top&quot;:13.65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56,&quot;left&quot;:128.3211811023622,&quot;top&quot;:80.70539825679748,&quot;width&quot;:453.39307086614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56,&quot;left&quot;:128.3211811023622,&quot;top&quot;:80.70539825679748,&quot;width&quot;:453.39307086614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56,&quot;left&quot;:128.3211811023622,&quot;top&quot;:80.70539825679748,&quot;width&quot;:453.39307086614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SLIDE_ID" val="custom20233312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12"/>
  <p:tag name="KSO_WM_SLIDE_LAYOUT" val="a_l"/>
  <p:tag name="KSO_WM_SLIDE_LAYOUT_CNT" val="1_1"/>
  <p:tag name="KSO_WM_SLIDE_TYPE" val="contents"/>
  <p:tag name="KSO_WM_SLIDE_SUBTYPE" val="diag"/>
  <p:tag name="KSO_WM_DIAGRAM_GROUP_CODE" val="l1-1"/>
  <p:tag name="KSO_WM_SLIDE_DIAGTYPE" val="l"/>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4*a*1"/>
  <p:tag name="KSO_WM_TEMPLATE_CATEGORY" val="custom"/>
  <p:tag name="KSO_WM_TEMPLATE_INDEX" val="20233312"/>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TEXT_FILL_FORE_SCHEMECOLOR_INDEX" val="13"/>
  <p:tag name="KSO_WM_UNIT_TEXT_FILL_TYPE" val="1"/>
  <p:tag name="KSO_WM_UNIT_USESOURCEFORMAT_APPLY" val="1"/>
</p:tagLst>
</file>

<file path=ppt/tags/tag242.xml><?xml version="1.0" encoding="utf-8"?>
<p:tagLst xmlns:a="http://schemas.openxmlformats.org/drawingml/2006/main" xmlns:r="http://schemas.openxmlformats.org/officeDocument/2006/relationships" xmlns:p="http://schemas.openxmlformats.org/presentationml/2006/main">
  <p:tag name="KSO_WM_DIAGRAM_VIRTUALLY_FRAME" val="{&quot;height&quot;:384.23208205816314,&quot;left&quot;:39.56673451341044,&quot;top&quot;:85.66791794183686,&quot;width&quot;:453.39306640625}"/>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4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38.8892822265624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12_4*l_h_i*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4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12_4*l_h_a*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12_4*l_h_i*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4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12_4*l_h_a*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12_4*l_h_i*1_3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12_4*l_h_a*1_3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84.2320820581631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4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38.8892822265624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12_4*l_h_i*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4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12_4*l_h_a*1_4_1"/>
  <p:tag name="KSO_WM_TEMPLATE_CATEGORY" val="custom"/>
  <p:tag name="KSO_WM_TEMPLATE_INDEX" val="20233312"/>
  <p:tag name="KSO_WM_UNIT_LAYERLEVEL" val="1_1_1"/>
  <p:tag name="KSO_WM_TAG_VERSION" val="3.0"/>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38.88928222656244,&quot;left&quot;:39.56673451341044,&quot;top&quot;:85.66791794183686,&quot;width&quot;:453.3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257.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260.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263.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67.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71.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75.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79.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84.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287.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294.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297.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12"/>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04.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08.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12.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1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320.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323.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32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330.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34.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38.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42.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345.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348.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52.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5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63.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67.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71.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75.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378.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7"/>
  <p:tag name="KSO_WM_UNIT_LAYERLEVEL" val="1"/>
  <p:tag name="KSO_WM_TAG_VERSION" val="3.0"/>
  <p:tag name="KSO_WM_BEAUTIFY_FLAG" val="#wm#"/>
  <p:tag name="KSO_WM_UNIT_TYPE" val="i"/>
  <p:tag name="KSO_WM_UNIT_INDEX" val="7"/>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381.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84.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87.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8"/>
  <p:tag name="KSO_WM_UNIT_LAYERLEVEL" val="1"/>
  <p:tag name="KSO_WM_TAG_VERSION" val="3.0"/>
  <p:tag name="KSO_WM_BEAUTIFY_FLAG" val="#wm#"/>
  <p:tag name="KSO_WM_UNIT_TYPE" val="i"/>
  <p:tag name="KSO_WM_UNIT_INDEX" val="8"/>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92.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39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399.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12"/>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9"/>
  <p:tag name="KSO_WM_UNIT_LAYERLEVEL" val="1"/>
  <p:tag name="KSO_WM_TAG_VERSION" val="3.0"/>
  <p:tag name="KSO_WM_BEAUTIFY_FLAG" val="#wm#"/>
  <p:tag name="KSO_WM_UNIT_TYPE" val="i"/>
  <p:tag name="KSO_WM_UNIT_INDEX" val="9"/>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04.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07.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0"/>
  <p:tag name="KSO_WM_UNIT_LAYERLEVEL" val="1"/>
  <p:tag name="KSO_WM_TAG_VERSION" val="3.0"/>
  <p:tag name="KSO_WM_BEAUTIFY_FLAG" val="#wm#"/>
  <p:tag name="KSO_WM_UNIT_TYPE" val="i"/>
  <p:tag name="KSO_WM_UNIT_INDEX" val="10"/>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11.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414.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417.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1"/>
  <p:tag name="KSO_WM_UNIT_LAYERLEVEL" val="1"/>
  <p:tag name="KSO_WM_TAG_VERSION" val="3.0"/>
  <p:tag name="KSO_WM_BEAUTIFY_FLAG" val="#wm#"/>
  <p:tag name="KSO_WM_UNIT_TYPE" val="i"/>
  <p:tag name="KSO_WM_UNIT_INDEX" val="1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21.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25.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29.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2"/>
  <p:tag name="KSO_WM_UNIT_LAYERLEVEL" val="1"/>
  <p:tag name="KSO_WM_TAG_VERSION" val="3.0"/>
  <p:tag name="KSO_WM_BEAUTIFY_FLAG" val="#wm#"/>
  <p:tag name="KSO_WM_UNIT_TYPE" val="i"/>
  <p:tag name="KSO_WM_UNIT_INDEX" val="12"/>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33.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39.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3"/>
  <p:tag name="KSO_WM_UNIT_LAYERLEVEL" val="1"/>
  <p:tag name="KSO_WM_TAG_VERSION" val="3.0"/>
  <p:tag name="KSO_WM_BEAUTIFY_FLAG" val="#wm#"/>
  <p:tag name="KSO_WM_UNIT_TYPE" val="i"/>
  <p:tag name="KSO_WM_UNIT_INDEX" val="13"/>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45.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48.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52.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63.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6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473.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47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79.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312"/>
</p:tagLst>
</file>

<file path=ppt/tags/tag483.xml><?xml version="1.0" encoding="utf-8"?>
<p:tagLst xmlns:a="http://schemas.openxmlformats.org/drawingml/2006/main" xmlns:r="http://schemas.openxmlformats.org/officeDocument/2006/relationships" xmlns:p="http://schemas.openxmlformats.org/presentationml/2006/main">
  <p:tag name="KSO_WM_SLIDE_ID" val="custom20233312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12"/>
  <p:tag name="KSO_WM_SLIDE_LAYOUT" val="a_f"/>
  <p:tag name="KSO_WM_SLIDE_LAYOUT_CNT" val="1_1"/>
  <p:tag name="KSO_WM_SLIDE_TYPE" val="title"/>
  <p:tag name="KSO_WM_SLIDE_SUBTYPE" val="pureTxt"/>
  <p:tag name="KSO_WM_TEMPLATE_THUMBS_INDEX" val="1、9"/>
</p:tagLst>
</file>

<file path=ppt/tags/tag48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12_1*a*1"/>
  <p:tag name="KSO_WM_TEMPLATE_CATEGORY" val="custom"/>
  <p:tag name="KSO_WM_TEMPLATE_INDEX" val="20233312"/>
  <p:tag name="KSO_WM_UNIT_LAYERLEVEL" val="1"/>
  <p:tag name="KSO_WM_TAG_VERSION" val="3.0"/>
  <p:tag name="KSO_WM_BEAUTIFY_FLAG" val="#wm#"/>
  <p:tag name="KSO_WM_UNIT_PRESET_TEXT" val="单击此处&#10;添加文档标题内容"/>
  <p:tag name="KSO_WM_UNIT_TEXT_TYPE" val="1"/>
</p:tagLst>
</file>

<file path=ppt/tags/tag485.xml><?xml version="1.0" encoding="utf-8"?>
<p:tagLst xmlns:a="http://schemas.openxmlformats.org/drawingml/2006/main" xmlns:r="http://schemas.openxmlformats.org/officeDocument/2006/relationships" xmlns:p="http://schemas.openxmlformats.org/presentationml/2006/main">
  <p:tag name="KSO_WM_SLIDE_ID" val="custom20233312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12"/>
  <p:tag name="KSO_WM_SLIDE_LAYOUT" val="a_f"/>
  <p:tag name="KSO_WM_SLIDE_LAYOUT_CNT" val="1_1"/>
  <p:tag name="KSO_WM_SLIDE_TYPE" val="title"/>
  <p:tag name="KSO_WM_SLIDE_SUBTYPE" val="pureTxt"/>
  <p:tag name="KSO_WM_TEMPLATE_THUMBS_INDEX" val="1、9"/>
</p:tagLst>
</file>

<file path=ppt/tags/tag48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12_1*a*1"/>
  <p:tag name="KSO_WM_TEMPLATE_CATEGORY" val="custom"/>
  <p:tag name="KSO_WM_TEMPLATE_INDEX" val="20233312"/>
  <p:tag name="KSO_WM_UNIT_LAYERLEVEL" val="1"/>
  <p:tag name="KSO_WM_TAG_VERSION" val="3.0"/>
  <p:tag name="KSO_WM_BEAUTIFY_FLAG" val="#wm#"/>
  <p:tag name="KSO_WM_UNIT_PRESET_TEXT" val="单击此处&#10;添加文档标题内容"/>
  <p:tag name="KSO_WM_UNIT_TEXT_TYPE" val="1"/>
</p:tagLst>
</file>

<file path=ppt/tags/tag487.xml><?xml version="1.0" encoding="utf-8"?>
<p:tagLst xmlns:a="http://schemas.openxmlformats.org/drawingml/2006/main" xmlns:r="http://schemas.openxmlformats.org/officeDocument/2006/relationships" xmlns:p="http://schemas.openxmlformats.org/presentationml/2006/main">
  <p:tag name="KSO_WM_SLIDE_ID" val="custom20233312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12"/>
  <p:tag name="KSO_WM_SLIDE_LAYOUT" val="a_l"/>
  <p:tag name="KSO_WM_SLIDE_LAYOUT_CNT" val="1_1"/>
  <p:tag name="KSO_WM_SLIDE_TYPE" val="contents"/>
  <p:tag name="KSO_WM_SLIDE_SUBTYPE" val="diag"/>
  <p:tag name="KSO_WM_DIAGRAM_GROUP_CODE" val="l1-1"/>
  <p:tag name="KSO_WM_SLIDE_DIAGTYPE" val="l"/>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4*a*1"/>
  <p:tag name="KSO_WM_TEMPLATE_CATEGORY" val="custom"/>
  <p:tag name="KSO_WM_TEMPLATE_INDEX" val="20233312"/>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TEXT_FILL_FORE_SCHEMECOLOR_INDEX" val="13"/>
  <p:tag name="KSO_WM_UNIT_TEXT_FILL_TYPE" val="1"/>
  <p:tag name="KSO_WM_UNIT_USESOURCEFORMAT_APPLY" val="1"/>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12_4*l_h_i*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39.88928222656256,&quot;left&quot;:128.3211811023622,&quot;top&quot;:80.70539825679748,&quot;width&quot;:655.878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49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12_4*l_h_a*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39.88928222656256,&quot;left&quot;:128.3211811023622,&quot;top&quot;:80.70539825679748,&quot;width&quot;:655.878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12_4*l_h_i*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39.88928222656256,&quot;left&quot;:128.3211811023622,&quot;top&quot;:80.70539825679748,&quot;width&quot;:655.878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49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12_4*l_h_a*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39.88928222656256,&quot;left&quot;:128.3211811023622,&quot;top&quot;:80.70539825679748,&quot;width&quot;:655.878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1"/>
</p:tagLst>
</file>

<file path=ppt/tags/tag493.xml><?xml version="1.0" encoding="utf-8"?>
<p:tagLst xmlns:a="http://schemas.openxmlformats.org/drawingml/2006/main" xmlns:r="http://schemas.openxmlformats.org/officeDocument/2006/relationships" xmlns:p="http://schemas.openxmlformats.org/presentationml/2006/main">
  <p:tag name="KSO_WM_SLIDE_ID" val="custom20233312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12"/>
  <p:tag name="KSO_WM_SLIDE_LAYOUT" val="a_l"/>
  <p:tag name="KSO_WM_SLIDE_LAYOUT_CNT" val="1_1"/>
  <p:tag name="KSO_WM_SLIDE_TYPE" val="contents"/>
  <p:tag name="KSO_WM_SLIDE_SUBTYPE" val="diag"/>
  <p:tag name="KSO_WM_DIAGRAM_GROUP_CODE" val="l1-1"/>
  <p:tag name="KSO_WM_SLIDE_DIAGTYPE" val="l"/>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4*a*1"/>
  <p:tag name="KSO_WM_TEMPLATE_CATEGORY" val="custom"/>
  <p:tag name="KSO_WM_TEMPLATE_INDEX" val="20233312"/>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12_4*l_h_i*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56,&quot;left&quot;:128.3,&quot;top&quot;:80.70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12_4*l_h_a*1_1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38.88928222656256,&quot;left&quot;:128.3,&quot;top&quot;:80.70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497.xml><?xml version="1.0" encoding="utf-8"?>
<p:tagLst xmlns:a="http://schemas.openxmlformats.org/drawingml/2006/main" xmlns:r="http://schemas.openxmlformats.org/officeDocument/2006/relationships" xmlns:p="http://schemas.openxmlformats.org/presentationml/2006/main">
  <p:tag name="KSO_WM_DIAGRAM_VIRTUALLY_FRAME" val="{&quot;height&quot;:338.88928222656256,&quot;left&quot;:128.3,&quot;top&quot;:80.70539825679748,&quot;width&quot;:453.41425196850395}"/>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12_4*l_h_i*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DIAGRAM_MAX_ITEMCNT" val="6"/>
  <p:tag name="KSO_WM_DIAGRAM_MIN_ITEMCNT" val="2"/>
  <p:tag name="KSO_WM_DIAGRAM_VIRTUALLY_FRAME" val="{&quot;height&quot;:338.88928222656256,&quot;left&quot;:128.3,&quot;top&quot;:80.70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12_4*l_h_a*1_2_1"/>
  <p:tag name="KSO_WM_TEMPLATE_CATEGORY" val="custom"/>
  <p:tag name="KSO_WM_TEMPLATE_INDEX" val="20233312"/>
  <p:tag name="KSO_WM_UNIT_LAYERLEVEL" val="1_1_1"/>
  <p:tag name="KSO_WM_TAG_VERSION" val="3.0"/>
  <p:tag name="KSO_WM_BEAUTIFY_FLAG" val="#wm#"/>
  <p:tag name="KSO_WM_DIAGRAM_GROUP_CODE" val="l1-1"/>
  <p:tag name="KSO_WM_DIAGRAM_VERSION" val="3"/>
  <p:tag name="KSO_WM_DIAGRAM_COLOR_TEXT_CAN_REMOVE" val="n"/>
  <p:tag name="KSO_WM_UNIT_PRESET_TEXT" val="单击添加目录项标题"/>
  <p:tag name="KSO_WM_DIAGRAM_MAX_ITEMCNT" val="6"/>
  <p:tag name="KSO_WM_DIAGRAM_MIN_ITEMCNT" val="2"/>
  <p:tag name="KSO_WM_DIAGRAM_VIRTUALLY_FRAME" val="{&quot;height&quot;:338.88928222656256,&quot;left&quot;:128.3,&quot;top&quot;:80.70539825679748,&quot;width&quot;:453.414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500.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503.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50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09.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12.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15.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18.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21.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24.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27.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530.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533.xml><?xml version="1.0" encoding="utf-8"?>
<p:tagLst xmlns:a="http://schemas.openxmlformats.org/drawingml/2006/main" xmlns:r="http://schemas.openxmlformats.org/officeDocument/2006/relationships" xmlns:p="http://schemas.openxmlformats.org/presentationml/2006/main">
  <p:tag name="KSO_WM_SLIDE_ID" val="custom20233312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12"/>
  <p:tag name="KSO_WM_SLIDE_TYPE" val="sectionTitle"/>
  <p:tag name="KSO_WM_SLIDE_SUBTYPE" val="pureTxt"/>
  <p:tag name="KSO_WM_SLIDE_LAYOUT" val="a_e"/>
  <p:tag name="KSO_WM_SLIDE_LAYOUT_CNT" val="1_1"/>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7*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单击添加章节标题"/>
  <p:tag name="KSO_WM_UNIT_TEXT_TYPE" val="1"/>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312_7*e*1"/>
  <p:tag name="KSO_WM_TEMPLATE_CATEGORY" val="custom"/>
  <p:tag name="KSO_WM_TEMPLATE_INDEX" val="20233312"/>
  <p:tag name="KSO_WM_UNIT_LAYERLEVEL" val="1"/>
  <p:tag name="KSO_WM_TAG_VERSION" val="3.0"/>
  <p:tag name="KSO_WM_BEAUTIFY_FLAG" val="#wm#"/>
  <p:tag name="KSO_WM_UNIT_NOCLEAR" val="0"/>
  <p:tag name="KSO_WM_UNIT_VALUE" val="13"/>
  <p:tag name="KSO_WM_UNIT_TYPE" val="e"/>
  <p:tag name="KSO_WM_UNIT_INDEX" val="1"/>
</p:tagLst>
</file>

<file path=ppt/tags/tag536.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39.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3.0"/>
  <p:tag name="KSO_WM_BEAUTIFY_FLAG" val="#wm#"/>
  <p:tag name="KSO_WM_UNIT_TYPE" val="i"/>
  <p:tag name="KSO_WM_UNIT_INDEX" val="6"/>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42.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45.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48.xml><?xml version="1.0" encoding="utf-8"?>
<p:tagLst xmlns:a="http://schemas.openxmlformats.org/drawingml/2006/main" xmlns:r="http://schemas.openxmlformats.org/officeDocument/2006/relationships" xmlns:p="http://schemas.openxmlformats.org/presentationml/2006/main">
  <p:tag name="KSO_WM_SLIDE_ID" val="custom20233312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312"/>
  <p:tag name="KSO_WM_SLIDE_TYPE" val="text"/>
  <p:tag name="KSO_WM_SLIDE_SUBTYPE" val="pureTxt"/>
  <p:tag name="KSO_WM_SLIDE_SIZE" val="850*457"/>
  <p:tag name="KSO_WM_SLIDE_POSITION" val="54*28"/>
  <p:tag name="KSO_WM_SLIDE_LAYOUT" val="a_f"/>
  <p:tag name="KSO_WM_SLIDE_LAYOUT_CNT" val="1_1"/>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a*1"/>
  <p:tag name="KSO_WM_TEMPLATE_CATEGORY" val="custom"/>
  <p:tag name="KSO_WM_TEMPLATE_INDEX" val="20233312"/>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7"/>
  <p:tag name="KSO_WM_UNIT_LAYERLEVEL" val="1"/>
  <p:tag name="KSO_WM_TAG_VERSION" val="3.0"/>
  <p:tag name="KSO_WM_BEAUTIFY_FLAG" val="#wm#"/>
  <p:tag name="KSO_WM_UNIT_TYPE" val="i"/>
  <p:tag name="KSO_WM_UNIT_INDEX" val="7"/>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312_8*f*1"/>
  <p:tag name="KSO_WM_TEMPLATE_CATEGORY" val="custom"/>
  <p:tag name="KSO_WM_TEMPLATE_INDEX" val="20233312"/>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8"/>
  <p:tag name="KSO_WM_UNIT_LAYERLEVEL" val="1"/>
  <p:tag name="KSO_WM_TAG_VERSION" val="3.0"/>
  <p:tag name="KSO_WM_BEAUTIFY_FLAG" val="#wm#"/>
  <p:tag name="KSO_WM_UNIT_TYPE" val="i"/>
  <p:tag name="KSO_WM_UNIT_INDEX" val="8"/>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12"/>
  <p:tag name="KSO_WM_TEMPLATE_THUMBS_INDEX" val="1、9"/>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8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9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ompetition">
  <a:themeElements>
    <a:clrScheme name="Competition 1">
      <a:dk1>
        <a:srgbClr val="000000"/>
      </a:dk1>
      <a:lt1>
        <a:srgbClr val="FFFFFF"/>
      </a:lt1>
      <a:dk2>
        <a:srgbClr val="5ED483"/>
      </a:dk2>
      <a:lt2>
        <a:srgbClr val="FFFFFF"/>
      </a:lt2>
      <a:accent1>
        <a:srgbClr val="003300"/>
      </a:accent1>
      <a:accent2>
        <a:srgbClr val="009900"/>
      </a:accent2>
      <a:accent3>
        <a:srgbClr val="B6E6C1"/>
      </a:accent3>
      <a:accent4>
        <a:srgbClr val="DADADA"/>
      </a:accent4>
      <a:accent5>
        <a:srgbClr val="AAADAA"/>
      </a:accent5>
      <a:accent6>
        <a:srgbClr val="008A00"/>
      </a:accent6>
      <a:hlink>
        <a:srgbClr val="1E5C1E"/>
      </a:hlink>
      <a:folHlink>
        <a:srgbClr val="663300"/>
      </a:folHlink>
    </a:clrScheme>
    <a:fontScheme name="Competitio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Competition 1">
        <a:dk1>
          <a:srgbClr val="000000"/>
        </a:dk1>
        <a:lt1>
          <a:srgbClr val="FFFFFF"/>
        </a:lt1>
        <a:dk2>
          <a:srgbClr val="5ED483"/>
        </a:dk2>
        <a:lt2>
          <a:srgbClr val="FFFFFF"/>
        </a:lt2>
        <a:accent1>
          <a:srgbClr val="003300"/>
        </a:accent1>
        <a:accent2>
          <a:srgbClr val="009900"/>
        </a:accent2>
        <a:accent3>
          <a:srgbClr val="B6E6C1"/>
        </a:accent3>
        <a:accent4>
          <a:srgbClr val="DADADA"/>
        </a:accent4>
        <a:accent5>
          <a:srgbClr val="AAADAA"/>
        </a:accent5>
        <a:accent6>
          <a:srgbClr val="008A00"/>
        </a:accent6>
        <a:hlink>
          <a:srgbClr val="1E5C1E"/>
        </a:hlink>
        <a:folHlink>
          <a:srgbClr val="663300"/>
        </a:folHlink>
      </a:clrScheme>
      <a:clrMap bg1="dk2" tx1="lt1" bg2="dk1" tx2="lt2" accent1="accent1" accent2="accent2" accent3="accent3" accent4="accent4" accent5="accent5" accent6="accent6" hlink="hlink" folHlink="folHlink"/>
    </a:extraClrScheme>
    <a:extraClrScheme>
      <a:clrScheme name="Competition 2">
        <a:dk1>
          <a:srgbClr val="000000"/>
        </a:dk1>
        <a:lt1>
          <a:srgbClr val="FFFFFF"/>
        </a:lt1>
        <a:dk2>
          <a:srgbClr val="5ED483"/>
        </a:dk2>
        <a:lt2>
          <a:srgbClr val="CC9900"/>
        </a:lt2>
        <a:accent1>
          <a:srgbClr val="003300"/>
        </a:accent1>
        <a:accent2>
          <a:srgbClr val="009900"/>
        </a:accent2>
        <a:accent3>
          <a:srgbClr val="B6E6C1"/>
        </a:accent3>
        <a:accent4>
          <a:srgbClr val="DADADA"/>
        </a:accent4>
        <a:accent5>
          <a:srgbClr val="AAADAA"/>
        </a:accent5>
        <a:accent6>
          <a:srgbClr val="008A00"/>
        </a:accent6>
        <a:hlink>
          <a:srgbClr val="1E5C1E"/>
        </a:hlink>
        <a:folHlink>
          <a:srgbClr val="6633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自定义 106">
      <a:dk1>
        <a:srgbClr val="000000"/>
      </a:dk1>
      <a:lt1>
        <a:srgbClr val="FFFFFF"/>
      </a:lt1>
      <a:dk2>
        <a:srgbClr val="010101"/>
      </a:dk2>
      <a:lt2>
        <a:srgbClr val="F2F2F2"/>
      </a:lt2>
      <a:accent1>
        <a:srgbClr val="588AB4"/>
      </a:accent1>
      <a:accent2>
        <a:srgbClr val="CE9F67"/>
      </a:accent2>
      <a:accent3>
        <a:srgbClr val="D9928C"/>
      </a:accent3>
      <a:accent4>
        <a:srgbClr val="58A9B4"/>
      </a:accent4>
      <a:accent5>
        <a:srgbClr val="5867B4"/>
      </a:accent5>
      <a:accent6>
        <a:srgbClr val="7561AE"/>
      </a:accent6>
      <a:hlink>
        <a:srgbClr val="658BD5"/>
      </a:hlink>
      <a:folHlink>
        <a:srgbClr val="9D63A1"/>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5273" cap="flat">
          <a:solidFill>
            <a:schemeClr val="tx2">
              <a:alpha val="20000"/>
            </a:schemeClr>
          </a:solidFill>
          <a:prstDash val="solid"/>
          <a:miter/>
        </a:ln>
      </a:spPr>
      <a:bodyPr rtlCol="0" anchor="ctr"/>
      <a:lstStyle>
        <a:defPPr algn="l">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Office 主题​​">
  <a:themeElements>
    <a:clrScheme name="">
      <a:dk1>
        <a:srgbClr val="000000"/>
      </a:dk1>
      <a:lt1>
        <a:srgbClr val="FFFFFF"/>
      </a:lt1>
      <a:dk2>
        <a:srgbClr val="010101"/>
      </a:dk2>
      <a:lt2>
        <a:srgbClr val="F2F2F2"/>
      </a:lt2>
      <a:accent1>
        <a:srgbClr val="588AB4"/>
      </a:accent1>
      <a:accent2>
        <a:srgbClr val="CE9F67"/>
      </a:accent2>
      <a:accent3>
        <a:srgbClr val="D9928C"/>
      </a:accent3>
      <a:accent4>
        <a:srgbClr val="58A9B4"/>
      </a:accent4>
      <a:accent5>
        <a:srgbClr val="5867B4"/>
      </a:accent5>
      <a:accent6>
        <a:srgbClr val="7561AE"/>
      </a:accent6>
      <a:hlink>
        <a:srgbClr val="658BD5"/>
      </a:hlink>
      <a:folHlink>
        <a:srgbClr val="9D63A1"/>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5273" cap="flat">
          <a:solidFill>
            <a:schemeClr val="tx2">
              <a:alpha val="20000"/>
            </a:schemeClr>
          </a:solidFill>
          <a:prstDash val="solid"/>
          <a:miter/>
        </a:ln>
      </a:spPr>
      <a:bodyPr rtlCol="0" anchor="ctr"/>
      <a:lstStyle>
        <a:defPPr algn="l">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64516</Words>
  <Application>Microsoft Office PowerPoint</Application>
  <PresentationFormat>全屏显示(4:3)</PresentationFormat>
  <Paragraphs>3018</Paragraphs>
  <Slides>600</Slides>
  <Notes>11</Notes>
  <HiddenSlides>0</HiddenSlides>
  <MMClips>0</MMClips>
  <ScaleCrop>false</ScaleCrop>
  <HeadingPairs>
    <vt:vector size="8" baseType="variant">
      <vt:variant>
        <vt:lpstr>已用的字体</vt:lpstr>
      </vt:variant>
      <vt:variant>
        <vt:i4>12</vt:i4>
      </vt:variant>
      <vt:variant>
        <vt:lpstr>主题</vt:lpstr>
      </vt:variant>
      <vt:variant>
        <vt:i4>13</vt:i4>
      </vt:variant>
      <vt:variant>
        <vt:lpstr>嵌入 OLE 服务器</vt:lpstr>
      </vt:variant>
      <vt:variant>
        <vt:i4>2</vt:i4>
      </vt:variant>
      <vt:variant>
        <vt:lpstr>幻灯片标题</vt:lpstr>
      </vt:variant>
      <vt:variant>
        <vt:i4>600</vt:i4>
      </vt:variant>
    </vt:vector>
  </HeadingPairs>
  <TitlesOfParts>
    <vt:vector size="627" baseType="lpstr">
      <vt:lpstr>Arial Unicode MS</vt:lpstr>
      <vt:lpstr>MS UI Gothic</vt:lpstr>
      <vt:lpstr>宋体</vt:lpstr>
      <vt:lpstr>微软雅黑</vt:lpstr>
      <vt:lpstr>Arial</vt:lpstr>
      <vt:lpstr>Arial Narrow</vt:lpstr>
      <vt:lpstr>Calibri</vt:lpstr>
      <vt:lpstr>Lucida Bright</vt:lpstr>
      <vt:lpstr>Tahoma</vt:lpstr>
      <vt:lpstr>Times New Roman</vt:lpstr>
      <vt:lpstr>Verdana</vt:lpstr>
      <vt:lpstr>Wingdings</vt:lpstr>
      <vt:lpstr>默认设计模板</vt:lpstr>
      <vt:lpstr>1_默认设计模板</vt:lpstr>
      <vt:lpstr>4_默认设计模板</vt:lpstr>
      <vt:lpstr>5_默认设计模板</vt:lpstr>
      <vt:lpstr>Competition</vt:lpstr>
      <vt:lpstr>2_默认设计模板</vt:lpstr>
      <vt:lpstr>Office 主题​​</vt:lpstr>
      <vt:lpstr>1_Office 主题​​</vt:lpstr>
      <vt:lpstr>6_默认设计模板</vt:lpstr>
      <vt:lpstr>3_默认设计模板</vt:lpstr>
      <vt:lpstr>7_默认设计模板</vt:lpstr>
      <vt:lpstr>8_默认设计模板</vt:lpstr>
      <vt:lpstr>9_默认设计模板</vt:lpstr>
      <vt:lpstr>Document</vt:lpstr>
      <vt:lpstr>BMP 图象</vt:lpstr>
      <vt:lpstr>International Trade Practice 国际贸易实务（双语）</vt:lpstr>
      <vt:lpstr>Contents</vt:lpstr>
      <vt:lpstr>Chapter 1   A Brief Introduction to International Trade （第一章 国际贸易简介）</vt:lpstr>
      <vt:lpstr>PowerPoint 演示文稿</vt:lpstr>
      <vt:lpstr>PowerPoint 演示文稿</vt:lpstr>
      <vt:lpstr>What is International Trade(什么是国际贸易)？</vt:lpstr>
      <vt:lpstr>Section One Reasons for International Trade （第一节  国际贸易产生的原因）</vt:lpstr>
      <vt:lpstr>Section One Reasons for International Trade （第一节  国际贸易产生的原因）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 Factors of Affecting Trade Volume （影响国家之间贸易量的因素） </vt:lpstr>
      <vt:lpstr>1. Factors of Affecting Trade Volume （影响国家之间贸易量的因素） </vt:lpstr>
      <vt:lpstr>PowerPoint 演示文稿</vt:lpstr>
      <vt:lpstr>PowerPoint 演示文稿</vt:lpstr>
      <vt:lpstr>PowerPoint 演示文稿</vt:lpstr>
      <vt:lpstr>PowerPoint 演示文稿</vt:lpstr>
      <vt:lpstr>PowerPoint 演示文稿</vt:lpstr>
      <vt:lpstr>Chapter 2  Terms of Commodity （第二章 商品信息条款）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Chapter 3 International Trade Terms and Customs            （国际贸易术语）</vt:lpstr>
      <vt:lpstr>Section 1 Definitions and Functions of International Trade Terms  国际贸易术语的定义及作用</vt:lpstr>
      <vt:lpstr>PowerPoint 演示文稿</vt:lpstr>
      <vt:lpstr>Three Main International Rules on Trade </vt:lpstr>
      <vt:lpstr>Brief Introduction of Custom Practice</vt:lpstr>
      <vt:lpstr>Incoterms 2010 </vt:lpstr>
      <vt:lpstr> INCOTERMS® 2010 </vt:lpstr>
      <vt:lpstr>SECTION 2  FOB, CFR and CIF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Section 3 FCA, CPT and CIP </vt:lpstr>
      <vt:lpstr>PowerPoint 演示文稿</vt:lpstr>
      <vt:lpstr>PowerPoint 演示文稿</vt:lpstr>
      <vt:lpstr>PowerPoint 演示文稿</vt:lpstr>
      <vt:lpstr>PowerPoint 演示文稿</vt:lpstr>
      <vt:lpstr>PowerPoint 演示文稿</vt:lpstr>
      <vt:lpstr>Section4 Other Trade Terms 其他术语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Chapter 4 Price of Commodity                    （商品价格）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第五章  国际货物运输</vt:lpstr>
      <vt:lpstr>PowerPoint 演示文稿</vt:lpstr>
      <vt:lpstr>PowerPoint 演示文稿</vt:lpstr>
      <vt:lpstr> （一）Modes of Transport</vt:lpstr>
      <vt:lpstr>Postal Parcel Transport</vt:lpstr>
      <vt:lpstr>PowerPoint 演示文稿</vt:lpstr>
      <vt:lpstr>1) Shipping by Chartering</vt:lpstr>
      <vt:lpstr>PowerPoint 演示文稿</vt:lpstr>
      <vt:lpstr>(1). Voyage charter</vt:lpstr>
      <vt:lpstr>PowerPoint 演示文稿</vt:lpstr>
      <vt:lpstr>(2). Time Charter</vt:lpstr>
      <vt:lpstr>(2). Time Charter</vt:lpstr>
      <vt:lpstr>(3). Demise charter</vt:lpstr>
      <vt:lpstr>(4). Charter party </vt:lpstr>
      <vt:lpstr>PowerPoint 演示文稿</vt:lpstr>
      <vt:lpstr>PowerPoint 演示文稿</vt:lpstr>
      <vt:lpstr>PowerPoint 演示文稿</vt:lpstr>
      <vt:lpstr>PowerPoint 演示文稿</vt:lpstr>
      <vt:lpstr>PowerPoint 演示文稿</vt:lpstr>
      <vt:lpstr>Airway Bill </vt:lpstr>
      <vt:lpstr>4 Postal Transport </vt:lpstr>
      <vt:lpstr>5 International Combined Transport/International Multimodal Transport </vt:lpstr>
      <vt:lpstr>6 Container Transport </vt:lpstr>
      <vt:lpstr>7 Land Bridge Transport </vt:lpstr>
      <vt:lpstr>PowerPoint 演示文稿</vt:lpstr>
      <vt:lpstr>8 Pipelines transport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第六章  国际货物运输保险</vt:lpstr>
      <vt:lpstr>PowerPoint 演示文稿</vt:lpstr>
      <vt:lpstr>Section One     Risks，Losses and Expenses 第一节  风险、损失和费用 </vt:lpstr>
      <vt:lpstr>Risks    风险</vt:lpstr>
      <vt:lpstr>Losses  损失</vt:lpstr>
      <vt:lpstr>Expenses  费用 </vt:lpstr>
      <vt:lpstr>Section Two     Marine Insurance Cover of CIC 第二节  我国海运货物保险条款</vt:lpstr>
      <vt:lpstr>Basic Insurance coverage  基本险别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责任起讫范围</vt:lpstr>
      <vt:lpstr>London Insurance Institute Cargo Clauses伦敦保险协会海运货物保险条款</vt:lpstr>
      <vt:lpstr>PowerPoint 演示文稿</vt:lpstr>
      <vt:lpstr>Section Four    Insurance Practice 第四节  保险实务 </vt:lpstr>
      <vt:lpstr>2) Insurance  Certificate </vt:lpstr>
      <vt:lpstr>Open Policy预约保单 </vt:lpstr>
      <vt:lpstr>PowerPoint 演示文稿</vt:lpstr>
      <vt:lpstr>PowerPoint 演示文稿</vt:lpstr>
      <vt:lpstr>PowerPoint 演示文稿</vt:lpstr>
      <vt:lpstr>Chapter 7  International Payment</vt:lpstr>
      <vt:lpstr>第七章 国际货款的收付</vt:lpstr>
      <vt:lpstr>CONTENTS</vt:lpstr>
      <vt:lpstr>CONTENTS</vt:lpstr>
      <vt:lpstr>Bill of Exchange / Draft</vt:lpstr>
      <vt:lpstr>汇票</vt:lpstr>
      <vt:lpstr>Bill of Exchange/Draft—Definition</vt:lpstr>
      <vt:lpstr>汇票—定义</vt:lpstr>
      <vt:lpstr>Bill of Exchange/Draft—Parties </vt:lpstr>
      <vt:lpstr>汇票—当事人</vt:lpstr>
      <vt:lpstr>Bill of Exchange/Draft—Essentials</vt:lpstr>
      <vt:lpstr>汇票—要项</vt:lpstr>
      <vt:lpstr>Bill of Exchange/Draft—Specimen</vt:lpstr>
      <vt:lpstr>汇票—样本</vt:lpstr>
      <vt:lpstr>Bill of Exchange/Draft—Types</vt:lpstr>
      <vt:lpstr>汇票—种类</vt:lpstr>
      <vt:lpstr>汇票—种类</vt:lpstr>
      <vt:lpstr>Bill of Exchange/Draft—Acts Relating</vt:lpstr>
      <vt:lpstr>Bill of Exchange/Draft—Acts Relating</vt:lpstr>
      <vt:lpstr>汇票—行为</vt:lpstr>
      <vt:lpstr>汇票—行为</vt:lpstr>
      <vt:lpstr>汇票—行为</vt:lpstr>
      <vt:lpstr>汇票—行为</vt:lpstr>
      <vt:lpstr>Promissory Note</vt:lpstr>
      <vt:lpstr>本票</vt:lpstr>
      <vt:lpstr>Promissory Note—Definition</vt:lpstr>
      <vt:lpstr>本票—定义</vt:lpstr>
      <vt:lpstr>Promissory Note—Parties</vt:lpstr>
      <vt:lpstr>本票—当事人</vt:lpstr>
      <vt:lpstr>Promissory Note—Essentials</vt:lpstr>
      <vt:lpstr>本票—要项</vt:lpstr>
      <vt:lpstr>Promissory Note—Types</vt:lpstr>
      <vt:lpstr>本票—种类</vt:lpstr>
      <vt:lpstr>A Comparison between a Promissory Note and a Bill of Exchange</vt:lpstr>
      <vt:lpstr>本票与汇票的区别</vt:lpstr>
      <vt:lpstr>Cheque / Check</vt:lpstr>
      <vt:lpstr>支票</vt:lpstr>
      <vt:lpstr>Cheque / Check—Definition</vt:lpstr>
      <vt:lpstr>支票—定义</vt:lpstr>
      <vt:lpstr>Cheque / Check—Parties</vt:lpstr>
      <vt:lpstr>支票—当事人</vt:lpstr>
      <vt:lpstr>Cheque / Check—Essentials</vt:lpstr>
      <vt:lpstr>支票—要项</vt:lpstr>
      <vt:lpstr>Cheque / Check—Types</vt:lpstr>
      <vt:lpstr>支票—种类</vt:lpstr>
      <vt:lpstr>Remittance</vt:lpstr>
      <vt:lpstr>汇付</vt:lpstr>
      <vt:lpstr>Remittance—Definition</vt:lpstr>
      <vt:lpstr>汇付—含义</vt:lpstr>
      <vt:lpstr>Remittance—Parties</vt:lpstr>
      <vt:lpstr>汇付—当事人</vt:lpstr>
      <vt:lpstr>Remittance—Types</vt:lpstr>
      <vt:lpstr>汇付—种类</vt:lpstr>
      <vt:lpstr>PowerPoint 演示文稿</vt:lpstr>
      <vt:lpstr>汇付—种类</vt:lpstr>
      <vt:lpstr>Remittance—Types</vt:lpstr>
      <vt:lpstr>汇付—种类</vt:lpstr>
      <vt:lpstr>Application of Remittance in International Commercial Settlement</vt:lpstr>
      <vt:lpstr> 汇付方式在国际贸易中的使用</vt:lpstr>
      <vt:lpstr>Remittance—Characteristics</vt:lpstr>
      <vt:lpstr>汇付—特点</vt:lpstr>
      <vt:lpstr>Collection</vt:lpstr>
      <vt:lpstr>托收</vt:lpstr>
      <vt:lpstr>Collection—Definition</vt:lpstr>
      <vt:lpstr>Collection—Definition</vt:lpstr>
      <vt:lpstr>PowerPoint 演示文稿</vt:lpstr>
      <vt:lpstr>托收—含义</vt:lpstr>
      <vt:lpstr>Collection—Parties</vt:lpstr>
      <vt:lpstr>托收—当事人</vt:lpstr>
      <vt:lpstr>Collection—Types</vt:lpstr>
      <vt:lpstr>Collection—Types</vt:lpstr>
      <vt:lpstr>托收—种类</vt:lpstr>
      <vt:lpstr>托收—种类</vt:lpstr>
      <vt:lpstr>Collection—Types</vt:lpstr>
      <vt:lpstr>托收—种类</vt:lpstr>
      <vt:lpstr>Collection—Characteristics</vt:lpstr>
      <vt:lpstr>托收—特点</vt:lpstr>
      <vt:lpstr>Letter of Credit( L / C)</vt:lpstr>
      <vt:lpstr>信用证</vt:lpstr>
      <vt:lpstr>Letter of Credit( L / C)—Definition</vt:lpstr>
      <vt:lpstr>信用证—含义</vt:lpstr>
      <vt:lpstr>Letter of Credit( L / C)—Parties</vt:lpstr>
      <vt:lpstr>信用证—当事人</vt:lpstr>
      <vt:lpstr>Letter of Credit( L / C)—Parties</vt:lpstr>
      <vt:lpstr>信用证—当事人</vt:lpstr>
      <vt:lpstr>Letter of Credit( L / C)—Procedures</vt:lpstr>
      <vt:lpstr>信用证—当事人</vt:lpstr>
      <vt:lpstr>Letter of Credit( L / C)—Procedures</vt:lpstr>
      <vt:lpstr>信用证—支付的一般程序</vt:lpstr>
      <vt:lpstr>信用证—支付的一般程序</vt:lpstr>
      <vt:lpstr>信用证—支付的一般程序</vt:lpstr>
      <vt:lpstr>信用证—支付的一般程序</vt:lpstr>
      <vt:lpstr>Letter of Credit( L / C)—Contents</vt:lpstr>
      <vt:lpstr>信用证—主要内容</vt:lpstr>
      <vt:lpstr>信用证—主要内容</vt:lpstr>
      <vt:lpstr>信用证—主要内容</vt:lpstr>
      <vt:lpstr>Letter of Credit( L / C)—Contents</vt:lpstr>
      <vt:lpstr>信用证—主要内容</vt:lpstr>
      <vt:lpstr>Ways of Opening a L / C</vt:lpstr>
      <vt:lpstr>信用证—开立方式</vt:lpstr>
      <vt:lpstr>Letter of Credit( L / C)—Types</vt:lpstr>
      <vt:lpstr>信用证—种类</vt:lpstr>
      <vt:lpstr>信用证—种类</vt:lpstr>
      <vt:lpstr>信用证—种类</vt:lpstr>
      <vt:lpstr>PowerPoint 演示文稿</vt:lpstr>
      <vt:lpstr>PowerPoint 演示文稿</vt:lpstr>
      <vt:lpstr>信用证—种类</vt:lpstr>
      <vt:lpstr>信用证—种类</vt:lpstr>
      <vt:lpstr>信用证—种类</vt:lpstr>
      <vt:lpstr>Letter of Credit( L / C)—Characteristics</vt:lpstr>
      <vt:lpstr>Letter of Credit( L / C)—Characteristics</vt:lpstr>
      <vt:lpstr>信用证—特点</vt:lpstr>
      <vt:lpstr>Usage of Different Payment Methods</vt:lpstr>
      <vt:lpstr>不同支付方式的应用</vt:lpstr>
      <vt:lpstr>Letter of Credit( L / C)—Characteristics</vt:lpstr>
      <vt:lpstr>Letter of Credit( L / C)—Characteristics</vt:lpstr>
      <vt:lpstr>不同支付方式的应用</vt:lpstr>
      <vt:lpstr> Chapter 8 Commodity Inspection and Claim</vt:lpstr>
      <vt:lpstr>第八章 商品检验和索赔</vt:lpstr>
      <vt:lpstr>CONTENTS</vt:lpstr>
      <vt:lpstr>CONTENTS</vt:lpstr>
      <vt:lpstr>Inspection of Commodity</vt:lpstr>
      <vt:lpstr>商品检验</vt:lpstr>
      <vt:lpstr>Related Legal Provisions</vt:lpstr>
      <vt:lpstr>相关法律规定</vt:lpstr>
      <vt:lpstr>Inspection Clauses</vt:lpstr>
      <vt:lpstr>Inspection Clauses</vt:lpstr>
      <vt:lpstr>检验条款主要内容</vt:lpstr>
      <vt:lpstr>检验条款主要内容</vt:lpstr>
      <vt:lpstr>检验条款主要内容</vt:lpstr>
      <vt:lpstr>检验条款主要内容</vt:lpstr>
      <vt:lpstr>Disputes and Claims</vt:lpstr>
      <vt:lpstr>争议与索赔</vt:lpstr>
      <vt:lpstr>Dispute</vt:lpstr>
      <vt:lpstr>Dispute</vt:lpstr>
      <vt:lpstr>违约和争议</vt:lpstr>
      <vt:lpstr>Claim</vt:lpstr>
      <vt:lpstr>索赔</vt:lpstr>
      <vt:lpstr>Chapter 9  Force Majeure and Arbitration 不可抗力和仲裁</vt:lpstr>
      <vt:lpstr>Contents</vt:lpstr>
      <vt:lpstr>Section One Force Majeure</vt:lpstr>
      <vt:lpstr>第一节   不可抗力</vt:lpstr>
      <vt:lpstr>1、The Definition of Force Majeure</vt:lpstr>
      <vt:lpstr>1、不可抗力的含义</vt:lpstr>
      <vt:lpstr>2、Notification and Proof of Force Majeure</vt:lpstr>
      <vt:lpstr>2、不可抗力的通知和证明</vt:lpstr>
      <vt:lpstr>3、 Legal consequences of force majeure.</vt:lpstr>
      <vt:lpstr>3、不可抗力的法律后果</vt:lpstr>
      <vt:lpstr>4、Force Majeure Clause in the Contract</vt:lpstr>
      <vt:lpstr>4、合同中的不可抗力条款</vt:lpstr>
      <vt:lpstr>4、Force Majeure Clause in the Contract</vt:lpstr>
      <vt:lpstr>4、合同中的不可抗力条款</vt:lpstr>
      <vt:lpstr>4、Force Majeure Clause in the Contract</vt:lpstr>
      <vt:lpstr>4、合同中的不可抗力条款</vt:lpstr>
      <vt:lpstr>Section Two Arbitration</vt:lpstr>
      <vt:lpstr>1、Definition of Arbitration</vt:lpstr>
      <vt:lpstr>1、仲裁的定义</vt:lpstr>
      <vt:lpstr>2、Characteristics of Arbitration</vt:lpstr>
      <vt:lpstr>3、Forms and Functions of Arbitration Agreement</vt:lpstr>
      <vt:lpstr>3、Forms and Functions of Arbitration Agreement</vt:lpstr>
      <vt:lpstr>3、仲裁协议的形式和作用</vt:lpstr>
      <vt:lpstr>3、Forms and Functions of Arbitration Agreement</vt:lpstr>
      <vt:lpstr>3、仲裁协议的形式和作用</vt:lpstr>
      <vt:lpstr>4. Arbitration Clause</vt:lpstr>
      <vt:lpstr>5. Examples of Arbitration Clauses in Contract</vt:lpstr>
      <vt:lpstr>5、合同中的仲裁条款实例</vt:lpstr>
      <vt:lpstr>词汇 </vt:lpstr>
      <vt:lpstr>Chapter Ten  Business Negotiation 交易的磋商</vt:lpstr>
      <vt:lpstr>Contents</vt:lpstr>
      <vt:lpstr>Section One General Introduction of Business Negotiation</vt:lpstr>
      <vt:lpstr>第一节 交易磋商的基本概念</vt:lpstr>
      <vt:lpstr>Section Two Enquiry</vt:lpstr>
      <vt:lpstr>Section Two Enquiry</vt:lpstr>
      <vt:lpstr>1. Definition of Enquiry</vt:lpstr>
      <vt:lpstr>1、什么是询盘</vt:lpstr>
      <vt:lpstr>2. Types of enquiry</vt:lpstr>
      <vt:lpstr>2、询盘信的分类</vt:lpstr>
      <vt:lpstr>2. Types of enquiry</vt:lpstr>
      <vt:lpstr>2. Types of enquiry</vt:lpstr>
      <vt:lpstr>3. How to Enquire Effectively</vt:lpstr>
      <vt:lpstr>3、怎样有效地询盘</vt:lpstr>
      <vt:lpstr>4. Samples of Enquiry</vt:lpstr>
      <vt:lpstr>4. Sample of Enquiry</vt:lpstr>
      <vt:lpstr>4、询盘实例</vt:lpstr>
      <vt:lpstr>Section Three Offer</vt:lpstr>
      <vt:lpstr>第三节 发盘</vt:lpstr>
      <vt:lpstr>1、Definition of Offer</vt:lpstr>
      <vt:lpstr>1、什么是发盘</vt:lpstr>
      <vt:lpstr>2. Necessary conditions for a valid offer</vt:lpstr>
      <vt:lpstr>2、发盘的构成条件</vt:lpstr>
      <vt:lpstr>3. Forms of offer</vt:lpstr>
      <vt:lpstr>3、发盘的类型</vt:lpstr>
      <vt:lpstr>3. Forms of offer</vt:lpstr>
      <vt:lpstr>3. Forms of offer</vt:lpstr>
      <vt:lpstr>3、发盘的类型</vt:lpstr>
      <vt:lpstr>3. Forms of offer</vt:lpstr>
      <vt:lpstr>3. Forms of offer</vt:lpstr>
      <vt:lpstr>3、发盘的类型</vt:lpstr>
      <vt:lpstr>3、发盘的类型</vt:lpstr>
      <vt:lpstr>4. Validity and Withdrawal of an Offer</vt:lpstr>
      <vt:lpstr>4、发盘的生效和撤回</vt:lpstr>
      <vt:lpstr>5. The Revocation and Invalidation of an Offer</vt:lpstr>
      <vt:lpstr>5、发盘的撤销与失效</vt:lpstr>
      <vt:lpstr>Section Four Counter-offer</vt:lpstr>
      <vt:lpstr>第四节  还盘</vt:lpstr>
      <vt:lpstr>An example of counter-offer letter</vt:lpstr>
      <vt:lpstr>An example of counter-offer letter</vt:lpstr>
      <vt:lpstr>还盘信的实例</vt:lpstr>
      <vt:lpstr>Section Five Acceptance and Signing Contract</vt:lpstr>
      <vt:lpstr>第五节  接受与签订合同</vt:lpstr>
      <vt:lpstr>Section Five Acceptance and Signing Contract</vt:lpstr>
      <vt:lpstr>第五节 接受与签订合同</vt:lpstr>
      <vt:lpstr>Section Five Acceptance and Signing Contract</vt:lpstr>
      <vt:lpstr>第五节 接受与签订合同</vt:lpstr>
      <vt:lpstr>词汇 </vt:lpstr>
      <vt:lpstr>Chapter 11    International Business Contract (第十一章 国际商务合同） </vt:lpstr>
      <vt:lpstr>CONTENT</vt:lpstr>
      <vt:lpstr>Section One  Establishment of Contract（第一节 合同的成立）</vt:lpstr>
      <vt:lpstr>Section One  Establishment of Contract（第一节 合同的成立）</vt:lpstr>
      <vt:lpstr>Section One  Establishment of Contract（第一节 合同的成立）</vt:lpstr>
      <vt:lpstr>Section One  Establishment of Contract（第一节 合同的成立）</vt:lpstr>
      <vt:lpstr>Section One  Establishment of Contract（第一节 合同的成立）</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Three   Terms （第三节 关键词）</vt:lpstr>
      <vt:lpstr>Section Three   Terms （第三节 关键词）</vt:lpstr>
      <vt:lpstr>Section Three   Terms （第三节 关键词）</vt:lpstr>
      <vt:lpstr>Section  Four  Exercise （第四节 练习）</vt:lpstr>
      <vt:lpstr>Section  Four  Exercise （第四节 练习）</vt:lpstr>
      <vt:lpstr>Section  Four  Exercise （第四节 练习）</vt:lpstr>
      <vt:lpstr>Section  Four  Exercise （第四节 练习）</vt:lpstr>
      <vt:lpstr>Section  Four  Exercise （第四节 练习）</vt:lpstr>
      <vt:lpstr>Chapter 11    International Business Contract (第十一章 国际商务合同） </vt:lpstr>
      <vt:lpstr>CONTENT</vt:lpstr>
      <vt:lpstr>Section One  Establishment of Contract（第一节 合同的成立）</vt:lpstr>
      <vt:lpstr>Section One  Establishment of Contract（第一节 合同的成立）</vt:lpstr>
      <vt:lpstr>Section One  Establishment of Contract（第一节 合同的成立）</vt:lpstr>
      <vt:lpstr>Section One  Establishment of Contract（第一节 合同的成立）</vt:lpstr>
      <vt:lpstr>Section One  Establishment of Contract（第一节 合同的成立）</vt:lpstr>
      <vt:lpstr>Section One  Establishment of Contract（第一节 合同的成立）</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Two   Formation of Contract （第二节 合同的结构）</vt:lpstr>
      <vt:lpstr>Section Three   Terms （第三节 关键词）</vt:lpstr>
      <vt:lpstr>Section Three   Terms （第三节 关键词）</vt:lpstr>
      <vt:lpstr>Section Three   Terms （第三节 关键词）</vt:lpstr>
      <vt:lpstr>Section  Four  Exercise （第四节 练习）</vt:lpstr>
      <vt:lpstr>Section  Four  Exercise （第四节 练习）</vt:lpstr>
      <vt:lpstr>Section  Four  Exercise （第四节 练习）</vt:lpstr>
      <vt:lpstr>Section  Four  Exercise （第四节 练习）</vt:lpstr>
      <vt:lpstr>Section  Four  Exercise （第四节 练习）</vt:lpstr>
      <vt:lpstr>PowerPoint 演示文稿</vt:lpstr>
      <vt:lpstr>Chapter 12    Implementation of Import and Export Contract (第十二章  进出口合同的履行） </vt:lpstr>
      <vt:lpstr>CONTENT</vt:lpstr>
      <vt:lpstr>CONTENT</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One  Performance of Export Contract（第一节 出口合同的履行）</vt:lpstr>
      <vt:lpstr>Section Two  Performance of Import Contract（第二节 进口合同的履行）</vt:lpstr>
      <vt:lpstr>Section Two  Performance of Import Contract（第二节 进口合同的履行）</vt:lpstr>
      <vt:lpstr>Section Three  Terms（第三节 关键词）</vt:lpstr>
      <vt:lpstr>Section Three  Terms（第三节 关键词）</vt:lpstr>
      <vt:lpstr>Section Three  Terms（第三节 关键词）</vt:lpstr>
      <vt:lpstr>Section Three  Terms（第三节 关键词）</vt:lpstr>
      <vt:lpstr>Section Three  Terms（第三节 关键词）</vt:lpstr>
      <vt:lpstr>Section  Four  Exercise （第四节 练习）</vt:lpstr>
      <vt:lpstr>Section  Four  Exercise （第四节 练习）</vt:lpstr>
      <vt:lpstr>Section  Four  Exercise （第四节 练习）</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A Brief Introduction to International Trade （第一章 国际贸易简介）</dc:title>
  <dc:creator>asus</dc:creator>
  <cp:lastModifiedBy>诚奕 廖</cp:lastModifiedBy>
  <cp:revision>193</cp:revision>
  <dcterms:created xsi:type="dcterms:W3CDTF">2018-10-04T05:56:00Z</dcterms:created>
  <dcterms:modified xsi:type="dcterms:W3CDTF">2025-01-03T08:50:25Z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E5363A1A01AA401A8B3FC97F5928D14D_12</vt:lpwstr>
  </property>
  <property fmtid="{D5CDD505-2E9C-101B-9397-08002B2CF9AE}" pid="3" name="KSOProductBuildVer">
    <vt:lpwstr>2052-12.1.0.19302</vt:lpwstr>
  </property>
</Properties>
</file>