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76" r:id="rId3"/>
  </p:sldMasterIdLst>
  <p:notesMasterIdLst>
    <p:notesMasterId r:id="rId74"/>
  </p:notesMasterIdLst>
  <p:sldIdLst>
    <p:sldId id="256" r:id="rId4"/>
    <p:sldId id="687" r:id="rId5"/>
    <p:sldId id="688" r:id="rId6"/>
    <p:sldId id="689" r:id="rId7"/>
    <p:sldId id="692" r:id="rId8"/>
    <p:sldId id="693" r:id="rId9"/>
    <p:sldId id="694" r:id="rId10"/>
    <p:sldId id="544" r:id="rId11"/>
    <p:sldId id="695" r:id="rId12"/>
    <p:sldId id="696" r:id="rId13"/>
    <p:sldId id="545" r:id="rId14"/>
    <p:sldId id="697" r:id="rId15"/>
    <p:sldId id="546" r:id="rId16"/>
    <p:sldId id="690" r:id="rId17"/>
    <p:sldId id="639" r:id="rId18"/>
    <p:sldId id="698" r:id="rId19"/>
    <p:sldId id="699" r:id="rId20"/>
    <p:sldId id="700" r:id="rId21"/>
    <p:sldId id="641" r:id="rId22"/>
    <p:sldId id="642" r:id="rId23"/>
    <p:sldId id="643" r:id="rId24"/>
    <p:sldId id="644" r:id="rId25"/>
    <p:sldId id="691" r:id="rId26"/>
    <p:sldId id="645" r:id="rId27"/>
    <p:sldId id="646" r:id="rId28"/>
    <p:sldId id="647" r:id="rId29"/>
    <p:sldId id="648" r:id="rId30"/>
    <p:sldId id="649" r:id="rId31"/>
    <p:sldId id="650" r:id="rId32"/>
    <p:sldId id="651" r:id="rId33"/>
    <p:sldId id="452" r:id="rId34"/>
    <p:sldId id="652" r:id="rId35"/>
    <p:sldId id="701" r:id="rId36"/>
    <p:sldId id="702" r:id="rId37"/>
    <p:sldId id="703" r:id="rId38"/>
    <p:sldId id="704" r:id="rId39"/>
    <p:sldId id="653" r:id="rId40"/>
    <p:sldId id="705" r:id="rId41"/>
    <p:sldId id="706" r:id="rId42"/>
    <p:sldId id="654" r:id="rId43"/>
    <p:sldId id="655" r:id="rId44"/>
    <p:sldId id="656" r:id="rId45"/>
    <p:sldId id="657" r:id="rId46"/>
    <p:sldId id="658" r:id="rId47"/>
    <p:sldId id="659" r:id="rId48"/>
    <p:sldId id="660" r:id="rId49"/>
    <p:sldId id="661" r:id="rId50"/>
    <p:sldId id="662" r:id="rId51"/>
    <p:sldId id="663" r:id="rId52"/>
    <p:sldId id="664" r:id="rId53"/>
    <p:sldId id="665" r:id="rId54"/>
    <p:sldId id="666" r:id="rId55"/>
    <p:sldId id="667" r:id="rId56"/>
    <p:sldId id="668" r:id="rId57"/>
    <p:sldId id="669" r:id="rId58"/>
    <p:sldId id="670" r:id="rId59"/>
    <p:sldId id="671" r:id="rId60"/>
    <p:sldId id="672" r:id="rId61"/>
    <p:sldId id="673" r:id="rId62"/>
    <p:sldId id="674" r:id="rId63"/>
    <p:sldId id="675" r:id="rId64"/>
    <p:sldId id="676" r:id="rId65"/>
    <p:sldId id="677" r:id="rId66"/>
    <p:sldId id="678" r:id="rId67"/>
    <p:sldId id="679" r:id="rId68"/>
    <p:sldId id="680" r:id="rId69"/>
    <p:sldId id="681" r:id="rId70"/>
    <p:sldId id="307" r:id="rId71"/>
    <p:sldId id="309" r:id="rId72"/>
    <p:sldId id="682" r:id="rId73"/>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436"/>
    <p:restoredTop sz="90929"/>
  </p:normalViewPr>
  <p:slideViewPr>
    <p:cSldViewPr showGuides="1">
      <p:cViewPr varScale="1">
        <p:scale>
          <a:sx n="84" d="100"/>
          <a:sy n="84" d="100"/>
        </p:scale>
        <p:origin x="1050" y="78"/>
      </p:cViewPr>
      <p:guideLst>
        <p:guide orient="horz" pos="2166"/>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279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kumimoji="1"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6083" name="Rectangle 3"/>
          <p:cNvSpPr>
            <a:spLocks noGrp="1" noChangeArrowheads="1"/>
          </p:cNvSpPr>
          <p:nvPr>
            <p:ph type="dt" idx="1"/>
          </p:nvPr>
        </p:nvSpPr>
        <p:spPr bwMode="auto">
          <a:xfrm>
            <a:off x="3886200"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kumimoji="1"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244"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46085" name="Rectangle 5"/>
          <p:cNvSpPr>
            <a:spLocks noGrp="1" noChangeArrowheads="1"/>
          </p:cNvSpPr>
          <p:nvPr>
            <p:ph type="body" sz="quarter" idx="3"/>
          </p:nvPr>
        </p:nvSpPr>
        <p:spPr bwMode="auto">
          <a:xfrm>
            <a:off x="914400" y="4343400"/>
            <a:ext cx="50292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第五级</a:t>
            </a:r>
          </a:p>
        </p:txBody>
      </p:sp>
      <p:sp>
        <p:nvSpPr>
          <p:cNvPr id="46086" name="Rectangle 6"/>
          <p:cNvSpPr>
            <a:spLocks noGrp="1" noChangeArrowheads="1"/>
          </p:cNvSpPr>
          <p:nvPr>
            <p:ph type="ftr" sz="quarter" idx="4"/>
          </p:nvPr>
        </p:nvSpPr>
        <p:spPr bwMode="auto">
          <a:xfrm>
            <a:off x="0" y="8686800"/>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kumimoji="1"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6087" name="Rectangle 7"/>
          <p:cNvSpPr>
            <a:spLocks noGrp="1" noChangeArrowheads="1"/>
          </p:cNvSpPr>
          <p:nvPr>
            <p:ph type="sldNum" sz="quarter" idx="5"/>
          </p:nvPr>
        </p:nvSpPr>
        <p:spPr bwMode="auto">
          <a:xfrm>
            <a:off x="3886200" y="8686800"/>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Times New Roman" panose="02020603050405020304" pitchFamily="18" charset="0"/>
                <a:ea typeface="宋体" panose="02010600030101010101" pitchFamily="2" charset="-122"/>
                <a:cs typeface="+mn-cs"/>
              </a:rPr>
              <a:t>‹#›</a:t>
            </a:fld>
            <a:endParaRPr lang="zh-CN" altLang="en-US" sz="1200" strike="noStrike" noProof="1"/>
          </a:p>
        </p:txBody>
      </p:sp>
    </p:spTree>
    <p:extLst>
      <p:ext uri="{BB962C8B-B14F-4D97-AF65-F5344CB8AC3E}">
        <p14:creationId xmlns:p14="http://schemas.microsoft.com/office/powerpoint/2010/main" val="178828768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3.xml"/><Relationship Id="rId1" Type="http://schemas.openxmlformats.org/officeDocument/2006/relationships/vmlDrawing" Target="../drawings/vmlDrawing3.v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aphicFrame>
        <p:nvGraphicFramePr>
          <p:cNvPr id="4098"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3079" r:id="rId3" imgW="10210800" imgH="1816100" progId="Photoshop.Image.6">
                  <p:embed/>
                </p:oleObj>
              </mc:Choice>
              <mc:Fallback>
                <p:oleObj r:id="rId3" imgW="10210800" imgH="1816100" progId="Photoshop.Image.6">
                  <p:embed/>
                  <p:pic>
                    <p:nvPicPr>
                      <p:cNvPr id="0" name="图片 3075"/>
                      <p:cNvPicPr/>
                      <p:nvPr/>
                    </p:nvPicPr>
                    <p:blipFill>
                      <a:blip r:embed="rId4"/>
                      <a:stretch>
                        <a:fillRect/>
                      </a:stretch>
                    </p:blipFill>
                    <p:spPr>
                      <a:xfrm>
                        <a:off x="44450" y="2393950"/>
                        <a:ext cx="9077325" cy="1819275"/>
                      </a:xfrm>
                      <a:prstGeom prst="rect">
                        <a:avLst/>
                      </a:prstGeom>
                      <a:noFill/>
                      <a:ln w="38100">
                        <a:noFill/>
                        <a:miter/>
                      </a:ln>
                    </p:spPr>
                  </p:pic>
                </p:oleObj>
              </mc:Fallback>
            </mc:AlternateContent>
          </a:graphicData>
        </a:graphic>
      </p:graphicFrame>
      <p:grpSp>
        <p:nvGrpSpPr>
          <p:cNvPr id="4099" name="Group 16"/>
          <p:cNvGrpSpPr/>
          <p:nvPr/>
        </p:nvGrpSpPr>
        <p:grpSpPr>
          <a:xfrm>
            <a:off x="34925" y="4292600"/>
            <a:ext cx="9074150" cy="2520950"/>
            <a:chOff x="0" y="2640"/>
            <a:chExt cx="5760" cy="1680"/>
          </a:xfrm>
        </p:grpSpPr>
        <p:sp>
          <p:nvSpPr>
            <p:cNvPr id="4100" name="Rectangle 17"/>
            <p:cNvSpPr/>
            <p:nvPr/>
          </p:nvSpPr>
          <p:spPr>
            <a:xfrm>
              <a:off x="0" y="2640"/>
              <a:ext cx="5760" cy="1680"/>
            </a:xfrm>
            <a:prstGeom prst="rect">
              <a:avLst/>
            </a:prstGeom>
            <a:solidFill>
              <a:schemeClr val="bg2"/>
            </a:solidFill>
            <a:ln w="9525">
              <a:noFill/>
            </a:ln>
          </p:spPr>
          <p:txBody>
            <a:bodyPr wrap="none" anchor="ctr"/>
            <a:lstStyle/>
            <a:p>
              <a:pPr lvl="0" eaLnBrk="0" hangingPunct="0"/>
              <a:endParaRPr lang="zh-CN" altLang="en-US" dirty="0">
                <a:latin typeface="Times New Roman" panose="02020603050405020304" pitchFamily="18" charset="0"/>
              </a:endParaRPr>
            </a:p>
          </p:txBody>
        </p:sp>
        <p:sp>
          <p:nvSpPr>
            <p:cNvPr id="18" name="Rectangle 18"/>
            <p:cNvSpPr>
              <a:spLocks noChangeArrowheads="1"/>
            </p:cNvSpPr>
            <p:nvPr/>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9"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4103" name="Group 20"/>
          <p:cNvGrpSpPr/>
          <p:nvPr/>
        </p:nvGrpSpPr>
        <p:grpSpPr>
          <a:xfrm>
            <a:off x="-4762" y="0"/>
            <a:ext cx="9148762" cy="6856413"/>
            <a:chOff x="-3" y="0"/>
            <a:chExt cx="5763" cy="4319"/>
          </a:xfrm>
        </p:grpSpPr>
        <p:sp>
          <p:nvSpPr>
            <p:cNvPr id="4104" name="AutoShape 21"/>
            <p:cNvSpPr/>
            <p:nvPr/>
          </p:nvSpPr>
          <p:spPr>
            <a:xfrm>
              <a:off x="24" y="24"/>
              <a:ext cx="5712" cy="4272"/>
            </a:xfrm>
            <a:prstGeom prst="roundRect">
              <a:avLst>
                <a:gd name="adj" fmla="val 6227"/>
              </a:avLst>
            </a:prstGeom>
            <a:noFill/>
            <a:ln w="76200" cap="flat" cmpd="sng">
              <a:solidFill>
                <a:schemeClr val="bg1"/>
              </a:solidFill>
              <a:prstDash val="solid"/>
              <a:round/>
              <a:headEnd type="none" w="med" len="med"/>
              <a:tailEnd type="none" w="med" len="med"/>
            </a:ln>
          </p:spPr>
          <p:txBody>
            <a:bodyPr wrap="none" anchor="ctr"/>
            <a:lstStyle/>
            <a:p>
              <a:pPr lvl="0" eaLnBrk="0" hangingPunct="0"/>
              <a:endParaRPr lang="zh-CN" altLang="en-US" dirty="0">
                <a:latin typeface="Times New Roman" panose="02020603050405020304" pitchFamily="18" charset="0"/>
              </a:endParaRPr>
            </a:p>
          </p:txBody>
        </p:sp>
        <p:sp>
          <p:nvSpPr>
            <p:cNvPr id="4105" name="Freeform 22"/>
            <p:cNvSpPr/>
            <p:nvPr/>
          </p:nvSpPr>
          <p:spPr>
            <a:xfrm>
              <a:off x="0"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4106" name="Freeform 23"/>
            <p:cNvSpPr/>
            <p:nvPr/>
          </p:nvSpPr>
          <p:spPr>
            <a:xfrm rot="-5408600">
              <a:off x="-50" y="4030"/>
              <a:ext cx="336" cy="242"/>
            </a:xfrm>
            <a:custGeom>
              <a:avLst/>
              <a:gdLst/>
              <a:ahLst/>
              <a:cxnLst>
                <a:cxn ang="0">
                  <a:pos x="0" y="12"/>
                </a:cxn>
                <a:cxn ang="0">
                  <a:pos x="0" y="96"/>
                </a:cxn>
                <a:cxn ang="0">
                  <a:pos x="96" y="48"/>
                </a:cxn>
                <a:cxn ang="0">
                  <a:pos x="192" y="12"/>
                </a:cxn>
                <a:cxn ang="0">
                  <a:pos x="336"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4107" name="Freeform 24"/>
            <p:cNvSpPr/>
            <p:nvPr/>
          </p:nvSpPr>
          <p:spPr>
            <a:xfrm rot="10769190">
              <a:off x="5519" y="4031"/>
              <a:ext cx="232" cy="287"/>
            </a:xfrm>
            <a:custGeom>
              <a:avLst/>
              <a:gdLst/>
              <a:ahLst/>
              <a:cxnLst>
                <a:cxn ang="0">
                  <a:pos x="0" y="20"/>
                </a:cxn>
                <a:cxn ang="0">
                  <a:pos x="0" y="161"/>
                </a:cxn>
                <a:cxn ang="0">
                  <a:pos x="32" y="81"/>
                </a:cxn>
                <a:cxn ang="0">
                  <a:pos x="64" y="20"/>
                </a:cxn>
                <a:cxn ang="0">
                  <a:pos x="110"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4108" name="Freeform 25"/>
            <p:cNvSpPr/>
            <p:nvPr/>
          </p:nvSpPr>
          <p:spPr>
            <a:xfrm rot="5400000">
              <a:off x="5472"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grpSp>
      <p:grpSp>
        <p:nvGrpSpPr>
          <p:cNvPr id="4109" name="Group 26"/>
          <p:cNvGrpSpPr/>
          <p:nvPr/>
        </p:nvGrpSpPr>
        <p:grpSpPr>
          <a:xfrm>
            <a:off x="2482850" y="2895600"/>
            <a:ext cx="2698750" cy="1041400"/>
            <a:chOff x="1610" y="1965"/>
            <a:chExt cx="1700" cy="656"/>
          </a:xfrm>
        </p:grpSpPr>
        <p:pic>
          <p:nvPicPr>
            <p:cNvPr id="4110" name="Picture 27" descr="Untitled-1 copy"/>
            <p:cNvPicPr>
              <a:picLocks noChangeAspect="1"/>
            </p:cNvPicPr>
            <p:nvPr/>
          </p:nvPicPr>
          <p:blipFill>
            <a:blip r:embed="rId5"/>
            <a:stretch>
              <a:fillRect/>
            </a:stretch>
          </p:blipFill>
          <p:spPr>
            <a:xfrm>
              <a:off x="2426" y="1965"/>
              <a:ext cx="590" cy="590"/>
            </a:xfrm>
            <a:prstGeom prst="rect">
              <a:avLst/>
            </a:prstGeom>
            <a:noFill/>
            <a:ln w="9525">
              <a:noFill/>
            </a:ln>
          </p:spPr>
        </p:pic>
        <p:pic>
          <p:nvPicPr>
            <p:cNvPr id="4111" name="Picture 28" descr="Untitled-1 copy"/>
            <p:cNvPicPr>
              <a:picLocks noChangeAspect="1"/>
            </p:cNvPicPr>
            <p:nvPr/>
          </p:nvPicPr>
          <p:blipFill>
            <a:blip r:embed="rId6"/>
            <a:stretch>
              <a:fillRect/>
            </a:stretch>
          </p:blipFill>
          <p:spPr>
            <a:xfrm>
              <a:off x="3061" y="2372"/>
              <a:ext cx="249" cy="249"/>
            </a:xfrm>
            <a:prstGeom prst="rect">
              <a:avLst/>
            </a:prstGeom>
            <a:noFill/>
            <a:ln w="9525">
              <a:noFill/>
            </a:ln>
          </p:spPr>
        </p:pic>
        <p:pic>
          <p:nvPicPr>
            <p:cNvPr id="4112" name="Picture 29" descr="Untitled-1 copy"/>
            <p:cNvPicPr>
              <a:picLocks noChangeAspect="1"/>
            </p:cNvPicPr>
            <p:nvPr/>
          </p:nvPicPr>
          <p:blipFill>
            <a:blip r:embed="rId5"/>
            <a:stretch>
              <a:fillRect/>
            </a:stretch>
          </p:blipFill>
          <p:spPr>
            <a:xfrm>
              <a:off x="1610" y="2237"/>
              <a:ext cx="363" cy="363"/>
            </a:xfrm>
            <a:prstGeom prst="rect">
              <a:avLst/>
            </a:prstGeom>
            <a:noFill/>
            <a:ln w="9525">
              <a:noFill/>
            </a:ln>
          </p:spPr>
        </p:pic>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pPr fontAlgn="base"/>
            <a:r>
              <a:rPr lang="zh-CN" altLang="en-US" strike="noStrike" noProof="1" smtClean="0"/>
              <a:t>单击此处编辑母版标题样式</a:t>
            </a:r>
            <a:endParaRPr lang="zh-CN" altLang="en-US" strike="noStrike" noProof="1"/>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fontAlgn="base"/>
            <a:r>
              <a:rPr lang="zh-CN" altLang="en-US" strike="noStrike" noProof="1" smtClean="0"/>
              <a:t>单击此处编辑母版副标题样式</a:t>
            </a:r>
            <a:endParaRPr lang="zh-CN" altLang="en-US" strike="noStrike" noProof="1"/>
          </a:p>
        </p:txBody>
      </p:sp>
      <p:sp>
        <p:nvSpPr>
          <p:cNvPr id="3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6122987"/>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hasCustomPrompt="1"/>
          </p:nvPr>
        </p:nvSpPr>
        <p:spPr>
          <a:xfrm>
            <a:off x="457200" y="1447800"/>
            <a:ext cx="8229600" cy="494982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单击图标添加表格</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301625" y="1600200"/>
            <a:ext cx="4194175" cy="4498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194175" cy="4498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15" name="日期占位符 4"/>
          <p:cNvSpPr>
            <a:spLocks noGrp="1"/>
          </p:cNvSpPr>
          <p:nvPr>
            <p:ph type="dt" sz="half" idx="1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灯片编号占位符 6"/>
          <p:cNvSpPr>
            <a:spLocks noGrp="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cs"/>
              </a:rPr>
              <a:t>‹#›</a:t>
            </a:fld>
            <a:endParaRPr lang="en-US" altLang="zh-CN"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aphicFrame>
        <p:nvGraphicFramePr>
          <p:cNvPr id="6146"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4098" r:id="rId3" imgW="10210800" imgH="1816100" progId="Photoshop.Image.6">
                  <p:embed/>
                </p:oleObj>
              </mc:Choice>
              <mc:Fallback>
                <p:oleObj r:id="rId3" imgW="10210800" imgH="1816100" progId="Photoshop.Image.6">
                  <p:embed/>
                  <p:pic>
                    <p:nvPicPr>
                      <p:cNvPr id="0" name="图片 3076"/>
                      <p:cNvPicPr/>
                      <p:nvPr/>
                    </p:nvPicPr>
                    <p:blipFill>
                      <a:blip r:embed="rId4"/>
                      <a:stretch>
                        <a:fillRect/>
                      </a:stretch>
                    </p:blipFill>
                    <p:spPr>
                      <a:xfrm>
                        <a:off x="44450" y="2393950"/>
                        <a:ext cx="9077325" cy="1819275"/>
                      </a:xfrm>
                      <a:prstGeom prst="rect">
                        <a:avLst/>
                      </a:prstGeom>
                      <a:noFill/>
                      <a:ln w="38100">
                        <a:noFill/>
                        <a:miter/>
                      </a:ln>
                    </p:spPr>
                  </p:pic>
                </p:oleObj>
              </mc:Fallback>
            </mc:AlternateContent>
          </a:graphicData>
        </a:graphic>
      </p:graphicFrame>
      <p:grpSp>
        <p:nvGrpSpPr>
          <p:cNvPr id="6147" name="Group 16"/>
          <p:cNvGrpSpPr/>
          <p:nvPr/>
        </p:nvGrpSpPr>
        <p:grpSpPr>
          <a:xfrm>
            <a:off x="34925" y="4292600"/>
            <a:ext cx="9074150" cy="2520950"/>
            <a:chOff x="0" y="2640"/>
            <a:chExt cx="5760" cy="1680"/>
          </a:xfrm>
        </p:grpSpPr>
        <p:sp>
          <p:nvSpPr>
            <p:cNvPr id="6148" name="Rectangle 17"/>
            <p:cNvSpPr/>
            <p:nvPr/>
          </p:nvSpPr>
          <p:spPr>
            <a:xfrm>
              <a:off x="0" y="2640"/>
              <a:ext cx="5760" cy="1680"/>
            </a:xfrm>
            <a:prstGeom prst="rect">
              <a:avLst/>
            </a:prstGeom>
            <a:solidFill>
              <a:schemeClr val="bg2"/>
            </a:soli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8" name="Rectangle 18"/>
            <p:cNvSpPr>
              <a:spLocks noChangeArrowheads="1"/>
            </p:cNvSpPr>
            <p:nvPr/>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9"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6151" name="Group 20"/>
          <p:cNvGrpSpPr/>
          <p:nvPr/>
        </p:nvGrpSpPr>
        <p:grpSpPr>
          <a:xfrm>
            <a:off x="-4762" y="0"/>
            <a:ext cx="9148762" cy="6856413"/>
            <a:chOff x="-3" y="0"/>
            <a:chExt cx="5763" cy="4319"/>
          </a:xfrm>
        </p:grpSpPr>
        <p:sp>
          <p:nvSpPr>
            <p:cNvPr id="6152" name="AutoShape 21"/>
            <p:cNvSpPr/>
            <p:nvPr/>
          </p:nvSpPr>
          <p:spPr>
            <a:xfrm>
              <a:off x="24" y="24"/>
              <a:ext cx="5712" cy="4272"/>
            </a:xfrm>
            <a:prstGeom prst="roundRect">
              <a:avLst>
                <a:gd name="adj" fmla="val 6227"/>
              </a:avLst>
            </a:prstGeom>
            <a:noFill/>
            <a:ln w="76200" cap="flat" cmpd="sng">
              <a:solidFill>
                <a:schemeClr val="bg1"/>
              </a:solidFill>
              <a:prstDash val="solid"/>
              <a:round/>
              <a:headEnd type="none" w="med" len="med"/>
              <a:tailEnd type="none" w="med" len="med"/>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6153" name="Freeform 22"/>
            <p:cNvSpPr/>
            <p:nvPr/>
          </p:nvSpPr>
          <p:spPr>
            <a:xfrm>
              <a:off x="0"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6154" name="Freeform 23"/>
            <p:cNvSpPr/>
            <p:nvPr/>
          </p:nvSpPr>
          <p:spPr>
            <a:xfrm rot="-5408600">
              <a:off x="-50" y="4030"/>
              <a:ext cx="336" cy="242"/>
            </a:xfrm>
            <a:custGeom>
              <a:avLst/>
              <a:gdLst/>
              <a:ahLst/>
              <a:cxnLst>
                <a:cxn ang="0">
                  <a:pos x="0" y="12"/>
                </a:cxn>
                <a:cxn ang="0">
                  <a:pos x="0" y="96"/>
                </a:cxn>
                <a:cxn ang="0">
                  <a:pos x="96" y="48"/>
                </a:cxn>
                <a:cxn ang="0">
                  <a:pos x="192" y="12"/>
                </a:cxn>
                <a:cxn ang="0">
                  <a:pos x="336"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6155" name="Freeform 24"/>
            <p:cNvSpPr/>
            <p:nvPr/>
          </p:nvSpPr>
          <p:spPr>
            <a:xfrm rot="10769190">
              <a:off x="5519" y="4031"/>
              <a:ext cx="232" cy="287"/>
            </a:xfrm>
            <a:custGeom>
              <a:avLst/>
              <a:gdLst/>
              <a:ahLst/>
              <a:cxnLst>
                <a:cxn ang="0">
                  <a:pos x="0" y="20"/>
                </a:cxn>
                <a:cxn ang="0">
                  <a:pos x="0" y="161"/>
                </a:cxn>
                <a:cxn ang="0">
                  <a:pos x="32" y="81"/>
                </a:cxn>
                <a:cxn ang="0">
                  <a:pos x="64" y="20"/>
                </a:cxn>
                <a:cxn ang="0">
                  <a:pos x="110"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6156" name="Freeform 25"/>
            <p:cNvSpPr/>
            <p:nvPr/>
          </p:nvSpPr>
          <p:spPr>
            <a:xfrm rot="5400000">
              <a:off x="5472"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grpSp>
      <p:grpSp>
        <p:nvGrpSpPr>
          <p:cNvPr id="6157" name="Group 26"/>
          <p:cNvGrpSpPr/>
          <p:nvPr/>
        </p:nvGrpSpPr>
        <p:grpSpPr>
          <a:xfrm>
            <a:off x="2482850" y="2895600"/>
            <a:ext cx="2698750" cy="1041400"/>
            <a:chOff x="1610" y="1965"/>
            <a:chExt cx="1700" cy="656"/>
          </a:xfrm>
        </p:grpSpPr>
        <p:pic>
          <p:nvPicPr>
            <p:cNvPr id="6158" name="Picture 27" descr="Untitled-1 copy"/>
            <p:cNvPicPr>
              <a:picLocks noChangeAspect="1"/>
            </p:cNvPicPr>
            <p:nvPr/>
          </p:nvPicPr>
          <p:blipFill>
            <a:blip r:embed="rId5"/>
            <a:stretch>
              <a:fillRect/>
            </a:stretch>
          </p:blipFill>
          <p:spPr>
            <a:xfrm>
              <a:off x="2426" y="1965"/>
              <a:ext cx="590" cy="590"/>
            </a:xfrm>
            <a:prstGeom prst="rect">
              <a:avLst/>
            </a:prstGeom>
            <a:noFill/>
            <a:ln w="9525">
              <a:noFill/>
            </a:ln>
          </p:spPr>
        </p:pic>
        <p:pic>
          <p:nvPicPr>
            <p:cNvPr id="6159" name="Picture 28" descr="Untitled-1 copy"/>
            <p:cNvPicPr>
              <a:picLocks noChangeAspect="1"/>
            </p:cNvPicPr>
            <p:nvPr/>
          </p:nvPicPr>
          <p:blipFill>
            <a:blip r:embed="rId6"/>
            <a:stretch>
              <a:fillRect/>
            </a:stretch>
          </p:blipFill>
          <p:spPr>
            <a:xfrm>
              <a:off x="3061" y="2372"/>
              <a:ext cx="249" cy="249"/>
            </a:xfrm>
            <a:prstGeom prst="rect">
              <a:avLst/>
            </a:prstGeom>
            <a:noFill/>
            <a:ln w="9525">
              <a:noFill/>
            </a:ln>
          </p:spPr>
        </p:pic>
        <p:pic>
          <p:nvPicPr>
            <p:cNvPr id="6160" name="Picture 29" descr="Untitled-1 copy"/>
            <p:cNvPicPr>
              <a:picLocks noChangeAspect="1"/>
            </p:cNvPicPr>
            <p:nvPr/>
          </p:nvPicPr>
          <p:blipFill>
            <a:blip r:embed="rId5"/>
            <a:stretch>
              <a:fillRect/>
            </a:stretch>
          </p:blipFill>
          <p:spPr>
            <a:xfrm>
              <a:off x="1610" y="2237"/>
              <a:ext cx="363" cy="363"/>
            </a:xfrm>
            <a:prstGeom prst="rect">
              <a:avLst/>
            </a:prstGeom>
            <a:noFill/>
            <a:ln w="9525">
              <a:noFill/>
            </a:ln>
          </p:spPr>
        </p:pic>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pPr fontAlgn="base"/>
            <a:r>
              <a:rPr lang="zh-CN" altLang="en-US" strike="noStrike" noProof="1" smtClean="0"/>
              <a:t>单击此处编辑母版标题样式</a:t>
            </a:r>
            <a:endParaRPr lang="zh-CN" altLang="en-US" strike="noStrike" noProof="1"/>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fontAlgn="base"/>
            <a:r>
              <a:rPr lang="zh-CN" altLang="en-US" strike="noStrike" noProof="1" smtClean="0"/>
              <a:t>单击此处编辑母版副标题样式</a:t>
            </a:r>
            <a:endParaRPr lang="zh-CN" altLang="en-US" strike="noStrike" noProof="1"/>
          </a:p>
        </p:txBody>
      </p:sp>
      <p:sp>
        <p:nvSpPr>
          <p:cNvPr id="3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6122987"/>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hasCustomPrompt="1"/>
          </p:nvPr>
        </p:nvSpPr>
        <p:spPr>
          <a:xfrm>
            <a:off x="457200" y="1447800"/>
            <a:ext cx="8229600" cy="494982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单击图标添加表格</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301625" y="1600200"/>
            <a:ext cx="4194175" cy="4498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194175" cy="4498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15" name="日期占位符 4"/>
          <p:cNvSpPr>
            <a:spLocks noGrp="1"/>
          </p:cNvSpPr>
          <p:nvPr>
            <p:ph type="dt" sz="half" idx="1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灯片编号占位符 6"/>
          <p:cNvSpPr>
            <a:spLocks noGrp="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cs"/>
              </a:rPr>
              <a:t>‹#›</a:t>
            </a:fld>
            <a:endParaRPr lang="en-US" altLang="zh-CN"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aphicFrame>
        <p:nvGraphicFramePr>
          <p:cNvPr id="8194"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5122" r:id="rId3" imgW="10210800" imgH="1816100" progId="Photoshop.Image.6">
                  <p:embed/>
                </p:oleObj>
              </mc:Choice>
              <mc:Fallback>
                <p:oleObj r:id="rId3" imgW="10210800" imgH="1816100" progId="Photoshop.Image.6">
                  <p:embed/>
                  <p:pic>
                    <p:nvPicPr>
                      <p:cNvPr id="0" name="图片 3077"/>
                      <p:cNvPicPr/>
                      <p:nvPr/>
                    </p:nvPicPr>
                    <p:blipFill>
                      <a:blip r:embed="rId4"/>
                      <a:stretch>
                        <a:fillRect/>
                      </a:stretch>
                    </p:blipFill>
                    <p:spPr>
                      <a:xfrm>
                        <a:off x="44450" y="2393950"/>
                        <a:ext cx="9077325" cy="1819275"/>
                      </a:xfrm>
                      <a:prstGeom prst="rect">
                        <a:avLst/>
                      </a:prstGeom>
                      <a:noFill/>
                      <a:ln w="38100">
                        <a:noFill/>
                        <a:miter/>
                      </a:ln>
                    </p:spPr>
                  </p:pic>
                </p:oleObj>
              </mc:Fallback>
            </mc:AlternateContent>
          </a:graphicData>
        </a:graphic>
      </p:graphicFrame>
      <p:grpSp>
        <p:nvGrpSpPr>
          <p:cNvPr id="8195" name="Group 16"/>
          <p:cNvGrpSpPr/>
          <p:nvPr/>
        </p:nvGrpSpPr>
        <p:grpSpPr>
          <a:xfrm>
            <a:off x="34925" y="4292600"/>
            <a:ext cx="9074150" cy="2520950"/>
            <a:chOff x="0" y="2640"/>
            <a:chExt cx="5760" cy="1680"/>
          </a:xfrm>
        </p:grpSpPr>
        <p:sp>
          <p:nvSpPr>
            <p:cNvPr id="8196" name="Rectangle 17"/>
            <p:cNvSpPr/>
            <p:nvPr/>
          </p:nvSpPr>
          <p:spPr>
            <a:xfrm>
              <a:off x="0" y="2640"/>
              <a:ext cx="5760" cy="1680"/>
            </a:xfrm>
            <a:prstGeom prst="rect">
              <a:avLst/>
            </a:prstGeom>
            <a:solidFill>
              <a:schemeClr val="bg2"/>
            </a:soli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8" name="Rectangle 18"/>
            <p:cNvSpPr>
              <a:spLocks noChangeArrowheads="1"/>
            </p:cNvSpPr>
            <p:nvPr/>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9"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8199" name="Group 20"/>
          <p:cNvGrpSpPr/>
          <p:nvPr/>
        </p:nvGrpSpPr>
        <p:grpSpPr>
          <a:xfrm>
            <a:off x="-4762" y="0"/>
            <a:ext cx="9148762" cy="6856413"/>
            <a:chOff x="-3" y="0"/>
            <a:chExt cx="5763" cy="4319"/>
          </a:xfrm>
        </p:grpSpPr>
        <p:sp>
          <p:nvSpPr>
            <p:cNvPr id="8200" name="AutoShape 21"/>
            <p:cNvSpPr/>
            <p:nvPr/>
          </p:nvSpPr>
          <p:spPr>
            <a:xfrm>
              <a:off x="24" y="24"/>
              <a:ext cx="5712" cy="4272"/>
            </a:xfrm>
            <a:prstGeom prst="roundRect">
              <a:avLst>
                <a:gd name="adj" fmla="val 6227"/>
              </a:avLst>
            </a:prstGeom>
            <a:noFill/>
            <a:ln w="76200" cap="flat" cmpd="sng">
              <a:solidFill>
                <a:schemeClr val="bg1"/>
              </a:solidFill>
              <a:prstDash val="solid"/>
              <a:round/>
              <a:headEnd type="none" w="med" len="med"/>
              <a:tailEnd type="none" w="med" len="med"/>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8201" name="Freeform 22"/>
            <p:cNvSpPr/>
            <p:nvPr/>
          </p:nvSpPr>
          <p:spPr>
            <a:xfrm>
              <a:off x="0"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8202" name="Freeform 23"/>
            <p:cNvSpPr/>
            <p:nvPr/>
          </p:nvSpPr>
          <p:spPr>
            <a:xfrm rot="-5408600">
              <a:off x="-50" y="4030"/>
              <a:ext cx="336" cy="242"/>
            </a:xfrm>
            <a:custGeom>
              <a:avLst/>
              <a:gdLst/>
              <a:ahLst/>
              <a:cxnLst>
                <a:cxn ang="0">
                  <a:pos x="0" y="12"/>
                </a:cxn>
                <a:cxn ang="0">
                  <a:pos x="0" y="96"/>
                </a:cxn>
                <a:cxn ang="0">
                  <a:pos x="96" y="48"/>
                </a:cxn>
                <a:cxn ang="0">
                  <a:pos x="192" y="12"/>
                </a:cxn>
                <a:cxn ang="0">
                  <a:pos x="336"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8203" name="Freeform 24"/>
            <p:cNvSpPr/>
            <p:nvPr/>
          </p:nvSpPr>
          <p:spPr>
            <a:xfrm rot="10769190">
              <a:off x="5519" y="4031"/>
              <a:ext cx="232" cy="287"/>
            </a:xfrm>
            <a:custGeom>
              <a:avLst/>
              <a:gdLst/>
              <a:ahLst/>
              <a:cxnLst>
                <a:cxn ang="0">
                  <a:pos x="0" y="20"/>
                </a:cxn>
                <a:cxn ang="0">
                  <a:pos x="0" y="161"/>
                </a:cxn>
                <a:cxn ang="0">
                  <a:pos x="32" y="81"/>
                </a:cxn>
                <a:cxn ang="0">
                  <a:pos x="64" y="20"/>
                </a:cxn>
                <a:cxn ang="0">
                  <a:pos x="110"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8204" name="Freeform 25"/>
            <p:cNvSpPr/>
            <p:nvPr/>
          </p:nvSpPr>
          <p:spPr>
            <a:xfrm rot="5400000">
              <a:off x="5472"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grpSp>
      <p:grpSp>
        <p:nvGrpSpPr>
          <p:cNvPr id="8205" name="Group 26"/>
          <p:cNvGrpSpPr/>
          <p:nvPr/>
        </p:nvGrpSpPr>
        <p:grpSpPr>
          <a:xfrm>
            <a:off x="2482850" y="2895600"/>
            <a:ext cx="2698750" cy="1041400"/>
            <a:chOff x="1610" y="1965"/>
            <a:chExt cx="1700" cy="656"/>
          </a:xfrm>
        </p:grpSpPr>
        <p:pic>
          <p:nvPicPr>
            <p:cNvPr id="8206" name="Picture 27" descr="Untitled-1 copy"/>
            <p:cNvPicPr>
              <a:picLocks noChangeAspect="1"/>
            </p:cNvPicPr>
            <p:nvPr/>
          </p:nvPicPr>
          <p:blipFill>
            <a:blip r:embed="rId5"/>
            <a:stretch>
              <a:fillRect/>
            </a:stretch>
          </p:blipFill>
          <p:spPr>
            <a:xfrm>
              <a:off x="2426" y="1965"/>
              <a:ext cx="590" cy="590"/>
            </a:xfrm>
            <a:prstGeom prst="rect">
              <a:avLst/>
            </a:prstGeom>
            <a:noFill/>
            <a:ln w="9525">
              <a:noFill/>
            </a:ln>
          </p:spPr>
        </p:pic>
        <p:pic>
          <p:nvPicPr>
            <p:cNvPr id="8207" name="Picture 28" descr="Untitled-1 copy"/>
            <p:cNvPicPr>
              <a:picLocks noChangeAspect="1"/>
            </p:cNvPicPr>
            <p:nvPr/>
          </p:nvPicPr>
          <p:blipFill>
            <a:blip r:embed="rId6"/>
            <a:stretch>
              <a:fillRect/>
            </a:stretch>
          </p:blipFill>
          <p:spPr>
            <a:xfrm>
              <a:off x="3061" y="2372"/>
              <a:ext cx="249" cy="249"/>
            </a:xfrm>
            <a:prstGeom prst="rect">
              <a:avLst/>
            </a:prstGeom>
            <a:noFill/>
            <a:ln w="9525">
              <a:noFill/>
            </a:ln>
          </p:spPr>
        </p:pic>
        <p:pic>
          <p:nvPicPr>
            <p:cNvPr id="8208" name="Picture 29" descr="Untitled-1 copy"/>
            <p:cNvPicPr>
              <a:picLocks noChangeAspect="1"/>
            </p:cNvPicPr>
            <p:nvPr/>
          </p:nvPicPr>
          <p:blipFill>
            <a:blip r:embed="rId5"/>
            <a:stretch>
              <a:fillRect/>
            </a:stretch>
          </p:blipFill>
          <p:spPr>
            <a:xfrm>
              <a:off x="1610" y="2237"/>
              <a:ext cx="363" cy="363"/>
            </a:xfrm>
            <a:prstGeom prst="rect">
              <a:avLst/>
            </a:prstGeom>
            <a:noFill/>
            <a:ln w="9525">
              <a:noFill/>
            </a:ln>
          </p:spPr>
        </p:pic>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pPr fontAlgn="base"/>
            <a:r>
              <a:rPr lang="zh-CN" altLang="en-US" strike="noStrike" noProof="1" smtClean="0"/>
              <a:t>单击此处编辑母版标题样式</a:t>
            </a:r>
            <a:endParaRPr lang="zh-CN" altLang="en-US" strike="noStrike" noProof="1"/>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fontAlgn="base"/>
            <a:r>
              <a:rPr lang="zh-CN" altLang="en-US" strike="noStrike" noProof="1" smtClean="0"/>
              <a:t>单击此处编辑母版副标题样式</a:t>
            </a:r>
            <a:endParaRPr lang="zh-CN" altLang="en-US" strike="noStrike" noProof="1"/>
          </a:p>
        </p:txBody>
      </p:sp>
      <p:sp>
        <p:nvSpPr>
          <p:cNvPr id="3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6122987"/>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hasCustomPrompt="1"/>
          </p:nvPr>
        </p:nvSpPr>
        <p:spPr>
          <a:xfrm>
            <a:off x="457200" y="1447800"/>
            <a:ext cx="8229600" cy="494982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单击图标添加表格</a:t>
            </a: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301625" y="1600200"/>
            <a:ext cx="4194175" cy="4498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600200"/>
            <a:ext cx="4194175" cy="4498975"/>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15" name="日期占位符 4"/>
          <p:cNvSpPr>
            <a:spLocks noGrp="1"/>
          </p:cNvSpPr>
          <p:nvPr>
            <p:ph type="dt" sz="half" idx="1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灯片编号占位符 6"/>
          <p:cNvSpPr>
            <a:spLocks noGrp="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cs"/>
              </a:rPr>
              <a:t>‹#›</a:t>
            </a:fld>
            <a:endParaRPr lang="en-US" altLang="zh-CN"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smtClean="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2.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2.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11"/>
          <p:cNvGrpSpPr/>
          <p:nvPr/>
        </p:nvGrpSpPr>
        <p:grpSpPr>
          <a:xfrm>
            <a:off x="0" y="285750"/>
            <a:ext cx="9156700" cy="911225"/>
            <a:chOff x="-1" y="196"/>
            <a:chExt cx="5768" cy="635"/>
          </a:xfrm>
        </p:grpSpPr>
        <p:sp>
          <p:nvSpPr>
            <p:cNvPr id="1027" name="Rectangle 12"/>
            <p:cNvSpPr/>
            <p:nvPr/>
          </p:nvSpPr>
          <p:spPr>
            <a:xfrm>
              <a:off x="1" y="196"/>
              <a:ext cx="5766" cy="635"/>
            </a:xfrm>
            <a:prstGeom prst="rect">
              <a:avLst/>
            </a:prstGeom>
            <a:gradFill rotWithShape="1">
              <a:gsLst>
                <a:gs pos="0">
                  <a:schemeClr val="accent1"/>
                </a:gs>
                <a:gs pos="100000">
                  <a:schemeClr val="tx1"/>
                </a:gs>
              </a:gsLst>
              <a:lin ang="0" scaled="1"/>
              <a:tileRect/>
            </a:gradFill>
            <a:ln w="9525">
              <a:noFill/>
            </a:ln>
          </p:spPr>
          <p:txBody>
            <a:bodyPr wrap="none" anchor="ctr"/>
            <a:lstStyle/>
            <a:p>
              <a:pPr lvl="0" eaLnBrk="0" hangingPunct="0"/>
              <a:endParaRPr lang="zh-CN" altLang="en-US" dirty="0">
                <a:latin typeface="Times New Roman" panose="02020603050405020304" pitchFamily="18" charset="0"/>
              </a:endParaRPr>
            </a:p>
          </p:txBody>
        </p:sp>
        <p:sp>
          <p:nvSpPr>
            <p:cNvPr id="1037" name="Freeform 13"/>
            <p:cNvSpPr/>
            <p:nvPr/>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8" name="Freeform 14"/>
            <p:cNvSpPr/>
            <p:nvPr/>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1032" name="Picture 17" descr="Untitled-1 copy"/>
          <p:cNvPicPr>
            <a:picLocks noChangeAspect="1"/>
          </p:cNvPicPr>
          <p:nvPr/>
        </p:nvPicPr>
        <p:blipFill>
          <a:blip r:embed="rId15"/>
          <a:stretch>
            <a:fillRect/>
          </a:stretch>
        </p:blipFill>
        <p:spPr>
          <a:xfrm>
            <a:off x="252413" y="382588"/>
            <a:ext cx="720725" cy="720725"/>
          </a:xfrm>
          <a:prstGeom prst="rect">
            <a:avLst/>
          </a:prstGeom>
          <a:noFill/>
          <a:ln w="9525">
            <a:noFill/>
          </a:ln>
        </p:spPr>
      </p:pic>
      <p:pic>
        <p:nvPicPr>
          <p:cNvPr id="1033" name="Picture 18" descr="Untitled-1 copy"/>
          <p:cNvPicPr>
            <a:picLocks noChangeAspect="1"/>
          </p:cNvPicPr>
          <p:nvPr/>
        </p:nvPicPr>
        <p:blipFill>
          <a:blip r:embed="rId16"/>
          <a:stretch>
            <a:fillRect/>
          </a:stretch>
        </p:blipFill>
        <p:spPr>
          <a:xfrm>
            <a:off x="973138" y="765175"/>
            <a:ext cx="358775" cy="358775"/>
          </a:xfrm>
          <a:prstGeom prst="rect">
            <a:avLst/>
          </a:prstGeom>
          <a:noFill/>
          <a:ln w="9525">
            <a:noFill/>
          </a:ln>
        </p:spPr>
      </p:pic>
      <p:sp>
        <p:nvSpPr>
          <p:cNvPr id="1034" name="Rectangle 2"/>
          <p:cNvSpPr>
            <a:spLocks noGrp="1"/>
          </p:cNvSpPr>
          <p:nvPr>
            <p:ph type="title"/>
          </p:nvPr>
        </p:nvSpPr>
        <p:spPr>
          <a:xfrm>
            <a:off x="1676400" y="274638"/>
            <a:ext cx="6629400" cy="868362"/>
          </a:xfrm>
          <a:prstGeom prst="rect">
            <a:avLst/>
          </a:prstGeom>
          <a:noFill/>
          <a:ln w="9525">
            <a:noFill/>
          </a:ln>
        </p:spPr>
        <p:txBody>
          <a:bodyPr anchor="ctr"/>
          <a:lstStyle/>
          <a:p>
            <a:pPr lvl="0"/>
            <a:r>
              <a:rPr lang="zh-CN" altLang="en-US" dirty="0"/>
              <a:t>单击此处编辑母版标题样式</a:t>
            </a:r>
          </a:p>
        </p:txBody>
      </p:sp>
      <p:sp>
        <p:nvSpPr>
          <p:cNvPr id="1035" name="Rectangle 3"/>
          <p:cNvSpPr>
            <a:spLocks noGrp="1"/>
          </p:cNvSpPr>
          <p:nvPr>
            <p:ph type="body"/>
          </p:nvPr>
        </p:nvSpPr>
        <p:spPr>
          <a:xfrm>
            <a:off x="457200" y="1447800"/>
            <a:ext cx="8229600" cy="4949825"/>
          </a:xfrm>
          <a:prstGeom prst="rect">
            <a:avLst/>
          </a:prstGeom>
          <a:noFill/>
          <a:ln w="9525">
            <a:noFill/>
          </a:ln>
        </p:spPr>
        <p:txBody>
          <a:bodyPr anchor="t"/>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6477000"/>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2050" name="Group 11"/>
          <p:cNvGrpSpPr/>
          <p:nvPr/>
        </p:nvGrpSpPr>
        <p:grpSpPr>
          <a:xfrm>
            <a:off x="0" y="285750"/>
            <a:ext cx="9156700" cy="911225"/>
            <a:chOff x="-1" y="196"/>
            <a:chExt cx="5768" cy="635"/>
          </a:xfrm>
        </p:grpSpPr>
        <p:sp>
          <p:nvSpPr>
            <p:cNvPr id="2051" name="Rectangle 12"/>
            <p:cNvSpPr/>
            <p:nvPr/>
          </p:nvSpPr>
          <p:spPr>
            <a:xfrm>
              <a:off x="1" y="196"/>
              <a:ext cx="5766" cy="635"/>
            </a:xfrm>
            <a:prstGeom prst="rect">
              <a:avLst/>
            </a:prstGeom>
            <a:gradFill rotWithShape="1">
              <a:gsLst>
                <a:gs pos="0">
                  <a:schemeClr val="accent1"/>
                </a:gs>
                <a:gs pos="100000">
                  <a:schemeClr val="tx1"/>
                </a:gs>
              </a:gsLst>
              <a:lin ang="0" scaled="1"/>
              <a:tileRect/>
            </a:gra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037" name="Freeform 13"/>
            <p:cNvSpPr/>
            <p:nvPr/>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8" name="Freeform 14"/>
            <p:cNvSpPr/>
            <p:nvPr/>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2056" name="Picture 17" descr="Untitled-1 copy"/>
          <p:cNvPicPr>
            <a:picLocks noChangeAspect="1"/>
          </p:cNvPicPr>
          <p:nvPr/>
        </p:nvPicPr>
        <p:blipFill>
          <a:blip r:embed="rId15"/>
          <a:stretch>
            <a:fillRect/>
          </a:stretch>
        </p:blipFill>
        <p:spPr>
          <a:xfrm>
            <a:off x="252413" y="382588"/>
            <a:ext cx="720725" cy="720725"/>
          </a:xfrm>
          <a:prstGeom prst="rect">
            <a:avLst/>
          </a:prstGeom>
          <a:noFill/>
          <a:ln w="9525">
            <a:noFill/>
          </a:ln>
        </p:spPr>
      </p:pic>
      <p:pic>
        <p:nvPicPr>
          <p:cNvPr id="2057" name="Picture 18" descr="Untitled-1 copy"/>
          <p:cNvPicPr>
            <a:picLocks noChangeAspect="1"/>
          </p:cNvPicPr>
          <p:nvPr/>
        </p:nvPicPr>
        <p:blipFill>
          <a:blip r:embed="rId16"/>
          <a:stretch>
            <a:fillRect/>
          </a:stretch>
        </p:blipFill>
        <p:spPr>
          <a:xfrm>
            <a:off x="973138" y="765175"/>
            <a:ext cx="358775" cy="358775"/>
          </a:xfrm>
          <a:prstGeom prst="rect">
            <a:avLst/>
          </a:prstGeom>
          <a:noFill/>
          <a:ln w="9525">
            <a:noFill/>
          </a:ln>
        </p:spPr>
      </p:pic>
      <p:sp>
        <p:nvSpPr>
          <p:cNvPr id="2058" name="Rectangle 2"/>
          <p:cNvSpPr>
            <a:spLocks noGrp="1"/>
          </p:cNvSpPr>
          <p:nvPr>
            <p:ph type="title"/>
          </p:nvPr>
        </p:nvSpPr>
        <p:spPr>
          <a:xfrm>
            <a:off x="1676400" y="274638"/>
            <a:ext cx="6629400" cy="868362"/>
          </a:xfrm>
          <a:prstGeom prst="rect">
            <a:avLst/>
          </a:prstGeom>
          <a:noFill/>
          <a:ln w="9525">
            <a:noFill/>
          </a:ln>
        </p:spPr>
        <p:txBody>
          <a:bodyPr anchor="ctr"/>
          <a:lstStyle/>
          <a:p>
            <a:pPr lvl="0"/>
            <a:r>
              <a:rPr lang="zh-CN" altLang="en-US" dirty="0"/>
              <a:t>单击此处编辑母版标题样式</a:t>
            </a:r>
          </a:p>
        </p:txBody>
      </p:sp>
      <p:sp>
        <p:nvSpPr>
          <p:cNvPr id="2059" name="Rectangle 3"/>
          <p:cNvSpPr>
            <a:spLocks noGrp="1"/>
          </p:cNvSpPr>
          <p:nvPr>
            <p:ph type="body"/>
          </p:nvPr>
        </p:nvSpPr>
        <p:spPr>
          <a:xfrm>
            <a:off x="457200" y="1447800"/>
            <a:ext cx="8229600" cy="4949825"/>
          </a:xfrm>
          <a:prstGeom prst="rect">
            <a:avLst/>
          </a:prstGeom>
          <a:noFill/>
          <a:ln w="9525">
            <a:noFill/>
          </a:ln>
        </p:spPr>
        <p:txBody>
          <a:bodyPr anchor="t"/>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6477000"/>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3074" name="Group 11"/>
          <p:cNvGrpSpPr/>
          <p:nvPr/>
        </p:nvGrpSpPr>
        <p:grpSpPr>
          <a:xfrm>
            <a:off x="0" y="285750"/>
            <a:ext cx="9156700" cy="911225"/>
            <a:chOff x="-1" y="196"/>
            <a:chExt cx="5768" cy="635"/>
          </a:xfrm>
        </p:grpSpPr>
        <p:sp>
          <p:nvSpPr>
            <p:cNvPr id="3075" name="Rectangle 12"/>
            <p:cNvSpPr/>
            <p:nvPr/>
          </p:nvSpPr>
          <p:spPr>
            <a:xfrm>
              <a:off x="1" y="196"/>
              <a:ext cx="5766" cy="635"/>
            </a:xfrm>
            <a:prstGeom prst="rect">
              <a:avLst/>
            </a:prstGeom>
            <a:gradFill rotWithShape="1">
              <a:gsLst>
                <a:gs pos="0">
                  <a:schemeClr val="accent1"/>
                </a:gs>
                <a:gs pos="100000">
                  <a:schemeClr val="tx1"/>
                </a:gs>
              </a:gsLst>
              <a:lin ang="0" scaled="1"/>
              <a:tileRect/>
            </a:gra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037" name="Freeform 13"/>
            <p:cNvSpPr/>
            <p:nvPr/>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8" name="Freeform 14"/>
            <p:cNvSpPr/>
            <p:nvPr/>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3080" name="Picture 17" descr="Untitled-1 copy"/>
          <p:cNvPicPr>
            <a:picLocks noChangeAspect="1"/>
          </p:cNvPicPr>
          <p:nvPr/>
        </p:nvPicPr>
        <p:blipFill>
          <a:blip r:embed="rId15"/>
          <a:stretch>
            <a:fillRect/>
          </a:stretch>
        </p:blipFill>
        <p:spPr>
          <a:xfrm>
            <a:off x="252413" y="382588"/>
            <a:ext cx="720725" cy="720725"/>
          </a:xfrm>
          <a:prstGeom prst="rect">
            <a:avLst/>
          </a:prstGeom>
          <a:noFill/>
          <a:ln w="9525">
            <a:noFill/>
          </a:ln>
        </p:spPr>
      </p:pic>
      <p:pic>
        <p:nvPicPr>
          <p:cNvPr id="3081" name="Picture 18" descr="Untitled-1 copy"/>
          <p:cNvPicPr>
            <a:picLocks noChangeAspect="1"/>
          </p:cNvPicPr>
          <p:nvPr/>
        </p:nvPicPr>
        <p:blipFill>
          <a:blip r:embed="rId16"/>
          <a:stretch>
            <a:fillRect/>
          </a:stretch>
        </p:blipFill>
        <p:spPr>
          <a:xfrm>
            <a:off x="973138" y="765175"/>
            <a:ext cx="358775" cy="358775"/>
          </a:xfrm>
          <a:prstGeom prst="rect">
            <a:avLst/>
          </a:prstGeom>
          <a:noFill/>
          <a:ln w="9525">
            <a:noFill/>
          </a:ln>
        </p:spPr>
      </p:pic>
      <p:sp>
        <p:nvSpPr>
          <p:cNvPr id="3082" name="Rectangle 2"/>
          <p:cNvSpPr>
            <a:spLocks noGrp="1"/>
          </p:cNvSpPr>
          <p:nvPr>
            <p:ph type="title"/>
          </p:nvPr>
        </p:nvSpPr>
        <p:spPr>
          <a:xfrm>
            <a:off x="1676400" y="274638"/>
            <a:ext cx="6629400" cy="868362"/>
          </a:xfrm>
          <a:prstGeom prst="rect">
            <a:avLst/>
          </a:prstGeom>
          <a:noFill/>
          <a:ln w="9525">
            <a:noFill/>
          </a:ln>
        </p:spPr>
        <p:txBody>
          <a:bodyPr anchor="ctr"/>
          <a:lstStyle/>
          <a:p>
            <a:pPr lvl="0"/>
            <a:r>
              <a:rPr lang="zh-CN" altLang="en-US" dirty="0"/>
              <a:t>单击此处编辑母版标题样式</a:t>
            </a:r>
          </a:p>
        </p:txBody>
      </p:sp>
      <p:sp>
        <p:nvSpPr>
          <p:cNvPr id="3083" name="Rectangle 3"/>
          <p:cNvSpPr>
            <a:spLocks noGrp="1"/>
          </p:cNvSpPr>
          <p:nvPr>
            <p:ph type="body"/>
          </p:nvPr>
        </p:nvSpPr>
        <p:spPr>
          <a:xfrm>
            <a:off x="457200" y="1447800"/>
            <a:ext cx="8229600" cy="4949825"/>
          </a:xfrm>
          <a:prstGeom prst="rect">
            <a:avLst/>
          </a:prstGeom>
          <a:noFill/>
          <a:ln w="9525">
            <a:noFill/>
          </a:ln>
        </p:spPr>
        <p:txBody>
          <a:bodyPr anchor="t"/>
          <a:lstStyle/>
          <a:p>
            <a:pPr lvl="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6477000"/>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t>‹#›</a:t>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hf sldNum="0" hdr="0" ft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5" name="Rectangle 2"/>
          <p:cNvSpPr>
            <a:spLocks noGrp="1"/>
          </p:cNvSpPr>
          <p:nvPr>
            <p:ph type="ctrTitle"/>
          </p:nvPr>
        </p:nvSpPr>
        <p:spPr>
          <a:xfrm>
            <a:off x="1285875" y="571500"/>
            <a:ext cx="7010400" cy="1752600"/>
          </a:xfrm>
        </p:spPr>
        <p:txBody>
          <a:bodyPr vert="horz" wrap="square" lIns="91440" tIns="45720" rIns="91440" bIns="45720" anchor="ctr"/>
          <a:lstStyle/>
          <a:p>
            <a:pPr eaLnBrk="1" hangingPunct="1">
              <a:buClrTx/>
              <a:buSzTx/>
              <a:buFontTx/>
            </a:pPr>
            <a:r>
              <a:rPr lang="zh-CN" altLang="en-US" sz="6600" dirty="0">
                <a:latin typeface="隶书" pitchFamily="49" charset="-122"/>
                <a:ea typeface="隶书" pitchFamily="49" charset="-122"/>
                <a:cs typeface="+mj-cs"/>
              </a:rPr>
              <a:t>金融科技导论</a:t>
            </a:r>
            <a:r>
              <a:rPr lang="en-US" altLang="zh-CN" sz="6600" dirty="0">
                <a:latin typeface="隶书" pitchFamily="49" charset="-122"/>
                <a:ea typeface="隶书" pitchFamily="49" charset="-122"/>
                <a:cs typeface="+mj-cs"/>
              </a:rPr>
              <a:t>       </a:t>
            </a:r>
            <a:r>
              <a:rPr lang="en-US" altLang="zh-CN" dirty="0">
                <a:latin typeface="+mj-lt"/>
                <a:ea typeface="宋体" panose="02010600030101010101" pitchFamily="2" charset="-122"/>
                <a:cs typeface="+mj-cs"/>
              </a:rPr>
              <a:t/>
            </a:r>
            <a:br>
              <a:rPr lang="en-US" altLang="zh-CN" dirty="0">
                <a:latin typeface="+mj-lt"/>
                <a:ea typeface="宋体" panose="02010600030101010101" pitchFamily="2" charset="-122"/>
                <a:cs typeface="+mj-cs"/>
              </a:rPr>
            </a:br>
            <a:r>
              <a:rPr lang="en-US" altLang="zh-CN" dirty="0">
                <a:latin typeface="+mj-lt"/>
                <a:ea typeface="宋体" panose="02010600030101010101" pitchFamily="2" charset="-122"/>
                <a:cs typeface="+mj-cs"/>
              </a:rPr>
              <a:t>Introduction to Fintech</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200" dirty="0">
                <a:sym typeface="+mn-ea"/>
              </a:rPr>
              <a:t>金融科技兴起的原因</a:t>
            </a:r>
            <a:endParaRPr lang="zh-CN" altLang="en-US" sz="3200" dirty="0">
              <a:sym typeface="+mn-ea"/>
            </a:endParaRPr>
          </a:p>
        </p:txBody>
      </p:sp>
      <p:sp>
        <p:nvSpPr>
          <p:cNvPr id="5" name="文本框 4"/>
          <p:cNvSpPr txBox="1"/>
          <p:nvPr/>
        </p:nvSpPr>
        <p:spPr>
          <a:xfrm>
            <a:off x="1292860" y="2197735"/>
            <a:ext cx="623697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新技术的驱动</a:t>
            </a:r>
          </a:p>
        </p:txBody>
      </p:sp>
      <p:sp>
        <p:nvSpPr>
          <p:cNvPr id="4" name="文本框 3"/>
          <p:cNvSpPr txBox="1"/>
          <p:nvPr/>
        </p:nvSpPr>
        <p:spPr>
          <a:xfrm>
            <a:off x="1292860" y="3187700"/>
            <a:ext cx="623697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监管要求的升级</a:t>
            </a:r>
          </a:p>
        </p:txBody>
      </p:sp>
      <p:sp>
        <p:nvSpPr>
          <p:cNvPr id="6" name="文本框 5"/>
          <p:cNvSpPr txBox="1"/>
          <p:nvPr/>
        </p:nvSpPr>
        <p:spPr>
          <a:xfrm>
            <a:off x="1292860" y="4177665"/>
            <a:ext cx="623697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市场环境的变化</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p:txBody>
          <a:bodyPr vert="horz" wrap="square" lIns="91440" tIns="45720" rIns="91440" bIns="45720" anchor="ctr"/>
          <a:lstStyle/>
          <a:p>
            <a:pPr eaLnBrk="1" hangingPunct="1"/>
            <a:r>
              <a:rPr lang="zh-CN" altLang="en-US" sz="3200" dirty="0">
                <a:ea typeface="宋体" panose="02010600030101010101" pitchFamily="2" charset="-122"/>
              </a:rPr>
              <a:t>第四节 国内外金融科技发展的比较</a:t>
            </a:r>
          </a:p>
        </p:txBody>
      </p:sp>
      <p:sp>
        <p:nvSpPr>
          <p:cNvPr id="4" name="文本框 3"/>
          <p:cNvSpPr txBox="1"/>
          <p:nvPr/>
        </p:nvSpPr>
        <p:spPr>
          <a:xfrm>
            <a:off x="1152525" y="213360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中美金融科技公司在资金端的创新比较</a:t>
            </a:r>
          </a:p>
        </p:txBody>
      </p:sp>
      <p:sp>
        <p:nvSpPr>
          <p:cNvPr id="5" name="文本框 4"/>
          <p:cNvSpPr txBox="1"/>
          <p:nvPr/>
        </p:nvSpPr>
        <p:spPr>
          <a:xfrm>
            <a:off x="1152525" y="3057525"/>
            <a:ext cx="608457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中美金融科技公司在资产端的创新比较</a:t>
            </a:r>
          </a:p>
        </p:txBody>
      </p:sp>
      <p:sp>
        <p:nvSpPr>
          <p:cNvPr id="6" name="文本框 5"/>
          <p:cNvSpPr txBox="1"/>
          <p:nvPr/>
        </p:nvSpPr>
        <p:spPr>
          <a:xfrm>
            <a:off x="1152525" y="3981450"/>
            <a:ext cx="633539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中美两国科技驱动的金融创新</a:t>
            </a:r>
          </a:p>
        </p:txBody>
      </p:sp>
      <p:sp>
        <p:nvSpPr>
          <p:cNvPr id="7" name="文本框 6"/>
          <p:cNvSpPr txBox="1"/>
          <p:nvPr/>
        </p:nvSpPr>
        <p:spPr>
          <a:xfrm>
            <a:off x="1152525" y="4905375"/>
            <a:ext cx="560641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对金融科技本质的总结和未来的思考</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200" dirty="0">
                <a:sym typeface="+mn-ea"/>
              </a:rPr>
              <a:t>中美两国科技驱动的金融创新</a:t>
            </a:r>
            <a:endParaRPr lang="zh-CN" altLang="en-US" sz="3200"/>
          </a:p>
        </p:txBody>
      </p:sp>
      <p:sp>
        <p:nvSpPr>
          <p:cNvPr id="6" name="文本框 5"/>
          <p:cNvSpPr txBox="1"/>
          <p:nvPr/>
        </p:nvSpPr>
        <p:spPr>
          <a:xfrm>
            <a:off x="1177290" y="3662045"/>
            <a:ext cx="67894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第二个阶段是金融产品的创新</a:t>
            </a:r>
          </a:p>
        </p:txBody>
      </p:sp>
      <p:sp>
        <p:nvSpPr>
          <p:cNvPr id="4" name="文本框 3"/>
          <p:cNvSpPr txBox="1"/>
          <p:nvPr/>
        </p:nvSpPr>
        <p:spPr>
          <a:xfrm>
            <a:off x="1177290" y="2010410"/>
            <a:ext cx="678942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第一个阶段是金融业务的信息化所产生的新渠道和新模式,比如直销银行和金融超市</a:t>
            </a:r>
          </a:p>
        </p:txBody>
      </p:sp>
      <p:sp>
        <p:nvSpPr>
          <p:cNvPr id="5" name="文本框 4"/>
          <p:cNvSpPr txBox="1"/>
          <p:nvPr/>
        </p:nvSpPr>
        <p:spPr>
          <a:xfrm>
            <a:off x="1177290" y="4944110"/>
            <a:ext cx="67894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第三个阶段是货币及资产的革新</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p:txBody>
          <a:bodyPr vert="horz" wrap="square" lIns="91440" tIns="45720" rIns="91440" bIns="45720" anchor="ctr"/>
          <a:lstStyle/>
          <a:p>
            <a:pPr eaLnBrk="1" hangingPunct="1"/>
            <a:r>
              <a:rPr lang="zh-CN" altLang="en-US" dirty="0">
                <a:ea typeface="宋体" panose="02010600030101010101" pitchFamily="2" charset="-122"/>
              </a:rPr>
              <a:t>思考题</a:t>
            </a:r>
          </a:p>
        </p:txBody>
      </p:sp>
      <p:sp>
        <p:nvSpPr>
          <p:cNvPr id="3" name="文本框 2"/>
          <p:cNvSpPr txBox="1"/>
          <p:nvPr/>
        </p:nvSpPr>
        <p:spPr>
          <a:xfrm>
            <a:off x="848360" y="1473200"/>
            <a:ext cx="7446645" cy="5077460"/>
          </a:xfrm>
          <a:prstGeom prst="rect">
            <a:avLst/>
          </a:prstGeom>
          <a:noFill/>
        </p:spPr>
        <p:txBody>
          <a:bodyPr wrap="square" rtlCol="0">
            <a:spAutoFit/>
          </a:bodyPr>
          <a:lstStyle/>
          <a:p>
            <a:pPr>
              <a:lnSpc>
                <a:spcPct val="150000"/>
              </a:lnSpc>
            </a:pPr>
            <a:r>
              <a:rPr lang="zh-CN" altLang="en-US"/>
              <a:t>1.简述金融科技的定义。</a:t>
            </a:r>
          </a:p>
          <a:p>
            <a:pPr>
              <a:lnSpc>
                <a:spcPct val="150000"/>
              </a:lnSpc>
            </a:pPr>
            <a:r>
              <a:rPr lang="zh-CN" altLang="en-US"/>
              <a:t>2.简述金融科技公司的特征。</a:t>
            </a:r>
          </a:p>
          <a:p>
            <a:pPr>
              <a:lnSpc>
                <a:spcPct val="150000"/>
              </a:lnSpc>
            </a:pPr>
            <a:r>
              <a:rPr lang="zh-CN" altLang="en-US"/>
              <a:t>3.国外金融科技的发展经历了哪几个阶段?</a:t>
            </a:r>
          </a:p>
          <a:p>
            <a:pPr>
              <a:lnSpc>
                <a:spcPct val="150000"/>
              </a:lnSpc>
            </a:pPr>
            <a:r>
              <a:rPr lang="zh-CN" altLang="en-US"/>
              <a:t>4.简述国际金融科技发展的主要特征。</a:t>
            </a:r>
          </a:p>
          <a:p>
            <a:pPr>
              <a:lnSpc>
                <a:spcPct val="150000"/>
              </a:lnSpc>
            </a:pPr>
            <a:r>
              <a:rPr lang="zh-CN" altLang="en-US"/>
              <a:t>5.国内金融科技发展呈现哪些特征?</a:t>
            </a:r>
          </a:p>
          <a:p>
            <a:pPr>
              <a:lnSpc>
                <a:spcPct val="150000"/>
              </a:lnSpc>
            </a:pPr>
            <a:r>
              <a:rPr lang="zh-CN" altLang="en-US"/>
              <a:t>6.简述国内金融科技主要发展模式。</a:t>
            </a:r>
          </a:p>
          <a:p>
            <a:pPr>
              <a:lnSpc>
                <a:spcPct val="150000"/>
              </a:lnSpc>
            </a:pPr>
            <a:r>
              <a:rPr lang="zh-CN" altLang="en-US"/>
              <a:t>7.简述金融科技的监管需要着重应对的难题。</a:t>
            </a:r>
          </a:p>
          <a:p>
            <a:pPr>
              <a:lnSpc>
                <a:spcPct val="150000"/>
              </a:lnSpc>
            </a:pPr>
            <a:r>
              <a:rPr lang="zh-CN" altLang="en-US"/>
              <a:t>8.从科技驱动的角度看,中美两国过去十年来金融创新的发展进程基本可以分为哪些阶段?</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第二章  金融科技产生的影响</a:t>
            </a:r>
            <a:endParaRPr lang="zh-CN" altLang="en-US" sz="3200"/>
          </a:p>
        </p:txBody>
      </p:sp>
      <p:sp>
        <p:nvSpPr>
          <p:cNvPr id="4" name="文本框 3"/>
          <p:cNvSpPr txBox="1"/>
          <p:nvPr/>
        </p:nvSpPr>
        <p:spPr>
          <a:xfrm>
            <a:off x="1152525" y="4785995"/>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金融科技颠覆式创新产生的社会效益</a:t>
            </a:r>
            <a:endParaRPr dirty="0">
              <a:sym typeface="+mn-ea"/>
            </a:endParaRPr>
          </a:p>
        </p:txBody>
      </p:sp>
      <p:sp>
        <p:nvSpPr>
          <p:cNvPr id="5" name="文本框 4"/>
          <p:cNvSpPr txBox="1"/>
          <p:nvPr/>
        </p:nvSpPr>
        <p:spPr>
          <a:xfrm>
            <a:off x="1152525" y="383540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金融科技颠覆式创新技术对人们认知的影响</a:t>
            </a:r>
            <a:endParaRPr dirty="0">
              <a:sym typeface="+mn-ea"/>
            </a:endParaRPr>
          </a:p>
        </p:txBody>
      </p:sp>
      <p:sp>
        <p:nvSpPr>
          <p:cNvPr id="6" name="文本框 5"/>
          <p:cNvSpPr txBox="1"/>
          <p:nvPr/>
        </p:nvSpPr>
        <p:spPr>
          <a:xfrm>
            <a:off x="1152525" y="193421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金融科技对线上行业的影响</a:t>
            </a:r>
            <a:endParaRPr dirty="0">
              <a:sym typeface="+mn-ea"/>
            </a:endParaRPr>
          </a:p>
        </p:txBody>
      </p:sp>
      <p:sp>
        <p:nvSpPr>
          <p:cNvPr id="7" name="文本框 6"/>
          <p:cNvSpPr txBox="1"/>
          <p:nvPr/>
        </p:nvSpPr>
        <p:spPr>
          <a:xfrm>
            <a:off x="1152525" y="2884805"/>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金融科技对实体企业的影响</a:t>
            </a:r>
            <a:endParaRPr dirty="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第一节 金融科技对线上行业的影响</a:t>
            </a:r>
          </a:p>
        </p:txBody>
      </p:sp>
      <p:sp>
        <p:nvSpPr>
          <p:cNvPr id="7" name="文本框 6"/>
          <p:cNvSpPr txBox="1"/>
          <p:nvPr/>
        </p:nvSpPr>
        <p:spPr>
          <a:xfrm>
            <a:off x="1098550" y="2145030"/>
            <a:ext cx="60026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金融科技对银行业的影响</a:t>
            </a:r>
          </a:p>
        </p:txBody>
      </p:sp>
      <p:sp>
        <p:nvSpPr>
          <p:cNvPr id="10" name="文本框 9"/>
          <p:cNvSpPr txBox="1"/>
          <p:nvPr/>
        </p:nvSpPr>
        <p:spPr>
          <a:xfrm>
            <a:off x="1098550" y="3098165"/>
            <a:ext cx="576897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金融科技对资产管理行业的影响</a:t>
            </a:r>
          </a:p>
        </p:txBody>
      </p:sp>
      <p:sp>
        <p:nvSpPr>
          <p:cNvPr id="12" name="文本框 11"/>
          <p:cNvSpPr txBox="1"/>
          <p:nvPr/>
        </p:nvSpPr>
        <p:spPr>
          <a:xfrm>
            <a:off x="1098550" y="4060190"/>
            <a:ext cx="527367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金融科技对保险业的影响</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200" dirty="0">
                <a:sym typeface="+mn-ea"/>
              </a:rPr>
              <a:t>金融科技对银行业的影响</a:t>
            </a:r>
            <a:endParaRPr lang="zh-CN" altLang="en-US" sz="3200" dirty="0">
              <a:sym typeface="+mn-ea"/>
            </a:endParaRPr>
          </a:p>
        </p:txBody>
      </p:sp>
      <p:sp>
        <p:nvSpPr>
          <p:cNvPr id="7" name="文本框 6"/>
          <p:cNvSpPr txBox="1"/>
          <p:nvPr/>
        </p:nvSpPr>
        <p:spPr>
          <a:xfrm>
            <a:off x="1315720" y="2145030"/>
            <a:ext cx="700151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金融科技对传统银行业务的影响</a:t>
            </a:r>
            <a:r>
              <a:rPr lang="zh-CN" dirty="0">
                <a:sym typeface="+mn-ea"/>
              </a:rPr>
              <a:t>：支付清算、融资借贷、理财服务、复合影响</a:t>
            </a:r>
          </a:p>
        </p:txBody>
      </p:sp>
      <p:sp>
        <p:nvSpPr>
          <p:cNvPr id="4" name="文本框 3"/>
          <p:cNvSpPr txBox="1"/>
          <p:nvPr/>
        </p:nvSpPr>
        <p:spPr>
          <a:xfrm>
            <a:off x="1315720" y="3269615"/>
            <a:ext cx="60026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金融科技将深入改变银行行业发展格局</a:t>
            </a:r>
          </a:p>
        </p:txBody>
      </p:sp>
      <p:sp>
        <p:nvSpPr>
          <p:cNvPr id="5" name="文本框 4"/>
          <p:cNvSpPr txBox="1"/>
          <p:nvPr/>
        </p:nvSpPr>
        <p:spPr>
          <a:xfrm>
            <a:off x="1315720" y="4024630"/>
            <a:ext cx="6002655" cy="171577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金融科技对银行内部变革产生深远影响</a:t>
            </a:r>
            <a:r>
              <a:rPr lang="zh-CN" dirty="0">
                <a:sym typeface="+mn-ea"/>
              </a:rPr>
              <a:t>：   </a:t>
            </a:r>
            <a:r>
              <a:rPr lang="en-US" altLang="zh-CN" dirty="0">
                <a:sym typeface="+mn-ea"/>
              </a:rPr>
              <a:t>1.</a:t>
            </a:r>
            <a:r>
              <a:rPr lang="zh-CN" dirty="0">
                <a:sym typeface="+mn-ea"/>
              </a:rPr>
              <a:t>促使商业银行调整战略发展方向</a:t>
            </a:r>
          </a:p>
          <a:p>
            <a:pPr marR="0" algn="l" defTabSz="914400" rtl="0" eaLnBrk="1" fontAlgn="base" latinLnBrk="0" hangingPunct="1">
              <a:lnSpc>
                <a:spcPct val="100000"/>
              </a:lnSpc>
              <a:spcBef>
                <a:spcPct val="20000"/>
              </a:spcBef>
              <a:spcAft>
                <a:spcPct val="0"/>
              </a:spcAft>
              <a:buClrTx/>
              <a:buSzTx/>
              <a:buFontTx/>
            </a:pPr>
            <a:r>
              <a:rPr lang="en-US" altLang="zh-CN" dirty="0">
                <a:sym typeface="+mn-ea"/>
              </a:rPr>
              <a:t>     2.倒逼商业银行更新体系建设</a:t>
            </a:r>
          </a:p>
          <a:p>
            <a:pPr marR="0" algn="l" defTabSz="914400" rtl="0" eaLnBrk="1" fontAlgn="base" latinLnBrk="0" hangingPunct="1">
              <a:lnSpc>
                <a:spcPct val="100000"/>
              </a:lnSpc>
              <a:spcBef>
                <a:spcPct val="20000"/>
              </a:spcBef>
              <a:spcAft>
                <a:spcPct val="0"/>
              </a:spcAft>
              <a:buClrTx/>
              <a:buSzTx/>
              <a:buFontTx/>
            </a:pPr>
            <a:r>
              <a:rPr lang="en-US" altLang="zh-CN" dirty="0">
                <a:sym typeface="+mn-ea"/>
              </a:rPr>
              <a:t>     3.助推商业银行运营模式改革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200" dirty="0">
                <a:sym typeface="+mn-ea"/>
              </a:rPr>
              <a:t>金融科技对资产管理行业的影响</a:t>
            </a:r>
            <a:endParaRPr lang="zh-CN" altLang="en-US" sz="3200"/>
          </a:p>
        </p:txBody>
      </p:sp>
      <p:sp>
        <p:nvSpPr>
          <p:cNvPr id="10" name="文本框 9"/>
          <p:cNvSpPr txBox="1"/>
          <p:nvPr/>
        </p:nvSpPr>
        <p:spPr>
          <a:xfrm>
            <a:off x="838835" y="1399540"/>
            <a:ext cx="723963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金融科技正在改变中国资产管理行业格局</a:t>
            </a:r>
          </a:p>
        </p:txBody>
      </p:sp>
      <p:sp>
        <p:nvSpPr>
          <p:cNvPr id="4" name="文本框 3"/>
          <p:cNvSpPr txBox="1"/>
          <p:nvPr/>
        </p:nvSpPr>
        <p:spPr>
          <a:xfrm>
            <a:off x="838835" y="2064385"/>
            <a:ext cx="723900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金融科技推动的无现金支付和移动支付成为中国资产管理行业进行产品推广的特色渠道,并反向作用于资产管理机构</a:t>
            </a:r>
          </a:p>
        </p:txBody>
      </p:sp>
      <p:sp>
        <p:nvSpPr>
          <p:cNvPr id="5" name="文本框 4"/>
          <p:cNvSpPr txBox="1"/>
          <p:nvPr/>
        </p:nvSpPr>
        <p:spPr>
          <a:xfrm>
            <a:off x="838835" y="4871085"/>
            <a:ext cx="723836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金融科技在降低投资门槛、透明化投资信息以及落实普惠金融方面发挥了正向推动作用</a:t>
            </a:r>
          </a:p>
        </p:txBody>
      </p:sp>
      <p:sp>
        <p:nvSpPr>
          <p:cNvPr id="6" name="文本框 5"/>
          <p:cNvSpPr txBox="1"/>
          <p:nvPr/>
        </p:nvSpPr>
        <p:spPr>
          <a:xfrm>
            <a:off x="838835" y="5905500"/>
            <a:ext cx="723963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金融科技可从不良资产的处置效率和处置方式两个层面有效助推不良资产处置</a:t>
            </a:r>
          </a:p>
        </p:txBody>
      </p:sp>
      <p:sp>
        <p:nvSpPr>
          <p:cNvPr id="7" name="文本框 6"/>
          <p:cNvSpPr txBox="1"/>
          <p:nvPr/>
        </p:nvSpPr>
        <p:spPr>
          <a:xfrm>
            <a:off x="838835" y="3467735"/>
            <a:ext cx="723900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运用区块链技术可以缓解信息不对称、对资产管理人信任程度低等问题,并且可以在很多方面减少资产管理成本</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200" dirty="0">
                <a:sym typeface="+mn-ea"/>
              </a:rPr>
              <a:t>金融科技对保险业的影响</a:t>
            </a:r>
            <a:endParaRPr lang="zh-CN" altLang="en-US" sz="3200"/>
          </a:p>
        </p:txBody>
      </p:sp>
      <p:sp>
        <p:nvSpPr>
          <p:cNvPr id="12" name="文本框 11"/>
          <p:cNvSpPr txBox="1"/>
          <p:nvPr/>
        </p:nvSpPr>
        <p:spPr>
          <a:xfrm>
            <a:off x="1934845" y="3102610"/>
            <a:ext cx="527367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互联网产品+保险</a:t>
            </a:r>
          </a:p>
        </p:txBody>
      </p:sp>
      <p:sp>
        <p:nvSpPr>
          <p:cNvPr id="4" name="文本框 3"/>
          <p:cNvSpPr txBox="1"/>
          <p:nvPr/>
        </p:nvSpPr>
        <p:spPr>
          <a:xfrm>
            <a:off x="1934845" y="5513070"/>
            <a:ext cx="527367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互联网理念+保险</a:t>
            </a:r>
          </a:p>
        </p:txBody>
      </p:sp>
      <p:sp>
        <p:nvSpPr>
          <p:cNvPr id="5" name="文本框 4"/>
          <p:cNvSpPr txBox="1"/>
          <p:nvPr/>
        </p:nvSpPr>
        <p:spPr>
          <a:xfrm>
            <a:off x="1934845" y="1897380"/>
            <a:ext cx="527367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互联网渠道+保险</a:t>
            </a:r>
          </a:p>
        </p:txBody>
      </p:sp>
      <p:sp>
        <p:nvSpPr>
          <p:cNvPr id="6" name="文本框 5"/>
          <p:cNvSpPr txBox="1"/>
          <p:nvPr/>
        </p:nvSpPr>
        <p:spPr>
          <a:xfrm>
            <a:off x="1934845" y="4307840"/>
            <a:ext cx="527367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互联网技术+保险</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金融科技对实体企业的影响</a:t>
            </a:r>
          </a:p>
        </p:txBody>
      </p:sp>
      <p:sp>
        <p:nvSpPr>
          <p:cNvPr id="7" name="文本框 6"/>
          <p:cNvSpPr txBox="1"/>
          <p:nvPr/>
        </p:nvSpPr>
        <p:spPr>
          <a:xfrm>
            <a:off x="1097280" y="207264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美国大银行网点转型和全渠道协同的借鉴</a:t>
            </a:r>
          </a:p>
        </p:txBody>
      </p:sp>
      <p:sp>
        <p:nvSpPr>
          <p:cNvPr id="4" name="文本框 3"/>
          <p:cNvSpPr txBox="1"/>
          <p:nvPr/>
        </p:nvSpPr>
        <p:spPr>
          <a:xfrm>
            <a:off x="1097280" y="3716020"/>
            <a:ext cx="633031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跨国银行跨境供应链和支付清算业务的经验</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第一章 金融科技概述</a:t>
            </a:r>
          </a:p>
        </p:txBody>
      </p:sp>
      <p:sp>
        <p:nvSpPr>
          <p:cNvPr id="4" name="文本框 3"/>
          <p:cNvSpPr txBox="1"/>
          <p:nvPr/>
        </p:nvSpPr>
        <p:spPr>
          <a:xfrm>
            <a:off x="1152525" y="2035175"/>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金融科技的概念</a:t>
            </a:r>
            <a:endParaRPr dirty="0">
              <a:sym typeface="+mn-ea"/>
            </a:endParaRPr>
          </a:p>
        </p:txBody>
      </p:sp>
      <p:sp>
        <p:nvSpPr>
          <p:cNvPr id="5" name="文本框 4"/>
          <p:cNvSpPr txBox="1"/>
          <p:nvPr/>
        </p:nvSpPr>
        <p:spPr>
          <a:xfrm>
            <a:off x="1152525" y="310642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金融科技的发展历史和特征</a:t>
            </a:r>
            <a:endParaRPr dirty="0">
              <a:sym typeface="+mn-ea"/>
            </a:endParaRPr>
          </a:p>
        </p:txBody>
      </p:sp>
      <p:sp>
        <p:nvSpPr>
          <p:cNvPr id="6" name="文本框 5"/>
          <p:cNvSpPr txBox="1"/>
          <p:nvPr/>
        </p:nvSpPr>
        <p:spPr>
          <a:xfrm>
            <a:off x="1152525" y="4177665"/>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金融科技在中国的发展现状</a:t>
            </a:r>
            <a:endParaRPr dirty="0">
              <a:sym typeface="+mn-ea"/>
            </a:endParaRPr>
          </a:p>
        </p:txBody>
      </p:sp>
      <p:sp>
        <p:nvSpPr>
          <p:cNvPr id="7" name="文本框 6"/>
          <p:cNvSpPr txBox="1"/>
          <p:nvPr/>
        </p:nvSpPr>
        <p:spPr>
          <a:xfrm>
            <a:off x="1152525" y="524891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国内外金融科技发展的比较</a:t>
            </a:r>
            <a:endParaRPr dirty="0">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310833"/>
            <a:ext cx="6629400" cy="868362"/>
          </a:xfrm>
        </p:spPr>
        <p:txBody>
          <a:bodyPr/>
          <a:lstStyle/>
          <a:p>
            <a:r>
              <a:rPr lang="zh-CN" altLang="en-US" sz="3200"/>
              <a:t>第三节 金融科技颠覆式创新技术对人们认知的影响</a:t>
            </a:r>
          </a:p>
        </p:txBody>
      </p:sp>
      <p:sp>
        <p:nvSpPr>
          <p:cNvPr id="7" name="文本框 6"/>
          <p:cNvSpPr txBox="1"/>
          <p:nvPr/>
        </p:nvSpPr>
        <p:spPr>
          <a:xfrm>
            <a:off x="1301750" y="253555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现场程序化逻辑门数组</a:t>
            </a:r>
          </a:p>
        </p:txBody>
      </p:sp>
      <p:sp>
        <p:nvSpPr>
          <p:cNvPr id="4" name="文本框 3"/>
          <p:cNvSpPr txBox="1"/>
          <p:nvPr/>
        </p:nvSpPr>
        <p:spPr>
          <a:xfrm>
            <a:off x="1301750" y="18542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数据分析</a:t>
            </a:r>
          </a:p>
        </p:txBody>
      </p:sp>
      <p:sp>
        <p:nvSpPr>
          <p:cNvPr id="5" name="文本框 4"/>
          <p:cNvSpPr txBox="1"/>
          <p:nvPr/>
        </p:nvSpPr>
        <p:spPr>
          <a:xfrm>
            <a:off x="1301750" y="32169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移动通信技术</a:t>
            </a:r>
          </a:p>
        </p:txBody>
      </p:sp>
      <p:sp>
        <p:nvSpPr>
          <p:cNvPr id="6" name="文本框 5"/>
          <p:cNvSpPr txBox="1"/>
          <p:nvPr/>
        </p:nvSpPr>
        <p:spPr>
          <a:xfrm>
            <a:off x="1301750" y="38982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云端计算</a:t>
            </a:r>
          </a:p>
        </p:txBody>
      </p:sp>
      <p:sp>
        <p:nvSpPr>
          <p:cNvPr id="10" name="文本框 9"/>
          <p:cNvSpPr txBox="1"/>
          <p:nvPr/>
        </p:nvSpPr>
        <p:spPr>
          <a:xfrm>
            <a:off x="1301750" y="4579620"/>
            <a:ext cx="585851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机器学习与人工智能</a:t>
            </a:r>
          </a:p>
        </p:txBody>
      </p:sp>
      <p:sp>
        <p:nvSpPr>
          <p:cNvPr id="11" name="文本框 10"/>
          <p:cNvSpPr txBox="1"/>
          <p:nvPr/>
        </p:nvSpPr>
        <p:spPr>
          <a:xfrm>
            <a:off x="1301750" y="5260975"/>
            <a:ext cx="55073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区块链</a:t>
            </a:r>
          </a:p>
        </p:txBody>
      </p:sp>
      <p:sp>
        <p:nvSpPr>
          <p:cNvPr id="12" name="文本框 11"/>
          <p:cNvSpPr txBox="1"/>
          <p:nvPr/>
        </p:nvSpPr>
        <p:spPr>
          <a:xfrm>
            <a:off x="1301750" y="5942330"/>
            <a:ext cx="1744980" cy="460375"/>
          </a:xfrm>
          <a:prstGeom prst="rect">
            <a:avLst/>
          </a:prstGeom>
          <a:noFill/>
        </p:spPr>
        <p:txBody>
          <a:bodyPr wrap="none" rtlCol="0" anchor="t">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网络安全</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67510" y="310833"/>
            <a:ext cx="6629400" cy="868362"/>
          </a:xfrm>
        </p:spPr>
        <p:txBody>
          <a:bodyPr/>
          <a:lstStyle/>
          <a:p>
            <a:r>
              <a:rPr lang="zh-CN" altLang="en-US" sz="3200"/>
              <a:t>第四节 金融科技颠覆式创新产生的社会效益</a:t>
            </a:r>
          </a:p>
        </p:txBody>
      </p:sp>
      <p:sp>
        <p:nvSpPr>
          <p:cNvPr id="4" name="文本框 3"/>
          <p:cNvSpPr txBox="1"/>
          <p:nvPr/>
        </p:nvSpPr>
        <p:spPr>
          <a:xfrm>
            <a:off x="1254125" y="1436370"/>
            <a:ext cx="6635115" cy="4892675"/>
          </a:xfrm>
          <a:prstGeom prst="rect">
            <a:avLst/>
          </a:prstGeom>
          <a:noFill/>
        </p:spPr>
        <p:txBody>
          <a:bodyPr wrap="square" rtlCol="0">
            <a:spAutoFit/>
          </a:bodyPr>
          <a:lstStyle/>
          <a:p>
            <a:pPr indent="457200"/>
            <a:r>
              <a:rPr lang="en-US" altLang="zh-CN"/>
              <a:t>  </a:t>
            </a:r>
            <a:r>
              <a:rPr lang="zh-CN" altLang="en-US"/>
              <a:t>金融与生活最终将会真正融为一体。凯文·凯利曾经预言,金融将会成为我们生活当中的一部分。随着未来人们生活的科技化,生活中的科技化元素将会逐步增多,最终人们的生活将会变成一个非常具有科技化特点的存在。</a:t>
            </a:r>
          </a:p>
          <a:p>
            <a:pPr indent="457200"/>
            <a:r>
              <a:rPr lang="zh-CN" altLang="en-US"/>
              <a:t>  在这样一种情况下,衍生于金融内部的科技元素同样会不断与人们的生活产生联系,最终将会从外部与科技化的生活联系在一起。按照这样一种逻辑,金融与人们的生活将会真正融为一体。人们生活的每一个方面都能够以金融作为注脚,而金融的元素也能够深度介入到人们日常生活的环节之中,一个以金融为主要组成元素的科技生活新时代将会最终来临。</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3" name="内容占位符 2"/>
          <p:cNvSpPr>
            <a:spLocks noGrp="1"/>
          </p:cNvSpPr>
          <p:nvPr>
            <p:ph idx="1"/>
          </p:nvPr>
        </p:nvSpPr>
        <p:spPr/>
        <p:txBody>
          <a:bodyPr/>
          <a:lstStyle/>
          <a:p>
            <a:pPr marL="0" indent="0" latinLnBrk="0">
              <a:lnSpc>
                <a:spcPct val="200000"/>
              </a:lnSpc>
              <a:spcBef>
                <a:spcPts val="0"/>
              </a:spcBef>
              <a:buNone/>
            </a:pPr>
            <a:r>
              <a:rPr lang="zh-CN" altLang="en-US" sz="2400"/>
              <a:t>1.简述金融科技对传统银行业务的影响。</a:t>
            </a:r>
          </a:p>
          <a:p>
            <a:pPr marL="0" indent="0" latinLnBrk="0">
              <a:lnSpc>
                <a:spcPct val="200000"/>
              </a:lnSpc>
              <a:spcBef>
                <a:spcPts val="0"/>
              </a:spcBef>
              <a:buNone/>
            </a:pPr>
            <a:r>
              <a:rPr lang="zh-CN" altLang="en-US" sz="2400"/>
              <a:t>2.简述金融科技对银行内部变革产生的影响。</a:t>
            </a:r>
          </a:p>
          <a:p>
            <a:pPr marL="0" indent="0" latinLnBrk="0">
              <a:lnSpc>
                <a:spcPct val="200000"/>
              </a:lnSpc>
              <a:spcBef>
                <a:spcPts val="0"/>
              </a:spcBef>
              <a:buNone/>
            </a:pPr>
            <a:r>
              <a:rPr lang="zh-CN" altLang="en-US" sz="2400"/>
              <a:t>3.金融科技重塑资管行业价值链需经过几个阶段?</a:t>
            </a:r>
          </a:p>
          <a:p>
            <a:pPr marL="0" indent="0" latinLnBrk="0">
              <a:lnSpc>
                <a:spcPct val="200000"/>
              </a:lnSpc>
              <a:spcBef>
                <a:spcPts val="0"/>
              </a:spcBef>
              <a:buNone/>
            </a:pPr>
            <a:r>
              <a:rPr lang="zh-CN" altLang="en-US" sz="2400"/>
              <a:t>4.根据纳斯达克发布的白皮书,分析2017年影响市场基建供货商的七项顶尖科技趋势。</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第三章  金融科技中的核心技术</a:t>
            </a:r>
            <a:endParaRPr lang="zh-CN" altLang="en-US" sz="3200"/>
          </a:p>
        </p:txBody>
      </p:sp>
      <p:sp>
        <p:nvSpPr>
          <p:cNvPr id="5" name="文本框 4"/>
          <p:cNvSpPr txBox="1"/>
          <p:nvPr/>
        </p:nvSpPr>
        <p:spPr>
          <a:xfrm>
            <a:off x="1407160" y="331025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云计算</a:t>
            </a:r>
            <a:endParaRPr lang="zh-CN" dirty="0">
              <a:sym typeface="+mn-ea"/>
            </a:endParaRPr>
          </a:p>
        </p:txBody>
      </p:sp>
      <p:sp>
        <p:nvSpPr>
          <p:cNvPr id="4" name="文本框 3"/>
          <p:cNvSpPr txBox="1"/>
          <p:nvPr/>
        </p:nvSpPr>
        <p:spPr>
          <a:xfrm>
            <a:off x="1407160" y="192214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人工智能</a:t>
            </a:r>
            <a:endParaRPr lang="zh-CN" dirty="0">
              <a:sym typeface="+mn-ea"/>
            </a:endParaRPr>
          </a:p>
        </p:txBody>
      </p:sp>
      <p:sp>
        <p:nvSpPr>
          <p:cNvPr id="6" name="文本框 5"/>
          <p:cNvSpPr txBox="1"/>
          <p:nvPr/>
        </p:nvSpPr>
        <p:spPr>
          <a:xfrm>
            <a:off x="1407160" y="26162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大数据</a:t>
            </a:r>
            <a:endParaRPr lang="zh-CN" dirty="0">
              <a:sym typeface="+mn-ea"/>
            </a:endParaRPr>
          </a:p>
        </p:txBody>
      </p:sp>
      <p:sp>
        <p:nvSpPr>
          <p:cNvPr id="7" name="文本框 6"/>
          <p:cNvSpPr txBox="1"/>
          <p:nvPr/>
        </p:nvSpPr>
        <p:spPr>
          <a:xfrm>
            <a:off x="1407160" y="53924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物联网</a:t>
            </a:r>
            <a:endParaRPr lang="zh-CN" dirty="0">
              <a:sym typeface="+mn-ea"/>
            </a:endParaRPr>
          </a:p>
        </p:txBody>
      </p:sp>
      <p:sp>
        <p:nvSpPr>
          <p:cNvPr id="8" name="文本框 7"/>
          <p:cNvSpPr txBox="1"/>
          <p:nvPr/>
        </p:nvSpPr>
        <p:spPr>
          <a:xfrm>
            <a:off x="1407160" y="40043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区块链技术</a:t>
            </a:r>
            <a:endParaRPr lang="zh-CN" dirty="0">
              <a:sym typeface="+mn-ea"/>
            </a:endParaRPr>
          </a:p>
        </p:txBody>
      </p:sp>
      <p:sp>
        <p:nvSpPr>
          <p:cNvPr id="9" name="文本框 8"/>
          <p:cNvSpPr txBox="1"/>
          <p:nvPr/>
        </p:nvSpPr>
        <p:spPr>
          <a:xfrm>
            <a:off x="1407160" y="46983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算法</a:t>
            </a:r>
            <a:endParaRPr lang="zh-CN" dirty="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第一节 人工智能</a:t>
            </a:r>
          </a:p>
        </p:txBody>
      </p:sp>
      <p:sp>
        <p:nvSpPr>
          <p:cNvPr id="4" name="文本框 3"/>
          <p:cNvSpPr txBox="1"/>
          <p:nvPr/>
        </p:nvSpPr>
        <p:spPr>
          <a:xfrm>
            <a:off x="1002030" y="1481455"/>
            <a:ext cx="6329680" cy="156845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人工智能(artificial intelligence)英文缩写为AI。它是研究、开发用于模拟、延伸和扩展人的智能的理论、方法、技术及应用系统的一门新的技术科学。</a:t>
            </a:r>
          </a:p>
        </p:txBody>
      </p:sp>
      <p:sp>
        <p:nvSpPr>
          <p:cNvPr id="5" name="文本框 4"/>
          <p:cNvSpPr txBox="1"/>
          <p:nvPr/>
        </p:nvSpPr>
        <p:spPr>
          <a:xfrm>
            <a:off x="1002030" y="3138170"/>
            <a:ext cx="632968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“强人工智能观点认为计算机不仅是用来研究人的思维的一种工具;相反,只要运行适当的程序,计算机本身就是有思维的。”</a:t>
            </a:r>
          </a:p>
        </p:txBody>
      </p:sp>
      <p:sp>
        <p:nvSpPr>
          <p:cNvPr id="6" name="文本框 5"/>
          <p:cNvSpPr txBox="1"/>
          <p:nvPr/>
        </p:nvSpPr>
        <p:spPr>
          <a:xfrm>
            <a:off x="1002030" y="4425315"/>
            <a:ext cx="6329680" cy="230695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借助语音识别、自然语言处理和图像识别系统,人工智能技术可大幅提升银行的综合服务能力,是目前应用最为广泛的金融科技之一。典型的应用场景包括智能营销、智能客服、智能运营等。具体而言,智能客服重点解决人工成本高的难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大数据</a:t>
            </a:r>
          </a:p>
        </p:txBody>
      </p:sp>
      <p:sp>
        <p:nvSpPr>
          <p:cNvPr id="4" name="文本框 3"/>
          <p:cNvSpPr txBox="1"/>
          <p:nvPr/>
        </p:nvSpPr>
        <p:spPr>
          <a:xfrm>
            <a:off x="894080" y="1310005"/>
            <a:ext cx="7362825" cy="230695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理论层面，理论是认知的必经途径,也是被广泛认同和传播的基线。在这里,从大数据的定义、特征来理解行业对大数据的整体描绘和定性;从对大数据价值的探讨来深入解析大数据的珍贵所在,洞悉大数据的发展趋势;从大数据隐私这个特别而重要的视角审视人和数据之间的长久博弈。</a:t>
            </a:r>
          </a:p>
        </p:txBody>
      </p:sp>
      <p:sp>
        <p:nvSpPr>
          <p:cNvPr id="5" name="文本框 4"/>
          <p:cNvSpPr txBox="1"/>
          <p:nvPr/>
        </p:nvSpPr>
        <p:spPr>
          <a:xfrm>
            <a:off x="894080" y="3887470"/>
            <a:ext cx="729615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技术层面，技术是大数据价值体现的手段和前进的基石。</a:t>
            </a:r>
          </a:p>
        </p:txBody>
      </p:sp>
      <p:sp>
        <p:nvSpPr>
          <p:cNvPr id="6" name="文本框 5"/>
          <p:cNvSpPr txBox="1"/>
          <p:nvPr/>
        </p:nvSpPr>
        <p:spPr>
          <a:xfrm>
            <a:off x="894080" y="4987925"/>
            <a:ext cx="6928485" cy="156845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实践层面，实践是大数据的最终价值体现。在这里,分别从互联网的大数据、政府的大数据、企业的大数据和个人的大数据四个方面来描绘大数据已经展现的美好景象及即将实现的蓝图。</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第三节 云计算</a:t>
            </a:r>
          </a:p>
        </p:txBody>
      </p:sp>
      <p:sp>
        <p:nvSpPr>
          <p:cNvPr id="4" name="文本框 3"/>
          <p:cNvSpPr txBox="1"/>
          <p:nvPr/>
        </p:nvSpPr>
        <p:spPr>
          <a:xfrm>
            <a:off x="1407160" y="1708785"/>
            <a:ext cx="6329680" cy="415417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云计算(cloud computing)是基于互联网的相关服务的增加、使用和交付模式,通常涉及通过互联网来提供动态易扩展且经常是虚拟化的资源。云是网络、互联网的一种比喻说法。过去在图中,云往往用来表示电信网,后来也用来表示互联网和底层基础设施的抽象。云计算可以让你体验每秒10万亿次的运算能力。这么强大的计算能力可用来模拟核爆炸、预测气候变化和市场发展趋势。用户通过电脑、笔记本、手机等方式接入数据中心,按自己的需求进行运算。</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第四节 区块链技术</a:t>
            </a:r>
          </a:p>
        </p:txBody>
      </p:sp>
      <p:sp>
        <p:nvSpPr>
          <p:cNvPr id="4" name="文本框 3"/>
          <p:cNvSpPr txBox="1"/>
          <p:nvPr/>
        </p:nvSpPr>
        <p:spPr>
          <a:xfrm>
            <a:off x="984250" y="1328420"/>
            <a:ext cx="6329680" cy="193802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区块链是分布式数据存储、点对点传输、共识机制、加密算法等计算机技术的新型应用模式。所谓共识机制,是区块链系统中实现不同节点之间建立信任、获取权益的数学算法。</a:t>
            </a:r>
          </a:p>
        </p:txBody>
      </p:sp>
      <p:sp>
        <p:nvSpPr>
          <p:cNvPr id="5" name="文本框 4"/>
          <p:cNvSpPr txBox="1"/>
          <p:nvPr/>
        </p:nvSpPr>
        <p:spPr>
          <a:xfrm>
            <a:off x="984250" y="3314065"/>
            <a:ext cx="632968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区块链主要解决交易的信任和安全问题，包括：分布式账本、非对称加密和授权技术、共识机制、智能合约</a:t>
            </a:r>
          </a:p>
        </p:txBody>
      </p:sp>
      <p:sp>
        <p:nvSpPr>
          <p:cNvPr id="6" name="文本框 5"/>
          <p:cNvSpPr txBox="1"/>
          <p:nvPr/>
        </p:nvSpPr>
        <p:spPr>
          <a:xfrm>
            <a:off x="984250" y="4560570"/>
            <a:ext cx="6329680" cy="230695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区块链技术将应用于金融行业的征信、交易安全和信息安全。金融的数据安全、信息的隐私以及网络的安全正适合采用分布式区域块技术。区块链在金融方面可以形成点对点的数字价值转移,从而提升传输和交易的安全性。</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第五节 算法</a:t>
            </a:r>
          </a:p>
        </p:txBody>
      </p:sp>
      <p:sp>
        <p:nvSpPr>
          <p:cNvPr id="4" name="文本框 3"/>
          <p:cNvSpPr txBox="1"/>
          <p:nvPr/>
        </p:nvSpPr>
        <p:spPr>
          <a:xfrm>
            <a:off x="1407160" y="2459990"/>
            <a:ext cx="6329680" cy="193802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算法(algorithm)是指解题方案的准确而完整的描述,是一系列解决问题的清晰指令。算法代表着用系统的方法描述解决问题的策略机制,也就是说,能够对一定规范的输入,在有限时间内获得所要求的输出。</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第六节 物联网</a:t>
            </a:r>
          </a:p>
        </p:txBody>
      </p:sp>
      <p:sp>
        <p:nvSpPr>
          <p:cNvPr id="4" name="文本框 3"/>
          <p:cNvSpPr txBox="1"/>
          <p:nvPr/>
        </p:nvSpPr>
        <p:spPr>
          <a:xfrm>
            <a:off x="1407160" y="272415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发展历史</a:t>
            </a:r>
          </a:p>
        </p:txBody>
      </p:sp>
      <p:sp>
        <p:nvSpPr>
          <p:cNvPr id="5" name="文本框 4"/>
          <p:cNvSpPr txBox="1"/>
          <p:nvPr/>
        </p:nvSpPr>
        <p:spPr>
          <a:xfrm>
            <a:off x="1407160" y="17272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物联网的原理特点</a:t>
            </a:r>
          </a:p>
        </p:txBody>
      </p:sp>
      <p:sp>
        <p:nvSpPr>
          <p:cNvPr id="6" name="文本框 5"/>
          <p:cNvSpPr txBox="1"/>
          <p:nvPr/>
        </p:nvSpPr>
        <p:spPr>
          <a:xfrm>
            <a:off x="1407160" y="37211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技术要点</a:t>
            </a:r>
          </a:p>
        </p:txBody>
      </p:sp>
      <p:sp>
        <p:nvSpPr>
          <p:cNvPr id="7" name="文本框 6"/>
          <p:cNvSpPr txBox="1"/>
          <p:nvPr/>
        </p:nvSpPr>
        <p:spPr>
          <a:xfrm>
            <a:off x="1407160" y="471805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当前论点</a:t>
            </a:r>
          </a:p>
        </p:txBody>
      </p:sp>
      <p:sp>
        <p:nvSpPr>
          <p:cNvPr id="8" name="文本框 7"/>
          <p:cNvSpPr txBox="1"/>
          <p:nvPr/>
        </p:nvSpPr>
        <p:spPr>
          <a:xfrm>
            <a:off x="1407160" y="57150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应用及发展方向</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第一节 金融科技的概念</a:t>
            </a:r>
          </a:p>
        </p:txBody>
      </p:sp>
      <p:sp>
        <p:nvSpPr>
          <p:cNvPr id="4" name="文本框 3"/>
          <p:cNvSpPr txBox="1"/>
          <p:nvPr/>
        </p:nvSpPr>
        <p:spPr>
          <a:xfrm>
            <a:off x="1152525" y="2202815"/>
            <a:ext cx="683895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kern="0" dirty="0">
                <a:latin typeface="+mn-lt"/>
                <a:sym typeface="+mn-ea"/>
              </a:rPr>
              <a:t>金融科技是指技术带来的金融创新,它能创造新的模式、业务、流程与产品,既包括前端产业也包含后台技术。</a:t>
            </a:r>
            <a:endParaRPr dirty="0">
              <a:sym typeface="+mn-ea"/>
            </a:endParaRPr>
          </a:p>
        </p:txBody>
      </p:sp>
      <p:sp>
        <p:nvSpPr>
          <p:cNvPr id="5" name="文本框 4"/>
          <p:cNvSpPr txBox="1"/>
          <p:nvPr/>
        </p:nvSpPr>
        <p:spPr>
          <a:xfrm>
            <a:off x="1152525" y="3623945"/>
            <a:ext cx="683895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kern="0" dirty="0">
                <a:latin typeface="+mn-lt"/>
                <a:sym typeface="+mn-ea"/>
              </a:rPr>
              <a:t>金融科技在外延上应涵盖科学技术和金融业务两大领域,并应用于金融机构和新型经济金融组织两大部分、金融业和新兴金融业态两大范围。</a:t>
            </a:r>
            <a:endParaRPr dirty="0">
              <a:sym typeface="+mn-ea"/>
            </a:endParaRPr>
          </a:p>
        </p:txBody>
      </p:sp>
      <p:sp>
        <p:nvSpPr>
          <p:cNvPr id="6" name="文本框 5"/>
          <p:cNvSpPr txBox="1"/>
          <p:nvPr/>
        </p:nvSpPr>
        <p:spPr>
          <a:xfrm>
            <a:off x="1152525" y="5036185"/>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低利润率、轻资产、</a:t>
            </a:r>
            <a:r>
              <a:rPr lang="en-US" altLang="zh-CN" kern="0" dirty="0">
                <a:latin typeface="+mn-lt"/>
                <a:sym typeface="+mn-ea"/>
              </a:rPr>
              <a:t>高创新</a:t>
            </a:r>
            <a:r>
              <a:rPr lang="zh-CN" altLang="en-US" kern="0" dirty="0">
                <a:latin typeface="+mn-lt"/>
                <a:sym typeface="+mn-ea"/>
              </a:rPr>
              <a:t>、</a:t>
            </a:r>
            <a:r>
              <a:rPr lang="en-US" altLang="zh-CN" kern="0" dirty="0">
                <a:latin typeface="+mn-lt"/>
                <a:sym typeface="+mn-ea"/>
              </a:rPr>
              <a:t>上规模</a:t>
            </a:r>
            <a:r>
              <a:rPr lang="zh-CN" altLang="en-US" kern="0" dirty="0">
                <a:latin typeface="+mn-lt"/>
                <a:sym typeface="+mn-ea"/>
              </a:rPr>
              <a:t>、</a:t>
            </a:r>
            <a:r>
              <a:rPr lang="en-US" altLang="zh-CN" kern="0" dirty="0">
                <a:latin typeface="+mn-lt"/>
                <a:sym typeface="+mn-ea"/>
              </a:rPr>
              <a:t>易合规</a:t>
            </a:r>
            <a:endParaRPr dirty="0">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901700" y="1384300"/>
            <a:ext cx="7339965" cy="4949825"/>
          </a:xfrm>
        </p:spPr>
        <p:txBody>
          <a:bodyPr/>
          <a:lstStyle/>
          <a:p>
            <a:pPr marL="0" indent="0" latinLnBrk="0">
              <a:lnSpc>
                <a:spcPct val="150000"/>
              </a:lnSpc>
              <a:spcBef>
                <a:spcPts val="0"/>
              </a:spcBef>
              <a:buNone/>
            </a:pPr>
            <a:r>
              <a:rPr lang="zh-CN" altLang="en-US" sz="2400"/>
              <a:t>1.简述金融科技中的核心技术。</a:t>
            </a:r>
          </a:p>
          <a:p>
            <a:pPr marL="0" indent="0" latinLnBrk="0">
              <a:lnSpc>
                <a:spcPct val="150000"/>
              </a:lnSpc>
              <a:spcBef>
                <a:spcPts val="0"/>
              </a:spcBef>
              <a:buNone/>
            </a:pPr>
            <a:r>
              <a:rPr lang="zh-CN" altLang="en-US" sz="2400"/>
              <a:t>2.简述人工智能的定义。</a:t>
            </a:r>
          </a:p>
          <a:p>
            <a:pPr marL="0" indent="0" latinLnBrk="0">
              <a:lnSpc>
                <a:spcPct val="150000"/>
              </a:lnSpc>
              <a:spcBef>
                <a:spcPts val="0"/>
              </a:spcBef>
              <a:buNone/>
            </a:pPr>
            <a:r>
              <a:rPr lang="zh-CN" altLang="en-US" sz="2400"/>
              <a:t>3.简述大数据的定义。</a:t>
            </a:r>
          </a:p>
          <a:p>
            <a:pPr marL="0" indent="0" latinLnBrk="0">
              <a:lnSpc>
                <a:spcPct val="150000"/>
              </a:lnSpc>
              <a:spcBef>
                <a:spcPts val="0"/>
              </a:spcBef>
              <a:buNone/>
            </a:pPr>
            <a:r>
              <a:rPr lang="zh-CN" altLang="en-US" sz="2400"/>
              <a:t>4.大数据的价值体现在几个方面?</a:t>
            </a:r>
          </a:p>
          <a:p>
            <a:pPr marL="0" indent="0" latinLnBrk="0">
              <a:lnSpc>
                <a:spcPct val="150000"/>
              </a:lnSpc>
              <a:spcBef>
                <a:spcPts val="0"/>
              </a:spcBef>
              <a:buNone/>
            </a:pPr>
            <a:r>
              <a:rPr lang="zh-CN" altLang="en-US" sz="2400"/>
              <a:t>5.简述云计算的定义。</a:t>
            </a:r>
          </a:p>
          <a:p>
            <a:pPr marL="0" indent="0" latinLnBrk="0">
              <a:lnSpc>
                <a:spcPct val="150000"/>
              </a:lnSpc>
              <a:spcBef>
                <a:spcPts val="0"/>
              </a:spcBef>
              <a:buNone/>
            </a:pPr>
            <a:r>
              <a:rPr lang="zh-CN" altLang="en-US" sz="2400"/>
              <a:t>6.简述区块链技术的定义。</a:t>
            </a:r>
          </a:p>
          <a:p>
            <a:pPr marL="0" indent="0" latinLnBrk="0">
              <a:lnSpc>
                <a:spcPct val="150000"/>
              </a:lnSpc>
              <a:spcBef>
                <a:spcPts val="0"/>
              </a:spcBef>
              <a:buNone/>
            </a:pPr>
            <a:r>
              <a:rPr lang="zh-CN" altLang="en-US" sz="2400"/>
              <a:t>7.区块链可以用于哪些领域?</a:t>
            </a:r>
          </a:p>
          <a:p>
            <a:pPr marL="0" indent="0" latinLnBrk="0">
              <a:lnSpc>
                <a:spcPct val="150000"/>
              </a:lnSpc>
              <a:spcBef>
                <a:spcPts val="0"/>
              </a:spcBef>
              <a:buNone/>
            </a:pPr>
            <a:r>
              <a:rPr lang="zh-CN" altLang="en-US" sz="2400"/>
              <a:t>8.简述算法的定义。</a:t>
            </a:r>
          </a:p>
          <a:p>
            <a:pPr marL="0" indent="0" latinLnBrk="0">
              <a:lnSpc>
                <a:spcPct val="150000"/>
              </a:lnSpc>
              <a:spcBef>
                <a:spcPts val="0"/>
              </a:spcBef>
              <a:buNone/>
            </a:pPr>
            <a:r>
              <a:rPr lang="zh-CN" altLang="en-US" sz="2400"/>
              <a:t>9.简述物联网的定义。</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p:txBody>
          <a:bodyPr vert="horz" wrap="square" lIns="91440" tIns="45720" rIns="91440" bIns="45720" anchor="ctr"/>
          <a:lstStyle/>
          <a:p>
            <a:pPr eaLnBrk="1" hangingPunct="1"/>
            <a:r>
              <a:rPr lang="zh-CN" altLang="en-US" sz="3200" dirty="0">
                <a:ea typeface="宋体" panose="02010600030101010101" pitchFamily="2" charset="-122"/>
              </a:rPr>
              <a:t>第四章  金融科技的业务形态</a:t>
            </a:r>
          </a:p>
        </p:txBody>
      </p:sp>
      <p:sp>
        <p:nvSpPr>
          <p:cNvPr id="5" name="文本框 4"/>
          <p:cNvSpPr txBox="1"/>
          <p:nvPr/>
        </p:nvSpPr>
        <p:spPr>
          <a:xfrm>
            <a:off x="1407160" y="16090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a:t>
            </a:r>
          </a:p>
        </p:txBody>
      </p:sp>
      <p:sp>
        <p:nvSpPr>
          <p:cNvPr id="3" name="文本框 2"/>
          <p:cNvSpPr txBox="1"/>
          <p:nvPr/>
        </p:nvSpPr>
        <p:spPr>
          <a:xfrm>
            <a:off x="1407160" y="36664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大数据金融</a:t>
            </a:r>
          </a:p>
        </p:txBody>
      </p:sp>
      <p:sp>
        <p:nvSpPr>
          <p:cNvPr id="4" name="文本框 3"/>
          <p:cNvSpPr txBox="1"/>
          <p:nvPr/>
        </p:nvSpPr>
        <p:spPr>
          <a:xfrm>
            <a:off x="1407160" y="43522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征信系统</a:t>
            </a:r>
          </a:p>
        </p:txBody>
      </p:sp>
      <p:sp>
        <p:nvSpPr>
          <p:cNvPr id="6" name="文本框 5"/>
          <p:cNvSpPr txBox="1"/>
          <p:nvPr/>
        </p:nvSpPr>
        <p:spPr>
          <a:xfrm>
            <a:off x="1407160" y="50380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信息化金融机构</a:t>
            </a:r>
          </a:p>
        </p:txBody>
      </p:sp>
      <p:sp>
        <p:nvSpPr>
          <p:cNvPr id="7" name="文本框 6"/>
          <p:cNvSpPr txBox="1"/>
          <p:nvPr/>
        </p:nvSpPr>
        <p:spPr>
          <a:xfrm>
            <a:off x="1407160" y="57238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互联网金融门户</a:t>
            </a:r>
          </a:p>
        </p:txBody>
      </p:sp>
      <p:sp>
        <p:nvSpPr>
          <p:cNvPr id="8" name="文本框 7"/>
          <p:cNvSpPr txBox="1"/>
          <p:nvPr/>
        </p:nvSpPr>
        <p:spPr>
          <a:xfrm>
            <a:off x="1407160" y="22948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a:t>
            </a:r>
          </a:p>
        </p:txBody>
      </p:sp>
      <p:sp>
        <p:nvSpPr>
          <p:cNvPr id="9" name="文本框 8"/>
          <p:cNvSpPr txBox="1"/>
          <p:nvPr/>
        </p:nvSpPr>
        <p:spPr>
          <a:xfrm>
            <a:off x="1407160" y="29806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第一节 </a:t>
            </a:r>
            <a:r>
              <a:rPr lang="zh-CN" sz="3200" dirty="0">
                <a:sym typeface="+mn-ea"/>
              </a:rPr>
              <a:t>移动支付</a:t>
            </a:r>
            <a:endParaRPr lang="zh-CN" altLang="en-US" sz="3200"/>
          </a:p>
        </p:txBody>
      </p:sp>
      <p:sp>
        <p:nvSpPr>
          <p:cNvPr id="5" name="文本框 4"/>
          <p:cNvSpPr txBox="1"/>
          <p:nvPr/>
        </p:nvSpPr>
        <p:spPr>
          <a:xfrm>
            <a:off x="1516380" y="252031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商业模式</a:t>
            </a:r>
          </a:p>
        </p:txBody>
      </p:sp>
      <p:sp>
        <p:nvSpPr>
          <p:cNvPr id="6" name="文本框 5"/>
          <p:cNvSpPr txBox="1"/>
          <p:nvPr/>
        </p:nvSpPr>
        <p:spPr>
          <a:xfrm>
            <a:off x="1516380" y="18307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移动支付的定义和特征</a:t>
            </a:r>
          </a:p>
        </p:txBody>
      </p:sp>
      <p:sp>
        <p:nvSpPr>
          <p:cNvPr id="7" name="文本框 6"/>
          <p:cNvSpPr txBox="1"/>
          <p:nvPr/>
        </p:nvSpPr>
        <p:spPr>
          <a:xfrm>
            <a:off x="1516380" y="32099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移动支付的应用</a:t>
            </a:r>
          </a:p>
        </p:txBody>
      </p:sp>
      <p:sp>
        <p:nvSpPr>
          <p:cNvPr id="8" name="文本框 7"/>
          <p:cNvSpPr txBox="1"/>
          <p:nvPr/>
        </p:nvSpPr>
        <p:spPr>
          <a:xfrm>
            <a:off x="1516380" y="458914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移动支付在中国的发展</a:t>
            </a:r>
          </a:p>
        </p:txBody>
      </p:sp>
      <p:sp>
        <p:nvSpPr>
          <p:cNvPr id="9" name="文本框 8"/>
          <p:cNvSpPr txBox="1"/>
          <p:nvPr/>
        </p:nvSpPr>
        <p:spPr>
          <a:xfrm>
            <a:off x="1516380" y="527875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移动支付的发展趋势</a:t>
            </a:r>
          </a:p>
        </p:txBody>
      </p:sp>
      <p:sp>
        <p:nvSpPr>
          <p:cNvPr id="10" name="文本框 9"/>
          <p:cNvSpPr txBox="1"/>
          <p:nvPr/>
        </p:nvSpPr>
        <p:spPr>
          <a:xfrm>
            <a:off x="1516380" y="59683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移动支付的风险防控</a:t>
            </a:r>
          </a:p>
        </p:txBody>
      </p:sp>
      <p:sp>
        <p:nvSpPr>
          <p:cNvPr id="3" name="文本框 2"/>
          <p:cNvSpPr txBox="1"/>
          <p:nvPr/>
        </p:nvSpPr>
        <p:spPr>
          <a:xfrm>
            <a:off x="1516380" y="389953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移动支付的种类</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3200" dirty="0">
                <a:sym typeface="+mn-ea"/>
              </a:rPr>
              <a:t>移动支付的特征</a:t>
            </a:r>
            <a:endParaRPr lang="zh-CN" altLang="en-US" sz="3200" dirty="0">
              <a:sym typeface="+mn-ea"/>
            </a:endParaRPr>
          </a:p>
        </p:txBody>
      </p:sp>
      <p:sp>
        <p:nvSpPr>
          <p:cNvPr id="6" name="文本框 5"/>
          <p:cNvSpPr txBox="1"/>
          <p:nvPr/>
        </p:nvSpPr>
        <p:spPr>
          <a:xfrm>
            <a:off x="1224915" y="18307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移动性</a:t>
            </a:r>
          </a:p>
        </p:txBody>
      </p:sp>
      <p:sp>
        <p:nvSpPr>
          <p:cNvPr id="4" name="文本框 3"/>
          <p:cNvSpPr txBox="1"/>
          <p:nvPr/>
        </p:nvSpPr>
        <p:spPr>
          <a:xfrm>
            <a:off x="1224915" y="27597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及时性</a:t>
            </a:r>
          </a:p>
        </p:txBody>
      </p:sp>
      <p:sp>
        <p:nvSpPr>
          <p:cNvPr id="5" name="文本框 4"/>
          <p:cNvSpPr txBox="1"/>
          <p:nvPr/>
        </p:nvSpPr>
        <p:spPr>
          <a:xfrm>
            <a:off x="1224915" y="368871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定制化</a:t>
            </a:r>
          </a:p>
        </p:txBody>
      </p:sp>
      <p:sp>
        <p:nvSpPr>
          <p:cNvPr id="7" name="文本框 6"/>
          <p:cNvSpPr txBox="1"/>
          <p:nvPr/>
        </p:nvSpPr>
        <p:spPr>
          <a:xfrm>
            <a:off x="1224915" y="46177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集成性</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移动支付的应用</a:t>
            </a:r>
          </a:p>
        </p:txBody>
      </p:sp>
      <p:sp>
        <p:nvSpPr>
          <p:cNvPr id="6" name="文本框 5"/>
          <p:cNvSpPr txBox="1"/>
          <p:nvPr/>
        </p:nvSpPr>
        <p:spPr>
          <a:xfrm>
            <a:off x="1497330" y="1830705"/>
            <a:ext cx="6329680" cy="134683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线下消费典型支付场景：</a:t>
            </a:r>
          </a:p>
          <a:p>
            <a:pPr marR="0" algn="l" defTabSz="914400" rtl="0" eaLnBrk="1" fontAlgn="base" latinLnBrk="0" hangingPunct="1">
              <a:lnSpc>
                <a:spcPct val="100000"/>
              </a:lnSpc>
              <a:spcBef>
                <a:spcPct val="20000"/>
              </a:spcBef>
              <a:spcAft>
                <a:spcPct val="0"/>
              </a:spcAft>
              <a:buClrTx/>
              <a:buSzTx/>
              <a:buFontTx/>
            </a:pPr>
            <a:r>
              <a:rPr lang="zh-CN" dirty="0">
                <a:sym typeface="+mn-ea"/>
              </a:rPr>
              <a:t>     1.近场支付 </a:t>
            </a:r>
          </a:p>
          <a:p>
            <a:pPr marR="0" algn="l" defTabSz="914400" rtl="0" eaLnBrk="1" fontAlgn="base" latinLnBrk="0" hangingPunct="1">
              <a:lnSpc>
                <a:spcPct val="100000"/>
              </a:lnSpc>
              <a:spcBef>
                <a:spcPct val="20000"/>
              </a:spcBef>
              <a:spcAft>
                <a:spcPct val="0"/>
              </a:spcAft>
              <a:buClrTx/>
              <a:buSzTx/>
              <a:buFontTx/>
            </a:pPr>
            <a:r>
              <a:rPr lang="zh-CN" dirty="0">
                <a:sym typeface="+mn-ea"/>
              </a:rPr>
              <a:t>     2.扫码支付</a:t>
            </a:r>
            <a:endParaRPr lang="en-US" altLang="zh-CN" dirty="0">
              <a:sym typeface="+mn-ea"/>
            </a:endParaRPr>
          </a:p>
        </p:txBody>
      </p:sp>
      <p:sp>
        <p:nvSpPr>
          <p:cNvPr id="4" name="文本框 3"/>
          <p:cNvSpPr txBox="1"/>
          <p:nvPr/>
        </p:nvSpPr>
        <p:spPr>
          <a:xfrm>
            <a:off x="1497330" y="3747135"/>
            <a:ext cx="6329680" cy="178943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线上消费典型支付场景：</a:t>
            </a:r>
          </a:p>
          <a:p>
            <a:pPr marR="0" algn="l" defTabSz="914400" rtl="0" eaLnBrk="1" fontAlgn="base" latinLnBrk="0" hangingPunct="1">
              <a:lnSpc>
                <a:spcPct val="100000"/>
              </a:lnSpc>
              <a:spcBef>
                <a:spcPct val="20000"/>
              </a:spcBef>
              <a:spcAft>
                <a:spcPct val="0"/>
              </a:spcAft>
              <a:buClrTx/>
              <a:buSzTx/>
              <a:buFontTx/>
            </a:pPr>
            <a:r>
              <a:rPr lang="zh-CN" dirty="0">
                <a:sym typeface="+mn-ea"/>
              </a:rPr>
              <a:t>    </a:t>
            </a:r>
            <a:r>
              <a:rPr lang="en-US" altLang="zh-CN" dirty="0">
                <a:sym typeface="+mn-ea"/>
              </a:rPr>
              <a:t>1.快捷支付</a:t>
            </a:r>
          </a:p>
          <a:p>
            <a:pPr marR="0" algn="l" defTabSz="914400" rtl="0" eaLnBrk="1" fontAlgn="base" latinLnBrk="0" hangingPunct="1">
              <a:lnSpc>
                <a:spcPct val="100000"/>
              </a:lnSpc>
              <a:spcBef>
                <a:spcPct val="20000"/>
              </a:spcBef>
              <a:spcAft>
                <a:spcPct val="0"/>
              </a:spcAft>
              <a:buClrTx/>
              <a:buSzTx/>
              <a:buFontTx/>
            </a:pPr>
            <a:r>
              <a:rPr lang="en-US" altLang="zh-CN" dirty="0">
                <a:sym typeface="+mn-ea"/>
              </a:rPr>
              <a:t>    2.网关支付</a:t>
            </a:r>
          </a:p>
          <a:p>
            <a:pPr marR="0" algn="l" defTabSz="914400" rtl="0" eaLnBrk="1" fontAlgn="base" latinLnBrk="0" hangingPunct="1">
              <a:lnSpc>
                <a:spcPct val="100000"/>
              </a:lnSpc>
              <a:spcBef>
                <a:spcPct val="20000"/>
              </a:spcBef>
              <a:spcAft>
                <a:spcPct val="0"/>
              </a:spcAft>
              <a:buClrTx/>
              <a:buSzTx/>
              <a:buFontTx/>
            </a:pPr>
            <a:r>
              <a:rPr lang="en-US" altLang="zh-CN" dirty="0">
                <a:sym typeface="+mn-ea"/>
              </a:rPr>
              <a:t>    3.线上收单支付</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移动支付的种类</a:t>
            </a:r>
          </a:p>
        </p:txBody>
      </p:sp>
      <p:sp>
        <p:nvSpPr>
          <p:cNvPr id="6" name="文本框 5"/>
          <p:cNvSpPr txBox="1"/>
          <p:nvPr/>
        </p:nvSpPr>
        <p:spPr>
          <a:xfrm>
            <a:off x="1134110" y="1731010"/>
            <a:ext cx="71710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按用户支付的额度,可以分为微支付和宏支付</a:t>
            </a:r>
          </a:p>
        </p:txBody>
      </p:sp>
      <p:sp>
        <p:nvSpPr>
          <p:cNvPr id="4" name="文本框 3"/>
          <p:cNvSpPr txBox="1"/>
          <p:nvPr/>
        </p:nvSpPr>
        <p:spPr>
          <a:xfrm>
            <a:off x="1134110" y="2436495"/>
            <a:ext cx="726376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按完成支付所依托的技术条件,可以分为近场支付和远程支付</a:t>
            </a:r>
          </a:p>
        </p:txBody>
      </p:sp>
      <p:sp>
        <p:nvSpPr>
          <p:cNvPr id="5" name="文本框 4"/>
          <p:cNvSpPr txBox="1"/>
          <p:nvPr/>
        </p:nvSpPr>
        <p:spPr>
          <a:xfrm>
            <a:off x="1134110" y="3511550"/>
            <a:ext cx="717169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按支付账户的性质,可以分为银行卡支付、第三方支付账户支付、通信代收费账户支付</a:t>
            </a:r>
          </a:p>
        </p:txBody>
      </p:sp>
      <p:sp>
        <p:nvSpPr>
          <p:cNvPr id="7" name="文本框 6"/>
          <p:cNvSpPr txBox="1"/>
          <p:nvPr/>
        </p:nvSpPr>
        <p:spPr>
          <a:xfrm>
            <a:off x="1134110" y="4586605"/>
            <a:ext cx="71710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按支付的结算模式,可以分为即时支付和担保支付</a:t>
            </a:r>
          </a:p>
        </p:txBody>
      </p:sp>
      <p:sp>
        <p:nvSpPr>
          <p:cNvPr id="8" name="文本框 7"/>
          <p:cNvSpPr txBox="1"/>
          <p:nvPr/>
        </p:nvSpPr>
        <p:spPr>
          <a:xfrm>
            <a:off x="1134110" y="5292090"/>
            <a:ext cx="717105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按用户账户的存放模式,可分为在线支付和离线支付</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3200" dirty="0">
                <a:sym typeface="+mn-ea"/>
              </a:rPr>
              <a:t>移动支付在中国的发展</a:t>
            </a:r>
            <a:endParaRPr lang="zh-CN" altLang="en-US" sz="3200"/>
          </a:p>
        </p:txBody>
      </p:sp>
      <p:sp>
        <p:nvSpPr>
          <p:cNvPr id="6" name="文本框 5"/>
          <p:cNvSpPr txBox="1"/>
          <p:nvPr/>
        </p:nvSpPr>
        <p:spPr>
          <a:xfrm>
            <a:off x="986155" y="1939925"/>
            <a:ext cx="71710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替代纸币虚拟化</a:t>
            </a:r>
          </a:p>
        </p:txBody>
      </p:sp>
      <p:sp>
        <p:nvSpPr>
          <p:cNvPr id="4" name="文本框 3"/>
          <p:cNvSpPr txBox="1"/>
          <p:nvPr/>
        </p:nvSpPr>
        <p:spPr>
          <a:xfrm>
            <a:off x="986155" y="2823845"/>
            <a:ext cx="71710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银行服务移动化</a:t>
            </a:r>
          </a:p>
        </p:txBody>
      </p:sp>
      <p:sp>
        <p:nvSpPr>
          <p:cNvPr id="5" name="文本框 4"/>
          <p:cNvSpPr txBox="1"/>
          <p:nvPr/>
        </p:nvSpPr>
        <p:spPr>
          <a:xfrm>
            <a:off x="986155" y="4591685"/>
            <a:ext cx="71710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虚拟货币国际化</a:t>
            </a:r>
          </a:p>
        </p:txBody>
      </p:sp>
      <p:sp>
        <p:nvSpPr>
          <p:cNvPr id="7" name="文本框 6"/>
          <p:cNvSpPr txBox="1"/>
          <p:nvPr/>
        </p:nvSpPr>
        <p:spPr>
          <a:xfrm>
            <a:off x="986155" y="3707765"/>
            <a:ext cx="71710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理财工具贴身化</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P2P</a:t>
            </a:r>
          </a:p>
        </p:txBody>
      </p:sp>
      <p:sp>
        <p:nvSpPr>
          <p:cNvPr id="6" name="文本框 5"/>
          <p:cNvSpPr txBox="1"/>
          <p:nvPr/>
        </p:nvSpPr>
        <p:spPr>
          <a:xfrm>
            <a:off x="1407160" y="18491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P2P简介</a:t>
            </a:r>
          </a:p>
        </p:txBody>
      </p:sp>
      <p:sp>
        <p:nvSpPr>
          <p:cNvPr id="4" name="文本框 3"/>
          <p:cNvSpPr txBox="1"/>
          <p:nvPr/>
        </p:nvSpPr>
        <p:spPr>
          <a:xfrm>
            <a:off x="1407160" y="266319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P2P发展历程及国外发展现状</a:t>
            </a:r>
          </a:p>
        </p:txBody>
      </p:sp>
      <p:sp>
        <p:nvSpPr>
          <p:cNvPr id="5" name="文本框 4"/>
          <p:cNvSpPr txBox="1"/>
          <p:nvPr/>
        </p:nvSpPr>
        <p:spPr>
          <a:xfrm>
            <a:off x="1407160" y="347726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P2P的模式</a:t>
            </a:r>
          </a:p>
        </p:txBody>
      </p:sp>
      <p:sp>
        <p:nvSpPr>
          <p:cNvPr id="7" name="文本框 6"/>
          <p:cNvSpPr txBox="1"/>
          <p:nvPr/>
        </p:nvSpPr>
        <p:spPr>
          <a:xfrm>
            <a:off x="1407160" y="429133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P2P发展中存在的主要问题</a:t>
            </a:r>
          </a:p>
        </p:txBody>
      </p:sp>
      <p:sp>
        <p:nvSpPr>
          <p:cNvPr id="8" name="文本框 7"/>
          <p:cNvSpPr txBox="1"/>
          <p:nvPr/>
        </p:nvSpPr>
        <p:spPr>
          <a:xfrm>
            <a:off x="1407160" y="51054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风险及防控</a:t>
            </a:r>
          </a:p>
        </p:txBody>
      </p:sp>
      <p:sp>
        <p:nvSpPr>
          <p:cNvPr id="9" name="文本框 8"/>
          <p:cNvSpPr txBox="1"/>
          <p:nvPr/>
        </p:nvSpPr>
        <p:spPr>
          <a:xfrm>
            <a:off x="1407160" y="591947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媒体观点</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P2P在我国的发展历程</a:t>
            </a:r>
          </a:p>
        </p:txBody>
      </p:sp>
      <p:sp>
        <p:nvSpPr>
          <p:cNvPr id="6" name="文本框 5"/>
          <p:cNvSpPr txBox="1"/>
          <p:nvPr/>
        </p:nvSpPr>
        <p:spPr>
          <a:xfrm>
            <a:off x="1051560" y="1604010"/>
            <a:ext cx="711073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第一阶段:2007—2012年(以信用借款为主的初始发展期)</a:t>
            </a:r>
          </a:p>
        </p:txBody>
      </p:sp>
      <p:sp>
        <p:nvSpPr>
          <p:cNvPr id="4" name="文本框 3"/>
          <p:cNvSpPr txBox="1"/>
          <p:nvPr/>
        </p:nvSpPr>
        <p:spPr>
          <a:xfrm>
            <a:off x="1051560" y="2484755"/>
            <a:ext cx="711009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第二阶段:2012—2013年(以地域借款为主的快速扩张期)</a:t>
            </a:r>
          </a:p>
        </p:txBody>
      </p:sp>
      <p:sp>
        <p:nvSpPr>
          <p:cNvPr id="5" name="文本框 4"/>
          <p:cNvSpPr txBox="1"/>
          <p:nvPr/>
        </p:nvSpPr>
        <p:spPr>
          <a:xfrm>
            <a:off x="1051560" y="3365500"/>
            <a:ext cx="711136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第三阶段:2013—2014年(以自融高息为主的风险爆发期)</a:t>
            </a:r>
          </a:p>
        </p:txBody>
      </p:sp>
      <p:sp>
        <p:nvSpPr>
          <p:cNvPr id="7" name="文本框 6"/>
          <p:cNvSpPr txBox="1"/>
          <p:nvPr/>
        </p:nvSpPr>
        <p:spPr>
          <a:xfrm>
            <a:off x="1051560" y="4246245"/>
            <a:ext cx="711009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第四阶段:2014—2015年(以规范监管为主的政策调整期)</a:t>
            </a:r>
          </a:p>
        </p:txBody>
      </p:sp>
      <p:sp>
        <p:nvSpPr>
          <p:cNvPr id="8" name="文本框 7"/>
          <p:cNvSpPr txBox="1"/>
          <p:nvPr/>
        </p:nvSpPr>
        <p:spPr>
          <a:xfrm>
            <a:off x="1051560" y="5126990"/>
            <a:ext cx="711136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第五阶段:2015年至今(以国内市场为基础放眼海外的市场拓展期)</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P2P的模式</a:t>
            </a:r>
          </a:p>
        </p:txBody>
      </p:sp>
      <p:sp>
        <p:nvSpPr>
          <p:cNvPr id="6" name="文本框 5"/>
          <p:cNvSpPr txBox="1"/>
          <p:nvPr/>
        </p:nvSpPr>
        <p:spPr>
          <a:xfrm>
            <a:off x="1826260" y="23209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债权转让模式</a:t>
            </a:r>
          </a:p>
        </p:txBody>
      </p:sp>
      <p:sp>
        <p:nvSpPr>
          <p:cNvPr id="4" name="文本框 3"/>
          <p:cNvSpPr txBox="1"/>
          <p:nvPr/>
        </p:nvSpPr>
        <p:spPr>
          <a:xfrm>
            <a:off x="1826260" y="14763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纯线上模式</a:t>
            </a:r>
          </a:p>
        </p:txBody>
      </p:sp>
      <p:sp>
        <p:nvSpPr>
          <p:cNvPr id="5" name="文本框 4"/>
          <p:cNvSpPr txBox="1"/>
          <p:nvPr/>
        </p:nvSpPr>
        <p:spPr>
          <a:xfrm>
            <a:off x="1826260" y="31654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担保/抵押模式</a:t>
            </a:r>
          </a:p>
        </p:txBody>
      </p:sp>
      <p:sp>
        <p:nvSpPr>
          <p:cNvPr id="7" name="文本框 6"/>
          <p:cNvSpPr txBox="1"/>
          <p:nvPr/>
        </p:nvSpPr>
        <p:spPr>
          <a:xfrm>
            <a:off x="1826260" y="40100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O2O模式</a:t>
            </a:r>
          </a:p>
        </p:txBody>
      </p:sp>
      <p:sp>
        <p:nvSpPr>
          <p:cNvPr id="8" name="文本框 7"/>
          <p:cNvSpPr txBox="1"/>
          <p:nvPr/>
        </p:nvSpPr>
        <p:spPr>
          <a:xfrm>
            <a:off x="1826260" y="48545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P2B模式</a:t>
            </a:r>
          </a:p>
        </p:txBody>
      </p:sp>
      <p:sp>
        <p:nvSpPr>
          <p:cNvPr id="9" name="文本框 8"/>
          <p:cNvSpPr txBox="1"/>
          <p:nvPr/>
        </p:nvSpPr>
        <p:spPr>
          <a:xfrm>
            <a:off x="1826260" y="56991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P2F模式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第二节 金融科技的发展历史和特征</a:t>
            </a:r>
            <a:endParaRPr lang="zh-CN" altLang="en-US" sz="3200"/>
          </a:p>
        </p:txBody>
      </p:sp>
      <p:sp>
        <p:nvSpPr>
          <p:cNvPr id="7" name="文本框 6"/>
          <p:cNvSpPr txBox="1"/>
          <p:nvPr/>
        </p:nvSpPr>
        <p:spPr>
          <a:xfrm>
            <a:off x="1571625" y="499110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国</a:t>
            </a:r>
            <a:r>
              <a:rPr lang="zh-CN" dirty="0">
                <a:sym typeface="+mn-ea"/>
              </a:rPr>
              <a:t>内</a:t>
            </a:r>
            <a:r>
              <a:rPr dirty="0">
                <a:sym typeface="+mn-ea"/>
              </a:rPr>
              <a:t>金融科技发展主要呈现</a:t>
            </a:r>
            <a:r>
              <a:rPr lang="zh-CN" dirty="0">
                <a:sym typeface="+mn-ea"/>
              </a:rPr>
              <a:t>的</a:t>
            </a:r>
            <a:r>
              <a:rPr dirty="0">
                <a:sym typeface="+mn-ea"/>
              </a:rPr>
              <a:t>三大特征</a:t>
            </a:r>
          </a:p>
        </p:txBody>
      </p:sp>
      <p:sp>
        <p:nvSpPr>
          <p:cNvPr id="8" name="文本框 7"/>
          <p:cNvSpPr txBox="1"/>
          <p:nvPr/>
        </p:nvSpPr>
        <p:spPr>
          <a:xfrm>
            <a:off x="1571625" y="3578225"/>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国际金融科技发展主要呈现</a:t>
            </a:r>
            <a:r>
              <a:rPr lang="zh-CN" dirty="0">
                <a:sym typeface="+mn-ea"/>
              </a:rPr>
              <a:t>的</a:t>
            </a:r>
            <a:r>
              <a:rPr dirty="0">
                <a:sym typeface="+mn-ea"/>
              </a:rPr>
              <a:t>三大特征</a:t>
            </a:r>
          </a:p>
        </p:txBody>
      </p:sp>
      <p:sp>
        <p:nvSpPr>
          <p:cNvPr id="9" name="文本框 8"/>
          <p:cNvSpPr txBox="1"/>
          <p:nvPr/>
        </p:nvSpPr>
        <p:spPr>
          <a:xfrm>
            <a:off x="1571625" y="216535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国际金融科技的发展</a:t>
            </a:r>
            <a:r>
              <a:rPr lang="zh-CN" dirty="0">
                <a:sym typeface="+mn-ea"/>
              </a:rPr>
              <a:t>的</a:t>
            </a:r>
            <a:r>
              <a:rPr dirty="0">
                <a:sym typeface="+mn-ea"/>
              </a:rPr>
              <a:t>四个阶段</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第三节 众筹</a:t>
            </a:r>
          </a:p>
        </p:txBody>
      </p:sp>
      <p:sp>
        <p:nvSpPr>
          <p:cNvPr id="6" name="文本框 5"/>
          <p:cNvSpPr txBox="1"/>
          <p:nvPr/>
        </p:nvSpPr>
        <p:spPr>
          <a:xfrm>
            <a:off x="1407160" y="165798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众筹的概念及发展历程</a:t>
            </a:r>
          </a:p>
        </p:txBody>
      </p:sp>
      <p:sp>
        <p:nvSpPr>
          <p:cNvPr id="4" name="文本框 3"/>
          <p:cNvSpPr txBox="1"/>
          <p:nvPr/>
        </p:nvSpPr>
        <p:spPr>
          <a:xfrm>
            <a:off x="1407160" y="251333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众筹的特征</a:t>
            </a:r>
          </a:p>
        </p:txBody>
      </p:sp>
      <p:sp>
        <p:nvSpPr>
          <p:cNvPr id="5" name="文本框 4"/>
          <p:cNvSpPr txBox="1"/>
          <p:nvPr/>
        </p:nvSpPr>
        <p:spPr>
          <a:xfrm>
            <a:off x="1407160" y="33686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众筹的发展现状</a:t>
            </a:r>
          </a:p>
        </p:txBody>
      </p:sp>
      <p:sp>
        <p:nvSpPr>
          <p:cNvPr id="7" name="文本框 6"/>
          <p:cNvSpPr txBox="1"/>
          <p:nvPr/>
        </p:nvSpPr>
        <p:spPr>
          <a:xfrm>
            <a:off x="1407160" y="42240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网络众筹发展中的问题</a:t>
            </a:r>
          </a:p>
        </p:txBody>
      </p:sp>
      <p:sp>
        <p:nvSpPr>
          <p:cNvPr id="8" name="文本框 7"/>
          <p:cNvSpPr txBox="1"/>
          <p:nvPr/>
        </p:nvSpPr>
        <p:spPr>
          <a:xfrm>
            <a:off x="1407160" y="50793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众筹的风险防控</a:t>
            </a:r>
          </a:p>
        </p:txBody>
      </p:sp>
      <p:sp>
        <p:nvSpPr>
          <p:cNvPr id="9" name="文本框 8"/>
          <p:cNvSpPr txBox="1"/>
          <p:nvPr/>
        </p:nvSpPr>
        <p:spPr>
          <a:xfrm>
            <a:off x="1407160" y="59347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网络众筹业发展展望</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第四节 大数据金融</a:t>
            </a:r>
          </a:p>
        </p:txBody>
      </p:sp>
      <p:sp>
        <p:nvSpPr>
          <p:cNvPr id="6" name="文本框 5"/>
          <p:cNvSpPr txBox="1"/>
          <p:nvPr/>
        </p:nvSpPr>
        <p:spPr>
          <a:xfrm>
            <a:off x="1407160" y="17303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大数据概述</a:t>
            </a:r>
          </a:p>
        </p:txBody>
      </p:sp>
      <p:sp>
        <p:nvSpPr>
          <p:cNvPr id="4" name="文本框 3"/>
          <p:cNvSpPr txBox="1"/>
          <p:nvPr/>
        </p:nvSpPr>
        <p:spPr>
          <a:xfrm>
            <a:off x="1407160" y="238887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大数据的发展</a:t>
            </a:r>
          </a:p>
        </p:txBody>
      </p:sp>
      <p:sp>
        <p:nvSpPr>
          <p:cNvPr id="5" name="文本框 4"/>
          <p:cNvSpPr txBox="1"/>
          <p:nvPr/>
        </p:nvSpPr>
        <p:spPr>
          <a:xfrm>
            <a:off x="1407160" y="30473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大数据的采集与应用领域</a:t>
            </a:r>
          </a:p>
        </p:txBody>
      </p:sp>
      <p:sp>
        <p:nvSpPr>
          <p:cNvPr id="7" name="文本框 6"/>
          <p:cNvSpPr txBox="1"/>
          <p:nvPr/>
        </p:nvSpPr>
        <p:spPr>
          <a:xfrm>
            <a:off x="1407160" y="370586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大数据的应用</a:t>
            </a:r>
          </a:p>
        </p:txBody>
      </p:sp>
      <p:sp>
        <p:nvSpPr>
          <p:cNvPr id="8" name="文本框 7"/>
          <p:cNvSpPr txBox="1"/>
          <p:nvPr/>
        </p:nvSpPr>
        <p:spPr>
          <a:xfrm>
            <a:off x="1407160" y="436435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大数据金融的发展现状</a:t>
            </a:r>
          </a:p>
        </p:txBody>
      </p:sp>
      <p:sp>
        <p:nvSpPr>
          <p:cNvPr id="9" name="文本框 8"/>
          <p:cNvSpPr txBox="1"/>
          <p:nvPr/>
        </p:nvSpPr>
        <p:spPr>
          <a:xfrm>
            <a:off x="1407160" y="502285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大数据金融发展中存在的风险</a:t>
            </a:r>
          </a:p>
        </p:txBody>
      </p:sp>
      <p:sp>
        <p:nvSpPr>
          <p:cNvPr id="10" name="文本框 9"/>
          <p:cNvSpPr txBox="1"/>
          <p:nvPr/>
        </p:nvSpPr>
        <p:spPr>
          <a:xfrm>
            <a:off x="1407160" y="568134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大数据金融风险防范措施</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第五节 征信系统</a:t>
            </a:r>
          </a:p>
        </p:txBody>
      </p:sp>
      <p:sp>
        <p:nvSpPr>
          <p:cNvPr id="6" name="文本框 5"/>
          <p:cNvSpPr txBox="1"/>
          <p:nvPr/>
        </p:nvSpPr>
        <p:spPr>
          <a:xfrm>
            <a:off x="1407160" y="19170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征信概念</a:t>
            </a:r>
          </a:p>
        </p:txBody>
      </p:sp>
      <p:sp>
        <p:nvSpPr>
          <p:cNvPr id="4" name="文本框 3"/>
          <p:cNvSpPr txBox="1"/>
          <p:nvPr/>
        </p:nvSpPr>
        <p:spPr>
          <a:xfrm>
            <a:off x="1407160" y="30372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征信系统发展现状</a:t>
            </a:r>
          </a:p>
        </p:txBody>
      </p:sp>
      <p:sp>
        <p:nvSpPr>
          <p:cNvPr id="5" name="文本框 4"/>
          <p:cNvSpPr txBox="1"/>
          <p:nvPr/>
        </p:nvSpPr>
        <p:spPr>
          <a:xfrm>
            <a:off x="1407160" y="415734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征信系统的应用</a:t>
            </a:r>
          </a:p>
        </p:txBody>
      </p:sp>
      <p:sp>
        <p:nvSpPr>
          <p:cNvPr id="7" name="文本框 6"/>
          <p:cNvSpPr txBox="1"/>
          <p:nvPr/>
        </p:nvSpPr>
        <p:spPr>
          <a:xfrm>
            <a:off x="1407160" y="527748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风险防控</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第六节 信息化金融机构</a:t>
            </a:r>
          </a:p>
        </p:txBody>
      </p:sp>
      <p:sp>
        <p:nvSpPr>
          <p:cNvPr id="6" name="文本框 5"/>
          <p:cNvSpPr txBox="1"/>
          <p:nvPr/>
        </p:nvSpPr>
        <p:spPr>
          <a:xfrm>
            <a:off x="1407160" y="191643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信息化金融机构的概况</a:t>
            </a:r>
          </a:p>
        </p:txBody>
      </p:sp>
      <p:sp>
        <p:nvSpPr>
          <p:cNvPr id="4" name="文本框 3"/>
          <p:cNvSpPr txBox="1"/>
          <p:nvPr/>
        </p:nvSpPr>
        <p:spPr>
          <a:xfrm>
            <a:off x="1407160" y="507746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信息化金融机构主要经营模式</a:t>
            </a:r>
          </a:p>
        </p:txBody>
      </p:sp>
      <p:sp>
        <p:nvSpPr>
          <p:cNvPr id="7" name="文本框 6"/>
          <p:cNvSpPr txBox="1"/>
          <p:nvPr/>
        </p:nvSpPr>
        <p:spPr>
          <a:xfrm>
            <a:off x="1407160" y="349694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信息化金融机构的特点</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第七节 互联网金融门户</a:t>
            </a:r>
          </a:p>
        </p:txBody>
      </p:sp>
      <p:sp>
        <p:nvSpPr>
          <p:cNvPr id="6" name="文本框 5"/>
          <p:cNvSpPr txBox="1"/>
          <p:nvPr/>
        </p:nvSpPr>
        <p:spPr>
          <a:xfrm>
            <a:off x="1407160" y="24885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互联网金融门户的概况</a:t>
            </a:r>
          </a:p>
        </p:txBody>
      </p:sp>
      <p:sp>
        <p:nvSpPr>
          <p:cNvPr id="4" name="文本框 3"/>
          <p:cNvSpPr txBox="1"/>
          <p:nvPr/>
        </p:nvSpPr>
        <p:spPr>
          <a:xfrm>
            <a:off x="1461135" y="370078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互联网金融门户的分类</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901700" y="1384300"/>
            <a:ext cx="7339965" cy="4949825"/>
          </a:xfrm>
        </p:spPr>
        <p:txBody>
          <a:bodyPr/>
          <a:lstStyle/>
          <a:p>
            <a:pPr marL="0" indent="0" latinLnBrk="0">
              <a:lnSpc>
                <a:spcPts val="3280"/>
              </a:lnSpc>
              <a:spcBef>
                <a:spcPts val="0"/>
              </a:spcBef>
              <a:buNone/>
            </a:pPr>
            <a:r>
              <a:rPr lang="zh-CN" altLang="en-US" sz="2400"/>
              <a:t>1.简述移动支付的定义和特征。</a:t>
            </a:r>
          </a:p>
          <a:p>
            <a:pPr marL="0" indent="0" latinLnBrk="0">
              <a:lnSpc>
                <a:spcPts val="3280"/>
              </a:lnSpc>
              <a:spcBef>
                <a:spcPts val="0"/>
              </a:spcBef>
              <a:buNone/>
            </a:pPr>
            <a:r>
              <a:rPr lang="zh-CN" altLang="en-US" sz="2400"/>
              <a:t>2.简述移动支付的种类。</a:t>
            </a:r>
          </a:p>
          <a:p>
            <a:pPr marL="0" indent="0" latinLnBrk="0">
              <a:lnSpc>
                <a:spcPts val="3280"/>
              </a:lnSpc>
              <a:spcBef>
                <a:spcPts val="0"/>
              </a:spcBef>
              <a:buNone/>
            </a:pPr>
            <a:r>
              <a:rPr lang="zh-CN" altLang="en-US" sz="2400"/>
              <a:t>3.简述移动支付的发展趋势。</a:t>
            </a:r>
          </a:p>
          <a:p>
            <a:pPr marL="0" indent="0" latinLnBrk="0">
              <a:lnSpc>
                <a:spcPts val="3280"/>
              </a:lnSpc>
              <a:spcBef>
                <a:spcPts val="0"/>
              </a:spcBef>
              <a:buNone/>
            </a:pPr>
            <a:r>
              <a:rPr lang="zh-CN" altLang="en-US" sz="2400"/>
              <a:t>4.简述移动支付在的安全问题。</a:t>
            </a:r>
          </a:p>
          <a:p>
            <a:pPr marL="0" indent="0" latinLnBrk="0">
              <a:lnSpc>
                <a:spcPts val="3280"/>
              </a:lnSpc>
              <a:spcBef>
                <a:spcPts val="0"/>
              </a:spcBef>
              <a:buNone/>
            </a:pPr>
            <a:r>
              <a:rPr lang="zh-CN" altLang="en-US" sz="2400"/>
              <a:t>5.简要介绍P2P。</a:t>
            </a:r>
          </a:p>
          <a:p>
            <a:pPr marL="0" indent="0" latinLnBrk="0">
              <a:lnSpc>
                <a:spcPts val="3280"/>
              </a:lnSpc>
              <a:spcBef>
                <a:spcPts val="0"/>
              </a:spcBef>
              <a:buNone/>
            </a:pPr>
            <a:r>
              <a:rPr lang="zh-CN" altLang="en-US" sz="2400"/>
              <a:t>6.简述P2P存在的风险和优缺点。</a:t>
            </a:r>
          </a:p>
          <a:p>
            <a:pPr marL="0" indent="0" latinLnBrk="0">
              <a:lnSpc>
                <a:spcPts val="3280"/>
              </a:lnSpc>
              <a:spcBef>
                <a:spcPts val="0"/>
              </a:spcBef>
              <a:buNone/>
            </a:pPr>
            <a:r>
              <a:rPr lang="zh-CN" altLang="en-US" sz="2400"/>
              <a:t>7.简述众筹的定义和特征。</a:t>
            </a:r>
          </a:p>
          <a:p>
            <a:pPr marL="0" indent="0" latinLnBrk="0">
              <a:lnSpc>
                <a:spcPts val="3280"/>
              </a:lnSpc>
              <a:spcBef>
                <a:spcPts val="0"/>
              </a:spcBef>
              <a:buNone/>
            </a:pPr>
            <a:r>
              <a:rPr lang="zh-CN" altLang="en-US" sz="2400"/>
              <a:t>8.简述信息化金融机构的特点。</a:t>
            </a:r>
          </a:p>
          <a:p>
            <a:pPr marL="0" indent="0" latinLnBrk="0">
              <a:lnSpc>
                <a:spcPts val="3280"/>
              </a:lnSpc>
              <a:spcBef>
                <a:spcPts val="0"/>
              </a:spcBef>
              <a:buNone/>
            </a:pPr>
            <a:r>
              <a:rPr lang="zh-CN" altLang="en-US" sz="2400"/>
              <a:t>9.简述信息化金融机构主要经营模式。</a:t>
            </a:r>
          </a:p>
          <a:p>
            <a:pPr marL="0" indent="0" latinLnBrk="0">
              <a:lnSpc>
                <a:spcPts val="3280"/>
              </a:lnSpc>
              <a:spcBef>
                <a:spcPts val="0"/>
              </a:spcBef>
              <a:buNone/>
            </a:pPr>
            <a:r>
              <a:rPr lang="zh-CN" altLang="en-US" sz="2400"/>
              <a:t>10.简述互联网金融门户的分类。</a:t>
            </a:r>
          </a:p>
          <a:p>
            <a:pPr marL="0" indent="0" latinLnBrk="0">
              <a:lnSpc>
                <a:spcPts val="3280"/>
              </a:lnSpc>
              <a:spcBef>
                <a:spcPts val="0"/>
              </a:spcBef>
              <a:buNone/>
            </a:pPr>
            <a:r>
              <a:rPr lang="zh-CN" altLang="en-US" sz="2400"/>
              <a:t>11.简述大数据分析的定义和优点。</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第五章  金融科技发展中的瓶颈</a:t>
            </a:r>
          </a:p>
        </p:txBody>
      </p:sp>
      <p:sp>
        <p:nvSpPr>
          <p:cNvPr id="6" name="文本框 5"/>
          <p:cNvSpPr txBox="1"/>
          <p:nvPr/>
        </p:nvSpPr>
        <p:spPr>
          <a:xfrm>
            <a:off x="1334135" y="18707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金融还是科技,科技还是金融</a:t>
            </a:r>
            <a:endParaRPr lang="zh-CN" dirty="0">
              <a:sym typeface="+mn-ea"/>
            </a:endParaRPr>
          </a:p>
        </p:txBody>
      </p:sp>
      <p:sp>
        <p:nvSpPr>
          <p:cNvPr id="4" name="文本框 3"/>
          <p:cNvSpPr txBox="1"/>
          <p:nvPr/>
        </p:nvSpPr>
        <p:spPr>
          <a:xfrm>
            <a:off x="1334135" y="29965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金融科技顶层规划滞后</a:t>
            </a:r>
            <a:endParaRPr lang="zh-CN" dirty="0">
              <a:sym typeface="+mn-ea"/>
            </a:endParaRPr>
          </a:p>
        </p:txBody>
      </p:sp>
      <p:sp>
        <p:nvSpPr>
          <p:cNvPr id="5" name="文本框 4"/>
          <p:cNvSpPr txBox="1"/>
          <p:nvPr/>
        </p:nvSpPr>
        <p:spPr>
          <a:xfrm>
            <a:off x="1334135" y="41224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信息共享困难</a:t>
            </a:r>
            <a:endParaRPr lang="zh-CN" dirty="0">
              <a:sym typeface="+mn-ea"/>
            </a:endParaRPr>
          </a:p>
        </p:txBody>
      </p:sp>
      <p:sp>
        <p:nvSpPr>
          <p:cNvPr id="7" name="文本框 6"/>
          <p:cNvSpPr txBox="1"/>
          <p:nvPr/>
        </p:nvSpPr>
        <p:spPr>
          <a:xfrm>
            <a:off x="1334135" y="52482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金融科技方面人才缺口大</a:t>
            </a:r>
            <a:endParaRPr lang="zh-CN" dirty="0">
              <a:sym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955"/>
            <a:ext cx="6937375" cy="868045"/>
          </a:xfrm>
        </p:spPr>
        <p:txBody>
          <a:bodyPr/>
          <a:lstStyle/>
          <a:p>
            <a:r>
              <a:rPr lang="zh-CN" altLang="en-US" sz="3200"/>
              <a:t>第一节　金融还是科技,科技还是金融</a:t>
            </a:r>
          </a:p>
        </p:txBody>
      </p:sp>
      <p:sp>
        <p:nvSpPr>
          <p:cNvPr id="6" name="文本框 5"/>
          <p:cNvSpPr txBox="1"/>
          <p:nvPr/>
        </p:nvSpPr>
        <p:spPr>
          <a:xfrm>
            <a:off x="1407160" y="248158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金融科技和科技金融的区别</a:t>
            </a:r>
          </a:p>
        </p:txBody>
      </p:sp>
      <p:sp>
        <p:nvSpPr>
          <p:cNvPr id="4" name="文本框 3"/>
          <p:cNvSpPr txBox="1"/>
          <p:nvPr/>
        </p:nvSpPr>
        <p:spPr>
          <a:xfrm>
            <a:off x="1407160" y="428053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关于科技金融</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金融科技顶层规划滞后</a:t>
            </a:r>
          </a:p>
        </p:txBody>
      </p:sp>
      <p:sp>
        <p:nvSpPr>
          <p:cNvPr id="6" name="文本框 5"/>
          <p:cNvSpPr txBox="1"/>
          <p:nvPr/>
        </p:nvSpPr>
        <p:spPr>
          <a:xfrm>
            <a:off x="1407160" y="255841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金融科技对金融监管的挑战</a:t>
            </a:r>
          </a:p>
        </p:txBody>
      </p:sp>
      <p:sp>
        <p:nvSpPr>
          <p:cNvPr id="4" name="文本框 3"/>
          <p:cNvSpPr txBox="1"/>
          <p:nvPr/>
        </p:nvSpPr>
        <p:spPr>
          <a:xfrm>
            <a:off x="1407160" y="44342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对金融科技市场参与方的要求</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第三节 信息共享困难</a:t>
            </a:r>
          </a:p>
        </p:txBody>
      </p:sp>
      <p:sp>
        <p:nvSpPr>
          <p:cNvPr id="6" name="文本框 5"/>
          <p:cNvSpPr txBox="1"/>
          <p:nvPr/>
        </p:nvSpPr>
        <p:spPr>
          <a:xfrm>
            <a:off x="1407160" y="25139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我国信息资源共享现状分析</a:t>
            </a:r>
          </a:p>
        </p:txBody>
      </p:sp>
      <p:sp>
        <p:nvSpPr>
          <p:cNvPr id="4" name="文本框 3"/>
          <p:cNvSpPr txBox="1"/>
          <p:nvPr/>
        </p:nvSpPr>
        <p:spPr>
          <a:xfrm>
            <a:off x="1407160" y="43453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信息资源共享面临的主要问题</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200" dirty="0">
                <a:sym typeface="+mn-ea"/>
              </a:rPr>
              <a:t>国际金融科技的发展</a:t>
            </a:r>
            <a:r>
              <a:rPr lang="zh-CN" sz="3200" dirty="0">
                <a:sym typeface="+mn-ea"/>
              </a:rPr>
              <a:t>的</a:t>
            </a:r>
            <a:r>
              <a:rPr sz="3200" dirty="0">
                <a:sym typeface="+mn-ea"/>
              </a:rPr>
              <a:t>四个阶段</a:t>
            </a:r>
            <a:endParaRPr lang="zh-CN" altLang="en-US" sz="3200"/>
          </a:p>
        </p:txBody>
      </p:sp>
      <p:sp>
        <p:nvSpPr>
          <p:cNvPr id="9" name="文本框 8"/>
          <p:cNvSpPr txBox="1"/>
          <p:nvPr/>
        </p:nvSpPr>
        <p:spPr>
          <a:xfrm>
            <a:off x="1090295" y="2165350"/>
            <a:ext cx="73202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金融科技1.0时代</a:t>
            </a:r>
            <a:r>
              <a:rPr lang="zh-CN" dirty="0">
                <a:sym typeface="+mn-ea"/>
              </a:rPr>
              <a:t>：金融行业与科技行业并驾齐驱</a:t>
            </a:r>
          </a:p>
        </p:txBody>
      </p:sp>
      <p:sp>
        <p:nvSpPr>
          <p:cNvPr id="4" name="文本框 3"/>
          <p:cNvSpPr txBox="1"/>
          <p:nvPr/>
        </p:nvSpPr>
        <p:spPr>
          <a:xfrm>
            <a:off x="1090295" y="2950210"/>
            <a:ext cx="732028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金融科技2.0时代</a:t>
            </a:r>
            <a:r>
              <a:rPr lang="zh-CN" dirty="0">
                <a:sym typeface="+mn-ea"/>
              </a:rPr>
              <a:t>：科技在推动金融全球化的同时,还使得金融服务越来越数字化</a:t>
            </a:r>
          </a:p>
        </p:txBody>
      </p:sp>
      <p:sp>
        <p:nvSpPr>
          <p:cNvPr id="5" name="文本框 4"/>
          <p:cNvSpPr txBox="1"/>
          <p:nvPr/>
        </p:nvSpPr>
        <p:spPr>
          <a:xfrm>
            <a:off x="1090295" y="4104640"/>
            <a:ext cx="721550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金融科技3.0时代</a:t>
            </a:r>
            <a:r>
              <a:rPr lang="zh-CN" dirty="0">
                <a:sym typeface="+mn-ea"/>
              </a:rPr>
              <a:t>：互联网金融阶段</a:t>
            </a:r>
          </a:p>
        </p:txBody>
      </p:sp>
      <p:sp>
        <p:nvSpPr>
          <p:cNvPr id="6" name="文本框 5"/>
          <p:cNvSpPr txBox="1"/>
          <p:nvPr/>
        </p:nvSpPr>
        <p:spPr>
          <a:xfrm>
            <a:off x="1090295" y="4889500"/>
            <a:ext cx="7216140"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金融科技4.0时代</a:t>
            </a:r>
            <a:r>
              <a:rPr lang="zh-CN" dirty="0">
                <a:sym typeface="+mn-ea"/>
              </a:rPr>
              <a:t>：通过大数据、云计算、人工智能、区块链这些新的 IT 技术来改变传统的金融行业</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第四节 金融科技方面人才缺口大</a:t>
            </a:r>
          </a:p>
        </p:txBody>
      </p:sp>
      <p:sp>
        <p:nvSpPr>
          <p:cNvPr id="6" name="文本框 5"/>
          <p:cNvSpPr txBox="1"/>
          <p:nvPr/>
        </p:nvSpPr>
        <p:spPr>
          <a:xfrm>
            <a:off x="1407160" y="2296160"/>
            <a:ext cx="6329680" cy="267652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银行业对人才的渴望与前几年的降薪潮和人才流失现象形成了鲜明对比。一方面,这反映出实体经济逐渐向好,银行业正走出之前的低谷;另一方面,在招揽人才方面出现的一些新现象也颇为耐人寻味,反映出行业一些新的趋势和变化,凸显出行业发展中存在的人才短缺问题。</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901700" y="1384300"/>
            <a:ext cx="7585710" cy="4949825"/>
          </a:xfrm>
        </p:spPr>
        <p:txBody>
          <a:bodyPr/>
          <a:lstStyle/>
          <a:p>
            <a:pPr marL="0" indent="0" latinLnBrk="0">
              <a:lnSpc>
                <a:spcPct val="200000"/>
              </a:lnSpc>
              <a:spcBef>
                <a:spcPts val="0"/>
              </a:spcBef>
              <a:buNone/>
            </a:pPr>
            <a:r>
              <a:rPr lang="zh-CN" altLang="en-US" sz="2400"/>
              <a:t>1.简述金融科技和科技金融间的区别。</a:t>
            </a:r>
          </a:p>
          <a:p>
            <a:pPr marL="0" indent="0" latinLnBrk="0">
              <a:lnSpc>
                <a:spcPct val="200000"/>
              </a:lnSpc>
              <a:spcBef>
                <a:spcPts val="0"/>
              </a:spcBef>
              <a:buNone/>
            </a:pPr>
            <a:r>
              <a:rPr lang="zh-CN" altLang="en-US" sz="2400"/>
              <a:t>2.金融边界日益模糊化,给金融监管带来哪些严峻挑战?</a:t>
            </a:r>
          </a:p>
          <a:p>
            <a:pPr marL="0" indent="0" latinLnBrk="0">
              <a:lnSpc>
                <a:spcPct val="200000"/>
              </a:lnSpc>
              <a:spcBef>
                <a:spcPts val="0"/>
              </a:spcBef>
              <a:buNone/>
            </a:pPr>
            <a:r>
              <a:rPr lang="zh-CN" altLang="en-US" sz="2400"/>
              <a:t>3.简述信息资源共享面临的主要问题。</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955"/>
            <a:ext cx="6838315" cy="868045"/>
          </a:xfrm>
        </p:spPr>
        <p:txBody>
          <a:bodyPr/>
          <a:lstStyle/>
          <a:p>
            <a:r>
              <a:rPr lang="zh-CN" altLang="en-US" sz="3200" dirty="0">
                <a:ea typeface="宋体" panose="02010600030101010101" pitchFamily="2" charset="-122"/>
                <a:sym typeface="+mn-ea"/>
              </a:rPr>
              <a:t>第六章 金融科技发展中的风险及监管</a:t>
            </a:r>
          </a:p>
        </p:txBody>
      </p:sp>
      <p:sp>
        <p:nvSpPr>
          <p:cNvPr id="6" name="文本框 5"/>
          <p:cNvSpPr txBox="1"/>
          <p:nvPr/>
        </p:nvSpPr>
        <p:spPr>
          <a:xfrm>
            <a:off x="1930400" y="24930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金融科技发展中的风险</a:t>
            </a:r>
            <a:endParaRPr lang="zh-CN" altLang="en-US" dirty="0">
              <a:sym typeface="+mn-ea"/>
            </a:endParaRPr>
          </a:p>
        </p:txBody>
      </p:sp>
      <p:sp>
        <p:nvSpPr>
          <p:cNvPr id="4" name="文本框 3"/>
          <p:cNvSpPr txBox="1"/>
          <p:nvPr/>
        </p:nvSpPr>
        <p:spPr>
          <a:xfrm>
            <a:off x="1930400" y="430339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金融科技发展中的监管</a:t>
            </a:r>
            <a:endParaRPr lang="zh-CN" altLang="en-US" dirty="0">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第一节　金融科技发展中的风险</a:t>
            </a:r>
          </a:p>
        </p:txBody>
      </p:sp>
      <p:sp>
        <p:nvSpPr>
          <p:cNvPr id="6" name="文本框 5"/>
          <p:cNvSpPr txBox="1"/>
          <p:nvPr/>
        </p:nvSpPr>
        <p:spPr>
          <a:xfrm>
            <a:off x="1407160" y="25984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金融科技发展中的风险及监管存在的问题</a:t>
            </a:r>
          </a:p>
        </p:txBody>
      </p:sp>
      <p:sp>
        <p:nvSpPr>
          <p:cNvPr id="4" name="文本框 3"/>
          <p:cNvSpPr txBox="1"/>
          <p:nvPr/>
        </p:nvSpPr>
        <p:spPr>
          <a:xfrm>
            <a:off x="1407160" y="451358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对金融监管风险的预防和控制</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金融科技发展中的监管</a:t>
            </a:r>
          </a:p>
        </p:txBody>
      </p:sp>
      <p:sp>
        <p:nvSpPr>
          <p:cNvPr id="6" name="文本框 5"/>
          <p:cNvSpPr txBox="1"/>
          <p:nvPr/>
        </p:nvSpPr>
        <p:spPr>
          <a:xfrm>
            <a:off x="1407160" y="24530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加强金融科技基础设施监管体系建设</a:t>
            </a:r>
          </a:p>
        </p:txBody>
      </p:sp>
      <p:sp>
        <p:nvSpPr>
          <p:cNvPr id="4" name="文本框 3"/>
          <p:cNvSpPr txBox="1"/>
          <p:nvPr/>
        </p:nvSpPr>
        <p:spPr>
          <a:xfrm>
            <a:off x="1407160" y="35426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建立健全金融科技监管的法律法规</a:t>
            </a:r>
          </a:p>
        </p:txBody>
      </p:sp>
      <p:sp>
        <p:nvSpPr>
          <p:cNvPr id="5" name="文本框 4"/>
          <p:cNvSpPr txBox="1"/>
          <p:nvPr/>
        </p:nvSpPr>
        <p:spPr>
          <a:xfrm>
            <a:off x="1407160" y="46323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践行以行为监管为重点的穿透式监管理念</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901700" y="1384300"/>
            <a:ext cx="7585710" cy="4949825"/>
          </a:xfrm>
        </p:spPr>
        <p:txBody>
          <a:bodyPr/>
          <a:lstStyle/>
          <a:p>
            <a:pPr marL="0" indent="0" latinLnBrk="0">
              <a:lnSpc>
                <a:spcPct val="200000"/>
              </a:lnSpc>
              <a:spcBef>
                <a:spcPts val="0"/>
              </a:spcBef>
              <a:buNone/>
            </a:pPr>
            <a:r>
              <a:rPr lang="zh-CN" altLang="en-US" sz="2400"/>
              <a:t>1.简述金融监管风险的主要表现。</a:t>
            </a:r>
          </a:p>
          <a:p>
            <a:pPr marL="0" indent="0" latinLnBrk="0">
              <a:lnSpc>
                <a:spcPct val="200000"/>
              </a:lnSpc>
              <a:spcBef>
                <a:spcPts val="0"/>
              </a:spcBef>
              <a:buNone/>
            </a:pPr>
            <a:r>
              <a:rPr lang="zh-CN" altLang="en-US" sz="2400"/>
              <a:t>2.简述有效预防和控制金融监管风险的措施。</a:t>
            </a:r>
          </a:p>
          <a:p>
            <a:pPr marL="0" indent="0" latinLnBrk="0">
              <a:lnSpc>
                <a:spcPct val="200000"/>
              </a:lnSpc>
              <a:spcBef>
                <a:spcPts val="0"/>
              </a:spcBef>
              <a:buNone/>
            </a:pPr>
            <a:r>
              <a:rPr lang="zh-CN" altLang="en-US" sz="2400"/>
              <a:t>3.简述各国监管政策的特点。</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第七章  金融科技领域的投资策略</a:t>
            </a:r>
            <a:endParaRPr lang="zh-CN" altLang="en-US" sz="3200"/>
          </a:p>
        </p:txBody>
      </p:sp>
      <p:sp>
        <p:nvSpPr>
          <p:cNvPr id="6" name="文本框 5"/>
          <p:cNvSpPr txBox="1"/>
          <p:nvPr/>
        </p:nvSpPr>
        <p:spPr>
          <a:xfrm>
            <a:off x="1407160" y="208978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资本市场助力金融科技行业</a:t>
            </a:r>
          </a:p>
        </p:txBody>
      </p:sp>
      <p:sp>
        <p:nvSpPr>
          <p:cNvPr id="4" name="文本框 3"/>
          <p:cNvSpPr txBox="1"/>
          <p:nvPr/>
        </p:nvSpPr>
        <p:spPr>
          <a:xfrm>
            <a:off x="1407160" y="45243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投资案例</a:t>
            </a:r>
          </a:p>
        </p:txBody>
      </p:sp>
      <p:sp>
        <p:nvSpPr>
          <p:cNvPr id="5" name="文本框 4"/>
          <p:cNvSpPr txBox="1"/>
          <p:nvPr/>
        </p:nvSpPr>
        <p:spPr>
          <a:xfrm>
            <a:off x="1407160" y="330708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投资案例分析</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955"/>
            <a:ext cx="6847840" cy="868045"/>
          </a:xfrm>
        </p:spPr>
        <p:txBody>
          <a:bodyPr/>
          <a:lstStyle/>
          <a:p>
            <a:r>
              <a:rPr lang="zh-CN" altLang="en-US" sz="3200"/>
              <a:t>第一节　资本市场助力金融科技行业</a:t>
            </a:r>
          </a:p>
        </p:txBody>
      </p:sp>
      <p:sp>
        <p:nvSpPr>
          <p:cNvPr id="6" name="文本框 5"/>
          <p:cNvSpPr txBox="1"/>
          <p:nvPr/>
        </p:nvSpPr>
        <p:spPr>
          <a:xfrm>
            <a:off x="1407160" y="21082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资本市场投资金融科技行业的概况</a:t>
            </a:r>
          </a:p>
        </p:txBody>
      </p:sp>
      <p:sp>
        <p:nvSpPr>
          <p:cNvPr id="4" name="文本框 3"/>
          <p:cNvSpPr txBox="1"/>
          <p:nvPr/>
        </p:nvSpPr>
        <p:spPr>
          <a:xfrm>
            <a:off x="1407160" y="298894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金融科技实现需要具备的条件</a:t>
            </a:r>
          </a:p>
        </p:txBody>
      </p:sp>
      <p:sp>
        <p:nvSpPr>
          <p:cNvPr id="5" name="文本框 4"/>
          <p:cNvSpPr txBox="1"/>
          <p:nvPr/>
        </p:nvSpPr>
        <p:spPr>
          <a:xfrm>
            <a:off x="1470660" y="38703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互联网金融市场的几种状态</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投资案例分析</a:t>
            </a:r>
          </a:p>
        </p:txBody>
      </p:sp>
      <p:sp>
        <p:nvSpPr>
          <p:cNvPr id="4" name="文本框 3"/>
          <p:cNvSpPr txBox="1"/>
          <p:nvPr/>
        </p:nvSpPr>
        <p:spPr>
          <a:xfrm>
            <a:off x="717550" y="1581150"/>
            <a:ext cx="7408545" cy="1938020"/>
          </a:xfrm>
          <a:prstGeom prst="rect">
            <a:avLst/>
          </a:prstGeom>
          <a:noFill/>
        </p:spPr>
        <p:txBody>
          <a:bodyPr wrap="square" rtlCol="0">
            <a:spAutoFit/>
          </a:bodyPr>
          <a:lstStyle/>
          <a:p>
            <a:pPr indent="457200"/>
            <a:r>
              <a:rPr lang="zh-CN" altLang="en-US"/>
              <a:t>金融科技在资本市场日益增长的影响力无法忽视,且并不是只有初创企业才对金融科技感兴趣。资本市场和技术的联系如此紧密,任何商业战略都需要将技术作为关键因素。资本市场的金融科技公司大致可以分为三类。</a:t>
            </a:r>
          </a:p>
        </p:txBody>
      </p:sp>
      <p:sp>
        <p:nvSpPr>
          <p:cNvPr id="6" name="文本框 5"/>
          <p:cNvSpPr txBox="1"/>
          <p:nvPr/>
        </p:nvSpPr>
        <p:spPr>
          <a:xfrm>
            <a:off x="880110" y="3800475"/>
            <a:ext cx="666623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向金融机构提供服务的知名软件和技术供应商</a:t>
            </a:r>
          </a:p>
        </p:txBody>
      </p:sp>
      <p:sp>
        <p:nvSpPr>
          <p:cNvPr id="5" name="文本框 4"/>
          <p:cNvSpPr txBox="1"/>
          <p:nvPr/>
        </p:nvSpPr>
        <p:spPr>
          <a:xfrm>
            <a:off x="880110" y="4542155"/>
            <a:ext cx="7245985" cy="119888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新兴的金融科技供应商,希望通过更先进的技术、改进的功能、更快的速度和更低的成本来夺取上述知名供应商的市场份额</a:t>
            </a:r>
          </a:p>
        </p:txBody>
      </p:sp>
      <p:sp>
        <p:nvSpPr>
          <p:cNvPr id="7" name="文本框 6"/>
          <p:cNvSpPr txBox="1"/>
          <p:nvPr/>
        </p:nvSpPr>
        <p:spPr>
          <a:xfrm>
            <a:off x="880110" y="5923280"/>
            <a:ext cx="724535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依靠以技术为中心的商业战略,与知名金融机构展开直接竞争的公司。</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第三节　投资案例</a:t>
            </a:r>
          </a:p>
        </p:txBody>
      </p:sp>
      <p:sp>
        <p:nvSpPr>
          <p:cNvPr id="7" name="文本框 6"/>
          <p:cNvSpPr txBox="1"/>
          <p:nvPr/>
        </p:nvSpPr>
        <p:spPr>
          <a:xfrm>
            <a:off x="3228340" y="2758440"/>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Facebook</a:t>
            </a:r>
          </a:p>
        </p:txBody>
      </p:sp>
      <p:sp>
        <p:nvSpPr>
          <p:cNvPr id="15" name="文本框 14"/>
          <p:cNvSpPr txBox="1"/>
          <p:nvPr/>
        </p:nvSpPr>
        <p:spPr>
          <a:xfrm>
            <a:off x="3228340" y="2065655"/>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WhatsApp</a:t>
            </a:r>
          </a:p>
        </p:txBody>
      </p:sp>
      <p:sp>
        <p:nvSpPr>
          <p:cNvPr id="16" name="文本框 15"/>
          <p:cNvSpPr txBox="1"/>
          <p:nvPr/>
        </p:nvSpPr>
        <p:spPr>
          <a:xfrm>
            <a:off x="3228340" y="3451225"/>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Groupon</a:t>
            </a:r>
          </a:p>
        </p:txBody>
      </p:sp>
      <p:sp>
        <p:nvSpPr>
          <p:cNvPr id="17" name="文本框 16"/>
          <p:cNvSpPr txBox="1"/>
          <p:nvPr/>
        </p:nvSpPr>
        <p:spPr>
          <a:xfrm>
            <a:off x="3228340" y="4144010"/>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Cerent</a:t>
            </a:r>
          </a:p>
        </p:txBody>
      </p:sp>
      <p:sp>
        <p:nvSpPr>
          <p:cNvPr id="18" name="文本框 17"/>
          <p:cNvSpPr txBox="1"/>
          <p:nvPr/>
        </p:nvSpPr>
        <p:spPr>
          <a:xfrm>
            <a:off x="3228340" y="4836795"/>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Snap</a:t>
            </a:r>
          </a:p>
        </p:txBody>
      </p:sp>
      <p:sp>
        <p:nvSpPr>
          <p:cNvPr id="19" name="文本框 18"/>
          <p:cNvSpPr txBox="1"/>
          <p:nvPr/>
        </p:nvSpPr>
        <p:spPr>
          <a:xfrm>
            <a:off x="3228340" y="5529580"/>
            <a:ext cx="491236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King DIGital Entertainment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2095" y="274955"/>
            <a:ext cx="7164705" cy="868045"/>
          </a:xfrm>
        </p:spPr>
        <p:txBody>
          <a:bodyPr/>
          <a:lstStyle/>
          <a:p>
            <a:r>
              <a:rPr sz="3200" dirty="0">
                <a:sym typeface="+mn-ea"/>
              </a:rPr>
              <a:t>国际金融科技发展主要呈现</a:t>
            </a:r>
            <a:r>
              <a:rPr lang="zh-CN" sz="3200" dirty="0">
                <a:sym typeface="+mn-ea"/>
              </a:rPr>
              <a:t>的</a:t>
            </a:r>
            <a:r>
              <a:rPr sz="3200" dirty="0">
                <a:sym typeface="+mn-ea"/>
              </a:rPr>
              <a:t>三大特征</a:t>
            </a:r>
            <a:endParaRPr lang="zh-CN" altLang="en-US" sz="3200"/>
          </a:p>
        </p:txBody>
      </p:sp>
      <p:sp>
        <p:nvSpPr>
          <p:cNvPr id="8" name="文本框 7"/>
          <p:cNvSpPr txBox="1"/>
          <p:nvPr/>
        </p:nvSpPr>
        <p:spPr>
          <a:xfrm>
            <a:off x="1152525" y="333248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金融巨头与互联网巨头引领金融科技发展</a:t>
            </a:r>
          </a:p>
        </p:txBody>
      </p:sp>
      <p:sp>
        <p:nvSpPr>
          <p:cNvPr id="4" name="文本框 3"/>
          <p:cNvSpPr txBox="1"/>
          <p:nvPr/>
        </p:nvSpPr>
        <p:spPr>
          <a:xfrm>
            <a:off x="1152525" y="463169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各国着力加快金融监管科技研究实践步伐</a:t>
            </a:r>
          </a:p>
        </p:txBody>
      </p:sp>
      <p:sp>
        <p:nvSpPr>
          <p:cNvPr id="5" name="文本框 4"/>
          <p:cNvSpPr txBox="1"/>
          <p:nvPr/>
        </p:nvSpPr>
        <p:spPr>
          <a:xfrm>
            <a:off x="1152525" y="203327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中美两国成为全球金融科技发展的领头羊</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1319530" y="1483995"/>
            <a:ext cx="6504940" cy="2688590"/>
          </a:xfrm>
        </p:spPr>
        <p:txBody>
          <a:bodyPr/>
          <a:lstStyle/>
          <a:p>
            <a:pPr marL="0" indent="0" latinLnBrk="0">
              <a:lnSpc>
                <a:spcPct val="200000"/>
              </a:lnSpc>
              <a:spcBef>
                <a:spcPts val="0"/>
              </a:spcBef>
              <a:buNone/>
            </a:pPr>
            <a:r>
              <a:rPr lang="zh-CN" altLang="en-US" sz="2400"/>
              <a:t>1.简述金融科技实现需要具备的条件。</a:t>
            </a:r>
          </a:p>
          <a:p>
            <a:pPr marL="0" indent="0" latinLnBrk="0">
              <a:lnSpc>
                <a:spcPct val="200000"/>
              </a:lnSpc>
              <a:spcBef>
                <a:spcPts val="0"/>
              </a:spcBef>
              <a:buNone/>
            </a:pPr>
            <a:r>
              <a:rPr lang="zh-CN" altLang="en-US" sz="2400"/>
              <a:t>2.简述互联网金融市场的几种状态。</a:t>
            </a:r>
          </a:p>
          <a:p>
            <a:pPr marL="0" indent="0" latinLnBrk="0">
              <a:lnSpc>
                <a:spcPct val="200000"/>
              </a:lnSpc>
              <a:spcBef>
                <a:spcPts val="0"/>
              </a:spcBef>
              <a:buNone/>
            </a:pPr>
            <a:r>
              <a:rPr lang="zh-CN" altLang="en-US" sz="2400"/>
              <a:t>3.简述资本市场的金融科技公司分类。</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第八章  当前金融科技前沿动态</a:t>
            </a:r>
            <a:endParaRPr lang="zh-CN" altLang="en-US" sz="3200"/>
          </a:p>
        </p:txBody>
      </p:sp>
      <p:sp>
        <p:nvSpPr>
          <p:cNvPr id="15" name="文本框 14"/>
          <p:cNvSpPr txBox="1"/>
          <p:nvPr/>
        </p:nvSpPr>
        <p:spPr>
          <a:xfrm>
            <a:off x="2084705" y="2290445"/>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全球金融科技实验室动态</a:t>
            </a:r>
          </a:p>
        </p:txBody>
      </p:sp>
      <p:sp>
        <p:nvSpPr>
          <p:cNvPr id="4" name="文本框 3"/>
          <p:cNvSpPr txBox="1"/>
          <p:nvPr/>
        </p:nvSpPr>
        <p:spPr>
          <a:xfrm>
            <a:off x="2084705" y="3853815"/>
            <a:ext cx="453961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金融科技发展中出现的新概念</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第一节　全球金融科技实验室动态</a:t>
            </a:r>
          </a:p>
        </p:txBody>
      </p:sp>
      <p:sp>
        <p:nvSpPr>
          <p:cNvPr id="15" name="文本框 14"/>
          <p:cNvSpPr txBox="1"/>
          <p:nvPr/>
        </p:nvSpPr>
        <p:spPr>
          <a:xfrm>
            <a:off x="2084705" y="2281555"/>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高校实验室</a:t>
            </a:r>
          </a:p>
        </p:txBody>
      </p:sp>
      <p:sp>
        <p:nvSpPr>
          <p:cNvPr id="4" name="文本框 3"/>
          <p:cNvSpPr txBox="1"/>
          <p:nvPr/>
        </p:nvSpPr>
        <p:spPr>
          <a:xfrm>
            <a:off x="2084705" y="3816350"/>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金融机构+科技企业</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1925" y="265430"/>
            <a:ext cx="7254875" cy="868045"/>
          </a:xfrm>
        </p:spPr>
        <p:txBody>
          <a:bodyPr/>
          <a:lstStyle/>
          <a:p>
            <a:r>
              <a:rPr lang="zh-CN" altLang="en-US" sz="3200"/>
              <a:t>第二节　金融科技发展中出现的新概念</a:t>
            </a:r>
          </a:p>
        </p:txBody>
      </p:sp>
      <p:sp>
        <p:nvSpPr>
          <p:cNvPr id="15" name="文本框 14"/>
          <p:cNvSpPr txBox="1"/>
          <p:nvPr/>
        </p:nvSpPr>
        <p:spPr>
          <a:xfrm>
            <a:off x="2084705" y="2371725"/>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金融科技的生态体系与领军企业</a:t>
            </a:r>
          </a:p>
        </p:txBody>
      </p:sp>
      <p:sp>
        <p:nvSpPr>
          <p:cNvPr id="4" name="文本框 3"/>
          <p:cNvSpPr txBox="1"/>
          <p:nvPr/>
        </p:nvSpPr>
        <p:spPr>
          <a:xfrm>
            <a:off x="2084705" y="4125595"/>
            <a:ext cx="547433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中国金融科技的关键技术与典型应用</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411480" y="1757045"/>
            <a:ext cx="8321040" cy="4332605"/>
          </a:xfrm>
        </p:spPr>
        <p:txBody>
          <a:bodyPr/>
          <a:lstStyle/>
          <a:p>
            <a:pPr marL="0" indent="0" latinLnBrk="0">
              <a:lnSpc>
                <a:spcPct val="200000"/>
              </a:lnSpc>
              <a:spcBef>
                <a:spcPts val="0"/>
              </a:spcBef>
              <a:buNone/>
            </a:pPr>
            <a:r>
              <a:rPr lang="zh-CN" altLang="en-US" sz="2400"/>
              <a:t>1.银行和互联网金融企业的合作方式和领域各可分为哪几类?</a:t>
            </a:r>
          </a:p>
          <a:p>
            <a:pPr marL="0" indent="0" latinLnBrk="0">
              <a:lnSpc>
                <a:spcPct val="200000"/>
              </a:lnSpc>
              <a:spcBef>
                <a:spcPts val="0"/>
              </a:spcBef>
              <a:buNone/>
            </a:pPr>
            <a:r>
              <a:rPr lang="zh-CN" altLang="en-US" sz="2400"/>
              <a:t>2.简述金融科技领域领军企业的主要类型。</a:t>
            </a:r>
          </a:p>
          <a:p>
            <a:pPr marL="0" indent="0" latinLnBrk="0">
              <a:lnSpc>
                <a:spcPct val="200000"/>
              </a:lnSpc>
              <a:spcBef>
                <a:spcPts val="0"/>
              </a:spcBef>
              <a:buNone/>
            </a:pPr>
            <a:r>
              <a:rPr lang="zh-CN" altLang="en-US" sz="2400"/>
              <a:t>3.简述中国金融科技的关键技术与典型应用。</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ea typeface="宋体" panose="02010600030101010101" pitchFamily="2" charset="-122"/>
                <a:sym typeface="+mn-ea"/>
              </a:rPr>
              <a:t>第九章  金融科技的未来发展</a:t>
            </a:r>
          </a:p>
        </p:txBody>
      </p:sp>
      <p:sp>
        <p:nvSpPr>
          <p:cNvPr id="15" name="文本框 14"/>
          <p:cNvSpPr txBox="1"/>
          <p:nvPr/>
        </p:nvSpPr>
        <p:spPr>
          <a:xfrm>
            <a:off x="2084705" y="2914015"/>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新科技的应用</a:t>
            </a:r>
            <a:endParaRPr lang="zh-CN" altLang="en-US" kern="0" dirty="0">
              <a:latin typeface="+mn-lt"/>
              <a:sym typeface="+mn-ea"/>
            </a:endParaRPr>
          </a:p>
        </p:txBody>
      </p:sp>
      <p:sp>
        <p:nvSpPr>
          <p:cNvPr id="4" name="文本框 3"/>
          <p:cNvSpPr txBox="1"/>
          <p:nvPr/>
        </p:nvSpPr>
        <p:spPr>
          <a:xfrm>
            <a:off x="2084705" y="2081530"/>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未来发展模式</a:t>
            </a:r>
            <a:endParaRPr lang="zh-CN" altLang="en-US" kern="0" dirty="0">
              <a:latin typeface="+mn-lt"/>
              <a:sym typeface="+mn-ea"/>
            </a:endParaRPr>
          </a:p>
        </p:txBody>
      </p:sp>
      <p:sp>
        <p:nvSpPr>
          <p:cNvPr id="5" name="文本框 4"/>
          <p:cNvSpPr txBox="1"/>
          <p:nvPr/>
        </p:nvSpPr>
        <p:spPr>
          <a:xfrm>
            <a:off x="2084705" y="3746500"/>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如何进行监管</a:t>
            </a:r>
            <a:endParaRPr lang="zh-CN" altLang="en-US" kern="0" dirty="0">
              <a:latin typeface="+mn-lt"/>
              <a:sym typeface="+mn-ea"/>
            </a:endParaRPr>
          </a:p>
        </p:txBody>
      </p:sp>
      <p:sp>
        <p:nvSpPr>
          <p:cNvPr id="6" name="文本框 5"/>
          <p:cNvSpPr txBox="1"/>
          <p:nvPr/>
        </p:nvSpPr>
        <p:spPr>
          <a:xfrm>
            <a:off x="2084705" y="4578985"/>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国际合作的开展</a:t>
            </a:r>
            <a:endParaRPr lang="zh-CN" altLang="en-US" kern="0" dirty="0">
              <a:latin typeface="+mn-lt"/>
              <a:sym typeface="+mn-ea"/>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第一节 未来发展模式</a:t>
            </a:r>
          </a:p>
        </p:txBody>
      </p:sp>
      <p:sp>
        <p:nvSpPr>
          <p:cNvPr id="4" name="文本框 3"/>
          <p:cNvSpPr txBox="1"/>
          <p:nvPr/>
        </p:nvSpPr>
        <p:spPr>
          <a:xfrm>
            <a:off x="1986280" y="2905760"/>
            <a:ext cx="497459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金融场景化</a:t>
            </a:r>
          </a:p>
        </p:txBody>
      </p:sp>
      <p:sp>
        <p:nvSpPr>
          <p:cNvPr id="5" name="文本框 4"/>
          <p:cNvSpPr txBox="1"/>
          <p:nvPr/>
        </p:nvSpPr>
        <p:spPr>
          <a:xfrm>
            <a:off x="1986280" y="2108200"/>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降低金融的服务成本,推动金融的普惠化</a:t>
            </a:r>
          </a:p>
        </p:txBody>
      </p:sp>
      <p:sp>
        <p:nvSpPr>
          <p:cNvPr id="6" name="文本框 5"/>
          <p:cNvSpPr txBox="1"/>
          <p:nvPr/>
        </p:nvSpPr>
        <p:spPr>
          <a:xfrm>
            <a:off x="1986280" y="3703320"/>
            <a:ext cx="6221095"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改变触达方式和商业的逻辑,把金融从B2C变成C2B</a:t>
            </a:r>
          </a:p>
        </p:txBody>
      </p:sp>
      <p:sp>
        <p:nvSpPr>
          <p:cNvPr id="7" name="文本框 6"/>
          <p:cNvSpPr txBox="1"/>
          <p:nvPr/>
        </p:nvSpPr>
        <p:spPr>
          <a:xfrm>
            <a:off x="1986280" y="4870450"/>
            <a:ext cx="6009640" cy="82994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传统金融和金融科技互相激励、补充,融合生长</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第二节 新科技的应用</a:t>
            </a:r>
          </a:p>
        </p:txBody>
      </p:sp>
      <p:sp>
        <p:nvSpPr>
          <p:cNvPr id="5" name="文本框 4"/>
          <p:cNvSpPr txBox="1"/>
          <p:nvPr/>
        </p:nvSpPr>
        <p:spPr>
          <a:xfrm>
            <a:off x="1567180" y="4497705"/>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区块链的应用场景</a:t>
            </a:r>
          </a:p>
        </p:txBody>
      </p:sp>
      <p:sp>
        <p:nvSpPr>
          <p:cNvPr id="6" name="文本框 5"/>
          <p:cNvSpPr txBox="1"/>
          <p:nvPr/>
        </p:nvSpPr>
        <p:spPr>
          <a:xfrm>
            <a:off x="1567180" y="2390140"/>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人工智能的应用场景</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p:txBody>
          <a:bodyPr vert="horz" wrap="square" lIns="91440" tIns="45720" rIns="91440" bIns="45720" anchor="ctr"/>
          <a:lstStyle/>
          <a:p>
            <a:pPr eaLnBrk="1" hangingPunct="1"/>
            <a:r>
              <a:rPr lang="zh-CN" altLang="en-US" sz="3200" dirty="0">
                <a:ea typeface="宋体" panose="02010600030101010101" pitchFamily="2" charset="-122"/>
              </a:rPr>
              <a:t>第三节 如何进行监管</a:t>
            </a:r>
          </a:p>
        </p:txBody>
      </p:sp>
      <p:sp>
        <p:nvSpPr>
          <p:cNvPr id="5" name="文本框 4"/>
          <p:cNvSpPr txBox="1"/>
          <p:nvPr/>
        </p:nvSpPr>
        <p:spPr>
          <a:xfrm>
            <a:off x="1567180" y="2435225"/>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树立正确的服务理念和价值导向</a:t>
            </a:r>
          </a:p>
        </p:txBody>
      </p:sp>
      <p:sp>
        <p:nvSpPr>
          <p:cNvPr id="3" name="文本框 2"/>
          <p:cNvSpPr txBox="1"/>
          <p:nvPr/>
        </p:nvSpPr>
        <p:spPr>
          <a:xfrm>
            <a:off x="1567180" y="3593465"/>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构建全面的金融科技风险监管机制</a:t>
            </a:r>
          </a:p>
        </p:txBody>
      </p:sp>
      <p:sp>
        <p:nvSpPr>
          <p:cNvPr id="4" name="文本框 3"/>
          <p:cNvSpPr txBox="1"/>
          <p:nvPr/>
        </p:nvSpPr>
        <p:spPr>
          <a:xfrm>
            <a:off x="1567180" y="4751705"/>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建立有效的金融消费者保护体系</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567180" y="2435225"/>
            <a:ext cx="64725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借助国际组织平台,加强金融科技研究探索</a:t>
            </a:r>
          </a:p>
        </p:txBody>
      </p:sp>
      <p:sp>
        <p:nvSpPr>
          <p:cNvPr id="3" name="文本框 2"/>
          <p:cNvSpPr txBox="1"/>
          <p:nvPr/>
        </p:nvSpPr>
        <p:spPr>
          <a:xfrm>
            <a:off x="1567180" y="3593465"/>
            <a:ext cx="600964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借鉴先进国际经验,强化监管体系创新</a:t>
            </a:r>
          </a:p>
        </p:txBody>
      </p:sp>
      <p:sp>
        <p:nvSpPr>
          <p:cNvPr id="4" name="文本框 3"/>
          <p:cNvSpPr txBox="1"/>
          <p:nvPr/>
        </p:nvSpPr>
        <p:spPr>
          <a:xfrm>
            <a:off x="1567180" y="4751705"/>
            <a:ext cx="64725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保持开放共赢心态,深化更紧密的国际合作</a:t>
            </a:r>
          </a:p>
        </p:txBody>
      </p:sp>
      <p:sp>
        <p:nvSpPr>
          <p:cNvPr id="27649" name="标题 1"/>
          <p:cNvSpPr>
            <a:spLocks noGrp="1"/>
          </p:cNvSpPr>
          <p:nvPr/>
        </p:nvSpPr>
        <p:spPr>
          <a:xfrm>
            <a:off x="1631315" y="283528"/>
            <a:ext cx="6629400" cy="868362"/>
          </a:xfrm>
          <a:prstGeom prst="rect">
            <a:avLst/>
          </a:prstGeom>
          <a:noFill/>
          <a:ln w="9525">
            <a:noFill/>
          </a:ln>
        </p:spPr>
        <p:txBody>
          <a:bodyPr vert="horz" wrap="square" lIns="91440" tIns="45720" rIns="91440" bIns="45720" anchor="ctr"/>
          <a:lst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a:lstStyle>
          <a:p>
            <a:pPr eaLnBrk="1" hangingPunct="1"/>
            <a:r>
              <a:rPr lang="zh-CN" altLang="en-US" sz="3200" dirty="0">
                <a:ea typeface="宋体" panose="02010600030101010101" pitchFamily="2" charset="-122"/>
              </a:rPr>
              <a:t>第四节 国际合作的开展</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04315" y="274955"/>
            <a:ext cx="7182485" cy="868045"/>
          </a:xfrm>
        </p:spPr>
        <p:txBody>
          <a:bodyPr/>
          <a:lstStyle/>
          <a:p>
            <a:r>
              <a:rPr sz="3200" dirty="0">
                <a:sym typeface="+mn-ea"/>
              </a:rPr>
              <a:t>国</a:t>
            </a:r>
            <a:r>
              <a:rPr lang="zh-CN" sz="3200" dirty="0">
                <a:sym typeface="+mn-ea"/>
              </a:rPr>
              <a:t>内</a:t>
            </a:r>
            <a:r>
              <a:rPr sz="3200" dirty="0">
                <a:sym typeface="+mn-ea"/>
              </a:rPr>
              <a:t>金融科技发展主要呈现</a:t>
            </a:r>
            <a:r>
              <a:rPr lang="zh-CN" sz="3200" dirty="0">
                <a:sym typeface="+mn-ea"/>
              </a:rPr>
              <a:t>的</a:t>
            </a:r>
            <a:r>
              <a:rPr sz="3200" dirty="0">
                <a:sym typeface="+mn-ea"/>
              </a:rPr>
              <a:t>三大特征</a:t>
            </a:r>
            <a:endParaRPr lang="zh-CN" altLang="en-US" sz="3200"/>
          </a:p>
        </p:txBody>
      </p:sp>
      <p:sp>
        <p:nvSpPr>
          <p:cNvPr id="7" name="文本框 6"/>
          <p:cNvSpPr txBox="1"/>
          <p:nvPr/>
        </p:nvSpPr>
        <p:spPr>
          <a:xfrm>
            <a:off x="1152525" y="206629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金融科技的业务范畴及服务人群不断拓展</a:t>
            </a:r>
          </a:p>
        </p:txBody>
      </p:sp>
      <p:sp>
        <p:nvSpPr>
          <p:cNvPr id="5" name="文本框 4"/>
          <p:cNvSpPr txBox="1"/>
          <p:nvPr/>
        </p:nvSpPr>
        <p:spPr>
          <a:xfrm>
            <a:off x="1152525" y="343789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传统金融机构与互联网机构加强合作应用</a:t>
            </a:r>
          </a:p>
        </p:txBody>
      </p:sp>
      <p:sp>
        <p:nvSpPr>
          <p:cNvPr id="6" name="文本框 5"/>
          <p:cNvSpPr txBox="1"/>
          <p:nvPr/>
        </p:nvSpPr>
        <p:spPr>
          <a:xfrm>
            <a:off x="1152525" y="4809490"/>
            <a:ext cx="68389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金融科技已得到监管机构及自律组织重视</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思考题</a:t>
            </a:r>
          </a:p>
        </p:txBody>
      </p:sp>
      <p:sp>
        <p:nvSpPr>
          <p:cNvPr id="4" name="内容占位符 3"/>
          <p:cNvSpPr>
            <a:spLocks noGrp="1"/>
          </p:cNvSpPr>
          <p:nvPr>
            <p:ph idx="1"/>
          </p:nvPr>
        </p:nvSpPr>
        <p:spPr>
          <a:xfrm>
            <a:off x="411480" y="1757045"/>
            <a:ext cx="8321040" cy="4332605"/>
          </a:xfrm>
        </p:spPr>
        <p:txBody>
          <a:bodyPr/>
          <a:lstStyle/>
          <a:p>
            <a:pPr marL="0" indent="0" latinLnBrk="0">
              <a:lnSpc>
                <a:spcPct val="200000"/>
              </a:lnSpc>
              <a:spcBef>
                <a:spcPts val="0"/>
              </a:spcBef>
              <a:buNone/>
            </a:pPr>
            <a:r>
              <a:rPr lang="zh-CN" altLang="en-US" sz="2400"/>
              <a:t>1.简述金融科技未来趋势的四个方向。</a:t>
            </a:r>
          </a:p>
          <a:p>
            <a:pPr marL="0" indent="0" latinLnBrk="0">
              <a:lnSpc>
                <a:spcPct val="200000"/>
              </a:lnSpc>
              <a:spcBef>
                <a:spcPts val="0"/>
              </a:spcBef>
              <a:buNone/>
            </a:pPr>
            <a:r>
              <a:rPr lang="zh-CN" altLang="en-US" sz="2400"/>
              <a:t>2.人工智能能够在哪几个方面“跑赢”时间?</a:t>
            </a:r>
          </a:p>
          <a:p>
            <a:pPr marL="0" indent="0" latinLnBrk="0">
              <a:lnSpc>
                <a:spcPct val="200000"/>
              </a:lnSpc>
              <a:spcBef>
                <a:spcPts val="0"/>
              </a:spcBef>
              <a:buNone/>
            </a:pPr>
            <a:r>
              <a:rPr lang="zh-CN" altLang="en-US" sz="2400"/>
              <a:t>3.从机构本身来说,具体应如何完善金融科技监管?</a:t>
            </a:r>
          </a:p>
          <a:p>
            <a:pPr marL="0" indent="0" latinLnBrk="0">
              <a:lnSpc>
                <a:spcPct val="200000"/>
              </a:lnSpc>
              <a:spcBef>
                <a:spcPts val="0"/>
              </a:spcBef>
              <a:buNone/>
            </a:pPr>
            <a:r>
              <a:rPr lang="zh-CN" altLang="en-US" sz="2400"/>
              <a:t>4.为促进银行业为服务实体经济、防控金融风险,提出合理化建议。</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vert="horz" wrap="square" lIns="91440" tIns="45720" rIns="91440" bIns="45720" anchor="ctr"/>
          <a:lstStyle/>
          <a:p>
            <a:pPr eaLnBrk="1" hangingPunct="1"/>
            <a:r>
              <a:rPr lang="zh-CN" altLang="en-US" sz="3200" dirty="0">
                <a:ea typeface="宋体" panose="02010600030101010101" pitchFamily="2" charset="-122"/>
              </a:rPr>
              <a:t>第三节 金融科技在中国的发展现状</a:t>
            </a:r>
          </a:p>
        </p:txBody>
      </p:sp>
      <p:sp>
        <p:nvSpPr>
          <p:cNvPr id="3" name="文本框 2"/>
          <p:cNvSpPr txBox="1"/>
          <p:nvPr/>
        </p:nvSpPr>
        <p:spPr>
          <a:xfrm>
            <a:off x="1729105" y="2024380"/>
            <a:ext cx="568642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金融科技发展的新趋势与新课题</a:t>
            </a:r>
          </a:p>
        </p:txBody>
      </p:sp>
      <p:sp>
        <p:nvSpPr>
          <p:cNvPr id="4" name="文本框 3"/>
          <p:cNvSpPr txBox="1"/>
          <p:nvPr/>
        </p:nvSpPr>
        <p:spPr>
          <a:xfrm>
            <a:off x="1729105" y="2960370"/>
            <a:ext cx="594042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传统金融机构依然是挑战与机遇并存</a:t>
            </a:r>
          </a:p>
        </p:txBody>
      </p:sp>
      <p:sp>
        <p:nvSpPr>
          <p:cNvPr id="5" name="文本框 4"/>
          <p:cNvSpPr txBox="1"/>
          <p:nvPr/>
        </p:nvSpPr>
        <p:spPr>
          <a:xfrm>
            <a:off x="1729105" y="3896360"/>
            <a:ext cx="623697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金融科技兴起的原因</a:t>
            </a:r>
          </a:p>
        </p:txBody>
      </p:sp>
      <p:sp>
        <p:nvSpPr>
          <p:cNvPr id="6" name="文本框 5"/>
          <p:cNvSpPr txBox="1"/>
          <p:nvPr/>
        </p:nvSpPr>
        <p:spPr>
          <a:xfrm>
            <a:off x="1729105" y="4832350"/>
            <a:ext cx="653415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金融科技在我国依然大有可为</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955"/>
            <a:ext cx="6919595" cy="868045"/>
          </a:xfrm>
        </p:spPr>
        <p:txBody>
          <a:bodyPr/>
          <a:lstStyle/>
          <a:p>
            <a:r>
              <a:rPr sz="3200" dirty="0">
                <a:sym typeface="+mn-ea"/>
              </a:rPr>
              <a:t>传统金融机构依然是挑战与机遇并存</a:t>
            </a:r>
            <a:endParaRPr lang="zh-CN" altLang="en-US" sz="3200"/>
          </a:p>
        </p:txBody>
      </p:sp>
      <p:sp>
        <p:nvSpPr>
          <p:cNvPr id="4" name="文本框 3"/>
          <p:cNvSpPr txBox="1"/>
          <p:nvPr/>
        </p:nvSpPr>
        <p:spPr>
          <a:xfrm>
            <a:off x="1238250" y="1797685"/>
            <a:ext cx="6667500" cy="156845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一是牌照。商业银行是国家信用背书的持牌金融机构,第三方支付获得央行支付牌照后也得到快速发展,现在央行收紧了支付牌照的管理。P2P网贷和股权众筹一直都没有获得牌照。</a:t>
            </a:r>
          </a:p>
        </p:txBody>
      </p:sp>
      <p:sp>
        <p:nvSpPr>
          <p:cNvPr id="5" name="文本框 4"/>
          <p:cNvSpPr txBox="1"/>
          <p:nvPr/>
        </p:nvSpPr>
        <p:spPr>
          <a:xfrm>
            <a:off x="1238250" y="3868420"/>
            <a:ext cx="6812280" cy="193802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a:sym typeface="+mn-ea"/>
              </a:rPr>
              <a:t>二是银行基础账户。不论是什么机构、个人,基础账户都在银行,包括保险、证券等资金账户都在银行。面向特定公众吸收存款的权利只有银行才有。因为银行账户是国家金融监管的基础账户。</a:t>
            </a:r>
          </a:p>
        </p:txBody>
      </p:sp>
    </p:spTree>
  </p:cSld>
  <p:clrMapOvr>
    <a:masterClrMapping/>
  </p:clrMapOvr>
</p:sld>
</file>

<file path=ppt/theme/theme1.xml><?xml version="1.0" encoding="utf-8"?>
<a:theme xmlns:a="http://schemas.openxmlformats.org/drawingml/2006/main" name="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Sample presentation slides</Template>
  <TotalTime>0</TotalTime>
  <Words>2761</Words>
  <Application>Microsoft Office PowerPoint</Application>
  <PresentationFormat>全屏显示(4:3)</PresentationFormat>
  <Paragraphs>337</Paragraphs>
  <Slides>70</Slides>
  <Notes>0</Notes>
  <HiddenSlides>0</HiddenSlides>
  <MMClips>0</MMClips>
  <ScaleCrop>false</ScaleCrop>
  <HeadingPairs>
    <vt:vector size="8" baseType="variant">
      <vt:variant>
        <vt:lpstr>已用的字体</vt:lpstr>
      </vt:variant>
      <vt:variant>
        <vt:i4>4</vt:i4>
      </vt:variant>
      <vt:variant>
        <vt:lpstr>主题</vt:lpstr>
      </vt:variant>
      <vt:variant>
        <vt:i4>3</vt:i4>
      </vt:variant>
      <vt:variant>
        <vt:lpstr>嵌入 OLE 服务器</vt:lpstr>
      </vt:variant>
      <vt:variant>
        <vt:i4>1</vt:i4>
      </vt:variant>
      <vt:variant>
        <vt:lpstr>幻灯片标题</vt:lpstr>
      </vt:variant>
      <vt:variant>
        <vt:i4>70</vt:i4>
      </vt:variant>
    </vt:vector>
  </HeadingPairs>
  <TitlesOfParts>
    <vt:vector size="78" baseType="lpstr">
      <vt:lpstr>隶书</vt:lpstr>
      <vt:lpstr>宋体</vt:lpstr>
      <vt:lpstr>Arial</vt:lpstr>
      <vt:lpstr>Times New Roman</vt:lpstr>
      <vt:lpstr>ms01_1</vt:lpstr>
      <vt:lpstr>1_ms01_1</vt:lpstr>
      <vt:lpstr>2_ms01_1</vt:lpstr>
      <vt:lpstr>Photoshop.Image.6</vt:lpstr>
      <vt:lpstr>金融科技导论        Introduction to Fintech</vt:lpstr>
      <vt:lpstr>第一章 金融科技概述</vt:lpstr>
      <vt:lpstr>第一节 金融科技的概念</vt:lpstr>
      <vt:lpstr>第二节 金融科技的发展历史和特征</vt:lpstr>
      <vt:lpstr>国际金融科技的发展的四个阶段</vt:lpstr>
      <vt:lpstr>国际金融科技发展主要呈现的三大特征</vt:lpstr>
      <vt:lpstr>国内金融科技发展主要呈现的三大特征</vt:lpstr>
      <vt:lpstr>第三节 金融科技在中国的发展现状</vt:lpstr>
      <vt:lpstr>传统金融机构依然是挑战与机遇并存</vt:lpstr>
      <vt:lpstr>金融科技兴起的原因</vt:lpstr>
      <vt:lpstr>第四节 国内外金融科技发展的比较</vt:lpstr>
      <vt:lpstr>中美两国科技驱动的金融创新</vt:lpstr>
      <vt:lpstr>思考题</vt:lpstr>
      <vt:lpstr>第二章  金融科技产生的影响</vt:lpstr>
      <vt:lpstr>第一节 金融科技对线上行业的影响</vt:lpstr>
      <vt:lpstr>金融科技对银行业的影响</vt:lpstr>
      <vt:lpstr>金融科技对资产管理行业的影响</vt:lpstr>
      <vt:lpstr>金融科技对保险业的影响</vt:lpstr>
      <vt:lpstr>第二节 金融科技对实体企业的影响</vt:lpstr>
      <vt:lpstr>第三节 金融科技颠覆式创新技术对人们认知的影响</vt:lpstr>
      <vt:lpstr>第四节 金融科技颠覆式创新产生的社会效益</vt:lpstr>
      <vt:lpstr>思考题</vt:lpstr>
      <vt:lpstr>第三章  金融科技中的核心技术</vt:lpstr>
      <vt:lpstr>第一节 人工智能</vt:lpstr>
      <vt:lpstr>第二节 大数据</vt:lpstr>
      <vt:lpstr>第三节 云计算</vt:lpstr>
      <vt:lpstr>第四节 区块链技术</vt:lpstr>
      <vt:lpstr>第五节 算法</vt:lpstr>
      <vt:lpstr>第六节 物联网</vt:lpstr>
      <vt:lpstr>思考题</vt:lpstr>
      <vt:lpstr>第四章  金融科技的业务形态</vt:lpstr>
      <vt:lpstr>第一节 移动支付</vt:lpstr>
      <vt:lpstr>移动支付的特征</vt:lpstr>
      <vt:lpstr>移动支付的应用</vt:lpstr>
      <vt:lpstr>移动支付的种类</vt:lpstr>
      <vt:lpstr>移动支付在中国的发展</vt:lpstr>
      <vt:lpstr>第二节 P2P</vt:lpstr>
      <vt:lpstr>P2P在我国的发展历程</vt:lpstr>
      <vt:lpstr>P2P的模式</vt:lpstr>
      <vt:lpstr>第三节 众筹</vt:lpstr>
      <vt:lpstr>第四节 大数据金融</vt:lpstr>
      <vt:lpstr>第五节 征信系统</vt:lpstr>
      <vt:lpstr>第六节 信息化金融机构</vt:lpstr>
      <vt:lpstr>第七节 互联网金融门户</vt:lpstr>
      <vt:lpstr>思考题</vt:lpstr>
      <vt:lpstr>第五章  金融科技发展中的瓶颈</vt:lpstr>
      <vt:lpstr>第一节　金融还是科技,科技还是金融</vt:lpstr>
      <vt:lpstr>第二节 金融科技顶层规划滞后</vt:lpstr>
      <vt:lpstr>第三节 信息共享困难</vt:lpstr>
      <vt:lpstr>第四节 金融科技方面人才缺口大</vt:lpstr>
      <vt:lpstr>思考题</vt:lpstr>
      <vt:lpstr>第六章 金融科技发展中的风险及监管</vt:lpstr>
      <vt:lpstr>第一节　金融科技发展中的风险</vt:lpstr>
      <vt:lpstr>第二节　金融科技发展中的监管</vt:lpstr>
      <vt:lpstr>思考题</vt:lpstr>
      <vt:lpstr>第七章  金融科技领域的投资策略</vt:lpstr>
      <vt:lpstr>第一节　资本市场助力金融科技行业</vt:lpstr>
      <vt:lpstr>第二节　投资案例分析</vt:lpstr>
      <vt:lpstr>第三节　投资案例</vt:lpstr>
      <vt:lpstr>思考题</vt:lpstr>
      <vt:lpstr>第八章  当前金融科技前沿动态</vt:lpstr>
      <vt:lpstr>第一节　全球金融科技实验室动态</vt:lpstr>
      <vt:lpstr>第二节　金融科技发展中出现的新概念</vt:lpstr>
      <vt:lpstr>思考题</vt:lpstr>
      <vt:lpstr>第九章  金融科技的未来发展</vt:lpstr>
      <vt:lpstr>第一节 未来发展模式</vt:lpstr>
      <vt:lpstr>第二节 新科技的应用</vt:lpstr>
      <vt:lpstr>第三节 如何进行监管</vt:lpstr>
      <vt:lpstr>PowerPoint 演示文稿</vt:lpstr>
      <vt:lpstr>思考题</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Engineering</dc:title>
  <dc:creator>吴宝军</dc:creator>
  <cp:lastModifiedBy>hp</cp:lastModifiedBy>
  <cp:revision>108</cp:revision>
  <dcterms:created xsi:type="dcterms:W3CDTF">2003-06-03T07:30:00Z</dcterms:created>
  <dcterms:modified xsi:type="dcterms:W3CDTF">2019-12-04T02:19:19Z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