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1D44BC2-7CCF-4BB7-A4FE-87AF15B3FB97}"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4410FD-0FE5-4F52-82A7-F2641F89AE12}" type="slidenum">
              <a:rPr lang="zh-CN" altLang="en-US" smtClean="0"/>
              <a:t>‹#›</a:t>
            </a:fld>
            <a:endParaRPr lang="zh-CN" altLang="en-US"/>
          </a:p>
        </p:txBody>
      </p:sp>
    </p:spTree>
    <p:extLst>
      <p:ext uri="{BB962C8B-B14F-4D97-AF65-F5344CB8AC3E}">
        <p14:creationId xmlns:p14="http://schemas.microsoft.com/office/powerpoint/2010/main" val="34502427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D44BC2-7CCF-4BB7-A4FE-87AF15B3FB97}"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4410FD-0FE5-4F52-82A7-F2641F89AE12}" type="slidenum">
              <a:rPr lang="zh-CN" altLang="en-US" smtClean="0"/>
              <a:t>‹#›</a:t>
            </a:fld>
            <a:endParaRPr lang="zh-CN" altLang="en-US"/>
          </a:p>
        </p:txBody>
      </p:sp>
    </p:spTree>
    <p:extLst>
      <p:ext uri="{BB962C8B-B14F-4D97-AF65-F5344CB8AC3E}">
        <p14:creationId xmlns:p14="http://schemas.microsoft.com/office/powerpoint/2010/main" val="1418440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D44BC2-7CCF-4BB7-A4FE-87AF15B3FB97}"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4410FD-0FE5-4F52-82A7-F2641F89AE12}" type="slidenum">
              <a:rPr lang="zh-CN" altLang="en-US" smtClean="0"/>
              <a:t>‹#›</a:t>
            </a:fld>
            <a:endParaRPr lang="zh-CN" altLang="en-US"/>
          </a:p>
        </p:txBody>
      </p:sp>
    </p:spTree>
    <p:extLst>
      <p:ext uri="{BB962C8B-B14F-4D97-AF65-F5344CB8AC3E}">
        <p14:creationId xmlns:p14="http://schemas.microsoft.com/office/powerpoint/2010/main" val="36968019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38623121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852084" y="622300"/>
            <a:ext cx="9997016" cy="7493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612900"/>
            <a:ext cx="10862733" cy="45212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1718533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D44BC2-7CCF-4BB7-A4FE-87AF15B3FB97}"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4410FD-0FE5-4F52-82A7-F2641F89AE12}" type="slidenum">
              <a:rPr lang="zh-CN" altLang="en-US" smtClean="0"/>
              <a:t>‹#›</a:t>
            </a:fld>
            <a:endParaRPr lang="zh-CN" altLang="en-US"/>
          </a:p>
        </p:txBody>
      </p:sp>
    </p:spTree>
    <p:extLst>
      <p:ext uri="{BB962C8B-B14F-4D97-AF65-F5344CB8AC3E}">
        <p14:creationId xmlns:p14="http://schemas.microsoft.com/office/powerpoint/2010/main" val="2381671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1D44BC2-7CCF-4BB7-A4FE-87AF15B3FB97}"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4410FD-0FE5-4F52-82A7-F2641F89AE12}" type="slidenum">
              <a:rPr lang="zh-CN" altLang="en-US" smtClean="0"/>
              <a:t>‹#›</a:t>
            </a:fld>
            <a:endParaRPr lang="zh-CN" altLang="en-US"/>
          </a:p>
        </p:txBody>
      </p:sp>
    </p:spTree>
    <p:extLst>
      <p:ext uri="{BB962C8B-B14F-4D97-AF65-F5344CB8AC3E}">
        <p14:creationId xmlns:p14="http://schemas.microsoft.com/office/powerpoint/2010/main" val="852145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1D44BC2-7CCF-4BB7-A4FE-87AF15B3FB97}"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4410FD-0FE5-4F52-82A7-F2641F89AE12}" type="slidenum">
              <a:rPr lang="zh-CN" altLang="en-US" smtClean="0"/>
              <a:t>‹#›</a:t>
            </a:fld>
            <a:endParaRPr lang="zh-CN" altLang="en-US"/>
          </a:p>
        </p:txBody>
      </p:sp>
    </p:spTree>
    <p:extLst>
      <p:ext uri="{BB962C8B-B14F-4D97-AF65-F5344CB8AC3E}">
        <p14:creationId xmlns:p14="http://schemas.microsoft.com/office/powerpoint/2010/main" val="1131854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1D44BC2-7CCF-4BB7-A4FE-87AF15B3FB97}" type="datetimeFigureOut">
              <a:rPr lang="zh-CN" altLang="en-US" smtClean="0"/>
              <a:t>2021/1/19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4410FD-0FE5-4F52-82A7-F2641F89AE12}" type="slidenum">
              <a:rPr lang="zh-CN" altLang="en-US" smtClean="0"/>
              <a:t>‹#›</a:t>
            </a:fld>
            <a:endParaRPr lang="zh-CN" altLang="en-US"/>
          </a:p>
        </p:txBody>
      </p:sp>
    </p:spTree>
    <p:extLst>
      <p:ext uri="{BB962C8B-B14F-4D97-AF65-F5344CB8AC3E}">
        <p14:creationId xmlns:p14="http://schemas.microsoft.com/office/powerpoint/2010/main" val="340618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1D44BC2-7CCF-4BB7-A4FE-87AF15B3FB97}" type="datetimeFigureOut">
              <a:rPr lang="zh-CN" altLang="en-US" smtClean="0"/>
              <a:t>2021/1/19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4410FD-0FE5-4F52-82A7-F2641F89AE12}" type="slidenum">
              <a:rPr lang="zh-CN" altLang="en-US" smtClean="0"/>
              <a:t>‹#›</a:t>
            </a:fld>
            <a:endParaRPr lang="zh-CN" altLang="en-US"/>
          </a:p>
        </p:txBody>
      </p:sp>
    </p:spTree>
    <p:extLst>
      <p:ext uri="{BB962C8B-B14F-4D97-AF65-F5344CB8AC3E}">
        <p14:creationId xmlns:p14="http://schemas.microsoft.com/office/powerpoint/2010/main" val="28765451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1D44BC2-7CCF-4BB7-A4FE-87AF15B3FB97}" type="datetimeFigureOut">
              <a:rPr lang="zh-CN" altLang="en-US" smtClean="0"/>
              <a:t>2021/1/19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4410FD-0FE5-4F52-82A7-F2641F89AE12}" type="slidenum">
              <a:rPr lang="zh-CN" altLang="en-US" smtClean="0"/>
              <a:t>‹#›</a:t>
            </a:fld>
            <a:endParaRPr lang="zh-CN" altLang="en-US"/>
          </a:p>
        </p:txBody>
      </p:sp>
    </p:spTree>
    <p:extLst>
      <p:ext uri="{BB962C8B-B14F-4D97-AF65-F5344CB8AC3E}">
        <p14:creationId xmlns:p14="http://schemas.microsoft.com/office/powerpoint/2010/main" val="2758695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1D44BC2-7CCF-4BB7-A4FE-87AF15B3FB97}"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4410FD-0FE5-4F52-82A7-F2641F89AE12}" type="slidenum">
              <a:rPr lang="zh-CN" altLang="en-US" smtClean="0"/>
              <a:t>‹#›</a:t>
            </a:fld>
            <a:endParaRPr lang="zh-CN" altLang="en-US"/>
          </a:p>
        </p:txBody>
      </p:sp>
    </p:spTree>
    <p:extLst>
      <p:ext uri="{BB962C8B-B14F-4D97-AF65-F5344CB8AC3E}">
        <p14:creationId xmlns:p14="http://schemas.microsoft.com/office/powerpoint/2010/main" val="1532033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1D44BC2-7CCF-4BB7-A4FE-87AF15B3FB97}"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4410FD-0FE5-4F52-82A7-F2641F89AE12}" type="slidenum">
              <a:rPr lang="zh-CN" altLang="en-US" smtClean="0"/>
              <a:t>‹#›</a:t>
            </a:fld>
            <a:endParaRPr lang="zh-CN" altLang="en-US"/>
          </a:p>
        </p:txBody>
      </p:sp>
    </p:spTree>
    <p:extLst>
      <p:ext uri="{BB962C8B-B14F-4D97-AF65-F5344CB8AC3E}">
        <p14:creationId xmlns:p14="http://schemas.microsoft.com/office/powerpoint/2010/main" val="20026755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D44BC2-7CCF-4BB7-A4FE-87AF15B3FB97}" type="datetimeFigureOut">
              <a:rPr lang="zh-CN" altLang="en-US" smtClean="0"/>
              <a:t>2021/1/19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4410FD-0FE5-4F52-82A7-F2641F89AE12}" type="slidenum">
              <a:rPr lang="zh-CN" altLang="en-US" smtClean="0"/>
              <a:t>‹#›</a:t>
            </a:fld>
            <a:endParaRPr lang="zh-CN" altLang="en-US"/>
          </a:p>
        </p:txBody>
      </p:sp>
    </p:spTree>
    <p:extLst>
      <p:ext uri="{BB962C8B-B14F-4D97-AF65-F5344CB8AC3E}">
        <p14:creationId xmlns:p14="http://schemas.microsoft.com/office/powerpoint/2010/main" val="20668891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1" name="内容占位符 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27" name="Rectangle 5"/>
          <p:cNvSpPr>
            <a:spLocks noGrp="1" noChangeArrowheads="1"/>
          </p:cNvSpPr>
          <p:nvPr>
            <p:ph type="title"/>
          </p:nvPr>
        </p:nvSpPr>
        <p:spPr bwMode="auto">
          <a:xfrm>
            <a:off x="1585384" y="274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1757479938"/>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19452157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2"/>
          <p:cNvGrpSpPr>
            <a:grpSpLocks/>
          </p:cNvGrpSpPr>
          <p:nvPr/>
        </p:nvGrpSpPr>
        <p:grpSpPr bwMode="auto">
          <a:xfrm>
            <a:off x="1847850" y="4173539"/>
            <a:ext cx="4032250" cy="935037"/>
            <a:chOff x="0" y="0"/>
            <a:chExt cx="2540" cy="589"/>
          </a:xfrm>
        </p:grpSpPr>
        <p:sp>
          <p:nvSpPr>
            <p:cNvPr id="3082" name="Text Box 3"/>
            <p:cNvSpPr txBox="1">
              <a:spLocks noChangeArrowheads="1"/>
            </p:cNvSpPr>
            <p:nvPr/>
          </p:nvSpPr>
          <p:spPr bwMode="auto">
            <a:xfrm>
              <a:off x="0" y="0"/>
              <a:ext cx="2540"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3000">
                  <a:solidFill>
                    <a:srgbClr val="FFFFFF"/>
                  </a:solidFill>
                  <a:latin typeface="黑体" panose="02010609060101010101" pitchFamily="49" charset="-122"/>
                  <a:ea typeface="黑体" panose="02010609060101010101" pitchFamily="49" charset="-122"/>
                </a:rPr>
                <a:t>2010上海世界博览会</a:t>
              </a:r>
            </a:p>
          </p:txBody>
        </p:sp>
        <p:sp>
          <p:nvSpPr>
            <p:cNvPr id="3083" name="Text Box 4"/>
            <p:cNvSpPr txBox="1">
              <a:spLocks noChangeArrowheads="1"/>
            </p:cNvSpPr>
            <p:nvPr/>
          </p:nvSpPr>
          <p:spPr bwMode="auto">
            <a:xfrm>
              <a:off x="499" y="301"/>
              <a:ext cx="154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2400">
                  <a:solidFill>
                    <a:srgbClr val="FFFFFF"/>
                  </a:solidFill>
                  <a:latin typeface="黑体" panose="02010609060101010101" pitchFamily="49" charset="-122"/>
                  <a:ea typeface="黑体" panose="02010609060101010101" pitchFamily="49" charset="-122"/>
                </a:rPr>
                <a:t>山东馆方案说明</a:t>
              </a:r>
              <a:endParaRPr lang="zh-CN" altLang="zh-CN" sz="2400" b="1">
                <a:solidFill>
                  <a:srgbClr val="FFFFFF"/>
                </a:solidFill>
                <a:latin typeface="黑体" panose="02010609060101010101" pitchFamily="49" charset="-122"/>
                <a:ea typeface="黑体" panose="02010609060101010101" pitchFamily="49" charset="-122"/>
              </a:endParaRPr>
            </a:p>
          </p:txBody>
        </p:sp>
      </p:grpSp>
      <p:pic>
        <p:nvPicPr>
          <p:cNvPr id="12" name="内容占位符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0" y="0"/>
            <a:ext cx="12192000" cy="6864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Box 11"/>
          <p:cNvSpPr txBox="1">
            <a:spLocks noChangeArrowheads="1"/>
          </p:cNvSpPr>
          <p:nvPr/>
        </p:nvSpPr>
        <p:spPr bwMode="auto">
          <a:xfrm>
            <a:off x="5087938" y="3165962"/>
            <a:ext cx="537698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4800" b="1" dirty="0" smtClean="0">
                <a:solidFill>
                  <a:srgbClr val="000000"/>
                </a:solidFill>
                <a:latin typeface="微软雅黑" panose="020B0503020204020204" pitchFamily="34" charset="-122"/>
                <a:ea typeface="微软雅黑" panose="020B0503020204020204" pitchFamily="34" charset="-122"/>
              </a:rPr>
              <a:t>绪  论</a:t>
            </a:r>
            <a:endParaRPr lang="zh-CN" altLang="en-US" sz="4800" b="1"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115217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0000"/>
                </a:solidFill>
                <a:latin typeface="华文中宋" panose="02010600040101010101" pitchFamily="2" charset="-122"/>
                <a:ea typeface="华文中宋" panose="02010600040101010101" pitchFamily="2" charset="-122"/>
              </a:rPr>
              <a:t>绪  </a:t>
            </a:r>
            <a:r>
              <a:rPr lang="zh-CN" altLang="en-US" dirty="0" smtClean="0">
                <a:solidFill>
                  <a:srgbClr val="000000"/>
                </a:solidFill>
                <a:latin typeface="华文中宋" panose="02010600040101010101" pitchFamily="2" charset="-122"/>
                <a:ea typeface="华文中宋" panose="02010600040101010101" pitchFamily="2" charset="-122"/>
              </a:rPr>
              <a:t>论</a:t>
            </a:r>
            <a:endParaRPr lang="zh-CN" altLang="en-US" dirty="0"/>
          </a:p>
        </p:txBody>
      </p:sp>
      <p:sp>
        <p:nvSpPr>
          <p:cNvPr id="3" name="内容占位符 2"/>
          <p:cNvSpPr>
            <a:spLocks noGrp="1"/>
          </p:cNvSpPr>
          <p:nvPr>
            <p:ph idx="1"/>
          </p:nvPr>
        </p:nvSpPr>
        <p:spPr/>
        <p:txBody>
          <a:bodyPr/>
          <a:lstStyle/>
          <a:p>
            <a:pPr eaLnBrk="1" hangingPunct="1">
              <a:buNone/>
            </a:pPr>
            <a:r>
              <a:rPr lang="zh-CN" altLang="zh-CN" sz="2600" b="1" dirty="0">
                <a:latin typeface="黑体" panose="02010609060101010101" pitchFamily="49" charset="-122"/>
                <a:ea typeface="黑体" panose="02010609060101010101" pitchFamily="49" charset="-122"/>
              </a:rPr>
              <a:t>一、国际商法的概念和范围</a:t>
            </a:r>
          </a:p>
          <a:p>
            <a:r>
              <a:rPr lang="zh-CN" altLang="zh-CN" dirty="0" smtClean="0"/>
              <a:t>关于</a:t>
            </a:r>
            <a:r>
              <a:rPr lang="zh-CN" altLang="zh-CN" dirty="0"/>
              <a:t>国际商法的概念</a:t>
            </a:r>
            <a:r>
              <a:rPr lang="en-US" altLang="zh-CN" dirty="0"/>
              <a:t>,</a:t>
            </a:r>
            <a:r>
              <a:rPr lang="zh-CN" altLang="zh-CN" dirty="0"/>
              <a:t>中外法学界尚无统一的界定。笔者认为</a:t>
            </a:r>
            <a:r>
              <a:rPr lang="en-US" altLang="zh-CN" dirty="0"/>
              <a:t>,</a:t>
            </a:r>
            <a:r>
              <a:rPr lang="zh-CN" altLang="zh-CN" dirty="0"/>
              <a:t>调整国际商事关系法律规范的总和即构成国际商法。</a:t>
            </a:r>
          </a:p>
          <a:p>
            <a:r>
              <a:rPr lang="zh-CN" altLang="zh-CN" dirty="0" smtClean="0"/>
              <a:t>根据</a:t>
            </a:r>
            <a:r>
              <a:rPr lang="zh-CN" altLang="zh-CN" dirty="0"/>
              <a:t>对全球有重大影响的《联合国国际商事仲裁示范法》的脚注解释</a:t>
            </a:r>
            <a:r>
              <a:rPr lang="en-US" altLang="zh-CN" dirty="0"/>
              <a:t>,</a:t>
            </a:r>
            <a:r>
              <a:rPr lang="zh-CN" altLang="zh-CN" dirty="0"/>
              <a:t>“商事”一词应从广义上去理解</a:t>
            </a:r>
            <a:r>
              <a:rPr lang="en-US" altLang="zh-CN" dirty="0"/>
              <a:t>,</a:t>
            </a:r>
            <a:r>
              <a:rPr lang="zh-CN" altLang="zh-CN" dirty="0"/>
              <a:t>即“商事”并不是限于狭义上的商业活动</a:t>
            </a:r>
            <a:r>
              <a:rPr lang="en-US" altLang="zh-CN" dirty="0"/>
              <a:t>,</a:t>
            </a:r>
            <a:r>
              <a:rPr lang="zh-CN" altLang="zh-CN" dirty="0"/>
              <a:t>而是包括买卖、代理、租赁、建造工厂、咨询、工程、许可证交易、投资、银行、保险、项目开发、合营和其他形式的工商业合作、货运或旅客运输等一切经济活动。可见</a:t>
            </a:r>
            <a:r>
              <a:rPr lang="en-US" altLang="zh-CN" dirty="0"/>
              <a:t>,</a:t>
            </a:r>
            <a:r>
              <a:rPr lang="zh-CN" altLang="zh-CN" dirty="0"/>
              <a:t>所谓的“商事”关系就是人们的各种经济活动关系。</a:t>
            </a:r>
          </a:p>
          <a:p>
            <a:r>
              <a:rPr lang="zh-CN" altLang="zh-CN" dirty="0"/>
              <a:t>从上述对国际商法概念的说明中可以看出</a:t>
            </a:r>
            <a:r>
              <a:rPr lang="en-US" altLang="zh-CN" dirty="0"/>
              <a:t>,</a:t>
            </a:r>
            <a:r>
              <a:rPr lang="zh-CN" altLang="zh-CN" dirty="0"/>
              <a:t>现代国际商法的范围是非常宽泛的</a:t>
            </a:r>
            <a:r>
              <a:rPr lang="en-US" altLang="zh-CN" dirty="0"/>
              <a:t>,</a:t>
            </a:r>
            <a:r>
              <a:rPr lang="zh-CN" altLang="zh-CN" dirty="0"/>
              <a:t>它不再局限于传统的组织、合同、代理、买卖、海商、保险、票据等狭窄领域</a:t>
            </a:r>
            <a:r>
              <a:rPr lang="en-US" altLang="zh-CN" dirty="0"/>
              <a:t>,</a:t>
            </a:r>
            <a:r>
              <a:rPr lang="zh-CN" altLang="zh-CN" dirty="0"/>
              <a:t>而是在上述基础上包括产品责任、技术贸易、服务贸易、投资和金融等众多国际经济领域。调整上述领域的法律规范都属国际商法范畴。</a:t>
            </a:r>
          </a:p>
          <a:p>
            <a:endParaRPr lang="zh-CN" altLang="en-US" dirty="0"/>
          </a:p>
        </p:txBody>
      </p:sp>
    </p:spTree>
    <p:extLst>
      <p:ext uri="{BB962C8B-B14F-4D97-AF65-F5344CB8AC3E}">
        <p14:creationId xmlns:p14="http://schemas.microsoft.com/office/powerpoint/2010/main" val="26257146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0000"/>
                </a:solidFill>
                <a:latin typeface="华文中宋" panose="02010600040101010101" pitchFamily="2" charset="-122"/>
                <a:ea typeface="华文中宋" panose="02010600040101010101" pitchFamily="2" charset="-122"/>
              </a:rPr>
              <a:t>绪  论</a:t>
            </a:r>
          </a:p>
        </p:txBody>
      </p:sp>
      <p:sp>
        <p:nvSpPr>
          <p:cNvPr id="3" name="内容占位符 2"/>
          <p:cNvSpPr>
            <a:spLocks noGrp="1"/>
          </p:cNvSpPr>
          <p:nvPr>
            <p:ph idx="1"/>
          </p:nvPr>
        </p:nvSpPr>
        <p:spPr/>
        <p:txBody>
          <a:bodyPr/>
          <a:lstStyle/>
          <a:p>
            <a:pPr eaLnBrk="1" hangingPunct="1">
              <a:buNone/>
            </a:pPr>
            <a:r>
              <a:rPr lang="zh-CN" altLang="zh-CN" sz="2600" b="1" dirty="0">
                <a:latin typeface="黑体" panose="02010609060101010101" pitchFamily="49" charset="-122"/>
                <a:ea typeface="黑体" panose="02010609060101010101" pitchFamily="49" charset="-122"/>
              </a:rPr>
              <a:t>二、国际商法的产生和发展</a:t>
            </a:r>
          </a:p>
          <a:p>
            <a:r>
              <a:rPr lang="zh-CN" altLang="zh-CN" dirty="0" smtClean="0"/>
              <a:t>只要</a:t>
            </a:r>
            <a:r>
              <a:rPr lang="zh-CN" altLang="zh-CN" dirty="0"/>
              <a:t>国家间有商事交往</a:t>
            </a:r>
            <a:r>
              <a:rPr lang="en-US" altLang="zh-CN" dirty="0"/>
              <a:t>,</a:t>
            </a:r>
            <a:r>
              <a:rPr lang="zh-CN" altLang="zh-CN" dirty="0"/>
              <a:t>就会有调整这种商事交往关系的法律规范。从这种意义上说</a:t>
            </a:r>
            <a:r>
              <a:rPr lang="en-US" altLang="zh-CN" dirty="0"/>
              <a:t>,</a:t>
            </a:r>
            <a:r>
              <a:rPr lang="zh-CN" altLang="zh-CN" dirty="0"/>
              <a:t>国际商法是随国家间商事交往的产生而产生的。早在古代的罗马</a:t>
            </a:r>
            <a:r>
              <a:rPr lang="en-US" altLang="zh-CN" dirty="0"/>
              <a:t>,</a:t>
            </a:r>
            <a:r>
              <a:rPr lang="zh-CN" altLang="zh-CN" dirty="0"/>
              <a:t>就曾制定过调整涉外商事关系的法律规范。但是</a:t>
            </a:r>
            <a:r>
              <a:rPr lang="en-US" altLang="zh-CN" dirty="0"/>
              <a:t>,</a:t>
            </a:r>
            <a:r>
              <a:rPr lang="zh-CN" altLang="zh-CN" dirty="0"/>
              <a:t>古代各国的商事交往并不十分频繁</a:t>
            </a:r>
            <a:r>
              <a:rPr lang="en-US" altLang="zh-CN" dirty="0"/>
              <a:t>,</a:t>
            </a:r>
            <a:r>
              <a:rPr lang="zh-CN" altLang="zh-CN" dirty="0"/>
              <a:t>有关法规十分简单</a:t>
            </a:r>
            <a:r>
              <a:rPr lang="en-US" altLang="zh-CN" dirty="0"/>
              <a:t>,</a:t>
            </a:r>
            <a:r>
              <a:rPr lang="zh-CN" altLang="zh-CN" dirty="0"/>
              <a:t>并与其他法规混杂</a:t>
            </a:r>
            <a:r>
              <a:rPr lang="en-US" altLang="zh-CN" dirty="0"/>
              <a:t>,</a:t>
            </a:r>
            <a:r>
              <a:rPr lang="zh-CN" altLang="zh-CN" dirty="0"/>
              <a:t>因此</a:t>
            </a:r>
            <a:r>
              <a:rPr lang="en-US" altLang="zh-CN" dirty="0"/>
              <a:t>,</a:t>
            </a:r>
            <a:r>
              <a:rPr lang="zh-CN" altLang="zh-CN" dirty="0"/>
              <a:t>那时并无独立的商事法。真正成为一项专门法律的国际商法产生于中世纪的意大利</a:t>
            </a:r>
            <a:r>
              <a:rPr lang="en-US" altLang="zh-CN" dirty="0"/>
              <a:t>,</a:t>
            </a:r>
            <a:r>
              <a:rPr lang="zh-CN" altLang="zh-CN" dirty="0"/>
              <a:t>当时的地中海是世界各国贸易的中心</a:t>
            </a:r>
            <a:r>
              <a:rPr lang="en-US" altLang="zh-CN" dirty="0"/>
              <a:t>,</a:t>
            </a:r>
            <a:r>
              <a:rPr lang="zh-CN" altLang="zh-CN" dirty="0"/>
              <a:t>意大利的一些城市如威尼斯、热那亚等则是这一贸易中心的“中心”</a:t>
            </a:r>
            <a:r>
              <a:rPr lang="zh-CN" altLang="zh-CN" dirty="0" smtClean="0"/>
              <a:t>。</a:t>
            </a:r>
            <a:endParaRPr lang="en-US" altLang="zh-CN" dirty="0" smtClean="0"/>
          </a:p>
          <a:p>
            <a:r>
              <a:rPr lang="en-US" altLang="zh-CN" dirty="0"/>
              <a:t>17</a:t>
            </a:r>
            <a:r>
              <a:rPr lang="zh-CN" altLang="zh-CN" dirty="0"/>
              <a:t>世纪以后</a:t>
            </a:r>
            <a:r>
              <a:rPr lang="en-US" altLang="zh-CN" dirty="0"/>
              <a:t>,</a:t>
            </a:r>
            <a:r>
              <a:rPr lang="zh-CN" altLang="zh-CN" dirty="0"/>
              <a:t>欧洲大陆各国相继形成了中央集权</a:t>
            </a:r>
            <a:r>
              <a:rPr lang="en-US" altLang="zh-CN" dirty="0"/>
              <a:t>,</a:t>
            </a:r>
            <a:r>
              <a:rPr lang="zh-CN" altLang="zh-CN" dirty="0"/>
              <a:t>欧洲各国便以立法的形式调整各种商事关系</a:t>
            </a:r>
            <a:r>
              <a:rPr lang="en-US" altLang="zh-CN" dirty="0"/>
              <a:t>,</a:t>
            </a:r>
            <a:r>
              <a:rPr lang="zh-CN" altLang="zh-CN" dirty="0"/>
              <a:t>这种法律便具备了国家的强制性因素</a:t>
            </a:r>
            <a:r>
              <a:rPr lang="en-US" altLang="zh-CN" dirty="0"/>
              <a:t>,</a:t>
            </a:r>
            <a:r>
              <a:rPr lang="zh-CN" altLang="zh-CN" dirty="0"/>
              <a:t>但它们一般也参考吸收了上述商人法并适用于与本国有关的涉外商事条件。因此</a:t>
            </a:r>
            <a:r>
              <a:rPr lang="en-US" altLang="zh-CN" dirty="0"/>
              <a:t>,</a:t>
            </a:r>
            <a:r>
              <a:rPr lang="zh-CN" altLang="zh-CN" dirty="0"/>
              <a:t>它仍有一定的国际性特征并为后来的资本主义各国的商法典的制定奠定了基础</a:t>
            </a:r>
            <a:r>
              <a:rPr lang="zh-CN" altLang="zh-CN" dirty="0" smtClean="0"/>
              <a:t>。</a:t>
            </a:r>
            <a:endParaRPr lang="zh-CN" altLang="zh-CN" dirty="0"/>
          </a:p>
        </p:txBody>
      </p:sp>
    </p:spTree>
    <p:extLst>
      <p:ext uri="{BB962C8B-B14F-4D97-AF65-F5344CB8AC3E}">
        <p14:creationId xmlns:p14="http://schemas.microsoft.com/office/powerpoint/2010/main" val="36588956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0000"/>
                </a:solidFill>
                <a:latin typeface="华文中宋" panose="02010600040101010101" pitchFamily="2" charset="-122"/>
                <a:ea typeface="华文中宋" panose="02010600040101010101" pitchFamily="2" charset="-122"/>
              </a:rPr>
              <a:t>绪  论</a:t>
            </a:r>
          </a:p>
        </p:txBody>
      </p:sp>
      <p:sp>
        <p:nvSpPr>
          <p:cNvPr id="3" name="内容占位符 2"/>
          <p:cNvSpPr>
            <a:spLocks noGrp="1"/>
          </p:cNvSpPr>
          <p:nvPr>
            <p:ph idx="1"/>
          </p:nvPr>
        </p:nvSpPr>
        <p:spPr/>
        <p:txBody>
          <a:bodyPr/>
          <a:lstStyle/>
          <a:p>
            <a:r>
              <a:rPr lang="zh-CN" altLang="zh-CN" dirty="0"/>
              <a:t>英国虽然是世界上最早发生资产阶级革命的国家之一</a:t>
            </a:r>
            <a:r>
              <a:rPr lang="en-US" altLang="zh-CN" dirty="0"/>
              <a:t>,</a:t>
            </a:r>
            <a:r>
              <a:rPr lang="zh-CN" altLang="zh-CN" dirty="0"/>
              <a:t>但是直到</a:t>
            </a:r>
            <a:r>
              <a:rPr lang="en-US" altLang="zh-CN" dirty="0"/>
              <a:t>18</a:t>
            </a:r>
            <a:r>
              <a:rPr lang="zh-CN" altLang="zh-CN" dirty="0"/>
              <a:t>世纪</a:t>
            </a:r>
            <a:r>
              <a:rPr lang="en-US" altLang="zh-CN" dirty="0"/>
              <a:t>,</a:t>
            </a:r>
            <a:r>
              <a:rPr lang="zh-CN" altLang="zh-CN" dirty="0"/>
              <a:t>英国的普通法才吸收了商人习惯法</a:t>
            </a:r>
            <a:r>
              <a:rPr lang="en-US" altLang="zh-CN" dirty="0"/>
              <a:t>,</a:t>
            </a:r>
            <a:r>
              <a:rPr lang="zh-CN" altLang="zh-CN" dirty="0"/>
              <a:t>并陆续制定了各种单行的商事法规</a:t>
            </a:r>
            <a:r>
              <a:rPr lang="en-US" altLang="zh-CN" dirty="0"/>
              <a:t>,</a:t>
            </a:r>
            <a:r>
              <a:rPr lang="zh-CN" altLang="zh-CN" dirty="0"/>
              <a:t>判例仍然为法源。</a:t>
            </a:r>
          </a:p>
          <a:p>
            <a:r>
              <a:rPr lang="zh-CN" altLang="zh-CN" dirty="0"/>
              <a:t>总的来说</a:t>
            </a:r>
            <a:r>
              <a:rPr lang="en-US" altLang="zh-CN" dirty="0"/>
              <a:t>,20</a:t>
            </a:r>
            <a:r>
              <a:rPr lang="zh-CN" altLang="zh-CN" dirty="0"/>
              <a:t>世纪以前</a:t>
            </a:r>
            <a:r>
              <a:rPr lang="en-US" altLang="zh-CN" dirty="0"/>
              <a:t>,</a:t>
            </a:r>
            <a:r>
              <a:rPr lang="zh-CN" altLang="zh-CN" dirty="0"/>
              <a:t>国际商法基本上局限为国内法或区域习惯法。但是</a:t>
            </a:r>
            <a:r>
              <a:rPr lang="en-US" altLang="zh-CN" dirty="0"/>
              <a:t>,</a:t>
            </a:r>
            <a:r>
              <a:rPr lang="zh-CN" altLang="zh-CN" dirty="0"/>
              <a:t>这种状况不利于科学技术所能提供的商事活动的进一步发展。于是</a:t>
            </a:r>
            <a:r>
              <a:rPr lang="en-US" altLang="zh-CN" dirty="0"/>
              <a:t>,</a:t>
            </a:r>
            <a:r>
              <a:rPr lang="zh-CN" altLang="zh-CN" dirty="0"/>
              <a:t>自</a:t>
            </a:r>
            <a:r>
              <a:rPr lang="en-US" altLang="zh-CN" dirty="0"/>
              <a:t>19</a:t>
            </a:r>
            <a:r>
              <a:rPr lang="zh-CN" altLang="zh-CN" dirty="0"/>
              <a:t>世纪末</a:t>
            </a:r>
            <a:r>
              <a:rPr lang="en-US" altLang="zh-CN" dirty="0"/>
              <a:t>20</a:t>
            </a:r>
            <a:r>
              <a:rPr lang="zh-CN" altLang="zh-CN" dirty="0"/>
              <a:t>世纪初</a:t>
            </a:r>
            <a:r>
              <a:rPr lang="en-US" altLang="zh-CN" dirty="0"/>
              <a:t>,</a:t>
            </a:r>
            <a:r>
              <a:rPr lang="zh-CN" altLang="zh-CN" dirty="0"/>
              <a:t>一些政府间或民间的国际组织便致力于制定统一的国际商法公约或编纂统一的国际商事惯例</a:t>
            </a:r>
            <a:r>
              <a:rPr lang="en-US" altLang="zh-CN" dirty="0"/>
              <a:t>,</a:t>
            </a:r>
            <a:r>
              <a:rPr lang="zh-CN" altLang="zh-CN" dirty="0"/>
              <a:t>并取得了重大成就</a:t>
            </a:r>
            <a:r>
              <a:rPr lang="en-US" altLang="zh-CN" dirty="0"/>
              <a:t>,</a:t>
            </a:r>
            <a:r>
              <a:rPr lang="zh-CN" altLang="zh-CN" dirty="0"/>
              <a:t>关于国际货物买卖、运输、贸易结算等方面的国际公约或国际惯例得到了很多重要的国际贸易大国的参加或接受</a:t>
            </a:r>
            <a:r>
              <a:rPr lang="zh-CN" altLang="zh-CN" dirty="0" smtClean="0"/>
              <a:t>。</a:t>
            </a:r>
            <a:endParaRPr lang="zh-CN" altLang="zh-CN" dirty="0"/>
          </a:p>
        </p:txBody>
      </p:sp>
    </p:spTree>
    <p:extLst>
      <p:ext uri="{BB962C8B-B14F-4D97-AF65-F5344CB8AC3E}">
        <p14:creationId xmlns:p14="http://schemas.microsoft.com/office/powerpoint/2010/main" val="26489769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0000"/>
                </a:solidFill>
                <a:latin typeface="华文中宋" panose="02010600040101010101" pitchFamily="2" charset="-122"/>
                <a:ea typeface="华文中宋" panose="02010600040101010101" pitchFamily="2" charset="-122"/>
              </a:rPr>
              <a:t>绪  论</a:t>
            </a:r>
          </a:p>
        </p:txBody>
      </p:sp>
      <p:sp>
        <p:nvSpPr>
          <p:cNvPr id="3" name="内容占位符 2"/>
          <p:cNvSpPr>
            <a:spLocks noGrp="1"/>
          </p:cNvSpPr>
          <p:nvPr>
            <p:ph idx="1"/>
          </p:nvPr>
        </p:nvSpPr>
        <p:spPr/>
        <p:txBody>
          <a:bodyPr/>
          <a:lstStyle/>
          <a:p>
            <a:pPr eaLnBrk="1" hangingPunct="1">
              <a:buNone/>
            </a:pPr>
            <a:r>
              <a:rPr lang="zh-CN" altLang="zh-CN" sz="2600" b="1" dirty="0">
                <a:latin typeface="黑体" panose="02010609060101010101" pitchFamily="49" charset="-122"/>
                <a:ea typeface="黑体" panose="02010609060101010101" pitchFamily="49" charset="-122"/>
              </a:rPr>
              <a:t>三、国际商法的渊源</a:t>
            </a:r>
          </a:p>
          <a:p>
            <a:pPr eaLnBrk="1" hangingPunct="1">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国际法规范</a:t>
            </a:r>
          </a:p>
          <a:p>
            <a:r>
              <a:rPr lang="en-US" altLang="zh-CN" dirty="0"/>
              <a:t>1.</a:t>
            </a:r>
            <a:r>
              <a:rPr lang="zh-CN" altLang="zh-CN" dirty="0"/>
              <a:t>国际商事条约或公约</a:t>
            </a:r>
          </a:p>
          <a:p>
            <a:r>
              <a:rPr lang="en-US" altLang="zh-CN" dirty="0"/>
              <a:t>2.</a:t>
            </a:r>
            <a:r>
              <a:rPr lang="zh-CN" altLang="zh-CN" dirty="0"/>
              <a:t>国际商事惯例</a:t>
            </a:r>
          </a:p>
          <a:p>
            <a:pPr eaLnBrk="1" hangingPunct="1">
              <a:spcBef>
                <a:spcPts val="1800"/>
              </a:spcBef>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国内法规范</a:t>
            </a:r>
          </a:p>
          <a:p>
            <a:r>
              <a:rPr lang="en-US" altLang="zh-CN" dirty="0"/>
              <a:t>1.</a:t>
            </a:r>
            <a:r>
              <a:rPr lang="zh-CN" altLang="zh-CN" dirty="0"/>
              <a:t>制定法</a:t>
            </a:r>
          </a:p>
          <a:p>
            <a:r>
              <a:rPr lang="en-US" altLang="zh-CN" dirty="0"/>
              <a:t>2.</a:t>
            </a:r>
            <a:r>
              <a:rPr lang="zh-CN" altLang="zh-CN" dirty="0"/>
              <a:t>判例</a:t>
            </a:r>
          </a:p>
          <a:p>
            <a:endParaRPr lang="zh-CN" altLang="en-US" dirty="0"/>
          </a:p>
        </p:txBody>
      </p:sp>
    </p:spTree>
    <p:extLst>
      <p:ext uri="{BB962C8B-B14F-4D97-AF65-F5344CB8AC3E}">
        <p14:creationId xmlns:p14="http://schemas.microsoft.com/office/powerpoint/2010/main" val="27167134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626</Words>
  <Application>Microsoft Office PowerPoint</Application>
  <PresentationFormat>宽屏</PresentationFormat>
  <Paragraphs>23</Paragraphs>
  <Slides>6</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6</vt:i4>
      </vt:variant>
    </vt:vector>
  </HeadingPairs>
  <TitlesOfParts>
    <vt:vector size="17" baseType="lpstr">
      <vt:lpstr>GungsuhChe</vt:lpstr>
      <vt:lpstr>黑体</vt:lpstr>
      <vt:lpstr>华文中宋</vt:lpstr>
      <vt:lpstr>楷体_GB2312</vt:lpstr>
      <vt:lpstr>宋体</vt:lpstr>
      <vt:lpstr>微软雅黑</vt:lpstr>
      <vt:lpstr>Arial</vt:lpstr>
      <vt:lpstr>Calibri</vt:lpstr>
      <vt:lpstr>Calibri Light</vt:lpstr>
      <vt:lpstr>Office 主题</vt:lpstr>
      <vt:lpstr>默认设计模板</vt:lpstr>
      <vt:lpstr>PowerPoint 演示文稿</vt:lpstr>
      <vt:lpstr>PowerPoint 演示文稿</vt:lpstr>
      <vt:lpstr>绪  论</vt:lpstr>
      <vt:lpstr>绪  论</vt:lpstr>
      <vt:lpstr>绪  论</vt:lpstr>
      <vt:lpstr>绪  论</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2021-01-19T07:58:10Z</dcterms:created>
  <dcterms:modified xsi:type="dcterms:W3CDTF">2021-01-19T08:03:18Z</dcterms:modified>
</cp:coreProperties>
</file>