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63.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第三章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国际直接投资</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3.3  </a:t>
            </a:r>
            <a:r>
              <a:rPr>
                <a:cs typeface="汉仪铁线黑-65简" panose="00020600040101010101" charset="-122"/>
                <a:sym typeface="+mn-ea"/>
              </a:rPr>
              <a:t>国际直接投资理论</a:t>
            </a:r>
            <a:endParaRPr lang="zh-CN" altLang="en-US"/>
          </a:p>
        </p:txBody>
      </p:sp>
      <p:sp>
        <p:nvSpPr>
          <p:cNvPr id="3" name="内容占位符 2"/>
          <p:cNvSpPr>
            <a:spLocks noGrp="1"/>
          </p:cNvSpPr>
          <p:nvPr>
            <p:ph idx="1"/>
          </p:nvPr>
        </p:nvSpPr>
        <p:spPr/>
        <p:txBody>
          <a:bodyPr/>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（4） 内部化理论</a:t>
            </a:r>
            <a:endParaRPr lang="zh-CN" altLang="en-US"/>
          </a:p>
          <a:p>
            <a:r>
              <a:rPr lang="zh-CN" altLang="en-US"/>
              <a:t>英国学者巴克莱和卡森在《跨国公司的未来》一书中，运用交易成本和垄断优势理论，正式提出了内部化理论（The Theory of Internalization）。拉格曼、亨纳特等人对其进行了补充和修正。</a:t>
            </a:r>
            <a:endParaRPr lang="zh-CN" altLang="en-US"/>
          </a:p>
          <a:p>
            <a:r>
              <a:rPr lang="zh-CN" altLang="en-US"/>
              <a:t>内部化理论从外部市场不完全与企业内部资源配置的关系角度来说明对外直接投资的动因。该理论的出发点是市场不完全，认为市场不完全不仅体现在最终产品市场上，而且在中间产品市场上同样存在。这里的中间产品除了指原材料和零部件外，更重要的是指技术、专利、市场信息等知识型中间产品。</a:t>
            </a:r>
            <a:endParaRPr lang="zh-CN" altLang="en-US"/>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（5） 国际生产折衷理论</a:t>
            </a:r>
            <a:r>
              <a:rPr lang="zh-CN" altLang="en-US"/>
              <a:t></a:t>
            </a:r>
            <a:endParaRPr lang="zh-CN" altLang="en-US"/>
          </a:p>
          <a:p>
            <a:r>
              <a:rPr lang="zh-CN" altLang="en-US"/>
              <a:t>所有权优势（Ownership Specific Advantage）是指跨国企业拥有的某些有价值的、稀缺的、难以模仿的并嵌入组织中的海外资产，拥有所有权，能够增强企业的竞争优势，如高新设备、稀缺原材料等有形资产，管理经验、技术等无形资产。对外直接投资和对外证券投资都会产生所有权，而对外直接投资的特殊之处在于其产生的所有权优势是直接所有权优势，资产的所有权和控制权是一体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3.3  </a:t>
            </a:r>
            <a:r>
              <a:rPr>
                <a:cs typeface="汉仪铁线黑-65简" panose="00020600040101010101" charset="-122"/>
                <a:sym typeface="+mn-ea"/>
              </a:rPr>
              <a:t>国际直接投资理论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sym typeface="+mn-ea"/>
              </a:rPr>
              <a:t>3.3.2</a:t>
            </a:r>
            <a:r>
              <a:rPr lang="en-US" altLang="zh-CN" sz="2600" b="1">
                <a:latin typeface="+mj-lt"/>
                <a:ea typeface="黑体" panose="02010609060101010101" charset="-122"/>
                <a:cs typeface="+mj-lt"/>
                <a:sym typeface="+mn-ea"/>
              </a:rPr>
              <a:t> </a:t>
            </a:r>
            <a:r>
              <a:rPr lang="zh-CN" altLang="en-US" sz="2600" b="1">
                <a:latin typeface="+mj-lt"/>
                <a:ea typeface="黑体" panose="02010609060101010101" charset="-122"/>
                <a:cs typeface="+mj-lt"/>
                <a:sym typeface="+mn-ea"/>
              </a:rPr>
              <a:t>发展中国家的对外直接投资理论</a:t>
            </a:r>
            <a:endParaRPr lang="zh-CN" altLang="en-US" sz="2600" b="1">
              <a:latin typeface="+mj-lt"/>
              <a:ea typeface="黑体" panose="02010609060101010101" charset="-122"/>
              <a:cs typeface="+mj-lt"/>
              <a:sym typeface="+mn-ea"/>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sym typeface="+mn-ea"/>
              </a:rPr>
              <a:t>（1） 资本相对过度积累理论</a:t>
            </a:r>
            <a:endParaRPr lang="zh-CN" altLang="en-US" sz="2000" b="1">
              <a:latin typeface="Arial" panose="020B0604020202020204" pitchFamily="34" charset="0"/>
              <a:ea typeface="华文楷体" panose="02010600040101010101" charset="-122"/>
              <a:cs typeface="Arial" panose="020B0604020202020204" pitchFamily="34" charset="0"/>
              <a:sym typeface="+mn-ea"/>
            </a:endParaRPr>
          </a:p>
          <a:p>
            <a:r>
              <a:rPr lang="zh-CN" altLang="en-US">
                <a:sym typeface="+mn-ea"/>
              </a:rPr>
              <a:t>资本相对过度积累理论由苏联学者勃利兹提出。该理论将发展经济学中的“二元经济结构”理论运用于国际直接投资领域，认为发展中国家同时存在具有新技术的现代化工业部门和落后的传统农业部门，两者之间发展的不平衡性导致了个别行业资本短缺而其他行业资本过度积累的二元局面，因此，资本过度积累使得发展中国家的一些行业出现对外直接投资行为。</a:t>
            </a:r>
            <a:endParaRPr lang="zh-CN" altLang="en-US">
              <a:sym typeface="+mn-ea"/>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sym typeface="+mn-ea"/>
              </a:rPr>
              <a:t>（2） 竞争优势理论</a:t>
            </a:r>
            <a:endParaRPr lang="zh-CN" altLang="en-US" sz="2000" b="1">
              <a:latin typeface="Arial" panose="020B0604020202020204" pitchFamily="34" charset="0"/>
              <a:ea typeface="华文楷体" panose="02010600040101010101" charset="-122"/>
              <a:cs typeface="Arial" panose="020B0604020202020204" pitchFamily="34" charset="0"/>
              <a:sym typeface="+mn-ea"/>
            </a:endParaRPr>
          </a:p>
          <a:p>
            <a:r>
              <a:rPr lang="zh-CN" altLang="en-US">
                <a:sym typeface="+mn-ea"/>
              </a:rPr>
              <a:t>竞争优势理论由小规模技术理论、技术地方化理论和技术创新产业升级理论构成。这三个理论分别从不同的角度解释了发展中国家竞争优势的来源。</a:t>
            </a:r>
            <a:endParaRPr lang="zh-CN" altLang="en-US">
              <a:sym typeface="+mn-ea"/>
            </a:endParaRPr>
          </a:p>
          <a:p>
            <a:r>
              <a:rPr lang="zh-CN" altLang="en-US">
                <a:sym typeface="+mn-ea"/>
              </a:rPr>
              <a:t>小规模技术理论认为，发展中国家跨国企业的比较优势主要来源于小规模生产技术。由于发展中国家国内市场容量有限，导致发达国家的生产技术无法从中获得规模收益，而发展中国家的企业恰恰可以通过开发满足小市场需求的技术而获得竞争优势。</a:t>
            </a:r>
            <a:endParaRPr lang="zh-CN" altLang="en-US">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3.3  </a:t>
            </a:r>
            <a:r>
              <a:rPr>
                <a:cs typeface="汉仪铁线黑-65简" panose="00020600040101010101" charset="-122"/>
                <a:sym typeface="+mn-ea"/>
              </a:rPr>
              <a:t>国际直接投资理论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sym typeface="+mn-ea"/>
              </a:rPr>
              <a:t>（3） 投资发展阶段理论</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sym typeface="+mn-ea"/>
              </a:rPr>
              <a:t>投资发展阶段理论是建立在国际生产折衷理论的基础上的。该理论的核心是发展中国家所处的经济发展阶段与该国所拥有的所有权优势、内部化优势和区位优势共同决定了该国的对外直接投资。</a:t>
            </a:r>
            <a:endParaRPr lang="zh-CN" altLang="en-US"/>
          </a:p>
          <a:p>
            <a:r>
              <a:rPr lang="zh-CN" altLang="en-US"/>
              <a:t>该理论补充和发展了国际生产折衷理论，将一国的经济发展水平与国际直接投资的发展趋势联系起来，对各个国家不同阶段的国际直接投资行为做出了较为全面的解释。</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不同的政治观点</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激进的观点</a:t>
            </a:r>
            <a:r>
              <a:rPr lang="zh-CN" altLang="en-US" sz="2000" b="1">
                <a:latin typeface="Arial" panose="020B0604020202020204" pitchFamily="34" charset="0"/>
                <a:ea typeface="华文楷体" panose="02010600040101010101" charset="-122"/>
                <a:cs typeface="Arial" panose="020B0604020202020204" pitchFamily="34" charset="0"/>
              </a:rPr>
              <a:t></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激进派人士认为，跨国企业是帝国主义剥削东道国的工具，只为资本主义和帝国主义的母国带来利益。他们认为，跨国企业从东道国榨取利润并返还母国，并没有给予东道国任何有价值的东西作为交换，并使发展中国家对先进资本主义国家的投资、就业机会和技术产生了依赖。因此，按照这种观点，任何国家都不应该允许外国企业在本国从事国际直接投资活动，因为他们绝不会促进本国经济的发展。如果一国已经存在跨国企业，那么该国应该立即将其国有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自由市场观点</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自由市场观点认为，国际化生产应该根据比较优势原理在各个国家之间进行分工。跨国企业的国际直接投资行为根据比较优势，将产品和服务分配到全球范围内最有效率的地点，提高了世界经济的整体效率。</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实用民族主义</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实际上，许多国家对国际直接投资既没有采用激进的政策，也没有采取自由市场的政策，而是实施一种可以称之为实用民族主义的政策。实用民族主义认为，国际直接投资有利有弊，其可以为东道国带来资金、技能、技术和就业机会，但是这些利益的获取需要东道国付出一些代价。由于实用民族主义者意识到这一情况，因此他们主张，只有当企业的效益大于成本时，才能进行国际直接投资。例如，英国采用减税补助等方式吸引日本汽车工业的投资，虽然这给英国的环境带来了压力，但是建立在英国的汽车制造厂一方面可以增加英国当地的就业，另一方面可以通过汽车的出口来改善英国的国际收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东道国的收益</a:t>
            </a:r>
            <a:endParaRPr lang="zh-CN" altLang="en-US" sz="2600" b="1">
              <a:latin typeface="+mj-lt"/>
              <a:ea typeface="黑体" panose="02010609060101010101" charset="-122"/>
              <a:cs typeface="+mj-lt"/>
            </a:endParaRPr>
          </a:p>
          <a:p>
            <a:r>
              <a:rPr lang="zh-CN" altLang="en-US"/>
              <a:t>对于东道国而言，首先，对外直接投资带来了大量资本，可以改善东道国的国际收支。</a:t>
            </a:r>
            <a:endParaRPr lang="zh-CN" altLang="en-US"/>
          </a:p>
          <a:p>
            <a:r>
              <a:rPr lang="zh-CN" altLang="en-US"/>
              <a:t>其次，对外直接投资可以带来先进的技术，有利于东道国的技术进步。例如，格兰仕的发展之路就是一条“学习——吸收——再创造”之路。格兰仕曾是“世界工厂”，为跨国企业进行贴牌生产，但在这一过程中，格兰仕不断学习、消化、吸收国际先进技术和经验，目前，格兰仕已经不再是“世界工厂”，而是全面掌握微波炉、空调等核心技术的企业。</a:t>
            </a:r>
            <a:endParaRPr lang="zh-CN" altLang="en-US"/>
          </a:p>
          <a:p>
            <a:r>
              <a:rPr lang="zh-CN" altLang="en-US"/>
              <a:t>再次，对外直接投资可以为东道国带来先进的管理经验，无论是新建还是并购，受过最新管理技能培训的外国工作人员往往有助于提高东道国企业的经营效率。此外，对外直接投资还可以为东道国带来原来没有的就业机会。统计数据表明，在爱尔兰从事制造业的当地人中，超过50%就职于跨国企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3.4.3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东道国的成本</a:t>
            </a:r>
            <a:endParaRPr lang="zh-CN" altLang="en-US" sz="2600" b="1">
              <a:latin typeface="+mj-lt"/>
              <a:ea typeface="黑体" panose="02010609060101010101" charset="-122"/>
              <a:cs typeface="+mj-lt"/>
            </a:endParaRPr>
          </a:p>
          <a:p>
            <a:r>
              <a:rPr lang="zh-CN" altLang="en-US"/>
              <a:t>首先，在对外直接投资的过程中，东道国面临丧失主权的威胁，由于东道国政府对跨国企业没有实际的控制力，外国母公司可能为了自身利益而做出不利于东道国经济发展的决策。</a:t>
            </a:r>
            <a:endParaRPr lang="zh-CN" altLang="en-US"/>
          </a:p>
          <a:p>
            <a:r>
              <a:rPr lang="zh-CN" altLang="en-US"/>
              <a:t>其次，跨国企业对东道国的投资可能会引发东道国行业内部的负面竞争。一般来说，新设投资会促进东道国当地的竞争，但并购往往会降低市场的竞争水平，减少消费者的选择。</a:t>
            </a:r>
            <a:endParaRPr lang="zh-CN" altLang="en-US"/>
          </a:p>
          <a:p>
            <a:r>
              <a:rPr lang="zh-CN" altLang="en-US"/>
              <a:t>再次，当跨国企业将在东道国赚取的利润汇回母公司或者从母国大量进口原材料时，东道国的国际收支会表现为资金的净流出，这种资金流动不利于东道国维持国际收支的平衡。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3.4.4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母国的收益</a:t>
            </a:r>
            <a:endParaRPr lang="zh-CN" altLang="en-US" sz="2600" b="1">
              <a:latin typeface="+mj-lt"/>
              <a:ea typeface="黑体" panose="02010609060101010101" charset="-122"/>
              <a:cs typeface="+mj-lt"/>
            </a:endParaRPr>
          </a:p>
          <a:p>
            <a:r>
              <a:rPr lang="zh-CN" altLang="en-US"/>
              <a:t>首先，当国外子公司汇回利润时，母国的国际收支会得到改善，如果子公司对母国的产品有需求，也可以促进和改善母国的国际收支。</a:t>
            </a:r>
            <a:endParaRPr lang="zh-CN" altLang="en-US"/>
          </a:p>
          <a:p>
            <a:r>
              <a:rPr lang="zh-CN" altLang="en-US"/>
              <a:t>其次，对外直接投资可以为母国创造就业机会，增加母国对高级管理人员的需求，当国外的子公司对母国的产品产生大量需求时，就能够促进母国相关行业的就业。</a:t>
            </a:r>
            <a:endParaRPr lang="zh-CN" altLang="en-US"/>
          </a:p>
          <a:p>
            <a:r>
              <a:rPr lang="zh-CN" altLang="en-US"/>
              <a:t>再次，跨国企业身处国外市场，海外工作人员在学到有价值的技能之后，可以将这种技能转移回母国，促进母国经营管理等方面效率的提高，这种现象被称为逆向的资源转移效应。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3.4  </a:t>
            </a:r>
            <a:r>
              <a:rPr>
                <a:cs typeface="汉仪铁线黑-65简" panose="00020600040101010101" charset="-122"/>
                <a:sym typeface="+mn-ea"/>
              </a:rPr>
              <a:t>对外直接投资的收益和成本</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3.4.5</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母国的成本</a:t>
            </a:r>
            <a:endParaRPr lang="zh-CN" altLang="en-US" sz="2600" b="1">
              <a:latin typeface="+mj-lt"/>
              <a:ea typeface="黑体" panose="02010609060101010101" charset="-122"/>
              <a:cs typeface="+mj-lt"/>
            </a:endParaRPr>
          </a:p>
          <a:p>
            <a:r>
              <a:rPr lang="zh-CN" altLang="en-US"/>
              <a:t>首先，母国对外直接投资造成资本外流，不利于母国国际收支的改善。</a:t>
            </a:r>
            <a:endParaRPr lang="zh-CN" altLang="en-US"/>
          </a:p>
          <a:p>
            <a:r>
              <a:rPr lang="zh-CN" altLang="en-US"/>
              <a:t>其次，如果对外直接投资是为母国寻找低成本的生产地点，降低母国的出口贸易，这对母国的国际收支会产生不利影响。</a:t>
            </a:r>
            <a:endParaRPr lang="zh-CN" altLang="en-US"/>
          </a:p>
          <a:p>
            <a:r>
              <a:rPr lang="zh-CN" altLang="en-US"/>
              <a:t>再次，虽然许多跨国企业通过在海外建立生产基地的方式可以获取国外资源，但是也削减了国内的生产，从而导致了国内相关工作岗位的流失，给母国带来了很大的成本。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3.5  </a:t>
            </a:r>
            <a:r>
              <a:rPr>
                <a:cs typeface="汉仪铁线黑-65简" panose="00020600040101010101" charset="-122"/>
                <a:sym typeface="+mn-ea"/>
              </a:rPr>
              <a:t>国际直接投资相关的政策工具</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3.5.1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东道国的政策工具</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鼓励外来直接投资</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东道国政府鼓励外来直接投资常见的方法有减免企业税收、为企业提供低息贷款、资助或补贴。具体来说，税收减免是指东道国通过降低甚至取消经营收入税费的方式吸引外国直接投资。</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限制外来直接投资</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当限制外来直接投资时，东道国最常采用的方式是所有权限制和运作限制。所有权限制是指一些国家不允许外国企业在某些特定领域进行生产，如瑞典禁止外国企业进入烟草和采矿业，巴西、芬兰限制外国企业参与某些自然资源的开发等。运作限制是指东道国对跨国企业的行为进行控制。运作限制有多种形式，其中最常见的涉及产品的国产化程度、出口量、技术转移以及当地居民参与高层管理等方面的内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60015" y="1383030"/>
            <a:ext cx="6075045" cy="4244975"/>
            <a:chOff x="4189" y="2178"/>
            <a:chExt cx="9567" cy="6685"/>
          </a:xfrm>
        </p:grpSpPr>
        <p:grpSp>
          <p:nvGrpSpPr>
            <p:cNvPr id="4098" name="Group 2"/>
            <p:cNvGrpSpPr/>
            <p:nvPr/>
          </p:nvGrpSpPr>
          <p:grpSpPr>
            <a:xfrm>
              <a:off x="4556" y="2178"/>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现实中的国际投资</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3331"/>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国际直接投资的一些概念</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4447"/>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国际直接投资理论</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566" y="5585"/>
              <a:ext cx="9180" cy="1017"/>
              <a:chOff x="0" y="0"/>
              <a:chExt cx="8840"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108" y="36"/>
                <a:ext cx="8673" cy="981"/>
                <a:chOff x="0" y="0"/>
                <a:chExt cx="867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对外直接投资的收益和成本</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6" name="Group 2"/>
            <p:cNvGrpSpPr/>
            <p:nvPr/>
          </p:nvGrpSpPr>
          <p:grpSpPr>
            <a:xfrm>
              <a:off x="4576" y="6716"/>
              <a:ext cx="9180" cy="1017"/>
              <a:chOff x="0" y="0"/>
              <a:chExt cx="8840" cy="1019"/>
            </a:xfrm>
          </p:grpSpPr>
          <p:sp>
            <p:nvSpPr>
              <p:cNvPr id="3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8" name="Group 4"/>
              <p:cNvGrpSpPr/>
              <p:nvPr/>
            </p:nvGrpSpPr>
            <p:grpSpPr>
              <a:xfrm>
                <a:off x="108" y="36"/>
                <a:ext cx="8673" cy="981"/>
                <a:chOff x="0" y="0"/>
                <a:chExt cx="8673" cy="981"/>
              </a:xfrm>
            </p:grpSpPr>
            <p:pic>
              <p:nvPicPr>
                <p:cNvPr id="3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3.5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国际直接投资相关的政策工具</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41" name="Group 2"/>
            <p:cNvGrpSpPr/>
            <p:nvPr/>
          </p:nvGrpSpPr>
          <p:grpSpPr>
            <a:xfrm>
              <a:off x="4189" y="7847"/>
              <a:ext cx="9567" cy="1017"/>
              <a:chOff x="-373" y="0"/>
              <a:chExt cx="9213" cy="1019"/>
            </a:xfrm>
          </p:grpSpPr>
          <p:sp>
            <p:nvSpPr>
              <p:cNvPr id="4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3" name="Group 4"/>
              <p:cNvGrpSpPr/>
              <p:nvPr/>
            </p:nvGrpSpPr>
            <p:grpSpPr>
              <a:xfrm>
                <a:off x="-373" y="36"/>
                <a:ext cx="9154" cy="981"/>
                <a:chOff x="-481" y="0"/>
                <a:chExt cx="9154" cy="981"/>
              </a:xfrm>
            </p:grpSpPr>
            <p:pic>
              <p:nvPicPr>
                <p:cNvPr id="4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5" name="TextBox 2"/>
                <p:cNvSpPr/>
                <p:nvPr/>
              </p:nvSpPr>
              <p:spPr>
                <a:xfrm>
                  <a:off x="-481" y="102"/>
                  <a:ext cx="6989" cy="872"/>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3.6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一个研究案例</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3.5  </a:t>
            </a:r>
            <a:r>
              <a:rPr>
                <a:cs typeface="汉仪铁线黑-65简" panose="00020600040101010101" charset="-122"/>
                <a:sym typeface="+mn-ea"/>
              </a:rPr>
              <a:t>国际直接投资相关的政策工具</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3.5.2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母国的政策工具</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鼓励对外直接投资</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母国鼓励对外直接投资的政策包括政府支持的保险计划。该计划用于涵盖各种主要的对外直接投资风险。企业可投保的风险类型包括子公司被东道国征用、战争、无法将利润转移等。这一计划鼓励了企业向政治不稳定国家进行投资的行为。</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限制对外直接投资</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母国为了维护自身利益，也会出台一些限制投资的措施。为了维护本国的国际收支，母国通常会限制跨国企业的资本流出。例如20世纪60年代，英国为了改善国际收支开始实施外汇管制，限制企业转出资本的数量。同时，母国也会对本国企业采取税收优惠政策，以鼓励企业在本国投资，创造国内就业机会。英国曾经利用企业税法对本国企业的国外收益征收更高的税率，以反向刺激英国企业在本国的投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3.6  </a:t>
            </a:r>
            <a:r>
              <a:rPr>
                <a:cs typeface="汉仪铁线黑-65简" panose="00020600040101010101" charset="-122"/>
                <a:sym typeface="+mn-ea"/>
              </a:rPr>
              <a:t>一个研究案例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3.6.1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研究背景</a:t>
            </a:r>
            <a:endParaRPr lang="zh-CN" altLang="en-US" sz="2600" b="1">
              <a:latin typeface="+mj-lt"/>
              <a:ea typeface="黑体" panose="02010609060101010101" charset="-122"/>
              <a:cs typeface="+mj-lt"/>
            </a:endParaRPr>
          </a:p>
          <a:p>
            <a:r>
              <a:rPr lang="zh-CN" altLang="en-US"/>
              <a:t>海普曼、梅利茨和耶普尔在2014年的一篇文章中探究了企业如何在国内生产、出口和对外直接投资中进行选择。研究结果表明，只有生产率最高的企业才能进行FDI，因为这些企业在跨国经营中需要面临国家异质性（Countryspecific）的固定成本（Fixed Costs）。关于如何降低这些固定成本，现有研究主要从企业异质性角度出发，探究企业的特性对FDI决策的影响，如企业规模、所有权结构、融资约束等。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3.6  </a:t>
            </a:r>
            <a:r>
              <a:rPr>
                <a:cs typeface="汉仪铁线黑-65简" panose="00020600040101010101" charset="-122"/>
                <a:sym typeface="+mn-ea"/>
              </a:rPr>
              <a:t>一个研究案例</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3.6.2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研究内容</a:t>
            </a:r>
            <a:endParaRPr lang="zh-CN" altLang="en-US" sz="2600" b="1">
              <a:latin typeface="+mj-lt"/>
              <a:ea typeface="黑体" panose="02010609060101010101" charset="-122"/>
              <a:cs typeface="+mj-lt"/>
            </a:endParaRPr>
          </a:p>
          <a:p>
            <a:r>
              <a:rPr lang="zh-CN" altLang="en-US"/>
              <a:t>在海普曼等（2014）理论模型的基础上引入高管海外背景，因为降低了投资的固定成本，所以通过模型推导初步得出有境外经验能够提高企业OFDI的概率。</a:t>
            </a:r>
            <a:endParaRPr lang="zh-CN" altLang="en-US"/>
          </a:p>
          <a:p>
            <a:r>
              <a:rPr lang="zh-CN" altLang="en-US"/>
              <a:t>基于国泰安经济金融数据库（CSMAR）中上市公司高管的背景资料，手动收集高管的海外背景，包括海外留学和海外工作的国家及地区，并将这类高管定义为有境外经验的人才。匹配中国商务部的企业对外直接投资数据，实证分析图39对外直接投资企业数量的变化趋势</a:t>
            </a:r>
            <a:endParaRPr lang="zh-CN" altLang="en-US"/>
          </a:p>
          <a:p>
            <a:r>
              <a:rPr lang="zh-CN" altLang="en-US"/>
              <a:t>高管有境外经验对企业对外直接投资决策的影响。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3.1  </a:t>
            </a:r>
            <a:r>
              <a:rPr>
                <a:cs typeface="汉仪铁线黑-65简" panose="00020600040101010101" charset="-122"/>
                <a:sym typeface="+mn-ea"/>
              </a:rPr>
              <a:t>现实中的国际投资</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3.1.1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国际直接投资的现状</a:t>
            </a:r>
            <a:endParaRPr lang="zh-CN" altLang="en-US" sz="2600" b="1">
              <a:latin typeface="+mj-lt"/>
              <a:ea typeface="黑体" panose="02010609060101010101" charset="-122"/>
              <a:cs typeface="+mj-lt"/>
            </a:endParaRPr>
          </a:p>
          <a:p>
            <a:r>
              <a:rPr lang="zh-CN" altLang="en-US"/>
              <a:t>自20世纪50年代以来，国际直接投资呈现加速增长的趋势： 20世纪70年代前期，全球对外直接投资流入量平均增长率为18%；1975年全球国际直接投资流入量为231.53亿美元，流出量达到279.19亿美元。20世纪70年代中期至80年代初，受世界经济不景气的影响，全球国际直接投资增速略有下降，20世纪80年代中后期则以年均37%的速度增长。自20世纪90年代以来，随着世界经济全球化趋势的不断增强和国际分工的日益深化，国际直接投资仍以远超同期世界贸易增长率的速度持续增长。</a:t>
            </a:r>
            <a:endParaRPr lang="zh-CN" altLang="en-US"/>
          </a:p>
          <a:p>
            <a:r>
              <a:rPr lang="zh-CN" altLang="en-US"/>
              <a:t>21世纪初，由于世界大部分地区经济增长放缓以及对复苏前景的悲观预期，全球国际直接投资急剧下降，2003年流入量下降到7164.80亿美元。截至2017年，国际直接投资的流入量和流出量下降到20850亿美元和20160亿美元，远低于危机前的水平。</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3.1  </a:t>
            </a:r>
            <a:r>
              <a:rPr>
                <a:cs typeface="汉仪铁线黑-65简" panose="00020600040101010101" charset="-122"/>
                <a:sym typeface="+mn-ea"/>
              </a:rPr>
              <a:t>现实中的国际投资</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国际直接投资的发展趋势</a:t>
            </a:r>
            <a:endParaRPr lang="zh-CN" altLang="en-US" sz="2600" b="1">
              <a:latin typeface="+mj-lt"/>
              <a:ea typeface="黑体" panose="02010609060101010101" charset="-122"/>
              <a:cs typeface="+mj-lt"/>
            </a:endParaRPr>
          </a:p>
          <a:p>
            <a:r>
              <a:rPr lang="zh-CN" altLang="en-US"/>
              <a:t>国际直接投资存量（Stock of FDI）是指在某个时点上持有的外国资产的累计总量。也就是说，流量是指在一定时间内的增量，存量是指在某一时刻的总量。流量强调的是一段时间，存量强调的是某个时刻；流量强调增量，存量强调总量。</a:t>
            </a:r>
            <a:endParaRPr lang="zh-CN" altLang="en-US"/>
          </a:p>
          <a:p>
            <a:r>
              <a:rPr lang="zh-CN" altLang="en-US"/>
              <a:t>另外，我们通常把国际直接投资的流出称作对外直接投资（Outflows of FDI），把国际直接投资的流入称作外来直接投资（Inflows of FDI）。</a:t>
            </a:r>
            <a:endParaRPr lang="zh-CN" altLang="en-US"/>
          </a:p>
          <a:p>
            <a:r>
              <a:rPr lang="zh-CN" altLang="en-US"/>
              <a:t>我国实际利用外资金额和对外直接投资均呈现上升趋势，并且在2014年，对外直接投资首次超过了外来直接投资。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3.1  </a:t>
            </a:r>
            <a:r>
              <a:rPr>
                <a:cs typeface="汉仪铁线黑-65简" panose="00020600040101010101" charset="-122"/>
                <a:sym typeface="+mn-ea"/>
              </a:rPr>
              <a:t>现实中的国际投资</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国际直接投资的国家</a:t>
            </a:r>
            <a:endParaRPr lang="zh-CN" altLang="en-US" sz="2600" b="1">
              <a:latin typeface="+mj-lt"/>
              <a:ea typeface="黑体" panose="02010609060101010101" charset="-122"/>
              <a:cs typeface="+mj-lt"/>
            </a:endParaRPr>
          </a:p>
          <a:p>
            <a:r>
              <a:rPr lang="zh-CN" altLang="en-US"/>
              <a:t>国际直接投资是资本国际化运动的重要组成部分，对世界经济的发展起到了重要作用。那么，是谁提供了国际直接投资的资金？国际直接投资的主体是谁？这涉及国际直接投资来源的问题。自第二次世界大战以来，美国长期是最大的国际直接投资来源国，在2016及2017年度，据联合国《世界投资报告2018》，美国的对外直接投资分别为2810亿美元和3240亿美元，位居世界第一。2018年，全球国际直接投资呈现下降趋势，美国在实施税收改革后，其跨国企业将累积的海外收益大量汇回美国，对外直接投资大幅减少，日本对外直接投资跃居首位。对外直接投资的其他重要来源国还包括法国、德国、荷兰和英国，在吸引外来直接投资方面，这些国家也居于前列（如表31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3.2  </a:t>
            </a:r>
            <a:r>
              <a:rPr>
                <a:cs typeface="汉仪铁线黑-65简" panose="00020600040101010101" charset="-122"/>
                <a:sym typeface="+mn-ea"/>
              </a:rPr>
              <a:t>国际直接投资的一些概念</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国际直接投资</a:t>
            </a:r>
            <a:endParaRPr lang="zh-CN" altLang="en-US" sz="2600" b="1">
              <a:latin typeface="+mj-lt"/>
              <a:ea typeface="黑体" panose="02010609060101010101" charset="-122"/>
              <a:cs typeface="+mj-lt"/>
            </a:endParaRPr>
          </a:p>
          <a:p>
            <a:r>
              <a:rPr lang="zh-CN" altLang="en-US"/>
              <a:t>国际投资有两种基本方式——对外直接投资（Foreign Direct Investment， FDI）和对外证券投资（Foreign Portfolio Investment， FPI）。</a:t>
            </a:r>
            <a:endParaRPr lang="zh-CN" altLang="en-US"/>
          </a:p>
          <a:p>
            <a:r>
              <a:rPr lang="zh-CN" altLang="en-US"/>
              <a:t>所谓“对外直接投资”，国际货币基金组织在其《国际收支手册》中定义为：“在投资人以外的国家（经济）所经营的企业中拥有持续利益的一种投资，其目的在于对该企业的经营管理具有有效的发言权。”</a:t>
            </a:r>
            <a:endParaRPr lang="zh-CN" altLang="en-US"/>
          </a:p>
          <a:p>
            <a:r>
              <a:rPr lang="zh-CN" altLang="en-US"/>
              <a:t>对外证券投资是指企业投资于一组外国证券，如股票和债券，这种投资并不需要企业对海外资产进行实际的管理。从本质上讲，对外证券投资是一种“海外间接投资”。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3.2  </a:t>
            </a:r>
            <a:r>
              <a:rPr>
                <a:cs typeface="汉仪铁线黑-65简" panose="00020600040101010101" charset="-122"/>
                <a:sym typeface="+mn-ea"/>
              </a:rPr>
              <a:t>国际直接投资的一些概念</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国际直接投资的形式</a:t>
            </a:r>
            <a:endParaRPr lang="zh-CN" altLang="en-US" sz="2600" b="1">
              <a:latin typeface="+mj-lt"/>
              <a:ea typeface="黑体" panose="02010609060101010101" charset="-122"/>
              <a:cs typeface="+mj-lt"/>
            </a:endParaRPr>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（1） 按照投资者是否建立新企业分类</a:t>
            </a:r>
            <a:r>
              <a:rPr lang="zh-CN" altLang="en-US"/>
              <a:t></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① 绿地投资</a:t>
            </a:r>
            <a:endParaRPr lang="zh-CN" altLang="en-US"/>
          </a:p>
          <a:p>
            <a:r>
              <a:rPr lang="zh-CN" altLang="en-US"/>
              <a:t>② 跨国并购</a:t>
            </a:r>
            <a:endParaRPr lang="zh-CN" altLang="en-US"/>
          </a:p>
          <a:p>
            <a:r>
              <a:rPr lang="zh-CN" altLang="en-US"/>
              <a:t>③ 两种形式的比较</a:t>
            </a:r>
            <a:endParaRPr lang="zh-CN" altLang="en-US"/>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（2） 按照投资主体与其投资企业之间国际分工的方式分类</a:t>
            </a:r>
            <a:r>
              <a:rPr lang="zh-CN" altLang="en-US"/>
              <a:t></a:t>
            </a:r>
            <a:endParaRPr lang="zh-CN" altLang="en-US"/>
          </a:p>
          <a:p>
            <a:r>
              <a:rPr lang="zh-CN" altLang="en-US"/>
              <a:t>① 水平型对外直接投资</a:t>
            </a:r>
            <a:endParaRPr lang="zh-CN" altLang="en-US"/>
          </a:p>
          <a:p>
            <a:r>
              <a:rPr lang="zh-CN" altLang="en-US"/>
              <a:t>② 垂直型对外直接投资</a:t>
            </a:r>
            <a:endParaRPr lang="zh-CN" altLang="en-US"/>
          </a:p>
          <a:p>
            <a:r>
              <a:rPr lang="zh-CN" altLang="en-US"/>
              <a:t>③ 两种形式的比较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3.3  </a:t>
            </a:r>
            <a:r>
              <a:rPr>
                <a:cs typeface="汉仪铁线黑-65简" panose="00020600040101010101" charset="-122"/>
                <a:sym typeface="+mn-ea"/>
              </a:rPr>
              <a:t>国际直接投资理论</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3.3.1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解释发达国家对外直接投资</a:t>
            </a:r>
            <a:endParaRPr lang="zh-CN" altLang="en-US" sz="2600" b="1">
              <a:latin typeface="+mj-lt"/>
              <a:ea typeface="黑体" panose="02010609060101010101" charset="-122"/>
              <a:cs typeface="+mj-lt"/>
            </a:endParaRPr>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（1） 垄断优势理论</a:t>
            </a:r>
            <a:r>
              <a:rPr lang="zh-CN" altLang="en-US"/>
              <a:t></a:t>
            </a:r>
            <a:endParaRPr lang="zh-CN" altLang="en-US"/>
          </a:p>
          <a:p>
            <a:r>
              <a:rPr lang="zh-CN" altLang="en-US"/>
              <a:t>垄断优势论（The Theory of Monopolistic Advantage）又称特定优势论，由美国学者斯蒂芬·海默在其1960年撰写的博士论文《本国公司的国际性经营： 关于对外直接投资的研究》中首先提出，后由其导师查尔斯·金德尔伯格修正并发展。该理论是系统、独立地研究国际直接投资最早和最有影响力的理论。</a:t>
            </a:r>
            <a:endParaRPr lang="zh-CN" altLang="en-US"/>
          </a:p>
          <a:p>
            <a:r>
              <a:rPr lang="zh-CN" altLang="en-US"/>
              <a:t>垄断优势论的核心是“市场不完全”和“垄断竞争”。该理论认为，企业对外直接投资的必要条件是这些企业具备东道国企业所没有的垄断优势，而这些垄断优势又源于市场的不完全性。</a:t>
            </a:r>
            <a:endParaRPr lang="zh-CN" altLang="en-US"/>
          </a:p>
          <a:p>
            <a:r>
              <a:rPr lang="zh-CN" altLang="en-US">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3.3  </a:t>
            </a:r>
            <a:r>
              <a:rPr>
                <a:cs typeface="汉仪铁线黑-65简" panose="00020600040101010101" charset="-122"/>
                <a:sym typeface="+mn-ea"/>
              </a:rPr>
              <a:t>国际直接投资理论</a:t>
            </a:r>
            <a:endParaRPr lang="zh-CN" altLang="en-US"/>
          </a:p>
        </p:txBody>
      </p:sp>
      <p:sp>
        <p:nvSpPr>
          <p:cNvPr id="3" name="内容占位符 2"/>
          <p:cNvSpPr>
            <a:spLocks noGrp="1"/>
          </p:cNvSpPr>
          <p:nvPr>
            <p:ph idx="1"/>
          </p:nvPr>
        </p:nvSpPr>
        <p:spPr>
          <a:xfrm>
            <a:off x="622300" y="1474470"/>
            <a:ext cx="11047730" cy="5016500"/>
          </a:xfrm>
        </p:spPr>
        <p:txBody>
          <a:bodyPr/>
          <a:p>
            <a:pPr marL="0" indent="0">
              <a:buNone/>
            </a:pPr>
            <a:r>
              <a:rPr lang="zh-CN" altLang="en-US" sz="2000" b="1">
                <a:latin typeface="Arial" panose="020B0604020202020204" pitchFamily="34" charset="0"/>
                <a:ea typeface="华文楷体" panose="02010600040101010101" charset="-122"/>
                <a:cs typeface="Arial" panose="020B0604020202020204" pitchFamily="34" charset="0"/>
                <a:sym typeface="+mn-ea"/>
              </a:rPr>
              <a:t>（2） 产品生命周期理论</a:t>
            </a:r>
            <a:r>
              <a:rPr lang="zh-CN" altLang="en-US">
                <a:sym typeface="+mn-ea"/>
              </a:rPr>
              <a:t></a:t>
            </a:r>
            <a:endParaRPr lang="zh-CN" altLang="en-US"/>
          </a:p>
          <a:p>
            <a:r>
              <a:rPr lang="zh-CN" altLang="en-US">
                <a:sym typeface="+mn-ea"/>
              </a:rPr>
              <a:t>美国学者弗农在1966年发表的《产品生命周期中的国际投资与国际贸易》一文中提出了产品生命周期论（The Theory of Product Life Cycle），试图用其来解释美国企业第二次世界大战后对外直接投资的规律。</a:t>
            </a:r>
            <a:endParaRPr lang="zh-CN" altLang="en-US"/>
          </a:p>
          <a:p>
            <a:r>
              <a:rPr lang="zh-CN" altLang="en-US">
                <a:sym typeface="+mn-ea"/>
              </a:rPr>
              <a:t>生命周期是指产品在市场上的营销生命，包括新产品投入与成长、成熟产品和标准化产品这三个阶段。同一产品在不同技术水平的国家所处的阶段不一样，这给国际贸易和投资提供了机会。</a:t>
            </a:r>
            <a:endParaRPr lang="zh-CN" altLang="en-US"/>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sym typeface="+mn-ea"/>
              </a:rPr>
              <a:t>（3） 边际产业扩张理论</a:t>
            </a:r>
            <a:r>
              <a:rPr lang="zh-CN" altLang="en-US">
                <a:sym typeface="+mn-ea"/>
              </a:rPr>
              <a:t></a:t>
            </a:r>
            <a:endParaRPr lang="zh-CN" altLang="en-US"/>
          </a:p>
          <a:p>
            <a:r>
              <a:rPr lang="zh-CN" altLang="en-US">
                <a:sym typeface="+mn-ea"/>
              </a:rPr>
              <a:t>20世纪70年代末期，日本一桥大学教授小岛清在其著作《对外直接投资： 跨国企业经营的日本模式》中将大卫·李嘉图的比较优势理论应用到国际直接投资领域，利用国际分工的比较优势原理，分析和解释了日本企业海外直接投资的实践，被后人称为比较优势投资理论，又称边际产业扩张理论。</a:t>
            </a:r>
            <a:endParaRPr lang="zh-CN" altLang="en-US"/>
          </a:p>
          <a:p>
            <a:r>
              <a:rPr lang="zh-CN" altLang="en-US">
                <a:sym typeface="+mn-ea"/>
              </a:rPr>
              <a:t>小岛清认为，国际直接投资正是在发达国家的边际产业向落后国家转移的过程中形成的。该理论认为，国际直接投资应该从本国已经处于或即将处于比较劣势的产业，即边际产业开始，并依次进行。</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6120</Words>
  <Application>WPS 演示</Application>
  <PresentationFormat>宽屏</PresentationFormat>
  <Paragraphs>162</Paragraphs>
  <Slides>22</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华文楷体</vt:lpstr>
      <vt:lpstr>Office 主题​​</vt:lpstr>
      <vt:lpstr>默认设计模板</vt:lpstr>
      <vt:lpstr>PowerPoint 演示文稿</vt:lpstr>
      <vt:lpstr>PowerPoint 演示文稿</vt:lpstr>
      <vt:lpstr>3.1  现实中的国际投资</vt:lpstr>
      <vt:lpstr>3.1  现实中的国际投资</vt:lpstr>
      <vt:lpstr>3.1  现实中的国际投资</vt:lpstr>
      <vt:lpstr>3.2  国际直接投资的一些概念</vt:lpstr>
      <vt:lpstr>3.2  国际直接投资的一些概念</vt:lpstr>
      <vt:lpstr>3.3  国际直接投资理论</vt:lpstr>
      <vt:lpstr>3.3  国际直接投资理论</vt:lpstr>
      <vt:lpstr>3.3  国际直接投资理论</vt:lpstr>
      <vt:lpstr>3.3  国际直接投资理论</vt:lpstr>
      <vt:lpstr>3.3  国际直接投资理论</vt:lpstr>
      <vt:lpstr>3.4  对外直接投资的收益和成本</vt:lpstr>
      <vt:lpstr>3.4  对外直接投资的收益和成本</vt:lpstr>
      <vt:lpstr>3.4  对外直接投资的收益和成本</vt:lpstr>
      <vt:lpstr>3.4  对外直接投资的收益和成本</vt:lpstr>
      <vt:lpstr>3.4  对外直接投资的收益和成本</vt:lpstr>
      <vt:lpstr>3.4  对外直接投资的收益和成本</vt:lpstr>
      <vt:lpstr>3.5  国际直接投资相关的政策工具</vt:lpstr>
      <vt:lpstr>3.5  国际直接投资相关的政策工具</vt:lpstr>
      <vt:lpstr>3.6  一个研究案例</vt:lpstr>
      <vt:lpstr>3.6  一个研究案例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77C90C3A69D146AA96238D3FF5DA85A7</vt:lpwstr>
  </property>
</Properties>
</file>