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2">
  <p:sldMasterIdLst>
    <p:sldMasterId id="2147483648" r:id="rId1"/>
  </p:sldMasterIdLst>
  <p:sldIdLst>
    <p:sldId id="258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48" d="100"/>
          <a:sy n="48" d="100"/>
        </p:scale>
        <p:origin x="67" y="91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106F5-F6CB-416F-95F3-0F9FF94D2C62}" type="datetimeFigureOut">
              <a:rPr lang="zh-CN" altLang="en-US" smtClean="0"/>
              <a:t>2024/9/9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AD7C-4B3B-4E8E-A641-BD3D385FF9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00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  <p:sldLayoutId id="2147483669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2030" y="1518139"/>
            <a:ext cx="11139854" cy="4739054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           本章</a:t>
            </a:r>
            <a:r>
              <a:rPr lang="zh-CN" altLang="en-US" sz="2400" dirty="0"/>
              <a:t>主要介绍基础设施建设与政府投资</a:t>
            </a:r>
            <a:r>
              <a:rPr lang="en-US" altLang="zh-CN" sz="2400" dirty="0"/>
              <a:t>,</a:t>
            </a:r>
            <a:r>
              <a:rPr lang="zh-CN" altLang="en-US" sz="2400" dirty="0"/>
              <a:t>并对政府投资项目进行可行性论证</a:t>
            </a:r>
            <a:r>
              <a:rPr lang="en-US" altLang="zh-CN" sz="2400" dirty="0"/>
              <a:t>,</a:t>
            </a:r>
            <a:r>
              <a:rPr lang="zh-CN" altLang="en-US" sz="2400" dirty="0" smtClean="0"/>
              <a:t>同时</a:t>
            </a:r>
            <a:r>
              <a:rPr lang="zh-CN" altLang="en-US" sz="2400" dirty="0"/>
              <a:t>从项目招标和建设监理、项目选择、评估和收费管理进行具体分析</a:t>
            </a:r>
            <a:r>
              <a:rPr lang="en-US" altLang="zh-CN" sz="2400" dirty="0"/>
              <a:t>,</a:t>
            </a:r>
            <a:r>
              <a:rPr lang="zh-CN" altLang="en-US" sz="2400" dirty="0"/>
              <a:t>最后介绍政府</a:t>
            </a:r>
            <a:r>
              <a:rPr lang="zh-CN" altLang="en-US" sz="2400" dirty="0" smtClean="0"/>
              <a:t>和社会</a:t>
            </a:r>
            <a:r>
              <a:rPr lang="zh-CN" altLang="en-US" sz="2400" dirty="0"/>
              <a:t>资本合作管理的政府投资模式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 smtClean="0"/>
              <a:t>第一</a:t>
            </a:r>
            <a:r>
              <a:rPr lang="en-US" altLang="zh-CN" sz="2400" dirty="0"/>
              <a:t>,</a:t>
            </a:r>
            <a:r>
              <a:rPr lang="zh-CN" altLang="en-US" sz="2400" dirty="0"/>
              <a:t>探讨基础设施建设的性质与特点</a:t>
            </a:r>
            <a:r>
              <a:rPr lang="en-US" altLang="zh-CN" sz="2400" dirty="0"/>
              <a:t>,</a:t>
            </a:r>
            <a:r>
              <a:rPr lang="zh-CN" altLang="en-US" sz="2400" dirty="0"/>
              <a:t>并从</a:t>
            </a:r>
            <a:r>
              <a:rPr lang="zh-CN" altLang="en-US" sz="2400" dirty="0" smtClean="0"/>
              <a:t>投资</a:t>
            </a:r>
            <a:r>
              <a:rPr lang="zh-CN" altLang="en-US" sz="2400" dirty="0"/>
              <a:t>范围界定、投资特点、投资结构分析政府投资状况</a:t>
            </a:r>
            <a:r>
              <a:rPr lang="en-US" altLang="zh-CN" sz="2400" dirty="0" smtClean="0"/>
              <a:t>;</a:t>
            </a:r>
            <a:br>
              <a:rPr lang="en-US" altLang="zh-CN" sz="2400" dirty="0" smtClean="0"/>
            </a:br>
            <a:r>
              <a:rPr lang="zh-CN" altLang="en-US" sz="2400" dirty="0" smtClean="0"/>
              <a:t>第二</a:t>
            </a:r>
            <a:r>
              <a:rPr lang="en-US" altLang="zh-CN" sz="2400" dirty="0"/>
              <a:t>,</a:t>
            </a:r>
            <a:r>
              <a:rPr lang="zh-CN" altLang="en-US" sz="2400" dirty="0"/>
              <a:t>从财务、国民经济、风险、</a:t>
            </a:r>
            <a:r>
              <a:rPr lang="zh-CN" altLang="en-US" sz="2400" dirty="0" smtClean="0"/>
              <a:t>方案</a:t>
            </a:r>
            <a:r>
              <a:rPr lang="zh-CN" altLang="en-US" sz="2400" dirty="0"/>
              <a:t>比较的角度来综合评估政府投资项目可行性</a:t>
            </a:r>
            <a:r>
              <a:rPr lang="en-US" altLang="zh-CN" sz="2400" dirty="0" smtClean="0"/>
              <a:t>;</a:t>
            </a:r>
            <a:br>
              <a:rPr lang="en-US" altLang="zh-CN" sz="2400" dirty="0" smtClean="0"/>
            </a:br>
            <a:r>
              <a:rPr lang="zh-CN" altLang="en-US" sz="2400" dirty="0" smtClean="0"/>
              <a:t>第三</a:t>
            </a:r>
            <a:r>
              <a:rPr lang="en-US" altLang="zh-CN" sz="2400" dirty="0"/>
              <a:t>,</a:t>
            </a:r>
            <a:r>
              <a:rPr lang="zh-CN" altLang="en-US" sz="2400" dirty="0"/>
              <a:t>从流程与合同管理进行项目</a:t>
            </a:r>
            <a:r>
              <a:rPr lang="zh-CN" altLang="en-US" sz="2400" dirty="0" smtClean="0"/>
              <a:t>招投标</a:t>
            </a:r>
            <a:r>
              <a:rPr lang="zh-CN" altLang="en-US" sz="2400" dirty="0"/>
              <a:t>分析</a:t>
            </a:r>
            <a:r>
              <a:rPr lang="en-US" altLang="zh-CN" sz="2400" dirty="0"/>
              <a:t>,</a:t>
            </a:r>
            <a:r>
              <a:rPr lang="zh-CN" altLang="en-US" sz="2400" dirty="0"/>
              <a:t>并从施工阶段的进度控制、质量控制与投资控制介绍和分析工程建设</a:t>
            </a:r>
            <a:r>
              <a:rPr lang="zh-CN" altLang="en-US" sz="2400" dirty="0" smtClean="0"/>
              <a:t>监理状况</a:t>
            </a:r>
            <a:r>
              <a:rPr lang="en-US" altLang="zh-CN" sz="2400" dirty="0" smtClean="0"/>
              <a:t>;</a:t>
            </a:r>
            <a:br>
              <a:rPr lang="en-US" altLang="zh-CN" sz="2400" dirty="0" smtClean="0"/>
            </a:br>
            <a:r>
              <a:rPr lang="zh-CN" altLang="en-US" sz="2400" dirty="0" smtClean="0"/>
              <a:t>第四</a:t>
            </a:r>
            <a:r>
              <a:rPr lang="en-US" altLang="zh-CN" sz="2400" dirty="0"/>
              <a:t>,</a:t>
            </a:r>
            <a:r>
              <a:rPr lang="zh-CN" altLang="en-US" sz="2400" dirty="0"/>
              <a:t>从项目选择、项目后评估与项目收费来考察项目执行效果与项目</a:t>
            </a:r>
            <a:r>
              <a:rPr lang="zh-CN" altLang="en-US" sz="2400" dirty="0" smtClean="0"/>
              <a:t>收益状况</a:t>
            </a:r>
            <a:r>
              <a:rPr lang="zh-CN" altLang="en-US" sz="2400" dirty="0"/>
              <a:t>。</a:t>
            </a:r>
            <a:endParaRPr lang="zh-CN" altLang="en-US" sz="20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6669" y="70339"/>
            <a:ext cx="10131428" cy="1447800"/>
          </a:xfrm>
        </p:spPr>
        <p:txBody>
          <a:bodyPr>
            <a:normAutofit/>
          </a:bodyPr>
          <a:lstStyle/>
          <a:p>
            <a:pPr algn="ctr"/>
            <a:r>
              <a:rPr lang="zh-CN" altLang="en-US" sz="5400" dirty="0">
                <a:latin typeface="华文新魏" panose="02010800040101010101" pitchFamily="2" charset="-122"/>
                <a:ea typeface="华文新魏" panose="02010800040101010101" pitchFamily="2" charset="-122"/>
              </a:rPr>
              <a:t>第七</a:t>
            </a:r>
            <a:r>
              <a:rPr lang="zh-CN" altLang="en-US" sz="5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章 政府</a:t>
            </a:r>
            <a:r>
              <a:rPr lang="zh-CN" altLang="en-US" sz="5400" dirty="0">
                <a:latin typeface="华文新魏" panose="02010800040101010101" pitchFamily="2" charset="-122"/>
                <a:ea typeface="华文新魏" panose="02010800040101010101" pitchFamily="2" charset="-122"/>
              </a:rPr>
              <a:t>投资项目管理管理</a:t>
            </a:r>
            <a:endParaRPr lang="zh-CN" altLang="en-US" sz="5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975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7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.3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项目</a:t>
            </a:r>
            <a:r>
              <a:rPr lang="zh-CN" altLang="en-US" b="1" kern="100" dirty="0">
                <a:latin typeface="Times New Roman" panose="02020603050405020304" pitchFamily="18" charset="0"/>
              </a:rPr>
              <a:t>招标和建设监理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161" y="2179320"/>
            <a:ext cx="10131425" cy="351848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7.3.1 </a:t>
            </a:r>
            <a:r>
              <a:rPr lang="zh-CN" altLang="en-US" sz="2800" dirty="0" smtClean="0"/>
              <a:t>项目</a:t>
            </a:r>
            <a:r>
              <a:rPr lang="zh-CN" altLang="en-US" sz="2800" dirty="0"/>
              <a:t>的</a:t>
            </a:r>
            <a:r>
              <a:rPr lang="zh-CN" altLang="en-US" sz="2800" dirty="0" smtClean="0"/>
              <a:t>招投标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1 .  </a:t>
            </a:r>
            <a:r>
              <a:rPr lang="zh-CN" altLang="en-US" sz="2600" b="1" dirty="0" smtClean="0"/>
              <a:t>招</a:t>
            </a:r>
            <a:r>
              <a:rPr lang="zh-CN" altLang="en-US" sz="2600" b="1" dirty="0"/>
              <a:t>投标的基本</a:t>
            </a:r>
            <a:r>
              <a:rPr lang="zh-CN" altLang="en-US" sz="2600" b="1" dirty="0" smtClean="0"/>
              <a:t>目标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2.   </a:t>
            </a:r>
            <a:r>
              <a:rPr lang="zh-CN" altLang="en-US" sz="2600" b="1" dirty="0" smtClean="0"/>
              <a:t>招标方式</a:t>
            </a:r>
            <a:endParaRPr lang="en-US" altLang="zh-CN" sz="2600" b="1" dirty="0" smtClean="0"/>
          </a:p>
          <a:p>
            <a:pPr marL="971550" lvl="1" indent="-514350">
              <a:buAutoNum type="arabicPeriod" startAt="3"/>
            </a:pPr>
            <a:r>
              <a:rPr lang="zh-CN" altLang="en-US" sz="2600" b="1" dirty="0" smtClean="0"/>
              <a:t>招标程序</a:t>
            </a:r>
            <a:endParaRPr lang="en-US" altLang="zh-CN" sz="2600" b="1" dirty="0" smtClean="0"/>
          </a:p>
          <a:p>
            <a:pPr marL="971550" lvl="1" indent="-514350">
              <a:buAutoNum type="arabicPeriod" startAt="3"/>
            </a:pPr>
            <a:r>
              <a:rPr lang="zh-CN" altLang="en-US" sz="2600" b="1" dirty="0" smtClean="0"/>
              <a:t>工程招标</a:t>
            </a:r>
            <a:r>
              <a:rPr lang="zh-CN" altLang="en-US" sz="2600" b="1" dirty="0"/>
              <a:t>评标方法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277117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7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.3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项目</a:t>
            </a:r>
            <a:r>
              <a:rPr lang="zh-CN" altLang="en-US" b="1" kern="100" dirty="0">
                <a:latin typeface="Times New Roman" panose="02020603050405020304" pitchFamily="18" charset="0"/>
              </a:rPr>
              <a:t>招标和建设监理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161" y="2179320"/>
            <a:ext cx="10131425" cy="351848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7.3.2 </a:t>
            </a:r>
            <a:r>
              <a:rPr lang="zh-CN" altLang="en-US" sz="2800" dirty="0" smtClean="0"/>
              <a:t>项目</a:t>
            </a:r>
            <a:r>
              <a:rPr lang="zh-CN" altLang="en-US" sz="2800" dirty="0"/>
              <a:t>招投标的合同管理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1 .</a:t>
            </a:r>
            <a:r>
              <a:rPr lang="zh-CN" altLang="en-US" sz="2600" b="1" dirty="0"/>
              <a:t>合同管理的主要</a:t>
            </a:r>
            <a:r>
              <a:rPr lang="zh-CN" altLang="en-US" sz="2600" b="1" dirty="0" smtClean="0"/>
              <a:t>内容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2.</a:t>
            </a:r>
            <a:r>
              <a:rPr lang="zh-CN" altLang="en-US" sz="2600" b="1" dirty="0"/>
              <a:t>合同管理的</a:t>
            </a:r>
            <a:r>
              <a:rPr lang="zh-CN" altLang="en-US" sz="2600" b="1" dirty="0" smtClean="0"/>
              <a:t>方法</a:t>
            </a:r>
            <a:r>
              <a:rPr lang="en-US" altLang="zh-CN" sz="2600" b="1" dirty="0" smtClean="0"/>
              <a:t> 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405300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7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.3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项目</a:t>
            </a:r>
            <a:r>
              <a:rPr lang="zh-CN" altLang="en-US" b="1" kern="100" dirty="0">
                <a:latin typeface="Times New Roman" panose="02020603050405020304" pitchFamily="18" charset="0"/>
              </a:rPr>
              <a:t>招标和建设监理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161" y="2179320"/>
            <a:ext cx="10131425" cy="351848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7.3.3 </a:t>
            </a:r>
            <a:r>
              <a:rPr lang="zh-CN" altLang="en-US" sz="2800" dirty="0" smtClean="0"/>
              <a:t>施工</a:t>
            </a:r>
            <a:r>
              <a:rPr lang="zh-CN" altLang="en-US" sz="2800" dirty="0"/>
              <a:t>阶段进度</a:t>
            </a:r>
            <a:r>
              <a:rPr lang="zh-CN" altLang="en-US" sz="2800" dirty="0" smtClean="0"/>
              <a:t>控制</a:t>
            </a:r>
            <a:endParaRPr lang="en-US" altLang="zh-CN" sz="2800" dirty="0" smtClean="0"/>
          </a:p>
          <a:p>
            <a:pPr marL="914400" lvl="2" indent="0">
              <a:buNone/>
            </a:pPr>
            <a:r>
              <a:rPr lang="zh-CN" altLang="en-US" sz="2600" dirty="0"/>
              <a:t>在项目实施全过程中</a:t>
            </a:r>
            <a:r>
              <a:rPr lang="en-US" altLang="zh-CN" sz="2600" dirty="0"/>
              <a:t>,</a:t>
            </a:r>
            <a:r>
              <a:rPr lang="zh-CN" altLang="en-US" sz="2600" dirty="0"/>
              <a:t>应逐步地由宏观到微观、由粗到细编制全面的进度计划</a:t>
            </a:r>
            <a:r>
              <a:rPr lang="en-US" altLang="zh-CN" sz="2600" dirty="0"/>
              <a:t>,</a:t>
            </a:r>
            <a:r>
              <a:rPr lang="zh-CN" altLang="en-US" sz="2600" dirty="0" smtClean="0"/>
              <a:t>包括</a:t>
            </a:r>
            <a:r>
              <a:rPr lang="zh-CN" altLang="en-US" sz="2600" dirty="0"/>
              <a:t>项目总进度纲要</a:t>
            </a:r>
            <a:r>
              <a:rPr lang="en-US" altLang="zh-CN" sz="2600" dirty="0"/>
              <a:t>(</a:t>
            </a:r>
            <a:r>
              <a:rPr lang="zh-CN" altLang="en-US" sz="2600" dirty="0"/>
              <a:t>在特大型工程项目中可能采用</a:t>
            </a:r>
            <a:r>
              <a:rPr lang="en-US" altLang="zh-CN" sz="2600" dirty="0"/>
              <a:t>)</a:t>
            </a:r>
            <a:r>
              <a:rPr lang="zh-CN" altLang="en-US" sz="2600" dirty="0"/>
              <a:t>、项目总进度规划、项目总进度</a:t>
            </a:r>
            <a:r>
              <a:rPr lang="zh-CN" altLang="en-US" sz="2600" dirty="0" smtClean="0"/>
              <a:t>计划</a:t>
            </a:r>
            <a:r>
              <a:rPr lang="zh-CN" altLang="en-US" sz="2600" dirty="0"/>
              <a:t>以及各子系统和各子项目进度计划等。</a:t>
            </a:r>
            <a:endParaRPr lang="en-US" altLang="zh-CN" sz="2600" dirty="0" smtClean="0"/>
          </a:p>
        </p:txBody>
      </p:sp>
    </p:spTree>
    <p:extLst>
      <p:ext uri="{BB962C8B-B14F-4D97-AF65-F5344CB8AC3E}">
        <p14:creationId xmlns:p14="http://schemas.microsoft.com/office/powerpoint/2010/main" val="310371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986" y="1261641"/>
            <a:ext cx="7535214" cy="52950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84751" y="443260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FZHTK--GBK1-0"/>
              </a:rPr>
              <a:t>工程进度计划</a:t>
            </a:r>
            <a:r>
              <a:rPr lang="en-US" altLang="zh-CN" sz="2800" dirty="0">
                <a:latin typeface="E-BZ"/>
              </a:rPr>
              <a:t>(</a:t>
            </a:r>
            <a:r>
              <a:rPr lang="zh-CN" altLang="en-US" sz="2800" dirty="0">
                <a:latin typeface="FZHTK--GBK1-0"/>
              </a:rPr>
              <a:t>以建筑项目示例</a:t>
            </a:r>
            <a:r>
              <a:rPr lang="en-US" altLang="zh-CN" sz="2800" dirty="0">
                <a:latin typeface="E-BZ"/>
              </a:rPr>
              <a:t>)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462016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7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.3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项目</a:t>
            </a:r>
            <a:r>
              <a:rPr lang="zh-CN" altLang="en-US" b="1" kern="100" dirty="0">
                <a:latin typeface="Times New Roman" panose="02020603050405020304" pitchFamily="18" charset="0"/>
              </a:rPr>
              <a:t>招标和建设监理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161" y="2179320"/>
            <a:ext cx="10131425" cy="351848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7.3.4 </a:t>
            </a:r>
            <a:r>
              <a:rPr lang="zh-CN" altLang="en-US" sz="2800" dirty="0" smtClean="0"/>
              <a:t>施工</a:t>
            </a:r>
            <a:r>
              <a:rPr lang="zh-CN" altLang="en-US" sz="2800" dirty="0"/>
              <a:t>阶段的</a:t>
            </a:r>
            <a:r>
              <a:rPr lang="zh-CN" altLang="en-US" sz="2800" dirty="0" smtClean="0"/>
              <a:t>质量控制</a:t>
            </a:r>
            <a:endParaRPr lang="en-US" altLang="zh-CN" sz="2800" dirty="0" smtClean="0"/>
          </a:p>
          <a:p>
            <a:pPr marL="914400" lvl="2" indent="0">
              <a:buNone/>
            </a:pPr>
            <a:r>
              <a:rPr lang="zh-CN" altLang="en-US" sz="2400" dirty="0"/>
              <a:t>项目的质量控制是在明确的质量目标和具体的条件下</a:t>
            </a:r>
            <a:r>
              <a:rPr lang="en-US" altLang="zh-CN" sz="2400" dirty="0"/>
              <a:t>,</a:t>
            </a:r>
            <a:r>
              <a:rPr lang="zh-CN" altLang="en-US" sz="2400" dirty="0"/>
              <a:t>通过行动方案和资源</a:t>
            </a:r>
            <a:r>
              <a:rPr lang="zh-CN" altLang="en-US" sz="2400" dirty="0" smtClean="0"/>
              <a:t>配置的</a:t>
            </a:r>
            <a:r>
              <a:rPr lang="zh-CN" altLang="en-US" sz="2400" dirty="0"/>
              <a:t>计划、实施、检查和监督</a:t>
            </a:r>
            <a:r>
              <a:rPr lang="en-US" altLang="zh-CN" sz="2400" dirty="0"/>
              <a:t>,</a:t>
            </a:r>
            <a:r>
              <a:rPr lang="zh-CN" altLang="en-US" sz="2400" dirty="0"/>
              <a:t>进行质量目标的事前预控、事中控制和事后纠偏控制</a:t>
            </a:r>
            <a:r>
              <a:rPr lang="en-US" altLang="zh-CN" sz="2400" dirty="0"/>
              <a:t>,</a:t>
            </a:r>
            <a:r>
              <a:rPr lang="zh-CN" altLang="en-US" sz="2400" dirty="0" smtClean="0"/>
              <a:t>实现预期</a:t>
            </a:r>
            <a:r>
              <a:rPr lang="zh-CN" altLang="en-US" sz="2400" dirty="0"/>
              <a:t>质量目标的系统过程。项目质量控制的内容包括质量目标、质量计划、项目</a:t>
            </a:r>
            <a:r>
              <a:rPr lang="zh-CN" altLang="en-US" sz="2400" dirty="0" smtClean="0"/>
              <a:t>实施阶段</a:t>
            </a:r>
            <a:r>
              <a:rPr lang="zh-CN" altLang="en-US" sz="2400" dirty="0"/>
              <a:t>质量控制计划任务、全面质量管理和质量管理体系。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406370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8379" y="1341697"/>
            <a:ext cx="8750403" cy="53077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35420" y="453008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FZHTK--GBK1-0"/>
              </a:rPr>
              <a:t>项目的质量控制目标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713393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7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.3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项目</a:t>
            </a:r>
            <a:r>
              <a:rPr lang="zh-CN" altLang="en-US" b="1" kern="100" dirty="0">
                <a:latin typeface="Times New Roman" panose="02020603050405020304" pitchFamily="18" charset="0"/>
              </a:rPr>
              <a:t>招标和建设监理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161" y="2179320"/>
            <a:ext cx="10131425" cy="351848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7.3.5 </a:t>
            </a:r>
            <a:r>
              <a:rPr lang="zh-CN" altLang="en-US" sz="2800" dirty="0" smtClean="0"/>
              <a:t>施工</a:t>
            </a:r>
            <a:r>
              <a:rPr lang="zh-CN" altLang="en-US" sz="2800" dirty="0"/>
              <a:t>阶段的投资</a:t>
            </a:r>
            <a:r>
              <a:rPr lang="zh-CN" altLang="en-US" sz="2800" dirty="0" smtClean="0"/>
              <a:t>控制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zh-CN" altLang="en-US" sz="2400" dirty="0"/>
              <a:t>投资控制是项目管理的一项重要任务。投资控制的目标是使项目的实际总</a:t>
            </a:r>
            <a:r>
              <a:rPr lang="zh-CN" altLang="en-US" sz="2400" dirty="0" smtClean="0"/>
              <a:t>投资不</a:t>
            </a:r>
            <a:r>
              <a:rPr lang="zh-CN" altLang="en-US" sz="2400" dirty="0"/>
              <a:t>超过项目的计划总投资。工程项目投资控制贯穿于工程项目管理的全过程</a:t>
            </a:r>
            <a:r>
              <a:rPr lang="en-US" altLang="zh-CN" sz="2400" dirty="0"/>
              <a:t>,</a:t>
            </a:r>
            <a:r>
              <a:rPr lang="zh-CN" altLang="en-US" sz="2400" dirty="0"/>
              <a:t>即从</a:t>
            </a:r>
            <a:r>
              <a:rPr lang="zh-CN" altLang="en-US" sz="2400" dirty="0" smtClean="0"/>
              <a:t>项目</a:t>
            </a:r>
            <a:r>
              <a:rPr lang="zh-CN" altLang="en-US" sz="2400" dirty="0"/>
              <a:t>立项决策直到工程竣工验收</a:t>
            </a:r>
            <a:r>
              <a:rPr lang="en-US" altLang="zh-CN" sz="2400" dirty="0"/>
              <a:t>,</a:t>
            </a:r>
            <a:r>
              <a:rPr lang="zh-CN" altLang="en-US" sz="2400" dirty="0"/>
              <a:t>在项目进展的全过程中</a:t>
            </a:r>
            <a:r>
              <a:rPr lang="en-US" altLang="zh-CN" sz="2400" dirty="0"/>
              <a:t>,</a:t>
            </a:r>
            <a:r>
              <a:rPr lang="zh-CN" altLang="en-US" sz="2400" dirty="0"/>
              <a:t>以动态控制原理为指导</a:t>
            </a:r>
            <a:r>
              <a:rPr lang="en-US" altLang="zh-CN" sz="2400" dirty="0"/>
              <a:t>,</a:t>
            </a:r>
            <a:r>
              <a:rPr lang="zh-CN" altLang="en-US" sz="2400" dirty="0" smtClean="0"/>
              <a:t>进行计划</a:t>
            </a:r>
            <a:r>
              <a:rPr lang="zh-CN" altLang="en-US" sz="2400" dirty="0"/>
              <a:t>值和实际值的比较</a:t>
            </a:r>
            <a:r>
              <a:rPr lang="en-US" altLang="zh-CN" sz="2400" dirty="0"/>
              <a:t>,</a:t>
            </a:r>
            <a:r>
              <a:rPr lang="zh-CN" altLang="en-US" sz="2400" dirty="0"/>
              <a:t>发现偏离并及时采取纠偏措施。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380520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7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.4 </a:t>
            </a:r>
            <a:r>
              <a:rPr lang="zh-CN" altLang="en-US" dirty="0" smtClean="0"/>
              <a:t>项目选择</a:t>
            </a:r>
            <a:r>
              <a:rPr lang="zh-CN" altLang="en-US" dirty="0"/>
              <a:t>、项目后评估和收费管理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161" y="2179320"/>
            <a:ext cx="10131425" cy="351848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7.4.1 </a:t>
            </a:r>
            <a:r>
              <a:rPr lang="zh-CN" altLang="en-US" sz="2800" dirty="0" smtClean="0"/>
              <a:t> 项目选择管理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1 .</a:t>
            </a:r>
            <a:r>
              <a:rPr lang="zh-CN" altLang="en-US" sz="2600" b="1" dirty="0"/>
              <a:t>项目选择管理的重要性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2.</a:t>
            </a:r>
            <a:r>
              <a:rPr lang="zh-CN" altLang="en-US" sz="2600" b="1" dirty="0"/>
              <a:t>项目选择管理的</a:t>
            </a:r>
            <a:r>
              <a:rPr lang="zh-CN" altLang="en-US" sz="2600" b="1" dirty="0" smtClean="0"/>
              <a:t>基本原则</a:t>
            </a:r>
            <a:endParaRPr lang="en-US" altLang="zh-CN" sz="2600" b="1" dirty="0" smtClean="0"/>
          </a:p>
          <a:p>
            <a:pPr marL="457200" lvl="1" indent="0">
              <a:buNone/>
            </a:pP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180646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7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.4 </a:t>
            </a:r>
            <a:r>
              <a:rPr lang="zh-CN" altLang="en-US" dirty="0" smtClean="0"/>
              <a:t>项目选择</a:t>
            </a:r>
            <a:r>
              <a:rPr lang="zh-CN" altLang="en-US" dirty="0"/>
              <a:t>、项目后评估和收费管理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161" y="2179320"/>
            <a:ext cx="10131425" cy="351848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7.4.2 </a:t>
            </a:r>
            <a:r>
              <a:rPr lang="zh-CN" altLang="en-US" sz="2800" dirty="0" smtClean="0"/>
              <a:t>项目</a:t>
            </a:r>
            <a:r>
              <a:rPr lang="zh-CN" altLang="en-US" sz="2800" dirty="0"/>
              <a:t>后</a:t>
            </a:r>
            <a:r>
              <a:rPr lang="zh-CN" altLang="en-US" sz="2800" dirty="0" smtClean="0"/>
              <a:t>评估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1 .</a:t>
            </a:r>
            <a:r>
              <a:rPr lang="zh-CN" altLang="en-US" sz="2600" b="1" dirty="0"/>
              <a:t> </a:t>
            </a:r>
            <a:r>
              <a:rPr lang="zh-CN" altLang="en-US" sz="2600" b="1" dirty="0" smtClean="0"/>
              <a:t>项目</a:t>
            </a:r>
            <a:r>
              <a:rPr lang="zh-CN" altLang="en-US" sz="2600" b="1" dirty="0"/>
              <a:t>后评估的发展</a:t>
            </a:r>
            <a:r>
              <a:rPr lang="zh-CN" altLang="en-US" sz="2600" b="1" dirty="0" smtClean="0"/>
              <a:t>概况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2. </a:t>
            </a:r>
            <a:r>
              <a:rPr lang="zh-CN" altLang="en-US" sz="2600" b="1" dirty="0" smtClean="0"/>
              <a:t>我国</a:t>
            </a:r>
            <a:r>
              <a:rPr lang="zh-CN" altLang="en-US" sz="2600" b="1" dirty="0"/>
              <a:t>现行投资项目后评价制度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64000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7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.4 </a:t>
            </a:r>
            <a:r>
              <a:rPr lang="zh-CN" altLang="en-US" dirty="0" smtClean="0"/>
              <a:t>项目选择</a:t>
            </a:r>
            <a:r>
              <a:rPr lang="zh-CN" altLang="en-US" dirty="0"/>
              <a:t>、项目后评估和收费管理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161" y="2179320"/>
            <a:ext cx="10131425" cy="351848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7.4.3 </a:t>
            </a:r>
            <a:r>
              <a:rPr lang="zh-CN" altLang="en-US" sz="2800" dirty="0" smtClean="0"/>
              <a:t>项目收费管理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1 .</a:t>
            </a:r>
            <a:r>
              <a:rPr lang="zh-CN" altLang="en-US" sz="2600" b="1" dirty="0"/>
              <a:t>可收费项目和不可收费</a:t>
            </a:r>
            <a:r>
              <a:rPr lang="zh-CN" altLang="en-US" sz="2600" b="1" dirty="0" smtClean="0"/>
              <a:t>项目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2. </a:t>
            </a:r>
            <a:r>
              <a:rPr lang="zh-CN" altLang="en-US" sz="2600" b="1" dirty="0" smtClean="0"/>
              <a:t>项目</a:t>
            </a:r>
            <a:r>
              <a:rPr lang="zh-CN" altLang="en-US" sz="2600" b="1" dirty="0"/>
              <a:t>收费的</a:t>
            </a:r>
            <a:r>
              <a:rPr lang="zh-CN" altLang="en-US" sz="2600" b="1" dirty="0" smtClean="0"/>
              <a:t>年限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3</a:t>
            </a:r>
            <a:r>
              <a:rPr lang="en-US" altLang="zh-CN" sz="2600" b="1" dirty="0" smtClean="0"/>
              <a:t>. </a:t>
            </a:r>
            <a:r>
              <a:rPr lang="zh-CN" altLang="en-US" sz="2600" b="1" dirty="0" smtClean="0"/>
              <a:t>项目</a:t>
            </a:r>
            <a:r>
              <a:rPr lang="zh-CN" altLang="en-US" sz="2600" b="1" dirty="0"/>
              <a:t>收费的标准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371560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>
                <a:latin typeface="Times New Roman" panose="02020603050405020304" pitchFamily="18" charset="0"/>
              </a:rPr>
              <a:t>7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.1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基础</a:t>
            </a:r>
            <a:r>
              <a:rPr lang="zh-CN" altLang="en-US" b="1" kern="100" dirty="0">
                <a:latin typeface="Times New Roman" panose="02020603050405020304" pitchFamily="18" charset="0"/>
              </a:rPr>
              <a:t>设施建设与政府投资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7</a:t>
            </a:r>
            <a:r>
              <a:rPr lang="en-US" altLang="zh-CN" sz="2800" dirty="0" smtClean="0"/>
              <a:t>.1.1</a:t>
            </a:r>
            <a:r>
              <a:rPr lang="zh-CN" altLang="en-US" sz="2800" dirty="0"/>
              <a:t>基础设施建设的性质与</a:t>
            </a:r>
            <a:r>
              <a:rPr lang="zh-CN" altLang="en-US" sz="2800" dirty="0" smtClean="0"/>
              <a:t>特点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1 .</a:t>
            </a:r>
            <a:r>
              <a:rPr lang="zh-CN" altLang="en-US" sz="2600" b="1" dirty="0"/>
              <a:t>基础设施建设的</a:t>
            </a:r>
            <a:r>
              <a:rPr lang="zh-CN" altLang="en-US" sz="2600" b="1" dirty="0" smtClean="0"/>
              <a:t>性质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2 .</a:t>
            </a:r>
            <a:r>
              <a:rPr lang="zh-CN" altLang="en-US" sz="2600" b="1" dirty="0"/>
              <a:t>基础设施建设的特点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356610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7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.5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政府</a:t>
            </a:r>
            <a:r>
              <a:rPr lang="zh-CN" altLang="en-US" b="1" kern="100" dirty="0">
                <a:latin typeface="Times New Roman" panose="02020603050405020304" pitchFamily="18" charset="0"/>
              </a:rPr>
              <a:t>和社会资本合作</a:t>
            </a:r>
            <a:r>
              <a:rPr lang="en-US" altLang="zh-CN" b="1" kern="100" dirty="0">
                <a:latin typeface="Times New Roman" panose="02020603050405020304" pitchFamily="18" charset="0"/>
              </a:rPr>
              <a:t>(PPP)</a:t>
            </a:r>
            <a:r>
              <a:rPr lang="zh-CN" altLang="en-US" b="1" kern="100" dirty="0">
                <a:latin typeface="Times New Roman" panose="02020603050405020304" pitchFamily="18" charset="0"/>
              </a:rPr>
              <a:t>管理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161" y="2179320"/>
            <a:ext cx="10131425" cy="351848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7.5.1 </a:t>
            </a:r>
            <a:r>
              <a:rPr lang="zh-CN" altLang="en-US" sz="2800" dirty="0" smtClean="0"/>
              <a:t>政府</a:t>
            </a:r>
            <a:r>
              <a:rPr lang="zh-CN" altLang="en-US" sz="2800" dirty="0"/>
              <a:t>和社会资本合作</a:t>
            </a:r>
            <a:r>
              <a:rPr lang="en-US" altLang="zh-CN" sz="2800" dirty="0"/>
              <a:t>(PPP)</a:t>
            </a:r>
            <a:r>
              <a:rPr lang="zh-CN" altLang="en-US" sz="2800" dirty="0"/>
              <a:t>的发展历程与特点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1 .</a:t>
            </a:r>
            <a:r>
              <a:rPr lang="zh-CN" altLang="en-US" sz="2600" b="1" dirty="0"/>
              <a:t>西方国家</a:t>
            </a:r>
            <a:r>
              <a:rPr lang="en-US" altLang="zh-CN" sz="2600" b="1" dirty="0"/>
              <a:t>PPP</a:t>
            </a:r>
            <a:r>
              <a:rPr lang="zh-CN" altLang="en-US" sz="2600" b="1" dirty="0"/>
              <a:t>发展</a:t>
            </a:r>
            <a:r>
              <a:rPr lang="zh-CN" altLang="en-US" sz="2600" b="1" dirty="0" smtClean="0"/>
              <a:t>历程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2</a:t>
            </a:r>
            <a:r>
              <a:rPr lang="en-US" altLang="zh-CN" sz="2600" b="1" dirty="0"/>
              <a:t>. </a:t>
            </a:r>
            <a:r>
              <a:rPr lang="zh-CN" altLang="en-US" sz="2600" b="1" dirty="0" smtClean="0"/>
              <a:t>我国</a:t>
            </a:r>
            <a:r>
              <a:rPr lang="en-US" altLang="zh-CN" sz="2600" b="1" dirty="0"/>
              <a:t>PPP</a:t>
            </a:r>
            <a:r>
              <a:rPr lang="zh-CN" altLang="en-US" sz="2600" b="1" dirty="0"/>
              <a:t>发展历程与</a:t>
            </a:r>
            <a:r>
              <a:rPr lang="zh-CN" altLang="en-US" sz="2600" b="1" dirty="0" smtClean="0"/>
              <a:t>特点</a:t>
            </a:r>
            <a:endParaRPr lang="en-US" altLang="zh-CN" sz="2600" b="1" dirty="0" smtClean="0"/>
          </a:p>
        </p:txBody>
      </p:sp>
    </p:spTree>
    <p:extLst>
      <p:ext uri="{BB962C8B-B14F-4D97-AF65-F5344CB8AC3E}">
        <p14:creationId xmlns:p14="http://schemas.microsoft.com/office/powerpoint/2010/main" val="154953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7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.5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政府</a:t>
            </a:r>
            <a:r>
              <a:rPr lang="zh-CN" altLang="en-US" b="1" kern="100" dirty="0">
                <a:latin typeface="Times New Roman" panose="02020603050405020304" pitchFamily="18" charset="0"/>
              </a:rPr>
              <a:t>和社会资本合作</a:t>
            </a:r>
            <a:r>
              <a:rPr lang="en-US" altLang="zh-CN" b="1" kern="100" dirty="0">
                <a:latin typeface="Times New Roman" panose="02020603050405020304" pitchFamily="18" charset="0"/>
              </a:rPr>
              <a:t>(PPP)</a:t>
            </a:r>
            <a:r>
              <a:rPr lang="zh-CN" altLang="en-US" b="1" kern="100" dirty="0">
                <a:latin typeface="Times New Roman" panose="02020603050405020304" pitchFamily="18" charset="0"/>
              </a:rPr>
              <a:t>管理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161" y="2179320"/>
            <a:ext cx="10131425" cy="351848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7.5.2 </a:t>
            </a:r>
            <a:r>
              <a:rPr lang="zh-CN" altLang="en-US" sz="2800" dirty="0" smtClean="0"/>
              <a:t> 政府</a:t>
            </a:r>
            <a:r>
              <a:rPr lang="zh-CN" altLang="en-US" sz="2800" dirty="0"/>
              <a:t>和社会资本合作</a:t>
            </a:r>
            <a:r>
              <a:rPr lang="en-US" altLang="zh-CN" sz="2800" dirty="0"/>
              <a:t>(PPP)</a:t>
            </a:r>
            <a:r>
              <a:rPr lang="zh-CN" altLang="en-US" sz="2800" dirty="0"/>
              <a:t>的意义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zh-CN" altLang="en-US" sz="2600" b="1" dirty="0" smtClean="0"/>
              <a:t>     政府</a:t>
            </a:r>
            <a:r>
              <a:rPr lang="zh-CN" altLang="en-US" sz="2600" b="1" dirty="0"/>
              <a:t>和社会资本合作</a:t>
            </a:r>
            <a:r>
              <a:rPr lang="en-US" altLang="zh-CN" sz="2600" b="1" dirty="0"/>
              <a:t>(</a:t>
            </a:r>
            <a:r>
              <a:rPr lang="en-US" altLang="zh-CN" sz="2600" b="1" dirty="0" smtClean="0"/>
              <a:t>Public</a:t>
            </a:r>
            <a:r>
              <a:rPr lang="zh-CN" altLang="en-US" sz="2600" b="1" dirty="0" smtClean="0"/>
              <a:t> </a:t>
            </a:r>
            <a:r>
              <a:rPr lang="en-US" altLang="zh-CN" sz="2600" b="1" dirty="0" smtClean="0"/>
              <a:t>Private </a:t>
            </a:r>
            <a:r>
              <a:rPr lang="en-US" altLang="zh-CN" sz="2600" b="1" dirty="0" err="1"/>
              <a:t>Partnership,PPP</a:t>
            </a:r>
            <a:r>
              <a:rPr lang="en-US" altLang="zh-CN" sz="2600" b="1" dirty="0"/>
              <a:t>),</a:t>
            </a:r>
            <a:r>
              <a:rPr lang="zh-CN" altLang="en-US" sz="2600" b="1" dirty="0"/>
              <a:t>又称</a:t>
            </a:r>
            <a:r>
              <a:rPr lang="en-US" altLang="zh-CN" sz="2600" b="1" dirty="0"/>
              <a:t>PPP</a:t>
            </a:r>
            <a:r>
              <a:rPr lang="zh-CN" altLang="en-US" sz="2600" b="1" dirty="0"/>
              <a:t>模式</a:t>
            </a:r>
            <a:r>
              <a:rPr lang="en-US" altLang="zh-CN" sz="2600" b="1" dirty="0"/>
              <a:t>,</a:t>
            </a:r>
            <a:r>
              <a:rPr lang="zh-CN" altLang="en-US" sz="2600" b="1" dirty="0"/>
              <a:t>是</a:t>
            </a:r>
            <a:r>
              <a:rPr lang="zh-CN" altLang="en-US" sz="2600" b="1" dirty="0" smtClean="0"/>
              <a:t>公共基础</a:t>
            </a:r>
            <a:r>
              <a:rPr lang="zh-CN" altLang="en-US" sz="2600" b="1" dirty="0"/>
              <a:t>设施中的一种项目运作模式。在该模式下</a:t>
            </a:r>
            <a:r>
              <a:rPr lang="en-US" altLang="zh-CN" sz="2600" b="1" dirty="0"/>
              <a:t>,</a:t>
            </a:r>
            <a:r>
              <a:rPr lang="zh-CN" altLang="en-US" sz="2600" b="1" dirty="0"/>
              <a:t>鼓励私营企业、民营资本与政府</a:t>
            </a:r>
            <a:r>
              <a:rPr lang="zh-CN" altLang="en-US" sz="2600" b="1" dirty="0" smtClean="0"/>
              <a:t>进行合作</a:t>
            </a:r>
            <a:r>
              <a:rPr lang="en-US" altLang="zh-CN" sz="2600" b="1" dirty="0"/>
              <a:t>,</a:t>
            </a:r>
            <a:r>
              <a:rPr lang="zh-CN" altLang="en-US" sz="2600" b="1" dirty="0"/>
              <a:t>参与公共基础设施的建设。根据</a:t>
            </a:r>
            <a:r>
              <a:rPr lang="en-US" altLang="zh-CN" sz="2600" b="1" dirty="0"/>
              <a:t>《</a:t>
            </a:r>
            <a:r>
              <a:rPr lang="zh-CN" altLang="en-US" sz="2600" b="1" dirty="0"/>
              <a:t>国务院办公厅转发财政部发展改革委人民</a:t>
            </a:r>
            <a:r>
              <a:rPr lang="zh-CN" altLang="en-US" sz="2600" b="1" dirty="0" smtClean="0"/>
              <a:t>银行</a:t>
            </a:r>
            <a:r>
              <a:rPr lang="en-US" altLang="zh-CN" sz="2600" b="1" dirty="0"/>
              <a:t>&lt;</a:t>
            </a:r>
            <a:r>
              <a:rPr lang="zh-CN" altLang="en-US" sz="2600" b="1" dirty="0"/>
              <a:t>关于在公共服务领域推广政府和社会资本合作模式的指导意见</a:t>
            </a:r>
            <a:r>
              <a:rPr lang="en-US" altLang="zh-CN" sz="2600" b="1" dirty="0"/>
              <a:t>&gt;</a:t>
            </a:r>
            <a:r>
              <a:rPr lang="zh-CN" altLang="en-US" sz="2600" b="1" dirty="0"/>
              <a:t>的通知</a:t>
            </a:r>
            <a:r>
              <a:rPr lang="en-US" altLang="zh-CN" sz="2600" b="1" dirty="0"/>
              <a:t>》(</a:t>
            </a:r>
            <a:r>
              <a:rPr lang="zh-CN" altLang="en-US" sz="2600" b="1" dirty="0"/>
              <a:t>国办</a:t>
            </a:r>
            <a:r>
              <a:rPr lang="zh-CN" altLang="en-US" sz="2600" b="1" dirty="0" smtClean="0"/>
              <a:t>发</a:t>
            </a:r>
            <a:r>
              <a:rPr lang="en-US" altLang="zh-CN" sz="2600" b="1" dirty="0" smtClean="0"/>
              <a:t>[</a:t>
            </a:r>
            <a:r>
              <a:rPr lang="en-US" altLang="zh-CN" sz="2600" b="1" dirty="0"/>
              <a:t>2015]42</a:t>
            </a:r>
            <a:r>
              <a:rPr lang="zh-CN" altLang="en-US" sz="2600" b="1" dirty="0"/>
              <a:t>号</a:t>
            </a:r>
            <a:r>
              <a:rPr lang="en-US" altLang="zh-CN" sz="2600" b="1" dirty="0"/>
              <a:t>),</a:t>
            </a:r>
            <a:r>
              <a:rPr lang="zh-CN" altLang="en-US" sz="2600" b="1" dirty="0"/>
              <a:t>政府和社会资本合作模式有利于充分发挥市场机制作用</a:t>
            </a:r>
            <a:r>
              <a:rPr lang="en-US" altLang="zh-CN" sz="2600" b="1" dirty="0"/>
              <a:t>,</a:t>
            </a:r>
            <a:r>
              <a:rPr lang="zh-CN" altLang="en-US" sz="2600" b="1" dirty="0"/>
              <a:t>提升公共</a:t>
            </a:r>
            <a:r>
              <a:rPr lang="zh-CN" altLang="en-US" sz="2600" b="1" dirty="0" smtClean="0"/>
              <a:t>服务</a:t>
            </a:r>
            <a:r>
              <a:rPr lang="zh-CN" altLang="en-US" sz="2600" b="1" dirty="0"/>
              <a:t>的供给质量和效率</a:t>
            </a:r>
            <a:r>
              <a:rPr lang="en-US" altLang="zh-CN" sz="2600" b="1" dirty="0"/>
              <a:t>,</a:t>
            </a:r>
            <a:r>
              <a:rPr lang="zh-CN" altLang="en-US" sz="2600" b="1" dirty="0"/>
              <a:t>实现公共利益最大化。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268804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7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.5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政府</a:t>
            </a:r>
            <a:r>
              <a:rPr lang="zh-CN" altLang="en-US" b="1" kern="100" dirty="0">
                <a:latin typeface="Times New Roman" panose="02020603050405020304" pitchFamily="18" charset="0"/>
              </a:rPr>
              <a:t>和社会资本合作</a:t>
            </a:r>
            <a:r>
              <a:rPr lang="en-US" altLang="zh-CN" b="1" kern="100" dirty="0">
                <a:latin typeface="Times New Roman" panose="02020603050405020304" pitchFamily="18" charset="0"/>
              </a:rPr>
              <a:t>(PPP)</a:t>
            </a:r>
            <a:r>
              <a:rPr lang="zh-CN" altLang="en-US" b="1" kern="100" dirty="0">
                <a:latin typeface="Times New Roman" panose="02020603050405020304" pitchFamily="18" charset="0"/>
              </a:rPr>
              <a:t>管理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161" y="2179320"/>
            <a:ext cx="10131425" cy="351848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7.5.3</a:t>
            </a:r>
            <a:r>
              <a:rPr lang="zh-CN" altLang="en-US" sz="2800" dirty="0"/>
              <a:t>政府和社会资本合作</a:t>
            </a:r>
            <a:r>
              <a:rPr lang="en-US" altLang="zh-CN" sz="2800" dirty="0"/>
              <a:t>(PPP)</a:t>
            </a:r>
            <a:r>
              <a:rPr lang="zh-CN" altLang="en-US" sz="2800" dirty="0"/>
              <a:t>的内涵与</a:t>
            </a:r>
            <a:r>
              <a:rPr lang="zh-CN" altLang="en-US" sz="2800" dirty="0" smtClean="0"/>
              <a:t>优缺点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1 . </a:t>
            </a:r>
            <a:r>
              <a:rPr lang="zh-CN" altLang="en-US" sz="2600" b="1" dirty="0" smtClean="0"/>
              <a:t>政府</a:t>
            </a:r>
            <a:r>
              <a:rPr lang="zh-CN" altLang="en-US" sz="2600" b="1" dirty="0"/>
              <a:t>和社会资本合作</a:t>
            </a:r>
            <a:r>
              <a:rPr lang="en-US" altLang="zh-CN" sz="2600" b="1" dirty="0"/>
              <a:t>(PPP)</a:t>
            </a:r>
            <a:r>
              <a:rPr lang="zh-CN" altLang="en-US" sz="2600" b="1" dirty="0"/>
              <a:t>的</a:t>
            </a:r>
            <a:r>
              <a:rPr lang="zh-CN" altLang="en-US" sz="2600" b="1" dirty="0" smtClean="0"/>
              <a:t>内涵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2. </a:t>
            </a:r>
            <a:r>
              <a:rPr lang="zh-CN" altLang="en-US" sz="2600" b="1" dirty="0" smtClean="0"/>
              <a:t>政府</a:t>
            </a:r>
            <a:r>
              <a:rPr lang="zh-CN" altLang="en-US" sz="2600" b="1" dirty="0"/>
              <a:t>和社会资本合作</a:t>
            </a:r>
            <a:r>
              <a:rPr lang="en-US" altLang="zh-CN" sz="2600" b="1" dirty="0"/>
              <a:t>(PPP)</a:t>
            </a:r>
            <a:r>
              <a:rPr lang="zh-CN" altLang="en-US" sz="2600" b="1" dirty="0"/>
              <a:t>的</a:t>
            </a:r>
            <a:r>
              <a:rPr lang="zh-CN" altLang="en-US" sz="2600" b="1" dirty="0" smtClean="0"/>
              <a:t>优缺点</a:t>
            </a:r>
            <a:endParaRPr lang="en-US" altLang="zh-CN" sz="2600" b="1" dirty="0" smtClean="0"/>
          </a:p>
        </p:txBody>
      </p:sp>
    </p:spTree>
    <p:extLst>
      <p:ext uri="{BB962C8B-B14F-4D97-AF65-F5344CB8AC3E}">
        <p14:creationId xmlns:p14="http://schemas.microsoft.com/office/powerpoint/2010/main" val="258527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7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.5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政府</a:t>
            </a:r>
            <a:r>
              <a:rPr lang="zh-CN" altLang="en-US" b="1" kern="100" dirty="0">
                <a:latin typeface="Times New Roman" panose="02020603050405020304" pitchFamily="18" charset="0"/>
              </a:rPr>
              <a:t>和社会资本合作</a:t>
            </a:r>
            <a:r>
              <a:rPr lang="en-US" altLang="zh-CN" b="1" kern="100" dirty="0">
                <a:latin typeface="Times New Roman" panose="02020603050405020304" pitchFamily="18" charset="0"/>
              </a:rPr>
              <a:t>(PPP)</a:t>
            </a:r>
            <a:r>
              <a:rPr lang="zh-CN" altLang="en-US" b="1" kern="100" dirty="0">
                <a:latin typeface="Times New Roman" panose="02020603050405020304" pitchFamily="18" charset="0"/>
              </a:rPr>
              <a:t>管理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161" y="2179320"/>
            <a:ext cx="10131425" cy="3518480"/>
          </a:xfrm>
        </p:spPr>
        <p:txBody>
          <a:bodyPr>
            <a:normAutofit fontScale="92500"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7.5.4</a:t>
            </a:r>
            <a:r>
              <a:rPr lang="zh-CN" altLang="en-US" sz="2800" dirty="0"/>
              <a:t>政府和社会资本合作</a:t>
            </a:r>
            <a:r>
              <a:rPr lang="en-US" altLang="zh-CN" sz="2800" dirty="0"/>
              <a:t>(PPP)</a:t>
            </a:r>
            <a:r>
              <a:rPr lang="zh-CN" altLang="en-US" sz="2800" dirty="0"/>
              <a:t>模式的分类和</a:t>
            </a:r>
            <a:r>
              <a:rPr lang="zh-CN" altLang="en-US" sz="2800" dirty="0" smtClean="0"/>
              <a:t>选择</a:t>
            </a:r>
            <a:endParaRPr lang="en-US" altLang="zh-CN" sz="2800" dirty="0" smtClean="0"/>
          </a:p>
          <a:p>
            <a:pPr marL="914400" lvl="2" indent="0">
              <a:buNone/>
            </a:pPr>
            <a:r>
              <a:rPr lang="en-US" altLang="zh-CN" sz="2400" b="1" dirty="0" smtClean="0"/>
              <a:t>1.</a:t>
            </a:r>
            <a:r>
              <a:rPr lang="zh-CN" altLang="en-US" sz="2400" b="1" dirty="0" smtClean="0"/>
              <a:t>政府</a:t>
            </a:r>
            <a:r>
              <a:rPr lang="zh-CN" altLang="en-US" sz="2400" b="1" dirty="0"/>
              <a:t>和社会资本合作</a:t>
            </a:r>
            <a:r>
              <a:rPr lang="en-US" altLang="zh-CN" sz="2400" b="1" dirty="0"/>
              <a:t>(PPP)</a:t>
            </a:r>
            <a:r>
              <a:rPr lang="zh-CN" altLang="en-US" sz="2400" b="1" dirty="0"/>
              <a:t>模式</a:t>
            </a:r>
            <a:r>
              <a:rPr lang="zh-CN" altLang="en-US" sz="2400" b="1" dirty="0" smtClean="0"/>
              <a:t>分类</a:t>
            </a:r>
            <a:endParaRPr lang="en-US" altLang="zh-CN" sz="2400" b="1" dirty="0" smtClean="0"/>
          </a:p>
          <a:p>
            <a:pPr marL="914400" lvl="2" indent="0">
              <a:buNone/>
            </a:pPr>
            <a:r>
              <a:rPr lang="en-US" altLang="zh-CN" sz="2400" b="1" dirty="0" smtClean="0"/>
              <a:t>PPP</a:t>
            </a:r>
            <a:r>
              <a:rPr lang="zh-CN" altLang="en-US" sz="2400" b="1" dirty="0"/>
              <a:t>的应用范围非常广</a:t>
            </a:r>
            <a:r>
              <a:rPr lang="en-US" altLang="zh-CN" sz="2400" b="1" dirty="0"/>
              <a:t>,</a:t>
            </a:r>
            <a:r>
              <a:rPr lang="zh-CN" altLang="en-US" sz="2400" b="1" dirty="0"/>
              <a:t>在发达国家</a:t>
            </a:r>
            <a:r>
              <a:rPr lang="en-US" altLang="zh-CN" sz="2400" b="1" dirty="0"/>
              <a:t>,PPP</a:t>
            </a:r>
            <a:r>
              <a:rPr lang="zh-CN" altLang="en-US" sz="2400" b="1" dirty="0"/>
              <a:t>既可以用于基础设施的投资建设</a:t>
            </a:r>
            <a:r>
              <a:rPr lang="en-US" altLang="zh-CN" sz="2400" b="1" dirty="0"/>
              <a:t>(</a:t>
            </a:r>
            <a:r>
              <a:rPr lang="zh-CN" altLang="en-US" sz="2400" b="1" dirty="0" smtClean="0"/>
              <a:t>如水</a:t>
            </a:r>
            <a:r>
              <a:rPr lang="zh-CN" altLang="en-US" sz="2400" b="1" dirty="0"/>
              <a:t>厂、电厂</a:t>
            </a:r>
            <a:r>
              <a:rPr lang="en-US" altLang="zh-CN" sz="2400" b="1" dirty="0"/>
              <a:t>),</a:t>
            </a:r>
            <a:r>
              <a:rPr lang="zh-CN" altLang="en-US" sz="2400" b="1" dirty="0"/>
              <a:t>也可以用于很多非营利设施的建设</a:t>
            </a:r>
            <a:r>
              <a:rPr lang="en-US" altLang="zh-CN" sz="2400" b="1" dirty="0"/>
              <a:t>(</a:t>
            </a:r>
            <a:r>
              <a:rPr lang="zh-CN" altLang="en-US" sz="2400" b="1" dirty="0"/>
              <a:t>如监狱、学校等</a:t>
            </a:r>
            <a:r>
              <a:rPr lang="en-US" altLang="zh-CN" sz="2400" b="1" dirty="0"/>
              <a:t>)</a:t>
            </a:r>
            <a:r>
              <a:rPr lang="zh-CN" altLang="en-US" sz="2400" b="1" dirty="0"/>
              <a:t>。这些建设合同</a:t>
            </a:r>
            <a:r>
              <a:rPr lang="zh-CN" altLang="en-US" sz="2400" b="1" dirty="0" smtClean="0"/>
              <a:t>无论</a:t>
            </a:r>
            <a:r>
              <a:rPr lang="zh-CN" altLang="en-US" sz="2400" b="1" dirty="0"/>
              <a:t>短期管理合同还是长期合同</a:t>
            </a:r>
            <a:r>
              <a:rPr lang="en-US" altLang="zh-CN" sz="2400" b="1" dirty="0"/>
              <a:t>,</a:t>
            </a:r>
            <a:r>
              <a:rPr lang="zh-CN" altLang="en-US" sz="2400" b="1" dirty="0"/>
              <a:t>包括资金、规划、建设、营运、维修和资产剥离都可以</a:t>
            </a:r>
            <a:r>
              <a:rPr lang="zh-CN" altLang="en-US" sz="2400" b="1" dirty="0" smtClean="0"/>
              <a:t>使用</a:t>
            </a:r>
            <a:r>
              <a:rPr lang="zh-CN" altLang="en-US" sz="2400" b="1" dirty="0"/>
              <a:t>。</a:t>
            </a:r>
            <a:r>
              <a:rPr lang="en-US" altLang="zh-CN" sz="2400" b="1" dirty="0"/>
              <a:t>PPP</a:t>
            </a:r>
            <a:r>
              <a:rPr lang="zh-CN" altLang="en-US" sz="2400" b="1" dirty="0"/>
              <a:t>安排对需要高技能工人和大笔资金支出的大项目来说是有益的。它们对</a:t>
            </a:r>
            <a:r>
              <a:rPr lang="zh-CN" altLang="en-US" sz="2400" b="1" dirty="0" smtClean="0"/>
              <a:t>要求</a:t>
            </a:r>
            <a:r>
              <a:rPr lang="zh-CN" altLang="en-US" sz="2400" b="1" dirty="0"/>
              <a:t>国家在法律上拥有服务大众的基础设施的国家来说很有用。公私合作关系资金</a:t>
            </a:r>
            <a:r>
              <a:rPr lang="zh-CN" altLang="en-US" sz="2400" b="1" dirty="0" smtClean="0"/>
              <a:t>模式</a:t>
            </a:r>
            <a:r>
              <a:rPr lang="zh-CN" altLang="en-US" sz="2400" b="1" dirty="0"/>
              <a:t>是由在项目的不同阶段</a:t>
            </a:r>
            <a:r>
              <a:rPr lang="en-US" altLang="zh-CN" sz="2400" b="1" dirty="0"/>
              <a:t>,</a:t>
            </a:r>
            <a:r>
              <a:rPr lang="zh-CN" altLang="en-US" sz="2400" b="1" dirty="0"/>
              <a:t>对拥有和维持资产负责的合作伙伴所</a:t>
            </a:r>
            <a:r>
              <a:rPr lang="zh-CN" altLang="en-US" sz="2400" b="1" dirty="0" smtClean="0"/>
              <a:t>决定。</a:t>
            </a:r>
            <a:endParaRPr lang="en-US" altLang="zh-CN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258167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0720" y="159500"/>
            <a:ext cx="5853112" cy="64123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0749" y="3104076"/>
            <a:ext cx="3236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E-HZ"/>
              </a:rPr>
              <a:t>PPP</a:t>
            </a:r>
            <a:r>
              <a:rPr lang="zh-CN" altLang="en-US" sz="2800" dirty="0">
                <a:latin typeface="FZHTK--GBK1-0"/>
              </a:rPr>
              <a:t>的主要模式分类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691920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7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.5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政府</a:t>
            </a:r>
            <a:r>
              <a:rPr lang="zh-CN" altLang="en-US" b="1" kern="100" dirty="0">
                <a:latin typeface="Times New Roman" panose="02020603050405020304" pitchFamily="18" charset="0"/>
              </a:rPr>
              <a:t>和社会资本合作</a:t>
            </a:r>
            <a:r>
              <a:rPr lang="en-US" altLang="zh-CN" b="1" kern="100" dirty="0">
                <a:latin typeface="Times New Roman" panose="02020603050405020304" pitchFamily="18" charset="0"/>
              </a:rPr>
              <a:t>(PPP)</a:t>
            </a:r>
            <a:r>
              <a:rPr lang="zh-CN" altLang="en-US" b="1" kern="100" dirty="0">
                <a:latin typeface="Times New Roman" panose="02020603050405020304" pitchFamily="18" charset="0"/>
              </a:rPr>
              <a:t>管理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161" y="2179320"/>
            <a:ext cx="10131425" cy="351848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7.5.4</a:t>
            </a:r>
            <a:r>
              <a:rPr lang="zh-CN" altLang="en-US" sz="2800" dirty="0"/>
              <a:t>政府和社会资本合作</a:t>
            </a:r>
            <a:r>
              <a:rPr lang="en-US" altLang="zh-CN" sz="2800" dirty="0"/>
              <a:t>(PPP)</a:t>
            </a:r>
            <a:r>
              <a:rPr lang="zh-CN" altLang="en-US" sz="2800" dirty="0"/>
              <a:t>模式的分类和</a:t>
            </a:r>
            <a:r>
              <a:rPr lang="zh-CN" altLang="en-US" sz="2800" dirty="0" smtClean="0"/>
              <a:t>选择</a:t>
            </a:r>
            <a:endParaRPr lang="en-US" altLang="zh-CN" sz="2800" dirty="0" smtClean="0"/>
          </a:p>
          <a:p>
            <a:pPr marL="914400" lvl="2" indent="0">
              <a:buNone/>
            </a:pPr>
            <a:r>
              <a:rPr lang="en-US" altLang="zh-CN" sz="2400" b="1" dirty="0"/>
              <a:t>2</a:t>
            </a:r>
            <a:r>
              <a:rPr lang="en-US" altLang="zh-CN" sz="2400" b="1" dirty="0" smtClean="0"/>
              <a:t>.</a:t>
            </a:r>
            <a:r>
              <a:rPr lang="zh-CN" altLang="en-US" sz="2400" b="1" dirty="0"/>
              <a:t>政府和社会资本合作</a:t>
            </a:r>
            <a:r>
              <a:rPr lang="en-US" altLang="zh-CN" sz="2400" b="1" dirty="0"/>
              <a:t>(PPP)</a:t>
            </a:r>
            <a:r>
              <a:rPr lang="zh-CN" altLang="en-US" sz="2400" b="1" dirty="0"/>
              <a:t>模式</a:t>
            </a:r>
            <a:r>
              <a:rPr lang="zh-CN" altLang="en-US" sz="2400" b="1" dirty="0" smtClean="0"/>
              <a:t>选择</a:t>
            </a:r>
            <a:endParaRPr lang="en-US" altLang="zh-CN" sz="2400" b="1" dirty="0" smtClean="0"/>
          </a:p>
          <a:p>
            <a:pPr marL="914400" lvl="2" indent="0">
              <a:buNone/>
            </a:pPr>
            <a:r>
              <a:rPr lang="en-US" altLang="zh-CN" sz="2400" b="1" dirty="0"/>
              <a:t>PPP</a:t>
            </a:r>
            <a:r>
              <a:rPr lang="zh-CN" altLang="en-US" sz="2400" b="1" dirty="0"/>
              <a:t>模式在我国的发展还处于初级阶段</a:t>
            </a:r>
            <a:r>
              <a:rPr lang="en-US" altLang="zh-CN" sz="2400" b="1" dirty="0"/>
              <a:t>,PPP</a:t>
            </a:r>
            <a:r>
              <a:rPr lang="zh-CN" altLang="en-US" sz="2400" b="1" dirty="0"/>
              <a:t>模式选择方面的研究还未受到</a:t>
            </a:r>
            <a:r>
              <a:rPr lang="zh-CN" altLang="en-US" sz="2400" b="1" dirty="0"/>
              <a:t>学术界</a:t>
            </a:r>
            <a:r>
              <a:rPr lang="zh-CN" altLang="en-US" sz="2400" b="1" dirty="0"/>
              <a:t>过多的关注</a:t>
            </a:r>
            <a:r>
              <a:rPr lang="en-US" altLang="zh-CN" sz="2400" b="1" dirty="0"/>
              <a:t>,</a:t>
            </a:r>
            <a:r>
              <a:rPr lang="zh-CN" altLang="en-US" sz="2400" b="1" dirty="0"/>
              <a:t>目前为止有关</a:t>
            </a:r>
            <a:r>
              <a:rPr lang="en-US" altLang="zh-CN" sz="2400" b="1" dirty="0"/>
              <a:t>PPP</a:t>
            </a:r>
            <a:r>
              <a:rPr lang="zh-CN" altLang="en-US" sz="2400" b="1" dirty="0"/>
              <a:t>模式选择方法的研究还较为单一</a:t>
            </a:r>
            <a:r>
              <a:rPr lang="en-US" altLang="zh-CN" sz="2400" b="1" dirty="0"/>
              <a:t>,</a:t>
            </a:r>
            <a:r>
              <a:rPr lang="zh-CN" altLang="en-US" sz="2400" b="1" dirty="0"/>
              <a:t>主要</a:t>
            </a:r>
            <a:r>
              <a:rPr lang="zh-CN" altLang="en-US" sz="2400" b="1" dirty="0"/>
              <a:t>包括：多</a:t>
            </a:r>
            <a:r>
              <a:rPr lang="zh-CN" altLang="en-US" sz="2400" b="1" dirty="0"/>
              <a:t>属性决策</a:t>
            </a:r>
            <a:r>
              <a:rPr lang="zh-CN" altLang="en-US" sz="2400" b="1" dirty="0"/>
              <a:t>法，</a:t>
            </a:r>
            <a:r>
              <a:rPr lang="zh-CN" altLang="en-US" sz="2400" b="1" dirty="0"/>
              <a:t>案例分析</a:t>
            </a:r>
            <a:r>
              <a:rPr lang="zh-CN" altLang="en-US" sz="2400" b="1" dirty="0"/>
              <a:t>法，</a:t>
            </a:r>
            <a:r>
              <a:rPr lang="en-US" altLang="zh-CN" sz="2400" b="1" dirty="0" err="1"/>
              <a:t>VfM</a:t>
            </a:r>
            <a:r>
              <a:rPr lang="en-US" altLang="zh-CN" sz="2400" b="1" dirty="0"/>
              <a:t> </a:t>
            </a:r>
            <a:r>
              <a:rPr lang="zh-CN" altLang="en-US" sz="2400" b="1" dirty="0"/>
              <a:t>评价</a:t>
            </a:r>
            <a:r>
              <a:rPr lang="zh-CN" altLang="en-US" sz="2400" b="1" dirty="0"/>
              <a:t>法。</a:t>
            </a: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385930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7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.5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政府</a:t>
            </a:r>
            <a:r>
              <a:rPr lang="zh-CN" altLang="en-US" b="1" kern="100" dirty="0">
                <a:latin typeface="Times New Roman" panose="02020603050405020304" pitchFamily="18" charset="0"/>
              </a:rPr>
              <a:t>和社会资本合作</a:t>
            </a:r>
            <a:r>
              <a:rPr lang="en-US" altLang="zh-CN" b="1" kern="100" dirty="0">
                <a:latin typeface="Times New Roman" panose="02020603050405020304" pitchFamily="18" charset="0"/>
              </a:rPr>
              <a:t>(PPP)</a:t>
            </a:r>
            <a:r>
              <a:rPr lang="zh-CN" altLang="en-US" b="1" kern="100" dirty="0">
                <a:latin typeface="Times New Roman" panose="02020603050405020304" pitchFamily="18" charset="0"/>
              </a:rPr>
              <a:t>管理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161" y="2179320"/>
            <a:ext cx="10131425" cy="351848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7.5.5</a:t>
            </a:r>
            <a:r>
              <a:rPr lang="zh-CN" altLang="en-US" sz="2800" dirty="0"/>
              <a:t>政府和社会资本合作</a:t>
            </a:r>
            <a:r>
              <a:rPr lang="en-US" altLang="zh-CN" sz="2800" dirty="0"/>
              <a:t>(PPP)</a:t>
            </a:r>
            <a:r>
              <a:rPr lang="zh-CN" altLang="en-US" sz="2800" dirty="0"/>
              <a:t>项目的一般实施</a:t>
            </a:r>
            <a:r>
              <a:rPr lang="zh-CN" altLang="en-US" sz="2800" dirty="0" smtClean="0"/>
              <a:t>流程</a:t>
            </a:r>
            <a:endParaRPr lang="en-US" altLang="zh-CN" sz="2800" dirty="0" smtClean="0"/>
          </a:p>
          <a:p>
            <a:pPr marL="914400" lvl="2" indent="0">
              <a:buNone/>
            </a:pPr>
            <a:r>
              <a:rPr lang="en-US" altLang="zh-CN" sz="2600" b="1" dirty="0" smtClean="0"/>
              <a:t>1.</a:t>
            </a:r>
            <a:r>
              <a:rPr lang="zh-CN" altLang="en-US" sz="2600" b="1" dirty="0"/>
              <a:t>政府和社会资本合作</a:t>
            </a:r>
            <a:r>
              <a:rPr lang="en-US" altLang="zh-CN" sz="2600" b="1" dirty="0"/>
              <a:t>(PPP)</a:t>
            </a:r>
            <a:r>
              <a:rPr lang="zh-CN" altLang="en-US" sz="2600" b="1" dirty="0"/>
              <a:t>项目</a:t>
            </a:r>
            <a:r>
              <a:rPr lang="zh-CN" altLang="en-US" sz="2600" b="1" dirty="0" smtClean="0"/>
              <a:t>识别</a:t>
            </a:r>
            <a:endParaRPr lang="en-US" altLang="zh-CN" sz="2600" b="1" dirty="0" smtClean="0"/>
          </a:p>
          <a:p>
            <a:pPr marL="914400" lvl="2" indent="0">
              <a:buNone/>
            </a:pPr>
            <a:r>
              <a:rPr lang="en-US" altLang="zh-CN" sz="2600" b="1" dirty="0" smtClean="0"/>
              <a:t>2.</a:t>
            </a:r>
            <a:r>
              <a:rPr lang="zh-CN" altLang="en-US" sz="2600" b="1" dirty="0"/>
              <a:t>政府和社会资本合作</a:t>
            </a:r>
            <a:r>
              <a:rPr lang="en-US" altLang="zh-CN" sz="2600" b="1" dirty="0"/>
              <a:t>(PPP)</a:t>
            </a:r>
            <a:r>
              <a:rPr lang="zh-CN" altLang="en-US" sz="2600" b="1" dirty="0"/>
              <a:t>项目</a:t>
            </a:r>
            <a:r>
              <a:rPr lang="zh-CN" altLang="en-US" sz="2600" b="1" dirty="0" smtClean="0"/>
              <a:t>准备</a:t>
            </a:r>
            <a:endParaRPr lang="en-US" altLang="zh-CN" sz="2600" b="1" dirty="0" smtClean="0"/>
          </a:p>
          <a:p>
            <a:pPr marL="914400" lvl="2" indent="0">
              <a:buNone/>
            </a:pPr>
            <a:r>
              <a:rPr lang="en-US" altLang="zh-CN" sz="2600" b="1" dirty="0" smtClean="0"/>
              <a:t>3.</a:t>
            </a:r>
            <a:r>
              <a:rPr lang="zh-CN" altLang="en-US" sz="2600" b="1" dirty="0"/>
              <a:t>政府和社会资本合作</a:t>
            </a:r>
            <a:r>
              <a:rPr lang="en-US" altLang="zh-CN" sz="2600" b="1" dirty="0"/>
              <a:t>(PPP)</a:t>
            </a:r>
            <a:r>
              <a:rPr lang="zh-CN" altLang="en-US" sz="2600" b="1" dirty="0"/>
              <a:t>项目</a:t>
            </a:r>
            <a:r>
              <a:rPr lang="zh-CN" altLang="en-US" sz="2600" b="1" dirty="0" smtClean="0"/>
              <a:t>采购</a:t>
            </a:r>
            <a:endParaRPr lang="en-US" altLang="zh-CN" sz="2600" b="1" dirty="0" smtClean="0"/>
          </a:p>
          <a:p>
            <a:pPr marL="914400" lvl="2" indent="0">
              <a:buNone/>
            </a:pPr>
            <a:r>
              <a:rPr lang="en-US" altLang="zh-CN" sz="2600" b="1" dirty="0" smtClean="0"/>
              <a:t>4.</a:t>
            </a:r>
            <a:r>
              <a:rPr lang="zh-CN" altLang="en-US" sz="2600" b="1" dirty="0"/>
              <a:t>政府和社会资本合作</a:t>
            </a:r>
            <a:r>
              <a:rPr lang="en-US" altLang="zh-CN" sz="2600" b="1" dirty="0"/>
              <a:t>(PPP)</a:t>
            </a:r>
            <a:r>
              <a:rPr lang="zh-CN" altLang="en-US" sz="2600" b="1" dirty="0"/>
              <a:t>项目</a:t>
            </a:r>
            <a:r>
              <a:rPr lang="zh-CN" altLang="en-US" sz="2600" b="1" dirty="0" smtClean="0"/>
              <a:t>执行</a:t>
            </a:r>
            <a:endParaRPr lang="en-US" altLang="zh-CN" sz="2600" b="1" dirty="0" smtClean="0"/>
          </a:p>
          <a:p>
            <a:pPr marL="914400" lvl="2" indent="0">
              <a:buNone/>
            </a:pPr>
            <a:r>
              <a:rPr lang="en-US" altLang="zh-CN" sz="2600" b="1" dirty="0" smtClean="0"/>
              <a:t>5.</a:t>
            </a:r>
            <a:r>
              <a:rPr lang="zh-CN" altLang="en-US" sz="2600" b="1" dirty="0"/>
              <a:t>政府和社会资本合作</a:t>
            </a:r>
            <a:r>
              <a:rPr lang="en-US" altLang="zh-CN" sz="2600" b="1" dirty="0"/>
              <a:t>(PPP)</a:t>
            </a:r>
            <a:r>
              <a:rPr lang="zh-CN" altLang="en-US" sz="2600" b="1" dirty="0"/>
              <a:t>项目移交</a:t>
            </a:r>
            <a:endParaRPr lang="en-US" altLang="zh-CN" sz="2200" b="1" dirty="0"/>
          </a:p>
        </p:txBody>
      </p:sp>
    </p:spTree>
    <p:extLst>
      <p:ext uri="{BB962C8B-B14F-4D97-AF65-F5344CB8AC3E}">
        <p14:creationId xmlns:p14="http://schemas.microsoft.com/office/powerpoint/2010/main" val="103723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589" y="1626288"/>
            <a:ext cx="8249088" cy="49416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07638" y="821976"/>
            <a:ext cx="39309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E-HZ"/>
              </a:rPr>
              <a:t>PPP</a:t>
            </a:r>
            <a:r>
              <a:rPr lang="zh-CN" altLang="en-US" sz="2800" dirty="0">
                <a:latin typeface="FZHTK--GBK1-0"/>
              </a:rPr>
              <a:t>项目的一般实施流程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1757183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7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.5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政府</a:t>
            </a:r>
            <a:r>
              <a:rPr lang="zh-CN" altLang="en-US" b="1" kern="100" dirty="0">
                <a:latin typeface="Times New Roman" panose="02020603050405020304" pitchFamily="18" charset="0"/>
              </a:rPr>
              <a:t>和社会资本合作</a:t>
            </a:r>
            <a:r>
              <a:rPr lang="en-US" altLang="zh-CN" b="1" kern="100" dirty="0">
                <a:latin typeface="Times New Roman" panose="02020603050405020304" pitchFamily="18" charset="0"/>
              </a:rPr>
              <a:t>(PPP)</a:t>
            </a:r>
            <a:r>
              <a:rPr lang="zh-CN" altLang="en-US" b="1" kern="100" dirty="0">
                <a:latin typeface="Times New Roman" panose="02020603050405020304" pitchFamily="18" charset="0"/>
              </a:rPr>
              <a:t>管理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161" y="2179320"/>
            <a:ext cx="10131425" cy="351848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7.5.6 </a:t>
            </a:r>
            <a:r>
              <a:rPr lang="zh-CN" altLang="en-US" sz="2800" dirty="0" smtClean="0"/>
              <a:t>政府</a:t>
            </a:r>
            <a:r>
              <a:rPr lang="zh-CN" altLang="en-US" sz="2800" dirty="0"/>
              <a:t>和社会资本合作</a:t>
            </a:r>
            <a:r>
              <a:rPr lang="en-US" altLang="zh-CN" sz="2800" dirty="0"/>
              <a:t>(PPP)</a:t>
            </a:r>
            <a:r>
              <a:rPr lang="zh-CN" altLang="en-US" sz="2800" dirty="0"/>
              <a:t>潜在风险与防范</a:t>
            </a:r>
            <a:endParaRPr lang="en-US" altLang="zh-CN" sz="2800" dirty="0" smtClean="0"/>
          </a:p>
          <a:p>
            <a:pPr marL="914400" lvl="2" indent="0">
              <a:buNone/>
            </a:pPr>
            <a:r>
              <a:rPr lang="en-US" altLang="zh-CN" sz="2600" b="1" dirty="0" smtClean="0"/>
              <a:t>1.</a:t>
            </a:r>
            <a:r>
              <a:rPr lang="zh-CN" altLang="en-US" sz="2600" b="1" dirty="0"/>
              <a:t>政府和社会资本合作</a:t>
            </a:r>
            <a:r>
              <a:rPr lang="en-US" altLang="zh-CN" sz="2600" b="1" dirty="0"/>
              <a:t>(PPP)</a:t>
            </a:r>
            <a:r>
              <a:rPr lang="zh-CN" altLang="en-US" sz="2600" b="1" dirty="0"/>
              <a:t>潜在</a:t>
            </a:r>
            <a:r>
              <a:rPr lang="zh-CN" altLang="en-US" sz="2600" b="1" dirty="0" smtClean="0"/>
              <a:t>风险</a:t>
            </a:r>
            <a:endParaRPr lang="en-US" altLang="zh-CN" sz="2600" b="1" dirty="0" smtClean="0"/>
          </a:p>
          <a:p>
            <a:pPr marL="914400" lvl="2" indent="0">
              <a:buNone/>
            </a:pPr>
            <a:r>
              <a:rPr lang="en-US" altLang="zh-CN" sz="2600" b="1" dirty="0" smtClean="0"/>
              <a:t>2.</a:t>
            </a:r>
            <a:r>
              <a:rPr lang="zh-CN" altLang="en-US" sz="2600" b="1" dirty="0" smtClean="0"/>
              <a:t>防范措施</a:t>
            </a:r>
            <a:r>
              <a:rPr lang="en-US" altLang="zh-CN" sz="2600" b="1" dirty="0" smtClean="0"/>
              <a:t> </a:t>
            </a:r>
            <a:endParaRPr lang="en-US" altLang="zh-CN" sz="2200" b="1" dirty="0"/>
          </a:p>
        </p:txBody>
      </p:sp>
    </p:spTree>
    <p:extLst>
      <p:ext uri="{BB962C8B-B14F-4D97-AF65-F5344CB8AC3E}">
        <p14:creationId xmlns:p14="http://schemas.microsoft.com/office/powerpoint/2010/main" val="380691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5988" y="1935234"/>
            <a:ext cx="11139854" cy="473905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        政府</a:t>
            </a:r>
            <a:r>
              <a:rPr lang="zh-CN" altLang="en-US" sz="2000" dirty="0"/>
              <a:t>投资项目主要是以政府为投资主体、以财政资金为主要融资来源的固定资产投资项目</a:t>
            </a:r>
            <a:r>
              <a:rPr lang="zh-CN" altLang="en-US" sz="2000" dirty="0" smtClean="0"/>
              <a:t>。因此</a:t>
            </a:r>
            <a:r>
              <a:rPr lang="en-US" altLang="zh-CN" sz="2000" dirty="0"/>
              <a:t>,</a:t>
            </a:r>
            <a:r>
              <a:rPr lang="zh-CN" altLang="en-US" sz="2000" dirty="0"/>
              <a:t>在投资全过程</a:t>
            </a:r>
            <a:r>
              <a:rPr lang="en-US" altLang="zh-CN" sz="2000" dirty="0"/>
              <a:t>,</a:t>
            </a:r>
            <a:r>
              <a:rPr lang="zh-CN" altLang="en-US" sz="2000" dirty="0"/>
              <a:t>政府对项目起主导作用。这些项目的特点是社会公益性强、建设周期长、</a:t>
            </a:r>
            <a:r>
              <a:rPr lang="zh-CN" altLang="en-US" sz="2000" dirty="0" smtClean="0"/>
              <a:t>投资量</a:t>
            </a:r>
            <a:r>
              <a:rPr lang="zh-CN" altLang="en-US" sz="2000" dirty="0"/>
              <a:t>大、整体规划性强</a:t>
            </a:r>
            <a:r>
              <a:rPr lang="en-US" altLang="zh-CN" sz="2000" dirty="0"/>
              <a:t>,</a:t>
            </a:r>
            <a:r>
              <a:rPr lang="zh-CN" altLang="en-US" sz="2000" dirty="0"/>
              <a:t>因此</a:t>
            </a:r>
            <a:r>
              <a:rPr lang="en-US" altLang="zh-CN" sz="2000" dirty="0"/>
              <a:t>,</a:t>
            </a:r>
            <a:r>
              <a:rPr lang="zh-CN" altLang="en-US" sz="2000" dirty="0"/>
              <a:t>民间投资往往无力或不愿投资</a:t>
            </a:r>
            <a:r>
              <a:rPr lang="en-US" altLang="zh-CN" sz="2000" dirty="0"/>
              <a:t>,</a:t>
            </a:r>
            <a:r>
              <a:rPr lang="zh-CN" altLang="en-US" sz="2000" dirty="0"/>
              <a:t>只能由政府进行投资</a:t>
            </a:r>
            <a:r>
              <a:rPr lang="zh-CN" altLang="en-US" sz="2000" dirty="0" smtClean="0"/>
              <a:t>。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en-US" altLang="zh-CN" sz="2000" dirty="0" smtClean="0"/>
              <a:t>     </a:t>
            </a:r>
            <a:r>
              <a:rPr lang="zh-CN" altLang="en-US" sz="2000" dirty="0" smtClean="0"/>
              <a:t>在</a:t>
            </a:r>
            <a:r>
              <a:rPr lang="zh-CN" altLang="en-US" sz="2000" dirty="0"/>
              <a:t>改革开放以前</a:t>
            </a:r>
            <a:r>
              <a:rPr lang="en-US" altLang="zh-CN" sz="2000" dirty="0"/>
              <a:t>,</a:t>
            </a:r>
            <a:r>
              <a:rPr lang="zh-CN" altLang="en-US" sz="2000" dirty="0"/>
              <a:t>我国实行计划经济的投资体制</a:t>
            </a:r>
            <a:r>
              <a:rPr lang="en-US" altLang="zh-CN" sz="2000" dirty="0"/>
              <a:t>,</a:t>
            </a:r>
            <a:r>
              <a:rPr lang="zh-CN" altLang="en-US" sz="2000" dirty="0"/>
              <a:t>中央政府投资集中了全社会投资的</a:t>
            </a:r>
            <a:r>
              <a:rPr lang="en-US" altLang="zh-CN" sz="2000" dirty="0"/>
              <a:t>80%</a:t>
            </a:r>
            <a:r>
              <a:rPr lang="zh-CN" altLang="en-US" sz="2000" dirty="0" smtClean="0"/>
              <a:t>以上</a:t>
            </a:r>
            <a:r>
              <a:rPr lang="zh-CN" altLang="en-US" sz="2000" dirty="0"/>
              <a:t>与发达国家相比</a:t>
            </a:r>
            <a:r>
              <a:rPr lang="en-US" altLang="zh-CN" sz="2000" dirty="0"/>
              <a:t>,</a:t>
            </a:r>
            <a:r>
              <a:rPr lang="zh-CN" altLang="en-US" sz="2000" dirty="0"/>
              <a:t>我国的政府投资比重较高</a:t>
            </a:r>
            <a:r>
              <a:rPr lang="en-US" altLang="zh-CN" sz="2000" dirty="0"/>
              <a:t>,</a:t>
            </a:r>
            <a:r>
              <a:rPr lang="zh-CN" altLang="en-US" sz="2000" dirty="0"/>
              <a:t>这主要是因为我国的基础设施尚未完善</a:t>
            </a:r>
            <a:r>
              <a:rPr lang="en-US" altLang="zh-CN" sz="2000" dirty="0"/>
              <a:t>,</a:t>
            </a:r>
            <a:r>
              <a:rPr lang="zh-CN" altLang="en-US" sz="2000" dirty="0" smtClean="0"/>
              <a:t>地区间差距</a:t>
            </a:r>
            <a:r>
              <a:rPr lang="zh-CN" altLang="en-US" sz="2000" dirty="0"/>
              <a:t>大</a:t>
            </a:r>
            <a:r>
              <a:rPr lang="en-US" altLang="zh-CN" sz="2000" dirty="0"/>
              <a:t>,</a:t>
            </a:r>
            <a:r>
              <a:rPr lang="zh-CN" altLang="en-US" sz="2000" dirty="0"/>
              <a:t>这决定了在今后一段时期内政府仍将提供大量的经济性公共服务</a:t>
            </a:r>
            <a:r>
              <a:rPr lang="en-US" altLang="zh-CN" sz="2000" dirty="0"/>
              <a:t>(</a:t>
            </a:r>
            <a:r>
              <a:rPr lang="zh-CN" altLang="en-US" sz="2000" dirty="0"/>
              <a:t>政府投资</a:t>
            </a:r>
            <a:r>
              <a:rPr lang="en-US" altLang="zh-CN" sz="2000" dirty="0"/>
              <a:t>)</a:t>
            </a:r>
            <a:r>
              <a:rPr lang="zh-CN" altLang="en-US" sz="2000" dirty="0" smtClean="0"/>
              <a:t>。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en-US" altLang="zh-CN" sz="2000" dirty="0" smtClean="0"/>
              <a:t>      </a:t>
            </a:r>
            <a:r>
              <a:rPr lang="zh-CN" altLang="en-US" sz="2000" dirty="0" smtClean="0"/>
              <a:t>投资</a:t>
            </a:r>
            <a:r>
              <a:rPr lang="zh-CN" altLang="en-US" sz="2000" dirty="0"/>
              <a:t>项目的可行性论证是项目决策的前提</a:t>
            </a:r>
            <a:r>
              <a:rPr lang="zh-CN" altLang="en-US" sz="2000" dirty="0" smtClean="0"/>
              <a:t>。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en-US" altLang="zh-CN" sz="2000" dirty="0" smtClean="0"/>
              <a:t>      </a:t>
            </a:r>
            <a:r>
              <a:rPr lang="zh-CN" altLang="en-US" sz="2000" dirty="0" smtClean="0"/>
              <a:t>项目</a:t>
            </a:r>
            <a:r>
              <a:rPr lang="zh-CN" altLang="en-US" sz="2000" dirty="0"/>
              <a:t>建设全过程包括招投标管理、合同管理以及建设</a:t>
            </a:r>
            <a:r>
              <a:rPr lang="zh-CN" altLang="en-US" sz="2000" dirty="0" smtClean="0"/>
              <a:t>监理。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r>
              <a:rPr lang="en-US" altLang="zh-CN" sz="2000" dirty="0" smtClean="0"/>
              <a:t>        </a:t>
            </a:r>
            <a:r>
              <a:rPr lang="zh-CN" altLang="en-US" sz="2000" dirty="0" smtClean="0"/>
              <a:t>现如今</a:t>
            </a:r>
            <a:r>
              <a:rPr lang="en-US" altLang="zh-CN" sz="2000" dirty="0"/>
              <a:t>PPP</a:t>
            </a:r>
            <a:r>
              <a:rPr lang="zh-CN" altLang="en-US" sz="2000" dirty="0"/>
              <a:t>项目的兴起使得政府投资形式多样化</a:t>
            </a:r>
            <a:r>
              <a:rPr lang="en-US" altLang="zh-CN" sz="2000" dirty="0"/>
              <a:t>,</a:t>
            </a:r>
            <a:r>
              <a:rPr lang="zh-CN" altLang="en-US" sz="2000" dirty="0"/>
              <a:t>但由于</a:t>
            </a:r>
            <a:r>
              <a:rPr lang="en-US" altLang="zh-CN" sz="2000" dirty="0"/>
              <a:t>PPP</a:t>
            </a:r>
            <a:r>
              <a:rPr lang="zh-CN" altLang="en-US" sz="2000" dirty="0"/>
              <a:t>模式下的项目普遍参与方</a:t>
            </a:r>
            <a:r>
              <a:rPr lang="zh-CN" altLang="en-US" sz="2000" dirty="0" smtClean="0"/>
              <a:t>众多</a:t>
            </a:r>
            <a:r>
              <a:rPr lang="zh-CN" altLang="en-US" sz="2000" dirty="0"/>
              <a:t>、运营较为复杂</a:t>
            </a:r>
            <a:r>
              <a:rPr lang="en-US" altLang="zh-CN" sz="2000" dirty="0"/>
              <a:t>,</a:t>
            </a:r>
            <a:r>
              <a:rPr lang="zh-CN" altLang="en-US" sz="2000" dirty="0"/>
              <a:t>不确定性因素的存在使该类项目的风险难以完全规避</a:t>
            </a:r>
            <a:r>
              <a:rPr lang="en-US" altLang="zh-CN" sz="2000" dirty="0"/>
              <a:t>,</a:t>
            </a:r>
            <a:r>
              <a:rPr lang="zh-CN" altLang="en-US" sz="2000" dirty="0"/>
              <a:t>在实际应用中会产生</a:t>
            </a:r>
            <a:r>
              <a:rPr lang="zh-CN" altLang="en-US" sz="2000" dirty="0" smtClean="0"/>
              <a:t>很多</a:t>
            </a:r>
            <a:r>
              <a:rPr lang="zh-CN" altLang="en-US" sz="2000" dirty="0"/>
              <a:t>问题与障碍</a:t>
            </a:r>
            <a:r>
              <a:rPr lang="en-US" altLang="zh-CN" sz="2000" dirty="0"/>
              <a:t>,</a:t>
            </a:r>
            <a:r>
              <a:rPr lang="zh-CN" altLang="en-US" sz="2000" dirty="0"/>
              <a:t>因此我们更应该防范其潜在风险。</a:t>
            </a:r>
            <a:r>
              <a:rPr lang="en-US" altLang="zh-CN" sz="2000" dirty="0" smtClean="0"/>
              <a:t/>
            </a:r>
            <a:br>
              <a:rPr lang="en-US" altLang="zh-CN" sz="2000" dirty="0" smtClean="0"/>
            </a:br>
            <a:endParaRPr lang="zh-CN" altLang="en-US" sz="20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6669" y="70339"/>
            <a:ext cx="10131428" cy="1447800"/>
          </a:xfrm>
        </p:spPr>
        <p:txBody>
          <a:bodyPr>
            <a:normAutofit/>
          </a:bodyPr>
          <a:lstStyle/>
          <a:p>
            <a:pPr algn="ctr"/>
            <a:r>
              <a:rPr lang="zh-CN" altLang="en-US" sz="5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本章小结</a:t>
            </a:r>
            <a:endParaRPr lang="zh-CN" altLang="en-US" sz="5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125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>
                <a:latin typeface="Times New Roman" panose="02020603050405020304" pitchFamily="18" charset="0"/>
              </a:rPr>
              <a:t>7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.1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基础</a:t>
            </a:r>
            <a:r>
              <a:rPr lang="zh-CN" altLang="en-US" b="1" kern="100" dirty="0">
                <a:latin typeface="Times New Roman" panose="02020603050405020304" pitchFamily="18" charset="0"/>
              </a:rPr>
              <a:t>设施建设与政府投资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161" y="2179320"/>
            <a:ext cx="10131425" cy="351848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7.1.2 </a:t>
            </a:r>
            <a:r>
              <a:rPr lang="zh-CN" altLang="en-US" sz="2800" dirty="0"/>
              <a:t>政府投资范围</a:t>
            </a:r>
            <a:r>
              <a:rPr lang="zh-CN" altLang="en-US" sz="2800" dirty="0" smtClean="0"/>
              <a:t>界定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1 .</a:t>
            </a:r>
            <a:r>
              <a:rPr lang="zh-CN" altLang="en-US" sz="2600" b="1" dirty="0"/>
              <a:t>基础设施建设的</a:t>
            </a:r>
            <a:r>
              <a:rPr lang="zh-CN" altLang="en-US" sz="2600" b="1" dirty="0" smtClean="0"/>
              <a:t>性质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2 .</a:t>
            </a:r>
            <a:r>
              <a:rPr lang="zh-CN" altLang="en-US" sz="2600" b="1" dirty="0"/>
              <a:t>基础设施建设的特点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381899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3623" r="19326"/>
          <a:stretch/>
        </p:blipFill>
        <p:spPr>
          <a:xfrm>
            <a:off x="2773680" y="1658296"/>
            <a:ext cx="6278880" cy="45596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64032" y="85165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FZHTK--GBK1-0"/>
              </a:rPr>
              <a:t>政府投资的范畴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27011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>
                <a:latin typeface="Times New Roman" panose="02020603050405020304" pitchFamily="18" charset="0"/>
              </a:rPr>
              <a:t>7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.1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基础</a:t>
            </a:r>
            <a:r>
              <a:rPr lang="zh-CN" altLang="en-US" b="1" kern="100" dirty="0">
                <a:latin typeface="Times New Roman" panose="02020603050405020304" pitchFamily="18" charset="0"/>
              </a:rPr>
              <a:t>设施建设与政府投资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161" y="2179320"/>
            <a:ext cx="10131425" cy="351848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7.1.3 </a:t>
            </a:r>
            <a:r>
              <a:rPr lang="zh-CN" altLang="en-US" sz="2800" dirty="0"/>
              <a:t>我国政府投资</a:t>
            </a:r>
            <a:r>
              <a:rPr lang="zh-CN" altLang="en-US" sz="2800" dirty="0" smtClean="0"/>
              <a:t>特点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1 .</a:t>
            </a:r>
            <a:r>
              <a:rPr lang="zh-CN" altLang="en-US" sz="2600" b="1" dirty="0"/>
              <a:t>相对规模持续</a:t>
            </a:r>
            <a:r>
              <a:rPr lang="zh-CN" altLang="en-US" sz="2600" b="1" dirty="0" smtClean="0"/>
              <a:t>下降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2 .</a:t>
            </a:r>
            <a:r>
              <a:rPr lang="zh-CN" altLang="en-US" sz="2600" b="1" dirty="0"/>
              <a:t>绝对规模呈一定的</a:t>
            </a:r>
            <a:r>
              <a:rPr lang="zh-CN" altLang="en-US" sz="2600" b="1" dirty="0" smtClean="0"/>
              <a:t>波动性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3. </a:t>
            </a:r>
            <a:r>
              <a:rPr lang="zh-CN" altLang="en-US" sz="2600" b="1" dirty="0" smtClean="0"/>
              <a:t>政府</a:t>
            </a:r>
            <a:r>
              <a:rPr lang="zh-CN" altLang="en-US" sz="2600" b="1" dirty="0"/>
              <a:t>投资应对突发</a:t>
            </a:r>
            <a:r>
              <a:rPr lang="zh-CN" altLang="en-US" sz="2600" b="1" dirty="0" smtClean="0"/>
              <a:t>事件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4.</a:t>
            </a:r>
            <a:r>
              <a:rPr lang="zh-CN" altLang="en-US" sz="2600" b="1" dirty="0"/>
              <a:t>政府投资满足人民需求提升投资</a:t>
            </a:r>
            <a:r>
              <a:rPr lang="zh-CN" altLang="en-US" sz="2600" b="1" dirty="0" smtClean="0"/>
              <a:t>效率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5.</a:t>
            </a:r>
            <a:r>
              <a:rPr lang="zh-CN" altLang="en-US" sz="2600" b="1" dirty="0"/>
              <a:t>我国投资规模与比重均高于发达国家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174547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7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.2</a:t>
            </a:r>
            <a:r>
              <a:rPr lang="zh-CN" altLang="en-US" b="1" kern="100" dirty="0">
                <a:latin typeface="Times New Roman" panose="02020603050405020304" pitchFamily="18" charset="0"/>
              </a:rPr>
              <a:t>投资项目的可行性论证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161" y="2179320"/>
            <a:ext cx="10131425" cy="351848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7.2.1 </a:t>
            </a:r>
            <a:r>
              <a:rPr lang="zh-CN" altLang="en-US" sz="2800" dirty="0"/>
              <a:t>投资项目财务</a:t>
            </a:r>
            <a:r>
              <a:rPr lang="zh-CN" altLang="en-US" sz="2800" dirty="0" smtClean="0"/>
              <a:t>评价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1 . </a:t>
            </a:r>
            <a:r>
              <a:rPr lang="zh-CN" altLang="en-US" sz="2600" b="1" dirty="0" smtClean="0"/>
              <a:t>净</a:t>
            </a:r>
            <a:r>
              <a:rPr lang="zh-CN" altLang="en-US" sz="2600" b="1" dirty="0"/>
              <a:t>效益现值法（即</a:t>
            </a:r>
            <a:r>
              <a:rPr lang="en-US" altLang="zh-CN" sz="2600" b="1" dirty="0"/>
              <a:t>Net Present Value</a:t>
            </a:r>
            <a:r>
              <a:rPr lang="zh-CN" altLang="en-US" sz="2600" b="1" dirty="0"/>
              <a:t>，简称</a:t>
            </a:r>
            <a:r>
              <a:rPr lang="en-US" altLang="zh-CN" sz="2600" b="1" dirty="0"/>
              <a:t>NPV</a:t>
            </a:r>
            <a:r>
              <a:rPr lang="zh-CN" altLang="en-US" sz="2600" b="1" dirty="0"/>
              <a:t>法</a:t>
            </a:r>
            <a:r>
              <a:rPr lang="zh-CN" altLang="en-US" sz="2600" b="1" dirty="0" smtClean="0"/>
              <a:t>）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2 .</a:t>
            </a:r>
            <a:r>
              <a:rPr lang="zh-CN" altLang="en-US" sz="2600" b="1" dirty="0"/>
              <a:t>内部报酬率法（即</a:t>
            </a:r>
            <a:r>
              <a:rPr lang="en-US" altLang="zh-CN" sz="2600" b="1" dirty="0"/>
              <a:t>Internal Rate of Return</a:t>
            </a:r>
            <a:r>
              <a:rPr lang="zh-CN" altLang="en-US" sz="2600" b="1" dirty="0"/>
              <a:t>，简称</a:t>
            </a:r>
            <a:r>
              <a:rPr lang="en-US" altLang="zh-CN" sz="2600" b="1" dirty="0"/>
              <a:t>IRR</a:t>
            </a:r>
            <a:r>
              <a:rPr lang="zh-CN" altLang="en-US" sz="2600" b="1" dirty="0"/>
              <a:t>法）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3.</a:t>
            </a:r>
            <a:r>
              <a:rPr lang="zh-CN" altLang="en-US" sz="2600" b="1" dirty="0"/>
              <a:t>效益成本比率法（</a:t>
            </a:r>
            <a:r>
              <a:rPr lang="en-US" altLang="zh-CN" sz="2600" b="1" dirty="0"/>
              <a:t>Benefit-Cost Ratio</a:t>
            </a:r>
            <a:r>
              <a:rPr lang="zh-CN" altLang="en-US" sz="2600" b="1" dirty="0"/>
              <a:t>，简称</a:t>
            </a:r>
            <a:r>
              <a:rPr lang="en-US" altLang="zh-CN" sz="2600" b="1" dirty="0"/>
              <a:t>BCR</a:t>
            </a:r>
            <a:r>
              <a:rPr lang="zh-CN" altLang="en-US" sz="2600" b="1" dirty="0"/>
              <a:t>法）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4.</a:t>
            </a:r>
            <a:r>
              <a:rPr lang="zh-CN" altLang="en-US" sz="2600" b="1" dirty="0"/>
              <a:t>对几种方法的</a:t>
            </a:r>
            <a:r>
              <a:rPr lang="zh-CN" altLang="en-US" sz="2600" b="1" dirty="0" smtClean="0"/>
              <a:t>评价</a:t>
            </a:r>
            <a:r>
              <a:rPr lang="en-US" altLang="zh-CN" sz="2600" b="1" dirty="0" smtClean="0"/>
              <a:t> 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133805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7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.2</a:t>
            </a:r>
            <a:r>
              <a:rPr lang="zh-CN" altLang="en-US" b="1" kern="100" dirty="0">
                <a:latin typeface="Times New Roman" panose="02020603050405020304" pitchFamily="18" charset="0"/>
              </a:rPr>
              <a:t>投资项目的可行性论证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161" y="2179320"/>
            <a:ext cx="10131425" cy="351848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7.2.2 </a:t>
            </a:r>
            <a:r>
              <a:rPr lang="zh-CN" altLang="en-US" sz="2800" dirty="0"/>
              <a:t>投资项目国民经济</a:t>
            </a:r>
            <a:r>
              <a:rPr lang="zh-CN" altLang="en-US" sz="2800" dirty="0" smtClean="0"/>
              <a:t>评价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1 . </a:t>
            </a:r>
            <a:r>
              <a:rPr lang="zh-CN" altLang="en-US" sz="2600" b="1" dirty="0" smtClean="0"/>
              <a:t>定性分析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2 .</a:t>
            </a:r>
            <a:r>
              <a:rPr lang="zh-CN" altLang="en-US" sz="2600" b="1" dirty="0" smtClean="0"/>
              <a:t>定量分析</a:t>
            </a:r>
            <a:r>
              <a:rPr lang="en-US" altLang="zh-CN" sz="2600" b="1" dirty="0" smtClean="0"/>
              <a:t> 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36104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7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.2</a:t>
            </a:r>
            <a:r>
              <a:rPr lang="zh-CN" altLang="en-US" b="1" kern="100" dirty="0">
                <a:latin typeface="Times New Roman" panose="02020603050405020304" pitchFamily="18" charset="0"/>
              </a:rPr>
              <a:t>投资项目的可行性论证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161" y="2179320"/>
            <a:ext cx="10131425" cy="351848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7.2.3 </a:t>
            </a:r>
            <a:r>
              <a:rPr lang="zh-CN" altLang="en-US" sz="2800" dirty="0"/>
              <a:t>投资项目的不确定性</a:t>
            </a:r>
            <a:r>
              <a:rPr lang="zh-CN" altLang="en-US" sz="2800" dirty="0" smtClean="0"/>
              <a:t>分析</a:t>
            </a:r>
            <a:endParaRPr lang="en-US" altLang="zh-CN" sz="2800" dirty="0" smtClean="0"/>
          </a:p>
          <a:p>
            <a:pPr marL="914400" lvl="2" indent="0">
              <a:buNone/>
            </a:pPr>
            <a:r>
              <a:rPr lang="zh-CN" altLang="en-US" sz="2400" b="1" dirty="0"/>
              <a:t>风险</a:t>
            </a:r>
            <a:r>
              <a:rPr lang="zh-CN" altLang="en-US" sz="2400" b="1" dirty="0"/>
              <a:t>产生的种种</a:t>
            </a:r>
            <a:r>
              <a:rPr lang="zh-CN" altLang="en-US" sz="2400" b="1" dirty="0"/>
              <a:t>原因</a:t>
            </a:r>
            <a:r>
              <a:rPr lang="en-US" altLang="zh-CN" sz="2400" b="1" dirty="0" smtClean="0"/>
              <a:t>:</a:t>
            </a:r>
          </a:p>
          <a:p>
            <a:pPr marL="914400" lvl="2" indent="0">
              <a:buNone/>
            </a:pPr>
            <a:r>
              <a:rPr lang="en-US" altLang="zh-CN" sz="2400" b="1" dirty="0" smtClean="0"/>
              <a:t>(</a:t>
            </a:r>
            <a:r>
              <a:rPr lang="en-US" altLang="zh-CN" sz="2400" b="1" dirty="0"/>
              <a:t>1)</a:t>
            </a:r>
            <a:r>
              <a:rPr lang="zh-CN" altLang="en-US" sz="2400" b="1" dirty="0"/>
              <a:t>投入产出物价格的变化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pPr marL="914400" lvl="2" indent="0">
              <a:buNone/>
            </a:pPr>
            <a:r>
              <a:rPr lang="en-US" altLang="zh-CN" sz="2400" b="1" dirty="0" smtClean="0"/>
              <a:t>(</a:t>
            </a:r>
            <a:r>
              <a:rPr lang="en-US" altLang="zh-CN" sz="2400" b="1" dirty="0"/>
              <a:t>2)</a:t>
            </a:r>
            <a:r>
              <a:rPr lang="zh-CN" altLang="en-US" sz="2400" b="1" dirty="0"/>
              <a:t>市场需求和产品竞争能力的变化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pPr marL="914400" lvl="2" indent="0">
              <a:buNone/>
            </a:pPr>
            <a:r>
              <a:rPr lang="en-US" altLang="zh-CN" sz="2400" b="1" dirty="0" smtClean="0"/>
              <a:t>(</a:t>
            </a:r>
            <a:r>
              <a:rPr lang="en-US" altLang="zh-CN" sz="2400" b="1" dirty="0"/>
              <a:t>3)</a:t>
            </a:r>
            <a:r>
              <a:rPr lang="zh-CN" altLang="en-US" sz="2400" b="1" dirty="0"/>
              <a:t>宏观环境的变化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pPr marL="914400" lvl="2" indent="0">
              <a:buNone/>
            </a:pPr>
            <a:r>
              <a:rPr lang="en-US" altLang="zh-CN" sz="2400" b="1" dirty="0" smtClean="0"/>
              <a:t>(</a:t>
            </a:r>
            <a:r>
              <a:rPr lang="en-US" altLang="zh-CN" sz="2400" b="1" dirty="0"/>
              <a:t>4)</a:t>
            </a:r>
            <a:r>
              <a:rPr lang="zh-CN" altLang="en-US" sz="2400" b="1" dirty="0"/>
              <a:t>自然环境的</a:t>
            </a:r>
            <a:r>
              <a:rPr lang="zh-CN" altLang="en-US" sz="2400" b="1" dirty="0"/>
              <a:t>变化</a:t>
            </a:r>
            <a:r>
              <a:rPr lang="en-US" altLang="zh-CN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5112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7</a:t>
            </a:r>
            <a:r>
              <a:rPr lang="en-US" altLang="zh-CN" b="1" kern="100" dirty="0" smtClean="0">
                <a:latin typeface="Times New Roman" panose="02020603050405020304" pitchFamily="18" charset="0"/>
              </a:rPr>
              <a:t>.2</a:t>
            </a:r>
            <a:r>
              <a:rPr lang="zh-CN" altLang="en-US" b="1" kern="100" dirty="0">
                <a:latin typeface="Times New Roman" panose="02020603050405020304" pitchFamily="18" charset="0"/>
              </a:rPr>
              <a:t>投资项目的可行性论证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161" y="2179320"/>
            <a:ext cx="10131425" cy="3518480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7.2.4 </a:t>
            </a:r>
            <a:r>
              <a:rPr lang="zh-CN" altLang="en-US" sz="2800" dirty="0"/>
              <a:t>方案比较</a:t>
            </a:r>
            <a:r>
              <a:rPr lang="zh-CN" altLang="en-US" sz="2800" dirty="0" smtClean="0"/>
              <a:t>分析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1 . </a:t>
            </a:r>
            <a:r>
              <a:rPr lang="zh-CN" altLang="en-US" sz="2600" b="1" dirty="0" smtClean="0"/>
              <a:t>假定</a:t>
            </a:r>
            <a:r>
              <a:rPr lang="zh-CN" altLang="en-US" sz="2600" b="1" dirty="0"/>
              <a:t>已知收益和成本的随机分布</a:t>
            </a:r>
            <a:r>
              <a:rPr lang="en-US" altLang="zh-CN" sz="2600" b="1" dirty="0"/>
              <a:t>-</a:t>
            </a:r>
            <a:r>
              <a:rPr lang="zh-CN" altLang="en-US" sz="2600" b="1" dirty="0"/>
              <a:t>概率</a:t>
            </a:r>
            <a:r>
              <a:rPr lang="zh-CN" altLang="en-US" sz="2600" b="1" dirty="0" smtClean="0"/>
              <a:t>分析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2 .</a:t>
            </a:r>
            <a:r>
              <a:rPr lang="zh-CN" altLang="en-US" sz="2600" b="1" dirty="0"/>
              <a:t>如果难以确定各种不同结果的概率</a:t>
            </a:r>
            <a:r>
              <a:rPr lang="en-US" altLang="zh-CN" sz="2600" b="1" dirty="0"/>
              <a:t>,</a:t>
            </a:r>
            <a:r>
              <a:rPr lang="zh-CN" altLang="en-US" sz="2600" b="1" dirty="0"/>
              <a:t>只能明确各种假定并搞清楚这种假定</a:t>
            </a:r>
            <a:r>
              <a:rPr lang="zh-CN" altLang="en-US" sz="2600" b="1" dirty="0" smtClean="0"/>
              <a:t>改变</a:t>
            </a:r>
            <a:r>
              <a:rPr lang="zh-CN" altLang="en-US" sz="2600" b="1" dirty="0"/>
              <a:t>时</a:t>
            </a:r>
            <a:r>
              <a:rPr lang="en-US" altLang="zh-CN" sz="2600" b="1" dirty="0"/>
              <a:t>,</a:t>
            </a:r>
            <a:r>
              <a:rPr lang="zh-CN" altLang="en-US" sz="2600" b="1" dirty="0"/>
              <a:t>结果会有多大程度的改变</a:t>
            </a:r>
            <a:r>
              <a:rPr lang="en-US" altLang="zh-CN" sz="2600" b="1" dirty="0" smtClean="0"/>
              <a:t>——</a:t>
            </a:r>
            <a:r>
              <a:rPr lang="zh-CN" altLang="en-US" sz="2600" b="1" dirty="0" smtClean="0"/>
              <a:t>敏感性分析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228123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天体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TM03457452[[fn=天体]]</Template>
  <TotalTime>3701</TotalTime>
  <Words>1712</Words>
  <Application>Microsoft Office PowerPoint</Application>
  <PresentationFormat>宽屏</PresentationFormat>
  <Paragraphs>107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E-BZ</vt:lpstr>
      <vt:lpstr>E-HZ</vt:lpstr>
      <vt:lpstr>FZHTK--GBK1-0</vt:lpstr>
      <vt:lpstr>华文新魏</vt:lpstr>
      <vt:lpstr>宋体</vt:lpstr>
      <vt:lpstr>Arial</vt:lpstr>
      <vt:lpstr>Calibri</vt:lpstr>
      <vt:lpstr>Calibri Light</vt:lpstr>
      <vt:lpstr>Times New Roman</vt:lpstr>
      <vt:lpstr>天体</vt:lpstr>
      <vt:lpstr>           本章主要介绍基础设施建设与政府投资,并对政府投资项目进行可行性论证,同时从项目招标和建设监理、项目选择、评估和收费管理进行具体分析,最后介绍政府和社会资本合作管理的政府投资模式。 第一,探讨基础设施建设的性质与特点,并从投资范围界定、投资特点、投资结构分析政府投资状况; 第二,从财务、国民经济、风险、方案比较的角度来综合评估政府投资项目可行性; 第三,从流程与合同管理进行项目招投标分析,并从施工阶段的进度控制、质量控制与投资控制介绍和分析工程建设监理状况; 第四,从项目选择、项目后评估与项目收费来考察项目执行效果与项目收益状况。</vt:lpstr>
      <vt:lpstr>7.1 基础设施建设与政府投资</vt:lpstr>
      <vt:lpstr>7.1 基础设施建设与政府投资</vt:lpstr>
      <vt:lpstr>PowerPoint 演示文稿</vt:lpstr>
      <vt:lpstr>7.1 基础设施建设与政府投资</vt:lpstr>
      <vt:lpstr>7.2投资项目的可行性论证</vt:lpstr>
      <vt:lpstr>7.2投资项目的可行性论证</vt:lpstr>
      <vt:lpstr>7.2投资项目的可行性论证</vt:lpstr>
      <vt:lpstr>7.2投资项目的可行性论证</vt:lpstr>
      <vt:lpstr>7.3 项目招标和建设监理</vt:lpstr>
      <vt:lpstr>7.3 项目招标和建设监理</vt:lpstr>
      <vt:lpstr>7.3 项目招标和建设监理</vt:lpstr>
      <vt:lpstr>PowerPoint 演示文稿</vt:lpstr>
      <vt:lpstr>7.3 项目招标和建设监理</vt:lpstr>
      <vt:lpstr>PowerPoint 演示文稿</vt:lpstr>
      <vt:lpstr>7.3 项目招标和建设监理</vt:lpstr>
      <vt:lpstr>7.4 项目选择、项目后评估和收费管理</vt:lpstr>
      <vt:lpstr>7.4 项目选择、项目后评估和收费管理</vt:lpstr>
      <vt:lpstr>7.4 项目选择、项目后评估和收费管理</vt:lpstr>
      <vt:lpstr>7.5 政府和社会资本合作(PPP)管理</vt:lpstr>
      <vt:lpstr>7.5 政府和社会资本合作(PPP)管理</vt:lpstr>
      <vt:lpstr>7.5 政府和社会资本合作(PPP)管理</vt:lpstr>
      <vt:lpstr>7.5 政府和社会资本合作(PPP)管理</vt:lpstr>
      <vt:lpstr>PowerPoint 演示文稿</vt:lpstr>
      <vt:lpstr>7.5 政府和社会资本合作(PPP)管理</vt:lpstr>
      <vt:lpstr>7.5 政府和社会资本合作(PPP)管理</vt:lpstr>
      <vt:lpstr>PowerPoint 演示文稿</vt:lpstr>
      <vt:lpstr>7.5 政府和社会资本合作(PPP)管理</vt:lpstr>
      <vt:lpstr>        政府投资项目主要是以政府为投资主体、以财政资金为主要融资来源的固定资产投资项目。因此,在投资全过程,政府对项目起主导作用。这些项目的特点是社会公益性强、建设周期长、投资量大、整体规划性强,因此,民间投资往往无力或不愿投资,只能由政府进行投资。      在改革开放以前,我国实行计划经济的投资体制,中央政府投资集中了全社会投资的80%以上与发达国家相比,我国的政府投资比重较高,这主要是因为我国的基础设施尚未完善,地区间差距大,这决定了在今后一段时期内政府仍将提供大量的经济性公共服务(政府投资)。       投资项目的可行性论证是项目决策的前提。       项目建设全过程包括招投标管理、合同管理以及建设监理。         现如今PPP项目的兴起使得政府投资形式多样化,但由于PPP模式下的项目普遍参与方众多、运营较为复杂,不确定性因素的存在使该类项目的风险难以完全规避,在实际应用中会产生很多问题与障碍,因此我们更应该防范其潜在风险。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BING</dc:creator>
  <cp:lastModifiedBy>LIU BING</cp:lastModifiedBy>
  <cp:revision>109</cp:revision>
  <dcterms:created xsi:type="dcterms:W3CDTF">2024-09-02T02:45:44Z</dcterms:created>
  <dcterms:modified xsi:type="dcterms:W3CDTF">2024-09-10T07:47:10Z</dcterms:modified>
</cp:coreProperties>
</file>