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2">
  <p:sldMasterIdLst>
    <p:sldMasterId id="2147483648" r:id="rId1"/>
  </p:sldMasterIdLst>
  <p:sldIdLst>
    <p:sldId id="258" r:id="rId2"/>
    <p:sldId id="264" r:id="rId3"/>
    <p:sldId id="265"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48" d="100"/>
          <a:sy n="48" d="100"/>
        </p:scale>
        <p:origin x="67" y="91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9/15/2024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zh-CN" altLang="en-US" smtClean="0"/>
              <a:t>单击此处编辑母版标题样式</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7106F5-F6CB-416F-95F3-0F9FF94D2C62}" type="datetimeFigureOut">
              <a:rPr lang="zh-CN" altLang="en-US" smtClean="0"/>
              <a:t>2024/9/15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7BAD7C-4B3B-4E8E-A641-BD3D385FF949}" type="slidenum">
              <a:rPr lang="zh-CN" altLang="en-US" smtClean="0"/>
              <a:t>‹#›</a:t>
            </a:fld>
            <a:endParaRPr lang="zh-CN" altLang="en-US"/>
          </a:p>
        </p:txBody>
      </p:sp>
    </p:spTree>
    <p:extLst>
      <p:ext uri="{BB962C8B-B14F-4D97-AF65-F5344CB8AC3E}">
        <p14:creationId xmlns:p14="http://schemas.microsoft.com/office/powerpoint/2010/main" val="322300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nchor="ct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9/15/2024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fontScale="90000"/>
          </a:bodyPr>
          <a:lstStyle/>
          <a:p>
            <a:pPr>
              <a:lnSpc>
                <a:spcPct val="150000"/>
              </a:lnSpc>
            </a:pPr>
            <a:r>
              <a:rPr lang="zh-CN" altLang="en-US" sz="2400" dirty="0" smtClean="0"/>
              <a:t>政府</a:t>
            </a:r>
            <a:r>
              <a:rPr lang="zh-CN" altLang="en-US" sz="2400" dirty="0"/>
              <a:t>财政分配过程中</a:t>
            </a:r>
            <a:r>
              <a:rPr lang="en-US" altLang="zh-CN" sz="2400" dirty="0" smtClean="0"/>
              <a:t>,</a:t>
            </a:r>
            <a:r>
              <a:rPr lang="zh-CN" altLang="en-US" sz="2400" dirty="0" smtClean="0"/>
              <a:t>存在一定</a:t>
            </a:r>
            <a:r>
              <a:rPr lang="zh-CN" altLang="en-US" sz="2400" dirty="0"/>
              <a:t>条件下可能实际发生的负债过大、财政能力过强或过弱、财政透支</a:t>
            </a:r>
            <a:r>
              <a:rPr lang="zh-CN" altLang="en-US" sz="2400" dirty="0" smtClean="0"/>
              <a:t>等方面</a:t>
            </a:r>
            <a:r>
              <a:rPr lang="zh-CN" altLang="en-US" sz="2400" dirty="0"/>
              <a:t>的风险</a:t>
            </a:r>
            <a:r>
              <a:rPr lang="zh-CN" altLang="en-US" sz="2400" dirty="0" smtClean="0"/>
              <a:t>。本章</a:t>
            </a:r>
            <a:r>
              <a:rPr lang="zh-CN" altLang="en-US" sz="2400" dirty="0"/>
              <a:t>计划从四个方面讨论</a:t>
            </a:r>
            <a:r>
              <a:rPr lang="zh-CN" altLang="en-US" sz="2400" dirty="0" smtClean="0"/>
              <a:t>财政风险</a:t>
            </a:r>
            <a:r>
              <a:rPr lang="zh-CN" altLang="en-US" sz="2400" dirty="0"/>
              <a:t>管理问题</a:t>
            </a:r>
            <a:r>
              <a:rPr lang="zh-CN" altLang="en-US" sz="2400" dirty="0" smtClean="0"/>
              <a:t>。</a:t>
            </a:r>
            <a:r>
              <a:rPr lang="en-US" altLang="zh-CN" sz="2400" dirty="0" smtClean="0"/>
              <a:t/>
            </a:r>
            <a:br>
              <a:rPr lang="en-US" altLang="zh-CN" sz="2400" dirty="0" smtClean="0"/>
            </a:br>
            <a:r>
              <a:rPr lang="zh-CN" altLang="en-US" sz="2400" dirty="0" smtClean="0"/>
              <a:t>第一</a:t>
            </a:r>
            <a:r>
              <a:rPr lang="en-US" altLang="zh-CN" sz="2400" dirty="0"/>
              <a:t>,</a:t>
            </a:r>
            <a:r>
              <a:rPr lang="zh-CN" altLang="en-US" sz="2400" dirty="0"/>
              <a:t>产生财政风险的主要原因</a:t>
            </a:r>
            <a:r>
              <a:rPr lang="en-US" altLang="zh-CN" sz="2400" dirty="0"/>
              <a:t>,</a:t>
            </a:r>
            <a:r>
              <a:rPr lang="zh-CN" altLang="en-US" sz="2400" dirty="0"/>
              <a:t>财政体制不完善、官员追求短期</a:t>
            </a:r>
            <a:r>
              <a:rPr lang="zh-CN" altLang="en-US" sz="2400" dirty="0" smtClean="0"/>
              <a:t>政绩</a:t>
            </a:r>
            <a:r>
              <a:rPr lang="zh-CN" altLang="en-US" sz="2400" dirty="0"/>
              <a:t>、债务管理体制缺失等都容易产生财政风险</a:t>
            </a:r>
            <a:r>
              <a:rPr lang="zh-CN" altLang="en-US" sz="2400" dirty="0" smtClean="0"/>
              <a:t>。</a:t>
            </a:r>
            <a:r>
              <a:rPr lang="en-US" altLang="zh-CN" sz="2400" dirty="0" smtClean="0"/>
              <a:t/>
            </a:r>
            <a:br>
              <a:rPr lang="en-US" altLang="zh-CN" sz="2400" dirty="0" smtClean="0"/>
            </a:br>
            <a:r>
              <a:rPr lang="zh-CN" altLang="en-US" sz="2400" dirty="0" smtClean="0"/>
              <a:t>第二</a:t>
            </a:r>
            <a:r>
              <a:rPr lang="en-US" altLang="zh-CN" sz="2400" dirty="0"/>
              <a:t>,</a:t>
            </a:r>
            <a:r>
              <a:rPr lang="zh-CN" altLang="en-US" sz="2400" dirty="0"/>
              <a:t>财政风险的分类与表现。</a:t>
            </a:r>
            <a:r>
              <a:rPr lang="zh-CN" altLang="en-US" sz="2400" dirty="0" smtClean="0"/>
              <a:t>有些财政</a:t>
            </a:r>
            <a:r>
              <a:rPr lang="zh-CN" altLang="en-US" sz="2400" dirty="0"/>
              <a:t>风险是隐性的</a:t>
            </a:r>
            <a:r>
              <a:rPr lang="en-US" altLang="zh-CN" sz="2400" dirty="0"/>
              <a:t>,</a:t>
            </a:r>
            <a:r>
              <a:rPr lang="zh-CN" altLang="en-US" sz="2400" dirty="0"/>
              <a:t>但一旦爆发</a:t>
            </a:r>
            <a:r>
              <a:rPr lang="en-US" altLang="zh-CN" sz="2400" dirty="0"/>
              <a:t>,</a:t>
            </a:r>
            <a:r>
              <a:rPr lang="zh-CN" altLang="en-US" sz="2400" dirty="0"/>
              <a:t>对政府和整个社会的影响非常大</a:t>
            </a:r>
            <a:r>
              <a:rPr lang="zh-CN" altLang="en-US" sz="2400" dirty="0" smtClean="0"/>
              <a:t>。</a:t>
            </a:r>
            <a:r>
              <a:rPr lang="en-US" altLang="zh-CN" sz="2400" dirty="0" smtClean="0"/>
              <a:t/>
            </a:r>
            <a:br>
              <a:rPr lang="en-US" altLang="zh-CN" sz="2400" dirty="0" smtClean="0"/>
            </a:br>
            <a:r>
              <a:rPr lang="zh-CN" altLang="en-US" sz="2400" dirty="0" smtClean="0"/>
              <a:t>第三</a:t>
            </a:r>
            <a:r>
              <a:rPr lang="en-US" altLang="zh-CN" sz="2400" dirty="0"/>
              <a:t>,</a:t>
            </a:r>
            <a:r>
              <a:rPr lang="zh-CN" altLang="en-US" sz="2400" dirty="0"/>
              <a:t>对财政</a:t>
            </a:r>
            <a:r>
              <a:rPr lang="zh-CN" altLang="en-US" sz="2400" dirty="0" smtClean="0"/>
              <a:t>风险可以</a:t>
            </a:r>
            <a:r>
              <a:rPr lang="zh-CN" altLang="en-US" sz="2400" dirty="0"/>
              <a:t>采用多种方法予以测定</a:t>
            </a:r>
            <a:r>
              <a:rPr lang="en-US" altLang="zh-CN" sz="2400" dirty="0"/>
              <a:t>,</a:t>
            </a:r>
            <a:r>
              <a:rPr lang="zh-CN" altLang="en-US" sz="2400" dirty="0"/>
              <a:t>有指标法、动态分析法、资产负债分析法和财政风险</a:t>
            </a:r>
            <a:r>
              <a:rPr lang="zh-CN" altLang="en-US" sz="2400" dirty="0" smtClean="0"/>
              <a:t>预警系统</a:t>
            </a:r>
            <a:r>
              <a:rPr lang="zh-CN" altLang="en-US" sz="2400" dirty="0"/>
              <a:t>等</a:t>
            </a:r>
            <a:r>
              <a:rPr lang="zh-CN" altLang="en-US" sz="2400" dirty="0" smtClean="0"/>
              <a:t>。</a:t>
            </a:r>
            <a:r>
              <a:rPr lang="en-US" altLang="zh-CN" sz="2400" dirty="0" smtClean="0"/>
              <a:t/>
            </a:r>
            <a:br>
              <a:rPr lang="en-US" altLang="zh-CN" sz="2400" dirty="0" smtClean="0"/>
            </a:br>
            <a:r>
              <a:rPr lang="zh-CN" altLang="en-US" sz="2400" dirty="0" smtClean="0"/>
              <a:t>第四</a:t>
            </a:r>
            <a:r>
              <a:rPr lang="en-US" altLang="zh-CN" sz="2400" dirty="0"/>
              <a:t>,</a:t>
            </a:r>
            <a:r>
              <a:rPr lang="zh-CN" altLang="en-US" sz="2400" dirty="0"/>
              <a:t>具体介绍如何通过构建财政风险预警系统</a:t>
            </a:r>
            <a:r>
              <a:rPr lang="en-US" altLang="zh-CN" sz="2400" dirty="0"/>
              <a:t>,</a:t>
            </a:r>
            <a:r>
              <a:rPr lang="zh-CN" altLang="en-US" sz="2400" dirty="0"/>
              <a:t>客观有效地评估财政</a:t>
            </a:r>
            <a:r>
              <a:rPr lang="zh-CN" altLang="en-US" sz="2400" dirty="0" smtClean="0"/>
              <a:t>风险并</a:t>
            </a:r>
            <a:r>
              <a:rPr lang="zh-CN" altLang="en-US" sz="2400" dirty="0"/>
              <a:t>予以预警。</a:t>
            </a:r>
            <a:endParaRPr lang="zh-CN" altLang="en-US" sz="24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a:latin typeface="华文新魏" panose="02010800040101010101" pitchFamily="2" charset="-122"/>
                <a:ea typeface="华文新魏" panose="02010800040101010101" pitchFamily="2" charset="-122"/>
              </a:rPr>
              <a:t>第十四</a:t>
            </a:r>
            <a:r>
              <a:rPr lang="zh-CN" altLang="en-US" sz="5400" dirty="0" smtClean="0">
                <a:latin typeface="华文新魏" panose="02010800040101010101" pitchFamily="2" charset="-122"/>
                <a:ea typeface="华文新魏" panose="02010800040101010101" pitchFamily="2" charset="-122"/>
              </a:rPr>
              <a:t>章 财政</a:t>
            </a:r>
            <a:r>
              <a:rPr lang="zh-CN" altLang="en-US" sz="5400" dirty="0">
                <a:latin typeface="华文新魏" panose="02010800040101010101" pitchFamily="2" charset="-122"/>
                <a:ea typeface="华文新魏" panose="02010800040101010101" pitchFamily="2" charset="-122"/>
              </a:rPr>
              <a:t>风险管理和预警</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497569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14.2</a:t>
            </a:r>
            <a:r>
              <a:rPr lang="zh-CN" altLang="en-US" b="1" kern="100" dirty="0">
                <a:latin typeface="Times New Roman" panose="02020603050405020304" pitchFamily="18" charset="0"/>
              </a:rPr>
              <a:t>财政风险的分类与主要表现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14.2.3</a:t>
            </a:r>
            <a:r>
              <a:rPr lang="zh-CN" altLang="en-US" sz="2800" dirty="0"/>
              <a:t>支出</a:t>
            </a:r>
            <a:r>
              <a:rPr lang="zh-CN" altLang="en-US" sz="2800" dirty="0" smtClean="0"/>
              <a:t>风险</a:t>
            </a:r>
            <a:endParaRPr lang="en-US" altLang="zh-CN" sz="2800" dirty="0" smtClean="0"/>
          </a:p>
          <a:p>
            <a:pPr marL="457200" lvl="1" indent="0">
              <a:buNone/>
            </a:pPr>
            <a:r>
              <a:rPr lang="zh-CN" altLang="en-US" sz="2800" b="1" dirty="0"/>
              <a:t>财政支出风险是指财政资金不能满足政府需求或达不到预期目标的可能性</a:t>
            </a:r>
            <a:r>
              <a:rPr lang="en-US" altLang="zh-CN" sz="2800" b="1" dirty="0"/>
              <a:t>,</a:t>
            </a:r>
            <a:r>
              <a:rPr lang="zh-CN" altLang="en-US" sz="2800" b="1" dirty="0" smtClean="0"/>
              <a:t>具体体现</a:t>
            </a:r>
            <a:r>
              <a:rPr lang="zh-CN" altLang="en-US" sz="2800" b="1" dirty="0"/>
              <a:t>为</a:t>
            </a:r>
            <a:r>
              <a:rPr lang="en-US" altLang="zh-CN" sz="2800" b="1" dirty="0"/>
              <a:t>:</a:t>
            </a:r>
          </a:p>
          <a:p>
            <a:pPr marL="457200" lvl="1" indent="0">
              <a:buNone/>
            </a:pPr>
            <a:r>
              <a:rPr lang="zh-CN" altLang="en-US" sz="2800" b="1" dirty="0"/>
              <a:t>第一</a:t>
            </a:r>
            <a:r>
              <a:rPr lang="en-US" altLang="zh-CN" sz="2800" b="1" dirty="0"/>
              <a:t>,</a:t>
            </a:r>
            <a:r>
              <a:rPr lang="zh-CN" altLang="en-US" sz="2800" b="1" dirty="0"/>
              <a:t>财政支出规模风险</a:t>
            </a:r>
            <a:r>
              <a:rPr lang="en-US" altLang="zh-CN" sz="2800" b="1" dirty="0"/>
              <a:t>:</a:t>
            </a:r>
            <a:r>
              <a:rPr lang="zh-CN" altLang="en-US" sz="2800" b="1" dirty="0"/>
              <a:t>财政支出负担</a:t>
            </a:r>
            <a:r>
              <a:rPr lang="zh-CN" altLang="en-US" sz="2800" b="1" dirty="0" smtClean="0"/>
              <a:t>沉重。</a:t>
            </a:r>
            <a:endParaRPr lang="en-US" altLang="zh-CN" sz="2800" b="1" dirty="0" smtClean="0"/>
          </a:p>
          <a:p>
            <a:pPr marL="457200" lvl="1" indent="0">
              <a:buNone/>
            </a:pPr>
            <a:r>
              <a:rPr lang="zh-CN" altLang="en-US" sz="2800" b="1" dirty="0"/>
              <a:t>第二</a:t>
            </a:r>
            <a:r>
              <a:rPr lang="en-US" altLang="zh-CN" sz="2800" b="1" dirty="0"/>
              <a:t>,</a:t>
            </a:r>
            <a:r>
              <a:rPr lang="zh-CN" altLang="en-US" sz="2800" b="1" dirty="0"/>
              <a:t>财政支出结构风险</a:t>
            </a:r>
            <a:r>
              <a:rPr lang="en-US" altLang="zh-CN" sz="2800" b="1" dirty="0"/>
              <a:t>:</a:t>
            </a:r>
            <a:r>
              <a:rPr lang="zh-CN" altLang="en-US" sz="2800" b="1" dirty="0"/>
              <a:t>财政支出结构不合理</a:t>
            </a:r>
            <a:r>
              <a:rPr lang="zh-CN" altLang="en-US" sz="2800" b="1" dirty="0" smtClean="0"/>
              <a:t>。</a:t>
            </a:r>
            <a:endParaRPr lang="en-US" altLang="zh-CN" sz="2800" b="1" dirty="0" smtClean="0"/>
          </a:p>
          <a:p>
            <a:pPr marL="457200" lvl="1" indent="0">
              <a:buNone/>
            </a:pPr>
            <a:r>
              <a:rPr lang="zh-CN" altLang="en-US" sz="2800" b="1" dirty="0"/>
              <a:t>第三</a:t>
            </a:r>
            <a:r>
              <a:rPr lang="en-US" altLang="zh-CN" sz="2800" b="1" dirty="0"/>
              <a:t>,</a:t>
            </a:r>
            <a:r>
              <a:rPr lang="zh-CN" altLang="en-US" sz="2800" b="1" dirty="0"/>
              <a:t>财政支出效率风险。</a:t>
            </a:r>
            <a:endParaRPr lang="en-US" altLang="zh-CN" sz="2800" b="1" dirty="0" smtClean="0"/>
          </a:p>
        </p:txBody>
      </p:sp>
    </p:spTree>
    <p:extLst>
      <p:ext uri="{BB962C8B-B14F-4D97-AF65-F5344CB8AC3E}">
        <p14:creationId xmlns:p14="http://schemas.microsoft.com/office/powerpoint/2010/main" val="4592493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14.2</a:t>
            </a:r>
            <a:r>
              <a:rPr lang="zh-CN" altLang="en-US" b="1" kern="100" dirty="0">
                <a:latin typeface="Times New Roman" panose="02020603050405020304" pitchFamily="18" charset="0"/>
              </a:rPr>
              <a:t>财政风险的分类与主要表现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14.2.4 </a:t>
            </a:r>
            <a:r>
              <a:rPr lang="zh-CN" altLang="en-US" sz="2800" dirty="0" smtClean="0"/>
              <a:t>赤字风险</a:t>
            </a:r>
            <a:endParaRPr lang="en-US" altLang="zh-CN" sz="2800" dirty="0" smtClean="0"/>
          </a:p>
          <a:p>
            <a:pPr marL="457200" lvl="1" indent="0">
              <a:buNone/>
            </a:pPr>
            <a:r>
              <a:rPr lang="zh-CN" altLang="en-US" sz="2800" b="1" dirty="0"/>
              <a:t>赤字风险是指经常性的、长期的、规模不断扩大的财政赤字带来的不良后果超过财政自身承受能力的可能性</a:t>
            </a:r>
            <a:r>
              <a:rPr lang="en-US" altLang="zh-CN" sz="2800" b="1" dirty="0"/>
              <a:t>,</a:t>
            </a:r>
            <a:r>
              <a:rPr lang="zh-CN" altLang="en-US" sz="2800" b="1" dirty="0"/>
              <a:t>它是财政风险的一种最主要的外在表现。我国现阶段</a:t>
            </a:r>
            <a:r>
              <a:rPr lang="zh-CN" altLang="en-US" sz="2800" b="1" dirty="0" smtClean="0"/>
              <a:t>的赤字</a:t>
            </a:r>
            <a:r>
              <a:rPr lang="zh-CN" altLang="en-US" sz="2800" b="1" dirty="0"/>
              <a:t>风险表现为显性财政赤字和隐性财政赤字大量存在。</a:t>
            </a:r>
            <a:endParaRPr lang="en-US" altLang="zh-CN" sz="2800" b="1" dirty="0" smtClean="0"/>
          </a:p>
        </p:txBody>
      </p:sp>
    </p:spTree>
    <p:extLst>
      <p:ext uri="{BB962C8B-B14F-4D97-AF65-F5344CB8AC3E}">
        <p14:creationId xmlns:p14="http://schemas.microsoft.com/office/powerpoint/2010/main" val="15540315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14.2</a:t>
            </a:r>
            <a:r>
              <a:rPr lang="zh-CN" altLang="en-US" b="1" kern="100" dirty="0">
                <a:latin typeface="Times New Roman" panose="02020603050405020304" pitchFamily="18" charset="0"/>
              </a:rPr>
              <a:t>财政风险的分类与主要表现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14.2.5 </a:t>
            </a:r>
            <a:r>
              <a:rPr lang="zh-CN" altLang="en-US" sz="2800" dirty="0" smtClean="0"/>
              <a:t>债务</a:t>
            </a:r>
            <a:r>
              <a:rPr lang="zh-CN" altLang="en-US" sz="2800" dirty="0"/>
              <a:t>风险</a:t>
            </a:r>
            <a:endParaRPr lang="en-US" altLang="zh-CN" sz="2800" dirty="0" smtClean="0"/>
          </a:p>
          <a:p>
            <a:pPr marL="457200" lvl="1" indent="0">
              <a:buNone/>
            </a:pPr>
            <a:r>
              <a:rPr lang="zh-CN" altLang="en-US" sz="2800" b="1" dirty="0"/>
              <a:t>债务风险是指公债发行受阻或政府不能支出到期债务的可能性。在政府不能</a:t>
            </a:r>
            <a:r>
              <a:rPr lang="zh-CN" altLang="en-US" sz="2800" b="1" dirty="0" smtClean="0"/>
              <a:t>依靠</a:t>
            </a:r>
            <a:r>
              <a:rPr lang="zh-CN" altLang="en-US" sz="2800" b="1" dirty="0"/>
              <a:t>从央行透支的情况下</a:t>
            </a:r>
            <a:r>
              <a:rPr lang="en-US" altLang="zh-CN" sz="2800" b="1" dirty="0"/>
              <a:t>,</a:t>
            </a:r>
            <a:r>
              <a:rPr lang="zh-CN" altLang="en-US" sz="2800" b="1" dirty="0"/>
              <a:t>债务风险是财政风险的集中体现。</a:t>
            </a:r>
            <a:endParaRPr lang="en-US" altLang="zh-CN" sz="2800" b="1" dirty="0" smtClean="0"/>
          </a:p>
        </p:txBody>
      </p:sp>
    </p:spTree>
    <p:extLst>
      <p:ext uri="{BB962C8B-B14F-4D97-AF65-F5344CB8AC3E}">
        <p14:creationId xmlns:p14="http://schemas.microsoft.com/office/powerpoint/2010/main" val="24843752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91618" y="1705496"/>
            <a:ext cx="10827062" cy="4711346"/>
          </a:xfrm>
          <a:prstGeom prst="rect">
            <a:avLst/>
          </a:prstGeom>
        </p:spPr>
      </p:pic>
      <p:sp>
        <p:nvSpPr>
          <p:cNvPr id="3" name="矩形 2"/>
          <p:cNvSpPr/>
          <p:nvPr/>
        </p:nvSpPr>
        <p:spPr>
          <a:xfrm>
            <a:off x="4576525" y="517176"/>
            <a:ext cx="3057247" cy="523220"/>
          </a:xfrm>
          <a:prstGeom prst="rect">
            <a:avLst/>
          </a:prstGeom>
        </p:spPr>
        <p:txBody>
          <a:bodyPr wrap="none">
            <a:spAutoFit/>
          </a:bodyPr>
          <a:lstStyle/>
          <a:p>
            <a:r>
              <a:rPr lang="zh-CN" altLang="en-US" sz="2800" dirty="0">
                <a:latin typeface="FZHTK--GBK1-0"/>
              </a:rPr>
              <a:t>我国政府债务矩阵</a:t>
            </a:r>
            <a:endParaRPr lang="zh-CN" altLang="en-US" sz="2800" dirty="0"/>
          </a:p>
        </p:txBody>
      </p:sp>
    </p:spTree>
    <p:extLst>
      <p:ext uri="{BB962C8B-B14F-4D97-AF65-F5344CB8AC3E}">
        <p14:creationId xmlns:p14="http://schemas.microsoft.com/office/powerpoint/2010/main" val="12774293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14.3  </a:t>
            </a:r>
            <a:r>
              <a:rPr lang="zh-CN" altLang="en-US" b="1" kern="100" dirty="0" smtClean="0">
                <a:latin typeface="Times New Roman" panose="02020603050405020304" pitchFamily="18" charset="0"/>
              </a:rPr>
              <a:t>测定</a:t>
            </a:r>
            <a:r>
              <a:rPr lang="zh-CN" altLang="en-US" b="1" kern="100" dirty="0">
                <a:latin typeface="Times New Roman" panose="02020603050405020304" pitchFamily="18" charset="0"/>
              </a:rPr>
              <a:t>财政风险的方法</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14.3.1</a:t>
            </a:r>
            <a:r>
              <a:rPr lang="zh-CN" altLang="en-US" sz="2800" dirty="0"/>
              <a:t>指标分析</a:t>
            </a:r>
            <a:r>
              <a:rPr lang="zh-CN" altLang="en-US" sz="2800" dirty="0" smtClean="0"/>
              <a:t>法</a:t>
            </a:r>
            <a:endParaRPr lang="en-US" altLang="zh-CN" sz="2800" dirty="0" smtClean="0"/>
          </a:p>
          <a:p>
            <a:pPr marL="457200" lvl="1" indent="0">
              <a:buNone/>
            </a:pPr>
            <a:r>
              <a:rPr lang="en-US" altLang="zh-CN" sz="2800" b="1" dirty="0" smtClean="0"/>
              <a:t>1.</a:t>
            </a:r>
            <a:r>
              <a:rPr lang="zh-CN" altLang="en-US" sz="2800" b="1" dirty="0"/>
              <a:t>国内</a:t>
            </a:r>
            <a:r>
              <a:rPr lang="zh-CN" altLang="en-US" sz="2800" b="1" dirty="0" smtClean="0"/>
              <a:t>经济指标</a:t>
            </a:r>
            <a:endParaRPr lang="en-US" altLang="zh-CN" sz="2800" b="1" dirty="0" smtClean="0"/>
          </a:p>
          <a:p>
            <a:pPr marL="457200" lvl="1" indent="0">
              <a:buNone/>
            </a:pPr>
            <a:r>
              <a:rPr lang="en-US" altLang="zh-CN" sz="2800" b="1" dirty="0" smtClean="0"/>
              <a:t>2.</a:t>
            </a:r>
            <a:r>
              <a:rPr lang="zh-CN" altLang="en-US" sz="2800" b="1" dirty="0"/>
              <a:t>国债的风险</a:t>
            </a:r>
            <a:r>
              <a:rPr lang="zh-CN" altLang="en-US" sz="2800" b="1" dirty="0" smtClean="0"/>
              <a:t>指标</a:t>
            </a:r>
            <a:endParaRPr lang="en-US" altLang="zh-CN" sz="2800" b="1" dirty="0" smtClean="0"/>
          </a:p>
          <a:p>
            <a:pPr marL="457200" lvl="1" indent="0">
              <a:buNone/>
            </a:pPr>
            <a:r>
              <a:rPr lang="en-US" altLang="zh-CN" sz="2800" b="1" dirty="0" smtClean="0"/>
              <a:t>3.</a:t>
            </a:r>
            <a:r>
              <a:rPr lang="zh-CN" altLang="en-US" sz="2800" b="1" dirty="0"/>
              <a:t>外债的风险指标</a:t>
            </a:r>
            <a:endParaRPr lang="en-US" altLang="zh-CN" sz="2800" b="1" dirty="0" smtClean="0"/>
          </a:p>
        </p:txBody>
      </p:sp>
    </p:spTree>
    <p:extLst>
      <p:ext uri="{BB962C8B-B14F-4D97-AF65-F5344CB8AC3E}">
        <p14:creationId xmlns:p14="http://schemas.microsoft.com/office/powerpoint/2010/main" val="29307022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14.3  </a:t>
            </a:r>
            <a:r>
              <a:rPr lang="zh-CN" altLang="en-US" b="1" kern="100" dirty="0" smtClean="0">
                <a:latin typeface="Times New Roman" panose="02020603050405020304" pitchFamily="18" charset="0"/>
              </a:rPr>
              <a:t>测定</a:t>
            </a:r>
            <a:r>
              <a:rPr lang="zh-CN" altLang="en-US" b="1" kern="100" dirty="0">
                <a:latin typeface="Times New Roman" panose="02020603050405020304" pitchFamily="18" charset="0"/>
              </a:rPr>
              <a:t>财政风险的方法</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14.3.2 </a:t>
            </a:r>
            <a:r>
              <a:rPr lang="zh-CN" altLang="en-US" sz="2800" dirty="0" smtClean="0"/>
              <a:t>动态分析</a:t>
            </a:r>
            <a:r>
              <a:rPr lang="zh-CN" altLang="en-US" sz="2800" dirty="0"/>
              <a:t>法</a:t>
            </a:r>
            <a:endParaRPr lang="en-US" altLang="zh-CN" sz="2800" dirty="0" smtClean="0"/>
          </a:p>
          <a:p>
            <a:pPr marL="457200" lvl="1" indent="0">
              <a:buNone/>
            </a:pPr>
            <a:r>
              <a:rPr lang="zh-CN" altLang="en-US" sz="2800" b="1" dirty="0"/>
              <a:t>实行持续赤字的国家必然走向破产吗</a:t>
            </a:r>
            <a:r>
              <a:rPr lang="en-US" altLang="zh-CN" sz="2800" b="1" dirty="0"/>
              <a:t>? </a:t>
            </a:r>
            <a:r>
              <a:rPr lang="zh-CN" altLang="en-US" sz="2800" b="1" dirty="0"/>
              <a:t>这些问题可以通过对国债累积和国民收入</a:t>
            </a:r>
            <a:r>
              <a:rPr lang="zh-CN" altLang="en-US" sz="2800" b="1" dirty="0" smtClean="0"/>
              <a:t>增长</a:t>
            </a:r>
            <a:r>
              <a:rPr lang="zh-CN" altLang="en-US" sz="2800" b="1" dirty="0"/>
              <a:t>的动态分析得到回答。</a:t>
            </a:r>
            <a:endParaRPr lang="en-US" altLang="zh-CN" sz="2800" b="1" dirty="0" smtClean="0"/>
          </a:p>
        </p:txBody>
      </p:sp>
    </p:spTree>
    <p:extLst>
      <p:ext uri="{BB962C8B-B14F-4D97-AF65-F5344CB8AC3E}">
        <p14:creationId xmlns:p14="http://schemas.microsoft.com/office/powerpoint/2010/main" val="37235057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14.3  </a:t>
            </a:r>
            <a:r>
              <a:rPr lang="zh-CN" altLang="en-US" b="1" kern="100" dirty="0" smtClean="0">
                <a:latin typeface="Times New Roman" panose="02020603050405020304" pitchFamily="18" charset="0"/>
              </a:rPr>
              <a:t>测定</a:t>
            </a:r>
            <a:r>
              <a:rPr lang="zh-CN" altLang="en-US" b="1" kern="100" dirty="0">
                <a:latin typeface="Times New Roman" panose="02020603050405020304" pitchFamily="18" charset="0"/>
              </a:rPr>
              <a:t>财政风险的方法</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14.3.3</a:t>
            </a:r>
            <a:r>
              <a:rPr lang="zh-CN" altLang="en-US" sz="2800" dirty="0"/>
              <a:t>资产负债分析法</a:t>
            </a:r>
            <a:endParaRPr lang="en-US" altLang="zh-CN" sz="2800" dirty="0" smtClean="0"/>
          </a:p>
          <a:p>
            <a:pPr marL="457200" lvl="1" indent="0">
              <a:buNone/>
            </a:pPr>
            <a:r>
              <a:rPr lang="en-US" altLang="zh-CN" sz="2800" b="1" dirty="0" smtClean="0"/>
              <a:t>1.</a:t>
            </a:r>
            <a:r>
              <a:rPr lang="zh-CN" altLang="en-US" sz="2800" b="1" dirty="0"/>
              <a:t>政府拥有的公共</a:t>
            </a:r>
            <a:r>
              <a:rPr lang="zh-CN" altLang="en-US" sz="2800" b="1" dirty="0" smtClean="0"/>
              <a:t>资源</a:t>
            </a:r>
            <a:endParaRPr lang="en-US" altLang="zh-CN" sz="2800" b="1" dirty="0" smtClean="0"/>
          </a:p>
          <a:p>
            <a:pPr marL="457200" lvl="1" indent="0">
              <a:buNone/>
            </a:pPr>
            <a:r>
              <a:rPr lang="en-US" altLang="zh-CN" sz="2800" b="1" dirty="0" smtClean="0"/>
              <a:t>2.</a:t>
            </a:r>
            <a:r>
              <a:rPr lang="zh-CN" altLang="en-US" sz="2800" b="1" dirty="0"/>
              <a:t>政府应承担的公共支出责任与义务</a:t>
            </a:r>
            <a:endParaRPr lang="en-US" altLang="zh-CN" sz="2800" b="1" dirty="0" smtClean="0"/>
          </a:p>
        </p:txBody>
      </p:sp>
    </p:spTree>
    <p:extLst>
      <p:ext uri="{BB962C8B-B14F-4D97-AF65-F5344CB8AC3E}">
        <p14:creationId xmlns:p14="http://schemas.microsoft.com/office/powerpoint/2010/main" val="34205630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14.3  </a:t>
            </a:r>
            <a:r>
              <a:rPr lang="zh-CN" altLang="en-US" b="1" kern="100" dirty="0" smtClean="0">
                <a:latin typeface="Times New Roman" panose="02020603050405020304" pitchFamily="18" charset="0"/>
              </a:rPr>
              <a:t>测定</a:t>
            </a:r>
            <a:r>
              <a:rPr lang="zh-CN" altLang="en-US" b="1" kern="100" dirty="0">
                <a:latin typeface="Times New Roman" panose="02020603050405020304" pitchFamily="18" charset="0"/>
              </a:rPr>
              <a:t>财政风险的方法</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14.3.4 </a:t>
            </a:r>
            <a:r>
              <a:rPr lang="zh-CN" altLang="en-US" sz="2800" dirty="0" smtClean="0"/>
              <a:t>财政</a:t>
            </a:r>
            <a:r>
              <a:rPr lang="zh-CN" altLang="en-US" sz="2800" dirty="0"/>
              <a:t>风险预警系统</a:t>
            </a:r>
            <a:endParaRPr lang="en-US" altLang="zh-CN" sz="2800" dirty="0" smtClean="0"/>
          </a:p>
          <a:p>
            <a:pPr marL="457200" lvl="1" indent="0">
              <a:buNone/>
            </a:pPr>
            <a:r>
              <a:rPr lang="zh-CN" altLang="en-US" sz="2800" b="1" dirty="0"/>
              <a:t>财政风险预警系统的基本构建原理是在对财政经济运行机制和财政风险形成</a:t>
            </a:r>
            <a:r>
              <a:rPr lang="zh-CN" altLang="en-US" sz="2800" b="1" dirty="0" smtClean="0"/>
              <a:t>分析</a:t>
            </a:r>
            <a:r>
              <a:rPr lang="zh-CN" altLang="en-US" sz="2800" b="1" dirty="0"/>
              <a:t>的基础上</a:t>
            </a:r>
            <a:r>
              <a:rPr lang="en-US" altLang="zh-CN" sz="2800" b="1" dirty="0"/>
              <a:t>,</a:t>
            </a:r>
            <a:r>
              <a:rPr lang="zh-CN" altLang="en-US" sz="2800" b="1" dirty="0"/>
              <a:t>选取指标并建立预警模型</a:t>
            </a:r>
            <a:r>
              <a:rPr lang="en-US" altLang="zh-CN" sz="2800" b="1" dirty="0"/>
              <a:t>,</a:t>
            </a:r>
            <a:r>
              <a:rPr lang="zh-CN" altLang="en-US" sz="2800" b="1" dirty="0"/>
              <a:t>从而对财政运行状况进行描述、判断、评价</a:t>
            </a:r>
            <a:r>
              <a:rPr lang="zh-CN" altLang="en-US" sz="2800" b="1" dirty="0" smtClean="0"/>
              <a:t>。其</a:t>
            </a:r>
            <a:r>
              <a:rPr lang="zh-CN" altLang="en-US" sz="2800" b="1" dirty="0"/>
              <a:t>运用经济理论和各种数学模型方法为主要分析手段</a:t>
            </a:r>
            <a:r>
              <a:rPr lang="en-US" altLang="zh-CN" sz="2800" b="1" dirty="0"/>
              <a:t>,</a:t>
            </a:r>
            <a:r>
              <a:rPr lang="zh-CN" altLang="en-US" sz="2800" b="1" dirty="0"/>
              <a:t>结合历史经济时间序列数据</a:t>
            </a:r>
            <a:r>
              <a:rPr lang="en-US" altLang="zh-CN" sz="2800" b="1" dirty="0" smtClean="0"/>
              <a:t>,</a:t>
            </a:r>
            <a:r>
              <a:rPr lang="zh-CN" altLang="en-US" sz="2800" b="1" dirty="0" smtClean="0"/>
              <a:t>利用</a:t>
            </a:r>
            <a:r>
              <a:rPr lang="zh-CN" altLang="en-US" sz="2800" b="1" dirty="0"/>
              <a:t>预警指标体系和预警模型产生预警结果</a:t>
            </a:r>
            <a:r>
              <a:rPr lang="en-US" altLang="zh-CN" sz="2800" b="1" dirty="0"/>
              <a:t>,</a:t>
            </a:r>
            <a:r>
              <a:rPr lang="zh-CN" altLang="en-US" sz="2800" b="1" dirty="0"/>
              <a:t>对财政运行状况进行总体模拟、分析、</a:t>
            </a:r>
            <a:r>
              <a:rPr lang="zh-CN" altLang="en-US" sz="2800" b="1" dirty="0" smtClean="0"/>
              <a:t>预测</a:t>
            </a:r>
            <a:r>
              <a:rPr lang="zh-CN" altLang="en-US" sz="2800" b="1" dirty="0"/>
              <a:t>和反馈研究。</a:t>
            </a:r>
            <a:endParaRPr lang="en-US" altLang="zh-CN" sz="2800" b="1" dirty="0" smtClean="0"/>
          </a:p>
        </p:txBody>
      </p:sp>
    </p:spTree>
    <p:extLst>
      <p:ext uri="{BB962C8B-B14F-4D97-AF65-F5344CB8AC3E}">
        <p14:creationId xmlns:p14="http://schemas.microsoft.com/office/powerpoint/2010/main" val="42352508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14.4 </a:t>
            </a:r>
            <a:r>
              <a:rPr lang="zh-CN" altLang="en-US" b="1" kern="100" dirty="0" smtClean="0">
                <a:latin typeface="Times New Roman" panose="02020603050405020304" pitchFamily="18" charset="0"/>
              </a:rPr>
              <a:t>财政</a:t>
            </a:r>
            <a:r>
              <a:rPr lang="zh-CN" altLang="en-US" b="1" kern="100" dirty="0">
                <a:latin typeface="Times New Roman" panose="02020603050405020304" pitchFamily="18" charset="0"/>
              </a:rPr>
              <a:t>预警系统的建立与运用</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14.4.1 </a:t>
            </a:r>
            <a:r>
              <a:rPr lang="zh-CN" altLang="en-US" sz="2800" dirty="0" smtClean="0"/>
              <a:t>财政</a:t>
            </a:r>
            <a:r>
              <a:rPr lang="zh-CN" altLang="en-US" sz="2800" dirty="0"/>
              <a:t>风险指标的</a:t>
            </a:r>
            <a:r>
              <a:rPr lang="zh-CN" altLang="en-US" sz="2800" dirty="0" smtClean="0"/>
              <a:t>建立</a:t>
            </a:r>
            <a:endParaRPr lang="en-US" altLang="zh-CN" sz="2800" dirty="0" smtClean="0"/>
          </a:p>
          <a:p>
            <a:pPr marL="457200" lvl="1" indent="0">
              <a:buNone/>
            </a:pPr>
            <a:r>
              <a:rPr lang="zh-CN" altLang="en-US" sz="2800" b="1" dirty="0"/>
              <a:t>财政风险是一系列因素综合影响的结果</a:t>
            </a:r>
            <a:r>
              <a:rPr lang="en-US" altLang="zh-CN" sz="2800" b="1" dirty="0"/>
              <a:t>,</a:t>
            </a:r>
            <a:r>
              <a:rPr lang="zh-CN" altLang="en-US" sz="2800" b="1" dirty="0"/>
              <a:t>财政运行过程中存在着各种显性风险</a:t>
            </a:r>
            <a:r>
              <a:rPr lang="zh-CN" altLang="en-US" sz="2800" b="1" dirty="0" smtClean="0"/>
              <a:t>和隐性</a:t>
            </a:r>
            <a:r>
              <a:rPr lang="zh-CN" altLang="en-US" sz="2800" b="1" dirty="0"/>
              <a:t>风险、体内风险和体外风险、即期风险和远期风险</a:t>
            </a:r>
            <a:r>
              <a:rPr lang="zh-CN" altLang="en-US" sz="2800" b="1" dirty="0" smtClean="0"/>
              <a:t>。</a:t>
            </a:r>
            <a:endParaRPr lang="en-US" altLang="zh-CN" sz="2800" b="1" dirty="0" smtClean="0"/>
          </a:p>
          <a:p>
            <a:pPr marL="457200" lvl="1" indent="0">
              <a:buNone/>
            </a:pPr>
            <a:r>
              <a:rPr lang="zh-CN" altLang="en-US" sz="2800" b="1" dirty="0"/>
              <a:t>财政风险来自财政内部因素带来的风险和各种外部因素转嫁而来的风险</a:t>
            </a:r>
            <a:r>
              <a:rPr lang="en-US" altLang="zh-CN" sz="2800" b="1" dirty="0"/>
              <a:t>,</a:t>
            </a:r>
            <a:r>
              <a:rPr lang="zh-CN" altLang="en-US" sz="2800" b="1" dirty="0"/>
              <a:t>因此</a:t>
            </a:r>
            <a:r>
              <a:rPr lang="en-US" altLang="zh-CN" sz="2800" b="1" dirty="0" smtClean="0"/>
              <a:t>,</a:t>
            </a:r>
            <a:r>
              <a:rPr lang="zh-CN" altLang="en-US" sz="2800" b="1" dirty="0" smtClean="0"/>
              <a:t>我们</a:t>
            </a:r>
            <a:r>
              <a:rPr lang="zh-CN" altLang="en-US" sz="2800" b="1" dirty="0"/>
              <a:t>可将财政风险指标分为内部风险指标和外部风险指标。</a:t>
            </a:r>
            <a:endParaRPr lang="en-US" altLang="zh-CN" sz="2800" b="1" dirty="0" smtClean="0"/>
          </a:p>
        </p:txBody>
      </p:sp>
    </p:spTree>
    <p:extLst>
      <p:ext uri="{BB962C8B-B14F-4D97-AF65-F5344CB8AC3E}">
        <p14:creationId xmlns:p14="http://schemas.microsoft.com/office/powerpoint/2010/main" val="11219518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01887" y="1892968"/>
            <a:ext cx="11194890" cy="2967790"/>
          </a:xfrm>
          <a:prstGeom prst="rect">
            <a:avLst/>
          </a:prstGeom>
        </p:spPr>
      </p:pic>
      <p:sp>
        <p:nvSpPr>
          <p:cNvPr id="3" name="矩形 2"/>
          <p:cNvSpPr/>
          <p:nvPr/>
        </p:nvSpPr>
        <p:spPr>
          <a:xfrm>
            <a:off x="4191172" y="645513"/>
            <a:ext cx="3416320" cy="523220"/>
          </a:xfrm>
          <a:prstGeom prst="rect">
            <a:avLst/>
          </a:prstGeom>
        </p:spPr>
        <p:txBody>
          <a:bodyPr wrap="none">
            <a:spAutoFit/>
          </a:bodyPr>
          <a:lstStyle/>
          <a:p>
            <a:r>
              <a:rPr lang="zh-CN" altLang="en-US" sz="2800" dirty="0">
                <a:latin typeface="FZHTK--GBK1-0"/>
              </a:rPr>
              <a:t>财政风险的具体指标</a:t>
            </a:r>
            <a:endParaRPr lang="zh-CN" altLang="en-US" sz="2800" dirty="0"/>
          </a:p>
        </p:txBody>
      </p:sp>
    </p:spTree>
    <p:extLst>
      <p:ext uri="{BB962C8B-B14F-4D97-AF65-F5344CB8AC3E}">
        <p14:creationId xmlns:p14="http://schemas.microsoft.com/office/powerpoint/2010/main" val="825076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14.1 </a:t>
            </a:r>
            <a:r>
              <a:rPr lang="zh-CN" altLang="en-US" b="1" kern="100" dirty="0" smtClean="0">
                <a:latin typeface="Times New Roman" panose="02020603050405020304" pitchFamily="18" charset="0"/>
              </a:rPr>
              <a:t>财政</a:t>
            </a:r>
            <a:r>
              <a:rPr lang="zh-CN" altLang="en-US" b="1" kern="100" dirty="0">
                <a:latin typeface="Times New Roman" panose="02020603050405020304" pitchFamily="18" charset="0"/>
              </a:rPr>
              <a:t>风险的成因</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14.1.1</a:t>
            </a:r>
            <a:r>
              <a:rPr lang="zh-CN" altLang="en-US" sz="2800" dirty="0"/>
              <a:t>财政需求相对无限大引发的风险</a:t>
            </a:r>
            <a:endParaRPr lang="en-US" altLang="zh-CN" sz="2800" dirty="0" smtClean="0"/>
          </a:p>
          <a:p>
            <a:pPr marL="971550" lvl="1" indent="-514350">
              <a:buAutoNum type="arabicPeriod"/>
            </a:pPr>
            <a:r>
              <a:rPr lang="zh-CN" altLang="en-US" sz="2800" b="1" dirty="0"/>
              <a:t>快速工业化、城市化形成巨额资金</a:t>
            </a:r>
            <a:r>
              <a:rPr lang="zh-CN" altLang="en-US" sz="2800" b="1" dirty="0" smtClean="0"/>
              <a:t>缺口</a:t>
            </a:r>
            <a:endParaRPr lang="en-US" altLang="zh-CN" sz="2800" b="1" dirty="0" smtClean="0"/>
          </a:p>
          <a:p>
            <a:pPr marL="971550" lvl="1" indent="-514350">
              <a:buAutoNum type="arabicPeriod"/>
            </a:pPr>
            <a:r>
              <a:rPr lang="zh-CN" altLang="en-US" sz="2800" b="1" dirty="0"/>
              <a:t>地区经济发展不平衡以及地方政府间</a:t>
            </a:r>
            <a:r>
              <a:rPr lang="zh-CN" altLang="en-US" sz="2800" b="1" dirty="0" smtClean="0"/>
              <a:t>竞争</a:t>
            </a:r>
            <a:endParaRPr lang="en-US" altLang="zh-CN" sz="2800" b="1" dirty="0" smtClean="0"/>
          </a:p>
          <a:p>
            <a:pPr marL="971550" lvl="1" indent="-514350">
              <a:buAutoNum type="arabicPeriod"/>
            </a:pPr>
            <a:r>
              <a:rPr lang="zh-CN" altLang="en-US" sz="2800" b="1" dirty="0"/>
              <a:t>财政供养人员居高不下</a:t>
            </a:r>
            <a:endParaRPr lang="en-US" altLang="zh-CN" sz="2800" b="1" dirty="0"/>
          </a:p>
        </p:txBody>
      </p:sp>
    </p:spTree>
    <p:extLst>
      <p:ext uri="{BB962C8B-B14F-4D97-AF65-F5344CB8AC3E}">
        <p14:creationId xmlns:p14="http://schemas.microsoft.com/office/powerpoint/2010/main" val="9282142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14.4 </a:t>
            </a:r>
            <a:r>
              <a:rPr lang="zh-CN" altLang="en-US" b="1" kern="100" dirty="0" smtClean="0">
                <a:latin typeface="Times New Roman" panose="02020603050405020304" pitchFamily="18" charset="0"/>
              </a:rPr>
              <a:t>财政</a:t>
            </a:r>
            <a:r>
              <a:rPr lang="zh-CN" altLang="en-US" b="1" kern="100" dirty="0">
                <a:latin typeface="Times New Roman" panose="02020603050405020304" pitchFamily="18" charset="0"/>
              </a:rPr>
              <a:t>预警系统的建立与运用</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14.4.2 </a:t>
            </a:r>
            <a:r>
              <a:rPr lang="zh-CN" altLang="en-US" sz="2800" dirty="0" smtClean="0"/>
              <a:t>财政</a:t>
            </a:r>
            <a:r>
              <a:rPr lang="zh-CN" altLang="en-US" sz="2800" dirty="0"/>
              <a:t>风险指标的合成</a:t>
            </a:r>
            <a:endParaRPr lang="en-US" altLang="zh-CN" sz="2800" dirty="0" smtClean="0"/>
          </a:p>
          <a:p>
            <a:pPr marL="971550" lvl="1" indent="-514350">
              <a:buAutoNum type="arabicPeriod"/>
            </a:pPr>
            <a:r>
              <a:rPr lang="zh-CN" altLang="en-US" sz="2800" b="1" dirty="0" smtClean="0"/>
              <a:t>将</a:t>
            </a:r>
            <a:r>
              <a:rPr lang="zh-CN" altLang="en-US" sz="2800" b="1" dirty="0"/>
              <a:t>每个预警指标进行“标准化”</a:t>
            </a:r>
            <a:r>
              <a:rPr lang="zh-CN" altLang="en-US" sz="2800" b="1" dirty="0" smtClean="0"/>
              <a:t>处理</a:t>
            </a:r>
            <a:endParaRPr lang="en-US" altLang="zh-CN" sz="2800" b="1" dirty="0" smtClean="0"/>
          </a:p>
          <a:p>
            <a:pPr marL="971550" lvl="1" indent="-514350">
              <a:buAutoNum type="arabicPeriod"/>
            </a:pPr>
            <a:r>
              <a:rPr lang="zh-CN" altLang="en-US" sz="2800" b="1" dirty="0"/>
              <a:t>赋予每个预警指标相应的权重</a:t>
            </a:r>
            <a:endParaRPr lang="en-US" altLang="zh-CN" sz="2800" b="1" dirty="0" smtClean="0"/>
          </a:p>
        </p:txBody>
      </p:sp>
    </p:spTree>
    <p:extLst>
      <p:ext uri="{BB962C8B-B14F-4D97-AF65-F5344CB8AC3E}">
        <p14:creationId xmlns:p14="http://schemas.microsoft.com/office/powerpoint/2010/main" val="39925550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14.4 </a:t>
            </a:r>
            <a:r>
              <a:rPr lang="zh-CN" altLang="en-US" b="1" kern="100" dirty="0" smtClean="0">
                <a:latin typeface="Times New Roman" panose="02020603050405020304" pitchFamily="18" charset="0"/>
              </a:rPr>
              <a:t>财政</a:t>
            </a:r>
            <a:r>
              <a:rPr lang="zh-CN" altLang="en-US" b="1" kern="100" dirty="0">
                <a:latin typeface="Times New Roman" panose="02020603050405020304" pitchFamily="18" charset="0"/>
              </a:rPr>
              <a:t>预警系统的建立与运用</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14.4.3 </a:t>
            </a:r>
            <a:r>
              <a:rPr lang="zh-CN" altLang="en-US" sz="2800" dirty="0" smtClean="0"/>
              <a:t>财政</a:t>
            </a:r>
            <a:r>
              <a:rPr lang="zh-CN" altLang="en-US" sz="2800" dirty="0"/>
              <a:t>风险值的给定和预警</a:t>
            </a:r>
            <a:endParaRPr lang="en-US" altLang="zh-CN" sz="2800" dirty="0" smtClean="0"/>
          </a:p>
          <a:p>
            <a:pPr marL="457200" lvl="1" indent="0">
              <a:buNone/>
            </a:pPr>
            <a:r>
              <a:rPr lang="zh-CN" altLang="en-US" sz="2800" b="1" dirty="0"/>
              <a:t>为了直观、具体地描绘出财政风险状况</a:t>
            </a:r>
            <a:r>
              <a:rPr lang="en-US" altLang="zh-CN" sz="2800" b="1" dirty="0"/>
              <a:t>,</a:t>
            </a:r>
            <a:r>
              <a:rPr lang="zh-CN" altLang="en-US" sz="2800" b="1" dirty="0"/>
              <a:t>还需要描述不同时期合成指标所属</a:t>
            </a:r>
            <a:r>
              <a:rPr lang="zh-CN" altLang="en-US" sz="2800" b="1" dirty="0" smtClean="0"/>
              <a:t>信用区域</a:t>
            </a:r>
            <a:r>
              <a:rPr lang="zh-CN" altLang="en-US" sz="2800" b="1" dirty="0"/>
              <a:t>。因此</a:t>
            </a:r>
            <a:r>
              <a:rPr lang="en-US" altLang="zh-CN" sz="2800" b="1" dirty="0"/>
              <a:t>,</a:t>
            </a:r>
            <a:r>
              <a:rPr lang="zh-CN" altLang="en-US" sz="2800" b="1" dirty="0"/>
              <a:t>必须确定综合指标分数的临界值。对合成指数分数临界值和预警</a:t>
            </a:r>
            <a:r>
              <a:rPr lang="zh-CN" altLang="en-US" sz="2800" b="1" dirty="0" smtClean="0"/>
              <a:t>信号灯的</a:t>
            </a:r>
            <a:r>
              <a:rPr lang="zh-CN" altLang="en-US" sz="2800" b="1" dirty="0"/>
              <a:t>设置需要丰富的经验。</a:t>
            </a:r>
            <a:endParaRPr lang="en-US" altLang="zh-CN" sz="2800" b="1" dirty="0" smtClean="0"/>
          </a:p>
        </p:txBody>
      </p:sp>
    </p:spTree>
    <p:extLst>
      <p:ext uri="{BB962C8B-B14F-4D97-AF65-F5344CB8AC3E}">
        <p14:creationId xmlns:p14="http://schemas.microsoft.com/office/powerpoint/2010/main" val="13470549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a:lnSpc>
                <a:spcPct val="150000"/>
              </a:lnSpc>
            </a:pPr>
            <a:r>
              <a:rPr lang="zh-CN" altLang="en-US" sz="2400" dirty="0"/>
              <a:t>产生财政风险的原因有很多。从中央政府来看</a:t>
            </a:r>
            <a:r>
              <a:rPr lang="en-US" altLang="zh-CN" sz="2400" dirty="0"/>
              <a:t>,</a:t>
            </a:r>
            <a:r>
              <a:rPr lang="zh-CN" altLang="en-US" sz="2400" dirty="0"/>
              <a:t>由于其债务核算相对健全</a:t>
            </a:r>
            <a:r>
              <a:rPr lang="en-US" altLang="zh-CN" sz="2400" dirty="0"/>
              <a:t>,</a:t>
            </a:r>
            <a:r>
              <a:rPr lang="zh-CN" altLang="en-US" sz="2400" dirty="0"/>
              <a:t>融资形式较为</a:t>
            </a:r>
            <a:r>
              <a:rPr lang="zh-CN" altLang="en-US" sz="2400" dirty="0" smtClean="0"/>
              <a:t>单一</a:t>
            </a:r>
            <a:r>
              <a:rPr lang="en-US" altLang="zh-CN" sz="2400" dirty="0"/>
              <a:t>,</a:t>
            </a:r>
            <a:r>
              <a:rPr lang="zh-CN" altLang="en-US" sz="2400" dirty="0"/>
              <a:t>因此财政风险的原因也较为简单。从地方政府来看</a:t>
            </a:r>
            <a:r>
              <a:rPr lang="en-US" altLang="zh-CN" sz="2400" dirty="0"/>
              <a:t>,</a:t>
            </a:r>
            <a:r>
              <a:rPr lang="zh-CN" altLang="en-US" sz="2400" dirty="0"/>
              <a:t>产生财政风险的源头很多。一方面</a:t>
            </a:r>
            <a:r>
              <a:rPr lang="en-US" altLang="zh-CN" sz="2400" dirty="0"/>
              <a:t>,</a:t>
            </a:r>
            <a:r>
              <a:rPr lang="zh-CN" altLang="en-US" sz="2400" dirty="0"/>
              <a:t>地方政府的财政需求很大；另一方面</a:t>
            </a:r>
            <a:r>
              <a:rPr lang="en-US" altLang="zh-CN" sz="2400" dirty="0"/>
              <a:t>,</a:t>
            </a:r>
            <a:r>
              <a:rPr lang="zh-CN" altLang="en-US" sz="2400" dirty="0"/>
              <a:t>地方政府的借债能力非常强大</a:t>
            </a:r>
            <a:r>
              <a:rPr lang="en-US" altLang="zh-CN" sz="2400" dirty="0"/>
              <a:t>,</a:t>
            </a:r>
            <a:r>
              <a:rPr lang="zh-CN" altLang="en-US" sz="2400" dirty="0"/>
              <a:t>可以通过事业单位、国有企业等主体</a:t>
            </a:r>
            <a:r>
              <a:rPr lang="zh-CN" altLang="en-US" sz="2400" dirty="0" smtClean="0"/>
              <a:t>对外</a:t>
            </a:r>
            <a:r>
              <a:rPr lang="zh-CN" altLang="en-US" sz="2400" dirty="0"/>
              <a:t>融资</a:t>
            </a:r>
            <a:r>
              <a:rPr lang="en-US" altLang="zh-CN" sz="2400" dirty="0"/>
              <a:t>,</a:t>
            </a:r>
            <a:r>
              <a:rPr lang="zh-CN" altLang="en-US" sz="2400" dirty="0"/>
              <a:t>可以对银行等金融机构施加压力</a:t>
            </a:r>
            <a:r>
              <a:rPr lang="en-US" altLang="zh-CN" sz="2400" dirty="0"/>
              <a:t>,</a:t>
            </a:r>
            <a:r>
              <a:rPr lang="zh-CN" altLang="en-US" sz="2400" dirty="0"/>
              <a:t>成功</a:t>
            </a:r>
            <a:r>
              <a:rPr lang="zh-CN" altLang="en-US" sz="2400" dirty="0" smtClean="0"/>
              <a:t>贷款</a:t>
            </a:r>
            <a:r>
              <a:rPr lang="zh-CN" altLang="en-US" sz="2400" dirty="0"/>
              <a:t>。因此</a:t>
            </a:r>
            <a:r>
              <a:rPr lang="en-US" altLang="zh-CN" sz="2400" dirty="0" smtClean="0"/>
              <a:t>,</a:t>
            </a:r>
            <a:r>
              <a:rPr lang="zh-CN" altLang="en-US" sz="2400" dirty="0" smtClean="0"/>
              <a:t>从</a:t>
            </a:r>
            <a:r>
              <a:rPr lang="zh-CN" altLang="en-US" sz="2400" dirty="0"/>
              <a:t>融资的需求和供给两方面来看</a:t>
            </a:r>
            <a:r>
              <a:rPr lang="en-US" altLang="zh-CN" sz="2400" dirty="0"/>
              <a:t>,</a:t>
            </a:r>
            <a:r>
              <a:rPr lang="zh-CN" altLang="en-US" sz="2400" dirty="0" smtClean="0"/>
              <a:t>地方政府</a:t>
            </a:r>
            <a:r>
              <a:rPr lang="zh-CN" altLang="en-US" sz="2400" dirty="0"/>
              <a:t>的财政风险都很容易爆发</a:t>
            </a:r>
            <a:r>
              <a:rPr lang="zh-CN" altLang="en-US" sz="2400" dirty="0" smtClean="0"/>
              <a:t>。</a:t>
            </a:r>
            <a:r>
              <a:rPr lang="en-US" altLang="zh-CN" sz="2400" dirty="0" smtClean="0"/>
              <a:t/>
            </a:r>
            <a:br>
              <a:rPr lang="en-US" altLang="zh-CN" sz="2400" dirty="0" smtClean="0"/>
            </a:br>
            <a:r>
              <a:rPr lang="zh-CN" altLang="en-US" sz="2400" dirty="0"/>
              <a:t>财政风险的表现形式多种多样</a:t>
            </a:r>
            <a:r>
              <a:rPr lang="zh-CN" altLang="en-US" sz="2400" dirty="0" smtClean="0"/>
              <a:t>。</a:t>
            </a:r>
            <a:r>
              <a:rPr lang="en-US" altLang="zh-CN" sz="2400" dirty="0" smtClean="0"/>
              <a:t/>
            </a:r>
            <a:br>
              <a:rPr lang="en-US" altLang="zh-CN" sz="2400" dirty="0" smtClean="0"/>
            </a:br>
            <a:r>
              <a:rPr lang="zh-CN" altLang="en-US" sz="2400"/>
              <a:t>财政风险可以从不同的角度进行测定。</a:t>
            </a:r>
            <a:endParaRPr lang="zh-CN" altLang="en-US" sz="24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smtClean="0">
                <a:latin typeface="华文新魏" panose="02010800040101010101" pitchFamily="2" charset="-122"/>
                <a:ea typeface="华文新魏" panose="02010800040101010101" pitchFamily="2" charset="-122"/>
              </a:rPr>
              <a:t>本章小结</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2053283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14.1 </a:t>
            </a:r>
            <a:r>
              <a:rPr lang="zh-CN" altLang="en-US" b="1" kern="100" dirty="0" smtClean="0">
                <a:latin typeface="Times New Roman" panose="02020603050405020304" pitchFamily="18" charset="0"/>
              </a:rPr>
              <a:t>财政</a:t>
            </a:r>
            <a:r>
              <a:rPr lang="zh-CN" altLang="en-US" b="1" kern="100" dirty="0">
                <a:latin typeface="Times New Roman" panose="02020603050405020304" pitchFamily="18" charset="0"/>
              </a:rPr>
              <a:t>风险的成因</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14.1.2 </a:t>
            </a:r>
            <a:r>
              <a:rPr lang="zh-CN" altLang="en-US" sz="2800" dirty="0" smtClean="0"/>
              <a:t>财政体制</a:t>
            </a:r>
            <a:r>
              <a:rPr lang="zh-CN" altLang="en-US" sz="2800" dirty="0"/>
              <a:t>不完善引发的</a:t>
            </a:r>
            <a:r>
              <a:rPr lang="zh-CN" altLang="en-US" sz="2800" dirty="0" smtClean="0"/>
              <a:t>风险</a:t>
            </a:r>
            <a:endParaRPr lang="en-US" altLang="zh-CN" sz="2800" dirty="0" smtClean="0"/>
          </a:p>
          <a:p>
            <a:pPr marL="971550" lvl="1" indent="-514350">
              <a:buAutoNum type="arabicPeriod"/>
            </a:pPr>
            <a:r>
              <a:rPr lang="zh-CN" altLang="en-US" sz="2800" b="1" dirty="0" smtClean="0"/>
              <a:t>各级</a:t>
            </a:r>
            <a:r>
              <a:rPr lang="zh-CN" altLang="en-US" sz="2800" b="1" dirty="0"/>
              <a:t>政府之间事权财权划分不清</a:t>
            </a:r>
            <a:r>
              <a:rPr lang="en-US" altLang="zh-CN" sz="2800" b="1" dirty="0"/>
              <a:t>,</a:t>
            </a:r>
            <a:r>
              <a:rPr lang="zh-CN" altLang="en-US" sz="2800" b="1" dirty="0"/>
              <a:t>基层财政收入少、负担</a:t>
            </a:r>
            <a:r>
              <a:rPr lang="zh-CN" altLang="en-US" sz="2800" b="1" dirty="0" smtClean="0"/>
              <a:t>重</a:t>
            </a:r>
            <a:endParaRPr lang="en-US" altLang="zh-CN" sz="2800" b="1" dirty="0" smtClean="0"/>
          </a:p>
          <a:p>
            <a:pPr marL="971550" lvl="1" indent="-514350">
              <a:buAutoNum type="arabicPeriod"/>
            </a:pPr>
            <a:r>
              <a:rPr lang="zh-CN" altLang="en-US" sz="2800" b="1" dirty="0"/>
              <a:t>转移支付不到位使地方财政收支矛盾更加</a:t>
            </a:r>
            <a:r>
              <a:rPr lang="zh-CN" altLang="en-US" sz="2800" b="1" dirty="0" smtClean="0"/>
              <a:t>突出</a:t>
            </a:r>
            <a:endParaRPr lang="en-US" altLang="zh-CN" sz="2800" b="1" dirty="0" smtClean="0"/>
          </a:p>
          <a:p>
            <a:pPr marL="971550" lvl="1" indent="-514350">
              <a:buAutoNum type="arabicPeriod"/>
            </a:pPr>
            <a:r>
              <a:rPr lang="zh-CN" altLang="en-US" sz="2800" b="1" dirty="0"/>
              <a:t>国债转贷</a:t>
            </a:r>
            <a:r>
              <a:rPr lang="zh-CN" altLang="en-US" sz="2800" b="1" dirty="0" smtClean="0"/>
              <a:t>政策</a:t>
            </a:r>
            <a:endParaRPr lang="en-US" altLang="zh-CN" sz="2800" b="1" dirty="0" smtClean="0"/>
          </a:p>
        </p:txBody>
      </p:sp>
    </p:spTree>
    <p:extLst>
      <p:ext uri="{BB962C8B-B14F-4D97-AF65-F5344CB8AC3E}">
        <p14:creationId xmlns:p14="http://schemas.microsoft.com/office/powerpoint/2010/main" val="24208639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14.1 </a:t>
            </a:r>
            <a:r>
              <a:rPr lang="zh-CN" altLang="en-US" b="1" kern="100" dirty="0" smtClean="0">
                <a:latin typeface="Times New Roman" panose="02020603050405020304" pitchFamily="18" charset="0"/>
              </a:rPr>
              <a:t>财政</a:t>
            </a:r>
            <a:r>
              <a:rPr lang="zh-CN" altLang="en-US" b="1" kern="100" dirty="0">
                <a:latin typeface="Times New Roman" panose="02020603050405020304" pitchFamily="18" charset="0"/>
              </a:rPr>
              <a:t>风险的成因</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14.1.3 </a:t>
            </a:r>
            <a:r>
              <a:rPr lang="zh-CN" altLang="en-US" sz="2800" dirty="0" smtClean="0"/>
              <a:t>政府</a:t>
            </a:r>
            <a:r>
              <a:rPr lang="zh-CN" altLang="en-US" sz="2800" dirty="0"/>
              <a:t>任期制下理财行为引发的</a:t>
            </a:r>
            <a:r>
              <a:rPr lang="zh-CN" altLang="en-US" sz="2800" dirty="0" smtClean="0"/>
              <a:t>风险</a:t>
            </a:r>
            <a:endParaRPr lang="en-US" altLang="zh-CN" sz="2800" dirty="0" smtClean="0"/>
          </a:p>
          <a:p>
            <a:pPr marL="971550" lvl="1" indent="-514350">
              <a:buAutoNum type="arabicPeriod"/>
            </a:pPr>
            <a:r>
              <a:rPr lang="zh-CN" altLang="en-US" sz="2800" b="1" dirty="0" smtClean="0"/>
              <a:t>债务</a:t>
            </a:r>
            <a:r>
              <a:rPr lang="zh-CN" altLang="en-US" sz="2800" b="1" dirty="0"/>
              <a:t>管理的偿债责任不明</a:t>
            </a:r>
            <a:r>
              <a:rPr lang="en-US" altLang="zh-CN" sz="2800" b="1" dirty="0"/>
              <a:t>,</a:t>
            </a:r>
            <a:r>
              <a:rPr lang="zh-CN" altLang="en-US" sz="2800" b="1" dirty="0"/>
              <a:t>预算约束</a:t>
            </a:r>
            <a:r>
              <a:rPr lang="zh-CN" altLang="en-US" sz="2800" b="1" dirty="0" smtClean="0"/>
              <a:t>软化</a:t>
            </a:r>
            <a:endParaRPr lang="en-US" altLang="zh-CN" sz="2800" b="1" dirty="0" smtClean="0"/>
          </a:p>
          <a:p>
            <a:pPr marL="971550" lvl="1" indent="-514350">
              <a:buAutoNum type="arabicPeriod"/>
            </a:pPr>
            <a:r>
              <a:rPr lang="zh-CN" altLang="en-US" sz="2800" b="1" dirty="0"/>
              <a:t>地方主要官员变动</a:t>
            </a:r>
            <a:r>
              <a:rPr lang="zh-CN" altLang="en-US" sz="2800" b="1" dirty="0" smtClean="0"/>
              <a:t>频繁</a:t>
            </a:r>
            <a:endParaRPr lang="en-US" altLang="zh-CN" sz="2800" b="1" dirty="0" smtClean="0"/>
          </a:p>
          <a:p>
            <a:pPr marL="971550" lvl="1" indent="-514350">
              <a:buAutoNum type="arabicPeriod"/>
            </a:pPr>
            <a:r>
              <a:rPr lang="zh-CN" altLang="en-US" sz="2800" b="1" dirty="0"/>
              <a:t>干部考核制度扭曲</a:t>
            </a:r>
            <a:endParaRPr lang="en-US" altLang="zh-CN" sz="2800" b="1" dirty="0" smtClean="0"/>
          </a:p>
        </p:txBody>
      </p:sp>
    </p:spTree>
    <p:extLst>
      <p:ext uri="{BB962C8B-B14F-4D97-AF65-F5344CB8AC3E}">
        <p14:creationId xmlns:p14="http://schemas.microsoft.com/office/powerpoint/2010/main" val="10994412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14.1 </a:t>
            </a:r>
            <a:r>
              <a:rPr lang="zh-CN" altLang="en-US" b="1" kern="100" dirty="0" smtClean="0">
                <a:latin typeface="Times New Roman" panose="02020603050405020304" pitchFamily="18" charset="0"/>
              </a:rPr>
              <a:t>财政</a:t>
            </a:r>
            <a:r>
              <a:rPr lang="zh-CN" altLang="en-US" b="1" kern="100" dirty="0">
                <a:latin typeface="Times New Roman" panose="02020603050405020304" pitchFamily="18" charset="0"/>
              </a:rPr>
              <a:t>风险的成因</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14.1.4 </a:t>
            </a:r>
            <a:r>
              <a:rPr lang="zh-CN" altLang="en-US" sz="2800" dirty="0" smtClean="0"/>
              <a:t>政府</a:t>
            </a:r>
            <a:r>
              <a:rPr lang="zh-CN" altLang="en-US" sz="2800" dirty="0"/>
              <a:t>借债能力相对强大引发的</a:t>
            </a:r>
            <a:r>
              <a:rPr lang="zh-CN" altLang="en-US" sz="2800" dirty="0" smtClean="0"/>
              <a:t>风险</a:t>
            </a:r>
            <a:endParaRPr lang="en-US" altLang="zh-CN" sz="2800" dirty="0" smtClean="0"/>
          </a:p>
          <a:p>
            <a:pPr marL="971550" lvl="1" indent="-514350">
              <a:buAutoNum type="arabicPeriod"/>
            </a:pPr>
            <a:r>
              <a:rPr lang="zh-CN" altLang="en-US" sz="2800" b="1" dirty="0" smtClean="0"/>
              <a:t>政府</a:t>
            </a:r>
            <a:r>
              <a:rPr lang="zh-CN" altLang="en-US" sz="2800" b="1" dirty="0"/>
              <a:t>对资金的需求主体有较强的</a:t>
            </a:r>
            <a:r>
              <a:rPr lang="zh-CN" altLang="en-US" sz="2800" b="1" dirty="0" smtClean="0"/>
              <a:t>影响力</a:t>
            </a:r>
            <a:endParaRPr lang="en-US" altLang="zh-CN" sz="2800" b="1" dirty="0" smtClean="0"/>
          </a:p>
          <a:p>
            <a:pPr marL="971550" lvl="1" indent="-514350">
              <a:buAutoNum type="arabicPeriod"/>
            </a:pPr>
            <a:r>
              <a:rPr lang="zh-CN" altLang="en-US" sz="2800" b="1" dirty="0"/>
              <a:t>政府对资金的供给主体有较强的</a:t>
            </a:r>
            <a:r>
              <a:rPr lang="zh-CN" altLang="en-US" sz="2800" b="1" dirty="0" smtClean="0"/>
              <a:t>影响力</a:t>
            </a:r>
            <a:endParaRPr lang="en-US" altLang="zh-CN" sz="2800" b="1" dirty="0" smtClean="0"/>
          </a:p>
          <a:p>
            <a:pPr marL="971550" lvl="1" indent="-514350">
              <a:buAutoNum type="arabicPeriod"/>
            </a:pPr>
            <a:endParaRPr lang="en-US" altLang="zh-CN" sz="2800" b="1" dirty="0" smtClean="0"/>
          </a:p>
        </p:txBody>
      </p:sp>
    </p:spTree>
    <p:extLst>
      <p:ext uri="{BB962C8B-B14F-4D97-AF65-F5344CB8AC3E}">
        <p14:creationId xmlns:p14="http://schemas.microsoft.com/office/powerpoint/2010/main" val="13893236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14.1 </a:t>
            </a:r>
            <a:r>
              <a:rPr lang="zh-CN" altLang="en-US" b="1" kern="100" dirty="0" smtClean="0">
                <a:latin typeface="Times New Roman" panose="02020603050405020304" pitchFamily="18" charset="0"/>
              </a:rPr>
              <a:t>财政</a:t>
            </a:r>
            <a:r>
              <a:rPr lang="zh-CN" altLang="en-US" b="1" kern="100" dirty="0">
                <a:latin typeface="Times New Roman" panose="02020603050405020304" pitchFamily="18" charset="0"/>
              </a:rPr>
              <a:t>风险的成因</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14.1.5</a:t>
            </a:r>
            <a:r>
              <a:rPr lang="zh-CN" altLang="en-US" sz="2800" dirty="0" smtClean="0"/>
              <a:t>债务</a:t>
            </a:r>
            <a:r>
              <a:rPr lang="zh-CN" altLang="en-US" sz="2800" dirty="0"/>
              <a:t>管理机制缺失引发的</a:t>
            </a:r>
            <a:r>
              <a:rPr lang="zh-CN" altLang="en-US" sz="2800" dirty="0" smtClean="0"/>
              <a:t>风险</a:t>
            </a:r>
            <a:endParaRPr lang="en-US" altLang="zh-CN" sz="2800" dirty="0" smtClean="0"/>
          </a:p>
          <a:p>
            <a:pPr marL="971550" lvl="1" indent="-514350">
              <a:buAutoNum type="arabicPeriod"/>
            </a:pPr>
            <a:r>
              <a:rPr lang="zh-CN" altLang="en-US" sz="2800" b="1" dirty="0" smtClean="0"/>
              <a:t>债务</a:t>
            </a:r>
            <a:r>
              <a:rPr lang="zh-CN" altLang="en-US" sz="2800" b="1" dirty="0"/>
              <a:t>统计不</a:t>
            </a:r>
            <a:r>
              <a:rPr lang="zh-CN" altLang="en-US" sz="2800" b="1" dirty="0" smtClean="0"/>
              <a:t>全面</a:t>
            </a:r>
            <a:endParaRPr lang="en-US" altLang="zh-CN" sz="2800" b="1" dirty="0" smtClean="0"/>
          </a:p>
          <a:p>
            <a:pPr marL="971550" lvl="1" indent="-514350">
              <a:buAutoNum type="arabicPeriod"/>
            </a:pPr>
            <a:r>
              <a:rPr lang="zh-CN" altLang="en-US" sz="2800" b="1" dirty="0"/>
              <a:t>债务资金的投向未经充分论证</a:t>
            </a:r>
            <a:endParaRPr lang="en-US" altLang="zh-CN" sz="2800" b="1" dirty="0" smtClean="0"/>
          </a:p>
        </p:txBody>
      </p:sp>
    </p:spTree>
    <p:extLst>
      <p:ext uri="{BB962C8B-B14F-4D97-AF65-F5344CB8AC3E}">
        <p14:creationId xmlns:p14="http://schemas.microsoft.com/office/powerpoint/2010/main" val="38560297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14.1 </a:t>
            </a:r>
            <a:r>
              <a:rPr lang="zh-CN" altLang="en-US" b="1" kern="100" dirty="0" smtClean="0">
                <a:latin typeface="Times New Roman" panose="02020603050405020304" pitchFamily="18" charset="0"/>
              </a:rPr>
              <a:t>财政</a:t>
            </a:r>
            <a:r>
              <a:rPr lang="zh-CN" altLang="en-US" b="1" kern="100" dirty="0">
                <a:latin typeface="Times New Roman" panose="02020603050405020304" pitchFamily="18" charset="0"/>
              </a:rPr>
              <a:t>风险的成因</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14.1.6</a:t>
            </a:r>
            <a:r>
              <a:rPr lang="zh-CN" altLang="en-US" sz="2800" dirty="0"/>
              <a:t>投融资体制不完善引发的风险</a:t>
            </a:r>
            <a:endParaRPr lang="en-US" altLang="zh-CN" sz="2800" dirty="0" smtClean="0"/>
          </a:p>
          <a:p>
            <a:pPr marL="971550" lvl="1" indent="-514350">
              <a:buAutoNum type="arabicPeriod"/>
            </a:pPr>
            <a:r>
              <a:rPr lang="zh-CN" altLang="en-US" sz="2800" b="1" dirty="0"/>
              <a:t>地方政府仍然大量地介入竞争性</a:t>
            </a:r>
            <a:r>
              <a:rPr lang="zh-CN" altLang="en-US" sz="2800" b="1" dirty="0" smtClean="0"/>
              <a:t>领域</a:t>
            </a:r>
            <a:endParaRPr lang="en-US" altLang="zh-CN" sz="2800" b="1" dirty="0" smtClean="0"/>
          </a:p>
          <a:p>
            <a:pPr marL="971550" lvl="1" indent="-514350">
              <a:buAutoNum type="arabicPeriod"/>
            </a:pPr>
            <a:r>
              <a:rPr lang="zh-CN" altLang="en-US" sz="2800" b="1" dirty="0"/>
              <a:t>公共事业领域市场化改革缓慢</a:t>
            </a:r>
            <a:endParaRPr lang="en-US" altLang="zh-CN" sz="2800" b="1" dirty="0" smtClean="0"/>
          </a:p>
        </p:txBody>
      </p:sp>
    </p:spTree>
    <p:extLst>
      <p:ext uri="{BB962C8B-B14F-4D97-AF65-F5344CB8AC3E}">
        <p14:creationId xmlns:p14="http://schemas.microsoft.com/office/powerpoint/2010/main" val="10805016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14.2</a:t>
            </a:r>
            <a:r>
              <a:rPr lang="zh-CN" altLang="en-US" b="1" kern="100" dirty="0">
                <a:latin typeface="Times New Roman" panose="02020603050405020304" pitchFamily="18" charset="0"/>
              </a:rPr>
              <a:t>财政风险的分类与主要表现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14.2.1</a:t>
            </a:r>
            <a:r>
              <a:rPr lang="zh-CN" altLang="en-US" sz="2800" dirty="0"/>
              <a:t>财政风险的</a:t>
            </a:r>
            <a:r>
              <a:rPr lang="zh-CN" altLang="en-US" sz="2800" dirty="0" smtClean="0"/>
              <a:t>分类</a:t>
            </a:r>
            <a:endParaRPr lang="en-US" altLang="zh-CN" sz="2800" dirty="0" smtClean="0"/>
          </a:p>
          <a:p>
            <a:pPr marL="971550" lvl="1" indent="-514350">
              <a:buAutoNum type="arabicPeriod"/>
            </a:pPr>
            <a:r>
              <a:rPr lang="zh-CN" altLang="en-US" sz="2800" b="1" dirty="0" smtClean="0"/>
              <a:t>根据</a:t>
            </a:r>
            <a:r>
              <a:rPr lang="zh-CN" altLang="en-US" sz="2800" b="1" dirty="0"/>
              <a:t>财政风险的显露程度</a:t>
            </a:r>
            <a:r>
              <a:rPr lang="zh-CN" altLang="en-US" sz="2800" b="1" dirty="0" smtClean="0"/>
              <a:t>划分</a:t>
            </a:r>
            <a:endParaRPr lang="en-US" altLang="zh-CN" sz="2800" b="1" dirty="0" smtClean="0"/>
          </a:p>
          <a:p>
            <a:pPr marL="971550" lvl="1" indent="-514350">
              <a:buAutoNum type="arabicPeriod"/>
            </a:pPr>
            <a:r>
              <a:rPr lang="zh-CN" altLang="en-US" sz="2800" b="1" dirty="0"/>
              <a:t>按照财政风险的归属情况</a:t>
            </a:r>
            <a:r>
              <a:rPr lang="zh-CN" altLang="en-US" sz="2800" b="1" dirty="0" smtClean="0"/>
              <a:t>划分</a:t>
            </a:r>
            <a:endParaRPr lang="en-US" altLang="zh-CN" sz="2800" b="1" dirty="0" smtClean="0"/>
          </a:p>
          <a:p>
            <a:pPr marL="971550" lvl="1" indent="-514350">
              <a:buAutoNum type="arabicPeriod"/>
            </a:pPr>
            <a:r>
              <a:rPr lang="zh-CN" altLang="en-US" sz="2800" b="1" dirty="0"/>
              <a:t>根据财政风险的形成原因</a:t>
            </a:r>
            <a:r>
              <a:rPr lang="zh-CN" altLang="en-US" sz="2800" b="1" dirty="0" smtClean="0"/>
              <a:t>划分</a:t>
            </a:r>
            <a:endParaRPr lang="en-US" altLang="zh-CN" sz="2800" b="1" dirty="0" smtClean="0"/>
          </a:p>
          <a:p>
            <a:pPr marL="971550" lvl="1" indent="-514350">
              <a:buAutoNum type="arabicPeriod"/>
            </a:pPr>
            <a:r>
              <a:rPr lang="zh-CN" altLang="en-US" sz="2800" b="1" dirty="0"/>
              <a:t>根据风险因素的作用方式划分</a:t>
            </a:r>
            <a:endParaRPr lang="en-US" altLang="zh-CN" sz="2800" b="1" dirty="0" smtClean="0"/>
          </a:p>
          <a:p>
            <a:pPr marL="971550" lvl="1" indent="-514350">
              <a:buAutoNum type="arabicPeriod"/>
            </a:pPr>
            <a:endParaRPr lang="en-US" altLang="zh-CN" sz="2800" b="1" dirty="0" smtClean="0"/>
          </a:p>
        </p:txBody>
      </p:sp>
    </p:spTree>
    <p:extLst>
      <p:ext uri="{BB962C8B-B14F-4D97-AF65-F5344CB8AC3E}">
        <p14:creationId xmlns:p14="http://schemas.microsoft.com/office/powerpoint/2010/main" val="2618279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14.2</a:t>
            </a:r>
            <a:r>
              <a:rPr lang="zh-CN" altLang="en-US" b="1" kern="100" dirty="0">
                <a:latin typeface="Times New Roman" panose="02020603050405020304" pitchFamily="18" charset="0"/>
              </a:rPr>
              <a:t>财政风险的分类与主要表现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623883" cy="4652657"/>
          </a:xfrm>
        </p:spPr>
        <p:txBody>
          <a:bodyPr>
            <a:normAutofit/>
          </a:bodyPr>
          <a:lstStyle/>
          <a:p>
            <a:pPr marL="457200" lvl="1" indent="0">
              <a:buNone/>
            </a:pPr>
            <a:r>
              <a:rPr lang="en-US" altLang="zh-CN" sz="2800" dirty="0" smtClean="0"/>
              <a:t>14.2.2 </a:t>
            </a:r>
            <a:r>
              <a:rPr lang="zh-CN" altLang="en-US" sz="2800" dirty="0" smtClean="0"/>
              <a:t>收入</a:t>
            </a:r>
            <a:r>
              <a:rPr lang="zh-CN" altLang="en-US" sz="2800" dirty="0"/>
              <a:t>风险</a:t>
            </a:r>
            <a:endParaRPr lang="en-US" altLang="zh-CN" sz="2800" dirty="0" smtClean="0"/>
          </a:p>
          <a:p>
            <a:pPr marL="457200" lvl="1" indent="0">
              <a:buNone/>
            </a:pPr>
            <a:r>
              <a:rPr lang="zh-CN" altLang="en-US" sz="2800" b="1" dirty="0"/>
              <a:t>财政收入风险是指由于不可测因素而致财政收入达不到预期目标的可能性</a:t>
            </a:r>
            <a:r>
              <a:rPr lang="en-US" altLang="zh-CN" sz="2800" b="1" dirty="0"/>
              <a:t>,</a:t>
            </a:r>
            <a:r>
              <a:rPr lang="zh-CN" altLang="en-US" sz="2800" b="1" dirty="0" smtClean="0"/>
              <a:t>具体体现</a:t>
            </a:r>
            <a:r>
              <a:rPr lang="zh-CN" altLang="en-US" sz="2800" b="1" dirty="0"/>
              <a:t>在规模风险和结构风险两方面。我国目前财政收入规模风险表现为财政收入</a:t>
            </a:r>
            <a:r>
              <a:rPr lang="zh-CN" altLang="en-US" sz="2800" b="1" dirty="0" smtClean="0"/>
              <a:t>缺乏</a:t>
            </a:r>
            <a:r>
              <a:rPr lang="zh-CN" altLang="en-US" sz="2800" b="1" dirty="0"/>
              <a:t>稳定的增长机制</a:t>
            </a:r>
            <a:r>
              <a:rPr lang="en-US" altLang="zh-CN" sz="2800" b="1" dirty="0"/>
              <a:t>,</a:t>
            </a:r>
            <a:r>
              <a:rPr lang="zh-CN" altLang="en-US" sz="2800" b="1" dirty="0"/>
              <a:t>在过去的近</a:t>
            </a:r>
            <a:r>
              <a:rPr lang="en-US" altLang="zh-CN" sz="2800" b="1" dirty="0"/>
              <a:t>20</a:t>
            </a:r>
            <a:r>
              <a:rPr lang="zh-CN" altLang="en-US" sz="2800" b="1" dirty="0"/>
              <a:t>年里财政收入的“两个比重”总体上呈不断下降</a:t>
            </a:r>
            <a:r>
              <a:rPr lang="zh-CN" altLang="en-US" sz="2800" b="1" dirty="0" smtClean="0"/>
              <a:t>的趋势</a:t>
            </a:r>
            <a:r>
              <a:rPr lang="zh-CN" altLang="en-US" sz="2800" b="1" dirty="0"/>
              <a:t>。结构风险表现为财政收入结构不适应经济结构、国民收入分配结构的变化</a:t>
            </a:r>
            <a:r>
              <a:rPr lang="en-US" altLang="zh-CN" sz="2800" b="1" dirty="0"/>
              <a:t>,</a:t>
            </a:r>
            <a:r>
              <a:rPr lang="zh-CN" altLang="en-US" sz="2800" b="1" dirty="0" smtClean="0"/>
              <a:t>主要</a:t>
            </a:r>
            <a:r>
              <a:rPr lang="zh-CN" altLang="en-US" sz="2800" b="1" dirty="0"/>
              <a:t>是指税收收入与非税收收入、预算内收入与预算外收入的比例不合理</a:t>
            </a:r>
            <a:r>
              <a:rPr lang="en-US" altLang="zh-CN" sz="2800" b="1" dirty="0"/>
              <a:t>,</a:t>
            </a:r>
            <a:r>
              <a:rPr lang="zh-CN" altLang="en-US" sz="2800" b="1" dirty="0"/>
              <a:t>以及税制</a:t>
            </a:r>
            <a:r>
              <a:rPr lang="zh-CN" altLang="en-US" sz="2800" b="1" dirty="0" smtClean="0"/>
              <a:t>结构</a:t>
            </a:r>
            <a:r>
              <a:rPr lang="zh-CN" altLang="en-US" sz="2800" b="1" dirty="0"/>
              <a:t>的不协调。</a:t>
            </a:r>
            <a:endParaRPr lang="en-US" altLang="zh-CN" sz="2800" b="1" dirty="0" smtClean="0"/>
          </a:p>
        </p:txBody>
      </p:sp>
    </p:spTree>
    <p:extLst>
      <p:ext uri="{BB962C8B-B14F-4D97-AF65-F5344CB8AC3E}">
        <p14:creationId xmlns:p14="http://schemas.microsoft.com/office/powerpoint/2010/main" val="78944075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天体">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TM03457452[[fn=天体]]</Template>
  <TotalTime>6200</TotalTime>
  <Words>1190</Words>
  <Application>Microsoft Office PowerPoint</Application>
  <PresentationFormat>宽屏</PresentationFormat>
  <Paragraphs>80</Paragraphs>
  <Slides>22</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FZHTK--GBK1-0</vt:lpstr>
      <vt:lpstr>华文新魏</vt:lpstr>
      <vt:lpstr>宋体</vt:lpstr>
      <vt:lpstr>Arial</vt:lpstr>
      <vt:lpstr>Calibri</vt:lpstr>
      <vt:lpstr>Calibri Light</vt:lpstr>
      <vt:lpstr>Times New Roman</vt:lpstr>
      <vt:lpstr>天体</vt:lpstr>
      <vt:lpstr>政府财政分配过程中,存在一定条件下可能实际发生的负债过大、财政能力过强或过弱、财政透支等方面的风险。本章计划从四个方面讨论财政风险管理问题。 第一,产生财政风险的主要原因,财政体制不完善、官员追求短期政绩、债务管理体制缺失等都容易产生财政风险。 第二,财政风险的分类与表现。有些财政风险是隐性的,但一旦爆发,对政府和整个社会的影响非常大。 第三,对财政风险可以采用多种方法予以测定,有指标法、动态分析法、资产负债分析法和财政风险预警系统等。 第四,具体介绍如何通过构建财政风险预警系统,客观有效地评估财政风险并予以预警。</vt:lpstr>
      <vt:lpstr>14.1 财政风险的成因</vt:lpstr>
      <vt:lpstr>14.1 财政风险的成因</vt:lpstr>
      <vt:lpstr>14.1 财政风险的成因</vt:lpstr>
      <vt:lpstr>14.1 财政风险的成因</vt:lpstr>
      <vt:lpstr>14.1 财政风险的成因</vt:lpstr>
      <vt:lpstr>14.1 财政风险的成因</vt:lpstr>
      <vt:lpstr>14.2财政风险的分类与主要表现</vt:lpstr>
      <vt:lpstr>14.2财政风险的分类与主要表现</vt:lpstr>
      <vt:lpstr>14.2财政风险的分类与主要表现</vt:lpstr>
      <vt:lpstr>14.2财政风险的分类与主要表现</vt:lpstr>
      <vt:lpstr>14.2财政风险的分类与主要表现</vt:lpstr>
      <vt:lpstr>PowerPoint 演示文稿</vt:lpstr>
      <vt:lpstr>14.3  测定财政风险的方法</vt:lpstr>
      <vt:lpstr>14.3  测定财政风险的方法</vt:lpstr>
      <vt:lpstr>14.3  测定财政风险的方法</vt:lpstr>
      <vt:lpstr>14.3  测定财政风险的方法</vt:lpstr>
      <vt:lpstr>14.4 财政预警系统的建立与运用</vt:lpstr>
      <vt:lpstr>PowerPoint 演示文稿</vt:lpstr>
      <vt:lpstr>14.4 财政预警系统的建立与运用</vt:lpstr>
      <vt:lpstr>14.4 财政预警系统的建立与运用</vt:lpstr>
      <vt:lpstr>产生财政风险的原因有很多。从中央政府来看,由于其债务核算相对健全,融资形式较为单一,因此财政风险的原因也较为简单。从地方政府来看,产生财政风险的源头很多。一方面,地方政府的财政需求很大；另一方面,地方政府的借债能力非常强大,可以通过事业单位、国有企业等主体对外融资,可以对银行等金融机构施加压力,成功贷款。因此,从融资的需求和供给两方面来看,地方政府的财政风险都很容易爆发。 财政风险的表现形式多种多样。 财政风险可以从不同的角度进行测定。</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BING</dc:creator>
  <cp:lastModifiedBy>LIU BING</cp:lastModifiedBy>
  <cp:revision>197</cp:revision>
  <dcterms:created xsi:type="dcterms:W3CDTF">2024-09-02T02:45:44Z</dcterms:created>
  <dcterms:modified xsi:type="dcterms:W3CDTF">2024-09-15T16:02:17Z</dcterms:modified>
</cp:coreProperties>
</file>