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69" r:id="rId6"/>
    <p:sldId id="270" r:id="rId7"/>
    <p:sldId id="259" r:id="rId8"/>
    <p:sldId id="260" r:id="rId9"/>
    <p:sldId id="261" r:id="rId10"/>
    <p:sldId id="262" r:id="rId11"/>
    <p:sldId id="263" r:id="rId12"/>
    <p:sldId id="264" r:id="rId13"/>
    <p:sldId id="265" r:id="rId14"/>
    <p:sldId id="266" r:id="rId15"/>
    <p:sldId id="267" r:id="rId16"/>
    <p:sldId id="268" r:id="rId1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222" autoAdjust="0"/>
    <p:restoredTop sz="94660"/>
  </p:normalViewPr>
  <p:slideViewPr>
    <p:cSldViewPr>
      <p:cViewPr varScale="1">
        <p:scale>
          <a:sx n="80" d="100"/>
          <a:sy n="80" d="100"/>
        </p:scale>
        <p:origin x="-1980"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6605B8B-E343-4ACA-B2AB-353396524B36}"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1CB799E-EEF0-4536-903B-E89A34B6059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CCF3EBF-025A-467A-ACCD-2653C926D5E2}"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FFA10BE-04EC-4574-B9FE-1DA42C7B42E1}"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BE76741-6C97-4B13-B512-3FC961D6ABEA}"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99A077A-E75C-4CE0-B387-4FB4C4F5F86A}"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47406" y="686646"/>
            <a:ext cx="6500858" cy="1041397"/>
          </a:xfrm>
        </p:spPr>
        <p:txBody>
          <a:bodyPr>
            <a:noAutofit/>
          </a:bodyPr>
          <a:lstStyle>
            <a:lvl1pPr algn="l">
              <a:defRPr sz="4000">
                <a:solidFill>
                  <a:srgbClr val="0070C0"/>
                </a:solidFill>
                <a:latin typeface="汉仪粗宋简" pitchFamily="49" charset="-122"/>
                <a:ea typeface="汉仪粗宋简" pitchFamily="49" charset="-122"/>
                <a:cs typeface="经典特宋简" pitchFamily="49"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428596" y="1890714"/>
            <a:ext cx="6400800" cy="609592"/>
          </a:xfrm>
        </p:spPr>
        <p:txBody>
          <a:bodyPr>
            <a:normAutofit/>
          </a:bodyPr>
          <a:lstStyle>
            <a:lvl1pPr marL="0" indent="0" algn="l">
              <a:buNone/>
              <a:defRPr sz="2400" b="1">
                <a:solidFill>
                  <a:srgbClr val="0070C0"/>
                </a:solidFill>
                <a:latin typeface="华文细黑" pitchFamily="2" charset="-122"/>
                <a:ea typeface="华文细黑"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CCD83A88-7FA6-4D94-A87E-B4A380E3620C}"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B059CE87-BA53-4076-853B-EBA987AF4E06}"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atin typeface="华文细黑" pitchFamily="2" charset="-122"/>
                <a:ea typeface="华文细黑"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404" y="1196975"/>
            <a:ext cx="8497068" cy="51847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0B6D4F29-8635-4BE4-8561-A997E7759123}"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BD870BA4-C991-468B-9824-40987D69FDB9}"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fld id="{EBFC408B-0BA4-4D32-9A96-1F1BD53E711B}"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30396511-307D-4565-A27A-D246DF6331EF}"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fontAlgn="auto">
              <a:spcBef>
                <a:spcPts val="0"/>
              </a:spcBef>
              <a:spcAft>
                <a:spcPts val="0"/>
              </a:spcAft>
              <a:defRPr/>
            </a:lvl1pPr>
          </a:lstStyle>
          <a:p>
            <a:pPr>
              <a:defRPr/>
            </a:pPr>
            <a:fld id="{F2A09D14-2B20-46FA-BD31-58622983D2FA}"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95119375-9D03-4E3A-B6CB-12C9B61E5548}"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fontAlgn="auto">
              <a:spcBef>
                <a:spcPts val="0"/>
              </a:spcBef>
              <a:spcAft>
                <a:spcPts val="0"/>
              </a:spcAft>
              <a:defRPr/>
            </a:lvl1pPr>
          </a:lstStyle>
          <a:p>
            <a:pPr>
              <a:defRPr/>
            </a:pPr>
            <a:fld id="{ADD97A3D-34E0-4AAB-8FF9-7D4C6D4A2972}"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AADD083E-A99A-4FCF-B334-35FD91B8ACF0}"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fontAlgn="auto">
              <a:spcBef>
                <a:spcPts val="0"/>
              </a:spcBef>
              <a:spcAft>
                <a:spcPts val="0"/>
              </a:spcAft>
              <a:defRPr/>
            </a:lvl1pPr>
          </a:lstStyle>
          <a:p>
            <a:pPr>
              <a:defRPr/>
            </a:pPr>
            <a:fld id="{33A74FD3-EAC9-4130-8367-A3BB640B374F}"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08B9152E-A3D1-4829-9C62-B892D51349DF}"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448304A-9378-49D8-80D0-93A418677FE3}"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985F157-E480-487E-BE73-D1E84AB82B2A}"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74368594-C3BE-492F-8617-275976003578}" type="datetimeFigureOut">
              <a:rPr lang="zh-CN" altLang="en-US"/>
              <a:pPr>
                <a:defRPr/>
              </a:pPr>
              <a:t>2020-12-22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9B7575D-E080-4667-9A80-47AE81876A0D}"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68FA1919-E6A9-4E4D-821E-4EF0D911967F}"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1D4EC84-496B-4600-BAE1-66E2853AC514}"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BABCB451-3F1B-426B-8210-94DCFBB4D733}" type="datetimeFigureOut">
              <a:rPr lang="zh-CN" altLang="en-US"/>
              <a:pPr>
                <a:defRPr/>
              </a:pPr>
              <a:t>2020-12-22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01654FD-BB88-4F14-B182-6232053AF0BF}"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CFA9A64F-51D2-4358-B682-14FD7F52BEE6}" type="datetimeFigureOut">
              <a:rPr lang="zh-CN" altLang="en-US"/>
              <a:pPr>
                <a:defRPr/>
              </a:pPr>
              <a:t>2020-12-22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2088A3B-45E6-45D4-AF19-FD99457F6576}"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1149F77-0BD4-4C4C-9A06-69D0821DFCC0}" type="datetimeFigureOut">
              <a:rPr lang="zh-CN" altLang="en-US"/>
              <a:pPr>
                <a:defRPr/>
              </a:pPr>
              <a:t>2020-12-22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33A4703E-73F7-4FB1-86A7-9F784AAEF7E2}"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88628CF-DFDA-4832-8D7B-EF08EFDF5884}"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1001968-DC97-4170-96D3-050ABB607EF1}"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346A3C3-BE8A-4073-8746-17F05C31A32F}" type="datetimeFigureOut">
              <a:rPr lang="zh-CN" altLang="en-US"/>
              <a:pPr>
                <a:defRPr/>
              </a:pPr>
              <a:t>2020-12-22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3CC3FE8-36BC-4E33-92FD-049FD90903C1}"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4030B369-664B-4652-AA4C-89CF70FDC800}"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3315963-F706-4FBB-87C3-26331AC2DEC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314" name="Picture 2" descr="G:\钱淑萍---税收学教程（第二版）111\钱淑萍---税收学教程（第二版）111\税收学教程111.JPG"/>
          <p:cNvPicPr>
            <a:picLocks noChangeAspect="1" noChangeArrowheads="1"/>
          </p:cNvPicPr>
          <p:nvPr userDrawn="1"/>
        </p:nvPicPr>
        <p:blipFill>
          <a:blip r:embed="rId8" cstate="print"/>
          <a:srcRect/>
          <a:stretch>
            <a:fillRect/>
          </a:stretch>
        </p:blipFill>
        <p:spPr bwMode="auto">
          <a:xfrm>
            <a:off x="0" y="0"/>
            <a:ext cx="9144000" cy="6858000"/>
          </a:xfrm>
          <a:prstGeom prst="rect">
            <a:avLst/>
          </a:prstGeom>
          <a:noFill/>
          <a:ln w="9525">
            <a:noFill/>
            <a:miter lim="800000"/>
            <a:headEnd/>
            <a:tailEnd/>
          </a:ln>
        </p:spPr>
      </p:pic>
      <p:sp>
        <p:nvSpPr>
          <p:cNvPr id="13315" name="标题占位符 1"/>
          <p:cNvSpPr>
            <a:spLocks noGrp="1"/>
          </p:cNvSpPr>
          <p:nvPr>
            <p:ph type="title"/>
          </p:nvPr>
        </p:nvSpPr>
        <p:spPr bwMode="auto">
          <a:xfrm>
            <a:off x="1455738" y="333375"/>
            <a:ext cx="7077075"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6" name="文本占位符 2"/>
          <p:cNvSpPr>
            <a:spLocks noGrp="1"/>
          </p:cNvSpPr>
          <p:nvPr>
            <p:ph type="body" idx="1"/>
          </p:nvPr>
        </p:nvSpPr>
        <p:spPr bwMode="auto">
          <a:xfrm>
            <a:off x="250825" y="1196975"/>
            <a:ext cx="8642350" cy="51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华文细黑" pitchFamily="2" charset="-122"/>
                <a:ea typeface="宋体" pitchFamily="2" charset="-122"/>
              </a:defRPr>
            </a:lvl1pPr>
          </a:lstStyle>
          <a:p>
            <a:pPr>
              <a:defRPr/>
            </a:pPr>
            <a:fld id="{B3FF4D8D-8D55-4AB0-8C80-FF7B9D083CB4}" type="datetimeFigureOut">
              <a:rPr lang="zh-CN" altLang="en-US"/>
              <a:pPr>
                <a:defRPr/>
              </a:pPr>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华文细黑" pitchFamily="2" charset="-122"/>
                <a:ea typeface="宋体" pitchFamily="2" charset="-122"/>
              </a:defRPr>
            </a:lvl1pPr>
          </a:lstStyle>
          <a:p>
            <a:pPr>
              <a:defRPr/>
            </a:pPr>
            <a:fld id="{3DAFEA4D-EDD4-4146-A2D3-B8F7F6B7FD88}" type="slidenum">
              <a:rPr lang="zh-CN" altLang="en-US"/>
              <a:pPr>
                <a:defRPr/>
              </a:pPr>
              <a:t>‹#›</a:t>
            </a:fld>
            <a:endParaRPr lang="zh-CN" altLang="en-US"/>
          </a:p>
        </p:txBody>
      </p:sp>
      <p:pic>
        <p:nvPicPr>
          <p:cNvPr id="13320" name="Picture 13" descr="cd"/>
          <p:cNvPicPr>
            <a:picLocks noChangeAspect="1" noChangeArrowheads="1"/>
          </p:cNvPicPr>
          <p:nvPr userDrawn="1"/>
        </p:nvPicPr>
        <p:blipFill>
          <a:blip r:embed="rId9" cstate="print"/>
          <a:srcRect/>
          <a:stretch>
            <a:fillRect/>
          </a:stretch>
        </p:blipFill>
        <p:spPr bwMode="auto">
          <a:xfrm>
            <a:off x="-6350" y="6524625"/>
            <a:ext cx="2411413" cy="333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Lst>
  <p:timing>
    <p:tnLst>
      <p:par>
        <p:cTn id="1" dur="indefinite" restart="never" nodeType="tmRoot"/>
      </p:par>
    </p:tnLst>
  </p:timing>
  <p:txStyles>
    <p:titleStyle>
      <a:lvl1pPr algn="l" rtl="0" eaLnBrk="0" fontAlgn="base" hangingPunct="0">
        <a:spcBef>
          <a:spcPct val="0"/>
        </a:spcBef>
        <a:spcAft>
          <a:spcPct val="0"/>
        </a:spcAft>
        <a:defRPr sz="2400" b="1" kern="1200">
          <a:solidFill>
            <a:srgbClr val="0000CC"/>
          </a:solidFill>
          <a:latin typeface="华文中宋" pitchFamily="2" charset="-122"/>
          <a:ea typeface="华文中宋" pitchFamily="2" charset="-122"/>
          <a:cs typeface="华文中宋" pitchFamily="2" charset="-122"/>
        </a:defRPr>
      </a:lvl1pPr>
      <a:lvl2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2pPr>
      <a:lvl3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3pPr>
      <a:lvl4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4pPr>
      <a:lvl5pPr algn="l" rtl="0" eaLnBrk="0" fontAlgn="base" hangingPunct="0">
        <a:spcBef>
          <a:spcPct val="0"/>
        </a:spcBef>
        <a:spcAft>
          <a:spcPct val="0"/>
        </a:spcAft>
        <a:defRPr sz="2400" b="1">
          <a:solidFill>
            <a:srgbClr val="0000CC"/>
          </a:solidFill>
          <a:latin typeface="华文中宋" pitchFamily="2" charset="-122"/>
          <a:ea typeface="华文中宋" pitchFamily="2" charset="-122"/>
          <a:cs typeface="华文中宋" pitchFamily="2" charset="-122"/>
        </a:defRPr>
      </a:lvl5pPr>
      <a:lvl6pPr marL="4572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6pPr>
      <a:lvl7pPr marL="9144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7pPr>
      <a:lvl8pPr marL="13716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8pPr>
      <a:lvl9pPr marL="1828800" algn="l" rtl="0" fontAlgn="base">
        <a:spcBef>
          <a:spcPct val="0"/>
        </a:spcBef>
        <a:spcAft>
          <a:spcPct val="0"/>
        </a:spcAft>
        <a:defRPr sz="3200">
          <a:solidFill>
            <a:schemeClr val="tx1"/>
          </a:solidFill>
          <a:latin typeface="经典特宋简" pitchFamily="49" charset="-122"/>
          <a:ea typeface="经典特宋简" pitchFamily="49" charset="-122"/>
          <a:cs typeface="经典特宋简" pitchFamily="49" charset="-122"/>
        </a:defRPr>
      </a:lvl9pPr>
    </p:titleStyle>
    <p:bodyStyle>
      <a:lvl1pPr marL="342900" indent="-342900" algn="l" rtl="0" eaLnBrk="0" fontAlgn="base" hangingPunct="0">
        <a:lnSpc>
          <a:spcPct val="135000"/>
        </a:lnSpc>
        <a:spcBef>
          <a:spcPct val="20000"/>
        </a:spcBef>
        <a:spcAft>
          <a:spcPct val="0"/>
        </a:spcAft>
        <a:buFont typeface="Arial" charset="0"/>
        <a:buChar char="•"/>
        <a:defRPr kern="1200">
          <a:solidFill>
            <a:schemeClr val="tx1"/>
          </a:solidFill>
          <a:latin typeface="宋体" charset="-122"/>
          <a:ea typeface="宋体" charset="-122"/>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华文细黑" pitchFamily="2" charset="-122"/>
          <a:ea typeface="经典特宋简" pitchFamily="49" charset="-122"/>
          <a:cs typeface="经典特宋简"/>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华文细黑" pitchFamily="2" charset="-122"/>
          <a:ea typeface="经典特宋简" pitchFamily="49" charset="-122"/>
          <a:cs typeface="经典特宋简"/>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华文细黑" pitchFamily="2" charset="-122"/>
          <a:ea typeface="经典特宋简" pitchFamily="49" charset="-122"/>
          <a:cs typeface="经典特宋简"/>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G:\钱淑萍---税收学教程（第二版）111\钱淑萍---税收学教程（第二版）111\税收学教程222.JPG"/>
          <p:cNvPicPr>
            <a:picLocks noChangeAspect="1" noChangeArrowheads="1"/>
          </p:cNvPicPr>
          <p:nvPr/>
        </p:nvPicPr>
        <p:blipFill>
          <a:blip r:embed="rId2" cstate="print"/>
          <a:srcRect/>
          <a:stretch>
            <a:fillRect/>
          </a:stretch>
        </p:blipFill>
        <p:spPr bwMode="auto">
          <a:xfrm>
            <a:off x="0" y="0"/>
            <a:ext cx="9151938" cy="6858000"/>
          </a:xfrm>
          <a:prstGeom prst="rect">
            <a:avLst/>
          </a:prstGeom>
          <a:noFill/>
          <a:ln w="9525">
            <a:noFill/>
            <a:miter lim="800000"/>
            <a:headEnd/>
            <a:tailEnd/>
          </a:ln>
        </p:spPr>
      </p:pic>
      <p:sp>
        <p:nvSpPr>
          <p:cNvPr id="20482" name="Rectangle 3"/>
          <p:cNvSpPr txBox="1">
            <a:spLocks/>
          </p:cNvSpPr>
          <p:nvPr/>
        </p:nvSpPr>
        <p:spPr bwMode="auto">
          <a:xfrm>
            <a:off x="611188" y="1989138"/>
            <a:ext cx="7653337" cy="936625"/>
          </a:xfrm>
          <a:prstGeom prst="rect">
            <a:avLst/>
          </a:prstGeom>
          <a:noFill/>
          <a:ln w="9525">
            <a:noFill/>
            <a:miter lim="800000"/>
            <a:headEnd/>
            <a:tailEnd/>
          </a:ln>
        </p:spPr>
        <p:txBody>
          <a:bodyPr/>
          <a:lstStyle/>
          <a:p>
            <a:pPr marL="342900" indent="-342900" algn="ctr" eaLnBrk="0" hangingPunct="0">
              <a:spcBef>
                <a:spcPct val="20000"/>
              </a:spcBef>
              <a:buFont typeface="Arial" charset="0"/>
              <a:buNone/>
            </a:pPr>
            <a:r>
              <a:rPr lang="zh-CN" altLang="en-US" sz="4400" b="1">
                <a:solidFill>
                  <a:srgbClr val="000000"/>
                </a:solidFill>
                <a:latin typeface="华文中宋"/>
                <a:ea typeface="华文中宋"/>
                <a:cs typeface="华文中宋"/>
              </a:rPr>
              <a:t>第四章　税收效应</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title"/>
          </p:nvPr>
        </p:nvSpPr>
        <p:spPr>
          <a:xfrm>
            <a:off x="2987675" y="404813"/>
            <a:ext cx="3584575" cy="647700"/>
          </a:xfrm>
        </p:spPr>
        <p:txBody>
          <a:bodyPr/>
          <a:lstStyle/>
          <a:p>
            <a:r>
              <a:rPr lang="zh-CN" altLang="zh-CN" smtClean="0">
                <a:latin typeface="华文细黑"/>
                <a:ea typeface="华文细黑"/>
                <a:cs typeface="华文细黑"/>
              </a:rPr>
              <a:t>第二节</a:t>
            </a:r>
            <a:r>
              <a:rPr lang="zh-CN" altLang="zh-CN" i="1" smtClean="0">
                <a:latin typeface="华文细黑"/>
                <a:ea typeface="华文细黑"/>
                <a:cs typeface="华文细黑"/>
              </a:rPr>
              <a:t>　</a:t>
            </a:r>
            <a:r>
              <a:rPr lang="zh-CN" altLang="zh-CN" smtClean="0">
                <a:latin typeface="华文细黑"/>
                <a:ea typeface="华文细黑"/>
                <a:cs typeface="华文细黑"/>
              </a:rPr>
              <a:t>税收与投资</a:t>
            </a:r>
          </a:p>
        </p:txBody>
      </p:sp>
      <p:sp>
        <p:nvSpPr>
          <p:cNvPr id="28674" name="Rectangle 3"/>
          <p:cNvSpPr>
            <a:spLocks noGrp="1"/>
          </p:cNvSpPr>
          <p:nvPr>
            <p:ph type="body" idx="1"/>
          </p:nvPr>
        </p:nvSpPr>
        <p:spPr>
          <a:xfrm>
            <a:off x="323850" y="1268413"/>
            <a:ext cx="8497888" cy="5113337"/>
          </a:xfrm>
        </p:spPr>
        <p:txBody>
          <a:bodyPr/>
          <a:lstStyle/>
          <a:p>
            <a:r>
              <a:rPr lang="zh-CN" altLang="zh-CN" dirty="0" smtClean="0"/>
              <a:t>税收对投资的替代效应</a:t>
            </a:r>
            <a:r>
              <a:rPr lang="zh-CN" altLang="en-US" dirty="0" smtClean="0"/>
              <a:t>：</a:t>
            </a:r>
            <a:endParaRPr lang="zh-CN" altLang="zh-CN" dirty="0" smtClean="0"/>
          </a:p>
          <a:p>
            <a:endParaRPr lang="zh-CN" altLang="en-US" dirty="0" smtClean="0"/>
          </a:p>
        </p:txBody>
      </p:sp>
      <p:sp>
        <p:nvSpPr>
          <p:cNvPr id="28675"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en-US">
              <a:solidFill>
                <a:srgbClr val="000000"/>
              </a:solidFill>
            </a:endParaRPr>
          </a:p>
        </p:txBody>
      </p:sp>
      <p:pic>
        <p:nvPicPr>
          <p:cNvPr id="28676" name="407.jpg" descr="说明: id:2147491736;FounderCES"/>
          <p:cNvPicPr>
            <a:picLocks noChangeAspect="1" noChangeArrowheads="1"/>
          </p:cNvPicPr>
          <p:nvPr/>
        </p:nvPicPr>
        <p:blipFill>
          <a:blip r:embed="rId2" cstate="print"/>
          <a:srcRect/>
          <a:stretch>
            <a:fillRect/>
          </a:stretch>
        </p:blipFill>
        <p:spPr bwMode="auto">
          <a:xfrm>
            <a:off x="1835150" y="2060575"/>
            <a:ext cx="5937250" cy="3233738"/>
          </a:xfrm>
          <a:prstGeom prst="rect">
            <a:avLst/>
          </a:prstGeom>
          <a:noFill/>
          <a:ln w="9525">
            <a:noFill/>
            <a:miter lim="800000"/>
            <a:headEnd/>
            <a:tailEnd/>
          </a:ln>
        </p:spPr>
      </p:pic>
      <p:sp>
        <p:nvSpPr>
          <p:cNvPr id="28677" name="Rectangle 3"/>
          <p:cNvSpPr>
            <a:spLocks noChangeArrowheads="1"/>
          </p:cNvSpPr>
          <p:nvPr/>
        </p:nvSpPr>
        <p:spPr bwMode="auto">
          <a:xfrm>
            <a:off x="3257550" y="5661025"/>
            <a:ext cx="3259138" cy="338138"/>
          </a:xfrm>
          <a:prstGeom prst="rect">
            <a:avLst/>
          </a:prstGeom>
          <a:noFill/>
          <a:ln w="9525">
            <a:noFill/>
            <a:miter lim="800000"/>
            <a:headEnd/>
            <a:tailEnd/>
          </a:ln>
        </p:spPr>
        <p:txBody>
          <a:bodyPr anchor="ctr">
            <a:spAutoFit/>
          </a:bodyPr>
          <a:lstStyle/>
          <a:p>
            <a:pPr eaLnBrk="0" hangingPunct="0"/>
            <a:r>
              <a:rPr lang="zh-CN" altLang="en-US" sz="1600">
                <a:solidFill>
                  <a:srgbClr val="000000"/>
                </a:solidFill>
                <a:latin typeface="宋体" charset="-122"/>
                <a:cs typeface="Times New Roman" pitchFamily="18" charset="0"/>
              </a:rPr>
              <a:t>税收对投资的替代效应</a:t>
            </a:r>
            <a:endParaRPr lang="zh-CN" altLang="en-US" sz="1600">
              <a:solidFill>
                <a:srgbClr val="0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p:cNvSpPr>
          <p:nvPr>
            <p:ph type="title"/>
          </p:nvPr>
        </p:nvSpPr>
        <p:spPr>
          <a:xfrm>
            <a:off x="2771775" y="404813"/>
            <a:ext cx="4810125" cy="647700"/>
          </a:xfrm>
        </p:spPr>
        <p:txBody>
          <a:bodyPr/>
          <a:lstStyle/>
          <a:p>
            <a:r>
              <a:rPr lang="zh-CN" altLang="zh-CN" smtClean="0">
                <a:latin typeface="华文细黑"/>
                <a:ea typeface="华文细黑"/>
                <a:cs typeface="华文细黑"/>
              </a:rPr>
              <a:t>第二节</a:t>
            </a:r>
            <a:r>
              <a:rPr lang="zh-CN" altLang="zh-CN" i="1" smtClean="0">
                <a:latin typeface="华文细黑"/>
                <a:ea typeface="华文细黑"/>
                <a:cs typeface="华文细黑"/>
              </a:rPr>
              <a:t>　</a:t>
            </a:r>
            <a:r>
              <a:rPr lang="zh-CN" altLang="zh-CN" smtClean="0">
                <a:latin typeface="华文细黑"/>
                <a:ea typeface="华文细黑"/>
                <a:cs typeface="华文细黑"/>
              </a:rPr>
              <a:t>税收与投资</a:t>
            </a:r>
          </a:p>
        </p:txBody>
      </p:sp>
      <p:sp>
        <p:nvSpPr>
          <p:cNvPr id="29698" name="Rectangle 3"/>
          <p:cNvSpPr>
            <a:spLocks noGrp="1"/>
          </p:cNvSpPr>
          <p:nvPr>
            <p:ph type="body" idx="1"/>
          </p:nvPr>
        </p:nvSpPr>
        <p:spPr>
          <a:xfrm>
            <a:off x="323850" y="1196975"/>
            <a:ext cx="8496300" cy="5184775"/>
          </a:xfrm>
        </p:spPr>
        <p:txBody>
          <a:bodyPr/>
          <a:lstStyle/>
          <a:p>
            <a:pPr marL="228600" indent="-228600" defTabSz="449263">
              <a:lnSpc>
                <a:spcPct val="16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税收影响投资的因素分析</a:t>
            </a:r>
          </a:p>
          <a:p>
            <a:pPr marL="228600" indent="-228600" defTabSz="449263">
              <a:lnSpc>
                <a:spcPct val="160000"/>
              </a:lnSpc>
            </a:pPr>
            <a:r>
              <a:rPr lang="zh-CN" altLang="zh-CN" dirty="0" smtClean="0"/>
              <a:t>在其他条件不变的情况下</a:t>
            </a:r>
            <a:r>
              <a:rPr lang="en-US" altLang="zh-CN" dirty="0" smtClean="0"/>
              <a:t>,</a:t>
            </a:r>
            <a:r>
              <a:rPr lang="zh-CN" altLang="zh-CN" dirty="0" smtClean="0"/>
              <a:t>任何旨在提高资本成本的税收措施</a:t>
            </a:r>
            <a:r>
              <a:rPr lang="zh-CN" altLang="en-US" dirty="0" smtClean="0"/>
              <a:t>都</a:t>
            </a:r>
            <a:r>
              <a:rPr lang="zh-CN" altLang="zh-CN" dirty="0" smtClean="0"/>
              <a:t>将抑制投资的增长</a:t>
            </a:r>
            <a:r>
              <a:rPr lang="zh-CN" altLang="en-US" dirty="0" smtClean="0"/>
              <a:t>，</a:t>
            </a:r>
            <a:r>
              <a:rPr lang="zh-CN" altLang="zh-CN" dirty="0" smtClean="0"/>
              <a:t>而任何旨在使资本成本下降的税收优惠措施</a:t>
            </a:r>
            <a:r>
              <a:rPr lang="zh-CN" altLang="en-US" dirty="0" smtClean="0"/>
              <a:t>都</a:t>
            </a:r>
            <a:r>
              <a:rPr lang="zh-CN" altLang="zh-CN" dirty="0" smtClean="0"/>
              <a:t>将刺激投资意愿。</a:t>
            </a:r>
            <a:r>
              <a:rPr lang="zh-CN" altLang="en-US" dirty="0" smtClean="0"/>
              <a:t>所以</a:t>
            </a:r>
            <a:r>
              <a:rPr lang="en-US" altLang="zh-CN" dirty="0" smtClean="0"/>
              <a:t>,</a:t>
            </a:r>
            <a:r>
              <a:rPr lang="zh-CN" altLang="zh-CN" dirty="0" smtClean="0"/>
              <a:t>税收对私人投资的影响是多</a:t>
            </a:r>
            <a:r>
              <a:rPr lang="zh-CN" altLang="en-US" dirty="0" smtClean="0"/>
              <a:t>方面</a:t>
            </a:r>
            <a:r>
              <a:rPr lang="zh-CN" altLang="zh-CN" dirty="0" smtClean="0"/>
              <a:t>的。</a:t>
            </a:r>
          </a:p>
          <a:p>
            <a:pPr marL="228600" indent="-228600" defTabSz="449263">
              <a:lnSpc>
                <a:spcPct val="160000"/>
              </a:lnSpc>
            </a:pPr>
            <a:r>
              <a:rPr lang="zh-CN" altLang="zh-CN" dirty="0" smtClean="0"/>
              <a:t>税率对投资的影响</a:t>
            </a:r>
          </a:p>
          <a:p>
            <a:pPr marL="228600" indent="-228600" defTabSz="449263">
              <a:lnSpc>
                <a:spcPct val="160000"/>
              </a:lnSpc>
            </a:pPr>
            <a:r>
              <a:rPr lang="zh-CN" altLang="zh-CN" dirty="0" smtClean="0"/>
              <a:t>税收优惠对投资的影响</a:t>
            </a:r>
          </a:p>
          <a:p>
            <a:pPr marL="228600" indent="-228600" defTabSz="449263">
              <a:lnSpc>
                <a:spcPct val="160000"/>
              </a:lnSpc>
            </a:pPr>
            <a:r>
              <a:rPr lang="zh-CN" altLang="zh-CN" dirty="0" smtClean="0"/>
              <a:t>折旧方法对投资的影响</a:t>
            </a:r>
          </a:p>
          <a:p>
            <a:pPr marL="228600" indent="-228600" defTabSz="449263">
              <a:lnSpc>
                <a:spcPct val="160000"/>
              </a:lnSpc>
            </a:pPr>
            <a:r>
              <a:rPr lang="zh-CN" altLang="zh-CN" dirty="0" smtClean="0"/>
              <a:t>税收对企业投资风险的影响</a:t>
            </a:r>
          </a:p>
          <a:p>
            <a:pPr marL="228600" indent="-228600" defTabSz="449263"/>
            <a:endParaRPr lang="zh-CN" altLang="en-US"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p:cNvSpPr>
          <p:nvPr>
            <p:ph type="title"/>
          </p:nvPr>
        </p:nvSpPr>
        <p:spPr>
          <a:xfrm>
            <a:off x="2411413" y="404813"/>
            <a:ext cx="5545137" cy="647700"/>
          </a:xfrm>
        </p:spPr>
        <p:txBody>
          <a:bodyPr/>
          <a:lstStyle/>
          <a:p>
            <a:r>
              <a:rPr lang="zh-CN" altLang="zh-CN" smtClean="0">
                <a:latin typeface="华文细黑"/>
                <a:ea typeface="华文细黑"/>
                <a:cs typeface="华文细黑"/>
              </a:rPr>
              <a:t>第二节</a:t>
            </a:r>
            <a:r>
              <a:rPr lang="zh-CN" altLang="zh-CN" i="1" smtClean="0">
                <a:latin typeface="华文细黑"/>
                <a:ea typeface="华文细黑"/>
                <a:cs typeface="华文细黑"/>
              </a:rPr>
              <a:t>　</a:t>
            </a:r>
            <a:r>
              <a:rPr lang="zh-CN" altLang="zh-CN" smtClean="0">
                <a:latin typeface="华文细黑"/>
                <a:ea typeface="华文细黑"/>
                <a:cs typeface="华文细黑"/>
              </a:rPr>
              <a:t>税收与投资</a:t>
            </a:r>
          </a:p>
        </p:txBody>
      </p:sp>
      <p:sp>
        <p:nvSpPr>
          <p:cNvPr id="30722" name="Rectangle 3"/>
          <p:cNvSpPr>
            <a:spLocks noGrp="1"/>
          </p:cNvSpPr>
          <p:nvPr>
            <p:ph type="body" idx="1"/>
          </p:nvPr>
        </p:nvSpPr>
        <p:spPr>
          <a:xfrm>
            <a:off x="539750" y="1196975"/>
            <a:ext cx="8280400" cy="5184775"/>
          </a:xfrm>
        </p:spPr>
        <p:txBody>
          <a:bodyPr/>
          <a:lstStyle/>
          <a:p>
            <a:pPr marL="228600" indent="-228600" defTabSz="449263">
              <a:lnSpc>
                <a:spcPct val="180000"/>
              </a:lnSpc>
              <a:spcBef>
                <a:spcPct val="0"/>
              </a:spcBef>
              <a:buClr>
                <a:srgbClr val="486AC1"/>
              </a:buClr>
              <a:buFont typeface="Arial" charset="0"/>
              <a:buNone/>
            </a:pPr>
            <a:r>
              <a:rPr lang="zh-CN" altLang="zh-CN" sz="2400" b="1" smtClean="0">
                <a:solidFill>
                  <a:srgbClr val="000000"/>
                </a:solidFill>
                <a:latin typeface="黑体" pitchFamily="49" charset="-122"/>
                <a:ea typeface="黑体" pitchFamily="49" charset="-122"/>
              </a:rPr>
              <a:t>二、税收对政府投资的效应</a:t>
            </a:r>
          </a:p>
          <a:p>
            <a:pPr marL="228600" indent="-228600" defTabSz="449263">
              <a:lnSpc>
                <a:spcPct val="180000"/>
              </a:lnSpc>
              <a:spcBef>
                <a:spcPct val="0"/>
              </a:spcBef>
              <a:buClr>
                <a:srgbClr val="486AC1"/>
              </a:buClr>
              <a:buFont typeface="Arial" charset="0"/>
              <a:buNone/>
            </a:pPr>
            <a:r>
              <a:rPr lang="en-US" altLang="zh-CN" sz="2200" b="1" smtClean="0">
                <a:solidFill>
                  <a:srgbClr val="000000"/>
                </a:solidFill>
                <a:latin typeface="楷体_GB2312"/>
                <a:ea typeface="楷体_GB2312"/>
                <a:cs typeface="楷体_GB2312"/>
              </a:rPr>
              <a:t>(</a:t>
            </a:r>
            <a:r>
              <a:rPr lang="zh-CN" altLang="zh-CN" sz="2200" b="1" smtClean="0">
                <a:solidFill>
                  <a:srgbClr val="000000"/>
                </a:solidFill>
                <a:latin typeface="楷体_GB2312"/>
                <a:ea typeface="楷体_GB2312"/>
                <a:cs typeface="楷体_GB2312"/>
              </a:rPr>
              <a:t>一</a:t>
            </a:r>
            <a:r>
              <a:rPr lang="en-US" altLang="zh-CN" sz="2200" b="1" smtClean="0">
                <a:solidFill>
                  <a:srgbClr val="000000"/>
                </a:solidFill>
                <a:latin typeface="楷体_GB2312"/>
                <a:ea typeface="楷体_GB2312"/>
                <a:cs typeface="楷体_GB2312"/>
              </a:rPr>
              <a:t>)</a:t>
            </a:r>
            <a:r>
              <a:rPr lang="zh-CN" altLang="zh-CN" sz="2200" b="1" smtClean="0">
                <a:solidFill>
                  <a:srgbClr val="000000"/>
                </a:solidFill>
                <a:latin typeface="楷体_GB2312"/>
                <a:ea typeface="楷体_GB2312"/>
                <a:cs typeface="楷体_GB2312"/>
              </a:rPr>
              <a:t>税收对政府投资总量的影响</a:t>
            </a:r>
          </a:p>
          <a:p>
            <a:pPr marL="228600" indent="-228600" defTabSz="449263">
              <a:lnSpc>
                <a:spcPct val="180000"/>
              </a:lnSpc>
              <a:spcBef>
                <a:spcPct val="0"/>
              </a:spcBef>
              <a:buClr>
                <a:srgbClr val="486AC1"/>
              </a:buClr>
              <a:buFont typeface="Arial" charset="0"/>
              <a:buNone/>
            </a:pPr>
            <a:r>
              <a:rPr lang="en-US" altLang="zh-CN" sz="2200" b="1" smtClean="0">
                <a:solidFill>
                  <a:srgbClr val="000000"/>
                </a:solidFill>
                <a:latin typeface="楷体_GB2312"/>
                <a:ea typeface="楷体_GB2312"/>
                <a:cs typeface="楷体_GB2312"/>
              </a:rPr>
              <a:t>(</a:t>
            </a:r>
            <a:r>
              <a:rPr lang="zh-CN" altLang="zh-CN" sz="2200" b="1" smtClean="0">
                <a:solidFill>
                  <a:srgbClr val="000000"/>
                </a:solidFill>
                <a:latin typeface="楷体_GB2312"/>
                <a:ea typeface="楷体_GB2312"/>
                <a:cs typeface="楷体_GB2312"/>
              </a:rPr>
              <a:t>二</a:t>
            </a:r>
            <a:r>
              <a:rPr lang="en-US" altLang="zh-CN" sz="2200" b="1" smtClean="0">
                <a:solidFill>
                  <a:srgbClr val="000000"/>
                </a:solidFill>
                <a:latin typeface="楷体_GB2312"/>
                <a:ea typeface="楷体_GB2312"/>
                <a:cs typeface="楷体_GB2312"/>
              </a:rPr>
              <a:t>)</a:t>
            </a:r>
            <a:r>
              <a:rPr lang="zh-CN" altLang="zh-CN" sz="2200" b="1" smtClean="0">
                <a:solidFill>
                  <a:srgbClr val="000000"/>
                </a:solidFill>
                <a:latin typeface="楷体_GB2312"/>
                <a:ea typeface="楷体_GB2312"/>
                <a:cs typeface="楷体_GB2312"/>
              </a:rPr>
              <a:t>税收对政府投资结构的影响</a:t>
            </a:r>
          </a:p>
          <a:p>
            <a:pPr marL="228600" indent="-228600" defTabSz="449263">
              <a:lnSpc>
                <a:spcPct val="180000"/>
              </a:lnSpc>
              <a:spcBef>
                <a:spcPct val="0"/>
              </a:spcBef>
              <a:buClr>
                <a:srgbClr val="486AC1"/>
              </a:buClr>
              <a:buFont typeface="Arial" charset="0"/>
              <a:buNone/>
            </a:pPr>
            <a:r>
              <a:rPr lang="en-US" altLang="zh-CN" sz="2200" b="1" smtClean="0">
                <a:solidFill>
                  <a:srgbClr val="000000"/>
                </a:solidFill>
                <a:latin typeface="楷体_GB2312"/>
                <a:ea typeface="楷体_GB2312"/>
                <a:cs typeface="楷体_GB2312"/>
              </a:rPr>
              <a:t>(</a:t>
            </a:r>
            <a:r>
              <a:rPr lang="zh-CN" altLang="zh-CN" sz="2200" b="1" smtClean="0">
                <a:solidFill>
                  <a:srgbClr val="000000"/>
                </a:solidFill>
                <a:latin typeface="楷体_GB2312"/>
                <a:ea typeface="楷体_GB2312"/>
                <a:cs typeface="楷体_GB2312"/>
              </a:rPr>
              <a:t>三</a:t>
            </a:r>
            <a:r>
              <a:rPr lang="en-US" altLang="zh-CN" sz="2200" b="1" smtClean="0">
                <a:solidFill>
                  <a:srgbClr val="000000"/>
                </a:solidFill>
                <a:latin typeface="楷体_GB2312"/>
                <a:ea typeface="楷体_GB2312"/>
                <a:cs typeface="楷体_GB2312"/>
              </a:rPr>
              <a:t>)</a:t>
            </a:r>
            <a:r>
              <a:rPr lang="zh-CN" altLang="zh-CN" sz="2200" b="1" smtClean="0">
                <a:solidFill>
                  <a:srgbClr val="000000"/>
                </a:solidFill>
                <a:latin typeface="楷体_GB2312"/>
                <a:ea typeface="楷体_GB2312"/>
                <a:cs typeface="楷体_GB2312"/>
              </a:rPr>
              <a:t>税收对政府投资和私人投资的关联性的影响</a:t>
            </a:r>
          </a:p>
          <a:p>
            <a:pPr marL="228600" indent="-228600" defTabSz="449263"/>
            <a:endParaRPr lang="zh-CN" altLang="en-US"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p:cNvSpPr>
          <p:nvPr>
            <p:ph type="title"/>
          </p:nvPr>
        </p:nvSpPr>
        <p:spPr>
          <a:xfrm>
            <a:off x="2700338" y="476250"/>
            <a:ext cx="4881562" cy="647700"/>
          </a:xfrm>
        </p:spPr>
        <p:txBody>
          <a:bodyPr/>
          <a:lstStyle/>
          <a:p>
            <a:r>
              <a:rPr lang="zh-CN" altLang="zh-CN" smtClean="0">
                <a:latin typeface="华文细黑"/>
                <a:ea typeface="华文细黑"/>
                <a:cs typeface="华文细黑"/>
              </a:rPr>
              <a:t>第二节</a:t>
            </a:r>
            <a:r>
              <a:rPr lang="zh-CN" altLang="zh-CN" i="1" smtClean="0">
                <a:latin typeface="华文细黑"/>
                <a:ea typeface="华文细黑"/>
                <a:cs typeface="华文细黑"/>
              </a:rPr>
              <a:t>　</a:t>
            </a:r>
            <a:r>
              <a:rPr lang="zh-CN" altLang="zh-CN" smtClean="0">
                <a:latin typeface="华文细黑"/>
                <a:ea typeface="华文细黑"/>
                <a:cs typeface="华文细黑"/>
              </a:rPr>
              <a:t>税收与投资</a:t>
            </a:r>
            <a:endParaRPr lang="zh-CN" altLang="en-US" smtClean="0">
              <a:latin typeface="华文中宋"/>
              <a:ea typeface="宋体" charset="-122"/>
              <a:cs typeface="华文中宋"/>
            </a:endParaRPr>
          </a:p>
        </p:txBody>
      </p:sp>
      <p:sp>
        <p:nvSpPr>
          <p:cNvPr id="31746" name="Rectangle 3"/>
          <p:cNvSpPr>
            <a:spLocks noGrp="1"/>
          </p:cNvSpPr>
          <p:nvPr>
            <p:ph type="body" idx="1"/>
          </p:nvPr>
        </p:nvSpPr>
        <p:spPr>
          <a:xfrm>
            <a:off x="323850" y="1196975"/>
            <a:ext cx="8496300" cy="5184775"/>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三、税收对海外投资的效应</a:t>
            </a:r>
          </a:p>
          <a:p>
            <a:pPr marL="228600" indent="-228600" defTabSz="449263">
              <a:lnSpc>
                <a:spcPct val="160000"/>
              </a:lnSpc>
            </a:pPr>
            <a:r>
              <a:rPr lang="zh-CN" altLang="zh-CN" dirty="0" smtClean="0"/>
              <a:t>在</a:t>
            </a:r>
            <a:r>
              <a:rPr lang="zh-CN" altLang="en-US" dirty="0" smtClean="0"/>
              <a:t>世界</a:t>
            </a:r>
            <a:r>
              <a:rPr lang="zh-CN" altLang="zh-CN" dirty="0" smtClean="0"/>
              <a:t>经济一体化的今天</a:t>
            </a:r>
            <a:r>
              <a:rPr lang="en-US" altLang="zh-CN" dirty="0" smtClean="0"/>
              <a:t>,</a:t>
            </a:r>
            <a:r>
              <a:rPr lang="zh-CN" altLang="zh-CN" dirty="0" smtClean="0"/>
              <a:t>对</a:t>
            </a:r>
            <a:r>
              <a:rPr lang="zh-CN" altLang="en-US" dirty="0" smtClean="0"/>
              <a:t>于</a:t>
            </a:r>
            <a:r>
              <a:rPr lang="zh-CN" altLang="zh-CN" dirty="0" smtClean="0"/>
              <a:t>向海外投资</a:t>
            </a:r>
            <a:r>
              <a:rPr lang="en-US" altLang="zh-CN" dirty="0" smtClean="0"/>
              <a:t>,</a:t>
            </a:r>
            <a:r>
              <a:rPr lang="zh-CN" altLang="zh-CN" dirty="0" smtClean="0"/>
              <a:t>各国一般从税收上给予鼓励</a:t>
            </a:r>
            <a:r>
              <a:rPr lang="en-US" altLang="zh-CN" dirty="0" smtClean="0"/>
              <a:t>,</a:t>
            </a:r>
            <a:r>
              <a:rPr lang="zh-CN" altLang="zh-CN" dirty="0" smtClean="0"/>
              <a:t>主要措施是税收减免和抵免</a:t>
            </a:r>
            <a:r>
              <a:rPr lang="en-US" altLang="zh-CN" dirty="0" smtClean="0"/>
              <a:t>,</a:t>
            </a:r>
            <a:r>
              <a:rPr lang="zh-CN" altLang="zh-CN" dirty="0" smtClean="0"/>
              <a:t>以促使本国经济向外扩</a:t>
            </a:r>
            <a:r>
              <a:rPr lang="zh-CN" altLang="en-US" dirty="0" smtClean="0"/>
              <a:t>张</a:t>
            </a:r>
            <a:r>
              <a:rPr lang="zh-CN" altLang="zh-CN" dirty="0" smtClean="0"/>
              <a:t>。</a:t>
            </a:r>
          </a:p>
          <a:p>
            <a:pPr marL="228600" indent="-228600" defTabSz="449263">
              <a:lnSpc>
                <a:spcPct val="160000"/>
              </a:lnSpc>
            </a:pPr>
            <a:r>
              <a:rPr lang="zh-CN" altLang="zh-CN" dirty="0" smtClean="0"/>
              <a:t>影响海外投资的因素很多</a:t>
            </a:r>
            <a:r>
              <a:rPr lang="en-US" altLang="zh-CN" dirty="0" smtClean="0"/>
              <a:t>,</a:t>
            </a:r>
            <a:r>
              <a:rPr lang="zh-CN" altLang="zh-CN" dirty="0" smtClean="0"/>
              <a:t>包括政治、经济、文化、国际关系等</a:t>
            </a:r>
            <a:r>
              <a:rPr lang="en-US" altLang="zh-CN" dirty="0" smtClean="0"/>
              <a:t>,</a:t>
            </a:r>
            <a:r>
              <a:rPr lang="zh-CN" altLang="zh-CN" dirty="0" smtClean="0"/>
              <a:t>税收只是其中</a:t>
            </a:r>
            <a:r>
              <a:rPr lang="zh-CN" altLang="en-US" dirty="0" smtClean="0"/>
              <a:t>的</a:t>
            </a:r>
            <a:r>
              <a:rPr lang="zh-CN" altLang="zh-CN" dirty="0" smtClean="0"/>
              <a:t>一个要素。在吸引海外投资问题上</a:t>
            </a:r>
            <a:r>
              <a:rPr lang="en-US" altLang="zh-CN" dirty="0" smtClean="0"/>
              <a:t>,</a:t>
            </a:r>
            <a:r>
              <a:rPr lang="zh-CN" altLang="zh-CN" dirty="0" smtClean="0"/>
              <a:t>不能单纯依靠税收</a:t>
            </a:r>
            <a:r>
              <a:rPr lang="en-US" altLang="zh-CN" dirty="0" smtClean="0"/>
              <a:t>,</a:t>
            </a:r>
            <a:r>
              <a:rPr lang="zh-CN" altLang="zh-CN" dirty="0" smtClean="0"/>
              <a:t>特别是依靠税收优惠去吸引外资</a:t>
            </a:r>
            <a:r>
              <a:rPr lang="en-US" altLang="zh-CN" dirty="0" smtClean="0"/>
              <a:t>,</a:t>
            </a:r>
            <a:r>
              <a:rPr lang="zh-CN" altLang="zh-CN" dirty="0" smtClean="0"/>
              <a:t>而应该完善投资的整体环境。只有这样</a:t>
            </a:r>
            <a:r>
              <a:rPr lang="en-US" altLang="zh-CN" dirty="0" smtClean="0"/>
              <a:t>,</a:t>
            </a:r>
            <a:r>
              <a:rPr lang="zh-CN" altLang="zh-CN" dirty="0" smtClean="0"/>
              <a:t>税收才可能在吸引外资上产生理想的效应。</a:t>
            </a:r>
          </a:p>
          <a:p>
            <a:pPr marL="228600" indent="-228600" defTabSz="449263"/>
            <a:endParaRPr lang="zh-CN" altLang="en-US"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p:cNvSpPr>
          <p:nvPr>
            <p:ph type="title"/>
          </p:nvPr>
        </p:nvSpPr>
        <p:spPr>
          <a:xfrm>
            <a:off x="2627313" y="404813"/>
            <a:ext cx="4233862" cy="647700"/>
          </a:xfrm>
        </p:spPr>
        <p:txBody>
          <a:bodyPr/>
          <a:lstStyle/>
          <a:p>
            <a:r>
              <a:rPr lang="zh-CN" altLang="zh-CN" smtClean="0">
                <a:latin typeface="华文细黑"/>
                <a:ea typeface="华文细黑"/>
                <a:cs typeface="华文细黑"/>
              </a:rPr>
              <a:t>第三节</a:t>
            </a:r>
            <a:r>
              <a:rPr lang="zh-CN" altLang="zh-CN" i="1" smtClean="0">
                <a:latin typeface="华文细黑"/>
                <a:ea typeface="华文细黑"/>
                <a:cs typeface="华文细黑"/>
              </a:rPr>
              <a:t>　</a:t>
            </a:r>
            <a:r>
              <a:rPr lang="zh-CN" altLang="zh-CN" smtClean="0">
                <a:latin typeface="华文细黑"/>
                <a:ea typeface="华文细黑"/>
                <a:cs typeface="华文细黑"/>
              </a:rPr>
              <a:t>税收与消费</a:t>
            </a:r>
            <a:endParaRPr lang="zh-CN" altLang="en-US" smtClean="0">
              <a:latin typeface="华文中宋"/>
              <a:ea typeface="宋体" charset="-122"/>
              <a:cs typeface="华文中宋"/>
            </a:endParaRPr>
          </a:p>
        </p:txBody>
      </p:sp>
      <p:sp>
        <p:nvSpPr>
          <p:cNvPr id="47107" name="Rectangle 3"/>
          <p:cNvSpPr>
            <a:spLocks noGrp="1"/>
          </p:cNvSpPr>
          <p:nvPr>
            <p:ph type="body" idx="1"/>
          </p:nvPr>
        </p:nvSpPr>
        <p:spPr>
          <a:xfrm>
            <a:off x="323850" y="1196975"/>
            <a:ext cx="8496300" cy="5184775"/>
          </a:xfrm>
        </p:spPr>
        <p:txBody>
          <a:bodyPr/>
          <a:lstStyle/>
          <a:p>
            <a:pPr marL="228600" indent="-228600" defTabSz="449263">
              <a:lnSpc>
                <a:spcPct val="140000"/>
              </a:lnSpc>
              <a:spcBef>
                <a:spcPct val="0"/>
              </a:spcBef>
              <a:buClr>
                <a:srgbClr val="486AC1"/>
              </a:buClr>
              <a:buSzPct val="100000"/>
              <a:buFont typeface="Arial" pitchFamily="34" charset="0"/>
              <a:buNone/>
              <a:defRPr/>
            </a:pPr>
            <a:r>
              <a:rPr lang="zh-CN" altLang="zh-CN" sz="2400" b="1" dirty="0">
                <a:solidFill>
                  <a:srgbClr val="000000"/>
                </a:solidFill>
                <a:latin typeface="黑体" pitchFamily="2" charset="-122"/>
                <a:ea typeface="黑体" pitchFamily="2" charset="-122"/>
              </a:rPr>
              <a:t>一、税收对消费的收入效应</a:t>
            </a:r>
          </a:p>
          <a:p>
            <a:pPr>
              <a:buFont typeface="Arial" pitchFamily="34" charset="0"/>
              <a:buChar char="•"/>
              <a:defRPr/>
            </a:pPr>
            <a:endParaRPr lang="zh-CN" altLang="en-US" dirty="0" smtClean="0">
              <a:latin typeface="宋体" pitchFamily="2" charset="-122"/>
              <a:ea typeface="宋体" pitchFamily="2" charset="-122"/>
            </a:endParaRPr>
          </a:p>
        </p:txBody>
      </p:sp>
      <p:sp>
        <p:nvSpPr>
          <p:cNvPr id="32771" name="Rectangle 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en-US">
              <a:solidFill>
                <a:srgbClr val="000000"/>
              </a:solidFill>
            </a:endParaRPr>
          </a:p>
        </p:txBody>
      </p:sp>
      <p:pic>
        <p:nvPicPr>
          <p:cNvPr id="32772" name="408.jpg" descr="说明: id:2147491807;FounderCES"/>
          <p:cNvPicPr>
            <a:picLocks noChangeAspect="1" noChangeArrowheads="1"/>
          </p:cNvPicPr>
          <p:nvPr/>
        </p:nvPicPr>
        <p:blipFill>
          <a:blip r:embed="rId2" cstate="print"/>
          <a:srcRect/>
          <a:stretch>
            <a:fillRect/>
          </a:stretch>
        </p:blipFill>
        <p:spPr bwMode="auto">
          <a:xfrm>
            <a:off x="827088" y="2060575"/>
            <a:ext cx="5981700" cy="3257550"/>
          </a:xfrm>
          <a:prstGeom prst="rect">
            <a:avLst/>
          </a:prstGeom>
          <a:noFill/>
          <a:ln w="9525">
            <a:noFill/>
            <a:miter lim="800000"/>
            <a:headEnd/>
            <a:tailEnd/>
          </a:ln>
        </p:spPr>
      </p:pic>
      <p:sp>
        <p:nvSpPr>
          <p:cNvPr id="32773" name="Rectangle 6"/>
          <p:cNvSpPr>
            <a:spLocks noChangeArrowheads="1"/>
          </p:cNvSpPr>
          <p:nvPr/>
        </p:nvSpPr>
        <p:spPr bwMode="auto">
          <a:xfrm>
            <a:off x="2339975" y="5446713"/>
            <a:ext cx="2592388" cy="336550"/>
          </a:xfrm>
          <a:prstGeom prst="rect">
            <a:avLst/>
          </a:prstGeom>
          <a:noFill/>
          <a:ln w="9525">
            <a:noFill/>
            <a:miter lim="800000"/>
            <a:headEnd/>
            <a:tailEnd/>
          </a:ln>
        </p:spPr>
        <p:txBody>
          <a:bodyPr anchor="ctr">
            <a:spAutoFit/>
          </a:bodyPr>
          <a:lstStyle/>
          <a:p>
            <a:pPr eaLnBrk="0" hangingPunct="0"/>
            <a:r>
              <a:rPr lang="zh-CN" altLang="en-US" sz="1600">
                <a:solidFill>
                  <a:srgbClr val="000000"/>
                </a:solidFill>
                <a:latin typeface="宋体" charset="-122"/>
                <a:cs typeface="Times New Roman" pitchFamily="18" charset="0"/>
              </a:rPr>
              <a:t>商品税对消费的收入效应</a:t>
            </a:r>
            <a:endParaRPr lang="zh-CN" altLang="en-US" sz="1600">
              <a:solidFill>
                <a:srgbClr val="00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p:cNvSpPr>
          <p:nvPr>
            <p:ph type="title"/>
          </p:nvPr>
        </p:nvSpPr>
        <p:spPr>
          <a:xfrm>
            <a:off x="2843213" y="476250"/>
            <a:ext cx="3527425" cy="647700"/>
          </a:xfrm>
        </p:spPr>
        <p:txBody>
          <a:bodyPr/>
          <a:lstStyle/>
          <a:p>
            <a:r>
              <a:rPr lang="zh-CN" altLang="zh-CN" smtClean="0">
                <a:latin typeface="华文细黑"/>
                <a:ea typeface="华文细黑"/>
                <a:cs typeface="华文细黑"/>
              </a:rPr>
              <a:t>第三节</a:t>
            </a:r>
            <a:r>
              <a:rPr lang="zh-CN" altLang="zh-CN" i="1" smtClean="0">
                <a:latin typeface="华文细黑"/>
                <a:ea typeface="华文细黑"/>
                <a:cs typeface="华文细黑"/>
              </a:rPr>
              <a:t>　</a:t>
            </a:r>
            <a:r>
              <a:rPr lang="zh-CN" altLang="zh-CN" smtClean="0">
                <a:latin typeface="华文细黑"/>
                <a:ea typeface="华文细黑"/>
                <a:cs typeface="华文细黑"/>
              </a:rPr>
              <a:t>税收与消费</a:t>
            </a:r>
            <a:endParaRPr lang="zh-CN" altLang="en-US" smtClean="0">
              <a:latin typeface="华文中宋"/>
              <a:ea typeface="宋体" charset="-122"/>
              <a:cs typeface="华文中宋"/>
            </a:endParaRPr>
          </a:p>
        </p:txBody>
      </p:sp>
      <p:sp>
        <p:nvSpPr>
          <p:cNvPr id="48131" name="Rectangle 3"/>
          <p:cNvSpPr>
            <a:spLocks noGrp="1"/>
          </p:cNvSpPr>
          <p:nvPr>
            <p:ph type="body" idx="1"/>
          </p:nvPr>
        </p:nvSpPr>
        <p:spPr>
          <a:xfrm>
            <a:off x="250825" y="1125538"/>
            <a:ext cx="8496300" cy="5184775"/>
          </a:xfrm>
        </p:spPr>
        <p:txBody>
          <a:bodyPr/>
          <a:lstStyle/>
          <a:p>
            <a:pPr marL="228600" indent="-228600" defTabSz="449263">
              <a:lnSpc>
                <a:spcPct val="140000"/>
              </a:lnSpc>
              <a:spcBef>
                <a:spcPct val="0"/>
              </a:spcBef>
              <a:buClr>
                <a:srgbClr val="486AC1"/>
              </a:buClr>
              <a:buSzPct val="100000"/>
              <a:buFont typeface="Arial" pitchFamily="34" charset="0"/>
              <a:buNone/>
              <a:defRPr/>
            </a:pPr>
            <a:r>
              <a:rPr lang="zh-CN" altLang="zh-CN" sz="2400" b="1" dirty="0">
                <a:solidFill>
                  <a:srgbClr val="000000"/>
                </a:solidFill>
                <a:latin typeface="黑体" pitchFamily="2" charset="-122"/>
                <a:ea typeface="黑体" pitchFamily="2" charset="-122"/>
              </a:rPr>
              <a:t>二、税收对消费的替代效应</a:t>
            </a:r>
          </a:p>
          <a:p>
            <a:pPr>
              <a:buFont typeface="Arial" pitchFamily="34" charset="0"/>
              <a:buChar char="•"/>
              <a:defRPr/>
            </a:pPr>
            <a:endParaRPr lang="zh-CN" altLang="en-US" dirty="0" smtClean="0">
              <a:latin typeface="宋体" pitchFamily="2" charset="-122"/>
              <a:ea typeface="宋体" pitchFamily="2" charset="-122"/>
            </a:endParaRPr>
          </a:p>
        </p:txBody>
      </p:sp>
      <p:sp>
        <p:nvSpPr>
          <p:cNvPr id="33795" name="Rectangle 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en-US">
              <a:solidFill>
                <a:srgbClr val="000000"/>
              </a:solidFill>
            </a:endParaRPr>
          </a:p>
        </p:txBody>
      </p:sp>
      <p:pic>
        <p:nvPicPr>
          <p:cNvPr id="33796" name="409.jpg" descr="说明: id:2147491822;FounderCES"/>
          <p:cNvPicPr>
            <a:picLocks noChangeAspect="1" noChangeArrowheads="1"/>
          </p:cNvPicPr>
          <p:nvPr/>
        </p:nvPicPr>
        <p:blipFill>
          <a:blip r:embed="rId2" cstate="print"/>
          <a:srcRect/>
          <a:stretch>
            <a:fillRect/>
          </a:stretch>
        </p:blipFill>
        <p:spPr bwMode="auto">
          <a:xfrm>
            <a:off x="1403350" y="1989138"/>
            <a:ext cx="6119813" cy="3332162"/>
          </a:xfrm>
          <a:prstGeom prst="rect">
            <a:avLst/>
          </a:prstGeom>
          <a:noFill/>
          <a:ln w="9525">
            <a:noFill/>
            <a:miter lim="800000"/>
            <a:headEnd/>
            <a:tailEnd/>
          </a:ln>
        </p:spPr>
      </p:pic>
      <p:sp>
        <p:nvSpPr>
          <p:cNvPr id="33797" name="Rectangle 6"/>
          <p:cNvSpPr>
            <a:spLocks noChangeArrowheads="1"/>
          </p:cNvSpPr>
          <p:nvPr/>
        </p:nvSpPr>
        <p:spPr bwMode="auto">
          <a:xfrm>
            <a:off x="3203575" y="5516563"/>
            <a:ext cx="2808288" cy="336550"/>
          </a:xfrm>
          <a:prstGeom prst="rect">
            <a:avLst/>
          </a:prstGeom>
          <a:noFill/>
          <a:ln w="9525">
            <a:noFill/>
            <a:miter lim="800000"/>
            <a:headEnd/>
            <a:tailEnd/>
          </a:ln>
        </p:spPr>
        <p:txBody>
          <a:bodyPr anchor="ctr">
            <a:spAutoFit/>
          </a:bodyPr>
          <a:lstStyle/>
          <a:p>
            <a:pPr eaLnBrk="0" hangingPunct="0"/>
            <a:r>
              <a:rPr lang="zh-CN" altLang="en-US" sz="1600">
                <a:solidFill>
                  <a:srgbClr val="000000"/>
                </a:solidFill>
                <a:latin typeface="宋体" charset="-122"/>
                <a:cs typeface="Times New Roman" pitchFamily="18" charset="0"/>
              </a:rPr>
              <a:t>商品税对消费的替代效应</a:t>
            </a:r>
            <a:endParaRPr lang="zh-CN" altLang="en-US" sz="1600">
              <a:solidFill>
                <a:srgbClr val="0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Line 6"/>
          <p:cNvSpPr>
            <a:spLocks noChangeShapeType="1"/>
          </p:cNvSpPr>
          <p:nvPr/>
        </p:nvSpPr>
        <p:spPr bwMode="gray">
          <a:xfrm>
            <a:off x="2362200" y="29765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06" name="Rectangle 7"/>
          <p:cNvSpPr>
            <a:spLocks noChangeArrowheads="1"/>
          </p:cNvSpPr>
          <p:nvPr/>
        </p:nvSpPr>
        <p:spPr bwMode="gray">
          <a:xfrm rot="3419336">
            <a:off x="2078037" y="2400301"/>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endParaRPr lang="zh-CN" altLang="en-US">
              <a:solidFill>
                <a:srgbClr val="000000"/>
              </a:solidFill>
            </a:endParaRPr>
          </a:p>
        </p:txBody>
      </p:sp>
      <p:sp>
        <p:nvSpPr>
          <p:cNvPr id="21507" name="Text Box 8"/>
          <p:cNvSpPr txBox="1">
            <a:spLocks noChangeArrowheads="1"/>
          </p:cNvSpPr>
          <p:nvPr/>
        </p:nvSpPr>
        <p:spPr bwMode="gray">
          <a:xfrm>
            <a:off x="2987675" y="2487613"/>
            <a:ext cx="4248150"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税收与储蓄</a:t>
            </a:r>
            <a:endParaRPr lang="en-US" altLang="zh-CN" sz="2400" b="1">
              <a:solidFill>
                <a:srgbClr val="000000"/>
              </a:solidFill>
              <a:cs typeface="Arial" charset="0"/>
            </a:endParaRPr>
          </a:p>
        </p:txBody>
      </p:sp>
      <p:sp>
        <p:nvSpPr>
          <p:cNvPr id="21508" name="Text Box 9"/>
          <p:cNvSpPr txBox="1">
            <a:spLocks noChangeArrowheads="1"/>
          </p:cNvSpPr>
          <p:nvPr/>
        </p:nvSpPr>
        <p:spPr bwMode="gray">
          <a:xfrm>
            <a:off x="2133600" y="24431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1</a:t>
            </a:r>
          </a:p>
        </p:txBody>
      </p:sp>
      <p:sp>
        <p:nvSpPr>
          <p:cNvPr id="21509" name="Line 10"/>
          <p:cNvSpPr>
            <a:spLocks noChangeShapeType="1"/>
          </p:cNvSpPr>
          <p:nvPr/>
        </p:nvSpPr>
        <p:spPr bwMode="gray">
          <a:xfrm>
            <a:off x="2362200" y="3814763"/>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0" name="Rectangle 11"/>
          <p:cNvSpPr>
            <a:spLocks noChangeArrowheads="1"/>
          </p:cNvSpPr>
          <p:nvPr/>
        </p:nvSpPr>
        <p:spPr bwMode="gray">
          <a:xfrm rot="3419336">
            <a:off x="2078037" y="3238501"/>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endParaRPr lang="zh-CN" altLang="en-US">
              <a:solidFill>
                <a:srgbClr val="000000"/>
              </a:solidFill>
            </a:endParaRPr>
          </a:p>
        </p:txBody>
      </p:sp>
      <p:sp>
        <p:nvSpPr>
          <p:cNvPr id="21511" name="Text Box 12"/>
          <p:cNvSpPr txBox="1">
            <a:spLocks noChangeArrowheads="1"/>
          </p:cNvSpPr>
          <p:nvPr/>
        </p:nvSpPr>
        <p:spPr bwMode="gray">
          <a:xfrm>
            <a:off x="2133600" y="32813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2</a:t>
            </a:r>
          </a:p>
        </p:txBody>
      </p:sp>
      <p:sp>
        <p:nvSpPr>
          <p:cNvPr id="21512" name="Line 13"/>
          <p:cNvSpPr>
            <a:spLocks noChangeShapeType="1"/>
          </p:cNvSpPr>
          <p:nvPr/>
        </p:nvSpPr>
        <p:spPr bwMode="gray">
          <a:xfrm>
            <a:off x="2363788" y="4651375"/>
            <a:ext cx="4799012" cy="1588"/>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21513" name="Rectangle 14"/>
          <p:cNvSpPr>
            <a:spLocks noChangeArrowheads="1"/>
          </p:cNvSpPr>
          <p:nvPr/>
        </p:nvSpPr>
        <p:spPr bwMode="gray">
          <a:xfrm rot="3419336">
            <a:off x="2078037" y="4076701"/>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endParaRPr lang="zh-CN" altLang="en-US">
              <a:solidFill>
                <a:srgbClr val="000000"/>
              </a:solidFill>
            </a:endParaRPr>
          </a:p>
        </p:txBody>
      </p:sp>
      <p:sp>
        <p:nvSpPr>
          <p:cNvPr id="21514" name="Text Box 15"/>
          <p:cNvSpPr txBox="1">
            <a:spLocks noChangeArrowheads="1"/>
          </p:cNvSpPr>
          <p:nvPr/>
        </p:nvSpPr>
        <p:spPr bwMode="gray">
          <a:xfrm>
            <a:off x="2133600" y="4119563"/>
            <a:ext cx="354013" cy="457200"/>
          </a:xfrm>
          <a:prstGeom prst="rect">
            <a:avLst/>
          </a:prstGeom>
          <a:noFill/>
          <a:ln w="9525">
            <a:noFill/>
            <a:miter lim="800000"/>
            <a:headEnd/>
            <a:tailEnd/>
          </a:ln>
        </p:spPr>
        <p:txBody>
          <a:bodyPr wrap="none">
            <a:spAutoFit/>
          </a:bodyPr>
          <a:lstStyle/>
          <a:p>
            <a:pPr algn="ctr" eaLnBrk="0" hangingPunct="0"/>
            <a:r>
              <a:rPr lang="en-US" altLang="zh-CN" sz="2400" b="1">
                <a:solidFill>
                  <a:srgbClr val="FFFFFF"/>
                </a:solidFill>
                <a:cs typeface="Arial" charset="0"/>
              </a:rPr>
              <a:t>3</a:t>
            </a:r>
          </a:p>
        </p:txBody>
      </p:sp>
      <p:sp>
        <p:nvSpPr>
          <p:cNvPr id="21515" name="Text Box 19"/>
          <p:cNvSpPr txBox="1">
            <a:spLocks noChangeArrowheads="1"/>
          </p:cNvSpPr>
          <p:nvPr/>
        </p:nvSpPr>
        <p:spPr bwMode="gray">
          <a:xfrm>
            <a:off x="2987675" y="3349625"/>
            <a:ext cx="4176713"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税收与投资</a:t>
            </a:r>
            <a:endParaRPr lang="en-US" altLang="zh-CN" sz="2400" b="1">
              <a:solidFill>
                <a:srgbClr val="000000"/>
              </a:solidFill>
              <a:cs typeface="Arial" charset="0"/>
            </a:endParaRPr>
          </a:p>
        </p:txBody>
      </p:sp>
      <p:sp>
        <p:nvSpPr>
          <p:cNvPr id="21516" name="Text Box 20"/>
          <p:cNvSpPr txBox="1">
            <a:spLocks noChangeArrowheads="1"/>
          </p:cNvSpPr>
          <p:nvPr/>
        </p:nvSpPr>
        <p:spPr bwMode="gray">
          <a:xfrm>
            <a:off x="2987675" y="4189413"/>
            <a:ext cx="4105275" cy="457200"/>
          </a:xfrm>
          <a:prstGeom prst="rect">
            <a:avLst/>
          </a:prstGeom>
          <a:noFill/>
          <a:ln w="9525">
            <a:noFill/>
            <a:miter lim="800000"/>
            <a:headEnd/>
            <a:tailEnd/>
          </a:ln>
        </p:spPr>
        <p:txBody>
          <a:bodyPr>
            <a:spAutoFit/>
          </a:bodyPr>
          <a:lstStyle/>
          <a:p>
            <a:pPr eaLnBrk="0" hangingPunct="0"/>
            <a:r>
              <a:rPr lang="zh-CN" altLang="en-US" sz="2400" b="1">
                <a:solidFill>
                  <a:srgbClr val="000000"/>
                </a:solidFill>
                <a:cs typeface="Arial" charset="0"/>
              </a:rPr>
              <a:t>税收与消费</a:t>
            </a:r>
            <a:endParaRPr lang="en-US" altLang="zh-CN" sz="2400" b="1">
              <a:solidFill>
                <a:srgbClr val="000000"/>
              </a:solidFill>
              <a:cs typeface="Arial" charset="0"/>
            </a:endParaRPr>
          </a:p>
        </p:txBody>
      </p:sp>
      <p:sp>
        <p:nvSpPr>
          <p:cNvPr id="21517" name="Rectangle 2"/>
          <p:cNvSpPr>
            <a:spLocks noGrp="1"/>
          </p:cNvSpPr>
          <p:nvPr>
            <p:ph type="title"/>
          </p:nvPr>
        </p:nvSpPr>
        <p:spPr/>
        <p:txBody>
          <a:bodyPr/>
          <a:lstStyle/>
          <a:p>
            <a:r>
              <a:rPr lang="zh-CN" altLang="en-US" smtClean="0">
                <a:solidFill>
                  <a:srgbClr val="070795"/>
                </a:solidFill>
                <a:latin typeface="黑体" pitchFamily="49" charset="-122"/>
                <a:ea typeface="黑体" pitchFamily="49" charset="-122"/>
                <a:cs typeface="华文中宋"/>
              </a:rPr>
              <a:t>目   录</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p:nvPr>
        </p:nvSpPr>
        <p:spPr>
          <a:xfrm>
            <a:off x="3059113" y="404813"/>
            <a:ext cx="4321175" cy="647700"/>
          </a:xfrm>
        </p:spPr>
        <p:txBody>
          <a:bodyPr/>
          <a:lstStyle/>
          <a:p>
            <a:r>
              <a:rPr lang="zh-CN" altLang="zh-CN" smtClean="0">
                <a:latin typeface="华文细黑"/>
                <a:ea typeface="华文细黑"/>
                <a:cs typeface="华文细黑"/>
              </a:rPr>
              <a:t>第一节　税收与储蓄</a:t>
            </a:r>
            <a:endParaRPr lang="zh-CN" altLang="en-US" smtClean="0">
              <a:latin typeface="华文中宋"/>
              <a:ea typeface="宋体" charset="-122"/>
              <a:cs typeface="华文中宋"/>
            </a:endParaRPr>
          </a:p>
        </p:txBody>
      </p:sp>
      <p:sp>
        <p:nvSpPr>
          <p:cNvPr id="22530" name="Rectangle 3"/>
          <p:cNvSpPr>
            <a:spLocks noGrp="1"/>
          </p:cNvSpPr>
          <p:nvPr>
            <p:ph type="body" idx="1"/>
          </p:nvPr>
        </p:nvSpPr>
        <p:spPr>
          <a:xfrm>
            <a:off x="323850" y="1196975"/>
            <a:ext cx="8496300" cy="5184775"/>
          </a:xfrm>
        </p:spPr>
        <p:txBody>
          <a:bodyPr/>
          <a:lstStyle/>
          <a:p>
            <a:pPr marL="228600" indent="-228600" defTabSz="449263">
              <a:lnSpc>
                <a:spcPct val="140000"/>
              </a:lnSpc>
              <a:spcBef>
                <a:spcPct val="0"/>
              </a:spcBef>
              <a:buClr>
                <a:srgbClr val="486AC1"/>
              </a:buClr>
              <a:buFont typeface="Arial" charset="0"/>
              <a:buNone/>
            </a:pPr>
            <a:r>
              <a:rPr lang="zh-CN" altLang="zh-CN" sz="2400" b="1" smtClean="0">
                <a:solidFill>
                  <a:srgbClr val="000000"/>
                </a:solidFill>
                <a:latin typeface="黑体" pitchFamily="49" charset="-122"/>
                <a:ea typeface="黑体" pitchFamily="49" charset="-122"/>
              </a:rPr>
              <a:t>一、税收与个人储蓄</a:t>
            </a:r>
          </a:p>
          <a:p>
            <a:pPr marL="228600" indent="-228600" defTabSz="449263">
              <a:lnSpc>
                <a:spcPct val="140000"/>
              </a:lnSpc>
              <a:spcBef>
                <a:spcPct val="0"/>
              </a:spcBef>
              <a:buClr>
                <a:srgbClr val="486AC1"/>
              </a:buClr>
              <a:buFont typeface="Arial" charset="0"/>
              <a:buNone/>
            </a:pPr>
            <a:r>
              <a:rPr lang="en-US" altLang="zh-CN" sz="2200" b="1" smtClean="0">
                <a:solidFill>
                  <a:srgbClr val="000000"/>
                </a:solidFill>
                <a:latin typeface="楷体_GB2312"/>
                <a:ea typeface="楷体_GB2312"/>
                <a:cs typeface="楷体_GB2312"/>
              </a:rPr>
              <a:t>(</a:t>
            </a:r>
            <a:r>
              <a:rPr lang="zh-CN" altLang="zh-CN" sz="2200" b="1" smtClean="0">
                <a:solidFill>
                  <a:srgbClr val="000000"/>
                </a:solidFill>
                <a:latin typeface="楷体_GB2312"/>
                <a:ea typeface="楷体_GB2312"/>
                <a:cs typeface="楷体_GB2312"/>
              </a:rPr>
              <a:t>一</a:t>
            </a:r>
            <a:r>
              <a:rPr lang="en-US" altLang="zh-CN" sz="2200" b="1" smtClean="0">
                <a:solidFill>
                  <a:srgbClr val="000000"/>
                </a:solidFill>
                <a:latin typeface="楷体_GB2312"/>
                <a:ea typeface="楷体_GB2312"/>
                <a:cs typeface="楷体_GB2312"/>
              </a:rPr>
              <a:t>)</a:t>
            </a:r>
            <a:r>
              <a:rPr lang="zh-CN" altLang="zh-CN" sz="2200" b="1" smtClean="0">
                <a:solidFill>
                  <a:srgbClr val="000000"/>
                </a:solidFill>
                <a:latin typeface="楷体_GB2312"/>
                <a:ea typeface="楷体_GB2312"/>
                <a:cs typeface="楷体_GB2312"/>
              </a:rPr>
              <a:t>生命周期模型</a:t>
            </a:r>
          </a:p>
          <a:p>
            <a:pPr marL="228600" indent="-228600" defTabSz="449263"/>
            <a:r>
              <a:rPr lang="zh-CN" altLang="zh-CN" smtClean="0"/>
              <a:t>储蓄为经济选择增加了一个时间因素</a:t>
            </a:r>
            <a:r>
              <a:rPr lang="en-US" altLang="zh-CN" smtClean="0"/>
              <a:t>,</a:t>
            </a:r>
            <a:r>
              <a:rPr lang="zh-CN" altLang="zh-CN" smtClean="0"/>
              <a:t>目前有关储蓄的大部分现代理论与经验研究是基于生命周期模型来展开的。该模型将时间分为现在和将来两个时期</a:t>
            </a:r>
            <a:r>
              <a:rPr lang="en-US" altLang="zh-CN" smtClean="0"/>
              <a:t>,</a:t>
            </a:r>
            <a:r>
              <a:rPr lang="zh-CN" altLang="zh-CN" smtClean="0"/>
              <a:t>个人的收入不仅取决于现在的收入</a:t>
            </a:r>
            <a:r>
              <a:rPr lang="en-US" altLang="zh-CN" smtClean="0"/>
              <a:t>,</a:t>
            </a:r>
            <a:r>
              <a:rPr lang="zh-CN" altLang="zh-CN" smtClean="0"/>
              <a:t>还取决于将来的收入</a:t>
            </a:r>
            <a:r>
              <a:rPr lang="en-US" altLang="zh-CN" smtClean="0"/>
              <a:t>,</a:t>
            </a:r>
            <a:r>
              <a:rPr lang="zh-CN" altLang="zh-CN" smtClean="0"/>
              <a:t>而个人把所有的收入配置在这两个时期消费</a:t>
            </a:r>
            <a:r>
              <a:rPr lang="en-US" altLang="zh-CN" smtClean="0"/>
              <a:t>,</a:t>
            </a:r>
            <a:r>
              <a:rPr lang="zh-CN" altLang="zh-CN" smtClean="0"/>
              <a:t>以求得效用最大化。</a:t>
            </a:r>
            <a:endParaRPr lang="en-US" altLang="zh-CN" smtClean="0"/>
          </a:p>
          <a:p>
            <a:pPr marL="228600" indent="-228600" defTabSz="449263"/>
            <a:endParaRPr lang="zh-CN" altLang="zh-CN" smtClean="0"/>
          </a:p>
          <a:p>
            <a:pPr marL="228600" indent="-228600" defTabSz="449263">
              <a:lnSpc>
                <a:spcPct val="140000"/>
              </a:lnSpc>
              <a:spcBef>
                <a:spcPct val="0"/>
              </a:spcBef>
              <a:buClr>
                <a:srgbClr val="486AC1"/>
              </a:buClr>
              <a:buFont typeface="Arial" charset="0"/>
              <a:buNone/>
            </a:pPr>
            <a:endParaRPr lang="zh-CN" altLang="zh-CN" smtClean="0"/>
          </a:p>
          <a:p>
            <a:pPr marL="228600" indent="-228600" defTabSz="449263"/>
            <a:endParaRPr lang="zh-CN" altLang="en-US" smtClean="0"/>
          </a:p>
        </p:txBody>
      </p:sp>
      <p:sp>
        <p:nvSpPr>
          <p:cNvPr id="22531" name="Rectangle 3"/>
          <p:cNvSpPr>
            <a:spLocks/>
          </p:cNvSpPr>
          <p:nvPr/>
        </p:nvSpPr>
        <p:spPr bwMode="auto">
          <a:xfrm>
            <a:off x="323850" y="1196975"/>
            <a:ext cx="8496300" cy="5184775"/>
          </a:xfrm>
          <a:prstGeom prst="rect">
            <a:avLst/>
          </a:prstGeom>
          <a:noFill/>
          <a:ln w="9525">
            <a:noFill/>
            <a:miter lim="800000"/>
            <a:headEnd/>
            <a:tailEnd/>
          </a:ln>
        </p:spPr>
        <p:txBody>
          <a:bodyPr/>
          <a:lstStyle/>
          <a:p>
            <a:pPr marL="228600" indent="-228600" defTabSz="449263" eaLnBrk="0" hangingPunct="0">
              <a:lnSpc>
                <a:spcPct val="140000"/>
              </a:lnSpc>
              <a:buClr>
                <a:srgbClr val="486AC1"/>
              </a:buClr>
              <a:buFont typeface="Arial" charset="0"/>
              <a:buNone/>
            </a:pPr>
            <a:r>
              <a:rPr lang="zh-CN" altLang="zh-CN" sz="2400" b="1">
                <a:solidFill>
                  <a:srgbClr val="000000"/>
                </a:solidFill>
                <a:latin typeface="黑体" pitchFamily="49" charset="-122"/>
                <a:ea typeface="黑体" pitchFamily="49" charset="-122"/>
              </a:rPr>
              <a:t>一、税收与个人储蓄</a:t>
            </a:r>
          </a:p>
          <a:p>
            <a:pPr marL="228600" indent="-228600" defTabSz="449263" eaLnBrk="0" hangingPunct="0">
              <a:lnSpc>
                <a:spcPct val="140000"/>
              </a:lnSpc>
              <a:buClr>
                <a:srgbClr val="486AC1"/>
              </a:buClr>
              <a:buFont typeface="Arial" charset="0"/>
              <a:buNone/>
            </a:pPr>
            <a:r>
              <a:rPr lang="en-US" altLang="zh-CN" sz="2200" b="1">
                <a:solidFill>
                  <a:srgbClr val="000000"/>
                </a:solidFill>
                <a:latin typeface="楷体_GB2312"/>
                <a:ea typeface="楷体_GB2312"/>
                <a:cs typeface="楷体_GB2312"/>
              </a:rPr>
              <a:t>(</a:t>
            </a:r>
            <a:r>
              <a:rPr lang="zh-CN" altLang="zh-CN" sz="2200" b="1">
                <a:solidFill>
                  <a:srgbClr val="000000"/>
                </a:solidFill>
                <a:latin typeface="楷体_GB2312"/>
                <a:ea typeface="楷体_GB2312"/>
                <a:cs typeface="楷体_GB2312"/>
              </a:rPr>
              <a:t>一</a:t>
            </a:r>
            <a:r>
              <a:rPr lang="en-US" altLang="zh-CN" sz="2200" b="1">
                <a:solidFill>
                  <a:srgbClr val="000000"/>
                </a:solidFill>
                <a:latin typeface="楷体_GB2312"/>
                <a:ea typeface="楷体_GB2312"/>
                <a:cs typeface="楷体_GB2312"/>
              </a:rPr>
              <a:t>)</a:t>
            </a:r>
            <a:r>
              <a:rPr lang="zh-CN" altLang="zh-CN" sz="2200" b="1">
                <a:solidFill>
                  <a:srgbClr val="000000"/>
                </a:solidFill>
                <a:latin typeface="楷体_GB2312"/>
                <a:ea typeface="楷体_GB2312"/>
                <a:cs typeface="楷体_GB2312"/>
              </a:rPr>
              <a:t>生命周期模型</a:t>
            </a:r>
          </a:p>
          <a:p>
            <a:pPr marL="228600" indent="-228600" defTabSz="449263" eaLnBrk="0" hangingPunct="0">
              <a:lnSpc>
                <a:spcPct val="135000"/>
              </a:lnSpc>
              <a:spcBef>
                <a:spcPct val="20000"/>
              </a:spcBef>
              <a:buFont typeface="Arial" charset="0"/>
              <a:buChar char="•"/>
            </a:pPr>
            <a:r>
              <a:rPr lang="zh-CN" altLang="zh-CN">
                <a:latin typeface="宋体" charset="-122"/>
              </a:rPr>
              <a:t>储蓄为经济选择增加了一个时间因素</a:t>
            </a:r>
            <a:r>
              <a:rPr lang="en-US" altLang="zh-CN">
                <a:latin typeface="宋体" charset="-122"/>
              </a:rPr>
              <a:t>,</a:t>
            </a:r>
            <a:r>
              <a:rPr lang="zh-CN" altLang="zh-CN">
                <a:latin typeface="宋体" charset="-122"/>
              </a:rPr>
              <a:t>目前有关储蓄的大部分现代理论与经验研究是基于生命周期模型来展开的。该模型将时间分为现在和将来两个时期</a:t>
            </a:r>
            <a:r>
              <a:rPr lang="en-US" altLang="zh-CN">
                <a:latin typeface="宋体" charset="-122"/>
              </a:rPr>
              <a:t>,</a:t>
            </a:r>
            <a:r>
              <a:rPr lang="zh-CN" altLang="zh-CN">
                <a:latin typeface="宋体" charset="-122"/>
              </a:rPr>
              <a:t>个人的收入不仅取决于现在的收入</a:t>
            </a:r>
            <a:r>
              <a:rPr lang="en-US" altLang="zh-CN">
                <a:latin typeface="宋体" charset="-122"/>
              </a:rPr>
              <a:t>,</a:t>
            </a:r>
            <a:r>
              <a:rPr lang="zh-CN" altLang="zh-CN">
                <a:latin typeface="宋体" charset="-122"/>
              </a:rPr>
              <a:t>还取决于将来的收入</a:t>
            </a:r>
            <a:r>
              <a:rPr lang="en-US" altLang="zh-CN">
                <a:latin typeface="宋体" charset="-122"/>
              </a:rPr>
              <a:t>,</a:t>
            </a:r>
            <a:r>
              <a:rPr lang="zh-CN" altLang="zh-CN">
                <a:latin typeface="宋体" charset="-122"/>
              </a:rPr>
              <a:t>而个人把所有的收入配置在这两个时期消费</a:t>
            </a:r>
            <a:r>
              <a:rPr lang="en-US" altLang="zh-CN">
                <a:latin typeface="宋体" charset="-122"/>
              </a:rPr>
              <a:t>,</a:t>
            </a:r>
            <a:r>
              <a:rPr lang="zh-CN" altLang="zh-CN">
                <a:latin typeface="宋体" charset="-122"/>
              </a:rPr>
              <a:t>以求得效用最大化。</a:t>
            </a:r>
            <a:endParaRPr lang="en-US" altLang="zh-CN">
              <a:latin typeface="宋体" charset="-122"/>
            </a:endParaRPr>
          </a:p>
          <a:p>
            <a:pPr marL="228600" indent="-228600" defTabSz="449263" eaLnBrk="0" hangingPunct="0">
              <a:lnSpc>
                <a:spcPct val="135000"/>
              </a:lnSpc>
              <a:spcBef>
                <a:spcPct val="20000"/>
              </a:spcBef>
              <a:buFont typeface="Arial" charset="0"/>
              <a:buChar char="•"/>
            </a:pPr>
            <a:endParaRPr lang="zh-CN" altLang="zh-CN">
              <a:latin typeface="宋体" charset="-122"/>
            </a:endParaRPr>
          </a:p>
          <a:p>
            <a:pPr marL="228600" indent="-228600" defTabSz="449263" eaLnBrk="0" hangingPunct="0">
              <a:lnSpc>
                <a:spcPct val="140000"/>
              </a:lnSpc>
              <a:buClr>
                <a:srgbClr val="486AC1"/>
              </a:buClr>
              <a:buFont typeface="Arial" charset="0"/>
              <a:buNone/>
            </a:pPr>
            <a:endParaRPr lang="zh-CN" altLang="zh-CN">
              <a:latin typeface="宋体" charset="-122"/>
            </a:endParaRPr>
          </a:p>
          <a:p>
            <a:pPr marL="228600" indent="-228600" defTabSz="449263" eaLnBrk="0" hangingPunct="0">
              <a:lnSpc>
                <a:spcPct val="135000"/>
              </a:lnSpc>
              <a:spcBef>
                <a:spcPct val="20000"/>
              </a:spcBef>
              <a:buFont typeface="Arial" charset="0"/>
              <a:buChar char="•"/>
            </a:pPr>
            <a:endParaRPr lang="zh-CN" altLang="en-US">
              <a:latin typeface="宋体" charset="-122"/>
            </a:endParaRPr>
          </a:p>
        </p:txBody>
      </p:sp>
      <p:sp>
        <p:nvSpPr>
          <p:cNvPr id="22532" name="Rectangle 3"/>
          <p:cNvSpPr>
            <a:spLocks/>
          </p:cNvSpPr>
          <p:nvPr/>
        </p:nvSpPr>
        <p:spPr bwMode="auto">
          <a:xfrm>
            <a:off x="323850" y="1196975"/>
            <a:ext cx="8496300" cy="5184775"/>
          </a:xfrm>
          <a:prstGeom prst="rect">
            <a:avLst/>
          </a:prstGeom>
          <a:noFill/>
          <a:ln w="9525">
            <a:noFill/>
            <a:miter lim="800000"/>
            <a:headEnd/>
            <a:tailEnd/>
          </a:ln>
        </p:spPr>
        <p:txBody>
          <a:bodyPr/>
          <a:lstStyle/>
          <a:p>
            <a:pPr marL="228600" indent="-228600" defTabSz="449263" eaLnBrk="0" hangingPunct="0">
              <a:lnSpc>
                <a:spcPct val="140000"/>
              </a:lnSpc>
              <a:buClr>
                <a:srgbClr val="486AC1"/>
              </a:buClr>
              <a:buFont typeface="Arial" charset="0"/>
              <a:buNone/>
            </a:pPr>
            <a:r>
              <a:rPr lang="zh-CN" altLang="zh-CN" sz="2400" b="1" dirty="0">
                <a:solidFill>
                  <a:srgbClr val="000000"/>
                </a:solidFill>
                <a:latin typeface="黑体" pitchFamily="49" charset="-122"/>
                <a:ea typeface="黑体" pitchFamily="49" charset="-122"/>
              </a:rPr>
              <a:t>一、税收与个人储蓄</a:t>
            </a:r>
          </a:p>
          <a:p>
            <a:pPr marL="228600" indent="-228600" defTabSz="449263" eaLnBrk="0" hangingPunct="0">
              <a:lnSpc>
                <a:spcPct val="140000"/>
              </a:lnSpc>
              <a:buClr>
                <a:srgbClr val="486AC1"/>
              </a:buClr>
              <a:buFont typeface="Arial" charset="0"/>
              <a:buNone/>
            </a:pPr>
            <a:r>
              <a:rPr lang="en-US" altLang="zh-CN" sz="2200" dirty="0">
                <a:solidFill>
                  <a:srgbClr val="000000"/>
                </a:solidFill>
                <a:latin typeface="楷体_GB2312"/>
                <a:ea typeface="楷体_GB2312"/>
                <a:cs typeface="楷体_GB2312"/>
              </a:rPr>
              <a:t>(</a:t>
            </a:r>
            <a:r>
              <a:rPr lang="zh-CN" altLang="zh-CN" sz="2200" dirty="0">
                <a:solidFill>
                  <a:srgbClr val="000000"/>
                </a:solidFill>
                <a:latin typeface="楷体_GB2312"/>
                <a:ea typeface="楷体_GB2312"/>
                <a:cs typeface="楷体_GB2312"/>
              </a:rPr>
              <a:t>一</a:t>
            </a:r>
            <a:r>
              <a:rPr lang="en-US" altLang="zh-CN" sz="2200" dirty="0">
                <a:solidFill>
                  <a:srgbClr val="000000"/>
                </a:solidFill>
                <a:latin typeface="楷体_GB2312"/>
                <a:ea typeface="楷体_GB2312"/>
                <a:cs typeface="楷体_GB2312"/>
              </a:rPr>
              <a:t>)</a:t>
            </a:r>
            <a:r>
              <a:rPr lang="zh-CN" altLang="zh-CN" sz="2200" dirty="0">
                <a:solidFill>
                  <a:srgbClr val="000000"/>
                </a:solidFill>
                <a:latin typeface="楷体_GB2312"/>
                <a:ea typeface="楷体_GB2312"/>
                <a:cs typeface="楷体_GB2312"/>
              </a:rPr>
              <a:t>生命周期模型</a:t>
            </a:r>
          </a:p>
          <a:p>
            <a:pPr marL="228600" indent="-228600" defTabSz="449263" eaLnBrk="0" hangingPunct="0">
              <a:lnSpc>
                <a:spcPct val="135000"/>
              </a:lnSpc>
              <a:spcBef>
                <a:spcPct val="20000"/>
              </a:spcBef>
              <a:buFont typeface="Arial" charset="0"/>
              <a:buChar char="•"/>
            </a:pPr>
            <a:r>
              <a:rPr lang="zh-CN" altLang="zh-CN" dirty="0">
                <a:latin typeface="宋体" charset="-122"/>
              </a:rPr>
              <a:t>储蓄为经济选择增加了一个时间因素</a:t>
            </a:r>
            <a:r>
              <a:rPr lang="en-US" altLang="zh-CN" dirty="0">
                <a:latin typeface="宋体" charset="-122"/>
              </a:rPr>
              <a:t>,</a:t>
            </a:r>
            <a:r>
              <a:rPr lang="zh-CN" altLang="zh-CN" dirty="0">
                <a:latin typeface="宋体" charset="-122"/>
              </a:rPr>
              <a:t>目前有关储蓄的大部分现代理论与经验研究是基于生命周期模</a:t>
            </a:r>
            <a:r>
              <a:rPr lang="zh-CN" altLang="zh-CN" dirty="0" smtClean="0">
                <a:latin typeface="宋体" charset="-122"/>
              </a:rPr>
              <a:t>型来展</a:t>
            </a:r>
            <a:r>
              <a:rPr lang="zh-CN" altLang="zh-CN" dirty="0">
                <a:latin typeface="宋体" charset="-122"/>
              </a:rPr>
              <a:t>开的。该模型将时间分为现在和将来两个时期</a:t>
            </a:r>
            <a:r>
              <a:rPr lang="en-US" altLang="zh-CN" dirty="0">
                <a:latin typeface="宋体" charset="-122"/>
              </a:rPr>
              <a:t>,</a:t>
            </a:r>
            <a:r>
              <a:rPr lang="zh-CN" altLang="zh-CN" dirty="0">
                <a:latin typeface="宋体" charset="-122"/>
              </a:rPr>
              <a:t>个人的收入不仅取决于现在的收入</a:t>
            </a:r>
            <a:r>
              <a:rPr lang="en-US" altLang="zh-CN" dirty="0" smtClean="0">
                <a:latin typeface="宋体" charset="-122"/>
              </a:rPr>
              <a:t>,</a:t>
            </a:r>
            <a:r>
              <a:rPr lang="zh-CN" altLang="zh-CN" dirty="0" smtClean="0">
                <a:latin typeface="宋体" charset="-122"/>
              </a:rPr>
              <a:t>还取</a:t>
            </a:r>
            <a:r>
              <a:rPr lang="zh-CN" altLang="zh-CN" dirty="0">
                <a:latin typeface="宋体" charset="-122"/>
              </a:rPr>
              <a:t>决于将来的收入</a:t>
            </a:r>
            <a:r>
              <a:rPr lang="en-US" altLang="zh-CN" dirty="0">
                <a:latin typeface="宋体" charset="-122"/>
              </a:rPr>
              <a:t>,</a:t>
            </a:r>
            <a:r>
              <a:rPr lang="zh-CN" altLang="zh-CN" dirty="0">
                <a:latin typeface="宋体" charset="-122"/>
              </a:rPr>
              <a:t>而个人把所有的收入配置在这两个时期消费</a:t>
            </a:r>
            <a:r>
              <a:rPr lang="en-US" altLang="zh-CN" dirty="0">
                <a:latin typeface="宋体" charset="-122"/>
              </a:rPr>
              <a:t>,</a:t>
            </a:r>
            <a:r>
              <a:rPr lang="zh-CN" altLang="zh-CN" dirty="0">
                <a:latin typeface="宋体" charset="-122"/>
              </a:rPr>
              <a:t>以求得效用最大化。</a:t>
            </a:r>
            <a:endParaRPr lang="en-US" altLang="zh-CN" dirty="0">
              <a:latin typeface="宋体" charset="-122"/>
            </a:endParaRPr>
          </a:p>
          <a:p>
            <a:pPr marL="228600" indent="-228600" defTabSz="449263" eaLnBrk="0" hangingPunct="0">
              <a:lnSpc>
                <a:spcPct val="135000"/>
              </a:lnSpc>
              <a:spcBef>
                <a:spcPct val="20000"/>
              </a:spcBef>
              <a:buFont typeface="Arial" charset="0"/>
              <a:buChar char="•"/>
            </a:pPr>
            <a:endParaRPr lang="zh-CN" altLang="zh-CN" dirty="0">
              <a:latin typeface="宋体" charset="-122"/>
            </a:endParaRPr>
          </a:p>
          <a:p>
            <a:pPr marL="228600" indent="-228600" defTabSz="449263" eaLnBrk="0" hangingPunct="0">
              <a:lnSpc>
                <a:spcPct val="140000"/>
              </a:lnSpc>
              <a:buClr>
                <a:srgbClr val="486AC1"/>
              </a:buClr>
              <a:buFont typeface="Arial" charset="0"/>
              <a:buNone/>
            </a:pPr>
            <a:endParaRPr lang="zh-CN" altLang="zh-CN" dirty="0">
              <a:latin typeface="宋体" charset="-122"/>
            </a:endParaRPr>
          </a:p>
          <a:p>
            <a:pPr marL="228600" indent="-228600" defTabSz="449263" eaLnBrk="0" hangingPunct="0">
              <a:lnSpc>
                <a:spcPct val="135000"/>
              </a:lnSpc>
              <a:spcBef>
                <a:spcPct val="20000"/>
              </a:spcBef>
              <a:buFont typeface="Arial" charset="0"/>
              <a:buChar char="•"/>
            </a:pPr>
            <a:endParaRPr lang="zh-CN" altLang="en-US" dirty="0">
              <a:latin typeface="宋体" charset="-122"/>
            </a:endParaRPr>
          </a:p>
        </p:txBody>
      </p:sp>
      <p:pic>
        <p:nvPicPr>
          <p:cNvPr id="22533" name="Picture 2"/>
          <p:cNvPicPr>
            <a:picLocks noChangeAspect="1" noChangeArrowheads="1"/>
          </p:cNvPicPr>
          <p:nvPr/>
        </p:nvPicPr>
        <p:blipFill>
          <a:blip r:embed="rId2" cstate="print"/>
          <a:srcRect/>
          <a:stretch>
            <a:fillRect/>
          </a:stretch>
        </p:blipFill>
        <p:spPr bwMode="auto">
          <a:xfrm>
            <a:off x="2484438" y="3789363"/>
            <a:ext cx="3959225" cy="2593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p:cNvSpPr>
          <p:nvPr>
            <p:ph type="title" idx="4294967295"/>
          </p:nvPr>
        </p:nvSpPr>
        <p:spPr>
          <a:xfrm>
            <a:off x="2700338" y="333375"/>
            <a:ext cx="5903912" cy="647700"/>
          </a:xfrm>
        </p:spPr>
        <p:txBody>
          <a:bodyPr/>
          <a:lstStyle/>
          <a:p>
            <a:r>
              <a:rPr lang="zh-CN" altLang="zh-CN" smtClean="0">
                <a:latin typeface="华文细黑"/>
                <a:ea typeface="华文细黑"/>
                <a:cs typeface="华文细黑"/>
              </a:rPr>
              <a:t>第一节　税收与储蓄</a:t>
            </a:r>
            <a:endParaRPr lang="zh-CN" altLang="en-US" smtClean="0">
              <a:latin typeface="华文中宋"/>
              <a:ea typeface="宋体" charset="-122"/>
              <a:cs typeface="华文中宋"/>
            </a:endParaRPr>
          </a:p>
        </p:txBody>
      </p:sp>
      <p:sp>
        <p:nvSpPr>
          <p:cNvPr id="23554" name="Rectangle 3"/>
          <p:cNvSpPr>
            <a:spLocks noGrp="1"/>
          </p:cNvSpPr>
          <p:nvPr>
            <p:ph type="body" idx="4294967295"/>
          </p:nvPr>
        </p:nvSpPr>
        <p:spPr>
          <a:xfrm>
            <a:off x="323850" y="1196975"/>
            <a:ext cx="8496300" cy="5184775"/>
          </a:xfrm>
        </p:spPr>
        <p:txBody>
          <a:bodyPr/>
          <a:lstStyle/>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利息税对储蓄的影响</a:t>
            </a:r>
          </a:p>
          <a:p>
            <a:pPr marL="228600" indent="-228600" defTabSz="449263"/>
            <a:r>
              <a:rPr lang="zh-CN" altLang="zh-CN" dirty="0" smtClean="0"/>
              <a:t>基于生命周期模型来分析对储蓄利息征收利息税情况下储蓄的变动。在这里</a:t>
            </a:r>
            <a:r>
              <a:rPr lang="en-US" altLang="zh-CN" dirty="0" smtClean="0"/>
              <a:t>,</a:t>
            </a:r>
            <a:r>
              <a:rPr lang="zh-CN" altLang="zh-CN" dirty="0" smtClean="0"/>
              <a:t>借款的利息是否可以从应税所得中扣除对结果有重要影响</a:t>
            </a:r>
            <a:r>
              <a:rPr lang="en-US" altLang="zh-CN" dirty="0" smtClean="0"/>
              <a:t>,</a:t>
            </a:r>
            <a:r>
              <a:rPr lang="zh-CN" altLang="zh-CN" dirty="0" smtClean="0"/>
              <a:t>因此</a:t>
            </a:r>
            <a:r>
              <a:rPr lang="en-US" altLang="zh-CN" dirty="0" smtClean="0"/>
              <a:t>,</a:t>
            </a:r>
            <a:r>
              <a:rPr lang="zh-CN" altLang="zh-CN" dirty="0" smtClean="0"/>
              <a:t>就需要考虑扣除利息和未扣除利息两种情况。</a:t>
            </a:r>
          </a:p>
          <a:p>
            <a:pPr marL="228600" indent="-228600" defTabSz="449263">
              <a:lnSpc>
                <a:spcPct val="140000"/>
              </a:lnSpc>
              <a:spcBef>
                <a:spcPct val="0"/>
              </a:spcBef>
              <a:buClr>
                <a:schemeClr val="tx1"/>
              </a:buClr>
            </a:pPr>
            <a:r>
              <a:rPr lang="zh-CN" altLang="en-US" dirty="0" smtClean="0"/>
              <a:t>利息从应税所得中扣除的情况： </a:t>
            </a:r>
            <a:endParaRPr lang="zh-CN" altLang="zh-CN" dirty="0" smtClean="0"/>
          </a:p>
          <a:p>
            <a:pPr marL="228600" indent="-228600" defTabSz="449263">
              <a:buFont typeface="Arial" charset="0"/>
              <a:buNone/>
            </a:pPr>
            <a:endParaRPr lang="zh-CN" altLang="en-US" dirty="0" smtClean="0"/>
          </a:p>
        </p:txBody>
      </p:sp>
      <p:pic>
        <p:nvPicPr>
          <p:cNvPr id="23558" name="Picture 6"/>
          <p:cNvPicPr>
            <a:picLocks noChangeAspect="1" noChangeArrowheads="1"/>
          </p:cNvPicPr>
          <p:nvPr/>
        </p:nvPicPr>
        <p:blipFill>
          <a:blip r:embed="rId2" cstate="print"/>
          <a:srcRect/>
          <a:stretch>
            <a:fillRect/>
          </a:stretch>
        </p:blipFill>
        <p:spPr bwMode="auto">
          <a:xfrm>
            <a:off x="2843213" y="3357563"/>
            <a:ext cx="4105275" cy="29241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idx="4294967295"/>
          </p:nvPr>
        </p:nvSpPr>
        <p:spPr>
          <a:xfrm>
            <a:off x="2700338" y="333375"/>
            <a:ext cx="5903912" cy="647700"/>
          </a:xfrm>
        </p:spPr>
        <p:txBody>
          <a:bodyPr/>
          <a:lstStyle/>
          <a:p>
            <a:r>
              <a:rPr lang="zh-CN" altLang="zh-CN" smtClean="0">
                <a:latin typeface="华文细黑"/>
                <a:ea typeface="华文细黑"/>
                <a:cs typeface="华文细黑"/>
              </a:rPr>
              <a:t>第一节　税收与储蓄</a:t>
            </a:r>
            <a:endParaRPr lang="zh-CN" altLang="en-US" smtClean="0">
              <a:latin typeface="华文中宋"/>
              <a:ea typeface="宋体" charset="-122"/>
              <a:cs typeface="华文中宋"/>
            </a:endParaRPr>
          </a:p>
        </p:txBody>
      </p:sp>
      <p:sp>
        <p:nvSpPr>
          <p:cNvPr id="40963" name="Rectangle 3"/>
          <p:cNvSpPr>
            <a:spLocks noGrp="1"/>
          </p:cNvSpPr>
          <p:nvPr>
            <p:ph type="body" idx="4294967295"/>
          </p:nvPr>
        </p:nvSpPr>
        <p:spPr>
          <a:xfrm>
            <a:off x="323850" y="1125538"/>
            <a:ext cx="8351838" cy="5111750"/>
          </a:xfrm>
        </p:spPr>
        <p:txBody>
          <a:bodyPr/>
          <a:lstStyle/>
          <a:p>
            <a:pPr marL="228600" indent="-228600" defTabSz="449263">
              <a:lnSpc>
                <a:spcPct val="140000"/>
              </a:lnSpc>
              <a:spcBef>
                <a:spcPct val="0"/>
              </a:spcBef>
              <a:buClr>
                <a:srgbClr val="486AC1"/>
              </a:buClr>
              <a:buFont typeface="Arial" charset="0"/>
              <a:buNone/>
            </a:pPr>
            <a:r>
              <a:rPr lang="en-US" altLang="zh-CN" sz="2000" dirty="0" smtClean="0"/>
              <a:t> </a:t>
            </a:r>
            <a:r>
              <a:rPr lang="zh-CN" altLang="en-US" sz="2000" dirty="0" smtClean="0"/>
              <a:t>利息不从应税所得中扣除的情况：</a:t>
            </a:r>
          </a:p>
          <a:p>
            <a:pPr marL="228600" indent="-228600" defTabSz="449263">
              <a:lnSpc>
                <a:spcPct val="140000"/>
              </a:lnSpc>
              <a:spcBef>
                <a:spcPct val="0"/>
              </a:spcBef>
              <a:buClr>
                <a:srgbClr val="486AC1"/>
              </a:buClr>
              <a:buFont typeface="Arial" charset="0"/>
              <a:buNone/>
            </a:pPr>
            <a:endParaRPr lang="en-US" altLang="zh-CN" sz="2000" dirty="0" smtClean="0"/>
          </a:p>
          <a:p>
            <a:pPr marL="228600" indent="-228600" defTabSz="449263">
              <a:lnSpc>
                <a:spcPct val="140000"/>
              </a:lnSpc>
              <a:spcBef>
                <a:spcPct val="0"/>
              </a:spcBef>
              <a:buClr>
                <a:srgbClr val="486AC1"/>
              </a:buClr>
              <a:buFont typeface="Arial" charset="0"/>
              <a:buNone/>
            </a:pPr>
            <a:endParaRPr lang="en-US" altLang="zh-CN" dirty="0" smtClean="0"/>
          </a:p>
          <a:p>
            <a:pPr marL="228600" indent="-228600" defTabSz="449263">
              <a:lnSpc>
                <a:spcPct val="140000"/>
              </a:lnSpc>
              <a:spcBef>
                <a:spcPct val="0"/>
              </a:spcBef>
              <a:buClr>
                <a:srgbClr val="486AC1"/>
              </a:buClr>
              <a:buFont typeface="Arial" charset="0"/>
              <a:buNone/>
            </a:pPr>
            <a:endParaRPr lang="en-US" altLang="zh-CN" dirty="0" smtClean="0"/>
          </a:p>
          <a:p>
            <a:pPr marL="228600" indent="-228600" defTabSz="449263">
              <a:lnSpc>
                <a:spcPct val="140000"/>
              </a:lnSpc>
              <a:spcBef>
                <a:spcPct val="0"/>
              </a:spcBef>
              <a:buClr>
                <a:srgbClr val="486AC1"/>
              </a:buClr>
              <a:buFont typeface="Arial" charset="0"/>
              <a:buNone/>
            </a:pPr>
            <a:endParaRPr lang="en-US" altLang="zh-CN" dirty="0" smtClean="0"/>
          </a:p>
          <a:p>
            <a:pPr marL="228600" indent="-228600" defTabSz="449263">
              <a:lnSpc>
                <a:spcPct val="140000"/>
              </a:lnSpc>
              <a:spcBef>
                <a:spcPct val="0"/>
              </a:spcBef>
              <a:buClr>
                <a:srgbClr val="486AC1"/>
              </a:buClr>
              <a:buFont typeface="Arial" charset="0"/>
              <a:buNone/>
            </a:pPr>
            <a:endParaRPr lang="en-US" altLang="zh-CN" dirty="0" smtClean="0"/>
          </a:p>
          <a:p>
            <a:pPr marL="228600" indent="-228600" defTabSz="449263">
              <a:lnSpc>
                <a:spcPct val="140000"/>
              </a:lnSpc>
              <a:spcBef>
                <a:spcPct val="0"/>
              </a:spcBef>
              <a:buClr>
                <a:srgbClr val="486AC1"/>
              </a:buClr>
              <a:buFont typeface="Arial" charset="0"/>
              <a:buNone/>
            </a:pPr>
            <a:endParaRPr lang="en-US" altLang="zh-CN" dirty="0" smtClean="0"/>
          </a:p>
          <a:p>
            <a:pPr marL="228600" indent="-228600" defTabSz="449263">
              <a:lnSpc>
                <a:spcPct val="140000"/>
              </a:lnSpc>
              <a:spcBef>
                <a:spcPct val="0"/>
              </a:spcBef>
              <a:buClr>
                <a:srgbClr val="486AC1"/>
              </a:buClr>
              <a:buFont typeface="Arial" charset="0"/>
              <a:buNone/>
            </a:pPr>
            <a:endParaRPr lang="en-US" altLang="zh-CN" dirty="0" smtClean="0"/>
          </a:p>
          <a:p>
            <a:pPr marL="228600" indent="-228600" defTabSz="449263">
              <a:lnSpc>
                <a:spcPct val="140000"/>
              </a:lnSpc>
              <a:spcBef>
                <a:spcPct val="0"/>
              </a:spcBef>
              <a:buClr>
                <a:srgbClr val="486AC1"/>
              </a:buClr>
              <a:buFont typeface="Arial" charset="0"/>
              <a:buNone/>
            </a:pPr>
            <a:endParaRPr lang="en-US" altLang="zh-CN" sz="2400" b="1" dirty="0" smtClean="0">
              <a:solidFill>
                <a:srgbClr val="000000"/>
              </a:solidFill>
              <a:latin typeface="楷体_GB2312"/>
              <a:ea typeface="楷体_GB2312"/>
              <a:cs typeface="楷体_GB2312"/>
            </a:endParaRPr>
          </a:p>
          <a:p>
            <a:pPr marL="228600" indent="-228600" defTabSz="449263">
              <a:lnSpc>
                <a:spcPct val="140000"/>
              </a:lnSpc>
              <a:spcBef>
                <a:spcPct val="0"/>
              </a:spcBef>
              <a:buClr>
                <a:srgbClr val="486AC1"/>
              </a:buClr>
              <a:buFont typeface="Arial" charset="0"/>
              <a:buNone/>
            </a:pPr>
            <a:r>
              <a:rPr lang="en-US" altLang="zh-CN" sz="2200" b="1" dirty="0" smtClean="0">
                <a:solidFill>
                  <a:srgbClr val="000000"/>
                </a:solidFill>
                <a:latin typeface="楷体_GB2312"/>
                <a:ea typeface="楷体_GB2312"/>
                <a:cs typeface="楷体_GB2312"/>
              </a:rPr>
              <a:t> </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三</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工资所得税对储蓄的影响</a:t>
            </a:r>
          </a:p>
          <a:p>
            <a:pPr marL="228600" indent="-228600" defTabSz="449263">
              <a:lnSpc>
                <a:spcPct val="125000"/>
              </a:lnSpc>
            </a:pPr>
            <a:endParaRPr lang="zh-CN" altLang="en-US" sz="2000" dirty="0" smtClean="0"/>
          </a:p>
        </p:txBody>
      </p:sp>
      <p:pic>
        <p:nvPicPr>
          <p:cNvPr id="40964" name="Picture 4"/>
          <p:cNvPicPr>
            <a:picLocks noChangeAspect="1" noChangeArrowheads="1"/>
          </p:cNvPicPr>
          <p:nvPr/>
        </p:nvPicPr>
        <p:blipFill>
          <a:blip r:embed="rId2" cstate="print"/>
          <a:srcRect/>
          <a:stretch>
            <a:fillRect/>
          </a:stretch>
        </p:blipFill>
        <p:spPr bwMode="auto">
          <a:xfrm>
            <a:off x="2124075" y="1844675"/>
            <a:ext cx="3600450" cy="27098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p:cNvSpPr>
          <p:nvPr>
            <p:ph type="title"/>
          </p:nvPr>
        </p:nvSpPr>
        <p:spPr>
          <a:xfrm>
            <a:off x="2411413" y="333375"/>
            <a:ext cx="6337300" cy="647700"/>
          </a:xfrm>
        </p:spPr>
        <p:txBody>
          <a:bodyPr/>
          <a:lstStyle/>
          <a:p>
            <a:r>
              <a:rPr lang="zh-CN" altLang="zh-CN" smtClean="0">
                <a:latin typeface="华文细黑"/>
                <a:ea typeface="华文细黑"/>
                <a:cs typeface="华文细黑"/>
              </a:rPr>
              <a:t>第一节　税收与储蓄</a:t>
            </a:r>
            <a:endParaRPr lang="zh-CN" altLang="en-US" smtClean="0">
              <a:latin typeface="华文中宋"/>
              <a:ea typeface="宋体" charset="-122"/>
              <a:cs typeface="华文中宋"/>
            </a:endParaRPr>
          </a:p>
        </p:txBody>
      </p:sp>
      <p:sp>
        <p:nvSpPr>
          <p:cNvPr id="24578" name="Rectangle 3"/>
          <p:cNvSpPr>
            <a:spLocks noGrp="1"/>
          </p:cNvSpPr>
          <p:nvPr>
            <p:ph type="body" idx="1"/>
          </p:nvPr>
        </p:nvSpPr>
        <p:spPr>
          <a:xfrm>
            <a:off x="323850" y="1196975"/>
            <a:ext cx="8496300" cy="5184775"/>
          </a:xfrm>
        </p:spPr>
        <p:txBody>
          <a:bodyPr/>
          <a:lstStyle/>
          <a:p>
            <a:pPr marL="228600" indent="-228600" defTabSz="449263">
              <a:lnSpc>
                <a:spcPct val="160000"/>
              </a:lnSpc>
              <a:buFont typeface="Arial" charset="0"/>
              <a:buNone/>
            </a:pPr>
            <a:r>
              <a:rPr lang="zh-CN" altLang="en-US" sz="2400" b="1" dirty="0" smtClean="0">
                <a:solidFill>
                  <a:srgbClr val="000000"/>
                </a:solidFill>
                <a:latin typeface="黑体" pitchFamily="49" charset="-122"/>
                <a:ea typeface="黑体" pitchFamily="49" charset="-122"/>
              </a:rPr>
              <a:t> </a:t>
            </a:r>
            <a:r>
              <a:rPr lang="zh-CN" altLang="zh-CN" sz="2400" b="1" dirty="0" smtClean="0">
                <a:solidFill>
                  <a:srgbClr val="000000"/>
                </a:solidFill>
                <a:latin typeface="黑体" pitchFamily="49" charset="-122"/>
                <a:ea typeface="黑体" pitchFamily="49" charset="-122"/>
              </a:rPr>
              <a:t>二、税收与企业储蓄</a:t>
            </a:r>
          </a:p>
          <a:p>
            <a:pPr marL="228600" indent="-228600" defTabSz="449263">
              <a:lnSpc>
                <a:spcPct val="160000"/>
              </a:lnSpc>
            </a:pPr>
            <a:r>
              <a:rPr lang="zh-CN" altLang="zh-CN" dirty="0" smtClean="0"/>
              <a:t>税收对企业储蓄的影响与个人储蓄相似</a:t>
            </a:r>
            <a:r>
              <a:rPr lang="en-US" altLang="zh-CN" dirty="0" smtClean="0"/>
              <a:t>,</a:t>
            </a:r>
            <a:r>
              <a:rPr lang="zh-CN" altLang="zh-CN" dirty="0" smtClean="0"/>
              <a:t>不同的是企业追求利润最大化</a:t>
            </a:r>
            <a:r>
              <a:rPr lang="zh-CN" altLang="en-US" dirty="0" smtClean="0"/>
              <a:t>。</a:t>
            </a:r>
            <a:r>
              <a:rPr lang="zh-CN" altLang="zh-CN" dirty="0" smtClean="0"/>
              <a:t>对企业征收所得税和利息税</a:t>
            </a:r>
            <a:r>
              <a:rPr lang="zh-CN" altLang="en-US" dirty="0" smtClean="0"/>
              <a:t>的</a:t>
            </a:r>
            <a:r>
              <a:rPr lang="zh-CN" altLang="zh-CN" dirty="0" smtClean="0"/>
              <a:t>直接影响是减少企业的税后可分配利润</a:t>
            </a:r>
            <a:r>
              <a:rPr lang="zh-CN" altLang="en-US" dirty="0" smtClean="0"/>
              <a:t>和</a:t>
            </a:r>
            <a:r>
              <a:rPr lang="zh-CN" altLang="zh-CN" dirty="0" smtClean="0"/>
              <a:t>企业投资人的收益</a:t>
            </a:r>
            <a:r>
              <a:rPr lang="en-US" altLang="zh-CN" dirty="0" smtClean="0"/>
              <a:t>,</a:t>
            </a:r>
            <a:r>
              <a:rPr lang="zh-CN" altLang="zh-CN" dirty="0" smtClean="0"/>
              <a:t>间接影响企业储蓄愿望</a:t>
            </a:r>
            <a:r>
              <a:rPr lang="en-US" altLang="zh-CN" dirty="0" smtClean="0"/>
              <a:t>,</a:t>
            </a:r>
            <a:r>
              <a:rPr lang="zh-CN" altLang="zh-CN" dirty="0" smtClean="0"/>
              <a:t>在股息支付不变的情况下</a:t>
            </a:r>
            <a:r>
              <a:rPr lang="en-US" altLang="zh-CN" dirty="0" smtClean="0"/>
              <a:t>,</a:t>
            </a:r>
            <a:r>
              <a:rPr lang="zh-CN" altLang="zh-CN" dirty="0" smtClean="0"/>
              <a:t>将减少企业保留</a:t>
            </a:r>
            <a:r>
              <a:rPr lang="zh-CN" altLang="en-US" dirty="0" smtClean="0"/>
              <a:t>的</a:t>
            </a:r>
            <a:r>
              <a:rPr lang="zh-CN" altLang="zh-CN" dirty="0" smtClean="0"/>
              <a:t>收益</a:t>
            </a:r>
            <a:r>
              <a:rPr lang="en-US" altLang="zh-CN" dirty="0" smtClean="0"/>
              <a:t>,</a:t>
            </a:r>
            <a:r>
              <a:rPr lang="zh-CN" altLang="zh-CN" dirty="0" smtClean="0"/>
              <a:t>减少企业储蓄。</a:t>
            </a:r>
          </a:p>
          <a:p>
            <a:pPr marL="228600" indent="-228600" defTabSz="449263">
              <a:lnSpc>
                <a:spcPct val="160000"/>
              </a:lnSpc>
            </a:pPr>
            <a:r>
              <a:rPr lang="zh-CN" altLang="zh-CN" dirty="0" smtClean="0"/>
              <a:t>税收还可以通过企业折旧对企业储蓄产生影响。</a:t>
            </a:r>
            <a:r>
              <a:rPr lang="zh-CN" altLang="en-US" dirty="0" smtClean="0"/>
              <a:t>由于</a:t>
            </a:r>
            <a:r>
              <a:rPr lang="zh-CN" altLang="zh-CN" dirty="0" smtClean="0"/>
              <a:t>折旧</a:t>
            </a:r>
            <a:r>
              <a:rPr lang="zh-CN" altLang="en-US" dirty="0" smtClean="0"/>
              <a:t>从</a:t>
            </a:r>
            <a:r>
              <a:rPr lang="zh-CN" altLang="zh-CN" dirty="0" smtClean="0"/>
              <a:t>征收企业所得税前的成本中列支</a:t>
            </a:r>
            <a:r>
              <a:rPr lang="en-US" altLang="zh-CN" dirty="0" smtClean="0"/>
              <a:t>,</a:t>
            </a:r>
            <a:r>
              <a:rPr lang="zh-CN" altLang="zh-CN" dirty="0" smtClean="0"/>
              <a:t>因此</a:t>
            </a:r>
            <a:r>
              <a:rPr lang="en-US" altLang="zh-CN" dirty="0" smtClean="0"/>
              <a:t>,</a:t>
            </a:r>
            <a:r>
              <a:rPr lang="zh-CN" altLang="zh-CN" dirty="0" smtClean="0"/>
              <a:t>折旧期限的长短会影响企业储蓄规模。</a:t>
            </a:r>
          </a:p>
          <a:p>
            <a:pPr marL="228600" indent="-228600" defTabSz="449263"/>
            <a:endParaRPr lang="zh-CN" alt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title"/>
          </p:nvPr>
        </p:nvSpPr>
        <p:spPr>
          <a:xfrm>
            <a:off x="3059113" y="404813"/>
            <a:ext cx="5545137" cy="647700"/>
          </a:xfrm>
        </p:spPr>
        <p:txBody>
          <a:bodyPr/>
          <a:lstStyle/>
          <a:p>
            <a:r>
              <a:rPr lang="zh-CN" altLang="zh-CN" smtClean="0">
                <a:latin typeface="华文细黑"/>
                <a:ea typeface="华文细黑"/>
                <a:cs typeface="华文细黑"/>
              </a:rPr>
              <a:t>第一节　税收与储蓄</a:t>
            </a:r>
            <a:endParaRPr lang="zh-CN" altLang="en-US" smtClean="0">
              <a:latin typeface="华文中宋"/>
              <a:ea typeface="宋体" charset="-122"/>
              <a:cs typeface="华文中宋"/>
            </a:endParaRPr>
          </a:p>
        </p:txBody>
      </p:sp>
      <p:sp>
        <p:nvSpPr>
          <p:cNvPr id="25602" name="Rectangle 3"/>
          <p:cNvSpPr>
            <a:spLocks noGrp="1"/>
          </p:cNvSpPr>
          <p:nvPr>
            <p:ph type="body" idx="1"/>
          </p:nvPr>
        </p:nvSpPr>
        <p:spPr>
          <a:xfrm>
            <a:off x="395288" y="1196975"/>
            <a:ext cx="8353425" cy="5184775"/>
          </a:xfrm>
        </p:spPr>
        <p:txBody>
          <a:bodyPr/>
          <a:lstStyle/>
          <a:p>
            <a:pPr marL="228600" indent="-228600" defTabSz="449263">
              <a:lnSpc>
                <a:spcPct val="16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三、税收与政府储蓄</a:t>
            </a:r>
          </a:p>
          <a:p>
            <a:pPr marL="228600" indent="-228600" defTabSz="449263">
              <a:lnSpc>
                <a:spcPct val="160000"/>
              </a:lnSpc>
            </a:pPr>
            <a:r>
              <a:rPr lang="zh-CN" altLang="zh-CN" dirty="0" smtClean="0"/>
              <a:t>从理论上讲</a:t>
            </a:r>
            <a:r>
              <a:rPr lang="en-US" altLang="zh-CN" dirty="0" smtClean="0"/>
              <a:t>,</a:t>
            </a:r>
            <a:r>
              <a:rPr lang="zh-CN" altLang="zh-CN" dirty="0" smtClean="0"/>
              <a:t>所有提高税收总量的行为都对政府储蓄产生有利影响。但提高税收水平不</a:t>
            </a:r>
            <a:r>
              <a:rPr lang="zh-CN" altLang="en-US" dirty="0" smtClean="0"/>
              <a:t>可</a:t>
            </a:r>
            <a:r>
              <a:rPr lang="zh-CN" altLang="zh-CN" dirty="0" smtClean="0"/>
              <a:t>随意</a:t>
            </a:r>
            <a:r>
              <a:rPr lang="zh-CN" altLang="en-US" dirty="0" smtClean="0"/>
              <a:t>为之</a:t>
            </a:r>
            <a:r>
              <a:rPr lang="en-US" altLang="zh-CN" dirty="0" smtClean="0"/>
              <a:t>,</a:t>
            </a:r>
            <a:r>
              <a:rPr lang="zh-CN" altLang="en-US" dirty="0" smtClean="0"/>
              <a:t>其</a:t>
            </a:r>
            <a:r>
              <a:rPr lang="zh-CN" altLang="zh-CN" dirty="0" smtClean="0"/>
              <a:t>受经济发展水平的制约。</a:t>
            </a:r>
            <a:endParaRPr lang="en-US" altLang="zh-CN" dirty="0" smtClean="0"/>
          </a:p>
          <a:p>
            <a:pPr marL="228600" indent="-228600" defTabSz="449263">
              <a:lnSpc>
                <a:spcPct val="160000"/>
              </a:lnSpc>
            </a:pPr>
            <a:r>
              <a:rPr lang="zh-CN" altLang="zh-CN" dirty="0" smtClean="0"/>
              <a:t>一国税负总水平的改变必须以不损害经济均衡发展为前提</a:t>
            </a:r>
            <a:r>
              <a:rPr lang="en-US" altLang="zh-CN" dirty="0" smtClean="0"/>
              <a:t>,</a:t>
            </a:r>
            <a:r>
              <a:rPr lang="zh-CN" altLang="zh-CN" dirty="0" smtClean="0"/>
              <a:t>所以</a:t>
            </a:r>
            <a:r>
              <a:rPr lang="en-US" altLang="zh-CN" dirty="0" smtClean="0"/>
              <a:t>,</a:t>
            </a:r>
            <a:r>
              <a:rPr lang="zh-CN" altLang="zh-CN" dirty="0" smtClean="0"/>
              <a:t>最有效的途径不是提高税率</a:t>
            </a:r>
            <a:r>
              <a:rPr lang="en-US" altLang="zh-CN" dirty="0" smtClean="0"/>
              <a:t>,</a:t>
            </a:r>
            <a:r>
              <a:rPr lang="zh-CN" altLang="zh-CN" dirty="0" smtClean="0"/>
              <a:t>而是完善</a:t>
            </a:r>
            <a:r>
              <a:rPr lang="zh-CN" altLang="en-US" dirty="0" smtClean="0"/>
              <a:t>税收制度</a:t>
            </a:r>
            <a:r>
              <a:rPr lang="en-US" altLang="zh-CN" dirty="0" smtClean="0"/>
              <a:t>,</a:t>
            </a:r>
            <a:r>
              <a:rPr lang="zh-CN" altLang="zh-CN" dirty="0" smtClean="0"/>
              <a:t>不断提高税收征收管理水平。</a:t>
            </a:r>
            <a:endParaRPr lang="zh-CN" altLang="en-US" dirty="0" smtClean="0"/>
          </a:p>
          <a:p>
            <a:pPr marL="228600" indent="-228600" defTabSz="449263">
              <a:lnSpc>
                <a:spcPct val="160000"/>
              </a:lnSpc>
            </a:pPr>
            <a:r>
              <a:rPr lang="zh-CN" altLang="zh-CN" dirty="0" smtClean="0"/>
              <a:t>税收对政府储蓄有积极影响</a:t>
            </a:r>
            <a:r>
              <a:rPr lang="en-US" altLang="zh-CN" dirty="0" smtClean="0"/>
              <a:t>,</a:t>
            </a:r>
            <a:r>
              <a:rPr lang="zh-CN" altLang="zh-CN" dirty="0" smtClean="0"/>
              <a:t>但这种影响必须建立在强化税收管理</a:t>
            </a:r>
            <a:r>
              <a:rPr lang="zh-CN" altLang="en-US" dirty="0" smtClean="0"/>
              <a:t>的基础上</a:t>
            </a:r>
            <a:r>
              <a:rPr lang="zh-CN" altLang="zh-CN" dirty="0" smtClean="0"/>
              <a:t>。</a:t>
            </a:r>
          </a:p>
          <a:p>
            <a:pPr marL="228600" indent="-228600" defTabSz="449263"/>
            <a:endParaRPr lang="zh-CN" altLang="en-US"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p:cNvSpPr>
          <p:nvPr>
            <p:ph type="title"/>
          </p:nvPr>
        </p:nvSpPr>
        <p:spPr>
          <a:xfrm>
            <a:off x="2843213" y="404813"/>
            <a:ext cx="5976937" cy="647700"/>
          </a:xfrm>
        </p:spPr>
        <p:txBody>
          <a:bodyPr/>
          <a:lstStyle/>
          <a:p>
            <a:r>
              <a:rPr lang="zh-CN" altLang="zh-CN" smtClean="0">
                <a:latin typeface="华文细黑"/>
                <a:ea typeface="华文细黑"/>
                <a:cs typeface="华文细黑"/>
              </a:rPr>
              <a:t>第二节</a:t>
            </a:r>
            <a:r>
              <a:rPr lang="zh-CN" altLang="zh-CN" i="1" smtClean="0">
                <a:latin typeface="华文细黑"/>
                <a:ea typeface="华文细黑"/>
                <a:cs typeface="华文细黑"/>
              </a:rPr>
              <a:t>　</a:t>
            </a:r>
            <a:r>
              <a:rPr lang="zh-CN" altLang="zh-CN" smtClean="0">
                <a:latin typeface="华文细黑"/>
                <a:ea typeface="华文细黑"/>
                <a:cs typeface="华文细黑"/>
              </a:rPr>
              <a:t>税收与投资</a:t>
            </a:r>
          </a:p>
        </p:txBody>
      </p:sp>
      <p:sp>
        <p:nvSpPr>
          <p:cNvPr id="26626" name="Rectangle 3"/>
          <p:cNvSpPr>
            <a:spLocks noGrp="1"/>
          </p:cNvSpPr>
          <p:nvPr>
            <p:ph type="body" idx="1"/>
          </p:nvPr>
        </p:nvSpPr>
        <p:spPr>
          <a:xfrm>
            <a:off x="323850" y="1196975"/>
            <a:ext cx="8496300" cy="5184775"/>
          </a:xfrm>
        </p:spPr>
        <p:txBody>
          <a:bodyPr/>
          <a:lstStyle/>
          <a:p>
            <a:pPr marL="228600" indent="-228600" defTabSz="449263">
              <a:lnSpc>
                <a:spcPct val="140000"/>
              </a:lnSpc>
              <a:spcBef>
                <a:spcPct val="0"/>
              </a:spcBef>
              <a:buClr>
                <a:srgbClr val="486AC1"/>
              </a:buClr>
              <a:buFont typeface="Arial" charset="0"/>
              <a:buNone/>
            </a:pPr>
            <a:r>
              <a:rPr lang="zh-CN" altLang="zh-CN" sz="2400" b="1" dirty="0" smtClean="0">
                <a:solidFill>
                  <a:srgbClr val="000000"/>
                </a:solidFill>
                <a:latin typeface="黑体" pitchFamily="49" charset="-122"/>
                <a:ea typeface="黑体" pitchFamily="49" charset="-122"/>
              </a:rPr>
              <a:t>一、税收对私人投资的效应</a:t>
            </a:r>
          </a:p>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一</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税收影响私人投资的原理</a:t>
            </a:r>
          </a:p>
          <a:p>
            <a:pPr marL="228600" indent="-228600" defTabSz="449263"/>
            <a:r>
              <a:rPr lang="zh-CN" altLang="zh-CN" dirty="0" smtClean="0"/>
              <a:t>税收对投资决策与投资水平的影响是通过对投资边际成本和投资边际收益的影响</a:t>
            </a:r>
            <a:r>
              <a:rPr lang="zh-CN" altLang="en-US" dirty="0" smtClean="0"/>
              <a:t>体现</a:t>
            </a:r>
            <a:r>
              <a:rPr lang="zh-CN" altLang="zh-CN" dirty="0" smtClean="0"/>
              <a:t>的。在政府征税的条件下</a:t>
            </a:r>
            <a:r>
              <a:rPr lang="en-US" altLang="zh-CN" dirty="0" smtClean="0"/>
              <a:t>,</a:t>
            </a:r>
            <a:r>
              <a:rPr lang="zh-CN" altLang="zh-CN" dirty="0" smtClean="0"/>
              <a:t>最终决定纳税人投资行为的是税后的可支配投资收益</a:t>
            </a:r>
            <a:r>
              <a:rPr lang="en-US" altLang="zh-CN" dirty="0" smtClean="0"/>
              <a:t>,</a:t>
            </a:r>
            <a:r>
              <a:rPr lang="zh-CN" altLang="zh-CN" dirty="0" smtClean="0"/>
              <a:t>而不是税前的投资收益。</a:t>
            </a:r>
            <a:endParaRPr lang="en-US" altLang="zh-CN" dirty="0" smtClean="0"/>
          </a:p>
          <a:p>
            <a:pPr marL="228600" indent="-228600" defTabSz="449263"/>
            <a:r>
              <a:rPr lang="zh-CN" altLang="zh-CN" dirty="0" smtClean="0"/>
              <a:t>最终决定纳税人投资行为的投资成本主要包括两个方面</a:t>
            </a:r>
            <a:r>
              <a:rPr lang="en-US" altLang="zh-CN" dirty="0" smtClean="0"/>
              <a:t>:</a:t>
            </a:r>
            <a:r>
              <a:rPr lang="zh-CN" altLang="zh-CN" dirty="0" smtClean="0"/>
              <a:t>一是折旧的处理</a:t>
            </a:r>
            <a:r>
              <a:rPr lang="en-US" altLang="zh-CN" dirty="0" smtClean="0"/>
              <a:t>;</a:t>
            </a:r>
            <a:r>
              <a:rPr lang="zh-CN" altLang="zh-CN" dirty="0" smtClean="0"/>
              <a:t>二是</a:t>
            </a:r>
            <a:r>
              <a:rPr lang="zh-CN" altLang="en-US" dirty="0" smtClean="0"/>
              <a:t>投资风险（</a:t>
            </a:r>
            <a:r>
              <a:rPr lang="zh-CN" altLang="zh-CN" dirty="0" smtClean="0"/>
              <a:t>由于资本市场变化所造成的资本价值</a:t>
            </a:r>
            <a:r>
              <a:rPr lang="zh-CN" altLang="en-US" dirty="0" smtClean="0"/>
              <a:t>的</a:t>
            </a:r>
            <a:r>
              <a:rPr lang="zh-CN" altLang="zh-CN" dirty="0" smtClean="0"/>
              <a:t>增加与损失</a:t>
            </a:r>
            <a:r>
              <a:rPr lang="zh-CN" altLang="en-US" dirty="0" smtClean="0"/>
              <a:t>）</a:t>
            </a:r>
            <a:r>
              <a:rPr lang="zh-CN" altLang="zh-CN" dirty="0" smtClean="0"/>
              <a:t>的处理</a:t>
            </a:r>
            <a:r>
              <a:rPr lang="zh-CN" altLang="en-US" dirty="0" smtClean="0"/>
              <a:t>。</a:t>
            </a:r>
            <a:r>
              <a:rPr lang="zh-CN" altLang="zh-CN" dirty="0" smtClean="0"/>
              <a:t>这两者都是由税收制度规定的。因此</a:t>
            </a:r>
            <a:r>
              <a:rPr lang="en-US" altLang="zh-CN" dirty="0" smtClean="0"/>
              <a:t>,</a:t>
            </a:r>
            <a:r>
              <a:rPr lang="zh-CN" altLang="zh-CN" dirty="0" smtClean="0"/>
              <a:t>税收对私人投资的影响是通过税收对纳税人的投资收益率、折旧因素和投资风险的影响来实现的。</a:t>
            </a:r>
          </a:p>
          <a:p>
            <a:pPr marL="228600" indent="-228600" defTabSz="449263"/>
            <a:endParaRPr lang="zh-CN" altLang="en-US"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type="title"/>
          </p:nvPr>
        </p:nvSpPr>
        <p:spPr>
          <a:xfrm>
            <a:off x="2843213" y="404813"/>
            <a:ext cx="4897437" cy="576262"/>
          </a:xfrm>
        </p:spPr>
        <p:txBody>
          <a:bodyPr/>
          <a:lstStyle/>
          <a:p>
            <a:r>
              <a:rPr lang="zh-CN" altLang="zh-CN" smtClean="0">
                <a:latin typeface="华文细黑"/>
                <a:ea typeface="华文细黑"/>
                <a:cs typeface="华文细黑"/>
              </a:rPr>
              <a:t>第二节</a:t>
            </a:r>
            <a:r>
              <a:rPr lang="zh-CN" altLang="zh-CN" i="1" smtClean="0">
                <a:latin typeface="华文细黑"/>
                <a:ea typeface="华文细黑"/>
                <a:cs typeface="华文细黑"/>
              </a:rPr>
              <a:t>　</a:t>
            </a:r>
            <a:r>
              <a:rPr lang="zh-CN" altLang="zh-CN" smtClean="0">
                <a:latin typeface="华文细黑"/>
                <a:ea typeface="华文细黑"/>
                <a:cs typeface="华文细黑"/>
              </a:rPr>
              <a:t>税收与投资</a:t>
            </a:r>
          </a:p>
        </p:txBody>
      </p:sp>
      <p:sp>
        <p:nvSpPr>
          <p:cNvPr id="41987" name="Rectangle 3"/>
          <p:cNvSpPr>
            <a:spLocks noGrp="1"/>
          </p:cNvSpPr>
          <p:nvPr>
            <p:ph type="body" idx="1"/>
          </p:nvPr>
        </p:nvSpPr>
        <p:spPr>
          <a:xfrm>
            <a:off x="323850" y="1125538"/>
            <a:ext cx="8496300" cy="5256212"/>
          </a:xfrm>
        </p:spPr>
        <p:txBody>
          <a:bodyPr/>
          <a:lstStyle/>
          <a:p>
            <a:pPr marL="228600" indent="-228600" defTabSz="449263">
              <a:lnSpc>
                <a:spcPct val="140000"/>
              </a:lnSpc>
              <a:spcBef>
                <a:spcPct val="0"/>
              </a:spcBef>
              <a:buClr>
                <a:srgbClr val="486AC1"/>
              </a:buClr>
              <a:buFont typeface="Arial" charset="0"/>
              <a:buNone/>
            </a:pP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二</a:t>
            </a:r>
            <a:r>
              <a:rPr lang="en-US" altLang="zh-CN" sz="2200" dirty="0" smtClean="0">
                <a:solidFill>
                  <a:srgbClr val="000000"/>
                </a:solidFill>
                <a:latin typeface="楷体_GB2312"/>
                <a:ea typeface="楷体_GB2312"/>
                <a:cs typeface="楷体_GB2312"/>
              </a:rPr>
              <a:t>)</a:t>
            </a:r>
            <a:r>
              <a:rPr lang="zh-CN" altLang="zh-CN" sz="2200" dirty="0" smtClean="0">
                <a:solidFill>
                  <a:srgbClr val="000000"/>
                </a:solidFill>
                <a:latin typeface="楷体_GB2312"/>
                <a:ea typeface="楷体_GB2312"/>
                <a:cs typeface="楷体_GB2312"/>
              </a:rPr>
              <a:t>税收对投资的效应分析</a:t>
            </a:r>
          </a:p>
          <a:p>
            <a:pPr marL="228600" indent="-228600" defTabSz="449263"/>
            <a:r>
              <a:rPr lang="zh-CN" altLang="en-US" dirty="0" smtClean="0"/>
              <a:t>政府的课税会降低私人投资收益率</a:t>
            </a:r>
            <a:r>
              <a:rPr lang="en-US" altLang="zh-CN" dirty="0" smtClean="0"/>
              <a:t>,</a:t>
            </a:r>
            <a:r>
              <a:rPr lang="zh-CN" altLang="en-US" dirty="0" smtClean="0"/>
              <a:t>并使投资收益和投资成本发生变动</a:t>
            </a:r>
            <a:r>
              <a:rPr lang="en-US" altLang="zh-CN" dirty="0" smtClean="0"/>
              <a:t>,</a:t>
            </a:r>
            <a:r>
              <a:rPr lang="zh-CN" altLang="en-US" dirty="0" smtClean="0"/>
              <a:t>从而对纳税人的投资行为产生两种相反的效应</a:t>
            </a:r>
            <a:r>
              <a:rPr lang="en-US" altLang="zh-CN" dirty="0" smtClean="0"/>
              <a:t>,</a:t>
            </a:r>
            <a:r>
              <a:rPr lang="zh-CN" altLang="en-US" dirty="0" smtClean="0"/>
              <a:t>即收入效应和替代效应。 </a:t>
            </a:r>
            <a:endParaRPr lang="en-US" altLang="zh-CN" dirty="0" smtClean="0"/>
          </a:p>
          <a:p>
            <a:pPr marL="228600" indent="-228600" defTabSz="449263"/>
            <a:r>
              <a:rPr lang="zh-CN" altLang="zh-CN" dirty="0" smtClean="0"/>
              <a:t>税收对投资的收入效应</a:t>
            </a:r>
            <a:r>
              <a:rPr lang="zh-CN" altLang="en-US" dirty="0" smtClean="0"/>
              <a:t>：</a:t>
            </a:r>
            <a:endParaRPr lang="zh-CN" altLang="zh-CN" dirty="0" smtClean="0"/>
          </a:p>
          <a:p>
            <a:pPr marL="228600" indent="-228600" defTabSz="449263"/>
            <a:endParaRPr lang="zh-CN" altLang="en-US" dirty="0" smtClean="0"/>
          </a:p>
        </p:txBody>
      </p:sp>
      <p:pic>
        <p:nvPicPr>
          <p:cNvPr id="27651" name="406.jpg" descr="说明: id:2147491729;FounderCES"/>
          <p:cNvPicPr>
            <a:picLocks noChangeAspect="1" noChangeArrowheads="1"/>
          </p:cNvPicPr>
          <p:nvPr/>
        </p:nvPicPr>
        <p:blipFill>
          <a:blip r:embed="rId2" cstate="print"/>
          <a:srcRect/>
          <a:stretch>
            <a:fillRect/>
          </a:stretch>
        </p:blipFill>
        <p:spPr bwMode="auto">
          <a:xfrm>
            <a:off x="1835150" y="2989263"/>
            <a:ext cx="5113338" cy="2786062"/>
          </a:xfrm>
          <a:prstGeom prst="rect">
            <a:avLst/>
          </a:prstGeom>
          <a:noFill/>
          <a:ln w="9525">
            <a:noFill/>
            <a:miter lim="800000"/>
            <a:headEnd/>
            <a:tailEnd/>
          </a:ln>
        </p:spPr>
      </p:pic>
      <p:sp>
        <p:nvSpPr>
          <p:cNvPr id="27652" name="Rectangle 3"/>
          <p:cNvSpPr>
            <a:spLocks noChangeArrowheads="1"/>
          </p:cNvSpPr>
          <p:nvPr/>
        </p:nvSpPr>
        <p:spPr bwMode="auto">
          <a:xfrm>
            <a:off x="2987675" y="5876925"/>
            <a:ext cx="3155950" cy="336550"/>
          </a:xfrm>
          <a:prstGeom prst="rect">
            <a:avLst/>
          </a:prstGeom>
          <a:noFill/>
          <a:ln w="9525">
            <a:noFill/>
            <a:miter lim="800000"/>
            <a:headEnd/>
            <a:tailEnd/>
          </a:ln>
        </p:spPr>
        <p:txBody>
          <a:bodyPr anchor="ctr">
            <a:spAutoFit/>
          </a:bodyPr>
          <a:lstStyle/>
          <a:p>
            <a:pPr eaLnBrk="0" hangingPunct="0"/>
            <a:r>
              <a:rPr lang="zh-CN" altLang="en-US" sz="1600">
                <a:solidFill>
                  <a:srgbClr val="000000"/>
                </a:solidFill>
                <a:latin typeface="宋体" charset="-122"/>
                <a:cs typeface="Times New Roman" pitchFamily="18" charset="0"/>
              </a:rPr>
              <a:t>税收对投资的收入效应</a:t>
            </a:r>
            <a:endParaRPr lang="zh-CN" altLang="en-US" sz="1600">
              <a:solidFill>
                <a:srgbClr val="000000"/>
              </a:solidFill>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TotalTime>
  <Words>1759</Words>
  <Application>Microsoft Office PowerPoint</Application>
  <PresentationFormat>全屏显示(4:3)</PresentationFormat>
  <Paragraphs>80</Paragraphs>
  <Slides>15</Slides>
  <Notes>0</Notes>
  <HiddenSlides>0</HiddenSlides>
  <MMClips>0</MMClips>
  <ScaleCrop>false</ScaleCrop>
  <HeadingPairs>
    <vt:vector size="4" baseType="variant">
      <vt:variant>
        <vt:lpstr>主题</vt:lpstr>
      </vt:variant>
      <vt:variant>
        <vt:i4>2</vt:i4>
      </vt:variant>
      <vt:variant>
        <vt:lpstr>幻灯片标题</vt:lpstr>
      </vt:variant>
      <vt:variant>
        <vt:i4>15</vt:i4>
      </vt:variant>
    </vt:vector>
  </HeadingPairs>
  <TitlesOfParts>
    <vt:vector size="17" baseType="lpstr">
      <vt:lpstr>Office 主题​​</vt:lpstr>
      <vt:lpstr>Office 主题</vt:lpstr>
      <vt:lpstr>幻灯片 1</vt:lpstr>
      <vt:lpstr>目   录</vt:lpstr>
      <vt:lpstr>第一节　税收与储蓄</vt:lpstr>
      <vt:lpstr>第一节　税收与储蓄</vt:lpstr>
      <vt:lpstr>第一节　税收与储蓄</vt:lpstr>
      <vt:lpstr>第一节　税收与储蓄</vt:lpstr>
      <vt:lpstr>第一节　税收与储蓄</vt:lpstr>
      <vt:lpstr>第二节　税收与投资</vt:lpstr>
      <vt:lpstr>第二节　税收与投资</vt:lpstr>
      <vt:lpstr>第二节　税收与投资</vt:lpstr>
      <vt:lpstr>第二节　税收与投资</vt:lpstr>
      <vt:lpstr>第二节　税收与投资</vt:lpstr>
      <vt:lpstr>第二节　税收与投资</vt:lpstr>
      <vt:lpstr>第三节　税收与消费</vt:lpstr>
      <vt:lpstr>第三节　税收与消费</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 User</dc:creator>
  <cp:lastModifiedBy>Administrator</cp:lastModifiedBy>
  <cp:revision>26</cp:revision>
  <dcterms:created xsi:type="dcterms:W3CDTF">2014-11-26T09:40:16Z</dcterms:created>
  <dcterms:modified xsi:type="dcterms:W3CDTF">2020-12-22T01:00:08Z</dcterms:modified>
</cp:coreProperties>
</file>