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65" r:id="rId5"/>
    <p:sldId id="259" r:id="rId6"/>
    <p:sldId id="260" r:id="rId7"/>
    <p:sldId id="261" r:id="rId8"/>
    <p:sldId id="262" r:id="rId9"/>
    <p:sldId id="263" r:id="rId10"/>
    <p:sldId id="264" r:id="rId11"/>
    <p:sldId id="267" r:id="rId12"/>
    <p:sldId id="266"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85" autoAdjust="0"/>
    <p:restoredTop sz="94660"/>
  </p:normalViewPr>
  <p:slideViewPr>
    <p:cSldViewPr>
      <p:cViewPr varScale="1">
        <p:scale>
          <a:sx n="80" d="100"/>
          <a:sy n="80" d="100"/>
        </p:scale>
        <p:origin x="-198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8770D6B-004C-4099-A382-E513271F3205}"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721D945-DC3B-43A9-85EE-ADA0C6FF707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9787AEF-FE4D-4BDE-991D-C694B42E7B22}"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E31BD57-D6D8-423A-8545-5DF87DB7B53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F5D17F3-A6AD-4E7D-AE9A-E538E4589606}"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027B01-A3F4-42B3-8CD2-2AD40CD230EB}"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0F7EECC9-9707-4BB3-B93A-CC79E9263912}"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3CC39C3-FC95-477B-AEA3-A458B3F9598D}"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66758016-C10A-4689-BF91-5F8DFA6FC5F5}"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F4BE52F-03C8-4119-BC08-82910B5A0F9C}"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374698A0-E734-4286-93BD-1C80684A50A1}"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F24466C-B92D-474C-B481-8EEBC5A7F5E8}"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331F5241-E9AD-4713-BE4F-FF946EA6D901}" type="datetimeFigureOut">
              <a:rPr lang="zh-CN" altLang="en-US"/>
              <a:pPr>
                <a:defRPr/>
              </a:pPr>
              <a:t>2020-12-21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EEE372F7-C27A-434A-B63A-D2178F273E85}"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D6CF7C2A-8A76-45D9-AFF2-324AB3263DB3}" type="datetimeFigureOut">
              <a:rPr lang="zh-CN" altLang="en-US"/>
              <a:pPr>
                <a:defRPr/>
              </a:pPr>
              <a:t>2020-12-21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64E7E7D-D343-43E3-8AC5-2BFBF67B5B8A}"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17455710-E555-4995-BD7A-DFECB0152A9F}" type="datetimeFigureOut">
              <a:rPr lang="zh-CN" altLang="en-US"/>
              <a:pPr>
                <a:defRPr/>
              </a:pPr>
              <a:t>2020-12-21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98C0BFB-54D9-45E0-A010-9E6857798703}"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563B6F9-912D-47CA-BE42-F5158AD2EB89}"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F6B27F-A71B-47BA-B1EA-7146A0F0A281}"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6FE987C-6C88-4FE1-A884-54EEEC305364}" type="datetimeFigureOut">
              <a:rPr lang="zh-CN" altLang="en-US"/>
              <a:pPr>
                <a:defRPr/>
              </a:pPr>
              <a:t>2020-12-21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34C71B-E348-44E1-AD27-2258A71BF6EB}"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8FDE511-9C27-458B-987F-3388D1011B49}" type="datetimeFigureOut">
              <a:rPr lang="zh-CN" altLang="en-US"/>
              <a:pPr>
                <a:defRPr/>
              </a:pPr>
              <a:t>2020-12-21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7EE6DAE-7CA5-49EC-8D2D-5358CC952A3A}"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134B244-F102-4C44-AA8F-50E8CB2B0FE2}" type="datetimeFigureOut">
              <a:rPr lang="zh-CN" altLang="en-US"/>
              <a:pPr>
                <a:defRPr/>
              </a:pPr>
              <a:t>2020-12-21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8330440-1558-4A88-8479-01B1B8CCA79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D84BD48-26B3-4E7E-A24D-88D89856B666}" type="datetimeFigureOut">
              <a:rPr lang="zh-CN" altLang="en-US"/>
              <a:pPr>
                <a:defRPr/>
              </a:pPr>
              <a:t>2020-12-21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DD0128C-FBD9-438D-8590-45BE0B1CD72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D15B5F5-AF14-458E-BE6B-CC185D6AD8BB}" type="datetimeFigureOut">
              <a:rPr lang="zh-CN" altLang="en-US"/>
              <a:pPr>
                <a:defRPr/>
              </a:pPr>
              <a:t>2020-12-21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C2FBCC4-375A-459A-AE18-ABAF51F46A6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809EC1A-AD71-4875-AF11-E3D4228A5C39}" type="datetimeFigureOut">
              <a:rPr lang="zh-CN" altLang="en-US"/>
              <a:pPr>
                <a:defRPr/>
              </a:pPr>
              <a:t>2020-12-21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7E4CCA0-CE66-4C5C-982A-AEE45A222BC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B024844-BBB4-4B2D-94CF-25DAC8241CD5}" type="datetimeFigureOut">
              <a:rPr lang="zh-CN" altLang="en-US"/>
              <a:pPr>
                <a:defRPr/>
              </a:pPr>
              <a:t>2020-12-21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835F24C-0AFC-447C-B341-B9B1C130DC9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34BC771C-F179-4ACB-8D9F-60DAD09E8BEA}" type="datetimeFigureOut">
              <a:rPr lang="zh-CN" altLang="en-US"/>
              <a:pPr>
                <a:defRPr/>
              </a:pPr>
              <a:t>2020-12-21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6261408-8A75-4EA1-BFC7-7EC16EF2E1E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4582E53C-5608-4E64-9C82-3BF85C133028}" type="datetimeFigureOut">
              <a:rPr lang="zh-CN" altLang="en-US"/>
              <a:pPr>
                <a:defRPr/>
              </a:pPr>
              <a:t>2020-12-21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39105918-51E6-424A-8AF4-06A17A5D39B0}"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l"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2205038"/>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第三章　税收负担</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555875" y="404813"/>
            <a:ext cx="5688013" cy="647700"/>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8674" name="内容占位符 2"/>
          <p:cNvSpPr>
            <a:spLocks noGrp="1"/>
          </p:cNvSpPr>
          <p:nvPr>
            <p:ph idx="1"/>
          </p:nvPr>
        </p:nvSpPr>
        <p:spPr>
          <a:xfrm>
            <a:off x="430213" y="1196975"/>
            <a:ext cx="8174037" cy="5184775"/>
          </a:xfrm>
        </p:spPr>
        <p:txBody>
          <a:bodyPr/>
          <a:lstStyle/>
          <a:p>
            <a:pPr marL="228600" indent="-228600"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四</a:t>
            </a:r>
            <a:r>
              <a:rPr lang="zh-CN" altLang="zh-CN" sz="2400" b="1" dirty="0" smtClean="0">
                <a:solidFill>
                  <a:srgbClr val="000000"/>
                </a:solidFill>
                <a:latin typeface="黑体" pitchFamily="49" charset="-122"/>
                <a:ea typeface="黑体" pitchFamily="49" charset="-122"/>
              </a:rPr>
              <a:t>、税负</a:t>
            </a:r>
            <a:r>
              <a:rPr lang="zh-CN" altLang="en-US" sz="2400" b="1" dirty="0" smtClean="0">
                <a:solidFill>
                  <a:srgbClr val="000000"/>
                </a:solidFill>
                <a:latin typeface="黑体" pitchFamily="49" charset="-122"/>
                <a:ea typeface="黑体" pitchFamily="49" charset="-122"/>
              </a:rPr>
              <a:t>归宿</a:t>
            </a:r>
          </a:p>
          <a:p>
            <a:pPr marL="228600" indent="-228600" defTabSz="449263">
              <a:lnSpc>
                <a:spcPct val="160000"/>
              </a:lnSpc>
              <a:spcBef>
                <a:spcPct val="0"/>
              </a:spcBef>
              <a:buClr>
                <a:schemeClr val="tx1"/>
              </a:buClr>
              <a:buFontTx/>
              <a:buChar char="•"/>
            </a:pPr>
            <a:r>
              <a:rPr lang="zh-CN" altLang="en-US" dirty="0" smtClean="0"/>
              <a:t>税负归宿是税负运动的终点或最终归结点。</a:t>
            </a:r>
          </a:p>
          <a:p>
            <a:pPr marL="228600" indent="-228600" defTabSz="449263">
              <a:lnSpc>
                <a:spcPct val="160000"/>
              </a:lnSpc>
              <a:spcBef>
                <a:spcPct val="0"/>
              </a:spcBef>
              <a:buClr>
                <a:schemeClr val="tx1"/>
              </a:buClr>
              <a:buFontTx/>
              <a:buChar char="•"/>
            </a:pPr>
            <a:r>
              <a:rPr lang="zh-CN" altLang="en-US" dirty="0" smtClean="0"/>
              <a:t>税负归宿可分为法定归宿和经济归宿。 </a:t>
            </a:r>
            <a:endParaRPr lang="zh-CN" altLang="zh-CN" dirty="0" smtClean="0">
              <a:ea typeface="楷体_GB2312"/>
              <a:cs typeface="楷体_GB2312"/>
            </a:endParaRPr>
          </a:p>
          <a:p>
            <a:pPr marL="228600" indent="-228600" defTabSz="449263"/>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a:xfrm>
            <a:off x="2268538" y="404813"/>
            <a:ext cx="5832475" cy="647700"/>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9698" name="内容占位符 2"/>
          <p:cNvSpPr>
            <a:spLocks noGrp="1"/>
          </p:cNvSpPr>
          <p:nvPr>
            <p:ph idx="4294967295"/>
          </p:nvPr>
        </p:nvSpPr>
        <p:spPr>
          <a:xfrm>
            <a:off x="323850" y="1196975"/>
            <a:ext cx="8496300" cy="4679950"/>
          </a:xfrm>
        </p:spPr>
        <p:txBody>
          <a:bodyPr/>
          <a:lstStyle/>
          <a:p>
            <a:pPr marL="228600" indent="-228600" defTabSz="449263">
              <a:lnSpc>
                <a:spcPct val="140000"/>
              </a:lnSpc>
              <a:spcBef>
                <a:spcPct val="0"/>
              </a:spcBef>
              <a:buClr>
                <a:srgbClr val="486AC1"/>
              </a:buClr>
              <a:buFont typeface="Arial" charset="0"/>
              <a:buNone/>
            </a:pPr>
            <a:r>
              <a:rPr lang="zh-CN" altLang="en-US" sz="2000" b="1" dirty="0" smtClean="0">
                <a:solidFill>
                  <a:srgbClr val="000000"/>
                </a:solidFill>
                <a:latin typeface="楷体_GB2312"/>
              </a:rPr>
              <a:t>  </a:t>
            </a:r>
            <a:r>
              <a:rPr lang="zh-CN" altLang="zh-CN" sz="2000" b="1" dirty="0" smtClean="0">
                <a:solidFill>
                  <a:srgbClr val="000000"/>
                </a:solidFill>
                <a:latin typeface="楷体_GB2312"/>
              </a:rPr>
              <a:t>商品</a:t>
            </a:r>
            <a:r>
              <a:rPr lang="zh-CN" altLang="en-US" sz="2000" b="1" dirty="0" smtClean="0">
                <a:solidFill>
                  <a:srgbClr val="000000"/>
                </a:solidFill>
                <a:latin typeface="楷体_GB2312"/>
              </a:rPr>
              <a:t>供求弹性与税负转嫁的关系：</a:t>
            </a:r>
          </a:p>
          <a:p>
            <a:pPr marL="228600" indent="-228600" defTabSz="449263">
              <a:lnSpc>
                <a:spcPct val="140000"/>
              </a:lnSpc>
              <a:spcBef>
                <a:spcPct val="0"/>
              </a:spcBef>
              <a:buClr>
                <a:schemeClr val="tx1"/>
              </a:buClr>
            </a:pPr>
            <a:r>
              <a:rPr lang="zh-CN" altLang="en-US" sz="1600" dirty="0" smtClean="0"/>
              <a:t>需</a:t>
            </a:r>
            <a:r>
              <a:rPr lang="zh-CN" altLang="en-US" sz="1600" dirty="0" smtClean="0"/>
              <a:t>求弹性与税负转嫁呈反向运动。需求弹性越大</a:t>
            </a:r>
            <a:r>
              <a:rPr lang="en-US" altLang="zh-CN" sz="1600" dirty="0" smtClean="0"/>
              <a:t>,</a:t>
            </a:r>
            <a:r>
              <a:rPr lang="zh-CN" altLang="en-US" sz="1600" dirty="0" smtClean="0"/>
              <a:t>税负越趋向由生产者负</a:t>
            </a:r>
            <a:r>
              <a:rPr lang="zh-CN" altLang="en-US" sz="1600" dirty="0" smtClean="0"/>
              <a:t>担</a:t>
            </a:r>
            <a:r>
              <a:rPr lang="en-US" altLang="zh-CN" sz="1600" dirty="0" smtClean="0"/>
              <a:t>;</a:t>
            </a:r>
            <a:r>
              <a:rPr lang="zh-CN" altLang="en-US" sz="1600" dirty="0" smtClean="0"/>
              <a:t>需</a:t>
            </a:r>
            <a:r>
              <a:rPr lang="zh-CN" altLang="en-US" sz="1600" dirty="0" smtClean="0"/>
              <a:t>求弹性越小</a:t>
            </a:r>
            <a:r>
              <a:rPr lang="en-US" altLang="zh-CN" sz="1600" dirty="0" smtClean="0"/>
              <a:t>,</a:t>
            </a:r>
            <a:r>
              <a:rPr lang="zh-CN" altLang="en-US" sz="1600" dirty="0" smtClean="0"/>
              <a:t>税负越趋向由消费者负担。</a:t>
            </a:r>
          </a:p>
          <a:p>
            <a:pPr marL="228600" indent="-228600" defTabSz="449263">
              <a:lnSpc>
                <a:spcPct val="140000"/>
              </a:lnSpc>
              <a:spcBef>
                <a:spcPct val="0"/>
              </a:spcBef>
              <a:buClr>
                <a:schemeClr val="tx1"/>
              </a:buClr>
            </a:pPr>
            <a:r>
              <a:rPr lang="zh-CN" altLang="en-US" sz="1600" dirty="0" smtClean="0"/>
              <a:t>供</a:t>
            </a:r>
            <a:r>
              <a:rPr lang="zh-CN" altLang="en-US" sz="1600" dirty="0" smtClean="0"/>
              <a:t>给弹性与税负转嫁呈反向运动。供给弹性越大</a:t>
            </a:r>
            <a:r>
              <a:rPr lang="en-US" altLang="zh-CN" sz="1600" dirty="0" smtClean="0"/>
              <a:t>,</a:t>
            </a:r>
            <a:r>
              <a:rPr lang="zh-CN" altLang="en-US" sz="1600" dirty="0" smtClean="0"/>
              <a:t>税负越趋向由消费者负担</a:t>
            </a:r>
            <a:r>
              <a:rPr lang="en-US" altLang="zh-CN" sz="1600" dirty="0" smtClean="0"/>
              <a:t>;</a:t>
            </a:r>
            <a:r>
              <a:rPr lang="zh-CN" altLang="en-US" sz="1600" dirty="0" smtClean="0"/>
              <a:t>供给弹性越小</a:t>
            </a:r>
            <a:r>
              <a:rPr lang="en-US" altLang="zh-CN" sz="1600" dirty="0" smtClean="0"/>
              <a:t>,</a:t>
            </a:r>
            <a:r>
              <a:rPr lang="zh-CN" altLang="en-US" sz="1600" dirty="0" smtClean="0"/>
              <a:t>税负越趋向由生产者负担。</a:t>
            </a:r>
          </a:p>
          <a:p>
            <a:pPr marL="228600" indent="-228600" defTabSz="449263">
              <a:lnSpc>
                <a:spcPct val="140000"/>
              </a:lnSpc>
              <a:spcBef>
                <a:spcPct val="0"/>
              </a:spcBef>
              <a:buClr>
                <a:schemeClr val="tx1"/>
              </a:buClr>
            </a:pPr>
            <a:r>
              <a:rPr lang="zh-CN" altLang="en-US" sz="1600" dirty="0" smtClean="0"/>
              <a:t>税</a:t>
            </a:r>
            <a:r>
              <a:rPr lang="zh-CN" altLang="en-US" sz="1600" dirty="0" smtClean="0"/>
              <a:t>负转嫁最终取决于供求之间的弹性关系。在需求弹性大于供给弹性时</a:t>
            </a:r>
            <a:r>
              <a:rPr lang="en-US" altLang="zh-CN" sz="1600" dirty="0" smtClean="0"/>
              <a:t>,</a:t>
            </a:r>
            <a:r>
              <a:rPr lang="zh-CN" altLang="en-US" sz="1600" dirty="0" smtClean="0"/>
              <a:t> 税负更多地趋向由生产者负担</a:t>
            </a:r>
            <a:r>
              <a:rPr lang="en-US" altLang="zh-CN" sz="1600" dirty="0" smtClean="0"/>
              <a:t>;</a:t>
            </a:r>
            <a:r>
              <a:rPr lang="zh-CN" altLang="en-US" sz="1600" dirty="0" smtClean="0"/>
              <a:t>在供给弹性大于需求弹性时</a:t>
            </a:r>
            <a:r>
              <a:rPr lang="en-US" altLang="zh-CN" sz="1600" dirty="0" smtClean="0"/>
              <a:t>,</a:t>
            </a:r>
            <a:r>
              <a:rPr lang="zh-CN" altLang="en-US" sz="1600" dirty="0" smtClean="0"/>
              <a:t> 税负更多地趋向由消费者负担。</a:t>
            </a:r>
            <a:r>
              <a:rPr lang="zh-CN" altLang="en-US" dirty="0" smtClean="0"/>
              <a:t> </a:t>
            </a:r>
            <a:endParaRPr lang="zh-CN" altLang="zh-CN" sz="2200" b="1" dirty="0" smtClean="0">
              <a:solidFill>
                <a:srgbClr val="000000"/>
              </a:solidFill>
              <a:latin typeface="楷体_GB2312"/>
              <a:ea typeface="楷体_GB2312"/>
              <a:cs typeface="楷体_GB2312"/>
            </a:endParaRPr>
          </a:p>
          <a:p>
            <a:pPr marL="228600" indent="-228600" defTabSz="449263">
              <a:buFont typeface="Arial" charset="0"/>
              <a:buNone/>
            </a:pPr>
            <a:endParaRPr lang="zh-CN" altLang="en-US" dirty="0" smtClean="0"/>
          </a:p>
        </p:txBody>
      </p:sp>
      <p:pic>
        <p:nvPicPr>
          <p:cNvPr id="29699" name="302a.jpg" descr="id:2147492477;FounderCES"/>
          <p:cNvPicPr>
            <a:picLocks noChangeAspect="1" noChangeArrowheads="1"/>
          </p:cNvPicPr>
          <p:nvPr/>
        </p:nvPicPr>
        <p:blipFill>
          <a:blip r:embed="rId2" cstate="print"/>
          <a:srcRect/>
          <a:stretch>
            <a:fillRect/>
          </a:stretch>
        </p:blipFill>
        <p:spPr bwMode="auto">
          <a:xfrm>
            <a:off x="468313" y="4005263"/>
            <a:ext cx="6983412" cy="1841500"/>
          </a:xfrm>
          <a:prstGeom prst="rect">
            <a:avLst/>
          </a:prstGeom>
          <a:noFill/>
          <a:ln w="9525">
            <a:noFill/>
            <a:miter lim="800000"/>
            <a:headEnd/>
            <a:tailEnd/>
          </a:ln>
        </p:spPr>
      </p:pic>
      <p:sp>
        <p:nvSpPr>
          <p:cNvPr id="29702" name="Text Box 6"/>
          <p:cNvSpPr txBox="1">
            <a:spLocks noChangeArrowheads="1"/>
          </p:cNvSpPr>
          <p:nvPr/>
        </p:nvSpPr>
        <p:spPr bwMode="auto">
          <a:xfrm>
            <a:off x="1042988" y="6170613"/>
            <a:ext cx="6265862" cy="366712"/>
          </a:xfrm>
          <a:prstGeom prst="rect">
            <a:avLst/>
          </a:prstGeom>
          <a:noFill/>
          <a:ln w="9525">
            <a:noFill/>
            <a:miter lim="800000"/>
            <a:headEnd/>
            <a:tailEnd/>
          </a:ln>
          <a:effectLst/>
        </p:spPr>
        <p:txBody>
          <a:bodyPr>
            <a:spAutoFit/>
          </a:bodyPr>
          <a:lstStyle/>
          <a:p>
            <a:endParaRPr lang="zh-CN" altLang="en-US"/>
          </a:p>
        </p:txBody>
      </p:sp>
      <p:sp>
        <p:nvSpPr>
          <p:cNvPr id="29703" name="Rectangle 7"/>
          <p:cNvSpPr>
            <a:spLocks noChangeArrowheads="1"/>
          </p:cNvSpPr>
          <p:nvPr/>
        </p:nvSpPr>
        <p:spPr bwMode="auto">
          <a:xfrm>
            <a:off x="1042988" y="5876925"/>
            <a:ext cx="5937250" cy="366713"/>
          </a:xfrm>
          <a:prstGeom prst="rect">
            <a:avLst/>
          </a:prstGeom>
          <a:noFill/>
          <a:ln w="9525">
            <a:noFill/>
            <a:miter lim="800000"/>
            <a:headEnd/>
            <a:tailEnd/>
          </a:ln>
          <a:effectLst/>
        </p:spPr>
        <p:txBody>
          <a:bodyPr wrap="none" anchor="ctr">
            <a:spAutoFit/>
          </a:bodyPr>
          <a:lstStyle/>
          <a:p>
            <a:r>
              <a:rPr lang="zh-CN" altLang="en-US" sz="1400" b="1"/>
              <a:t>供给弹性大于需求弹性的税负转嫁　　需求弹性大于供给弹性的税负转嫁</a:t>
            </a:r>
            <a:r>
              <a:rPr lang="zh-CN" altLang="en-US"/>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a:xfrm>
            <a:off x="2411413" y="333375"/>
            <a:ext cx="6121400" cy="647700"/>
          </a:xfrm>
        </p:spPr>
        <p:txBody>
          <a:bodyPr/>
          <a:lstStyle/>
          <a:p>
            <a:r>
              <a:rPr lang="zh-CN" altLang="en-US" smtClean="0">
                <a:solidFill>
                  <a:srgbClr val="070795"/>
                </a:solidFill>
                <a:latin typeface="黑体" pitchFamily="49" charset="-122"/>
                <a:ea typeface="黑体" pitchFamily="49" charset="-122"/>
                <a:cs typeface="华文中宋"/>
              </a:rPr>
              <a:t>目   录</a:t>
            </a:r>
          </a:p>
        </p:txBody>
      </p:sp>
      <p:sp>
        <p:nvSpPr>
          <p:cNvPr id="21506" name="Line 6"/>
          <p:cNvSpPr>
            <a:spLocks noChangeShapeType="1"/>
          </p:cNvSpPr>
          <p:nvPr/>
        </p:nvSpPr>
        <p:spPr bwMode="gray">
          <a:xfrm>
            <a:off x="2362200" y="29765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7" name="Rectangle 7"/>
          <p:cNvSpPr>
            <a:spLocks noChangeArrowheads="1"/>
          </p:cNvSpPr>
          <p:nvPr/>
        </p:nvSpPr>
        <p:spPr bwMode="gray">
          <a:xfrm rot="3419336">
            <a:off x="2078037" y="24003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08" name="Text Box 8"/>
          <p:cNvSpPr txBox="1">
            <a:spLocks noChangeArrowheads="1"/>
          </p:cNvSpPr>
          <p:nvPr/>
        </p:nvSpPr>
        <p:spPr bwMode="gray">
          <a:xfrm>
            <a:off x="2987675" y="2487613"/>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税收负担概述</a:t>
            </a:r>
            <a:endParaRPr lang="en-US" altLang="zh-CN" sz="2400" b="1">
              <a:solidFill>
                <a:srgbClr val="000000"/>
              </a:solidFill>
              <a:cs typeface="Arial" charset="0"/>
            </a:endParaRPr>
          </a:p>
        </p:txBody>
      </p:sp>
      <p:sp>
        <p:nvSpPr>
          <p:cNvPr id="21509" name="Text Box 9"/>
          <p:cNvSpPr txBox="1">
            <a:spLocks noChangeArrowheads="1"/>
          </p:cNvSpPr>
          <p:nvPr/>
        </p:nvSpPr>
        <p:spPr bwMode="gray">
          <a:xfrm>
            <a:off x="2133600" y="24431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0" name="Line 10"/>
          <p:cNvSpPr>
            <a:spLocks noChangeShapeType="1"/>
          </p:cNvSpPr>
          <p:nvPr/>
        </p:nvSpPr>
        <p:spPr bwMode="gray">
          <a:xfrm>
            <a:off x="2362200" y="38147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1" name="Rectangle 11"/>
          <p:cNvSpPr>
            <a:spLocks noChangeArrowheads="1"/>
          </p:cNvSpPr>
          <p:nvPr/>
        </p:nvSpPr>
        <p:spPr bwMode="gray">
          <a:xfrm rot="3419336">
            <a:off x="2078037" y="32385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2" name="Text Box 12"/>
          <p:cNvSpPr txBox="1">
            <a:spLocks noChangeArrowheads="1"/>
          </p:cNvSpPr>
          <p:nvPr/>
        </p:nvSpPr>
        <p:spPr bwMode="gray">
          <a:xfrm>
            <a:off x="2133600" y="32813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3" name="Text Box 19"/>
          <p:cNvSpPr txBox="1">
            <a:spLocks noChangeArrowheads="1"/>
          </p:cNvSpPr>
          <p:nvPr/>
        </p:nvSpPr>
        <p:spPr bwMode="gray">
          <a:xfrm>
            <a:off x="2987675" y="3349625"/>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税负转嫁与归宿</a:t>
            </a:r>
            <a:endParaRPr lang="en-US" altLang="zh-CN" sz="2400" b="1">
              <a:solidFill>
                <a:srgbClr val="000000"/>
              </a:solidFill>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a:xfrm>
            <a:off x="2484438" y="404813"/>
            <a:ext cx="6142037" cy="647700"/>
          </a:xfrm>
        </p:spPr>
        <p:txBody>
          <a:bodyPr/>
          <a:lstStyle/>
          <a:p>
            <a:r>
              <a:rPr lang="zh-CN" altLang="zh-CN" smtClean="0">
                <a:latin typeface="华文细黑"/>
                <a:ea typeface="华文细黑"/>
                <a:cs typeface="华文细黑"/>
              </a:rPr>
              <a:t>第一节　税收负担概述</a:t>
            </a:r>
            <a:endParaRPr lang="zh-CN" altLang="en-US" smtClean="0">
              <a:latin typeface="华文中宋"/>
              <a:ea typeface="宋体" charset="-122"/>
              <a:cs typeface="华文中宋"/>
            </a:endParaRPr>
          </a:p>
        </p:txBody>
      </p:sp>
      <p:pic>
        <p:nvPicPr>
          <p:cNvPr id="22530" name="内容占位符 1"/>
          <p:cNvPicPr>
            <a:picLocks noGrp="1" noRot="1" noChangeAspect="1" noMove="1" noResize="1" noEditPoints="1" noAdjustHandles="1" noChangeArrowheads="1"/>
          </p:cNvPicPr>
          <p:nvPr>
            <p:ph idx="4294967295"/>
          </p:nvPr>
        </p:nvPicPr>
        <p:blipFill>
          <a:blip r:embed="rId2" cstate="print"/>
          <a:srcRect/>
          <a:stretch>
            <a:fillRect/>
          </a:stretch>
        </p:blipFill>
        <p:spPr>
          <a:xfrm>
            <a:off x="317500" y="1189038"/>
            <a:ext cx="8509000" cy="5199062"/>
          </a:xfrm>
        </p:spPr>
      </p:pic>
      <p:pic>
        <p:nvPicPr>
          <p:cNvPr id="22531" name="Picture 5" descr="图片2"/>
          <p:cNvPicPr>
            <a:picLocks noChangeAspect="1" noChangeArrowheads="1"/>
          </p:cNvPicPr>
          <p:nvPr/>
        </p:nvPicPr>
        <p:blipFill>
          <a:blip r:embed="rId3" cstate="print"/>
          <a:srcRect/>
          <a:stretch>
            <a:fillRect/>
          </a:stretch>
        </p:blipFill>
        <p:spPr bwMode="auto">
          <a:xfrm>
            <a:off x="539750" y="3716338"/>
            <a:ext cx="4103688" cy="172888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a:xfrm>
            <a:off x="2555875" y="404813"/>
            <a:ext cx="5976938" cy="576262"/>
          </a:xfrm>
        </p:spPr>
        <p:txBody>
          <a:bodyPr/>
          <a:lstStyle/>
          <a:p>
            <a:r>
              <a:rPr lang="zh-CN" altLang="zh-CN" smtClean="0">
                <a:latin typeface="华文细黑"/>
                <a:ea typeface="华文细黑"/>
                <a:cs typeface="华文细黑"/>
              </a:rPr>
              <a:t>第一节　税收负担概述</a:t>
            </a:r>
            <a:endParaRPr lang="zh-CN" altLang="en-US" smtClean="0">
              <a:latin typeface="华文中宋"/>
              <a:ea typeface="宋体" charset="-122"/>
              <a:cs typeface="华文中宋"/>
            </a:endParaRPr>
          </a:p>
        </p:txBody>
      </p:sp>
      <p:sp>
        <p:nvSpPr>
          <p:cNvPr id="2" name="内容占位符 1"/>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SzPct val="100000"/>
              <a:buFont typeface="Arial" pitchFamily="34" charset="0"/>
              <a:buNone/>
              <a:defRPr/>
            </a:pPr>
            <a:r>
              <a:rPr lang="en-US" altLang="zh-CN" sz="2200" b="1" dirty="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三</a:t>
            </a:r>
            <a:r>
              <a:rPr lang="en-US" altLang="zh-CN" sz="2200" b="1" dirty="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产品的税收负担</a:t>
            </a:r>
          </a:p>
          <a:p>
            <a:pPr marL="228600" indent="-228600" defTabSz="449263">
              <a:lnSpc>
                <a:spcPct val="140000"/>
              </a:lnSpc>
              <a:spcBef>
                <a:spcPct val="0"/>
              </a:spcBef>
              <a:buClr>
                <a:srgbClr val="486AC1"/>
              </a:buClr>
              <a:buSzPct val="100000"/>
              <a:buFont typeface="Arial" pitchFamily="34" charset="0"/>
              <a:buNone/>
              <a:defRPr/>
            </a:pPr>
            <a:endParaRPr lang="en-US" altLang="zh-CN" sz="2200" b="1" dirty="0" smtClean="0">
              <a:solidFill>
                <a:srgbClr val="000000"/>
              </a:solidFill>
              <a:latin typeface="楷体_GB2312" pitchFamily="49" charset="-122"/>
              <a:ea typeface="楷体_GB2312" pitchFamily="49" charset="-122"/>
            </a:endParaRPr>
          </a:p>
          <a:p>
            <a:pPr marL="228600" indent="-228600" defTabSz="449263">
              <a:lnSpc>
                <a:spcPct val="140000"/>
              </a:lnSpc>
              <a:spcBef>
                <a:spcPct val="0"/>
              </a:spcBef>
              <a:buClr>
                <a:srgbClr val="486AC1"/>
              </a:buClr>
              <a:buSzPct val="100000"/>
              <a:buFont typeface="Arial" pitchFamily="34" charset="0"/>
              <a:buNone/>
              <a:defRPr/>
            </a:pPr>
            <a:endParaRPr lang="en-US" altLang="zh-CN" sz="2200" b="1" dirty="0" smtClean="0">
              <a:solidFill>
                <a:srgbClr val="000000"/>
              </a:solidFill>
              <a:latin typeface="楷体_GB2312" pitchFamily="49" charset="-122"/>
              <a:ea typeface="楷体_GB2312" pitchFamily="49" charset="-122"/>
            </a:endParaRPr>
          </a:p>
          <a:p>
            <a:pPr marL="228600" indent="-228600" defTabSz="449263">
              <a:lnSpc>
                <a:spcPct val="140000"/>
              </a:lnSpc>
              <a:spcBef>
                <a:spcPct val="0"/>
              </a:spcBef>
              <a:buClr>
                <a:srgbClr val="486AC1"/>
              </a:buClr>
              <a:buSzPct val="100000"/>
              <a:buFont typeface="Arial" pitchFamily="34" charset="0"/>
              <a:buNone/>
              <a:defRPr/>
            </a:pPr>
            <a:r>
              <a:rPr lang="en-US" altLang="zh-CN" sz="2200" b="1" dirty="0" smtClean="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四</a:t>
            </a:r>
            <a:r>
              <a:rPr lang="en-US" altLang="zh-CN" sz="2200" b="1" dirty="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部门和行业的税收负担</a:t>
            </a:r>
          </a:p>
          <a:p>
            <a:pPr marL="228600" indent="-228600" defTabSz="449263">
              <a:lnSpc>
                <a:spcPct val="140000"/>
              </a:lnSpc>
              <a:spcBef>
                <a:spcPct val="0"/>
              </a:spcBef>
              <a:buClr>
                <a:srgbClr val="486AC1"/>
              </a:buClr>
              <a:buSzPct val="100000"/>
              <a:buFont typeface="Arial" pitchFamily="34" charset="0"/>
              <a:buNone/>
              <a:defRPr/>
            </a:pPr>
            <a:endParaRPr lang="en-US" altLang="zh-CN" sz="2200" b="1" dirty="0" smtClean="0">
              <a:solidFill>
                <a:srgbClr val="000000"/>
              </a:solidFill>
              <a:latin typeface="楷体_GB2312" pitchFamily="49" charset="-122"/>
              <a:ea typeface="楷体_GB2312" pitchFamily="49" charset="-122"/>
            </a:endParaRPr>
          </a:p>
          <a:p>
            <a:pPr marL="228600" indent="-228600" defTabSz="449263">
              <a:lnSpc>
                <a:spcPct val="140000"/>
              </a:lnSpc>
              <a:spcBef>
                <a:spcPct val="0"/>
              </a:spcBef>
              <a:buClr>
                <a:srgbClr val="486AC1"/>
              </a:buClr>
              <a:buSzPct val="100000"/>
              <a:buFont typeface="Arial" pitchFamily="34" charset="0"/>
              <a:buNone/>
              <a:defRPr/>
            </a:pPr>
            <a:endParaRPr lang="en-US" altLang="zh-CN" sz="2200" b="1" dirty="0" smtClean="0">
              <a:solidFill>
                <a:srgbClr val="000000"/>
              </a:solidFill>
              <a:latin typeface="楷体_GB2312" pitchFamily="49" charset="-122"/>
              <a:ea typeface="楷体_GB2312" pitchFamily="49" charset="-122"/>
            </a:endParaRPr>
          </a:p>
          <a:p>
            <a:pPr marL="228600" indent="-228600" defTabSz="449263">
              <a:lnSpc>
                <a:spcPct val="140000"/>
              </a:lnSpc>
              <a:spcBef>
                <a:spcPct val="0"/>
              </a:spcBef>
              <a:buClr>
                <a:srgbClr val="486AC1"/>
              </a:buClr>
              <a:buSzPct val="100000"/>
              <a:buFont typeface="Arial" pitchFamily="34" charset="0"/>
              <a:buNone/>
              <a:defRPr/>
            </a:pPr>
            <a:r>
              <a:rPr lang="en-US" altLang="zh-CN" sz="2200" b="1" dirty="0" smtClean="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五</a:t>
            </a:r>
            <a:r>
              <a:rPr lang="en-US" altLang="zh-CN" sz="2200" b="1" dirty="0">
                <a:solidFill>
                  <a:srgbClr val="000000"/>
                </a:solidFill>
                <a:latin typeface="楷体_GB2312" pitchFamily="49" charset="-122"/>
                <a:ea typeface="楷体_GB2312" pitchFamily="49" charset="-122"/>
              </a:rPr>
              <a:t>)</a:t>
            </a:r>
            <a:r>
              <a:rPr lang="zh-CN" altLang="zh-CN" sz="2200" b="1" dirty="0">
                <a:solidFill>
                  <a:srgbClr val="000000"/>
                </a:solidFill>
                <a:latin typeface="楷体_GB2312" pitchFamily="49" charset="-122"/>
                <a:ea typeface="楷体_GB2312" pitchFamily="49" charset="-122"/>
              </a:rPr>
              <a:t>企业的税收负担</a:t>
            </a:r>
          </a:p>
          <a:p>
            <a:pPr>
              <a:buFont typeface="Arial" pitchFamily="34" charset="0"/>
              <a:buChar char="•"/>
              <a:defRPr/>
            </a:pPr>
            <a:endParaRPr lang="zh-CN" altLang="en-US" dirty="0"/>
          </a:p>
        </p:txBody>
      </p:sp>
      <p:sp>
        <p:nvSpPr>
          <p:cNvPr id="3" name="矩形 2"/>
          <p:cNvSpPr>
            <a:spLocks noRot="1" noChangeAspect="1" noMove="1" noResize="1" noEditPoints="1" noAdjustHandles="1" noChangeArrowheads="1" noChangeShapeType="1" noTextEdit="1"/>
          </p:cNvSpPr>
          <p:nvPr/>
        </p:nvSpPr>
        <p:spPr>
          <a:xfrm>
            <a:off x="755576" y="1800219"/>
            <a:ext cx="6462464" cy="3468065"/>
          </a:xfrm>
          <a:prstGeom prst="rect">
            <a:avLst/>
          </a:prstGeom>
          <a:blipFill rotWithShape="1">
            <a:blip r:embed="rId2" cstate="print"/>
            <a:stretch>
              <a:fillRect l="-566"/>
            </a:stretch>
          </a:blipFill>
        </p:spPr>
        <p:txBody>
          <a:bodyPr/>
          <a:lstStyle/>
          <a:p>
            <a:pPr fontAlgn="auto">
              <a:spcBef>
                <a:spcPts val="0"/>
              </a:spcBef>
              <a:spcAft>
                <a:spcPts val="0"/>
              </a:spcAft>
              <a:defRPr/>
            </a:pPr>
            <a:r>
              <a:rPr lang="zh-CN" altLang="en-US">
                <a:noFill/>
                <a:latin typeface="+mn-lt"/>
                <a:ea typeface="+mn-ea"/>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484438" y="404813"/>
            <a:ext cx="5905500" cy="576262"/>
          </a:xfrm>
        </p:spPr>
        <p:txBody>
          <a:bodyPr/>
          <a:lstStyle/>
          <a:p>
            <a:r>
              <a:rPr lang="zh-CN" altLang="zh-CN" smtClean="0">
                <a:latin typeface="华文细黑"/>
                <a:ea typeface="华文细黑"/>
                <a:cs typeface="华文细黑"/>
              </a:rPr>
              <a:t>第一节　税收负担概述</a:t>
            </a:r>
            <a:endParaRPr lang="zh-CN" altLang="en-US" smtClean="0">
              <a:latin typeface="华文细黑"/>
              <a:ea typeface="华文细黑"/>
              <a:cs typeface="华文细黑"/>
            </a:endParaRPr>
          </a:p>
        </p:txBody>
      </p:sp>
      <p:sp>
        <p:nvSpPr>
          <p:cNvPr id="24578" name="内容占位符 2"/>
          <p:cNvSpPr>
            <a:spLocks noGrp="1"/>
          </p:cNvSpPr>
          <p:nvPr>
            <p:ph idx="1"/>
          </p:nvPr>
        </p:nvSpPr>
        <p:spPr>
          <a:xfrm>
            <a:off x="539750" y="1196975"/>
            <a:ext cx="8280400" cy="5184775"/>
          </a:xfrm>
        </p:spPr>
        <p:txBody>
          <a:bodyPr/>
          <a:lstStyle/>
          <a:p>
            <a:pPr marL="228600" indent="-228600" defTabSz="449263">
              <a:lnSpc>
                <a:spcPct val="180000"/>
              </a:lnSpc>
              <a:spcBef>
                <a:spcPct val="0"/>
              </a:spcBef>
              <a:buClr>
                <a:srgbClr val="486AC1"/>
              </a:buClr>
              <a:buFont typeface="Arial" charset="0"/>
              <a:buNone/>
            </a:pPr>
            <a:r>
              <a:rPr lang="zh-CN" altLang="en-US" sz="2400" b="1" smtClean="0">
                <a:solidFill>
                  <a:srgbClr val="000000"/>
                </a:solidFill>
                <a:latin typeface="黑体" pitchFamily="49" charset="-122"/>
                <a:ea typeface="黑体" pitchFamily="49" charset="-122"/>
              </a:rPr>
              <a:t> </a:t>
            </a:r>
            <a:r>
              <a:rPr lang="zh-CN" altLang="zh-CN" sz="2400" b="1" smtClean="0">
                <a:solidFill>
                  <a:srgbClr val="000000"/>
                </a:solidFill>
                <a:latin typeface="黑体" pitchFamily="49" charset="-122"/>
                <a:ea typeface="黑体" pitchFamily="49" charset="-122"/>
              </a:rPr>
              <a:t>二、影响税收负担的因素</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  (</a:t>
            </a:r>
            <a:r>
              <a:rPr lang="zh-CN" altLang="zh-CN" sz="2200" b="1" smtClean="0">
                <a:solidFill>
                  <a:srgbClr val="000000"/>
                </a:solidFill>
                <a:latin typeface="楷体_GB2312"/>
                <a:ea typeface="楷体_GB2312"/>
                <a:cs typeface="楷体_GB2312"/>
              </a:rPr>
              <a:t>一</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经济发展水平</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  (</a:t>
            </a:r>
            <a:r>
              <a:rPr lang="zh-CN" altLang="zh-CN" sz="2200" b="1" smtClean="0">
                <a:solidFill>
                  <a:srgbClr val="000000"/>
                </a:solidFill>
                <a:latin typeface="楷体_GB2312"/>
                <a:ea typeface="楷体_GB2312"/>
                <a:cs typeface="楷体_GB2312"/>
              </a:rPr>
              <a:t>二</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经济结构</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  (</a:t>
            </a:r>
            <a:r>
              <a:rPr lang="zh-CN" altLang="zh-CN" sz="2200" b="1" smtClean="0">
                <a:solidFill>
                  <a:srgbClr val="000000"/>
                </a:solidFill>
                <a:latin typeface="楷体_GB2312"/>
                <a:ea typeface="楷体_GB2312"/>
                <a:cs typeface="楷体_GB2312"/>
              </a:rPr>
              <a:t>三</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国家职能范围</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  (</a:t>
            </a:r>
            <a:r>
              <a:rPr lang="zh-CN" altLang="zh-CN" sz="2200" b="1" smtClean="0">
                <a:solidFill>
                  <a:srgbClr val="000000"/>
                </a:solidFill>
                <a:latin typeface="楷体_GB2312"/>
                <a:ea typeface="楷体_GB2312"/>
                <a:cs typeface="楷体_GB2312"/>
              </a:rPr>
              <a:t>四</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经济政策</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  (</a:t>
            </a:r>
            <a:r>
              <a:rPr lang="zh-CN" altLang="zh-CN" sz="2200" b="1" smtClean="0">
                <a:solidFill>
                  <a:srgbClr val="000000"/>
                </a:solidFill>
                <a:latin typeface="楷体_GB2312"/>
                <a:ea typeface="楷体_GB2312"/>
                <a:cs typeface="楷体_GB2312"/>
              </a:rPr>
              <a:t>五</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财政收入渠道</a:t>
            </a:r>
          </a:p>
          <a:p>
            <a:pPr marL="228600" indent="-228600" defTabSz="449263">
              <a:buFont typeface="Arial" charset="0"/>
              <a:buNone/>
            </a:pPr>
            <a:endParaRPr lang="zh-CN" altLang="zh-CN"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268538" y="404813"/>
            <a:ext cx="6264275" cy="576262"/>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323850" y="1196975"/>
            <a:ext cx="8496300" cy="5184775"/>
          </a:xfrm>
        </p:spPr>
        <p:txBody>
          <a:bodyPr/>
          <a:lstStyle/>
          <a:p>
            <a:pPr marL="228600" indent="-228600" defTabSz="449263">
              <a:lnSpc>
                <a:spcPct val="16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一、税负转嫁的概念</a:t>
            </a:r>
          </a:p>
          <a:p>
            <a:pPr marL="228600" indent="-228600" defTabSz="449263">
              <a:lnSpc>
                <a:spcPct val="160000"/>
              </a:lnSpc>
            </a:pPr>
            <a:r>
              <a:rPr lang="zh-CN" altLang="zh-CN" smtClean="0"/>
              <a:t>税负转嫁是指纳税人通过各种途径和方式将其所缴纳的税款全部或部分地转嫁给他人负担的过程</a:t>
            </a:r>
            <a:r>
              <a:rPr lang="en-US" altLang="zh-CN" smtClean="0"/>
              <a:t>,</a:t>
            </a:r>
            <a:r>
              <a:rPr lang="zh-CN" altLang="zh-CN" smtClean="0"/>
              <a:t>是税负运动的一种方式。</a:t>
            </a:r>
          </a:p>
          <a:p>
            <a:pPr marL="228600" indent="-228600" defTabSz="449263">
              <a:lnSpc>
                <a:spcPct val="160000"/>
              </a:lnSpc>
            </a:pPr>
            <a:r>
              <a:rPr lang="zh-CN" altLang="zh-CN" smtClean="0"/>
              <a:t>根据税收负担能否转嫁</a:t>
            </a:r>
            <a:r>
              <a:rPr lang="en-US" altLang="zh-CN" smtClean="0"/>
              <a:t>,</a:t>
            </a:r>
            <a:r>
              <a:rPr lang="zh-CN" altLang="zh-CN" smtClean="0"/>
              <a:t>可以把税收分为直接税和间接税。直接税是指纳税人不能将税收负担转嫁给他人的税种</a:t>
            </a:r>
            <a:r>
              <a:rPr lang="en-US" altLang="zh-CN" smtClean="0"/>
              <a:t>,</a:t>
            </a:r>
            <a:r>
              <a:rPr lang="zh-CN" altLang="zh-CN" smtClean="0"/>
              <a:t>其纳税人同时也是负税人</a:t>
            </a:r>
            <a:r>
              <a:rPr lang="en-US" altLang="zh-CN" smtClean="0"/>
              <a:t>,</a:t>
            </a:r>
            <a:r>
              <a:rPr lang="zh-CN" altLang="zh-CN" smtClean="0"/>
              <a:t>如所得税和财产税</a:t>
            </a:r>
            <a:r>
              <a:rPr lang="zh-CN" altLang="en-US" smtClean="0"/>
              <a:t>。</a:t>
            </a:r>
            <a:r>
              <a:rPr lang="zh-CN" altLang="zh-CN" smtClean="0"/>
              <a:t>间接税是指纳税人可能将税收负担转嫁给他人的税种</a:t>
            </a:r>
            <a:r>
              <a:rPr lang="en-US" altLang="zh-CN" smtClean="0"/>
              <a:t>,</a:t>
            </a:r>
            <a:r>
              <a:rPr lang="zh-CN" altLang="zh-CN" smtClean="0"/>
              <a:t>其纳税人不一定是负税人</a:t>
            </a:r>
            <a:r>
              <a:rPr lang="en-US" altLang="zh-CN" smtClean="0"/>
              <a:t>,</a:t>
            </a:r>
            <a:r>
              <a:rPr lang="zh-CN" altLang="zh-CN" smtClean="0"/>
              <a:t>如流转税。</a:t>
            </a:r>
          </a:p>
          <a:p>
            <a:pPr marL="228600" indent="-228600" defTabSz="449263"/>
            <a:endParaRPr lang="zh-CN" alt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339975" y="404813"/>
            <a:ext cx="5903913" cy="647700"/>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6626" name="内容占位符 2"/>
          <p:cNvSpPr>
            <a:spLocks noGrp="1"/>
          </p:cNvSpPr>
          <p:nvPr>
            <p:ph idx="1"/>
          </p:nvPr>
        </p:nvSpPr>
        <p:spPr>
          <a:xfrm>
            <a:off x="323850" y="1196975"/>
            <a:ext cx="8424863" cy="5184775"/>
          </a:xfrm>
        </p:spPr>
        <p:txBody>
          <a:bodyPr/>
          <a:lstStyle/>
          <a:p>
            <a:pPr marL="228600" indent="-228600" defTabSz="449263">
              <a:lnSpc>
                <a:spcPct val="15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二、税负转嫁的方式</a:t>
            </a:r>
          </a:p>
          <a:p>
            <a:pPr marL="228600" indent="-228600" defTabSz="449263">
              <a:lnSpc>
                <a:spcPct val="15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一</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前转</a:t>
            </a:r>
          </a:p>
          <a:p>
            <a:pPr marL="228600" indent="-228600" defTabSz="449263">
              <a:lnSpc>
                <a:spcPct val="150000"/>
              </a:lnSpc>
            </a:pPr>
            <a:r>
              <a:rPr lang="zh-CN" altLang="zh-CN" dirty="0" smtClean="0"/>
              <a:t>前转又称顺转</a:t>
            </a:r>
            <a:r>
              <a:rPr lang="en-US" altLang="zh-CN" dirty="0" smtClean="0"/>
              <a:t>,</a:t>
            </a:r>
            <a:r>
              <a:rPr lang="zh-CN" altLang="zh-CN" dirty="0" smtClean="0"/>
              <a:t>是指税负通过市场买卖</a:t>
            </a:r>
            <a:r>
              <a:rPr lang="en-US" altLang="zh-CN" dirty="0" smtClean="0"/>
              <a:t>,</a:t>
            </a:r>
            <a:r>
              <a:rPr lang="zh-CN" altLang="zh-CN" dirty="0" smtClean="0"/>
              <a:t>由卖方向买方转嫁</a:t>
            </a:r>
            <a:r>
              <a:rPr lang="en-US" altLang="zh-CN" dirty="0" smtClean="0"/>
              <a:t>,</a:t>
            </a:r>
            <a:r>
              <a:rPr lang="zh-CN" altLang="zh-CN" dirty="0" smtClean="0"/>
              <a:t>即纳税人将其所缴纳的税款加在其生产经营的商品</a:t>
            </a:r>
            <a:r>
              <a:rPr lang="zh-CN" altLang="en-US" dirty="0" smtClean="0"/>
              <a:t>的</a:t>
            </a:r>
            <a:r>
              <a:rPr lang="zh-CN" altLang="zh-CN" dirty="0" smtClean="0"/>
              <a:t>售</a:t>
            </a:r>
            <a:r>
              <a:rPr lang="zh-CN" altLang="zh-CN" dirty="0" smtClean="0"/>
              <a:t>价</a:t>
            </a:r>
            <a:r>
              <a:rPr lang="zh-CN" altLang="en-US" dirty="0" smtClean="0"/>
              <a:t>中</a:t>
            </a:r>
            <a:r>
              <a:rPr lang="en-US" altLang="zh-CN" dirty="0" smtClean="0"/>
              <a:t>,</a:t>
            </a:r>
            <a:r>
              <a:rPr lang="zh-CN" altLang="zh-CN" dirty="0" smtClean="0"/>
              <a:t>通过商品交易转嫁给商品购买者或消费者。前转或顺转是税负转嫁的最主要形式。</a:t>
            </a:r>
            <a:endParaRPr lang="en-US" altLang="zh-CN" dirty="0" smtClean="0"/>
          </a:p>
          <a:p>
            <a:pPr marL="228600" indent="-228600" defTabSz="449263">
              <a:lnSpc>
                <a:spcPct val="150000"/>
              </a:lnSpc>
            </a:pPr>
            <a:endParaRPr lang="zh-CN" altLang="zh-CN" sz="1000" dirty="0" smtClean="0"/>
          </a:p>
          <a:p>
            <a:pPr marL="228600" indent="-228600" defTabSz="449263">
              <a:lnSpc>
                <a:spcPct val="15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二</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后转</a:t>
            </a:r>
          </a:p>
          <a:p>
            <a:pPr marL="228600" indent="-228600" defTabSz="449263">
              <a:lnSpc>
                <a:spcPct val="150000"/>
              </a:lnSpc>
            </a:pPr>
            <a:r>
              <a:rPr lang="zh-CN" altLang="zh-CN" dirty="0" smtClean="0"/>
              <a:t>后转又称逆转</a:t>
            </a:r>
            <a:r>
              <a:rPr lang="en-US" altLang="zh-CN" dirty="0" smtClean="0"/>
              <a:t>,</a:t>
            </a:r>
            <a:r>
              <a:rPr lang="zh-CN" altLang="zh-CN" dirty="0" smtClean="0"/>
              <a:t>是指税负无法由卖方转嫁给买方时</a:t>
            </a:r>
            <a:r>
              <a:rPr lang="en-US" altLang="zh-CN" dirty="0" smtClean="0"/>
              <a:t>,</a:t>
            </a:r>
            <a:r>
              <a:rPr lang="zh-CN" altLang="zh-CN" dirty="0" smtClean="0"/>
              <a:t>纳税人作为买方向卖方转嫁</a:t>
            </a:r>
            <a:r>
              <a:rPr lang="zh-CN" altLang="en-US" dirty="0" smtClean="0"/>
              <a:t>税负</a:t>
            </a:r>
            <a:r>
              <a:rPr lang="en-US" altLang="zh-CN" dirty="0" smtClean="0"/>
              <a:t>,</a:t>
            </a:r>
            <a:r>
              <a:rPr lang="zh-CN" altLang="zh-CN" dirty="0" smtClean="0"/>
              <a:t>即纳税人通过压低购入商品</a:t>
            </a:r>
            <a:r>
              <a:rPr lang="zh-CN" altLang="en-US" dirty="0" smtClean="0"/>
              <a:t>的</a:t>
            </a:r>
            <a:r>
              <a:rPr lang="zh-CN" altLang="zh-CN" dirty="0" smtClean="0"/>
              <a:t>进价</a:t>
            </a:r>
            <a:r>
              <a:rPr lang="en-US" altLang="zh-CN" dirty="0" smtClean="0"/>
              <a:t>,</a:t>
            </a:r>
            <a:r>
              <a:rPr lang="zh-CN" altLang="zh-CN" dirty="0" smtClean="0"/>
              <a:t>将其应缴纳的税款转嫁给商品供应者。</a:t>
            </a:r>
          </a:p>
          <a:p>
            <a:pPr marL="228600" indent="-228600" defTabSz="449263"/>
            <a:endParaRPr lang="zh-CN" alt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2555875" y="476250"/>
            <a:ext cx="5329238" cy="576263"/>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7650" name="内容占位符 2"/>
          <p:cNvSpPr>
            <a:spLocks noGrp="1"/>
          </p:cNvSpPr>
          <p:nvPr>
            <p:ph idx="1"/>
          </p:nvPr>
        </p:nvSpPr>
        <p:spPr>
          <a:xfrm>
            <a:off x="468313" y="1196975"/>
            <a:ext cx="8207375" cy="5184775"/>
          </a:xfrm>
        </p:spPr>
        <p:txBody>
          <a:bodyPr/>
          <a:lstStyle/>
          <a:p>
            <a:pPr marL="228600" indent="-228600" defTabSz="449263">
              <a:lnSpc>
                <a:spcPct val="16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三</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消转</a:t>
            </a:r>
          </a:p>
          <a:p>
            <a:pPr marL="228600" indent="-228600" defTabSz="449263">
              <a:lnSpc>
                <a:spcPct val="160000"/>
              </a:lnSpc>
            </a:pPr>
            <a:r>
              <a:rPr lang="zh-CN" altLang="zh-CN" smtClean="0"/>
              <a:t>消转又称税收转化</a:t>
            </a:r>
            <a:r>
              <a:rPr lang="en-US" altLang="zh-CN" smtClean="0"/>
              <a:t>,</a:t>
            </a:r>
            <a:r>
              <a:rPr lang="zh-CN" altLang="zh-CN" smtClean="0"/>
              <a:t>是指通过应用新技术或新的管理方式</a:t>
            </a:r>
            <a:r>
              <a:rPr lang="en-US" altLang="zh-CN" smtClean="0"/>
              <a:t>,</a:t>
            </a:r>
            <a:r>
              <a:rPr lang="zh-CN" altLang="zh-CN" smtClean="0"/>
              <a:t>降低成本</a:t>
            </a:r>
            <a:r>
              <a:rPr lang="en-US" altLang="zh-CN" smtClean="0"/>
              <a:t>,</a:t>
            </a:r>
            <a:r>
              <a:rPr lang="zh-CN" altLang="zh-CN" smtClean="0"/>
              <a:t>将税负消化在被课征的环节。</a:t>
            </a:r>
            <a:endParaRPr lang="en-US" altLang="zh-CN" smtClean="0"/>
          </a:p>
          <a:p>
            <a:pPr marL="228600" indent="-228600" defTabSz="449263">
              <a:lnSpc>
                <a:spcPct val="160000"/>
              </a:lnSpc>
            </a:pPr>
            <a:endParaRPr lang="zh-CN" altLang="zh-CN" sz="1000" smtClean="0"/>
          </a:p>
          <a:p>
            <a:pPr marL="228600" indent="-228600" defTabSz="449263">
              <a:lnSpc>
                <a:spcPct val="16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四</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税收资本化</a:t>
            </a:r>
          </a:p>
          <a:p>
            <a:pPr marL="228600" indent="-228600" defTabSz="449263">
              <a:lnSpc>
                <a:spcPct val="160000"/>
              </a:lnSpc>
            </a:pPr>
            <a:r>
              <a:rPr lang="zh-CN" altLang="zh-CN" smtClean="0"/>
              <a:t>税收资本化又称资本还原</a:t>
            </a:r>
            <a:r>
              <a:rPr lang="en-US" altLang="zh-CN" smtClean="0"/>
              <a:t>,</a:t>
            </a:r>
            <a:r>
              <a:rPr lang="zh-CN" altLang="zh-CN" smtClean="0"/>
              <a:t>是指在特定商品的交易中</a:t>
            </a:r>
            <a:r>
              <a:rPr lang="en-US" altLang="zh-CN" smtClean="0"/>
              <a:t>,</a:t>
            </a:r>
            <a:r>
              <a:rPr lang="zh-CN" altLang="zh-CN" smtClean="0"/>
              <a:t>买主将购入商品在以后年度所必须支付的税额在购入商品的价格中预先一次性扣除</a:t>
            </a:r>
            <a:r>
              <a:rPr lang="en-US" altLang="zh-CN" smtClean="0"/>
              <a:t>,</a:t>
            </a:r>
            <a:r>
              <a:rPr lang="zh-CN" altLang="zh-CN" smtClean="0"/>
              <a:t>从而降低商品的成交价格。</a:t>
            </a:r>
          </a:p>
          <a:p>
            <a:pPr marL="228600" indent="-228600" defTabSz="449263"/>
            <a:endParaRPr lang="zh-CN" alt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2555875" y="404813"/>
            <a:ext cx="5688013" cy="647700"/>
          </a:xfrm>
        </p:spPr>
        <p:txBody>
          <a:bodyPr/>
          <a:lstStyle/>
          <a:p>
            <a:r>
              <a:rPr lang="zh-CN" altLang="zh-CN" smtClean="0">
                <a:latin typeface="华文细黑"/>
                <a:ea typeface="华文细黑"/>
                <a:cs typeface="华文细黑"/>
              </a:rPr>
              <a:t>第二节　税负转嫁与归宿</a:t>
            </a:r>
            <a:endParaRPr lang="zh-CN" altLang="en-US" smtClean="0">
              <a:latin typeface="华文细黑"/>
              <a:ea typeface="华文细黑"/>
              <a:cs typeface="华文细黑"/>
            </a:endParaRPr>
          </a:p>
        </p:txBody>
      </p:sp>
      <p:sp>
        <p:nvSpPr>
          <p:cNvPr id="28674" name="内容占位符 2"/>
          <p:cNvSpPr>
            <a:spLocks noGrp="1"/>
          </p:cNvSpPr>
          <p:nvPr>
            <p:ph idx="1"/>
          </p:nvPr>
        </p:nvSpPr>
        <p:spPr>
          <a:xfrm>
            <a:off x="430213" y="1196975"/>
            <a:ext cx="8174037" cy="5184775"/>
          </a:xfrm>
        </p:spPr>
        <p:txBody>
          <a:bodyPr/>
          <a:lstStyle/>
          <a:p>
            <a:pPr marL="228600" indent="-228600" defTabSz="449263">
              <a:lnSpc>
                <a:spcPct val="160000"/>
              </a:lnSpc>
              <a:spcBef>
                <a:spcPct val="0"/>
              </a:spcBef>
              <a:buClr>
                <a:srgbClr val="486AC1"/>
              </a:buClr>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三、影响税负转嫁的主要因素</a:t>
            </a:r>
          </a:p>
          <a:p>
            <a:pPr marL="228600" indent="-228600" defTabSz="449263">
              <a:lnSpc>
                <a:spcPct val="16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zh-CN" altLang="zh-CN" sz="2200" b="1" dirty="0" smtClean="0">
                <a:solidFill>
                  <a:srgbClr val="000000"/>
                </a:solidFill>
                <a:latin typeface="楷体_GB2312"/>
                <a:ea typeface="楷体_GB2312"/>
                <a:cs typeface="楷体_GB2312"/>
              </a:rPr>
              <a:t>一</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税种</a:t>
            </a:r>
          </a:p>
          <a:p>
            <a:pPr marL="228600" indent="-228600" defTabSz="449263">
              <a:lnSpc>
                <a:spcPct val="16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zh-CN" altLang="zh-CN" sz="2200" b="1" dirty="0" smtClean="0">
                <a:solidFill>
                  <a:srgbClr val="000000"/>
                </a:solidFill>
                <a:latin typeface="楷体_GB2312"/>
                <a:ea typeface="楷体_GB2312"/>
                <a:cs typeface="楷体_GB2312"/>
              </a:rPr>
              <a:t>二</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价格</a:t>
            </a:r>
          </a:p>
          <a:p>
            <a:pPr marL="228600" indent="-228600" defTabSz="449263">
              <a:lnSpc>
                <a:spcPct val="16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zh-CN" altLang="zh-CN" sz="2200" b="1" dirty="0" smtClean="0">
                <a:solidFill>
                  <a:srgbClr val="000000"/>
                </a:solidFill>
                <a:latin typeface="楷体_GB2312"/>
                <a:ea typeface="楷体_GB2312"/>
                <a:cs typeface="楷体_GB2312"/>
              </a:rPr>
              <a:t>三</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供求弹性</a:t>
            </a:r>
          </a:p>
          <a:p>
            <a:pPr marL="228600" indent="-228600" defTabSz="449263">
              <a:lnSpc>
                <a:spcPct val="16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zh-CN" altLang="zh-CN" sz="2200" b="1" dirty="0" smtClean="0">
                <a:solidFill>
                  <a:srgbClr val="000000"/>
                </a:solidFill>
                <a:latin typeface="楷体_GB2312"/>
                <a:ea typeface="楷体_GB2312"/>
                <a:cs typeface="楷体_GB2312"/>
              </a:rPr>
              <a:t>四</a:t>
            </a:r>
            <a:r>
              <a:rPr lang="en-US" altLang="zh-CN" sz="2200" b="1" dirty="0" smtClean="0">
                <a:solidFill>
                  <a:srgbClr val="000000"/>
                </a:solidFill>
                <a:latin typeface="楷体_GB2312"/>
                <a:ea typeface="楷体_GB2312"/>
                <a:cs typeface="楷体_GB2312"/>
              </a:rPr>
              <a:t>)</a:t>
            </a:r>
            <a:r>
              <a:rPr lang="zh-CN" altLang="zh-CN" sz="2200" b="1" dirty="0" smtClean="0">
                <a:solidFill>
                  <a:srgbClr val="000000"/>
                </a:solidFill>
                <a:latin typeface="楷体_GB2312"/>
                <a:ea typeface="楷体_GB2312"/>
                <a:cs typeface="楷体_GB2312"/>
              </a:rPr>
              <a:t>课税范围</a:t>
            </a:r>
            <a:endParaRPr lang="zh-CN" altLang="en-US" sz="2200" b="1" dirty="0" smtClean="0">
              <a:solidFill>
                <a:srgbClr val="000000"/>
              </a:solidFill>
              <a:latin typeface="楷体_GB2312"/>
              <a:ea typeface="楷体_GB2312"/>
              <a:cs typeface="楷体_GB2312"/>
            </a:endParaRPr>
          </a:p>
          <a:p>
            <a:pPr marL="228600" indent="-228600" defTabSz="449263">
              <a:lnSpc>
                <a:spcPct val="160000"/>
              </a:lnSpc>
              <a:spcBef>
                <a:spcPct val="0"/>
              </a:spcBef>
              <a:buClr>
                <a:srgbClr val="486AC1"/>
              </a:buClr>
              <a:buFont typeface="Arial" charset="0"/>
              <a:buNone/>
            </a:pPr>
            <a:endParaRPr lang="zh-CN" altLang="en-US" dirty="0"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917</Words>
  <Application>Microsoft Office PowerPoint</Application>
  <PresentationFormat>全屏显示(4:3)</PresentationFormat>
  <Paragraphs>56</Paragraphs>
  <Slides>11</Slides>
  <Notes>0</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Office 主题​​</vt:lpstr>
      <vt:lpstr>Office 主题</vt:lpstr>
      <vt:lpstr>幻灯片 1</vt:lpstr>
      <vt:lpstr>目   录</vt:lpstr>
      <vt:lpstr>第一节　税收负担概述</vt:lpstr>
      <vt:lpstr>第一节　税收负担概述</vt:lpstr>
      <vt:lpstr>第一节　税收负担概述</vt:lpstr>
      <vt:lpstr>第二节　税负转嫁与归宿</vt:lpstr>
      <vt:lpstr>第二节　税负转嫁与归宿</vt:lpstr>
      <vt:lpstr>第二节　税负转嫁与归宿</vt:lpstr>
      <vt:lpstr>第二节　税负转嫁与归宿</vt:lpstr>
      <vt:lpstr>第二节　税负转嫁与归宿</vt:lpstr>
      <vt:lpstr>第二节　税负转嫁与归宿</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23</cp:revision>
  <dcterms:created xsi:type="dcterms:W3CDTF">2014-11-26T09:40:25Z</dcterms:created>
  <dcterms:modified xsi:type="dcterms:W3CDTF">2020-12-21T01:45:35Z</dcterms:modified>
</cp:coreProperties>
</file>