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 id="282"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2024/1/25</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v</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12750"/>
            <a:ext cx="9144000" cy="540385"/>
          </a:xfrm>
        </p:spPr>
        <p:txBody>
          <a:bodyPr/>
          <a:lstStyle/>
          <a:p>
            <a:r>
              <a:rPr lang="zh-CN" altLang="en-US" sz="2400" b="1"/>
              <a:t>第七章 薪资管理</a:t>
            </a:r>
          </a:p>
        </p:txBody>
      </p:sp>
      <p:sp>
        <p:nvSpPr>
          <p:cNvPr id="3" name="副标题 2"/>
          <p:cNvSpPr>
            <a:spLocks noGrp="1"/>
          </p:cNvSpPr>
          <p:nvPr>
            <p:ph type="subTitle" idx="1"/>
          </p:nvPr>
        </p:nvSpPr>
        <p:spPr>
          <a:xfrm>
            <a:off x="1524000" y="1097915"/>
            <a:ext cx="9144000" cy="4159885"/>
          </a:xfrm>
        </p:spPr>
        <p:txBody>
          <a:bodyPr>
            <a:normAutofit lnSpcReduction="10000"/>
          </a:bodyPr>
          <a:lstStyle/>
          <a:p>
            <a:pPr algn="l"/>
            <a:r>
              <a:rPr lang="zh-CN" altLang="en-US" sz="2000" b="1"/>
              <a:t>内容概述：</a:t>
            </a:r>
          </a:p>
          <a:p>
            <a:pPr algn="l"/>
            <a:r>
              <a:rPr lang="zh-CN" altLang="en-US" sz="2000"/>
              <a:t>薪资管理是企业管理的重要组成部分，职工工资的发放包括发给职工个人的劳动报酬和按国家规定发放的津贴、补贴等，它影响到企业的发展，涉及到每一位员工的切身利益，不同的工资决策会给企业带来不同的结果。具有激励机制的工资方案，可以调动管理人员和普通员工的工作积极性，更好的提高效率。这些都建立在工资日核算上。如果企业中所有员工的工资发放项目相同、工资计算方法也相同，那么可以对全部员工进行统一的工资核算方案，对应地选择系统提供的单工资类别应用方案；如果企业存在下列情况之一，则需要选择系统提供的多工资类别应用方案。首先，企业存在不同类别的人员，不同类别的人员工资发放项目不同、计算公式也不相同，但需要进行统一的工资核算管理，如企业需要分别对在职人员、退休人员等进行工资核算等情况。其次，企业每月进行多次工资发放，月末需要进行统一核算。再次，企业在不同地区设有分支机构，而工资核算由总部统一管理或工资发放使用多种货币。如果在建账过程中选择进行多工资类别核算，系统会提示建立相关工资类别。完成后会出现“打开工资类别”选项，通过该选项可以对各工资类别基础信息分别进行设置。</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41655"/>
            <a:ext cx="9144000" cy="4716145"/>
          </a:xfrm>
        </p:spPr>
        <p:txBody>
          <a:bodyPr/>
          <a:lstStyle/>
          <a:p>
            <a:pPr algn="l"/>
            <a:r>
              <a:rPr lang="zh-CN" altLang="en-US" sz="2000"/>
              <a:t>(3)在建账第三步“扣零设置”中，不做选择，单击“下一步”按钮。如图7-5所示：</a:t>
            </a:r>
          </a:p>
        </p:txBody>
      </p:sp>
      <p:pic>
        <p:nvPicPr>
          <p:cNvPr id="261" name="图片 261" descr="C:\Users\Administrator\Desktop\会计信息系统\实验六\实验六截图\6-2-3建立工资账套扣零.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89505" y="1197610"/>
            <a:ext cx="7181215" cy="4463415"/>
          </a:xfrm>
          <a:prstGeom prst="rect">
            <a:avLst/>
          </a:prstGeom>
          <a:noFill/>
          <a:ln>
            <a:noFill/>
          </a:ln>
        </p:spPr>
      </p:pic>
      <p:sp>
        <p:nvSpPr>
          <p:cNvPr id="100" name="文本框 99"/>
          <p:cNvSpPr txBox="1"/>
          <p:nvPr/>
        </p:nvSpPr>
        <p:spPr>
          <a:xfrm>
            <a:off x="3194685" y="592836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a:t>
            </a:r>
            <a:r>
              <a:rPr lang="zh-CN" altLang="en-US" sz="1400" b="1">
                <a:latin typeface="黑体" panose="02010609060101010101" charset="-122"/>
                <a:ea typeface="黑体" panose="02010609060101010101" charset="-122"/>
                <a:cs typeface="黑体" panose="02010609060101010101" charset="-122"/>
              </a:rPr>
              <a:t>扣零设置</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54990"/>
            <a:ext cx="9144000" cy="4702810"/>
          </a:xfrm>
        </p:spPr>
        <p:txBody>
          <a:bodyPr/>
          <a:lstStyle/>
          <a:p>
            <a:pPr algn="l"/>
            <a:r>
              <a:rPr lang="zh-CN" altLang="en-US" sz="2000"/>
              <a:t>(4)在建账第四步“人员编码”中，系统要求您对员工进行统一编号，人员编码同公共平台中的人员编码保持一致。单击“完成“按钮。如图7-6所示：</a:t>
            </a:r>
          </a:p>
        </p:txBody>
      </p:sp>
      <p:pic>
        <p:nvPicPr>
          <p:cNvPr id="262" name="图片 262" descr="C:\Users\Administrator\Desktop\会计信息系统\实验六\实验六截图\6-2-4建立工资账套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39010" y="1310005"/>
            <a:ext cx="7223125" cy="4495800"/>
          </a:xfrm>
          <a:prstGeom prst="rect">
            <a:avLst/>
          </a:prstGeom>
          <a:noFill/>
          <a:ln>
            <a:noFill/>
          </a:ln>
        </p:spPr>
      </p:pic>
      <p:sp>
        <p:nvSpPr>
          <p:cNvPr id="100" name="文本框 99"/>
          <p:cNvSpPr txBox="1"/>
          <p:nvPr/>
        </p:nvSpPr>
        <p:spPr>
          <a:xfrm>
            <a:off x="3401060" y="58896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6</a:t>
            </a:r>
            <a:r>
              <a:rPr lang="zh-CN" altLang="en-US" sz="1400" b="1">
                <a:latin typeface="黑体" panose="02010609060101010101" charset="-122"/>
                <a:ea typeface="黑体" panose="02010609060101010101" charset="-122"/>
                <a:cs typeface="黑体" panose="02010609060101010101" charset="-122"/>
              </a:rPr>
              <a:t>人员编码</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48665"/>
            <a:ext cx="9144000" cy="4793615"/>
          </a:xfrm>
        </p:spPr>
        <p:txBody>
          <a:bodyPr>
            <a:normAutofit lnSpcReduction="10000"/>
          </a:bodyPr>
          <a:lstStyle/>
          <a:p>
            <a:pPr algn="l"/>
            <a:r>
              <a:rPr lang="zh-CN" altLang="en-US" sz="2000" b="1"/>
              <a:t>注意：</a:t>
            </a:r>
          </a:p>
          <a:p>
            <a:pPr marL="342900" indent="-342900" algn="l">
              <a:buFont typeface="Wingdings" panose="05000000000000000000" charset="0"/>
              <a:buChar char=""/>
            </a:pPr>
            <a:r>
              <a:rPr lang="zh-CN" altLang="en-US" sz="2000"/>
              <a:t>工资类别可以是“单个”，也可以是“多个”。比如，若选择多个工资类别，可设置“正式员工”和“临时员工”工资类别。不同的工资类别工资项目是不一样的。</a:t>
            </a:r>
          </a:p>
          <a:p>
            <a:pPr marL="342900" indent="-342900" algn="l">
              <a:buFont typeface="Wingdings" panose="05000000000000000000" charset="0"/>
              <a:buChar char=""/>
            </a:pPr>
            <a:r>
              <a:rPr lang="zh-CN" altLang="en-US" sz="2000"/>
              <a:t>计件工资是按计件单价支付劳动报酬的一种形式，由于对计时工资和计件工资的核算方法不同，因此在薪资管理系统中对于企业是否存在计件工资特别设置了确认选项。选中该项，系统自动在工资项目设置中显示“计件工资”项目；在人员档案中“核算计件工资”项目可选。</a:t>
            </a:r>
          </a:p>
          <a:p>
            <a:pPr marL="342900" indent="-342900" algn="l">
              <a:buFont typeface="Wingdings" panose="05000000000000000000" charset="0"/>
              <a:buChar char=""/>
            </a:pPr>
            <a:r>
              <a:rPr lang="zh-CN" altLang="en-US" sz="2000"/>
              <a:t>选择代扣个人所得税后，系统将自动生成工资项目“代扣税”，并自动进行代扣税金的计算。</a:t>
            </a:r>
          </a:p>
          <a:p>
            <a:pPr marL="342900" indent="-342900" algn="l">
              <a:buFont typeface="Wingdings" panose="05000000000000000000" charset="0"/>
              <a:buChar char=""/>
            </a:pPr>
            <a:r>
              <a:rPr lang="zh-CN" altLang="en-US" sz="2000"/>
              <a:t>扣零处理是指每次发放工资时零头扣下，积累取整，于下次工资发放时补上，系统在计算工资时将依据扣零类型（扣零至元、扣零至角、扣零至分）进行扣零计算。用户一旦选择了“扣零处理”，系统自动在固定工资项目中增加“本月扣零”和“上月扣零”两个项目，扣零的计算公式将由系统自动定义无须设置。</a:t>
            </a:r>
          </a:p>
          <a:p>
            <a:pPr marL="342900" indent="-342900" algn="l">
              <a:buFont typeface="Wingdings" panose="05000000000000000000" charset="0"/>
              <a:buChar char=""/>
            </a:pPr>
            <a:r>
              <a:rPr lang="zh-CN" altLang="en-US" sz="2000"/>
              <a:t>在银行代发工资的情况上，扣零处理没有意义。</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47980"/>
            <a:ext cx="9144000" cy="4909820"/>
          </a:xfrm>
        </p:spPr>
        <p:txBody>
          <a:bodyPr/>
          <a:lstStyle/>
          <a:p>
            <a:pPr algn="l"/>
            <a:r>
              <a:rPr lang="zh-CN" altLang="en-US" sz="2000" b="1"/>
              <a:t>二、基础信息设置</a:t>
            </a:r>
          </a:p>
          <a:p>
            <a:pPr algn="l"/>
            <a:r>
              <a:rPr lang="zh-CN" altLang="en-US" sz="2000" b="1"/>
              <a:t>1.工资项目设置</a:t>
            </a:r>
          </a:p>
          <a:p>
            <a:pPr algn="l"/>
            <a:r>
              <a:rPr lang="zh-CN" altLang="en-US" sz="2000" b="1"/>
              <a:t>实验资料：</a:t>
            </a:r>
          </a:p>
        </p:txBody>
      </p:sp>
      <p:graphicFrame>
        <p:nvGraphicFramePr>
          <p:cNvPr id="2" name="表格 -1"/>
          <p:cNvGraphicFramePr/>
          <p:nvPr/>
        </p:nvGraphicFramePr>
        <p:xfrm>
          <a:off x="1717675" y="1706245"/>
          <a:ext cx="9195435" cy="4232910"/>
        </p:xfrm>
        <a:graphic>
          <a:graphicData uri="http://schemas.openxmlformats.org/drawingml/2006/table">
            <a:tbl>
              <a:tblPr firstRow="1" bandRow="1">
                <a:tableStyleId>{5940675A-B579-460E-94D1-54222C63F5DA}</a:tableStyleId>
              </a:tblPr>
              <a:tblGrid>
                <a:gridCol w="1904365">
                  <a:extLst>
                    <a:ext uri="{9D8B030D-6E8A-4147-A177-3AD203B41FA5}">
                      <a16:colId xmlns:a16="http://schemas.microsoft.com/office/drawing/2014/main" val="20000"/>
                    </a:ext>
                  </a:extLst>
                </a:gridCol>
                <a:gridCol w="1906905">
                  <a:extLst>
                    <a:ext uri="{9D8B030D-6E8A-4147-A177-3AD203B41FA5}">
                      <a16:colId xmlns:a16="http://schemas.microsoft.com/office/drawing/2014/main" val="20001"/>
                    </a:ext>
                  </a:extLst>
                </a:gridCol>
                <a:gridCol w="1904365">
                  <a:extLst>
                    <a:ext uri="{9D8B030D-6E8A-4147-A177-3AD203B41FA5}">
                      <a16:colId xmlns:a16="http://schemas.microsoft.com/office/drawing/2014/main" val="20002"/>
                    </a:ext>
                  </a:extLst>
                </a:gridCol>
                <a:gridCol w="1906270">
                  <a:extLst>
                    <a:ext uri="{9D8B030D-6E8A-4147-A177-3AD203B41FA5}">
                      <a16:colId xmlns:a16="http://schemas.microsoft.com/office/drawing/2014/main" val="20003"/>
                    </a:ext>
                  </a:extLst>
                </a:gridCol>
                <a:gridCol w="1573530">
                  <a:extLst>
                    <a:ext uri="{9D8B030D-6E8A-4147-A177-3AD203B41FA5}">
                      <a16:colId xmlns:a16="http://schemas.microsoft.com/office/drawing/2014/main" val="20004"/>
                    </a:ext>
                  </a:extLst>
                </a:gridCol>
              </a:tblGrid>
              <a:tr h="384810">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项目名称</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类型</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长度</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小数位数</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1">
                          <a:latin typeface="宋体" panose="02010600030101010101" pitchFamily="2" charset="-122"/>
                          <a:ea typeface="宋体" panose="02010600030101010101" pitchFamily="2" charset="-122"/>
                          <a:cs typeface="宋体" panose="02010600030101010101" pitchFamily="2" charset="-122"/>
                        </a:rPr>
                        <a:t>增减项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基本工资</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8</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奖金</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8</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交通补贴</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8</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应发合计</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请假天数</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其它</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请假扣款</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8</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减项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养老保险金</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8</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减项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扣款合计</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减项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实发合计</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增项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4810">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代扣税</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数字</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10</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latin typeface="宋体" panose="02010600030101010101" pitchFamily="2" charset="-122"/>
                          <a:ea typeface="宋体" panose="02010600030101010101" pitchFamily="2" charset="-122"/>
                          <a:cs typeface="宋体" panose="02010600030101010101" pitchFamily="2" charset="-122"/>
                        </a:rPr>
                        <a:t>2</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latin typeface="宋体" panose="02010600030101010101" pitchFamily="2" charset="-122"/>
                          <a:ea typeface="宋体" panose="02010600030101010101" pitchFamily="2" charset="-122"/>
                          <a:cs typeface="宋体" panose="02010600030101010101" pitchFamily="2" charset="-122"/>
                        </a:rPr>
                        <a:t>减项</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45745" y="90170"/>
            <a:ext cx="11648440" cy="5167630"/>
          </a:xfrm>
        </p:spPr>
        <p:txBody>
          <a:bodyPr/>
          <a:lstStyle/>
          <a:p>
            <a:pPr algn="l"/>
            <a:r>
              <a:rPr lang="zh-CN" altLang="en-US" sz="2000" b="1"/>
              <a:t>操作指导：</a:t>
            </a:r>
          </a:p>
          <a:p>
            <a:pPr algn="l"/>
            <a:r>
              <a:rPr lang="zh-CN" altLang="en-US" sz="2000"/>
              <a:t>(1)执行系统菜单“业务工作—人力资源—薪资管理—设置—工资项目设置”命令，打开“工资项目设置”对话框。单击“增加”按钮，工资项目列表中增加一空行。</a:t>
            </a:r>
          </a:p>
          <a:p>
            <a:pPr algn="l"/>
            <a:r>
              <a:rPr lang="zh-CN" altLang="en-US" sz="2000"/>
              <a:t>(2)在右上方的名称参照中选择“基本工资”，双击“类型”栏，选择“数字”选项。“长度”采用系统默认值“ 8 ”。双击“小数”栏，单击增减器的上三角按钮，将小数设置为“ 2 ”。双击“增减项”栏，单击下拉列表框，从下拉列表中选择“增项”选项。如图7-7所示：</a:t>
            </a:r>
          </a:p>
        </p:txBody>
      </p:sp>
      <p:pic>
        <p:nvPicPr>
          <p:cNvPr id="263" name="图片 263" descr="C:\Users\Administrator\Desktop\会计信息系统\实验六\实验六截图\6-3-2工资项目.png"/>
          <p:cNvPicPr>
            <a:picLocks noChangeAspect="1" noChangeArrowheads="1"/>
          </p:cNvPicPr>
          <p:nvPr/>
        </p:nvPicPr>
        <p:blipFill>
          <a:blip r:embed="rId2">
            <a:extLst>
              <a:ext uri="{28A0092B-C50C-407E-A947-70E740481C1C}">
                <a14:useLocalDpi xmlns:a14="http://schemas.microsoft.com/office/drawing/2010/main" val="0"/>
              </a:ext>
            </a:extLst>
          </a:blip>
          <a:srcRect l="24509" t="21028" r="-2" b="3951"/>
          <a:stretch>
            <a:fillRect/>
          </a:stretch>
        </p:blipFill>
        <p:spPr>
          <a:xfrm>
            <a:off x="1967865" y="2132330"/>
            <a:ext cx="6835140" cy="4038600"/>
          </a:xfrm>
          <a:prstGeom prst="rect">
            <a:avLst/>
          </a:prstGeom>
          <a:noFill/>
          <a:ln>
            <a:noFill/>
          </a:ln>
        </p:spPr>
      </p:pic>
      <p:sp>
        <p:nvSpPr>
          <p:cNvPr id="100" name="文本框 99"/>
          <p:cNvSpPr txBox="1"/>
          <p:nvPr/>
        </p:nvSpPr>
        <p:spPr>
          <a:xfrm>
            <a:off x="2845435" y="62896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7</a:t>
            </a:r>
            <a:r>
              <a:rPr lang="zh-CN" altLang="en-US" sz="1400" b="1">
                <a:latin typeface="黑体" panose="02010609060101010101" charset="-122"/>
                <a:ea typeface="黑体" panose="02010609060101010101" charset="-122"/>
                <a:cs typeface="黑体" panose="02010609060101010101" charset="-122"/>
              </a:rPr>
              <a:t>工资项目添加</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00735" y="154940"/>
            <a:ext cx="10486390" cy="4780280"/>
          </a:xfrm>
        </p:spPr>
        <p:txBody>
          <a:bodyPr/>
          <a:lstStyle/>
          <a:p>
            <a:pPr algn="l"/>
            <a:r>
              <a:rPr lang="zh-CN" altLang="en-US" sz="2000"/>
              <a:t>(3)同理，单击“增加”按钮根据实验资料增加其他工资项目。所有项目增加完成后，利用“工资项目设置”界面上的“上移”和“下移”按照实验资料所给顺序调整工资项目的排列位置。单击“确认”按钮。添加完成情况如7-8所示：</a:t>
            </a:r>
          </a:p>
        </p:txBody>
      </p:sp>
      <p:pic>
        <p:nvPicPr>
          <p:cNvPr id="264" name="图片 264" descr="C:\Users\Administrator\Desktop\会计信息系统\实验六\实验六截图\6-3-1工资项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47900" y="1107440"/>
            <a:ext cx="6754495" cy="4375785"/>
          </a:xfrm>
          <a:prstGeom prst="rect">
            <a:avLst/>
          </a:prstGeom>
          <a:noFill/>
          <a:ln>
            <a:noFill/>
          </a:ln>
        </p:spPr>
      </p:pic>
      <p:sp>
        <p:nvSpPr>
          <p:cNvPr id="100" name="文本框 99"/>
          <p:cNvSpPr txBox="1"/>
          <p:nvPr/>
        </p:nvSpPr>
        <p:spPr>
          <a:xfrm>
            <a:off x="1019810" y="5811520"/>
            <a:ext cx="10865485" cy="829945"/>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endParaRPr lang="zh-CN" altLang="en-US" sz="1600" b="0">
              <a:latin typeface="Wingdings" panose="05000000000000000000" charset="0"/>
              <a:cs typeface="Wingdings" panose="05000000000000000000" charset="0"/>
            </a:endParaRPr>
          </a:p>
          <a:p>
            <a:pPr indent="0"/>
            <a:r>
              <a:rPr lang="en-US" altLang="zh-CN" sz="1600" b="0">
                <a:latin typeface="Wingdings" panose="05000000000000000000" charset="0"/>
                <a:cs typeface="Wingdings" panose="05000000000000000000" charset="0"/>
              </a:rPr>
              <a:t>l </a:t>
            </a:r>
            <a:r>
              <a:rPr lang="zh-CN" altLang="en-US" sz="1600" b="0">
                <a:latin typeface="宋体" panose="02010600030101010101" pitchFamily="2" charset="-122"/>
                <a:ea typeface="宋体" panose="02010600030101010101" pitchFamily="2" charset="-122"/>
                <a:cs typeface="宋体" panose="02010600030101010101" pitchFamily="2" charset="-122"/>
              </a:rPr>
              <a:t>系统提供若干常用工资项目供参考，可选择输入。对于参考中未提供的工资项目，可以双击“工资项目名称”一栏直接输入，或先从“名称参照”中选择一个项目，然后单击“重命名”按钮，将其修改为需要的项目。</a:t>
            </a:r>
            <a:endParaRPr lang="zh-CN" altLang="en-US" sz="1600"/>
          </a:p>
        </p:txBody>
      </p:sp>
      <p:sp>
        <p:nvSpPr>
          <p:cNvPr id="4" name="文本框 3"/>
          <p:cNvSpPr txBox="1"/>
          <p:nvPr/>
        </p:nvSpPr>
        <p:spPr>
          <a:xfrm>
            <a:off x="2936240" y="5592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8</a:t>
            </a:r>
            <a:r>
              <a:rPr lang="zh-CN" altLang="en-US" sz="1400" b="1">
                <a:latin typeface="黑体" panose="02010609060101010101" charset="-122"/>
                <a:ea typeface="黑体" panose="02010609060101010101" charset="-122"/>
                <a:cs typeface="黑体" panose="02010609060101010101" charset="-122"/>
              </a:rPr>
              <a:t>工资项目排序</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9850" y="90170"/>
            <a:ext cx="11765280" cy="6696075"/>
          </a:xfrm>
        </p:spPr>
        <p:txBody>
          <a:bodyPr/>
          <a:lstStyle/>
          <a:p>
            <a:pPr algn="l"/>
            <a:r>
              <a:rPr lang="zh-CN" altLang="en-US" sz="1800" b="1"/>
              <a:t>2.银行名称设置</a:t>
            </a:r>
          </a:p>
          <a:p>
            <a:pPr algn="l"/>
            <a:r>
              <a:rPr lang="zh-CN" altLang="en-US" sz="1800" b="1"/>
              <a:t>实验资料：</a:t>
            </a:r>
          </a:p>
          <a:p>
            <a:pPr algn="l"/>
            <a:r>
              <a:rPr lang="zh-CN" altLang="en-US" sz="1800"/>
              <a:t>银行编码：0101</a:t>
            </a:r>
          </a:p>
          <a:p>
            <a:pPr algn="l"/>
            <a:r>
              <a:rPr lang="zh-CN" altLang="en-US" sz="1800"/>
              <a:t>银行名称：工商银行东湖分行</a:t>
            </a:r>
          </a:p>
          <a:p>
            <a:pPr algn="l"/>
            <a:r>
              <a:rPr lang="zh-CN" altLang="en-US" sz="1800"/>
              <a:t>个人账户规则：定长；账号长度：11；自动带出账号长度：7.</a:t>
            </a:r>
          </a:p>
          <a:p>
            <a:pPr algn="l"/>
            <a:r>
              <a:rPr lang="zh-CN" altLang="en-US" sz="1600" b="1"/>
              <a:t>操作指导：</a:t>
            </a:r>
          </a:p>
          <a:p>
            <a:pPr algn="l"/>
            <a:r>
              <a:rPr lang="zh-CN" altLang="en-US" sz="1600"/>
              <a:t>执行系统菜单“基础设置—基础档案—收付结算—银行档案”命令，打开“银行档案”对话框。单击“增加”按钮。银行编码输入“0101”，银行名称输入“工商银行东湖分行”，默认账号定长，且账号长度为“ 11 ”自动带出个人帐号长度7。单击“保存”，退出。如图7-9所示：</a:t>
            </a:r>
          </a:p>
        </p:txBody>
      </p:sp>
      <p:pic>
        <p:nvPicPr>
          <p:cNvPr id="265" name="图片 265" descr="C:\Users\Administrator\Desktop\会计信息系统\实验六\实验六截图\6-4-1银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91565" y="3031490"/>
            <a:ext cx="7000875" cy="3755390"/>
          </a:xfrm>
          <a:prstGeom prst="rect">
            <a:avLst/>
          </a:prstGeom>
          <a:noFill/>
          <a:ln>
            <a:noFill/>
          </a:ln>
        </p:spPr>
      </p:pic>
      <p:sp>
        <p:nvSpPr>
          <p:cNvPr id="100" name="文本框 99"/>
          <p:cNvSpPr txBox="1"/>
          <p:nvPr/>
        </p:nvSpPr>
        <p:spPr>
          <a:xfrm>
            <a:off x="6755130" y="6450965"/>
            <a:ext cx="5080000" cy="275590"/>
          </a:xfrm>
          <a:prstGeom prst="rect">
            <a:avLst/>
          </a:prstGeom>
          <a:noFill/>
          <a:ln w="9525">
            <a:noFill/>
          </a:ln>
        </p:spPr>
        <p:txBody>
          <a:bodyPr>
            <a:spAutoFit/>
          </a:bodyPr>
          <a:lstStyle/>
          <a:p>
            <a:pPr indent="0" algn="ctr"/>
            <a:r>
              <a:rPr lang="zh-CN" altLang="en-US" sz="1200" b="1">
                <a:latin typeface="黑体" panose="02010609060101010101" charset="-122"/>
                <a:ea typeface="黑体" panose="02010609060101010101" charset="-122"/>
                <a:cs typeface="黑体" panose="02010609060101010101" charset="-122"/>
              </a:rPr>
              <a:t>图</a:t>
            </a:r>
            <a:r>
              <a:rPr lang="en-US" altLang="zh-CN" sz="1200" b="1">
                <a:latin typeface="黑体" panose="02010609060101010101" charset="-122"/>
                <a:ea typeface="黑体" panose="02010609060101010101" charset="-122"/>
                <a:cs typeface="黑体" panose="02010609060101010101" charset="-122"/>
              </a:rPr>
              <a:t>7-</a:t>
            </a:r>
            <a:r>
              <a:rPr lang="en-US" altLang="zh-CN" sz="1200" b="1">
                <a:latin typeface="Cambria" panose="02040503050406030204" charset="0"/>
                <a:cs typeface="Cambria" panose="02040503050406030204" charset="0"/>
              </a:rPr>
              <a:t>9</a:t>
            </a:r>
            <a:r>
              <a:rPr lang="zh-CN" altLang="en-US" sz="1200" b="1">
                <a:latin typeface="黑体" panose="02010609060101010101" charset="-122"/>
                <a:ea typeface="黑体" panose="02010609060101010101" charset="-122"/>
                <a:cs typeface="黑体" panose="02010609060101010101" charset="-122"/>
              </a:rPr>
              <a:t>增加银行档案</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3195" y="399415"/>
            <a:ext cx="9144000" cy="438150"/>
          </a:xfrm>
        </p:spPr>
        <p:txBody>
          <a:bodyPr>
            <a:normAutofit fontScale="90000"/>
          </a:bodyPr>
          <a:lstStyle/>
          <a:p>
            <a:r>
              <a:rPr lang="zh-CN" altLang="en-US" sz="2400" b="1"/>
              <a:t>第二节 正式员工基础信息设置</a:t>
            </a:r>
          </a:p>
        </p:txBody>
      </p:sp>
      <p:sp>
        <p:nvSpPr>
          <p:cNvPr id="3" name="副标题 2"/>
          <p:cNvSpPr>
            <a:spLocks noGrp="1"/>
          </p:cNvSpPr>
          <p:nvPr>
            <p:ph type="subTitle" idx="1"/>
          </p:nvPr>
        </p:nvSpPr>
        <p:spPr>
          <a:xfrm>
            <a:off x="207010" y="837565"/>
            <a:ext cx="11790680" cy="5709920"/>
          </a:xfrm>
        </p:spPr>
        <p:txBody>
          <a:bodyPr/>
          <a:lstStyle/>
          <a:p>
            <a:pPr algn="l"/>
            <a:r>
              <a:rPr lang="zh-CN" altLang="en-US" sz="2000" b="1"/>
              <a:t>一、人员类别设置</a:t>
            </a:r>
          </a:p>
          <a:p>
            <a:pPr algn="l"/>
            <a:r>
              <a:rPr lang="zh-CN" altLang="en-US" sz="2000" b="1"/>
              <a:t>实验资料：</a:t>
            </a:r>
          </a:p>
          <a:p>
            <a:pPr algn="l"/>
            <a:r>
              <a:rPr lang="zh-CN" altLang="en-US" sz="2000"/>
              <a:t>员工类别：正式员工</a:t>
            </a:r>
          </a:p>
          <a:p>
            <a:pPr algn="l"/>
            <a:r>
              <a:rPr lang="zh-CN" altLang="en-US" sz="2000" b="1"/>
              <a:t>操作指导：</a:t>
            </a:r>
          </a:p>
          <a:p>
            <a:pPr algn="l"/>
            <a:r>
              <a:rPr lang="zh-CN" altLang="en-US" sz="2000"/>
              <a:t>(1)执行系统菜单“业务工作—人力资源—薪资管理—工资类别—新建工资类别”，输入工资类别名称“正式员工”。如图7-10所示：</a:t>
            </a:r>
          </a:p>
        </p:txBody>
      </p:sp>
      <p:pic>
        <p:nvPicPr>
          <p:cNvPr id="266" name="图片 266" descr="C:\Users\Administrator\Desktop\会计信息系统\实验六\实验六截图\6-5-1新建正式员工.png"/>
          <p:cNvPicPr>
            <a:picLocks noChangeAspect="1" noChangeArrowheads="1"/>
          </p:cNvPicPr>
          <p:nvPr/>
        </p:nvPicPr>
        <p:blipFill>
          <a:blip r:embed="rId2">
            <a:extLst>
              <a:ext uri="{28A0092B-C50C-407E-A947-70E740481C1C}">
                <a14:useLocalDpi xmlns:a14="http://schemas.microsoft.com/office/drawing/2010/main" val="0"/>
              </a:ext>
            </a:extLst>
          </a:blip>
          <a:srcRect l="34310" t="29540"/>
          <a:stretch>
            <a:fillRect/>
          </a:stretch>
        </p:blipFill>
        <p:spPr>
          <a:xfrm>
            <a:off x="1781810" y="3128010"/>
            <a:ext cx="6924675" cy="3223895"/>
          </a:xfrm>
          <a:prstGeom prst="rect">
            <a:avLst/>
          </a:prstGeom>
          <a:noFill/>
          <a:ln>
            <a:noFill/>
          </a:ln>
        </p:spPr>
      </p:pic>
      <p:sp>
        <p:nvSpPr>
          <p:cNvPr id="100" name="文本框 99"/>
          <p:cNvSpPr txBox="1"/>
          <p:nvPr/>
        </p:nvSpPr>
        <p:spPr>
          <a:xfrm>
            <a:off x="2703830" y="64579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10</a:t>
            </a:r>
            <a:r>
              <a:rPr lang="zh-CN" altLang="en-US" sz="1400" b="1">
                <a:latin typeface="黑体" panose="02010609060101010101" charset="-122"/>
                <a:ea typeface="黑体" panose="02010609060101010101" charset="-122"/>
                <a:cs typeface="黑体" panose="02010609060101010101" charset="-122"/>
              </a:rPr>
              <a:t>新建工资类别</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89585"/>
            <a:ext cx="9144000" cy="5026660"/>
          </a:xfrm>
        </p:spPr>
        <p:txBody>
          <a:bodyPr/>
          <a:lstStyle/>
          <a:p>
            <a:pPr algn="l"/>
            <a:r>
              <a:rPr lang="zh-CN" altLang="en-US" sz="2000"/>
              <a:t>(2)单击“下一步”，单击“选定全部部门”，单击“完成”。系统弹出“是否以2016-08-01为当前工资类别的启用日期？”，单击“是”。如图7-11所示：</a:t>
            </a:r>
          </a:p>
        </p:txBody>
      </p:sp>
      <p:pic>
        <p:nvPicPr>
          <p:cNvPr id="267" name="图片 267" descr="C:\Users\Administrator\Desktop\会计信息系统\实验六\实验六截图\6-5-3正式员工启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97075" y="1245870"/>
            <a:ext cx="8197850" cy="4688840"/>
          </a:xfrm>
          <a:prstGeom prst="rect">
            <a:avLst/>
          </a:prstGeom>
          <a:noFill/>
          <a:ln>
            <a:noFill/>
          </a:ln>
        </p:spPr>
      </p:pic>
      <p:sp>
        <p:nvSpPr>
          <p:cNvPr id="100" name="文本框 99"/>
          <p:cNvSpPr txBox="1"/>
          <p:nvPr/>
        </p:nvSpPr>
        <p:spPr>
          <a:xfrm>
            <a:off x="3522980" y="6083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11</a:t>
            </a:r>
            <a:r>
              <a:rPr lang="zh-CN" altLang="en-US" sz="1400" b="1">
                <a:latin typeface="黑体" panose="02010609060101010101" charset="-122"/>
                <a:ea typeface="黑体" panose="02010609060101010101" charset="-122"/>
                <a:cs typeface="黑体" panose="02010609060101010101" charset="-122"/>
              </a:rPr>
              <a:t>启用正式员工</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45795"/>
            <a:ext cx="9144000" cy="4612005"/>
          </a:xfrm>
        </p:spPr>
        <p:txBody>
          <a:bodyPr/>
          <a:lstStyle/>
          <a:p>
            <a:pPr algn="l"/>
            <a:r>
              <a:rPr lang="zh-CN" altLang="en-US" sz="2000" b="1"/>
              <a:t>二、设置正式员工人员档案</a:t>
            </a:r>
          </a:p>
          <a:p>
            <a:pPr algn="l"/>
            <a:r>
              <a:rPr lang="zh-CN" altLang="en-US" sz="2000" b="1"/>
              <a:t>实验资料：</a:t>
            </a:r>
          </a:p>
        </p:txBody>
      </p:sp>
      <p:sp>
        <p:nvSpPr>
          <p:cNvPr id="100" name="文本框 99"/>
          <p:cNvSpPr txBox="1"/>
          <p:nvPr/>
        </p:nvSpPr>
        <p:spPr>
          <a:xfrm>
            <a:off x="1524000" y="1520825"/>
            <a:ext cx="5080000" cy="368300"/>
          </a:xfrm>
          <a:prstGeom prst="rect">
            <a:avLst/>
          </a:prstGeom>
          <a:noFill/>
          <a:ln w="9525">
            <a:noFill/>
          </a:ln>
        </p:spPr>
        <p:txBody>
          <a:bodyPr>
            <a:spAutoFit/>
          </a:bodyPr>
          <a:lstStyle/>
          <a:p>
            <a:pPr marL="266700" indent="-266700"/>
            <a:r>
              <a:rPr lang="en-US" altLang="zh-CN" b="0">
                <a:latin typeface="宋体" panose="02010600030101010101" pitchFamily="2" charset="-122"/>
                <a:ea typeface="宋体" panose="02010600030101010101" pitchFamily="2" charset="-122"/>
                <a:cs typeface="宋体" panose="02010600030101010101" pitchFamily="2" charset="-122"/>
              </a:rPr>
              <a:t>1. </a:t>
            </a:r>
            <a:r>
              <a:rPr lang="zh-CN" altLang="en-US" b="0">
                <a:latin typeface="宋体" panose="02010600030101010101" pitchFamily="2" charset="-122"/>
                <a:ea typeface="宋体" panose="02010600030101010101" pitchFamily="2" charset="-122"/>
                <a:cs typeface="宋体" panose="02010600030101010101" pitchFamily="2" charset="-122"/>
              </a:rPr>
              <a:t>添加在职人员</a:t>
            </a:r>
          </a:p>
        </p:txBody>
      </p:sp>
      <p:graphicFrame>
        <p:nvGraphicFramePr>
          <p:cNvPr id="2" name="表格 -1"/>
          <p:cNvGraphicFramePr/>
          <p:nvPr/>
        </p:nvGraphicFramePr>
        <p:xfrm>
          <a:off x="1524000" y="2103120"/>
          <a:ext cx="9660890" cy="2834640"/>
        </p:xfrm>
        <a:graphic>
          <a:graphicData uri="http://schemas.openxmlformats.org/drawingml/2006/table">
            <a:tbl>
              <a:tblPr firstRow="1" bandRow="1">
                <a:tableStyleId>{5940675A-B579-460E-94D1-54222C63F5DA}</a:tableStyleId>
              </a:tblPr>
              <a:tblGrid>
                <a:gridCol w="1103630">
                  <a:extLst>
                    <a:ext uri="{9D8B030D-6E8A-4147-A177-3AD203B41FA5}">
                      <a16:colId xmlns:a16="http://schemas.microsoft.com/office/drawing/2014/main" val="20000"/>
                    </a:ext>
                  </a:extLst>
                </a:gridCol>
                <a:gridCol w="1104265">
                  <a:extLst>
                    <a:ext uri="{9D8B030D-6E8A-4147-A177-3AD203B41FA5}">
                      <a16:colId xmlns:a16="http://schemas.microsoft.com/office/drawing/2014/main" val="20001"/>
                    </a:ext>
                  </a:extLst>
                </a:gridCol>
                <a:gridCol w="1104265">
                  <a:extLst>
                    <a:ext uri="{9D8B030D-6E8A-4147-A177-3AD203B41FA5}">
                      <a16:colId xmlns:a16="http://schemas.microsoft.com/office/drawing/2014/main" val="20002"/>
                    </a:ext>
                  </a:extLst>
                </a:gridCol>
                <a:gridCol w="1103630">
                  <a:extLst>
                    <a:ext uri="{9D8B030D-6E8A-4147-A177-3AD203B41FA5}">
                      <a16:colId xmlns:a16="http://schemas.microsoft.com/office/drawing/2014/main" val="20003"/>
                    </a:ext>
                  </a:extLst>
                </a:gridCol>
                <a:gridCol w="1720215">
                  <a:extLst>
                    <a:ext uri="{9D8B030D-6E8A-4147-A177-3AD203B41FA5}">
                      <a16:colId xmlns:a16="http://schemas.microsoft.com/office/drawing/2014/main" val="20004"/>
                    </a:ext>
                  </a:extLst>
                </a:gridCol>
                <a:gridCol w="1911350">
                  <a:extLst>
                    <a:ext uri="{9D8B030D-6E8A-4147-A177-3AD203B41FA5}">
                      <a16:colId xmlns:a16="http://schemas.microsoft.com/office/drawing/2014/main" val="20005"/>
                    </a:ext>
                  </a:extLst>
                </a:gridCol>
                <a:gridCol w="1613535">
                  <a:extLst>
                    <a:ext uri="{9D8B030D-6E8A-4147-A177-3AD203B41FA5}">
                      <a16:colId xmlns:a16="http://schemas.microsoft.com/office/drawing/2014/main" val="20006"/>
                    </a:ext>
                  </a:extLst>
                </a:gridCol>
              </a:tblGrid>
              <a:tr h="944880">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编号</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姓名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性别</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行政部门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人员类别</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银行名称</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银行账号</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44880">
                <a:tc>
                  <a:txBody>
                    <a:bodyPr/>
                    <a:lstStyle/>
                    <a:p>
                      <a:pPr indent="0" algn="ctr">
                        <a:lnSpc>
                          <a:spcPct val="200000"/>
                        </a:lnSpc>
                        <a:buNone/>
                      </a:pP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301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杨心</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女</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一车间</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车间管理人员</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工商银行东湖分行</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20160080009</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44880">
                <a:tc>
                  <a:txBody>
                    <a:bodyPr/>
                    <a:lstStyle/>
                    <a:p>
                      <a:pPr indent="0" algn="ctr">
                        <a:lnSpc>
                          <a:spcPct val="200000"/>
                        </a:lnSpc>
                        <a:buNone/>
                      </a:pP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302</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赵晨</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男</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二车间</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生产人员</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工商银行东湖分行</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20160080010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536700"/>
            <a:ext cx="9144000" cy="4806315"/>
          </a:xfrm>
        </p:spPr>
        <p:txBody>
          <a:bodyPr/>
          <a:lstStyle/>
          <a:p>
            <a:pPr marL="342900" indent="-342900" algn="l">
              <a:buFont typeface="Wingdings" panose="05000000000000000000" charset="0"/>
              <a:buChar char=""/>
            </a:pPr>
            <a:r>
              <a:rPr lang="zh-CN" altLang="en-US" sz="2000"/>
              <a:t>薪资类别管理：薪资管理系统提供处理多个工资类别的功能，企业有多种不同类别的人员，工资发放的项目不同，计算公式也不同，但需要进行统一工资核算管理，应选择建立多个工资类别。</a:t>
            </a:r>
          </a:p>
          <a:p>
            <a:pPr marL="342900" indent="-342900" algn="l">
              <a:buFont typeface="Wingdings" panose="05000000000000000000" charset="0"/>
              <a:buChar char=""/>
            </a:pPr>
            <a:r>
              <a:rPr lang="zh-CN" altLang="en-US" sz="2000"/>
              <a:t>人员档案管理：可以设置人员的基础信息并对人员变动进行调整，另外系统也提供了设置人员附加信息功能。</a:t>
            </a:r>
          </a:p>
          <a:p>
            <a:pPr marL="342900" indent="-342900" algn="l">
              <a:buFont typeface="Wingdings" panose="05000000000000000000" charset="0"/>
              <a:buChar char=""/>
            </a:pPr>
            <a:r>
              <a:rPr lang="zh-CN" altLang="en-US" sz="2000"/>
              <a:t>薪资数据管理：可以根据不同企业的需要设计工资项目和计算公式；管理所以人员的工资数据，并对日常发生的工资变动进行调整；计算个人所得税，结合工资发放形式进行扣零处理或向代发工资的银行传输工资数据，自动计算汇总工资数据；自动完成工资分摊、计提、转账业务。</a:t>
            </a:r>
          </a:p>
          <a:p>
            <a:pPr marL="342900" indent="-342900" algn="l">
              <a:buFont typeface="Wingdings" panose="05000000000000000000" charset="0"/>
              <a:buChar char=""/>
            </a:pPr>
            <a:r>
              <a:rPr lang="zh-CN" altLang="en-US" sz="2000"/>
              <a:t>薪资报表管理：提供多层次、多角度的工资数据查询。</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89330" y="424815"/>
            <a:ext cx="9144000" cy="4819650"/>
          </a:xfrm>
        </p:spPr>
        <p:txBody>
          <a:bodyPr/>
          <a:lstStyle/>
          <a:p>
            <a:pPr algn="l"/>
            <a:r>
              <a:rPr lang="zh-CN" altLang="en-US" sz="2000"/>
              <a:t>2.正式员工档案：</a:t>
            </a:r>
          </a:p>
          <a:p>
            <a:pPr algn="l"/>
            <a:r>
              <a:rPr lang="zh-CN" altLang="en-US" sz="2000" b="1"/>
              <a:t>正式员工人员档案</a:t>
            </a:r>
          </a:p>
        </p:txBody>
      </p:sp>
      <p:graphicFrame>
        <p:nvGraphicFramePr>
          <p:cNvPr id="4" name="表格 3"/>
          <p:cNvGraphicFramePr/>
          <p:nvPr/>
        </p:nvGraphicFramePr>
        <p:xfrm>
          <a:off x="989330" y="1285875"/>
          <a:ext cx="10531475" cy="4879340"/>
        </p:xfrm>
        <a:graphic>
          <a:graphicData uri="http://schemas.openxmlformats.org/drawingml/2006/table">
            <a:tbl>
              <a:tblPr firstRow="1" bandRow="1">
                <a:tableStyleId>{5940675A-B579-460E-94D1-54222C63F5DA}</a:tableStyleId>
              </a:tblPr>
              <a:tblGrid>
                <a:gridCol w="812165">
                  <a:extLst>
                    <a:ext uri="{9D8B030D-6E8A-4147-A177-3AD203B41FA5}">
                      <a16:colId xmlns:a16="http://schemas.microsoft.com/office/drawing/2014/main" val="20000"/>
                    </a:ext>
                  </a:extLst>
                </a:gridCol>
                <a:gridCol w="809625">
                  <a:extLst>
                    <a:ext uri="{9D8B030D-6E8A-4147-A177-3AD203B41FA5}">
                      <a16:colId xmlns:a16="http://schemas.microsoft.com/office/drawing/2014/main" val="20001"/>
                    </a:ext>
                  </a:extLst>
                </a:gridCol>
                <a:gridCol w="1779905">
                  <a:extLst>
                    <a:ext uri="{9D8B030D-6E8A-4147-A177-3AD203B41FA5}">
                      <a16:colId xmlns:a16="http://schemas.microsoft.com/office/drawing/2014/main" val="20002"/>
                    </a:ext>
                  </a:extLst>
                </a:gridCol>
                <a:gridCol w="1878965">
                  <a:extLst>
                    <a:ext uri="{9D8B030D-6E8A-4147-A177-3AD203B41FA5}">
                      <a16:colId xmlns:a16="http://schemas.microsoft.com/office/drawing/2014/main" val="20003"/>
                    </a:ext>
                  </a:extLst>
                </a:gridCol>
                <a:gridCol w="1686560">
                  <a:extLst>
                    <a:ext uri="{9D8B030D-6E8A-4147-A177-3AD203B41FA5}">
                      <a16:colId xmlns:a16="http://schemas.microsoft.com/office/drawing/2014/main" val="20004"/>
                    </a:ext>
                  </a:extLst>
                </a:gridCol>
                <a:gridCol w="1297940">
                  <a:extLst>
                    <a:ext uri="{9D8B030D-6E8A-4147-A177-3AD203B41FA5}">
                      <a16:colId xmlns:a16="http://schemas.microsoft.com/office/drawing/2014/main" val="20005"/>
                    </a:ext>
                  </a:extLst>
                </a:gridCol>
                <a:gridCol w="2266315">
                  <a:extLst>
                    <a:ext uri="{9D8B030D-6E8A-4147-A177-3AD203B41FA5}">
                      <a16:colId xmlns:a16="http://schemas.microsoft.com/office/drawing/2014/main" val="20006"/>
                    </a:ext>
                  </a:extLst>
                </a:gridCol>
              </a:tblGrid>
              <a:tr h="925830">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职员编码</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职员名称</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所属部门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人员类别</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账号</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中方人员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是否计税</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24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101</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余文</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总经理办公室</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企业管理人员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20160080001</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102</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丁一</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财务部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企业管理人员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20160080002</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24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103</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卢飞</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财务部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企业管理人员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20160080003</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354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104</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陈旺</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财务部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企业管理人员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20160080004</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751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李丽</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销售部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经营人员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20160080005</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5605">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202</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孙明</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销售部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经营人员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20160080006</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751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211</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王菲</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采购部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经营人员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20160080007</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212</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李健</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采购部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经营人员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20160080008</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240">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301</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杨心</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一车间</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车间管理人员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20160080009</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302</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赵晨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二车间</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生产人员</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20160080010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88670" y="127635"/>
            <a:ext cx="10447655" cy="4859020"/>
          </a:xfrm>
        </p:spPr>
        <p:txBody>
          <a:bodyPr/>
          <a:lstStyle/>
          <a:p>
            <a:pPr algn="l"/>
            <a:r>
              <a:rPr lang="zh-CN" altLang="en-US" sz="2000" b="1"/>
              <a:t>1.添加正式员工</a:t>
            </a:r>
          </a:p>
          <a:p>
            <a:pPr algn="l"/>
            <a:r>
              <a:rPr lang="zh-CN" altLang="en-US" sz="2000"/>
              <a:t>操作指导：</a:t>
            </a:r>
          </a:p>
          <a:p>
            <a:pPr algn="l"/>
            <a:r>
              <a:rPr lang="zh-CN" altLang="en-US" sz="2000"/>
              <a:t>(1)在薪资管理系统中执行“业务工作—人力资源—薪资管理—打开工资类别”命令，单击“001正式员工”所属行。单击“确定”按钮。如图7-12所示：在薪资管理系统中执行“业务工作—人力资源—薪资管理—打开工资类别”命令，单击“001正式员工”所属行。单击“确定”按钮。如图7-12所示：</a:t>
            </a:r>
          </a:p>
        </p:txBody>
      </p:sp>
      <p:pic>
        <p:nvPicPr>
          <p:cNvPr id="268" name="图片 268" descr="C:\Users\Administrator\Desktop\会计信息系统\实验六\实验六截图\6-6-1打开正式员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73835" y="2164715"/>
            <a:ext cx="7875905" cy="4145280"/>
          </a:xfrm>
          <a:prstGeom prst="rect">
            <a:avLst/>
          </a:prstGeom>
          <a:noFill/>
          <a:ln>
            <a:noFill/>
          </a:ln>
        </p:spPr>
      </p:pic>
      <p:sp>
        <p:nvSpPr>
          <p:cNvPr id="100" name="文本框 99"/>
          <p:cNvSpPr txBox="1"/>
          <p:nvPr/>
        </p:nvSpPr>
        <p:spPr>
          <a:xfrm>
            <a:off x="2548255" y="64579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12</a:t>
            </a:r>
            <a:r>
              <a:rPr lang="zh-CN" altLang="en-US" sz="1400" b="1">
                <a:latin typeface="黑体" panose="02010609060101010101" charset="-122"/>
                <a:ea typeface="黑体" panose="02010609060101010101" charset="-122"/>
                <a:cs typeface="黑体" panose="02010609060101010101" charset="-122"/>
              </a:rPr>
              <a:t>打开正式员工类别</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64185"/>
            <a:ext cx="9144000" cy="4793615"/>
          </a:xfrm>
        </p:spPr>
        <p:txBody>
          <a:bodyPr/>
          <a:lstStyle/>
          <a:p>
            <a:pPr algn="l"/>
            <a:r>
              <a:rPr lang="zh-CN" altLang="en-US" sz="2000"/>
              <a:t>(2)执行系统菜单“基础设置—基础档案—机构人员—人员档案”命令，进入“人员档案”窗口。单击工具栏中的“增加”按钮，打开“人员档案”对话框。增加杨心和赵晨两位职工。</a:t>
            </a:r>
          </a:p>
          <a:p>
            <a:pPr algn="l"/>
            <a:r>
              <a:rPr lang="zh-CN" altLang="en-US" sz="2000"/>
              <a:t>(3)下图为添加301杨心，如图7-13所示。保存后，退出。同理，添加赵晨。</a:t>
            </a:r>
          </a:p>
        </p:txBody>
      </p:sp>
      <p:pic>
        <p:nvPicPr>
          <p:cNvPr id="269" name="图片 269" descr="C:\Users\Administrator\Desktop\会计信息系统\实验六\实验六截图\6-6-2增加正式员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38960" y="1859280"/>
            <a:ext cx="8630920" cy="4056380"/>
          </a:xfrm>
          <a:prstGeom prst="rect">
            <a:avLst/>
          </a:prstGeom>
          <a:noFill/>
          <a:ln>
            <a:noFill/>
          </a:ln>
        </p:spPr>
      </p:pic>
      <p:sp>
        <p:nvSpPr>
          <p:cNvPr id="100" name="文本框 99"/>
          <p:cNvSpPr txBox="1"/>
          <p:nvPr/>
        </p:nvSpPr>
        <p:spPr>
          <a:xfrm>
            <a:off x="3614420" y="61734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13</a:t>
            </a:r>
            <a:r>
              <a:rPr lang="zh-CN" altLang="en-US" sz="1400" b="1">
                <a:latin typeface="黑体" panose="02010609060101010101" charset="-122"/>
                <a:ea typeface="黑体" panose="02010609060101010101" charset="-122"/>
                <a:cs typeface="黑体" panose="02010609060101010101" charset="-122"/>
              </a:rPr>
              <a:t>添加正式员工</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59080" y="205105"/>
            <a:ext cx="11519535" cy="5052695"/>
          </a:xfrm>
        </p:spPr>
        <p:txBody>
          <a:bodyPr/>
          <a:lstStyle/>
          <a:p>
            <a:pPr algn="l"/>
            <a:r>
              <a:rPr lang="zh-CN" altLang="en-US" sz="2000" b="1"/>
              <a:t>2.完善员工银行信息</a:t>
            </a:r>
          </a:p>
          <a:p>
            <a:pPr algn="l"/>
            <a:r>
              <a:rPr lang="zh-CN" altLang="en-US" sz="2000"/>
              <a:t>根据资料提供的职员档案表建立职员档案，包括职员编号、职员名称、所属部门、职员属性、职员类别等。由于之前已经录入相关人员资料，此处只需设置代发银行、银行账号。</a:t>
            </a:r>
          </a:p>
          <a:p>
            <a:pPr algn="l"/>
            <a:r>
              <a:rPr lang="zh-CN" altLang="en-US" sz="2000" b="1"/>
              <a:t>操作指导：</a:t>
            </a:r>
          </a:p>
          <a:p>
            <a:pPr algn="l"/>
            <a:r>
              <a:rPr lang="zh-CN" altLang="en-US" sz="2000"/>
              <a:t>(1)执行“业务工作—人力资源—薪资管理—设置—人员档案”命令，打开“人员档案”窗口。</a:t>
            </a:r>
          </a:p>
          <a:p>
            <a:pPr algn="l"/>
            <a:r>
              <a:rPr lang="zh-CN" altLang="en-US" sz="2000"/>
              <a:t>(2)在“人员档案”窗口中，单击“批增”按钮，打开“人员批量增加”对话框。选中左侧“行政部门、供销中心、生产中心”，单击右侧“查询”，点击确定。如图7-14所示：</a:t>
            </a:r>
          </a:p>
        </p:txBody>
      </p:sp>
      <p:pic>
        <p:nvPicPr>
          <p:cNvPr id="270" name="图片 270" descr="C:\Users\Administrator\Desktop\会计信息系统\实验六\实验六截图\6-6-5批增正式员工.png"/>
          <p:cNvPicPr>
            <a:picLocks noChangeAspect="1" noChangeArrowheads="1"/>
          </p:cNvPicPr>
          <p:nvPr/>
        </p:nvPicPr>
        <p:blipFill>
          <a:blip r:embed="rId2">
            <a:extLst>
              <a:ext uri="{28A0092B-C50C-407E-A947-70E740481C1C}">
                <a14:useLocalDpi xmlns:a14="http://schemas.microsoft.com/office/drawing/2010/main" val="0"/>
              </a:ext>
            </a:extLst>
          </a:blip>
          <a:srcRect t="-1" r="4598" b="-1"/>
          <a:stretch>
            <a:fillRect/>
          </a:stretch>
        </p:blipFill>
        <p:spPr>
          <a:xfrm>
            <a:off x="805815" y="2839085"/>
            <a:ext cx="9328150" cy="3493135"/>
          </a:xfrm>
          <a:prstGeom prst="rect">
            <a:avLst/>
          </a:prstGeom>
          <a:noFill/>
          <a:ln>
            <a:noFill/>
          </a:ln>
        </p:spPr>
      </p:pic>
      <p:sp>
        <p:nvSpPr>
          <p:cNvPr id="100" name="文本框 99"/>
          <p:cNvSpPr txBox="1"/>
          <p:nvPr/>
        </p:nvSpPr>
        <p:spPr>
          <a:xfrm>
            <a:off x="3181350" y="64833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14</a:t>
            </a:r>
            <a:r>
              <a:rPr lang="zh-CN" altLang="en-US" sz="1400" b="1">
                <a:latin typeface="黑体" panose="02010609060101010101" charset="-122"/>
                <a:ea typeface="黑体" panose="02010609060101010101" charset="-122"/>
                <a:cs typeface="黑体" panose="02010609060101010101" charset="-122"/>
              </a:rPr>
              <a:t>正式员工批增</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68325" y="412750"/>
            <a:ext cx="11184255" cy="4845050"/>
          </a:xfrm>
        </p:spPr>
        <p:txBody>
          <a:bodyPr/>
          <a:lstStyle/>
          <a:p>
            <a:pPr algn="l"/>
            <a:r>
              <a:rPr lang="zh-CN" altLang="en-US" sz="2000"/>
              <a:t>(3)在“人员档案”界面中，单击人员姓名选择“余文”，单击银行名称栏下三角按钮，选择“工商银行东湖分行”，在银行账号栏录入“20160080001”。本案例中正式员工不核算计件工资，取消“核算计件工资”选项。单击“确定”。如图7-15所示：</a:t>
            </a:r>
          </a:p>
        </p:txBody>
      </p:sp>
      <p:pic>
        <p:nvPicPr>
          <p:cNvPr id="271" name="图片 271" descr="C:\Users\Administrator\Desktop\第二稿\实验六\正式人员不核算计件.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06855" y="1464945"/>
            <a:ext cx="8636000" cy="4741545"/>
          </a:xfrm>
          <a:prstGeom prst="rect">
            <a:avLst/>
          </a:prstGeom>
          <a:noFill/>
          <a:ln>
            <a:noFill/>
          </a:ln>
        </p:spPr>
      </p:pic>
      <p:sp>
        <p:nvSpPr>
          <p:cNvPr id="100" name="文本框 99"/>
          <p:cNvSpPr txBox="1"/>
          <p:nvPr/>
        </p:nvSpPr>
        <p:spPr>
          <a:xfrm>
            <a:off x="3117215" y="6354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15</a:t>
            </a:r>
            <a:r>
              <a:rPr lang="zh-CN" altLang="en-US" sz="1400" b="1">
                <a:latin typeface="黑体" panose="02010609060101010101" charset="-122"/>
                <a:ea typeface="黑体" panose="02010609060101010101" charset="-122"/>
                <a:cs typeface="黑体" panose="02010609060101010101" charset="-122"/>
              </a:rPr>
              <a:t>完善银行信息</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99415"/>
            <a:ext cx="9144000" cy="4858385"/>
          </a:xfrm>
        </p:spPr>
        <p:txBody>
          <a:bodyPr/>
          <a:lstStyle/>
          <a:p>
            <a:pPr algn="l"/>
            <a:r>
              <a:rPr lang="zh-CN" altLang="en-US" sz="2000"/>
              <a:t>(4)同理，继续录入其他的人员的银行信息及帐号。如图7-16所示：</a:t>
            </a:r>
          </a:p>
        </p:txBody>
      </p:sp>
      <p:pic>
        <p:nvPicPr>
          <p:cNvPr id="272" name="图片 272" descr="C:\Users\Administrator\Desktop\第二稿\实验六\所有正式人员不核算计件.png"/>
          <p:cNvPicPr>
            <a:picLocks noChangeAspect="1" noChangeArrowheads="1"/>
          </p:cNvPicPr>
          <p:nvPr/>
        </p:nvPicPr>
        <p:blipFill>
          <a:blip r:embed="rId2">
            <a:extLst>
              <a:ext uri="{28A0092B-C50C-407E-A947-70E740481C1C}">
                <a14:useLocalDpi xmlns:a14="http://schemas.microsoft.com/office/drawing/2010/main" val="0"/>
              </a:ext>
            </a:extLst>
          </a:blip>
          <a:srcRect t="6640" b="14453"/>
          <a:stretch>
            <a:fillRect/>
          </a:stretch>
        </p:blipFill>
        <p:spPr>
          <a:xfrm>
            <a:off x="776605" y="1009015"/>
            <a:ext cx="10010775" cy="4687570"/>
          </a:xfrm>
          <a:prstGeom prst="rect">
            <a:avLst/>
          </a:prstGeom>
          <a:noFill/>
          <a:ln>
            <a:noFill/>
          </a:ln>
        </p:spPr>
      </p:pic>
      <p:sp>
        <p:nvSpPr>
          <p:cNvPr id="100" name="文本框 99"/>
          <p:cNvSpPr txBox="1"/>
          <p:nvPr/>
        </p:nvSpPr>
        <p:spPr>
          <a:xfrm>
            <a:off x="3349625" y="58762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16</a:t>
            </a:r>
            <a:r>
              <a:rPr lang="zh-CN" altLang="en-US" sz="1400" b="1">
                <a:latin typeface="黑体" panose="02010609060101010101" charset="-122"/>
                <a:ea typeface="黑体" panose="02010609060101010101" charset="-122"/>
                <a:cs typeface="黑体" panose="02010609060101010101" charset="-122"/>
              </a:rPr>
              <a:t>人员信息</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64185"/>
            <a:ext cx="9144000" cy="4793615"/>
          </a:xfrm>
        </p:spPr>
        <p:txBody>
          <a:bodyPr/>
          <a:lstStyle/>
          <a:p>
            <a:pPr algn="l"/>
            <a:endParaRPr lang="zh-CN" altLang="en-US" sz="2000"/>
          </a:p>
          <a:p>
            <a:pPr algn="l"/>
            <a:r>
              <a:rPr lang="zh-CN" altLang="en-US" sz="2000" b="1"/>
              <a:t>三、设置计算公式</a:t>
            </a:r>
          </a:p>
          <a:p>
            <a:pPr algn="l"/>
            <a:r>
              <a:rPr lang="zh-CN" altLang="en-US" sz="2000" b="1"/>
              <a:t>实验资料：</a:t>
            </a:r>
          </a:p>
        </p:txBody>
      </p:sp>
      <p:graphicFrame>
        <p:nvGraphicFramePr>
          <p:cNvPr id="2" name="表格 -1"/>
          <p:cNvGraphicFramePr/>
          <p:nvPr/>
        </p:nvGraphicFramePr>
        <p:xfrm>
          <a:off x="1652905" y="1795780"/>
          <a:ext cx="8642350" cy="3860800"/>
        </p:xfrm>
        <a:graphic>
          <a:graphicData uri="http://schemas.openxmlformats.org/drawingml/2006/table">
            <a:tbl>
              <a:tblPr firstRow="1" bandRow="1">
                <a:tableStyleId>{5940675A-B579-460E-94D1-54222C63F5DA}</a:tableStyleId>
              </a:tblPr>
              <a:tblGrid>
                <a:gridCol w="1790065">
                  <a:extLst>
                    <a:ext uri="{9D8B030D-6E8A-4147-A177-3AD203B41FA5}">
                      <a16:colId xmlns:a16="http://schemas.microsoft.com/office/drawing/2014/main" val="20000"/>
                    </a:ext>
                  </a:extLst>
                </a:gridCol>
                <a:gridCol w="6852285">
                  <a:extLst>
                    <a:ext uri="{9D8B030D-6E8A-4147-A177-3AD203B41FA5}">
                      <a16:colId xmlns:a16="http://schemas.microsoft.com/office/drawing/2014/main" val="20001"/>
                    </a:ext>
                  </a:extLst>
                </a:gridCol>
              </a:tblGrid>
              <a:tr h="96520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工资项目</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公式</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520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请假扣款</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请假天数</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基本工资</a:t>
                      </a:r>
                      <a:r>
                        <a:rPr lang="en-US" altLang="zh-CN" sz="1400" b="0">
                          <a:latin typeface="宋体" panose="02010600030101010101" pitchFamily="2" charset="-122"/>
                          <a:ea typeface="宋体" panose="02010600030101010101" pitchFamily="2" charset="-122"/>
                          <a:cs typeface="宋体" panose="02010600030101010101" pitchFamily="2" charset="-122"/>
                        </a:rPr>
                        <a:t>/30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6520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交通补贴</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交通补助</a:t>
                      </a:r>
                      <a:r>
                        <a:rPr lang="en-US" altLang="zh-CN" sz="1400" b="0">
                          <a:latin typeface="宋体" panose="02010600030101010101" pitchFamily="2" charset="-122"/>
                          <a:ea typeface="宋体" panose="02010600030101010101" pitchFamily="2" charset="-122"/>
                          <a:cs typeface="宋体" panose="02010600030101010101" pitchFamily="2" charset="-122"/>
                        </a:rPr>
                        <a:t>=iff(</a:t>
                      </a:r>
                      <a:r>
                        <a:rPr lang="zh-CN" altLang="en-US" sz="1400" b="0">
                          <a:latin typeface="宋体" panose="02010600030101010101" pitchFamily="2" charset="-122"/>
                          <a:ea typeface="宋体" panose="02010600030101010101" pitchFamily="2" charset="-122"/>
                          <a:cs typeface="宋体" panose="02010600030101010101" pitchFamily="2" charset="-122"/>
                        </a:rPr>
                        <a:t>人员类别</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企业管理人员</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a:t>
                      </a:r>
                      <a:r>
                        <a:rPr lang="en-US" altLang="zh-CN" sz="1400" b="0">
                          <a:latin typeface="宋体" panose="02010600030101010101" pitchFamily="2" charset="-122"/>
                          <a:ea typeface="宋体" panose="02010600030101010101" pitchFamily="2" charset="-122"/>
                          <a:cs typeface="宋体" panose="02010600030101010101" pitchFamily="2" charset="-122"/>
                        </a:rPr>
                        <a:t>90,iff(</a:t>
                      </a:r>
                      <a:r>
                        <a:rPr lang="zh-CN" altLang="en-US" sz="1400" b="0">
                          <a:latin typeface="宋体" panose="02010600030101010101" pitchFamily="2" charset="-122"/>
                          <a:ea typeface="宋体" panose="02010600030101010101" pitchFamily="2" charset="-122"/>
                          <a:cs typeface="宋体" panose="02010600030101010101" pitchFamily="2" charset="-122"/>
                        </a:rPr>
                        <a:t>人员类别</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经营人员</a:t>
                      </a:r>
                      <a:r>
                        <a:rPr lang="en-US" altLang="zh-CN" sz="1400" b="0">
                          <a:latin typeface="宋体" panose="02010600030101010101" pitchFamily="2" charset="-122"/>
                          <a:ea typeface="宋体" panose="02010600030101010101" pitchFamily="2" charset="-122"/>
                          <a:cs typeface="宋体" panose="02010600030101010101" pitchFamily="2" charset="-122"/>
                        </a:rPr>
                        <a:t>",100,80))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65200">
                <a:tc>
                  <a:txBody>
                    <a:bodyPr/>
                    <a:lstStyle/>
                    <a:p>
                      <a:pPr indent="0" algn="ctr">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养老保险金</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lnSpc>
                          <a:spcPct val="200000"/>
                        </a:lnSpc>
                        <a:buNone/>
                      </a:pPr>
                      <a:r>
                        <a:rPr lang="zh-CN" altLang="en-US" sz="1400" b="0">
                          <a:latin typeface="宋体" panose="02010600030101010101" pitchFamily="2" charset="-122"/>
                          <a:ea typeface="宋体" panose="02010600030101010101" pitchFamily="2" charset="-122"/>
                          <a:cs typeface="宋体" panose="02010600030101010101" pitchFamily="2" charset="-122"/>
                        </a:rPr>
                        <a:t>（基本工资</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奖金）</a:t>
                      </a:r>
                      <a:r>
                        <a:rPr lang="en-US" altLang="zh-CN" sz="1400" b="0">
                          <a:latin typeface="宋体" panose="02010600030101010101" pitchFamily="2" charset="-122"/>
                          <a:ea typeface="宋体" panose="02010600030101010101" pitchFamily="2" charset="-122"/>
                          <a:cs typeface="宋体" panose="02010600030101010101" pitchFamily="2" charset="-122"/>
                        </a:rPr>
                        <a:t>*0.08</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19760" y="193040"/>
            <a:ext cx="11209655" cy="5064760"/>
          </a:xfrm>
        </p:spPr>
        <p:txBody>
          <a:bodyPr/>
          <a:lstStyle/>
          <a:p>
            <a:pPr algn="l"/>
            <a:r>
              <a:rPr lang="zh-CN" altLang="en-US" sz="2000" b="1"/>
              <a:t>操作指导：</a:t>
            </a:r>
          </a:p>
          <a:p>
            <a:pPr algn="l"/>
            <a:r>
              <a:rPr lang="zh-CN" altLang="en-US" sz="2000"/>
              <a:t>1.选择工资项目</a:t>
            </a:r>
          </a:p>
          <a:p>
            <a:pPr algn="l"/>
            <a:r>
              <a:rPr lang="zh-CN" altLang="en-US" sz="2000"/>
              <a:t>打开“001正式员工工资类别”后，执行“人力资源—薪资管理—设置—工资项目设置”，单击“增加”，在名称参照中依次选择该项目类别所需要的工资项目。并按照要求调整顺序。如图7-17所示：</a:t>
            </a:r>
          </a:p>
        </p:txBody>
      </p:sp>
      <p:pic>
        <p:nvPicPr>
          <p:cNvPr id="273" name="图片 273" descr="C:\Users\Administrator\Desktop\会计信息系统\实验六\实验六截图\6-7-1选择工资项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64665" y="1708785"/>
            <a:ext cx="8765540" cy="4418330"/>
          </a:xfrm>
          <a:prstGeom prst="rect">
            <a:avLst/>
          </a:prstGeom>
          <a:noFill/>
          <a:ln>
            <a:noFill/>
          </a:ln>
        </p:spPr>
      </p:pic>
      <p:sp>
        <p:nvSpPr>
          <p:cNvPr id="100" name="文本框 99"/>
          <p:cNvSpPr txBox="1"/>
          <p:nvPr/>
        </p:nvSpPr>
        <p:spPr>
          <a:xfrm>
            <a:off x="3684905" y="6354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17</a:t>
            </a:r>
            <a:r>
              <a:rPr lang="zh-CN" altLang="en-US" sz="1400" b="1">
                <a:latin typeface="黑体" panose="02010609060101010101" charset="-122"/>
                <a:ea typeface="黑体" panose="02010609060101010101" charset="-122"/>
                <a:cs typeface="黑体" panose="02010609060101010101" charset="-122"/>
              </a:rPr>
              <a:t>选择工资项目</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93675" y="167640"/>
            <a:ext cx="11777980" cy="5090160"/>
          </a:xfrm>
        </p:spPr>
        <p:txBody>
          <a:bodyPr/>
          <a:lstStyle/>
          <a:p>
            <a:pPr algn="l"/>
            <a:r>
              <a:rPr lang="zh-CN" altLang="en-US" sz="2000" b="1"/>
              <a:t>2.设置公式</a:t>
            </a:r>
          </a:p>
          <a:p>
            <a:pPr algn="l"/>
            <a:r>
              <a:rPr lang="zh-CN" altLang="en-US" sz="2000"/>
              <a:t>(1)设置公式“请假扣款 =请假天数*基本工资/30”。执行系统菜单“人力资源—薪资管理—设置—工资项目设置”命令，进入“工资项目设置”窗口。</a:t>
            </a:r>
          </a:p>
          <a:p>
            <a:pPr algn="l"/>
            <a:r>
              <a:rPr lang="zh-CN" altLang="en-US" sz="2000"/>
              <a:t>(2)在“工资项目设置”对话框中单击“公式设置”选项卡。单击“增加”按钮，在工资项目列表中增加一空行。单击下拉列表框选择“请假扣款”选项。单击“公式定义”文本框。单击工资项目列表中的“请假天数”，使“请假天数”出现在公式定义文本框中，单击公式输入参照“*”，然后单击工资项目中的“基本工资”，再单击“/”，输入“30”，单击“公式确认”按钮。如图7-18所示：</a:t>
            </a:r>
          </a:p>
        </p:txBody>
      </p:sp>
      <p:pic>
        <p:nvPicPr>
          <p:cNvPr id="274" name="图片 274" descr="C:\Users\Administrator\Desktop\会计信息系统\实验六\实验六截图\6-8-1请假公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09980" y="2444750"/>
            <a:ext cx="8963025" cy="3957320"/>
          </a:xfrm>
          <a:prstGeom prst="rect">
            <a:avLst/>
          </a:prstGeom>
          <a:noFill/>
          <a:ln>
            <a:noFill/>
          </a:ln>
        </p:spPr>
      </p:pic>
      <p:sp>
        <p:nvSpPr>
          <p:cNvPr id="100" name="文本框 99"/>
          <p:cNvSpPr txBox="1"/>
          <p:nvPr/>
        </p:nvSpPr>
        <p:spPr>
          <a:xfrm>
            <a:off x="2922905" y="652208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18</a:t>
            </a:r>
            <a:r>
              <a:rPr lang="zh-CN" altLang="en-US" sz="1400" b="1">
                <a:latin typeface="黑体" panose="02010609060101010101" charset="-122"/>
                <a:ea typeface="黑体" panose="02010609060101010101" charset="-122"/>
                <a:cs typeface="黑体" panose="02010609060101010101" charset="-122"/>
              </a:rPr>
              <a:t>基本工资公式设置</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11200" y="412750"/>
            <a:ext cx="9956800" cy="4845050"/>
          </a:xfrm>
        </p:spPr>
        <p:txBody>
          <a:bodyPr/>
          <a:lstStyle/>
          <a:p>
            <a:pPr algn="l"/>
            <a:r>
              <a:rPr lang="zh-CN" altLang="en-US" sz="2000"/>
              <a:t>(3)同理，设置“养老保险”的公式。如图7-19所示：</a:t>
            </a:r>
          </a:p>
        </p:txBody>
      </p:sp>
      <p:pic>
        <p:nvPicPr>
          <p:cNvPr id="275" name="图片 275" descr="C:\Users\Administrator\Desktop\会计信息系统\实验六\实验六截图\6-8-3养老保险公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51255" y="953770"/>
            <a:ext cx="9075420" cy="5250180"/>
          </a:xfrm>
          <a:prstGeom prst="rect">
            <a:avLst/>
          </a:prstGeom>
          <a:noFill/>
          <a:ln>
            <a:noFill/>
          </a:ln>
        </p:spPr>
      </p:pic>
      <p:sp>
        <p:nvSpPr>
          <p:cNvPr id="100" name="文本框 99"/>
          <p:cNvSpPr txBox="1"/>
          <p:nvPr/>
        </p:nvSpPr>
        <p:spPr>
          <a:xfrm>
            <a:off x="2729230" y="6354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19</a:t>
            </a:r>
            <a:r>
              <a:rPr lang="zh-CN" altLang="en-US" sz="1400" b="1">
                <a:latin typeface="黑体" panose="02010609060101010101" charset="-122"/>
                <a:ea typeface="黑体" panose="02010609060101010101" charset="-122"/>
                <a:cs typeface="黑体" panose="02010609060101010101" charset="-122"/>
              </a:rPr>
              <a:t>养老保险公式设置</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044575"/>
            <a:ext cx="9144000" cy="4213225"/>
          </a:xfrm>
        </p:spPr>
        <p:txBody>
          <a:bodyPr/>
          <a:lstStyle/>
          <a:p>
            <a:pPr algn="l"/>
            <a:r>
              <a:rPr lang="zh-CN" altLang="en-US" sz="2000" b="1"/>
              <a:t>实验目标：</a:t>
            </a:r>
          </a:p>
          <a:p>
            <a:pPr algn="l"/>
            <a:r>
              <a:rPr lang="zh-CN" altLang="en-US" sz="2000"/>
              <a:t>1.掌握薪资管理的初始设置</a:t>
            </a:r>
          </a:p>
          <a:p>
            <a:pPr algn="l"/>
            <a:r>
              <a:rPr lang="zh-CN" altLang="en-US" sz="2000"/>
              <a:t>2.设置工资项目计算公式</a:t>
            </a:r>
          </a:p>
          <a:p>
            <a:pPr algn="l"/>
            <a:r>
              <a:rPr lang="zh-CN" altLang="en-US" sz="2000"/>
              <a:t>3.掌握薪资管理的日常业务处理</a:t>
            </a:r>
          </a:p>
          <a:p>
            <a:pPr algn="l"/>
            <a:r>
              <a:rPr lang="zh-CN" altLang="en-US" sz="2000"/>
              <a:t>4.掌握工资的月末结转及工资分摊</a:t>
            </a:r>
          </a:p>
          <a:p>
            <a:pPr algn="l"/>
            <a:r>
              <a:rPr lang="zh-CN" altLang="en-US" sz="2000"/>
              <a:t>5.掌握数据的查询</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395095"/>
            <a:ext cx="9144000" cy="4444365"/>
          </a:xfrm>
        </p:spPr>
        <p:txBody>
          <a:bodyPr/>
          <a:lstStyle/>
          <a:p>
            <a:pPr algn="l"/>
            <a:r>
              <a:rPr lang="zh-CN" altLang="en-US" sz="2000"/>
              <a:t>(4)设置公式“交通补助=iff(人员类别="企业管理人员"，90,iff(人员类别="经营人员",100,80))”</a:t>
            </a:r>
          </a:p>
          <a:p>
            <a:pPr algn="l"/>
            <a:r>
              <a:rPr lang="zh-CN" altLang="en-US" sz="2000"/>
              <a:t>(5)在“工资项目设置”对话框中的“公式设置”选项卡下，单击“增加”按钮，在工资项目列表中增加一空行。</a:t>
            </a:r>
          </a:p>
          <a:p>
            <a:pPr algn="l"/>
            <a:r>
              <a:rPr lang="zh-CN" altLang="en-US" sz="2000"/>
              <a:t>(6)单击下拉列表框选择“交通补助”选项。在“公式定义”文本框中直接输入公式“iff(人员类别="企业管理人员"，90,iff(人员类别="经营人员",100,80))”。单击“公式确认”按钮。如图7-20所示：</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36675" y="5582285"/>
            <a:ext cx="9144000" cy="1470660"/>
          </a:xfrm>
        </p:spPr>
        <p:txBody>
          <a:bodyPr>
            <a:normAutofit/>
          </a:bodyPr>
          <a:lstStyle/>
          <a:p>
            <a:pPr algn="l"/>
            <a:r>
              <a:rPr lang="zh-CN" altLang="en-US" sz="2000" b="1"/>
              <a:t>注意：</a:t>
            </a:r>
          </a:p>
          <a:p>
            <a:pPr marL="342900" indent="-342900" algn="l">
              <a:buFont typeface="Wingdings" panose="05000000000000000000" charset="0"/>
              <a:buChar char=""/>
            </a:pPr>
            <a:r>
              <a:rPr lang="zh-CN" altLang="en-US" sz="2000"/>
              <a:t>公式中的标点符号均为英文方式。</a:t>
            </a:r>
          </a:p>
          <a:p>
            <a:pPr marL="342900" indent="-342900" algn="l">
              <a:buFont typeface="Wingdings" panose="05000000000000000000" charset="0"/>
              <a:buChar char=""/>
            </a:pPr>
            <a:r>
              <a:rPr lang="zh-CN" altLang="en-US" sz="2000"/>
              <a:t>本公式还可以采用“函数公式向导输入”方式来输入。</a:t>
            </a:r>
          </a:p>
        </p:txBody>
      </p:sp>
      <p:pic>
        <p:nvPicPr>
          <p:cNvPr id="276" name="图片 276" descr="C:\Users\Administrator\Desktop\会计信息系统\实验六\实验六截图\6-8-2交通补贴公式.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67740" y="179070"/>
            <a:ext cx="9881870" cy="4591685"/>
          </a:xfrm>
          <a:prstGeom prst="rect">
            <a:avLst/>
          </a:prstGeom>
          <a:noFill/>
          <a:ln>
            <a:noFill/>
          </a:ln>
        </p:spPr>
      </p:pic>
      <p:sp>
        <p:nvSpPr>
          <p:cNvPr id="100" name="文本框 99"/>
          <p:cNvSpPr txBox="1"/>
          <p:nvPr/>
        </p:nvSpPr>
        <p:spPr>
          <a:xfrm>
            <a:off x="3271520" y="490791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20</a:t>
            </a:r>
            <a:r>
              <a:rPr lang="zh-CN" altLang="en-US" sz="1400" b="1">
                <a:latin typeface="黑体" panose="02010609060101010101" charset="-122"/>
                <a:ea typeface="黑体" panose="02010609060101010101" charset="-122"/>
                <a:cs typeface="黑体" panose="02010609060101010101" charset="-122"/>
              </a:rPr>
              <a:t>交通补贴公式设置</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b="1"/>
              <a:t>四、设置所得税纳税基数</a:t>
            </a:r>
          </a:p>
          <a:p>
            <a:pPr algn="l"/>
            <a:r>
              <a:rPr lang="zh-CN" altLang="en-US" sz="2000"/>
              <a:t>(1)执行系统菜单“人力资源—薪资管理—设置—选项”命令，弹出系统提示。打开“选项”对话框。单击“扣税设置“，单击”编辑“按钮。如图7-21所示：</a:t>
            </a:r>
          </a:p>
        </p:txBody>
      </p:sp>
      <p:pic>
        <p:nvPicPr>
          <p:cNvPr id="277" name="图片 277" descr="C:\Users\Administrator\Desktop\会计信息系统\实验六\实验六截图\6-9-1所得税编辑.png"/>
          <p:cNvPicPr>
            <a:picLocks noChangeAspect="1" noChangeArrowheads="1"/>
          </p:cNvPicPr>
          <p:nvPr/>
        </p:nvPicPr>
        <p:blipFill>
          <a:blip r:embed="rId2">
            <a:extLst>
              <a:ext uri="{28A0092B-C50C-407E-A947-70E740481C1C}">
                <a14:useLocalDpi xmlns:a14="http://schemas.microsoft.com/office/drawing/2010/main" val="0"/>
              </a:ext>
            </a:extLst>
          </a:blip>
          <a:srcRect l="32216" t="22400" b="10133"/>
          <a:stretch>
            <a:fillRect/>
          </a:stretch>
        </p:blipFill>
        <p:spPr>
          <a:xfrm>
            <a:off x="2040890" y="1534795"/>
            <a:ext cx="7387590" cy="4450715"/>
          </a:xfrm>
          <a:prstGeom prst="rect">
            <a:avLst/>
          </a:prstGeom>
          <a:noFill/>
          <a:ln>
            <a:noFill/>
          </a:ln>
        </p:spPr>
      </p:pic>
      <p:sp>
        <p:nvSpPr>
          <p:cNvPr id="100" name="文本框 99"/>
          <p:cNvSpPr txBox="1"/>
          <p:nvPr/>
        </p:nvSpPr>
        <p:spPr>
          <a:xfrm>
            <a:off x="3065145" y="61868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21</a:t>
            </a:r>
            <a:r>
              <a:rPr lang="zh-CN" altLang="en-US" sz="1400" b="1">
                <a:latin typeface="黑体" panose="02010609060101010101" charset="-122"/>
                <a:ea typeface="黑体" panose="02010609060101010101" charset="-122"/>
                <a:cs typeface="黑体" panose="02010609060101010101" charset="-122"/>
              </a:rPr>
              <a:t>扣税设置</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4676775"/>
          </a:xfrm>
        </p:spPr>
        <p:txBody>
          <a:bodyPr/>
          <a:lstStyle/>
          <a:p>
            <a:pPr algn="l"/>
            <a:r>
              <a:rPr lang="zh-CN" altLang="en-US" sz="2000"/>
              <a:t>(2)单击工具栏中的“税率设置”按钮。进入“个人所得税扣缴申报表”窗口。修改所得税纳税基数为“ 3500 ”。附加费用“1300”，单击“确定”按钮，弹出系统提示。退出。如图7-22所示：</a:t>
            </a:r>
          </a:p>
        </p:txBody>
      </p:sp>
      <p:pic>
        <p:nvPicPr>
          <p:cNvPr id="278" name="图片 278" descr="C:\Users\Administrator\Desktop\会计信息系统\实验六\实验六截图\6-9-2所得税税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61515" y="1562100"/>
            <a:ext cx="7842885" cy="4358640"/>
          </a:xfrm>
          <a:prstGeom prst="rect">
            <a:avLst/>
          </a:prstGeom>
          <a:noFill/>
          <a:ln>
            <a:noFill/>
          </a:ln>
        </p:spPr>
      </p:pic>
      <p:sp>
        <p:nvSpPr>
          <p:cNvPr id="100" name="文本框 99"/>
          <p:cNvSpPr txBox="1"/>
          <p:nvPr/>
        </p:nvSpPr>
        <p:spPr>
          <a:xfrm>
            <a:off x="3142615" y="627697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22</a:t>
            </a:r>
            <a:r>
              <a:rPr lang="zh-CN" altLang="en-US" sz="1400" b="1">
                <a:latin typeface="黑体" panose="02010609060101010101" charset="-122"/>
                <a:ea typeface="黑体" panose="02010609060101010101" charset="-122"/>
                <a:cs typeface="黑体" panose="02010609060101010101" charset="-122"/>
              </a:rPr>
              <a:t>个人所得税申报表</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93090"/>
            <a:ext cx="9144000" cy="4664710"/>
          </a:xfrm>
        </p:spPr>
        <p:txBody>
          <a:bodyPr/>
          <a:lstStyle/>
          <a:p>
            <a:pPr algn="l"/>
            <a:r>
              <a:rPr lang="zh-CN" altLang="en-US" sz="2000" b="1"/>
              <a:t>五、工资系统日常业务处理</a:t>
            </a:r>
          </a:p>
          <a:p>
            <a:pPr algn="l"/>
            <a:r>
              <a:rPr lang="zh-CN" altLang="en-US" sz="2000" b="1"/>
              <a:t>1.正式员工基本工资数据</a:t>
            </a:r>
          </a:p>
          <a:p>
            <a:pPr algn="l"/>
            <a:r>
              <a:rPr lang="zh-CN" altLang="en-US" sz="2000" b="1"/>
              <a:t>实验数据：</a:t>
            </a:r>
          </a:p>
        </p:txBody>
      </p:sp>
      <p:graphicFrame>
        <p:nvGraphicFramePr>
          <p:cNvPr id="2" name="表格 -1"/>
          <p:cNvGraphicFramePr/>
          <p:nvPr/>
        </p:nvGraphicFramePr>
        <p:xfrm>
          <a:off x="1744345" y="1776095"/>
          <a:ext cx="8509635" cy="4597400"/>
        </p:xfrm>
        <a:graphic>
          <a:graphicData uri="http://schemas.openxmlformats.org/drawingml/2006/table">
            <a:tbl>
              <a:tblPr firstRow="1" bandRow="1">
                <a:tableStyleId>{5940675A-B579-460E-94D1-54222C63F5DA}</a:tableStyleId>
              </a:tblPr>
              <a:tblGrid>
                <a:gridCol w="2526665">
                  <a:extLst>
                    <a:ext uri="{9D8B030D-6E8A-4147-A177-3AD203B41FA5}">
                      <a16:colId xmlns:a16="http://schemas.microsoft.com/office/drawing/2014/main" val="20000"/>
                    </a:ext>
                  </a:extLst>
                </a:gridCol>
                <a:gridCol w="2525395">
                  <a:extLst>
                    <a:ext uri="{9D8B030D-6E8A-4147-A177-3AD203B41FA5}">
                      <a16:colId xmlns:a16="http://schemas.microsoft.com/office/drawing/2014/main" val="20001"/>
                    </a:ext>
                  </a:extLst>
                </a:gridCol>
                <a:gridCol w="3457575">
                  <a:extLst>
                    <a:ext uri="{9D8B030D-6E8A-4147-A177-3AD203B41FA5}">
                      <a16:colId xmlns:a16="http://schemas.microsoft.com/office/drawing/2014/main" val="20002"/>
                    </a:ext>
                  </a:extLst>
                </a:gridCol>
              </a:tblGrid>
              <a:tr h="86931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职员名称</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基本工资</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奖励工资</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401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余文</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2110">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丁一</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卢飞</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陈旺</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2500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李丽</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4500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孙明</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王菲</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李健</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杨心</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4500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450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72745">
                <a:tc>
                  <a:txBody>
                    <a:bodyPr/>
                    <a:lstStyle/>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赵晨</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3000</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300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65505" y="322580"/>
            <a:ext cx="10022205" cy="4935220"/>
          </a:xfrm>
        </p:spPr>
        <p:txBody>
          <a:bodyPr/>
          <a:lstStyle/>
          <a:p>
            <a:pPr algn="l"/>
            <a:r>
              <a:rPr lang="zh-CN" altLang="en-US" sz="2000" b="1"/>
              <a:t>操作指导：</a:t>
            </a:r>
          </a:p>
          <a:p>
            <a:pPr algn="l"/>
            <a:r>
              <a:rPr lang="zh-CN" altLang="en-US" sz="2000"/>
              <a:t>(1)单击“人力资源—薪资管理—业务处理—工资变动”命令，进入“工资变动”窗口。</a:t>
            </a:r>
          </a:p>
          <a:p>
            <a:pPr algn="l"/>
            <a:r>
              <a:rPr lang="zh-CN" altLang="en-US" sz="2000"/>
              <a:t>(2)根据实验资料输入基本工资和奖金数据。单击过滤器的倒三角，在弹出的对话框中选择“基本工资和奖金”，选为已选项目。如图7-23所示：</a:t>
            </a:r>
          </a:p>
        </p:txBody>
      </p:sp>
      <p:pic>
        <p:nvPicPr>
          <p:cNvPr id="279" name="图片 279" descr="F:\实验六\实验六截图\6-9-3-1基本过滤.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285875" y="1833245"/>
            <a:ext cx="9026525" cy="4355465"/>
          </a:xfrm>
          <a:prstGeom prst="rect">
            <a:avLst/>
          </a:prstGeom>
          <a:noFill/>
          <a:ln>
            <a:noFill/>
          </a:ln>
        </p:spPr>
      </p:pic>
      <p:sp>
        <p:nvSpPr>
          <p:cNvPr id="100" name="文本框 99"/>
          <p:cNvSpPr txBox="1"/>
          <p:nvPr/>
        </p:nvSpPr>
        <p:spPr>
          <a:xfrm>
            <a:off x="3465830" y="63804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23</a:t>
            </a:r>
            <a:r>
              <a:rPr lang="zh-CN" altLang="en-US" sz="1400" b="1">
                <a:latin typeface="黑体" panose="02010609060101010101" charset="-122"/>
                <a:ea typeface="黑体" panose="02010609060101010101" charset="-122"/>
                <a:cs typeface="黑体" panose="02010609060101010101" charset="-122"/>
              </a:rPr>
              <a:t>项目过滤</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68910" y="141605"/>
            <a:ext cx="11777345" cy="5103495"/>
          </a:xfrm>
        </p:spPr>
        <p:txBody>
          <a:bodyPr/>
          <a:lstStyle/>
          <a:p>
            <a:pPr algn="l"/>
            <a:r>
              <a:rPr lang="zh-CN" altLang="en-US" sz="2000"/>
              <a:t>(3)输入实验资料中正式员工的基本工资和奖金。如图7-24所示：</a:t>
            </a:r>
          </a:p>
        </p:txBody>
      </p:sp>
      <p:pic>
        <p:nvPicPr>
          <p:cNvPr id="280" name="图片 280" descr="C:\Users\Administrator\Desktop\会计信息系统\实验六\实验六截图\6-9-3基本工资.png"/>
          <p:cNvPicPr>
            <a:picLocks noChangeAspect="1" noChangeArrowheads="1"/>
          </p:cNvPicPr>
          <p:nvPr/>
        </p:nvPicPr>
        <p:blipFill>
          <a:blip r:embed="rId2">
            <a:extLst>
              <a:ext uri="{28A0092B-C50C-407E-A947-70E740481C1C}">
                <a14:useLocalDpi xmlns:a14="http://schemas.microsoft.com/office/drawing/2010/main" val="0"/>
              </a:ext>
            </a:extLst>
          </a:blip>
          <a:srcRect b="15727"/>
          <a:stretch>
            <a:fillRect/>
          </a:stretch>
        </p:blipFill>
        <p:spPr>
          <a:xfrm>
            <a:off x="1304925" y="505460"/>
            <a:ext cx="8098790" cy="3913505"/>
          </a:xfrm>
          <a:prstGeom prst="rect">
            <a:avLst/>
          </a:prstGeom>
          <a:noFill/>
          <a:ln>
            <a:noFill/>
          </a:ln>
        </p:spPr>
      </p:pic>
      <p:sp>
        <p:nvSpPr>
          <p:cNvPr id="100" name="文本框 99"/>
          <p:cNvSpPr txBox="1"/>
          <p:nvPr/>
        </p:nvSpPr>
        <p:spPr>
          <a:xfrm>
            <a:off x="2626360" y="45104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24</a:t>
            </a:r>
            <a:r>
              <a:rPr lang="zh-CN" altLang="en-US" sz="1400" b="1">
                <a:latin typeface="黑体" panose="02010609060101010101" charset="-122"/>
                <a:ea typeface="黑体" panose="02010609060101010101" charset="-122"/>
                <a:cs typeface="黑体" panose="02010609060101010101" charset="-122"/>
              </a:rPr>
              <a:t>基本工资及奖金工资输入</a:t>
            </a:r>
          </a:p>
        </p:txBody>
      </p:sp>
      <p:sp>
        <p:nvSpPr>
          <p:cNvPr id="4" name="文本框 3"/>
          <p:cNvSpPr txBox="1"/>
          <p:nvPr/>
        </p:nvSpPr>
        <p:spPr>
          <a:xfrm>
            <a:off x="168910" y="4817110"/>
            <a:ext cx="10349230" cy="163004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单击“退出”按钮。弹出信息提示框。单击“否”按钮。</a:t>
            </a:r>
          </a:p>
          <a:p>
            <a:pPr marL="266700" indent="-266700"/>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这里只需输入没有进行公式设定的项目，如基本工资、奖励工资，其余各项由系统根据计算公式自动计算生成。</a:t>
            </a:r>
            <a:endParaRPr lang="zh-CN" altLang="en-US" sz="20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717040"/>
            <a:ext cx="9144000" cy="4677410"/>
          </a:xfrm>
        </p:spPr>
        <p:txBody>
          <a:bodyPr/>
          <a:lstStyle/>
          <a:p>
            <a:pPr algn="l"/>
            <a:r>
              <a:rPr lang="en-US" altLang="zh-CN" sz="2000" b="1"/>
              <a:t>2.输入工资变动数据</a:t>
            </a:r>
          </a:p>
          <a:p>
            <a:pPr algn="l"/>
            <a:r>
              <a:rPr lang="en-US" altLang="zh-CN" sz="2000" b="1"/>
              <a:t>实验资料：</a:t>
            </a:r>
          </a:p>
          <a:p>
            <a:pPr algn="l"/>
            <a:r>
              <a:rPr lang="en-US" altLang="zh-CN" sz="2000"/>
              <a:t>(1)正式员工考勤倩况：李丽请假2天；王菲请假1天。</a:t>
            </a:r>
          </a:p>
          <a:p>
            <a:pPr algn="l"/>
            <a:r>
              <a:rPr lang="en-US" altLang="zh-CN" sz="2000"/>
              <a:t>(2)由于销售部业绩良好，本月销售部每人奖励600元。</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1825"/>
            <a:ext cx="9144000" cy="4625975"/>
          </a:xfrm>
        </p:spPr>
        <p:txBody>
          <a:bodyPr/>
          <a:lstStyle/>
          <a:p>
            <a:pPr algn="l"/>
            <a:r>
              <a:rPr lang="zh-CN" altLang="en-US" sz="2000" b="1"/>
              <a:t>操作指导：</a:t>
            </a:r>
          </a:p>
          <a:p>
            <a:pPr algn="l"/>
            <a:r>
              <a:rPr lang="zh-CN" altLang="en-US" sz="2000"/>
              <a:t>(1)输入考勤数据，单击“业务处理—工资变动”命令，进入“工资变动”窗口。输入考勤情况：李丽请假2天；王菲请假1天。弹出下例信息提示框。单击“否”按钮。如图7-25所示：</a:t>
            </a:r>
          </a:p>
        </p:txBody>
      </p:sp>
      <p:pic>
        <p:nvPicPr>
          <p:cNvPr id="281" name="图片 281" descr="C:\Users\Administrator\Desktop\会计信息系统\实验六\实验六截图\6-9-4是否重新计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44725" y="1947545"/>
            <a:ext cx="6165850" cy="2372360"/>
          </a:xfrm>
          <a:prstGeom prst="rect">
            <a:avLst/>
          </a:prstGeom>
          <a:noFill/>
          <a:ln>
            <a:noFill/>
          </a:ln>
        </p:spPr>
      </p:pic>
      <p:sp>
        <p:nvSpPr>
          <p:cNvPr id="100" name="文本框 99"/>
          <p:cNvSpPr txBox="1"/>
          <p:nvPr/>
        </p:nvSpPr>
        <p:spPr>
          <a:xfrm>
            <a:off x="2923540" y="44557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25</a:t>
            </a:r>
            <a:r>
              <a:rPr lang="zh-CN" altLang="en-US" sz="1400" b="1">
                <a:latin typeface="黑体" panose="02010609060101010101" charset="-122"/>
                <a:ea typeface="黑体" panose="02010609060101010101" charset="-122"/>
                <a:cs typeface="黑体" panose="02010609060101010101" charset="-122"/>
              </a:rPr>
              <a:t>信息提示窗口</a:t>
            </a:r>
          </a:p>
        </p:txBody>
      </p:sp>
      <p:sp>
        <p:nvSpPr>
          <p:cNvPr id="4" name="文本框 3"/>
          <p:cNvSpPr txBox="1"/>
          <p:nvPr/>
        </p:nvSpPr>
        <p:spPr>
          <a:xfrm>
            <a:off x="1524000" y="4952365"/>
            <a:ext cx="9303385"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(2) </a:t>
            </a:r>
            <a:r>
              <a:rPr lang="zh-CN" altLang="en-US" sz="2000" b="0">
                <a:latin typeface="宋体" panose="02010600030101010101" pitchFamily="2" charset="-122"/>
                <a:ea typeface="宋体" panose="02010600030101010101" pitchFamily="2" charset="-122"/>
                <a:cs typeface="宋体" panose="02010600030101010101" pitchFamily="2" charset="-122"/>
              </a:rPr>
              <a:t>输入增加奖励工资。单击“业务处理</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工资变动”命令，进入“工资变动”窗口。单击“全选”按钮，人员前面的“选择”栏出现选中标记“</a:t>
            </a:r>
            <a:r>
              <a:rPr lang="en-US" altLang="zh-CN" sz="2000" b="0">
                <a:latin typeface="Calibri" panose="020F0502020204030204" charset="0"/>
                <a:cs typeface="Calibri" panose="020F0502020204030204" charset="0"/>
              </a:rPr>
              <a:t>Y</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a:t>
            </a:r>
            <a:endParaRPr lang="zh-CN" altLang="en-US" sz="2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93090"/>
            <a:ext cx="9144000" cy="4664710"/>
          </a:xfrm>
        </p:spPr>
        <p:txBody>
          <a:bodyPr/>
          <a:lstStyle/>
          <a:p>
            <a:pPr algn="l"/>
            <a:r>
              <a:rPr lang="zh-CN" altLang="en-US" sz="2000"/>
              <a:t>(3)单击工具栏中的“替换”按钮。单击“将工资项目”下拉列表框，选择“奖金”选项。在“替换成”文本框中，输入“奖金 +600”。在替换条件处分别选择：“部门”、“ = ”、“销售部”。如图7-26所示：</a:t>
            </a:r>
          </a:p>
        </p:txBody>
      </p:sp>
      <p:pic>
        <p:nvPicPr>
          <p:cNvPr id="282" name="图片 282" descr="C:\Users\Administrator\Desktop\会计信息系统\实验六\实验六截图\6-9-6替换奖金+5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86915" y="1508760"/>
            <a:ext cx="8206105" cy="3973830"/>
          </a:xfrm>
          <a:prstGeom prst="rect">
            <a:avLst/>
          </a:prstGeom>
          <a:noFill/>
          <a:ln>
            <a:noFill/>
          </a:ln>
        </p:spPr>
      </p:pic>
      <p:sp>
        <p:nvSpPr>
          <p:cNvPr id="100" name="文本框 99"/>
          <p:cNvSpPr txBox="1"/>
          <p:nvPr/>
        </p:nvSpPr>
        <p:spPr>
          <a:xfrm>
            <a:off x="2974975" y="56959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26</a:t>
            </a:r>
            <a:r>
              <a:rPr lang="zh-CN" altLang="en-US" sz="1400" b="1">
                <a:latin typeface="黑体" panose="02010609060101010101" charset="-122"/>
                <a:ea typeface="黑体" panose="02010609060101010101" charset="-122"/>
                <a:cs typeface="黑体" panose="02010609060101010101" charset="-122"/>
              </a:rPr>
              <a:t>工资项数替换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46430" y="142240"/>
            <a:ext cx="10874375" cy="6574155"/>
          </a:xfrm>
        </p:spPr>
        <p:txBody>
          <a:bodyPr>
            <a:noAutofit/>
          </a:bodyPr>
          <a:lstStyle/>
          <a:p>
            <a:pPr algn="l"/>
            <a:r>
              <a:rPr lang="zh-CN" altLang="en-US" sz="1600" b="1"/>
              <a:t>实验内容：</a:t>
            </a:r>
          </a:p>
          <a:p>
            <a:pPr algn="l"/>
            <a:r>
              <a:rPr lang="zh-CN" altLang="en-US" sz="1800"/>
              <a:t>1.薪资管理的初始设置</a:t>
            </a:r>
          </a:p>
          <a:p>
            <a:pPr algn="l"/>
            <a:r>
              <a:rPr lang="zh-CN" altLang="en-US" sz="1800"/>
              <a:t>(1)建立工资账套</a:t>
            </a:r>
          </a:p>
          <a:p>
            <a:pPr algn="l"/>
            <a:r>
              <a:rPr lang="zh-CN" altLang="en-US" sz="1800"/>
              <a:t>(2)部门设置、人员类别设置、人员附加信息设置部门设置、银行名称设置、人员档案设置等，工资项目设置 </a:t>
            </a:r>
          </a:p>
          <a:p>
            <a:pPr algn="l"/>
            <a:r>
              <a:rPr lang="zh-CN" altLang="en-US" sz="1800"/>
              <a:t>2.薪资管理的日常处理</a:t>
            </a:r>
          </a:p>
          <a:p>
            <a:pPr algn="l"/>
            <a:r>
              <a:rPr lang="zh-CN" altLang="en-US" sz="1800"/>
              <a:t>(1)工资类别管理</a:t>
            </a:r>
          </a:p>
          <a:p>
            <a:pPr algn="l"/>
            <a:r>
              <a:rPr lang="zh-CN" altLang="en-US" sz="1800"/>
              <a:t>(2)工资数据管理</a:t>
            </a:r>
          </a:p>
          <a:p>
            <a:pPr algn="l"/>
            <a:r>
              <a:rPr lang="zh-CN" altLang="en-US" sz="1800"/>
              <a:t>(3)个人所得税的计算和申报</a:t>
            </a:r>
          </a:p>
          <a:p>
            <a:pPr algn="l"/>
            <a:r>
              <a:rPr lang="zh-CN" altLang="en-US" sz="1800"/>
              <a:t>(4)工资分摊</a:t>
            </a:r>
          </a:p>
          <a:p>
            <a:pPr algn="l"/>
            <a:r>
              <a:rPr lang="zh-CN" altLang="en-US" sz="1800"/>
              <a:t>(5)工资数据查询统计</a:t>
            </a:r>
          </a:p>
          <a:p>
            <a:pPr algn="l"/>
            <a:r>
              <a:rPr lang="zh-CN" altLang="en-US" sz="1800"/>
              <a:t>3.期末处理</a:t>
            </a:r>
          </a:p>
          <a:p>
            <a:pPr algn="l"/>
            <a:r>
              <a:rPr lang="zh-CN" altLang="en-US" sz="1800"/>
              <a:t>月末处理和年末结转</a:t>
            </a:r>
          </a:p>
          <a:p>
            <a:pPr algn="l"/>
            <a:r>
              <a:rPr lang="zh-CN" altLang="en-US" sz="1800" b="1"/>
              <a:t>实验准备：</a:t>
            </a:r>
          </a:p>
          <a:p>
            <a:pPr algn="l"/>
            <a:r>
              <a:rPr lang="zh-CN" altLang="en-US" sz="1800"/>
              <a:t>引入“实验二”账套。</a:t>
            </a:r>
          </a:p>
          <a:p>
            <a:pPr algn="l"/>
            <a:r>
              <a:rPr lang="zh-CN" altLang="en-US" sz="1800" b="1"/>
              <a:t>实验要求：</a:t>
            </a:r>
          </a:p>
          <a:p>
            <a:pPr algn="l"/>
            <a:r>
              <a:rPr lang="zh-CN" altLang="en-US" sz="1800"/>
              <a:t>以账套主管“001丁一“的身份登录企业应用平台进行工资业务处理。</a:t>
            </a:r>
          </a:p>
          <a:p>
            <a:pPr algn="l"/>
            <a:r>
              <a:rPr lang="zh-CN" altLang="en-US" sz="1800"/>
              <a:t>操作员： 001 ；密码： 1 ；账套： 001 ；操作日期： 2016-08-01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10565"/>
            <a:ext cx="9144000" cy="4547235"/>
          </a:xfrm>
        </p:spPr>
        <p:txBody>
          <a:bodyPr/>
          <a:lstStyle/>
          <a:p>
            <a:pPr algn="l"/>
            <a:r>
              <a:rPr lang="zh-CN" altLang="en-US" sz="2000"/>
              <a:t>(4)单击“确定”按钮，弹出系统“数据替换后将不可恢复。是否继续？”提示框。如图7-27所示：</a:t>
            </a:r>
          </a:p>
        </p:txBody>
      </p:sp>
      <p:pic>
        <p:nvPicPr>
          <p:cNvPr id="283" name="图片 283" descr="C:\Users\Administrator\Desktop\会计信息系统\实验六\实验六截图\6-9-7替换奖金是否继续.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293110" y="1591310"/>
            <a:ext cx="3900805" cy="2786380"/>
          </a:xfrm>
          <a:prstGeom prst="rect">
            <a:avLst/>
          </a:prstGeom>
          <a:noFill/>
          <a:ln>
            <a:noFill/>
          </a:ln>
        </p:spPr>
      </p:pic>
      <p:sp>
        <p:nvSpPr>
          <p:cNvPr id="100" name="文本框 99"/>
          <p:cNvSpPr txBox="1"/>
          <p:nvPr/>
        </p:nvSpPr>
        <p:spPr>
          <a:xfrm>
            <a:off x="2703830" y="46494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27</a:t>
            </a:r>
            <a:r>
              <a:rPr lang="zh-CN" altLang="en-US" sz="1400" b="1">
                <a:latin typeface="黑体" panose="02010609060101010101" charset="-122"/>
                <a:ea typeface="黑体" panose="02010609060101010101" charset="-122"/>
                <a:cs typeface="黑体" panose="02010609060101010101" charset="-122"/>
              </a:rPr>
              <a:t>信息提示框</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71195"/>
            <a:ext cx="9144000" cy="4586605"/>
          </a:xfrm>
        </p:spPr>
        <p:txBody>
          <a:bodyPr/>
          <a:lstStyle/>
          <a:p>
            <a:pPr algn="l"/>
            <a:r>
              <a:rPr lang="zh-CN" altLang="en-US" sz="2000"/>
              <a:t>(5)单击“是”按钮，系统注意：“ 2 条记录被替换，是否重新计算？”。单击“是”按钮，系统自动完成工资计算。如图7-28所示：</a:t>
            </a:r>
          </a:p>
        </p:txBody>
      </p:sp>
      <p:pic>
        <p:nvPicPr>
          <p:cNvPr id="284" name="图片 284" descr="C:\Users\Administrator\Desktop\会计信息系统\实验六\实验六截图\6-9-8替换奖金重新计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976880" y="1472565"/>
            <a:ext cx="4688840" cy="2983865"/>
          </a:xfrm>
          <a:prstGeom prst="rect">
            <a:avLst/>
          </a:prstGeom>
          <a:noFill/>
          <a:ln>
            <a:noFill/>
          </a:ln>
        </p:spPr>
      </p:pic>
      <p:sp>
        <p:nvSpPr>
          <p:cNvPr id="100" name="文本框 99"/>
          <p:cNvSpPr txBox="1"/>
          <p:nvPr/>
        </p:nvSpPr>
        <p:spPr>
          <a:xfrm>
            <a:off x="2781300" y="48171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28</a:t>
            </a:r>
            <a:r>
              <a:rPr lang="zh-CN" altLang="en-US" sz="1400" b="1">
                <a:latin typeface="黑体" panose="02010609060101010101" charset="-122"/>
                <a:ea typeface="黑体" panose="02010609060101010101" charset="-122"/>
                <a:cs typeface="黑体" panose="02010609060101010101" charset="-122"/>
              </a:rPr>
              <a:t>信息提示框</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21995"/>
            <a:ext cx="9144000" cy="4535805"/>
          </a:xfrm>
        </p:spPr>
        <p:txBody>
          <a:bodyPr/>
          <a:lstStyle/>
          <a:p>
            <a:pPr algn="l"/>
            <a:r>
              <a:rPr lang="zh-CN" altLang="en-US" sz="2000" b="1"/>
              <a:t>3.数据计算与汇总</a:t>
            </a:r>
          </a:p>
          <a:p>
            <a:pPr algn="l"/>
            <a:r>
              <a:rPr lang="zh-CN" altLang="en-US" sz="2000"/>
              <a:t>在“工资变动”窗口中，单击工具栏中的“计算”按钮，计算工资数据。单击工具栏中的“汇总”按钮，汇总工资数据。单击工具栏的“退出”按钮，退出“工资变动”窗口。如图7-29所示：</a:t>
            </a:r>
          </a:p>
        </p:txBody>
      </p:sp>
      <p:pic>
        <p:nvPicPr>
          <p:cNvPr id="285" name="图片 285" descr="C:\Users\Administrator\Desktop\会计信息系统\实验六\实验六截图\6-9-9汇总工资.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15820" y="2143760"/>
            <a:ext cx="7985760" cy="4095115"/>
          </a:xfrm>
          <a:prstGeom prst="rect">
            <a:avLst/>
          </a:prstGeom>
          <a:noFill/>
          <a:ln>
            <a:noFill/>
          </a:ln>
        </p:spPr>
      </p:pic>
      <p:sp>
        <p:nvSpPr>
          <p:cNvPr id="100" name="文本框 99"/>
          <p:cNvSpPr txBox="1"/>
          <p:nvPr/>
        </p:nvSpPr>
        <p:spPr>
          <a:xfrm>
            <a:off x="3401060" y="63544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29</a:t>
            </a:r>
            <a:r>
              <a:rPr lang="zh-CN" altLang="en-US" sz="1400" b="1">
                <a:latin typeface="黑体" panose="02010609060101010101" charset="-122"/>
                <a:ea typeface="黑体" panose="02010609060101010101" charset="-122"/>
                <a:cs typeface="黑体" panose="02010609060101010101" charset="-122"/>
              </a:rPr>
              <a:t>工资计算及汇总</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74700"/>
            <a:ext cx="9144000" cy="4483100"/>
          </a:xfrm>
        </p:spPr>
        <p:txBody>
          <a:bodyPr/>
          <a:lstStyle/>
          <a:p>
            <a:pPr algn="l"/>
            <a:r>
              <a:rPr lang="zh-CN" altLang="en-US" sz="2000" b="1"/>
              <a:t>4.查看个人所得税</a:t>
            </a:r>
          </a:p>
          <a:p>
            <a:pPr algn="l"/>
            <a:r>
              <a:rPr lang="zh-CN" altLang="en-US" sz="2000"/>
              <a:t>(1)执行系统菜单“业务处理—扣缴所得税”命令，打开“栏目选择”对话框。如图7-30所示：</a:t>
            </a:r>
          </a:p>
        </p:txBody>
      </p:sp>
      <p:pic>
        <p:nvPicPr>
          <p:cNvPr id="286" name="图片 286" descr="C:\Users\Administrator\Desktop\会计信息系统\实验六\实验六截图\6-10-1个人所得税.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005965" y="2004060"/>
            <a:ext cx="8180705" cy="4142105"/>
          </a:xfrm>
          <a:prstGeom prst="rect">
            <a:avLst/>
          </a:prstGeom>
          <a:noFill/>
          <a:ln>
            <a:noFill/>
          </a:ln>
        </p:spPr>
      </p:pic>
      <p:sp>
        <p:nvSpPr>
          <p:cNvPr id="100" name="文本框 99"/>
          <p:cNvSpPr txBox="1"/>
          <p:nvPr/>
        </p:nvSpPr>
        <p:spPr>
          <a:xfrm>
            <a:off x="3348990" y="64058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30</a:t>
            </a:r>
            <a:r>
              <a:rPr lang="zh-CN" altLang="en-US" sz="1400" b="1">
                <a:latin typeface="黑体" panose="02010609060101010101" charset="-122"/>
                <a:ea typeface="黑体" panose="02010609060101010101" charset="-122"/>
                <a:cs typeface="黑体" panose="02010609060101010101" charset="-122"/>
              </a:rPr>
              <a:t>个人所得税模板</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5575" y="141605"/>
            <a:ext cx="11430000" cy="6381115"/>
          </a:xfrm>
        </p:spPr>
        <p:txBody>
          <a:bodyPr/>
          <a:lstStyle/>
          <a:p>
            <a:pPr algn="l"/>
            <a:r>
              <a:rPr lang="zh-CN" altLang="en-US" sz="2000"/>
              <a:t>(2)单击“确定”按钮，进入“个人所得税扣缴申报表”窗口。如图7-32所示：</a:t>
            </a:r>
          </a:p>
        </p:txBody>
      </p:sp>
      <p:pic>
        <p:nvPicPr>
          <p:cNvPr id="287" name="图片 287" descr="C:\Users\Administrator\Desktop\会计信息系统\实验六\实验六截图\6-10-2个人所得税.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46455" y="516890"/>
            <a:ext cx="5374640" cy="2723515"/>
          </a:xfrm>
          <a:prstGeom prst="rect">
            <a:avLst/>
          </a:prstGeom>
          <a:noFill/>
          <a:ln>
            <a:noFill/>
          </a:ln>
        </p:spPr>
      </p:pic>
      <p:sp>
        <p:nvSpPr>
          <p:cNvPr id="100" name="文本框 99"/>
          <p:cNvSpPr txBox="1"/>
          <p:nvPr/>
        </p:nvSpPr>
        <p:spPr>
          <a:xfrm>
            <a:off x="4589145" y="28809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31</a:t>
            </a:r>
            <a:r>
              <a:rPr lang="zh-CN" altLang="en-US" sz="1400" b="1">
                <a:latin typeface="黑体" panose="02010609060101010101" charset="-122"/>
                <a:ea typeface="黑体" panose="02010609060101010101" charset="-122"/>
                <a:cs typeface="黑体" panose="02010609060101010101" charset="-122"/>
              </a:rPr>
              <a:t>查询范围</a:t>
            </a:r>
          </a:p>
        </p:txBody>
      </p:sp>
      <p:pic>
        <p:nvPicPr>
          <p:cNvPr id="288" name="图片 288" descr="C:\Users\Administrator\Desktop\会计信息系统\实验六\实验六截图\6-10-3个人所得税.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46455" y="3376930"/>
            <a:ext cx="6845935" cy="3390900"/>
          </a:xfrm>
          <a:prstGeom prst="rect">
            <a:avLst/>
          </a:prstGeom>
          <a:noFill/>
          <a:ln>
            <a:noFill/>
          </a:ln>
        </p:spPr>
      </p:pic>
      <p:sp>
        <p:nvSpPr>
          <p:cNvPr id="4" name="文本框 3"/>
          <p:cNvSpPr txBox="1"/>
          <p:nvPr/>
        </p:nvSpPr>
        <p:spPr>
          <a:xfrm>
            <a:off x="6221095" y="604456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32</a:t>
            </a:r>
            <a:r>
              <a:rPr lang="zh-CN" altLang="en-US" sz="1400" b="1">
                <a:latin typeface="黑体" panose="02010609060101010101" charset="-122"/>
                <a:ea typeface="黑体" panose="02010609060101010101" charset="-122"/>
                <a:cs typeface="黑体" panose="02010609060101010101" charset="-122"/>
              </a:rPr>
              <a:t>个人所得税申报表</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12750"/>
            <a:ext cx="9144000" cy="4845050"/>
          </a:xfrm>
        </p:spPr>
        <p:txBody>
          <a:bodyPr/>
          <a:lstStyle/>
          <a:p>
            <a:pPr algn="l"/>
            <a:r>
              <a:rPr lang="zh-CN" altLang="en-US" sz="2000" b="1"/>
              <a:t>六、工资费用分摊</a:t>
            </a:r>
          </a:p>
          <a:p>
            <a:pPr algn="l"/>
            <a:r>
              <a:rPr lang="zh-CN" altLang="en-US" sz="2000" b="1"/>
              <a:t>实验资料：</a:t>
            </a:r>
          </a:p>
          <a:p>
            <a:pPr algn="l"/>
            <a:r>
              <a:rPr lang="zh-CN" altLang="en-US" sz="2000"/>
              <a:t>应付工资总额等于工资项目“实发合计”，工会经费、职工教育经费、工资费用分配的转账分录如下表。</a:t>
            </a:r>
          </a:p>
        </p:txBody>
      </p:sp>
      <p:graphicFrame>
        <p:nvGraphicFramePr>
          <p:cNvPr id="2" name="表格 -1"/>
          <p:cNvGraphicFramePr/>
          <p:nvPr/>
        </p:nvGraphicFramePr>
        <p:xfrm>
          <a:off x="1409065" y="1938655"/>
          <a:ext cx="9684385" cy="4491355"/>
        </p:xfrm>
        <a:graphic>
          <a:graphicData uri="http://schemas.openxmlformats.org/drawingml/2006/table">
            <a:tbl>
              <a:tblPr firstRow="1" bandRow="1">
                <a:tableStyleId>{5940675A-B579-460E-94D1-54222C63F5DA}</a:tableStyleId>
              </a:tblPr>
              <a:tblGrid>
                <a:gridCol w="1468120">
                  <a:extLst>
                    <a:ext uri="{9D8B030D-6E8A-4147-A177-3AD203B41FA5}">
                      <a16:colId xmlns:a16="http://schemas.microsoft.com/office/drawing/2014/main" val="20000"/>
                    </a:ext>
                  </a:extLst>
                </a:gridCol>
                <a:gridCol w="1612265">
                  <a:extLst>
                    <a:ext uri="{9D8B030D-6E8A-4147-A177-3AD203B41FA5}">
                      <a16:colId xmlns:a16="http://schemas.microsoft.com/office/drawing/2014/main" val="20001"/>
                    </a:ext>
                  </a:extLst>
                </a:gridCol>
                <a:gridCol w="1175385">
                  <a:extLst>
                    <a:ext uri="{9D8B030D-6E8A-4147-A177-3AD203B41FA5}">
                      <a16:colId xmlns:a16="http://schemas.microsoft.com/office/drawing/2014/main" val="20002"/>
                    </a:ext>
                  </a:extLst>
                </a:gridCol>
                <a:gridCol w="1175385">
                  <a:extLst>
                    <a:ext uri="{9D8B030D-6E8A-4147-A177-3AD203B41FA5}">
                      <a16:colId xmlns:a16="http://schemas.microsoft.com/office/drawing/2014/main" val="20003"/>
                    </a:ext>
                  </a:extLst>
                </a:gridCol>
                <a:gridCol w="1028065">
                  <a:extLst>
                    <a:ext uri="{9D8B030D-6E8A-4147-A177-3AD203B41FA5}">
                      <a16:colId xmlns:a16="http://schemas.microsoft.com/office/drawing/2014/main" val="20004"/>
                    </a:ext>
                  </a:extLst>
                </a:gridCol>
                <a:gridCol w="1024255">
                  <a:extLst>
                    <a:ext uri="{9D8B030D-6E8A-4147-A177-3AD203B41FA5}">
                      <a16:colId xmlns:a16="http://schemas.microsoft.com/office/drawing/2014/main" val="20005"/>
                    </a:ext>
                  </a:extLst>
                </a:gridCol>
                <a:gridCol w="1176020">
                  <a:extLst>
                    <a:ext uri="{9D8B030D-6E8A-4147-A177-3AD203B41FA5}">
                      <a16:colId xmlns:a16="http://schemas.microsoft.com/office/drawing/2014/main" val="20006"/>
                    </a:ext>
                  </a:extLst>
                </a:gridCol>
                <a:gridCol w="1024890">
                  <a:extLst>
                    <a:ext uri="{9D8B030D-6E8A-4147-A177-3AD203B41FA5}">
                      <a16:colId xmlns:a16="http://schemas.microsoft.com/office/drawing/2014/main" val="20007"/>
                    </a:ext>
                  </a:extLst>
                </a:gridCol>
              </a:tblGrid>
              <a:tr h="549275">
                <a:tc rowSpan="2" gridSpan="2">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2">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应付职工薪酬</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工会经费</a:t>
                      </a:r>
                      <a:r>
                        <a:rPr lang="en-US" altLang="zh-CN" sz="1400" b="0">
                          <a:latin typeface="宋体" panose="02010600030101010101" pitchFamily="2" charset="-122"/>
                          <a:ea typeface="宋体" panose="02010600030101010101" pitchFamily="2" charset="-122"/>
                          <a:cs typeface="宋体" panose="02010600030101010101" pitchFamily="2" charset="-122"/>
                        </a:rPr>
                        <a:t>2%</a:t>
                      </a:r>
                      <a:endParaRPr lang="zh-CN" altLang="en-US" sz="1400" b="0">
                        <a:latin typeface="宋体" panose="02010600030101010101" pitchFamily="2" charset="-122"/>
                        <a:ea typeface="宋体" panose="02010600030101010101" pitchFamily="2" charset="-122"/>
                        <a:cs typeface="宋体" panose="02010600030101010101" pitchFamily="2" charset="-122"/>
                      </a:endParaRPr>
                    </a:p>
                  </a:txBody>
                  <a:tcPr marL="-66675"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职工教育附加费</a:t>
                      </a:r>
                      <a:r>
                        <a:rPr lang="en-US" altLang="zh-CN" sz="1400" b="0">
                          <a:latin typeface="宋体" panose="02010600030101010101" pitchFamily="2" charset="-122"/>
                          <a:ea typeface="宋体" panose="02010600030101010101" pitchFamily="2" charset="-122"/>
                          <a:cs typeface="宋体" panose="02010600030101010101" pitchFamily="2" charset="-122"/>
                        </a:rPr>
                        <a:t>1.5%</a:t>
                      </a:r>
                    </a:p>
                  </a:txBody>
                  <a:tcPr marL="0"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687070">
                <a:tc gridSpan="2" vMerge="1">
                  <a:txBody>
                    <a:bodyPr/>
                    <a:lstStyle/>
                    <a:p>
                      <a:endParaRPr lang="zh-CN"/>
                    </a:p>
                  </a:txBody>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hMerge="1"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借方科目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贷方科目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借方科目</a:t>
                      </a:r>
                    </a:p>
                  </a:txBody>
                  <a:tcPr marL="-66675"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贷方科目</a:t>
                      </a:r>
                    </a:p>
                  </a:txBody>
                  <a:tcPr marL="0"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借方科目</a:t>
                      </a:r>
                    </a:p>
                  </a:txBody>
                  <a:tcPr marL="-66675"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贷方科目</a:t>
                      </a:r>
                    </a:p>
                  </a:txBody>
                  <a:tcPr marL="0"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00455">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总经理办公室、财务部</a:t>
                      </a:r>
                    </a:p>
                  </a:txBody>
                  <a:tcPr marL="-66675" marR="-66675"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企业管理人员</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660201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660207</a:t>
                      </a:r>
                    </a:p>
                  </a:txBody>
                  <a:tcPr marL="-66675"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221103</a:t>
                      </a:r>
                    </a:p>
                  </a:txBody>
                  <a:tcPr marL="0"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660207</a:t>
                      </a:r>
                    </a:p>
                  </a:txBody>
                  <a:tcPr marL="-66675"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221104</a:t>
                      </a:r>
                    </a:p>
                  </a:txBody>
                  <a:tcPr marL="0" marR="-66675"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9275">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采购部销售部</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经营人员</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6601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extLst>
                  <a:ext uri="{0D108BD9-81ED-4DB2-BD59-A6C34878D82A}">
                    <a16:rowId xmlns:a16="http://schemas.microsoft.com/office/drawing/2014/main" val="10003"/>
                  </a:ext>
                </a:extLst>
              </a:tr>
              <a:tr h="1191260">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一车间</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车间管理人员</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510101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extLst>
                  <a:ext uri="{0D108BD9-81ED-4DB2-BD59-A6C34878D82A}">
                    <a16:rowId xmlns:a16="http://schemas.microsoft.com/office/drawing/2014/main" val="10004"/>
                  </a:ext>
                </a:extLst>
              </a:tr>
              <a:tr h="414020">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二车间</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生产人员</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500102</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221101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vMerge="1">
                  <a:txBody>
                    <a:bodyPr/>
                    <a:lstStyle/>
                    <a:p>
                      <a:endParaRPr lang="zh-CN"/>
                    </a:p>
                  </a:txBody>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5"/>
                  </a:ext>
                </a:extLst>
              </a:tr>
            </a:tbl>
          </a:graphicData>
        </a:graphic>
      </p:graphicFrame>
      <p:pic>
        <p:nvPicPr>
          <p:cNvPr id="4" name="图片 3"/>
          <p:cNvPicPr/>
          <p:nvPr/>
        </p:nvPicPr>
        <p:blipFill>
          <a:blip r:embed="rId2"/>
          <a:stretch>
            <a:fillRect/>
          </a:stretch>
        </p:blipFill>
        <p:spPr>
          <a:xfrm>
            <a:off x="1409065" y="1938655"/>
            <a:ext cx="3082925" cy="1219835"/>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06425"/>
            <a:ext cx="9144000" cy="4651375"/>
          </a:xfrm>
        </p:spPr>
        <p:txBody>
          <a:bodyPr/>
          <a:lstStyle/>
          <a:p>
            <a:pPr algn="l"/>
            <a:r>
              <a:rPr lang="zh-CN" altLang="en-US" sz="2000" b="1"/>
              <a:t>1.设置工资分摊类型</a:t>
            </a:r>
          </a:p>
          <a:p>
            <a:pPr algn="l"/>
            <a:r>
              <a:rPr lang="zh-CN" altLang="en-US" sz="2000" b="1"/>
              <a:t>操作指导：</a:t>
            </a:r>
          </a:p>
          <a:p>
            <a:pPr algn="l"/>
            <a:r>
              <a:rPr lang="zh-CN" altLang="en-US" sz="2000"/>
              <a:t>(1)执行“业务处理—工资分摊”命令，打开“工资分摊”对话框。如图7-33所示：</a:t>
            </a:r>
          </a:p>
        </p:txBody>
      </p:sp>
      <p:pic>
        <p:nvPicPr>
          <p:cNvPr id="289" name="图片 289" descr="C:\Users\Administrator\Desktop\第二稿\实验六\2工资分摊.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29510" y="2019300"/>
            <a:ext cx="6841490" cy="3749040"/>
          </a:xfrm>
          <a:prstGeom prst="rect">
            <a:avLst/>
          </a:prstGeom>
          <a:noFill/>
          <a:ln>
            <a:noFill/>
          </a:ln>
        </p:spPr>
      </p:pic>
      <p:sp>
        <p:nvSpPr>
          <p:cNvPr id="100" name="文本框 99"/>
          <p:cNvSpPr txBox="1"/>
          <p:nvPr/>
        </p:nvSpPr>
        <p:spPr>
          <a:xfrm>
            <a:off x="3310255" y="610933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33</a:t>
            </a:r>
            <a:r>
              <a:rPr lang="zh-CN" altLang="en-US" sz="1400" b="1">
                <a:latin typeface="黑体" panose="02010609060101010101" charset="-122"/>
                <a:ea typeface="黑体" panose="02010609060101010101" charset="-122"/>
                <a:cs typeface="黑体" panose="02010609060101010101" charset="-122"/>
              </a:rPr>
              <a:t>工资分摊设置</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02920"/>
            <a:ext cx="9144000" cy="4754880"/>
          </a:xfrm>
        </p:spPr>
        <p:txBody>
          <a:bodyPr/>
          <a:lstStyle/>
          <a:p>
            <a:pPr algn="l"/>
            <a:r>
              <a:rPr lang="zh-CN" altLang="en-US" sz="2000"/>
              <a:t>(2)选中“明细到工资项目”，单击“工资分摊设置”按钮，打开“分摊类型设置”对话框。如图7-34所示：</a:t>
            </a:r>
          </a:p>
        </p:txBody>
      </p:sp>
      <p:pic>
        <p:nvPicPr>
          <p:cNvPr id="290" name="图片 290" descr="C:\Users\Administrator\Desktop\会计信息系统\实验六\实验六截图\6-11-2工资分摊.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661920" y="1452245"/>
            <a:ext cx="5591810" cy="3505835"/>
          </a:xfrm>
          <a:prstGeom prst="rect">
            <a:avLst/>
          </a:prstGeom>
          <a:noFill/>
          <a:ln>
            <a:noFill/>
          </a:ln>
        </p:spPr>
      </p:pic>
      <p:sp>
        <p:nvSpPr>
          <p:cNvPr id="100" name="文本框 99"/>
          <p:cNvSpPr txBox="1"/>
          <p:nvPr/>
        </p:nvSpPr>
        <p:spPr>
          <a:xfrm>
            <a:off x="3088005"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34</a:t>
            </a:r>
            <a:r>
              <a:rPr lang="zh-CN" altLang="en-US" sz="1400" b="1">
                <a:latin typeface="黑体" panose="02010609060101010101" charset="-122"/>
                <a:ea typeface="黑体" panose="02010609060101010101" charset="-122"/>
                <a:cs typeface="黑体" panose="02010609060101010101" charset="-122"/>
              </a:rPr>
              <a:t>增加分摊类型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6255"/>
            <a:ext cx="9144000" cy="4741545"/>
          </a:xfrm>
        </p:spPr>
        <p:txBody>
          <a:bodyPr/>
          <a:lstStyle/>
          <a:p>
            <a:pPr algn="l"/>
            <a:r>
              <a:rPr lang="zh-CN" altLang="en-US" sz="2000"/>
              <a:t>(3)单击“增加”按钮，打开“分摊计提比例设置”对话框。输入计提类型名称“应付工资”，分摊计提比例“ 100% ”。如图7-35所示：</a:t>
            </a:r>
          </a:p>
        </p:txBody>
      </p:sp>
      <p:pic>
        <p:nvPicPr>
          <p:cNvPr id="291" name="图片 291" descr="C:\Users\Administrator\Desktop\会计信息系统\实验六\实验六截图\6-11-4工资分摊.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31490" y="1520825"/>
            <a:ext cx="4629785" cy="2947670"/>
          </a:xfrm>
          <a:prstGeom prst="rect">
            <a:avLst/>
          </a:prstGeom>
          <a:noFill/>
          <a:ln>
            <a:noFill/>
          </a:ln>
        </p:spPr>
      </p:pic>
      <p:sp>
        <p:nvSpPr>
          <p:cNvPr id="100" name="文本框 99"/>
          <p:cNvSpPr txBox="1"/>
          <p:nvPr/>
        </p:nvSpPr>
        <p:spPr>
          <a:xfrm>
            <a:off x="2806700" y="46240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35</a:t>
            </a:r>
            <a:r>
              <a:rPr lang="zh-CN" altLang="en-US" sz="1400" b="1">
                <a:latin typeface="黑体" panose="02010609060101010101" charset="-122"/>
                <a:ea typeface="黑体" panose="02010609060101010101" charset="-122"/>
                <a:cs typeface="黑体" panose="02010609060101010101" charset="-122"/>
              </a:rPr>
              <a:t>分摊计提比例设置</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1825"/>
            <a:ext cx="9144000" cy="4625975"/>
          </a:xfrm>
        </p:spPr>
        <p:txBody>
          <a:bodyPr/>
          <a:lstStyle/>
          <a:p>
            <a:pPr algn="l"/>
            <a:r>
              <a:rPr lang="zh-CN" altLang="en-US" sz="2000"/>
              <a:t>(4)单击“下一步”按钮，打开“分摊构成设置”对话框。根据实验资料选择输入“部门名称”、“人员类别”、“工资项目”、“借贷方金额”等数据。生产成本设了项目大类，所以必须选择借方项目大类和借方项目。如图7-36所示：</a:t>
            </a:r>
          </a:p>
        </p:txBody>
      </p:sp>
      <p:pic>
        <p:nvPicPr>
          <p:cNvPr id="292" name="图片 292" descr="C:\Users\Administrator\Desktop\会计信息系统\实验六\实验六截图\6-11-1工资分摊.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93925" y="1766570"/>
            <a:ext cx="7120255" cy="3987165"/>
          </a:xfrm>
          <a:prstGeom prst="rect">
            <a:avLst/>
          </a:prstGeom>
          <a:noFill/>
          <a:ln>
            <a:noFill/>
          </a:ln>
        </p:spPr>
      </p:pic>
      <p:sp>
        <p:nvSpPr>
          <p:cNvPr id="100" name="文本框 99"/>
          <p:cNvSpPr txBox="1"/>
          <p:nvPr/>
        </p:nvSpPr>
        <p:spPr>
          <a:xfrm>
            <a:off x="3213735" y="600583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36</a:t>
            </a:r>
            <a:r>
              <a:rPr lang="zh-CN" altLang="en-US" sz="1400" b="1">
                <a:latin typeface="黑体" panose="02010609060101010101" charset="-122"/>
                <a:ea typeface="黑体" panose="02010609060101010101" charset="-122"/>
                <a:cs typeface="黑体" panose="02010609060101010101" charset="-122"/>
              </a:rPr>
              <a:t>分摊类型设置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93040"/>
            <a:ext cx="9144000" cy="424815"/>
          </a:xfrm>
        </p:spPr>
        <p:txBody>
          <a:bodyPr>
            <a:normAutofit fontScale="90000"/>
          </a:bodyPr>
          <a:lstStyle/>
          <a:p>
            <a:r>
              <a:rPr lang="zh-CN" altLang="en-US" sz="2400" b="1"/>
              <a:t>第一节 薪资管理期初设置</a:t>
            </a:r>
          </a:p>
        </p:txBody>
      </p:sp>
      <p:sp>
        <p:nvSpPr>
          <p:cNvPr id="3" name="副标题 2"/>
          <p:cNvSpPr>
            <a:spLocks noGrp="1"/>
          </p:cNvSpPr>
          <p:nvPr>
            <p:ph type="subTitle" idx="1"/>
          </p:nvPr>
        </p:nvSpPr>
        <p:spPr>
          <a:xfrm>
            <a:off x="607060" y="748665"/>
            <a:ext cx="11055985" cy="4509135"/>
          </a:xfrm>
        </p:spPr>
        <p:txBody>
          <a:bodyPr/>
          <a:lstStyle/>
          <a:p>
            <a:pPr algn="l"/>
            <a:r>
              <a:rPr lang="zh-CN" altLang="en-US" sz="2000" b="1"/>
              <a:t>一、建立工资账套</a:t>
            </a:r>
          </a:p>
          <a:p>
            <a:pPr algn="l"/>
            <a:r>
              <a:rPr lang="zh-CN" altLang="en-US" sz="2000" b="1"/>
              <a:t>1.启用薪资管理系统</a:t>
            </a:r>
          </a:p>
          <a:p>
            <a:pPr algn="l"/>
            <a:r>
              <a:rPr lang="zh-CN" altLang="en-US" sz="2000" b="1"/>
              <a:t>操作指导：</a:t>
            </a:r>
          </a:p>
          <a:p>
            <a:pPr algn="l"/>
            <a:r>
              <a:rPr lang="zh-CN" altLang="en-US" sz="2000"/>
              <a:t>（1）执行“基础设置—基础信息“命令。双击“系统启用”项目，进入“系统启用”窗口。</a:t>
            </a:r>
          </a:p>
          <a:p>
            <a:pPr algn="l"/>
            <a:r>
              <a:rPr lang="zh-CN" altLang="en-US" sz="2000"/>
              <a:t>（2）选中“ WA- 薪资管理”复选框，弹出“日历”对话框，选择日期“ 20016年 8 月 1 日”。如图7-1所示：</a:t>
            </a:r>
          </a:p>
        </p:txBody>
      </p:sp>
      <p:pic>
        <p:nvPicPr>
          <p:cNvPr id="257" name="图片 257" descr="C:\Users\Administrator\Desktop\会计信息系统\实验六\实验六截图\6-1-1启用.png"/>
          <p:cNvPicPr>
            <a:picLocks noChangeAspect="1" noChangeArrowheads="1"/>
          </p:cNvPicPr>
          <p:nvPr/>
        </p:nvPicPr>
        <p:blipFill>
          <a:blip r:embed="rId2">
            <a:extLst>
              <a:ext uri="{28A0092B-C50C-407E-A947-70E740481C1C}">
                <a14:useLocalDpi xmlns:a14="http://schemas.microsoft.com/office/drawing/2010/main" val="0"/>
              </a:ext>
            </a:extLst>
          </a:blip>
          <a:srcRect l="28176" t="12810" r="-61" b="21694"/>
          <a:stretch>
            <a:fillRect/>
          </a:stretch>
        </p:blipFill>
        <p:spPr>
          <a:xfrm>
            <a:off x="1524000" y="3013075"/>
            <a:ext cx="8126095" cy="3144520"/>
          </a:xfrm>
          <a:prstGeom prst="rect">
            <a:avLst/>
          </a:prstGeom>
          <a:noFill/>
          <a:ln>
            <a:noFill/>
          </a:ln>
        </p:spPr>
      </p:pic>
      <p:sp>
        <p:nvSpPr>
          <p:cNvPr id="100" name="文本框 99"/>
          <p:cNvSpPr txBox="1"/>
          <p:nvPr/>
        </p:nvSpPr>
        <p:spPr>
          <a:xfrm>
            <a:off x="2665095" y="63284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1</a:t>
            </a:r>
            <a:r>
              <a:rPr lang="zh-CN" altLang="en-US" sz="1400" b="1">
                <a:latin typeface="黑体" panose="02010609060101010101" charset="-122"/>
                <a:ea typeface="黑体" panose="02010609060101010101" charset="-122"/>
                <a:cs typeface="黑体" panose="02010609060101010101" charset="-122"/>
              </a:rPr>
              <a:t>启用薪资管理系统</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23215" y="283845"/>
            <a:ext cx="11568430" cy="4973955"/>
          </a:xfrm>
        </p:spPr>
        <p:txBody>
          <a:bodyPr/>
          <a:lstStyle/>
          <a:p>
            <a:pPr algn="l"/>
            <a:r>
              <a:rPr lang="zh-CN" altLang="en-US" sz="2000"/>
              <a:t>(5)借方科目为500102生产成本—直接人工，借方项目大类选择生产成本，借方项目选择电动机I型。如图7-37  7-38所示：</a:t>
            </a:r>
          </a:p>
        </p:txBody>
      </p:sp>
      <p:pic>
        <p:nvPicPr>
          <p:cNvPr id="293" name="图片 293" descr="C:\Users\Administrator\Desktop\会计信息系统\实验六\实验六截图\6-11-5项目大类.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41375" y="989330"/>
            <a:ext cx="4747895" cy="3563620"/>
          </a:xfrm>
          <a:prstGeom prst="rect">
            <a:avLst/>
          </a:prstGeom>
          <a:noFill/>
          <a:ln>
            <a:noFill/>
          </a:ln>
        </p:spPr>
      </p:pic>
      <p:sp>
        <p:nvSpPr>
          <p:cNvPr id="100" name="文本框 99"/>
          <p:cNvSpPr txBox="1"/>
          <p:nvPr/>
        </p:nvSpPr>
        <p:spPr>
          <a:xfrm>
            <a:off x="675640" y="4951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37</a:t>
            </a:r>
            <a:r>
              <a:rPr lang="zh-CN" altLang="en-US" sz="1400" b="1">
                <a:latin typeface="黑体" panose="02010609060101010101" charset="-122"/>
                <a:ea typeface="黑体" panose="02010609060101010101" charset="-122"/>
                <a:cs typeface="黑体" panose="02010609060101010101" charset="-122"/>
              </a:rPr>
              <a:t>参照窗口</a:t>
            </a:r>
          </a:p>
        </p:txBody>
      </p:sp>
      <p:pic>
        <p:nvPicPr>
          <p:cNvPr id="294" name="图片 294" descr="C:\Users\Administrator\Desktop\会计信息系统\实验六\实验六截图\6-11-6项目大类.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285865" y="988695"/>
            <a:ext cx="4994910" cy="3563620"/>
          </a:xfrm>
          <a:prstGeom prst="rect">
            <a:avLst/>
          </a:prstGeom>
          <a:noFill/>
          <a:ln>
            <a:noFill/>
          </a:ln>
        </p:spPr>
      </p:pic>
      <p:sp>
        <p:nvSpPr>
          <p:cNvPr id="4" name="文本框 3"/>
          <p:cNvSpPr txBox="1"/>
          <p:nvPr/>
        </p:nvSpPr>
        <p:spPr>
          <a:xfrm>
            <a:off x="6200775" y="49510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38</a:t>
            </a:r>
            <a:r>
              <a:rPr lang="zh-CN" altLang="en-US" sz="1400" b="1">
                <a:latin typeface="黑体" panose="02010609060101010101" charset="-122"/>
                <a:ea typeface="黑体" panose="02010609060101010101" charset="-122"/>
                <a:cs typeface="黑体" panose="02010609060101010101" charset="-122"/>
              </a:rPr>
              <a:t>参照窗口</a:t>
            </a:r>
          </a:p>
        </p:txBody>
      </p:sp>
      <p:sp>
        <p:nvSpPr>
          <p:cNvPr id="5" name="文本框 4"/>
          <p:cNvSpPr txBox="1"/>
          <p:nvPr/>
        </p:nvSpPr>
        <p:spPr>
          <a:xfrm>
            <a:off x="509270" y="5714365"/>
            <a:ext cx="10771505"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(6) </a:t>
            </a:r>
            <a:r>
              <a:rPr lang="zh-CN" altLang="en-US" sz="2000" b="0">
                <a:latin typeface="宋体" panose="02010600030101010101" pitchFamily="2" charset="-122"/>
                <a:ea typeface="宋体" panose="02010600030101010101" pitchFamily="2" charset="-122"/>
                <a:cs typeface="宋体" panose="02010600030101010101" pitchFamily="2" charset="-122"/>
              </a:rPr>
              <a:t>输完后单击“完成”按钮。同理，根据实验资料选择输入工会经费，职工教育经费的分摊类型设置。</a:t>
            </a:r>
            <a:endParaRPr lang="zh-CN" altLang="en-US" sz="20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09245"/>
            <a:ext cx="9144000" cy="4948555"/>
          </a:xfrm>
        </p:spPr>
        <p:txBody>
          <a:bodyPr/>
          <a:lstStyle/>
          <a:p>
            <a:pPr algn="l"/>
            <a:r>
              <a:rPr lang="zh-CN" altLang="en-US" sz="2000" b="1"/>
              <a:t>2.分摊工资费用</a:t>
            </a:r>
          </a:p>
          <a:p>
            <a:pPr algn="l"/>
            <a:r>
              <a:rPr lang="zh-CN" altLang="en-US" sz="2000" b="1"/>
              <a:t>操作指导：</a:t>
            </a:r>
          </a:p>
          <a:p>
            <a:pPr algn="l"/>
            <a:r>
              <a:rPr lang="zh-CN" altLang="en-US" sz="2000"/>
              <a:t>(1)在“工资分摊”对话框，选择计提费用类型“应付工资”，单击选择“行政部门、供销中心、生产中心”，单击选择“明细到工资项目”。单击“确定”按钮。如图7-39所示：</a:t>
            </a:r>
          </a:p>
        </p:txBody>
      </p:sp>
      <p:pic>
        <p:nvPicPr>
          <p:cNvPr id="295" name="图片 295" descr="C:\Users\Administrator\Desktop\会计信息系统\实验六\实验六截图\6-12-1工资分摊明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07920" y="2115185"/>
            <a:ext cx="7079615" cy="3545840"/>
          </a:xfrm>
          <a:prstGeom prst="rect">
            <a:avLst/>
          </a:prstGeom>
          <a:noFill/>
          <a:ln>
            <a:noFill/>
          </a:ln>
        </p:spPr>
      </p:pic>
      <p:sp>
        <p:nvSpPr>
          <p:cNvPr id="100" name="文本框 99"/>
          <p:cNvSpPr txBox="1"/>
          <p:nvPr/>
        </p:nvSpPr>
        <p:spPr>
          <a:xfrm>
            <a:off x="3407410" y="58762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39</a:t>
            </a:r>
            <a:r>
              <a:rPr lang="zh-CN" altLang="en-US" sz="1400" b="1">
                <a:latin typeface="黑体" panose="02010609060101010101" charset="-122"/>
                <a:ea typeface="黑体" panose="02010609060101010101" charset="-122"/>
                <a:cs typeface="黑体" panose="02010609060101010101" charset="-122"/>
              </a:rPr>
              <a:t>工资分摊</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81025"/>
            <a:ext cx="9144000" cy="4676775"/>
          </a:xfrm>
        </p:spPr>
        <p:txBody>
          <a:bodyPr/>
          <a:lstStyle/>
          <a:p>
            <a:pPr algn="l"/>
            <a:r>
              <a:rPr lang="zh-CN" altLang="en-US" sz="2000"/>
              <a:t>(2)在弹出的“工资分摊明细”中，单击选择“合并科目相同、辅助项相同的分录”。如所图7-40示。单击窗口上方“制单”按钮，进入“填制凭证”窗口。</a:t>
            </a:r>
          </a:p>
        </p:txBody>
      </p:sp>
      <p:pic>
        <p:nvPicPr>
          <p:cNvPr id="296" name="图片 296" descr="C:\Users\Administrator\Desktop\会计信息系统\实验六\实验六截图\6-12-2工资分摊明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43760" y="1304925"/>
            <a:ext cx="7544435" cy="4599305"/>
          </a:xfrm>
          <a:prstGeom prst="rect">
            <a:avLst/>
          </a:prstGeom>
          <a:noFill/>
          <a:ln>
            <a:noFill/>
          </a:ln>
        </p:spPr>
      </p:pic>
      <p:sp>
        <p:nvSpPr>
          <p:cNvPr id="100" name="文本框 99"/>
          <p:cNvSpPr txBox="1"/>
          <p:nvPr/>
        </p:nvSpPr>
        <p:spPr>
          <a:xfrm>
            <a:off x="3220085" y="61353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40</a:t>
            </a:r>
            <a:r>
              <a:rPr lang="zh-CN" altLang="en-US" sz="1400" b="1">
                <a:latin typeface="黑体" panose="02010609060101010101" charset="-122"/>
                <a:ea typeface="黑体" panose="02010609060101010101" charset="-122"/>
                <a:cs typeface="黑体" panose="02010609060101010101" charset="-122"/>
              </a:rPr>
              <a:t>工资分摊明细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84480" y="167005"/>
            <a:ext cx="11430000" cy="4871085"/>
          </a:xfrm>
        </p:spPr>
        <p:txBody>
          <a:bodyPr/>
          <a:lstStyle/>
          <a:p>
            <a:pPr algn="l"/>
            <a:r>
              <a:rPr lang="zh-CN" altLang="en-US" sz="2000"/>
              <a:t>(3)在会计凭证窗口，选择凭证类型“转账凭证”。单击有辅助核算的生产成本/直接人工此行，将鼠标放在凭证下面的备注区域，就会出现铅笔形状，双击就会弹出辅助信息录入窗口。录入“电动机I型”即可。输入完成后，单击“保存“，转账凭证上出现“已生成”。退出。如图7-41所示：</a:t>
            </a:r>
          </a:p>
        </p:txBody>
      </p:sp>
      <p:pic>
        <p:nvPicPr>
          <p:cNvPr id="297" name="图片 297" descr="F:\实验六\实验六截图\6-12-6工资分摊明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67130" y="1238885"/>
            <a:ext cx="8333740" cy="2897505"/>
          </a:xfrm>
          <a:prstGeom prst="rect">
            <a:avLst/>
          </a:prstGeom>
          <a:noFill/>
          <a:ln>
            <a:noFill/>
          </a:ln>
        </p:spPr>
      </p:pic>
      <p:sp>
        <p:nvSpPr>
          <p:cNvPr id="100" name="文本框 99"/>
          <p:cNvSpPr txBox="1"/>
          <p:nvPr/>
        </p:nvSpPr>
        <p:spPr>
          <a:xfrm>
            <a:off x="340360" y="4768215"/>
            <a:ext cx="11511280" cy="1322070"/>
          </a:xfrm>
          <a:prstGeom prst="rect">
            <a:avLst/>
          </a:prstGeom>
          <a:noFill/>
          <a:ln w="9525">
            <a:noFill/>
          </a:ln>
        </p:spPr>
        <p:txBody>
          <a:bodyPr wrap="square">
            <a:spAutoFit/>
          </a:bodyPr>
          <a:lstStyle/>
          <a:p>
            <a:pPr marL="125730" indent="-12573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同理，生成分摊工会经费、职工教育经费的凭证。</a:t>
            </a:r>
          </a:p>
          <a:p>
            <a:pPr marL="125730" indent="-125730"/>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125730" indent="-12573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marL="125730" indent="-12573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生成的凭证自动传递到总账系统，需要对其进行审核和计账。</a:t>
            </a:r>
            <a:endParaRPr lang="zh-CN" altLang="en-US" sz="2000"/>
          </a:p>
        </p:txBody>
      </p:sp>
      <p:sp>
        <p:nvSpPr>
          <p:cNvPr id="4" name="文本框 3"/>
          <p:cNvSpPr txBox="1"/>
          <p:nvPr/>
        </p:nvSpPr>
        <p:spPr>
          <a:xfrm>
            <a:off x="2910205" y="428815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41</a:t>
            </a:r>
            <a:r>
              <a:rPr lang="zh-CN" altLang="en-US" sz="1400" b="1">
                <a:latin typeface="黑体" panose="02010609060101010101" charset="-122"/>
                <a:ea typeface="黑体" panose="02010609060101010101" charset="-122"/>
                <a:cs typeface="黑体" panose="02010609060101010101" charset="-122"/>
              </a:rPr>
              <a:t>辅助项</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13385"/>
            <a:ext cx="9144000" cy="565785"/>
          </a:xfrm>
        </p:spPr>
        <p:txBody>
          <a:bodyPr/>
          <a:lstStyle/>
          <a:p>
            <a:r>
              <a:rPr lang="zh-CN" altLang="en-US" sz="2400" b="1"/>
              <a:t>第三节 临时员工工资处理</a:t>
            </a:r>
          </a:p>
        </p:txBody>
      </p:sp>
      <p:sp>
        <p:nvSpPr>
          <p:cNvPr id="3" name="副标题 2"/>
          <p:cNvSpPr>
            <a:spLocks noGrp="1"/>
          </p:cNvSpPr>
          <p:nvPr>
            <p:ph type="subTitle" idx="1"/>
          </p:nvPr>
        </p:nvSpPr>
        <p:spPr>
          <a:xfrm>
            <a:off x="478155" y="979170"/>
            <a:ext cx="11235690" cy="4083685"/>
          </a:xfrm>
        </p:spPr>
        <p:txBody>
          <a:bodyPr/>
          <a:lstStyle/>
          <a:p>
            <a:pPr algn="l"/>
            <a:r>
              <a:rPr lang="zh-CN" altLang="en-US" sz="2000" b="1"/>
              <a:t>一、基础信息设置</a:t>
            </a:r>
          </a:p>
          <a:p>
            <a:pPr algn="l"/>
            <a:r>
              <a:rPr lang="zh-CN" altLang="en-US" sz="2000" b="1"/>
              <a:t>1.新增工资类别</a:t>
            </a:r>
          </a:p>
          <a:p>
            <a:pPr algn="l"/>
            <a:r>
              <a:rPr lang="zh-CN" altLang="en-US" sz="2000" b="1"/>
              <a:t>实验资料：</a:t>
            </a:r>
          </a:p>
          <a:p>
            <a:pPr algn="l"/>
            <a:r>
              <a:rPr lang="zh-CN" altLang="en-US" sz="2000" b="1"/>
              <a:t>工资类别：临时员工</a:t>
            </a:r>
          </a:p>
          <a:p>
            <a:pPr algn="l"/>
            <a:r>
              <a:rPr lang="zh-CN" altLang="en-US" sz="2000" b="1"/>
              <a:t>操作指导：</a:t>
            </a:r>
          </a:p>
          <a:p>
            <a:pPr algn="l"/>
            <a:r>
              <a:rPr lang="zh-CN" altLang="en-US" sz="2000"/>
              <a:t>(1)执行“业务工作——人力资源—薪资管理—工资类别—新建工资类别”命令。如图7-42所示：</a:t>
            </a:r>
          </a:p>
        </p:txBody>
      </p:sp>
      <p:pic>
        <p:nvPicPr>
          <p:cNvPr id="298" name="图片 298" descr="F:\实验六\临时人员\1-1-1新建临时员工.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24000" y="3390900"/>
            <a:ext cx="6796405" cy="3185160"/>
          </a:xfrm>
          <a:prstGeom prst="rect">
            <a:avLst/>
          </a:prstGeom>
          <a:noFill/>
          <a:ln>
            <a:noFill/>
          </a:ln>
        </p:spPr>
      </p:pic>
      <p:sp>
        <p:nvSpPr>
          <p:cNvPr id="100" name="文本框 99"/>
          <p:cNvSpPr txBox="1"/>
          <p:nvPr/>
        </p:nvSpPr>
        <p:spPr>
          <a:xfrm>
            <a:off x="6732905" y="526669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42 </a:t>
            </a:r>
            <a:r>
              <a:rPr lang="zh-CN" altLang="en-US" sz="1400" b="1">
                <a:latin typeface="宋体" panose="02010600030101010101" pitchFamily="2" charset="-122"/>
                <a:ea typeface="宋体" panose="02010600030101010101" pitchFamily="2" charset="-122"/>
                <a:cs typeface="宋体" panose="02010600030101010101" pitchFamily="2" charset="-122"/>
              </a:rPr>
              <a:t>新建临时员工</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96595"/>
            <a:ext cx="9144000" cy="4561205"/>
          </a:xfrm>
        </p:spPr>
        <p:txBody>
          <a:bodyPr/>
          <a:lstStyle/>
          <a:p>
            <a:pPr algn="l"/>
            <a:r>
              <a:rPr lang="zh-CN" altLang="en-US" sz="2000"/>
              <a:t>(2)部门选择选择“一车间、二车间”。单击完成。如图7-43所示：</a:t>
            </a:r>
          </a:p>
        </p:txBody>
      </p:sp>
      <p:pic>
        <p:nvPicPr>
          <p:cNvPr id="299" name="图片 299" descr="C:\Users\Administrator\Desktop\第二稿\实验六\3临时人员.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175635" y="1113155"/>
            <a:ext cx="4782820" cy="4321175"/>
          </a:xfrm>
          <a:prstGeom prst="rect">
            <a:avLst/>
          </a:prstGeom>
          <a:noFill/>
          <a:ln>
            <a:noFill/>
          </a:ln>
        </p:spPr>
      </p:pic>
      <p:sp>
        <p:nvSpPr>
          <p:cNvPr id="100" name="文本框 99"/>
          <p:cNvSpPr txBox="1"/>
          <p:nvPr/>
        </p:nvSpPr>
        <p:spPr>
          <a:xfrm>
            <a:off x="3027045" y="56153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43 </a:t>
            </a:r>
            <a:r>
              <a:rPr lang="zh-CN" altLang="en-US" sz="1400" b="1">
                <a:latin typeface="宋体" panose="02010600030101010101" pitchFamily="2" charset="-122"/>
                <a:ea typeface="宋体" panose="02010600030101010101" pitchFamily="2" charset="-122"/>
                <a:cs typeface="宋体" panose="02010600030101010101" pitchFamily="2" charset="-122"/>
              </a:rPr>
              <a:t>选择部门</a:t>
            </a:r>
            <a:endParaRPr lang="zh-CN" altLang="en-US" sz="1400" b="1"/>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8320"/>
            <a:ext cx="9144000" cy="4729480"/>
          </a:xfrm>
        </p:spPr>
        <p:txBody>
          <a:bodyPr/>
          <a:lstStyle/>
          <a:p>
            <a:pPr algn="l"/>
            <a:r>
              <a:rPr lang="zh-CN" altLang="en-US" sz="2000" b="1"/>
              <a:t>2.打开临时员工工资类别</a:t>
            </a:r>
          </a:p>
          <a:p>
            <a:pPr algn="l"/>
            <a:r>
              <a:rPr lang="zh-CN" altLang="en-US" sz="2000" b="1"/>
              <a:t>操作指导：</a:t>
            </a:r>
          </a:p>
          <a:p>
            <a:pPr algn="l"/>
            <a:r>
              <a:rPr lang="zh-CN" altLang="en-US" sz="2000"/>
              <a:t>执行“工资类别—打开工资类别—打开002临时员工”命令，打开工资类别临时员工。如图7-44所示：</a:t>
            </a:r>
          </a:p>
        </p:txBody>
      </p:sp>
      <p:pic>
        <p:nvPicPr>
          <p:cNvPr id="300" name="图片 300" descr="F:\实验六\临时人员\1-1-3打开临时人员.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54910" y="2062480"/>
            <a:ext cx="7333615" cy="4072890"/>
          </a:xfrm>
          <a:prstGeom prst="rect">
            <a:avLst/>
          </a:prstGeom>
          <a:noFill/>
          <a:ln>
            <a:noFill/>
          </a:ln>
        </p:spPr>
      </p:pic>
      <p:sp>
        <p:nvSpPr>
          <p:cNvPr id="100" name="文本框 99"/>
          <p:cNvSpPr txBox="1"/>
          <p:nvPr/>
        </p:nvSpPr>
        <p:spPr>
          <a:xfrm>
            <a:off x="3556000" y="62865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44 </a:t>
            </a:r>
            <a:r>
              <a:rPr lang="zh-CN" altLang="en-US" sz="1400" b="1">
                <a:latin typeface="宋体" panose="02010600030101010101" pitchFamily="2" charset="-122"/>
                <a:ea typeface="宋体" panose="02010600030101010101" pitchFamily="2" charset="-122"/>
                <a:cs typeface="宋体" panose="02010600030101010101" pitchFamily="2" charset="-122"/>
              </a:rPr>
              <a:t>打开临时员工类别</a:t>
            </a:r>
            <a:endParaRPr lang="zh-CN" altLang="en-US" sz="1400" b="1"/>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270635" y="1354773"/>
            <a:ext cx="9144000" cy="1655762"/>
          </a:xfrm>
        </p:spPr>
        <p:txBody>
          <a:bodyPr/>
          <a:lstStyle/>
          <a:p>
            <a:pPr algn="l"/>
            <a:r>
              <a:rPr lang="zh-CN" altLang="en-US" sz="2000" b="1"/>
              <a:t>3.添加临时人员</a:t>
            </a:r>
          </a:p>
          <a:p>
            <a:pPr algn="l"/>
            <a:r>
              <a:rPr lang="zh-CN" altLang="en-US" sz="2000" b="1"/>
              <a:t>实验资料：</a:t>
            </a:r>
          </a:p>
        </p:txBody>
      </p:sp>
      <p:sp>
        <p:nvSpPr>
          <p:cNvPr id="100" name="文本框 99"/>
          <p:cNvSpPr txBox="1"/>
          <p:nvPr/>
        </p:nvSpPr>
        <p:spPr>
          <a:xfrm>
            <a:off x="1685290" y="2248535"/>
            <a:ext cx="6525260" cy="368300"/>
          </a:xfrm>
          <a:prstGeom prst="rect">
            <a:avLst/>
          </a:prstGeom>
          <a:noFill/>
          <a:ln w="9525">
            <a:noFill/>
          </a:ln>
        </p:spPr>
        <p:txBody>
          <a:bodyPr wrap="square">
            <a:spAutoFit/>
          </a:bodyPr>
          <a:lstStyle/>
          <a:p>
            <a:pPr indent="2021205"/>
            <a:r>
              <a:rPr lang="zh-CN" altLang="en-US" b="1">
                <a:latin typeface="宋体" panose="02010600030101010101" pitchFamily="2" charset="-122"/>
                <a:ea typeface="宋体" panose="02010600030101010101" pitchFamily="2" charset="-122"/>
                <a:cs typeface="宋体" panose="02010600030101010101" pitchFamily="2" charset="-122"/>
              </a:rPr>
              <a:t>临时人员人员档案</a:t>
            </a:r>
            <a:endParaRPr lang="zh-CN" altLang="en-US"/>
          </a:p>
        </p:txBody>
      </p:sp>
      <p:graphicFrame>
        <p:nvGraphicFramePr>
          <p:cNvPr id="4" name="表格 3"/>
          <p:cNvGraphicFramePr/>
          <p:nvPr/>
        </p:nvGraphicFramePr>
        <p:xfrm>
          <a:off x="1270635" y="3010535"/>
          <a:ext cx="8328025" cy="2392680"/>
        </p:xfrm>
        <a:graphic>
          <a:graphicData uri="http://schemas.openxmlformats.org/drawingml/2006/table">
            <a:tbl>
              <a:tblPr firstRow="1" bandRow="1">
                <a:tableStyleId>{5940675A-B579-460E-94D1-54222C63F5DA}</a:tableStyleId>
              </a:tblPr>
              <a:tblGrid>
                <a:gridCol w="509270">
                  <a:extLst>
                    <a:ext uri="{9D8B030D-6E8A-4147-A177-3AD203B41FA5}">
                      <a16:colId xmlns:a16="http://schemas.microsoft.com/office/drawing/2014/main" val="20000"/>
                    </a:ext>
                  </a:extLst>
                </a:gridCol>
                <a:gridCol w="878205">
                  <a:extLst>
                    <a:ext uri="{9D8B030D-6E8A-4147-A177-3AD203B41FA5}">
                      <a16:colId xmlns:a16="http://schemas.microsoft.com/office/drawing/2014/main" val="20001"/>
                    </a:ext>
                  </a:extLst>
                </a:gridCol>
                <a:gridCol w="644525">
                  <a:extLst>
                    <a:ext uri="{9D8B030D-6E8A-4147-A177-3AD203B41FA5}">
                      <a16:colId xmlns:a16="http://schemas.microsoft.com/office/drawing/2014/main" val="20002"/>
                    </a:ext>
                  </a:extLst>
                </a:gridCol>
                <a:gridCol w="101473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142365">
                  <a:extLst>
                    <a:ext uri="{9D8B030D-6E8A-4147-A177-3AD203B41FA5}">
                      <a16:colId xmlns:a16="http://schemas.microsoft.com/office/drawing/2014/main" val="20005"/>
                    </a:ext>
                  </a:extLst>
                </a:gridCol>
                <a:gridCol w="889635">
                  <a:extLst>
                    <a:ext uri="{9D8B030D-6E8A-4147-A177-3AD203B41FA5}">
                      <a16:colId xmlns:a16="http://schemas.microsoft.com/office/drawing/2014/main" val="20006"/>
                    </a:ext>
                  </a:extLst>
                </a:gridCol>
                <a:gridCol w="1142365">
                  <a:extLst>
                    <a:ext uri="{9D8B030D-6E8A-4147-A177-3AD203B41FA5}">
                      <a16:colId xmlns:a16="http://schemas.microsoft.com/office/drawing/2014/main" val="20007"/>
                    </a:ext>
                  </a:extLst>
                </a:gridCol>
                <a:gridCol w="963930">
                  <a:extLst>
                    <a:ext uri="{9D8B030D-6E8A-4147-A177-3AD203B41FA5}">
                      <a16:colId xmlns:a16="http://schemas.microsoft.com/office/drawing/2014/main" val="20008"/>
                    </a:ext>
                  </a:extLst>
                </a:gridCol>
              </a:tblGrid>
              <a:tr h="808990">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人员编号</a:t>
                      </a:r>
                    </a:p>
                  </a:txBody>
                  <a:tcPr marL="-66675" marR="-66675"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姓名</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400" b="1">
                          <a:latin typeface="宋体" panose="02010600030101010101" pitchFamily="2" charset="-122"/>
                          <a:ea typeface="宋体" panose="02010600030101010101" pitchFamily="2" charset="-122"/>
                          <a:cs typeface="宋体" panose="02010600030101010101" pitchFamily="2" charset="-122"/>
                        </a:rPr>
                        <a:t>性别</a:t>
                      </a:r>
                    </a:p>
                  </a:txBody>
                  <a:tcPr marL="0"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部门名称</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人员类别</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账号</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中方人员</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是否计税</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1">
                          <a:latin typeface="宋体" panose="02010600030101010101" pitchFamily="2" charset="-122"/>
                          <a:ea typeface="宋体" panose="02010600030101010101" pitchFamily="2" charset="-122"/>
                          <a:cs typeface="宋体" panose="02010600030101010101" pitchFamily="2" charset="-122"/>
                        </a:rPr>
                        <a:t>计件工资</a:t>
                      </a:r>
                    </a:p>
                  </a:txBody>
                  <a:tcPr marL="-66675" marR="-66675"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91845">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311</a:t>
                      </a:r>
                    </a:p>
                  </a:txBody>
                  <a:tcPr marL="-66675" marR="-66675"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宋杰</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男</a:t>
                      </a:r>
                    </a:p>
                  </a:txBody>
                  <a:tcPr marL="0"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一车间</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生产人员</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20160080021</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1845">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312</a:t>
                      </a:r>
                    </a:p>
                  </a:txBody>
                  <a:tcPr marL="-66675" marR="-66675"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许静</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女</a:t>
                      </a:r>
                    </a:p>
                  </a:txBody>
                  <a:tcPr marL="0"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二车间</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生产人员</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400" b="0">
                          <a:latin typeface="宋体" panose="02010600030101010101" pitchFamily="2" charset="-122"/>
                          <a:ea typeface="宋体" panose="02010600030101010101" pitchFamily="2" charset="-122"/>
                          <a:cs typeface="宋体" panose="02010600030101010101" pitchFamily="2" charset="-122"/>
                        </a:rPr>
                        <a:t>20160080022</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1400" b="0">
                          <a:latin typeface="宋体" panose="02010600030101010101" pitchFamily="2" charset="-122"/>
                          <a:ea typeface="宋体" panose="02010600030101010101" pitchFamily="2" charset="-122"/>
                          <a:cs typeface="宋体" panose="02010600030101010101" pitchFamily="2" charset="-122"/>
                        </a:rPr>
                        <a:t>是</a:t>
                      </a:r>
                    </a:p>
                  </a:txBody>
                  <a:tcPr marL="-66675" marR="-66675"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68325"/>
            <a:ext cx="9144000" cy="4586605"/>
          </a:xfrm>
        </p:spPr>
        <p:txBody>
          <a:bodyPr/>
          <a:lstStyle/>
          <a:p>
            <a:pPr algn="l"/>
            <a:r>
              <a:rPr lang="zh-CN" altLang="en-US" sz="2000" b="1"/>
              <a:t>操作指导：</a:t>
            </a:r>
          </a:p>
          <a:p>
            <a:pPr algn="l"/>
            <a:r>
              <a:rPr lang="zh-CN" altLang="en-US" sz="2000"/>
              <a:t>(1)执行“基础设置—基础档案—机构人员—人员档案”命令，增加临时员工的资料。依次添加宋杰和许静两位员工。（步骤参照正式员工添加）。如图7-45所示：</a:t>
            </a:r>
          </a:p>
        </p:txBody>
      </p:sp>
      <p:pic>
        <p:nvPicPr>
          <p:cNvPr id="301" name="图片 301" descr="F:\实验六\临时人员\1-2-1人员档案.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91665" y="1664335"/>
            <a:ext cx="8197215" cy="3877945"/>
          </a:xfrm>
          <a:prstGeom prst="rect">
            <a:avLst/>
          </a:prstGeom>
          <a:noFill/>
          <a:ln>
            <a:noFill/>
          </a:ln>
        </p:spPr>
      </p:pic>
      <p:sp>
        <p:nvSpPr>
          <p:cNvPr id="100" name="文本框 99"/>
          <p:cNvSpPr txBox="1"/>
          <p:nvPr/>
        </p:nvSpPr>
        <p:spPr>
          <a:xfrm>
            <a:off x="3349625" y="59023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45</a:t>
            </a:r>
            <a:r>
              <a:rPr lang="zh-CN" altLang="en-US" sz="1400" b="1">
                <a:latin typeface="宋体" panose="02010600030101010101" pitchFamily="2" charset="-122"/>
                <a:ea typeface="宋体" panose="02010600030101010101" pitchFamily="2" charset="-122"/>
                <a:cs typeface="宋体" panose="02010600030101010101" pitchFamily="2" charset="-122"/>
              </a:rPr>
              <a:t>增加人员档案</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35330"/>
            <a:ext cx="9144000" cy="4522470"/>
          </a:xfrm>
        </p:spPr>
        <p:txBody>
          <a:bodyPr/>
          <a:lstStyle/>
          <a:p>
            <a:pPr algn="l"/>
            <a:r>
              <a:rPr lang="zh-CN" altLang="en-US" sz="2000"/>
              <a:t>(2)执行“业务工作—人力资源—薪资管理—设置—人员档案”命令，单击批增，选择宋杰和许静两位员工进行添加，单击确定，注意要设置“核算计件工资”标志。如图7-46所示：</a:t>
            </a:r>
          </a:p>
        </p:txBody>
      </p:sp>
      <p:pic>
        <p:nvPicPr>
          <p:cNvPr id="302" name="图片 302" descr="F:\实验六\临时人员\1-2-2批增.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12010" y="1729105"/>
            <a:ext cx="7929880" cy="4394200"/>
          </a:xfrm>
          <a:prstGeom prst="rect">
            <a:avLst/>
          </a:prstGeom>
          <a:noFill/>
          <a:ln>
            <a:noFill/>
          </a:ln>
        </p:spPr>
      </p:pic>
      <p:sp>
        <p:nvSpPr>
          <p:cNvPr id="100" name="文本框 99"/>
          <p:cNvSpPr txBox="1"/>
          <p:nvPr/>
        </p:nvSpPr>
        <p:spPr>
          <a:xfrm>
            <a:off x="3749675" y="639318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46</a:t>
            </a:r>
            <a:r>
              <a:rPr lang="zh-CN" altLang="en-US" sz="1400" b="1">
                <a:latin typeface="宋体" panose="02010600030101010101" pitchFamily="2" charset="-122"/>
                <a:ea typeface="宋体" panose="02010600030101010101" pitchFamily="2" charset="-122"/>
                <a:cs typeface="宋体" panose="02010600030101010101" pitchFamily="2" charset="-122"/>
              </a:rPr>
              <a:t>添加临时员工</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33195" y="140970"/>
            <a:ext cx="9144000" cy="4794250"/>
          </a:xfrm>
        </p:spPr>
        <p:txBody>
          <a:bodyPr/>
          <a:lstStyle/>
          <a:p>
            <a:pPr algn="l"/>
            <a:r>
              <a:rPr lang="zh-CN" altLang="en-US" sz="2000"/>
              <a:t>（3）单击“确定”按钮。系统提示：“确实要启用当前系统吗？”。单击“是”按钮。</a:t>
            </a:r>
          </a:p>
          <a:p>
            <a:pPr algn="l"/>
            <a:r>
              <a:rPr lang="zh-CN" altLang="en-US" sz="2000"/>
              <a:t>（4）同理，启用“PR计件薪资管理”模块，操作同上。如图7-2所示：</a:t>
            </a:r>
          </a:p>
        </p:txBody>
      </p:sp>
      <p:pic>
        <p:nvPicPr>
          <p:cNvPr id="258" name="图片 258" descr="C:\Users\Administrator\Desktop\会计信息系统\实验六\实验六截图\6-1-3启用.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21230" y="1161415"/>
            <a:ext cx="7567295" cy="4341495"/>
          </a:xfrm>
          <a:prstGeom prst="rect">
            <a:avLst/>
          </a:prstGeom>
          <a:noFill/>
          <a:ln>
            <a:noFill/>
          </a:ln>
        </p:spPr>
      </p:pic>
      <p:sp>
        <p:nvSpPr>
          <p:cNvPr id="100" name="文本框 99"/>
          <p:cNvSpPr txBox="1"/>
          <p:nvPr/>
        </p:nvSpPr>
        <p:spPr>
          <a:xfrm>
            <a:off x="3556000" y="563245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2</a:t>
            </a:r>
            <a:r>
              <a:rPr lang="zh-CN" altLang="en-US" sz="1400" b="1">
                <a:latin typeface="黑体" panose="02010609060101010101" charset="-122"/>
                <a:ea typeface="黑体" panose="02010609060101010101" charset="-122"/>
                <a:cs typeface="黑体" panose="02010609060101010101" charset="-122"/>
              </a:rPr>
              <a:t>启用计件薪资管理</a:t>
            </a:r>
          </a:p>
        </p:txBody>
      </p:sp>
      <p:sp>
        <p:nvSpPr>
          <p:cNvPr id="4" name="文本框 3"/>
          <p:cNvSpPr txBox="1"/>
          <p:nvPr/>
        </p:nvSpPr>
        <p:spPr>
          <a:xfrm>
            <a:off x="1579880" y="5939155"/>
            <a:ext cx="9496425" cy="70675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薪资管理的启用月必须大于总账的未结账日期。</a:t>
            </a:r>
            <a:endParaRPr lang="zh-CN" altLang="en-US" sz="20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31825"/>
            <a:ext cx="9144000" cy="4625975"/>
          </a:xfrm>
        </p:spPr>
        <p:txBody>
          <a:bodyPr/>
          <a:lstStyle/>
          <a:p>
            <a:pPr algn="l"/>
            <a:r>
              <a:rPr lang="zh-CN" altLang="en-US" sz="2000" b="1"/>
              <a:t>4.计件要素设置</a:t>
            </a:r>
          </a:p>
          <a:p>
            <a:pPr algn="l"/>
            <a:r>
              <a:rPr lang="zh-CN" altLang="en-US" sz="2000" b="1"/>
              <a:t>操作指导：</a:t>
            </a:r>
          </a:p>
          <a:p>
            <a:pPr algn="l"/>
            <a:r>
              <a:rPr lang="zh-CN" altLang="en-US" sz="2000"/>
              <a:t>执行“人力资源—计件工资—设置—计件要素设置”命令，查看是否包含“工序”计件要素并为“启用”状态。如图7-47所示：</a:t>
            </a:r>
          </a:p>
        </p:txBody>
      </p:sp>
      <p:pic>
        <p:nvPicPr>
          <p:cNvPr id="303" name="图片 303" descr="F:\实验六\临时人员\1-3-2计件要素.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245360" y="2181860"/>
            <a:ext cx="7429500" cy="3735070"/>
          </a:xfrm>
          <a:prstGeom prst="rect">
            <a:avLst/>
          </a:prstGeom>
          <a:noFill/>
          <a:ln>
            <a:noFill/>
          </a:ln>
        </p:spPr>
      </p:pic>
      <p:sp>
        <p:nvSpPr>
          <p:cNvPr id="100" name="文本框 99"/>
          <p:cNvSpPr txBox="1"/>
          <p:nvPr/>
        </p:nvSpPr>
        <p:spPr>
          <a:xfrm>
            <a:off x="3420110" y="619950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47</a:t>
            </a:r>
            <a:r>
              <a:rPr lang="zh-CN" altLang="en-US" sz="1400" b="1">
                <a:latin typeface="宋体" panose="02010600030101010101" pitchFamily="2" charset="-122"/>
                <a:ea typeface="宋体" panose="02010600030101010101" pitchFamily="2" charset="-122"/>
                <a:cs typeface="宋体" panose="02010600030101010101" pitchFamily="2" charset="-122"/>
              </a:rPr>
              <a:t>计件要素设置</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04925" y="1226185"/>
            <a:ext cx="9144000" cy="5684520"/>
          </a:xfrm>
        </p:spPr>
        <p:txBody>
          <a:bodyPr/>
          <a:lstStyle/>
          <a:p>
            <a:pPr algn="l"/>
            <a:r>
              <a:rPr lang="zh-CN" altLang="en-US" sz="2000" b="1"/>
              <a:t>5.工序设置</a:t>
            </a:r>
          </a:p>
          <a:p>
            <a:pPr algn="l"/>
            <a:r>
              <a:rPr lang="zh-CN" altLang="en-US" sz="2000" b="1"/>
              <a:t>实验资料：</a:t>
            </a:r>
          </a:p>
        </p:txBody>
      </p:sp>
      <p:graphicFrame>
        <p:nvGraphicFramePr>
          <p:cNvPr id="2" name="表格 -1"/>
          <p:cNvGraphicFramePr/>
          <p:nvPr/>
        </p:nvGraphicFramePr>
        <p:xfrm>
          <a:off x="1651000" y="2192655"/>
          <a:ext cx="7289165" cy="2446020"/>
        </p:xfrm>
        <a:graphic>
          <a:graphicData uri="http://schemas.openxmlformats.org/drawingml/2006/table">
            <a:tbl>
              <a:tblPr firstRow="1" bandRow="1">
                <a:tableStyleId>{5940675A-B579-460E-94D1-54222C63F5DA}</a:tableStyleId>
              </a:tblPr>
              <a:tblGrid>
                <a:gridCol w="3263900">
                  <a:extLst>
                    <a:ext uri="{9D8B030D-6E8A-4147-A177-3AD203B41FA5}">
                      <a16:colId xmlns:a16="http://schemas.microsoft.com/office/drawing/2014/main" val="20000"/>
                    </a:ext>
                  </a:extLst>
                </a:gridCol>
                <a:gridCol w="4025265">
                  <a:extLst>
                    <a:ext uri="{9D8B030D-6E8A-4147-A177-3AD203B41FA5}">
                      <a16:colId xmlns:a16="http://schemas.microsoft.com/office/drawing/2014/main" val="20001"/>
                    </a:ext>
                  </a:extLst>
                </a:gridCol>
              </a:tblGrid>
              <a:tr h="815340">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工序代号</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工序说明</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5340">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01</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装配</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5340">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02</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检验</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35330"/>
            <a:ext cx="9144000" cy="4522470"/>
          </a:xfrm>
        </p:spPr>
        <p:txBody>
          <a:bodyPr/>
          <a:lstStyle/>
          <a:p>
            <a:pPr algn="l"/>
            <a:r>
              <a:rPr lang="zh-CN" altLang="en-US" sz="2000" b="1"/>
              <a:t>操作指导：</a:t>
            </a:r>
          </a:p>
          <a:p>
            <a:pPr algn="l"/>
            <a:r>
              <a:rPr lang="zh-CN" altLang="en-US" sz="2000"/>
              <a:t>执行“基础设置—基础档案—生产制造—标准工序资料维护”命令，单击“增加”，输入工序和工序说明，依次添加“装配”和“检验”两种工序。如图7-48所示：</a:t>
            </a:r>
          </a:p>
        </p:txBody>
      </p:sp>
      <p:pic>
        <p:nvPicPr>
          <p:cNvPr id="304" name="图片 304" descr="F:\实验六\临时人员\1-3-3工序设置.png"/>
          <p:cNvPicPr>
            <a:picLocks noChangeAspect="1" noChangeArrowheads="1"/>
          </p:cNvPicPr>
          <p:nvPr/>
        </p:nvPicPr>
        <p:blipFill>
          <a:blip r:embed="rId2">
            <a:extLst>
              <a:ext uri="{28A0092B-C50C-407E-A947-70E740481C1C}">
                <a14:useLocalDpi xmlns:a14="http://schemas.microsoft.com/office/drawing/2010/main" val="0"/>
              </a:ext>
            </a:extLst>
          </a:blip>
          <a:srcRect l="42488" t="30846"/>
          <a:stretch>
            <a:fillRect/>
          </a:stretch>
        </p:blipFill>
        <p:spPr>
          <a:xfrm>
            <a:off x="1928495" y="2193925"/>
            <a:ext cx="7677150" cy="3890010"/>
          </a:xfrm>
          <a:prstGeom prst="rect">
            <a:avLst/>
          </a:prstGeom>
          <a:noFill/>
          <a:ln>
            <a:noFill/>
          </a:ln>
        </p:spPr>
      </p:pic>
      <p:sp>
        <p:nvSpPr>
          <p:cNvPr id="100" name="文本框 99"/>
          <p:cNvSpPr txBox="1"/>
          <p:nvPr/>
        </p:nvSpPr>
        <p:spPr>
          <a:xfrm>
            <a:off x="3227070" y="6341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48</a:t>
            </a:r>
            <a:r>
              <a:rPr lang="zh-CN" altLang="en-US" sz="1400" b="1">
                <a:latin typeface="宋体" panose="02010600030101010101" pitchFamily="2" charset="-122"/>
                <a:ea typeface="宋体" panose="02010600030101010101" pitchFamily="2" charset="-122"/>
                <a:cs typeface="宋体" panose="02010600030101010101" pitchFamily="2" charset="-122"/>
              </a:rPr>
              <a:t>工序设置</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709930"/>
            <a:ext cx="9144000" cy="4547870"/>
          </a:xfrm>
        </p:spPr>
        <p:txBody>
          <a:bodyPr/>
          <a:lstStyle/>
          <a:p>
            <a:pPr algn="l"/>
            <a:r>
              <a:rPr lang="zh-CN" altLang="en-US" sz="2000" b="1"/>
              <a:t>6.计件工价设置</a:t>
            </a:r>
          </a:p>
          <a:p>
            <a:pPr algn="l"/>
            <a:r>
              <a:rPr lang="zh-CN" altLang="en-US" sz="2000" b="1"/>
              <a:t>实验资料：</a:t>
            </a:r>
          </a:p>
        </p:txBody>
      </p:sp>
      <p:graphicFrame>
        <p:nvGraphicFramePr>
          <p:cNvPr id="2" name="表格 -1"/>
          <p:cNvGraphicFramePr/>
          <p:nvPr/>
        </p:nvGraphicFramePr>
        <p:xfrm>
          <a:off x="1766570" y="1934845"/>
          <a:ext cx="7083425" cy="2434590"/>
        </p:xfrm>
        <a:graphic>
          <a:graphicData uri="http://schemas.openxmlformats.org/drawingml/2006/table">
            <a:tbl>
              <a:tblPr firstRow="1" bandRow="1">
                <a:tableStyleId>{5940675A-B579-460E-94D1-54222C63F5DA}</a:tableStyleId>
              </a:tblPr>
              <a:tblGrid>
                <a:gridCol w="3171825">
                  <a:extLst>
                    <a:ext uri="{9D8B030D-6E8A-4147-A177-3AD203B41FA5}">
                      <a16:colId xmlns:a16="http://schemas.microsoft.com/office/drawing/2014/main" val="20000"/>
                    </a:ext>
                  </a:extLst>
                </a:gridCol>
                <a:gridCol w="3911600">
                  <a:extLst>
                    <a:ext uri="{9D8B030D-6E8A-4147-A177-3AD203B41FA5}">
                      <a16:colId xmlns:a16="http://schemas.microsoft.com/office/drawing/2014/main" val="20001"/>
                    </a:ext>
                  </a:extLst>
                </a:gridCol>
              </a:tblGrid>
              <a:tr h="811530">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工序</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计件单价（元）</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1530">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装配</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25.00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1530">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检验</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20.00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76935"/>
            <a:ext cx="9144000" cy="4380865"/>
          </a:xfrm>
        </p:spPr>
        <p:txBody>
          <a:bodyPr/>
          <a:lstStyle/>
          <a:p>
            <a:pPr algn="l"/>
            <a:r>
              <a:rPr lang="zh-CN" altLang="en-US" sz="2000" b="1"/>
              <a:t>操作指导：</a:t>
            </a:r>
          </a:p>
          <a:p>
            <a:pPr algn="l"/>
            <a:r>
              <a:rPr lang="zh-CN" altLang="en-US" sz="2000"/>
              <a:t>执行“人力资源—计件工资—计件工价设置”命令，单击“增加”，然后选择工序，输入对应工价。如图7-49所示：</a:t>
            </a:r>
          </a:p>
        </p:txBody>
      </p:sp>
      <p:pic>
        <p:nvPicPr>
          <p:cNvPr id="305" name="图片 305" descr="C:\Users\Administrator\Desktop\第二稿\实验六\计件工价.png"/>
          <p:cNvPicPr>
            <a:picLocks noChangeAspect="1" noChangeArrowheads="1"/>
          </p:cNvPicPr>
          <p:nvPr/>
        </p:nvPicPr>
        <p:blipFill>
          <a:blip r:embed="rId2">
            <a:extLst>
              <a:ext uri="{28A0092B-C50C-407E-A947-70E740481C1C}">
                <a14:useLocalDpi xmlns:a14="http://schemas.microsoft.com/office/drawing/2010/main" val="0"/>
              </a:ext>
            </a:extLst>
          </a:blip>
          <a:srcRect t="6558"/>
          <a:stretch>
            <a:fillRect/>
          </a:stretch>
        </p:blipFill>
        <p:spPr>
          <a:xfrm>
            <a:off x="1867535" y="2558415"/>
            <a:ext cx="8235315" cy="2336165"/>
          </a:xfrm>
          <a:prstGeom prst="rect">
            <a:avLst/>
          </a:prstGeom>
          <a:noFill/>
          <a:ln>
            <a:noFill/>
          </a:ln>
        </p:spPr>
      </p:pic>
      <p:sp>
        <p:nvSpPr>
          <p:cNvPr id="100" name="文本框 99"/>
          <p:cNvSpPr txBox="1"/>
          <p:nvPr/>
        </p:nvSpPr>
        <p:spPr>
          <a:xfrm>
            <a:off x="3194050" y="52578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49</a:t>
            </a:r>
            <a:r>
              <a:rPr lang="zh-CN" altLang="en-US" sz="1400" b="1">
                <a:latin typeface="宋体" panose="02010600030101010101" pitchFamily="2" charset="-122"/>
                <a:ea typeface="宋体" panose="02010600030101010101" pitchFamily="2" charset="-122"/>
                <a:cs typeface="宋体" panose="02010600030101010101" pitchFamily="2" charset="-122"/>
              </a:rPr>
              <a:t>计件工价设置</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424815"/>
            <a:ext cx="9144000" cy="4832985"/>
          </a:xfrm>
        </p:spPr>
        <p:txBody>
          <a:bodyPr/>
          <a:lstStyle/>
          <a:p>
            <a:pPr algn="l"/>
            <a:r>
              <a:rPr lang="en-US" altLang="zh-CN" sz="2000" b="1"/>
              <a:t>二、工资处理</a:t>
            </a:r>
          </a:p>
          <a:p>
            <a:pPr algn="l"/>
            <a:r>
              <a:rPr lang="en-US" altLang="zh-CN" sz="2000" b="1"/>
              <a:t>1.个人计件</a:t>
            </a:r>
          </a:p>
          <a:p>
            <a:pPr algn="l"/>
            <a:r>
              <a:rPr lang="en-US" altLang="zh-CN" sz="2000" b="1"/>
              <a:t>实验资料：</a:t>
            </a:r>
          </a:p>
        </p:txBody>
      </p:sp>
      <p:graphicFrame>
        <p:nvGraphicFramePr>
          <p:cNvPr id="2" name="表格 -1"/>
          <p:cNvGraphicFramePr/>
          <p:nvPr/>
        </p:nvGraphicFramePr>
        <p:xfrm>
          <a:off x="2117090" y="2153920"/>
          <a:ext cx="7171055" cy="2550795"/>
        </p:xfrm>
        <a:graphic>
          <a:graphicData uri="http://schemas.openxmlformats.org/drawingml/2006/table">
            <a:tbl>
              <a:tblPr firstRow="1" bandRow="1">
                <a:tableStyleId>{5940675A-B579-460E-94D1-54222C63F5DA}</a:tableStyleId>
              </a:tblPr>
              <a:tblGrid>
                <a:gridCol w="2483485">
                  <a:extLst>
                    <a:ext uri="{9D8B030D-6E8A-4147-A177-3AD203B41FA5}">
                      <a16:colId xmlns:a16="http://schemas.microsoft.com/office/drawing/2014/main" val="20000"/>
                    </a:ext>
                  </a:extLst>
                </a:gridCol>
                <a:gridCol w="2291080">
                  <a:extLst>
                    <a:ext uri="{9D8B030D-6E8A-4147-A177-3AD203B41FA5}">
                      <a16:colId xmlns:a16="http://schemas.microsoft.com/office/drawing/2014/main" val="20001"/>
                    </a:ext>
                  </a:extLst>
                </a:gridCol>
                <a:gridCol w="2396490">
                  <a:extLst>
                    <a:ext uri="{9D8B030D-6E8A-4147-A177-3AD203B41FA5}">
                      <a16:colId xmlns:a16="http://schemas.microsoft.com/office/drawing/2014/main" val="20002"/>
                    </a:ext>
                  </a:extLst>
                </a:gridCol>
              </a:tblGrid>
              <a:tr h="850265">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姓名</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工序</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工时</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50265">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宋杰</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装配</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100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0265">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许静</a:t>
                      </a:r>
                    </a:p>
                  </a:txBody>
                  <a:tcPr marL="0" marR="0" marT="0" marB="1">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000" b="0">
                          <a:latin typeface="宋体" panose="02010600030101010101" pitchFamily="2" charset="-122"/>
                          <a:ea typeface="宋体" panose="02010600030101010101" pitchFamily="2" charset="-122"/>
                          <a:cs typeface="宋体" panose="02010600030101010101" pitchFamily="2" charset="-122"/>
                        </a:rPr>
                        <a:t>检验</a:t>
                      </a: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120</a:t>
                      </a: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29590" y="295910"/>
            <a:ext cx="11029315" cy="4574540"/>
          </a:xfrm>
        </p:spPr>
        <p:txBody>
          <a:bodyPr/>
          <a:lstStyle/>
          <a:p>
            <a:pPr algn="l"/>
            <a:r>
              <a:rPr lang="zh-CN" altLang="en-US" sz="2000" b="1"/>
              <a:t>操作指导：</a:t>
            </a:r>
          </a:p>
          <a:p>
            <a:pPr algn="l"/>
            <a:r>
              <a:rPr lang="zh-CN" altLang="en-US" sz="2000"/>
              <a:t>(1)执行“业务工作—人力资源—计件工资—个人计件—计件工资录入”命令，出现“计件工资录入”窗口，</a:t>
            </a:r>
          </a:p>
          <a:p>
            <a:pPr algn="l"/>
            <a:r>
              <a:rPr lang="zh-CN" altLang="en-US" sz="2000"/>
              <a:t>(2)选择工资类别“临时员工”，部门“生产中心”，单击“批增”，出现“计件数据录入”窗口，单击“增行”，录入宋杰的工资数据。单击“确定”和“计算”。同理，录入许静的工资。示例如图7-50所示：</a:t>
            </a:r>
          </a:p>
        </p:txBody>
      </p:sp>
      <p:pic>
        <p:nvPicPr>
          <p:cNvPr id="306" name="图片 306" descr="C:\Users\Administrator\Desktop\会计信息系统\实验六\临时人员\1-5-1计件宋杰.png"/>
          <p:cNvPicPr>
            <a:picLocks noChangeAspect="1" noChangeArrowheads="1"/>
          </p:cNvPicPr>
          <p:nvPr/>
        </p:nvPicPr>
        <p:blipFill>
          <a:blip r:embed="rId2">
            <a:extLst>
              <a:ext uri="{28A0092B-C50C-407E-A947-70E740481C1C}">
                <a14:useLocalDpi xmlns:a14="http://schemas.microsoft.com/office/drawing/2010/main" val="0"/>
              </a:ext>
            </a:extLst>
          </a:blip>
          <a:srcRect l="19675" t="4213" b="4145"/>
          <a:stretch>
            <a:fillRect/>
          </a:stretch>
        </p:blipFill>
        <p:spPr>
          <a:xfrm>
            <a:off x="1697355" y="2446655"/>
            <a:ext cx="7686040" cy="3592195"/>
          </a:xfrm>
          <a:prstGeom prst="rect">
            <a:avLst/>
          </a:prstGeom>
          <a:noFill/>
          <a:ln>
            <a:noFill/>
          </a:ln>
        </p:spPr>
      </p:pic>
      <p:sp>
        <p:nvSpPr>
          <p:cNvPr id="100" name="文本框 99"/>
          <p:cNvSpPr txBox="1"/>
          <p:nvPr/>
        </p:nvSpPr>
        <p:spPr>
          <a:xfrm>
            <a:off x="3077845" y="63030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50</a:t>
            </a:r>
            <a:r>
              <a:rPr lang="zh-CN" altLang="en-US" sz="1400" b="1">
                <a:latin typeface="宋体" panose="02010600030101010101" pitchFamily="2" charset="-122"/>
                <a:ea typeface="宋体" panose="02010600030101010101" pitchFamily="2" charset="-122"/>
                <a:cs typeface="宋体" panose="02010600030101010101" pitchFamily="2" charset="-122"/>
              </a:rPr>
              <a:t>计件工资录入</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50900"/>
            <a:ext cx="9144000" cy="4406900"/>
          </a:xfrm>
        </p:spPr>
        <p:txBody>
          <a:bodyPr/>
          <a:lstStyle/>
          <a:p>
            <a:pPr algn="l"/>
            <a:r>
              <a:rPr lang="zh-CN" altLang="en-US" sz="2000"/>
              <a:t>(3)全部输入完成后，单击“审核”按钮，对录入的工资进行审核。	</a:t>
            </a:r>
          </a:p>
          <a:p>
            <a:pPr algn="l"/>
            <a:r>
              <a:rPr lang="zh-CN" altLang="en-US" sz="2000"/>
              <a:t>如图7-51所示：</a:t>
            </a:r>
          </a:p>
        </p:txBody>
      </p:sp>
      <p:pic>
        <p:nvPicPr>
          <p:cNvPr id="307" name="图片 307" descr="C:\Users\Administrator\Desktop\会计信息系统\实验六\临时人员\1-6-1审核.png"/>
          <p:cNvPicPr>
            <a:picLocks noChangeAspect="1" noChangeArrowheads="1"/>
          </p:cNvPicPr>
          <p:nvPr/>
        </p:nvPicPr>
        <p:blipFill>
          <a:blip r:embed="rId2">
            <a:extLst>
              <a:ext uri="{28A0092B-C50C-407E-A947-70E740481C1C}">
                <a14:useLocalDpi xmlns:a14="http://schemas.microsoft.com/office/drawing/2010/main" val="0"/>
              </a:ext>
            </a:extLst>
          </a:blip>
          <a:srcRect l="25639" t="25582" r="1051" b="43023"/>
          <a:stretch>
            <a:fillRect/>
          </a:stretch>
        </p:blipFill>
        <p:spPr>
          <a:xfrm>
            <a:off x="2246630" y="1977390"/>
            <a:ext cx="6745605" cy="2839720"/>
          </a:xfrm>
          <a:prstGeom prst="rect">
            <a:avLst/>
          </a:prstGeom>
          <a:noFill/>
          <a:ln>
            <a:noFill/>
          </a:ln>
        </p:spPr>
      </p:pic>
      <p:sp>
        <p:nvSpPr>
          <p:cNvPr id="100" name="文本框 99"/>
          <p:cNvSpPr txBox="1"/>
          <p:nvPr/>
        </p:nvSpPr>
        <p:spPr>
          <a:xfrm>
            <a:off x="2974975" y="511492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51</a:t>
            </a:r>
            <a:r>
              <a:rPr lang="zh-CN" altLang="en-US" sz="1400" b="1">
                <a:latin typeface="宋体" panose="02010600030101010101" pitchFamily="2" charset="-122"/>
                <a:ea typeface="宋体" panose="02010600030101010101" pitchFamily="2" charset="-122"/>
                <a:cs typeface="宋体" panose="02010600030101010101" pitchFamily="2" charset="-122"/>
              </a:rPr>
              <a:t>计件工资录入</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13435"/>
            <a:ext cx="9144000" cy="4444365"/>
          </a:xfrm>
        </p:spPr>
        <p:txBody>
          <a:bodyPr/>
          <a:lstStyle/>
          <a:p>
            <a:pPr algn="l"/>
            <a:r>
              <a:rPr lang="zh-CN" altLang="en-US" sz="2000" b="1"/>
              <a:t>2.计件工资汇总</a:t>
            </a:r>
          </a:p>
          <a:p>
            <a:pPr algn="l"/>
            <a:r>
              <a:rPr lang="zh-CN" altLang="en-US" sz="2000" b="1"/>
              <a:t>操作指导：</a:t>
            </a:r>
          </a:p>
          <a:p>
            <a:pPr algn="l"/>
            <a:r>
              <a:rPr lang="zh-CN" altLang="en-US" sz="2000"/>
              <a:t>执行“业务工作—人力资源—计件工资—计件工资汇总”命令，选择临时员工，部门选择“制造中心”，单击“汇总”按钮进行汇总处理。</a:t>
            </a:r>
          </a:p>
          <a:p>
            <a:pPr algn="l"/>
            <a:endParaRPr lang="zh-CN" altLang="en-US" sz="2000"/>
          </a:p>
          <a:p>
            <a:pPr algn="l"/>
            <a:r>
              <a:rPr lang="zh-CN" altLang="en-US" sz="2000" b="1"/>
              <a:t>3.工资变动处理</a:t>
            </a:r>
          </a:p>
          <a:p>
            <a:pPr algn="l"/>
            <a:r>
              <a:rPr lang="zh-CN" altLang="en-US" sz="2000"/>
              <a:t>(1)执行“设置—选项—扣税设置”命令，设置扣税基数和税率表</a:t>
            </a:r>
          </a:p>
          <a:p>
            <a:pPr algn="l"/>
            <a:r>
              <a:rPr lang="zh-CN" altLang="en-US" sz="2000"/>
              <a:t>(2)执行“业务处理—工资变动”命令，进行工资变动处理</a:t>
            </a:r>
          </a:p>
          <a:p>
            <a:pPr algn="l"/>
            <a:r>
              <a:rPr lang="zh-CN" altLang="en-US" sz="2000"/>
              <a:t>(3)执行“业务处理—工资分摊”命令，进行工资分摊设置和工资分摊处理。</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851535"/>
            <a:ext cx="9144000" cy="4406265"/>
          </a:xfrm>
        </p:spPr>
        <p:txBody>
          <a:bodyPr/>
          <a:lstStyle/>
          <a:p>
            <a:pPr algn="l"/>
            <a:r>
              <a:rPr lang="zh-CN" altLang="en-US" sz="2000" b="1"/>
              <a:t>4.汇总工资类别</a:t>
            </a:r>
          </a:p>
          <a:p>
            <a:pPr algn="l"/>
            <a:r>
              <a:rPr lang="zh-CN" altLang="en-US" sz="2000"/>
              <a:t>(1)执行“工资类别—关闭工资类别”命令，关闭临时员工。</a:t>
            </a:r>
          </a:p>
          <a:p>
            <a:pPr algn="l"/>
            <a:r>
              <a:rPr lang="zh-CN" altLang="en-US" sz="2000"/>
              <a:t>(2)执行“维护—工资类别汇总”命令，打开“选择工资类别”</a:t>
            </a:r>
          </a:p>
          <a:p>
            <a:pPr algn="l"/>
            <a:r>
              <a:rPr lang="zh-CN" altLang="en-US" sz="2000"/>
              <a:t>(3)选择“正式员工”和“临时员工”，单击“确定”，完成工资类别汇总。如图7-52所示：</a:t>
            </a:r>
          </a:p>
        </p:txBody>
      </p:sp>
      <p:pic>
        <p:nvPicPr>
          <p:cNvPr id="308" name="图片 308" descr="C:\Users\Administrator\Desktop\会计信息系统\实验六\临时人员\1-9-1汇总工资类别.png"/>
          <p:cNvPicPr>
            <a:picLocks noChangeAspect="1" noChangeArrowheads="1"/>
          </p:cNvPicPr>
          <p:nvPr/>
        </p:nvPicPr>
        <p:blipFill>
          <a:blip r:embed="rId2">
            <a:extLst>
              <a:ext uri="{28A0092B-C50C-407E-A947-70E740481C1C}">
                <a14:useLocalDpi xmlns:a14="http://schemas.microsoft.com/office/drawing/2010/main" val="0"/>
              </a:ext>
            </a:extLst>
          </a:blip>
          <a:srcRect l="39354" t="57202"/>
          <a:stretch>
            <a:fillRect/>
          </a:stretch>
        </p:blipFill>
        <p:spPr>
          <a:xfrm>
            <a:off x="2743200" y="2774315"/>
            <a:ext cx="5840730" cy="3026410"/>
          </a:xfrm>
          <a:prstGeom prst="rect">
            <a:avLst/>
          </a:prstGeom>
          <a:noFill/>
          <a:ln>
            <a:noFill/>
          </a:ln>
        </p:spPr>
      </p:pic>
      <p:sp>
        <p:nvSpPr>
          <p:cNvPr id="100" name="文本框 99"/>
          <p:cNvSpPr txBox="1"/>
          <p:nvPr/>
        </p:nvSpPr>
        <p:spPr>
          <a:xfrm>
            <a:off x="3123565" y="608330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52</a:t>
            </a:r>
            <a:r>
              <a:rPr lang="zh-CN" altLang="en-US" sz="1400" b="1">
                <a:latin typeface="宋体" panose="02010600030101010101" pitchFamily="2" charset="-122"/>
                <a:ea typeface="宋体" panose="02010600030101010101" pitchFamily="2" charset="-122"/>
                <a:cs typeface="宋体" panose="02010600030101010101" pitchFamily="2" charset="-122"/>
              </a:rPr>
              <a:t>工资类别汇总</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718310" y="1459865"/>
            <a:ext cx="9144000" cy="4741545"/>
          </a:xfrm>
        </p:spPr>
        <p:txBody>
          <a:bodyPr/>
          <a:lstStyle/>
          <a:p>
            <a:pPr algn="l"/>
            <a:r>
              <a:rPr lang="zh-CN" altLang="en-US" sz="2000" b="1"/>
              <a:t>2.建立工资账套</a:t>
            </a:r>
          </a:p>
          <a:p>
            <a:pPr algn="l"/>
            <a:r>
              <a:rPr lang="zh-CN" altLang="en-US" sz="2000"/>
              <a:t>实验资料：</a:t>
            </a:r>
          </a:p>
          <a:p>
            <a:pPr algn="l"/>
            <a:r>
              <a:rPr lang="zh-CN" altLang="en-US" sz="2000"/>
              <a:t>(1)工资类别个数：多个；</a:t>
            </a:r>
          </a:p>
          <a:p>
            <a:pPr algn="l"/>
            <a:r>
              <a:rPr lang="zh-CN" altLang="en-US" sz="2000"/>
              <a:t>(2)核算计件工资：核算</a:t>
            </a:r>
          </a:p>
          <a:p>
            <a:pPr algn="l"/>
            <a:r>
              <a:rPr lang="zh-CN" altLang="en-US" sz="2000"/>
              <a:t>(3)核算币种：人民币RMB；</a:t>
            </a:r>
          </a:p>
          <a:p>
            <a:pPr algn="l"/>
            <a:r>
              <a:rPr lang="zh-CN" altLang="en-US" sz="2000"/>
              <a:t>(4)要求代扣个人所得税；</a:t>
            </a:r>
          </a:p>
          <a:p>
            <a:pPr algn="l"/>
            <a:r>
              <a:rPr lang="zh-CN" altLang="en-US" sz="2000"/>
              <a:t>(5)不进行扣零处理。</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74015"/>
            <a:ext cx="9144000" cy="4496435"/>
          </a:xfrm>
        </p:spPr>
        <p:txBody>
          <a:bodyPr/>
          <a:lstStyle/>
          <a:p>
            <a:pPr algn="l"/>
            <a:r>
              <a:rPr lang="zh-CN" altLang="en-US" sz="2000"/>
              <a:t>(4)执行“工资类别—打开工资类别”命令，选择“998汇总工资类别”，单击“确定”，查看工资类别汇总后的各项数据。如图7-53所示：</a:t>
            </a:r>
          </a:p>
        </p:txBody>
      </p:sp>
      <p:pic>
        <p:nvPicPr>
          <p:cNvPr id="309" name="图片 309" descr="C:\Users\Administrator\Desktop\会计信息系统\实验六\临时人员\1-9-2汇总工资类别.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417445" y="1127125"/>
            <a:ext cx="6802755" cy="4039235"/>
          </a:xfrm>
          <a:prstGeom prst="rect">
            <a:avLst/>
          </a:prstGeom>
          <a:noFill/>
          <a:ln>
            <a:noFill/>
          </a:ln>
        </p:spPr>
      </p:pic>
      <p:sp>
        <p:nvSpPr>
          <p:cNvPr id="100" name="文本框 99"/>
          <p:cNvSpPr txBox="1"/>
          <p:nvPr/>
        </p:nvSpPr>
        <p:spPr>
          <a:xfrm>
            <a:off x="3194050" y="5269230"/>
            <a:ext cx="5080000" cy="306705"/>
          </a:xfrm>
          <a:prstGeom prst="rect">
            <a:avLst/>
          </a:prstGeom>
          <a:noFill/>
          <a:ln w="9525">
            <a:noFill/>
          </a:ln>
        </p:spPr>
        <p:txBody>
          <a:bodyPr wrap="square">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53</a:t>
            </a:r>
            <a:r>
              <a:rPr lang="zh-CN" altLang="en-US" sz="1400" b="1">
                <a:latin typeface="宋体" panose="02010600030101010101" pitchFamily="2" charset="-122"/>
                <a:ea typeface="宋体" panose="02010600030101010101" pitchFamily="2" charset="-122"/>
                <a:cs typeface="宋体" panose="02010600030101010101" pitchFamily="2" charset="-122"/>
              </a:rPr>
              <a:t>汇总工资类别</a:t>
            </a:r>
          </a:p>
        </p:txBody>
      </p:sp>
      <p:sp>
        <p:nvSpPr>
          <p:cNvPr id="4" name="文本框 3"/>
          <p:cNvSpPr txBox="1"/>
          <p:nvPr/>
        </p:nvSpPr>
        <p:spPr>
          <a:xfrm>
            <a:off x="1644650" y="5882640"/>
            <a:ext cx="10233660" cy="70675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indent="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汇总工资类别本鞥进行月末结算和年末结算。</a:t>
            </a:r>
            <a:endParaRPr lang="zh-CN" altLang="en-US" sz="20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1536065"/>
            <a:ext cx="9144000" cy="4135120"/>
          </a:xfrm>
        </p:spPr>
        <p:txBody>
          <a:bodyPr/>
          <a:lstStyle/>
          <a:p>
            <a:pPr algn="l"/>
            <a:r>
              <a:rPr lang="zh-CN" altLang="en-US" sz="2000" b="1"/>
              <a:t>三、期末处理</a:t>
            </a:r>
          </a:p>
          <a:p>
            <a:pPr algn="l"/>
            <a:r>
              <a:rPr lang="zh-CN" altLang="en-US" sz="2000" b="1"/>
              <a:t>1.账表查询</a:t>
            </a:r>
          </a:p>
          <a:p>
            <a:pPr algn="l"/>
            <a:r>
              <a:rPr lang="zh-CN" altLang="en-US" sz="2000"/>
              <a:t>(1)执行系统菜单“业务处理—工资分钱清单”命令，查看工资分钱清单。</a:t>
            </a:r>
          </a:p>
          <a:p>
            <a:pPr algn="l"/>
            <a:r>
              <a:rPr lang="zh-CN" altLang="en-US" sz="2000"/>
              <a:t>(2)执行系统菜单，“业务处理—扣缴所得税”命令，查看个人所得税扣缴申报表。</a:t>
            </a:r>
          </a:p>
          <a:p>
            <a:pPr algn="l"/>
            <a:r>
              <a:rPr lang="zh-CN" altLang="en-US" sz="2000"/>
              <a:t>(3)执行系统菜单“统计分析—账表—工资表”命令，查看各种工资表。</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87985" y="335915"/>
            <a:ext cx="11170285" cy="4921885"/>
          </a:xfrm>
        </p:spPr>
        <p:txBody>
          <a:bodyPr/>
          <a:lstStyle/>
          <a:p>
            <a:pPr algn="l"/>
            <a:r>
              <a:rPr lang="zh-CN" altLang="en-US" sz="2000" b="1"/>
              <a:t>2.月末处理</a:t>
            </a:r>
          </a:p>
          <a:p>
            <a:pPr algn="l"/>
            <a:r>
              <a:rPr lang="zh-CN" altLang="en-US" sz="2000"/>
              <a:t>(1)执行系统菜单“业务处理—月末处理”命令，打开“月末处理”对话框。</a:t>
            </a:r>
          </a:p>
          <a:p>
            <a:pPr algn="l"/>
            <a:r>
              <a:rPr lang="zh-CN" altLang="en-US" sz="2000"/>
              <a:t>(2)单击“确定”按钮，弹出系统“月末处理之后，本月工资将不许变动，继续月末处理吗？”信息提示框。如图7-54所示：</a:t>
            </a:r>
          </a:p>
        </p:txBody>
      </p:sp>
      <p:pic>
        <p:nvPicPr>
          <p:cNvPr id="310" name="图片 310" descr="C:\Users\Administrator\Desktop\会计信息系统\实验六\临时人员\1-10-1月末.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98930" y="1781810"/>
            <a:ext cx="8361045" cy="4017010"/>
          </a:xfrm>
          <a:prstGeom prst="rect">
            <a:avLst/>
          </a:prstGeom>
          <a:noFill/>
          <a:ln>
            <a:noFill/>
          </a:ln>
        </p:spPr>
      </p:pic>
      <p:sp>
        <p:nvSpPr>
          <p:cNvPr id="100" name="文本框 99"/>
          <p:cNvSpPr txBox="1"/>
          <p:nvPr/>
        </p:nvSpPr>
        <p:spPr>
          <a:xfrm>
            <a:off x="2948940" y="613537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54</a:t>
            </a:r>
            <a:r>
              <a:rPr lang="zh-CN" altLang="en-US" sz="1400" b="1">
                <a:latin typeface="黑体" panose="02010609060101010101" charset="-122"/>
                <a:ea typeface="黑体" panose="02010609060101010101" charset="-122"/>
                <a:cs typeface="黑体" panose="02010609060101010101" charset="-122"/>
              </a:rPr>
              <a:t>信息提示框</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45795"/>
            <a:ext cx="9144000" cy="4612005"/>
          </a:xfrm>
        </p:spPr>
        <p:txBody>
          <a:bodyPr/>
          <a:lstStyle/>
          <a:p>
            <a:pPr algn="l"/>
            <a:r>
              <a:rPr lang="zh-CN" altLang="en-US" sz="2000"/>
              <a:t>(3)单击“是”按钮。系统继续提示“是否选择清零项？”。如图7-55所示：</a:t>
            </a:r>
          </a:p>
        </p:txBody>
      </p:sp>
      <p:pic>
        <p:nvPicPr>
          <p:cNvPr id="311" name="图片 311" descr="C:\Users\Administrator\Desktop\第二稿\实验六\月末处理.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765550" y="1094105"/>
            <a:ext cx="3486150" cy="2771140"/>
          </a:xfrm>
          <a:prstGeom prst="rect">
            <a:avLst/>
          </a:prstGeom>
          <a:noFill/>
          <a:ln>
            <a:noFill/>
          </a:ln>
        </p:spPr>
      </p:pic>
      <p:sp>
        <p:nvSpPr>
          <p:cNvPr id="100" name="文本框 99"/>
          <p:cNvSpPr txBox="1"/>
          <p:nvPr/>
        </p:nvSpPr>
        <p:spPr>
          <a:xfrm>
            <a:off x="2968625" y="405574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55</a:t>
            </a:r>
            <a:r>
              <a:rPr lang="zh-CN" altLang="en-US" sz="1400" b="1">
                <a:latin typeface="黑体" panose="02010609060101010101" charset="-122"/>
                <a:ea typeface="黑体" panose="02010609060101010101" charset="-122"/>
                <a:cs typeface="黑体" panose="02010609060101010101" charset="-122"/>
              </a:rPr>
              <a:t>信息提示框</a:t>
            </a:r>
          </a:p>
        </p:txBody>
      </p:sp>
      <p:sp>
        <p:nvSpPr>
          <p:cNvPr id="4" name="文本框 3"/>
          <p:cNvSpPr txBox="1"/>
          <p:nvPr/>
        </p:nvSpPr>
        <p:spPr>
          <a:xfrm>
            <a:off x="1730375" y="4891405"/>
            <a:ext cx="9057005" cy="39878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(4) </a:t>
            </a:r>
            <a:r>
              <a:rPr lang="zh-CN" altLang="en-US" sz="2000" b="0">
                <a:latin typeface="宋体" panose="02010600030101010101" pitchFamily="2" charset="-122"/>
                <a:ea typeface="宋体" panose="02010600030101010101" pitchFamily="2" charset="-122"/>
                <a:cs typeface="宋体" panose="02010600030101010101" pitchFamily="2" charset="-122"/>
              </a:rPr>
              <a:t>单击“是”按钮，打开“选择清零项目”对话框。</a:t>
            </a:r>
            <a:endParaRPr lang="zh-CN" altLang="en-US" sz="20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657225"/>
            <a:ext cx="9144000" cy="4600575"/>
          </a:xfrm>
        </p:spPr>
        <p:txBody>
          <a:bodyPr/>
          <a:lstStyle/>
          <a:p>
            <a:pPr algn="l"/>
            <a:r>
              <a:rPr lang="zh-CN" altLang="en-US" sz="2000"/>
              <a:t>(5)在“请选择清零项目”列表中，单击鼠标，选择“请假天数”，“请假扣款”和“奖金”，单击“＞”，将所选项目移动到右侧的列表框中。如图7-56所示：</a:t>
            </a:r>
          </a:p>
        </p:txBody>
      </p:sp>
      <p:pic>
        <p:nvPicPr>
          <p:cNvPr id="312" name="图片 312" descr="C:\Users\Administrator\Desktop\第二稿\实验六\清零.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710815" y="1571625"/>
            <a:ext cx="6049645" cy="3714750"/>
          </a:xfrm>
          <a:prstGeom prst="rect">
            <a:avLst/>
          </a:prstGeom>
          <a:noFill/>
          <a:ln>
            <a:noFill/>
          </a:ln>
        </p:spPr>
      </p:pic>
      <p:sp>
        <p:nvSpPr>
          <p:cNvPr id="100" name="文本框 99"/>
          <p:cNvSpPr txBox="1"/>
          <p:nvPr/>
        </p:nvSpPr>
        <p:spPr>
          <a:xfrm>
            <a:off x="3195320" y="5541010"/>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56</a:t>
            </a:r>
            <a:r>
              <a:rPr lang="zh-CN" altLang="en-US" sz="1400" b="1">
                <a:latin typeface="黑体" panose="02010609060101010101" charset="-122"/>
                <a:ea typeface="黑体" panose="02010609060101010101" charset="-122"/>
                <a:cs typeface="黑体" panose="02010609060101010101" charset="-122"/>
              </a:rPr>
              <a:t>选择清零项目</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67690"/>
            <a:ext cx="9144000" cy="4690110"/>
          </a:xfrm>
        </p:spPr>
        <p:txBody>
          <a:bodyPr/>
          <a:lstStyle/>
          <a:p>
            <a:pPr algn="l"/>
            <a:r>
              <a:rPr lang="zh-CN" altLang="en-US" sz="2000"/>
              <a:t>(6)单击“确定”按钮，弹出系统提示“月末处理完毕！”。如图7-57所示：</a:t>
            </a:r>
          </a:p>
        </p:txBody>
      </p:sp>
      <p:pic>
        <p:nvPicPr>
          <p:cNvPr id="313" name="图片 313" descr="C:\Users\Administrator\Desktop\第二稿\实验六\处理完成.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638550" y="1042035"/>
            <a:ext cx="2254250" cy="2493645"/>
          </a:xfrm>
          <a:prstGeom prst="rect">
            <a:avLst/>
          </a:prstGeom>
          <a:noFill/>
          <a:ln>
            <a:noFill/>
          </a:ln>
        </p:spPr>
      </p:pic>
      <p:sp>
        <p:nvSpPr>
          <p:cNvPr id="100" name="文本框 99"/>
          <p:cNvSpPr txBox="1"/>
          <p:nvPr/>
        </p:nvSpPr>
        <p:spPr>
          <a:xfrm>
            <a:off x="2225675" y="37064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57</a:t>
            </a:r>
            <a:r>
              <a:rPr lang="zh-CN" altLang="en-US" sz="1400" b="1">
                <a:latin typeface="黑体" panose="02010609060101010101" charset="-122"/>
                <a:ea typeface="黑体" panose="02010609060101010101" charset="-122"/>
                <a:cs typeface="黑体" panose="02010609060101010101" charset="-122"/>
              </a:rPr>
              <a:t>月末处理完毕</a:t>
            </a:r>
          </a:p>
        </p:txBody>
      </p:sp>
      <p:sp>
        <p:nvSpPr>
          <p:cNvPr id="4" name="文本框 3"/>
          <p:cNvSpPr txBox="1"/>
          <p:nvPr/>
        </p:nvSpPr>
        <p:spPr>
          <a:xfrm>
            <a:off x="1524000" y="4183380"/>
            <a:ext cx="8851265" cy="255333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(7) </a:t>
            </a:r>
            <a:r>
              <a:rPr lang="zh-CN" altLang="en-US" sz="2000" b="0">
                <a:latin typeface="宋体" panose="02010600030101010101" pitchFamily="2" charset="-122"/>
                <a:ea typeface="宋体" panose="02010600030101010101" pitchFamily="2" charset="-122"/>
                <a:cs typeface="宋体" panose="02010600030101010101" pitchFamily="2" charset="-122"/>
              </a:rPr>
              <a:t>单击“确定”按钮返回。</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注意：</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月末结转只有在会计年度的</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月至</a:t>
            </a:r>
            <a:r>
              <a:rPr lang="en-US" altLang="zh-CN" sz="2000" b="0">
                <a:latin typeface="Calibri" panose="020F0502020204030204" charset="0"/>
                <a:cs typeface="Calibri" panose="020F0502020204030204" charset="0"/>
              </a:rPr>
              <a:t>11</a:t>
            </a:r>
            <a:r>
              <a:rPr lang="zh-CN" altLang="en-US" sz="2000" b="0">
                <a:latin typeface="宋体" panose="02010600030101010101" pitchFamily="2" charset="-122"/>
                <a:ea typeface="宋体" panose="02010600030101010101" pitchFamily="2" charset="-122"/>
                <a:cs typeface="宋体" panose="02010600030101010101" pitchFamily="2" charset="-122"/>
              </a:rPr>
              <a:t>月进行。</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如果处理多个工资类别，则应打开工资类别，分别进行月末处理结算。</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如果本月工资数据未汇总，系统将不允许月末结转。</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进行期末处理后，当月数据将不再允许变动。</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月末结转功能只有主管人员才能进行。</a:t>
            </a:r>
            <a:endParaRPr lang="zh-CN" altLang="en-US" sz="2000" b="0">
              <a:latin typeface="Wingdings" panose="05000000000000000000" charset="0"/>
              <a:cs typeface="Wingdings" panose="05000000000000000000" charset="0"/>
            </a:endParaRPr>
          </a:p>
          <a:p>
            <a:pPr marL="266700" indent="-266700"/>
            <a:r>
              <a:rPr lang="en-US" altLang="zh-CN" sz="2000" b="0">
                <a:latin typeface="Wingdings" panose="05000000000000000000" charset="0"/>
                <a:cs typeface="Wingdings" panose="05000000000000000000" charset="0"/>
              </a:rPr>
              <a:t>l </a:t>
            </a:r>
            <a:r>
              <a:rPr lang="zh-CN" altLang="en-US" sz="2000" b="0">
                <a:latin typeface="宋体" panose="02010600030101010101" pitchFamily="2" charset="-122"/>
                <a:ea typeface="宋体" panose="02010600030101010101" pitchFamily="2" charset="-122"/>
                <a:cs typeface="宋体" panose="02010600030101010101" pitchFamily="2" charset="-122"/>
              </a:rPr>
              <a:t>月末处理之前，要保证本月工资数据变动完毕。</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29590"/>
            <a:ext cx="9144000" cy="4728210"/>
          </a:xfrm>
        </p:spPr>
        <p:txBody>
          <a:bodyPr/>
          <a:lstStyle/>
          <a:p>
            <a:pPr algn="l"/>
            <a:r>
              <a:rPr lang="zh-CN" altLang="en-US" sz="2000" b="1"/>
              <a:t>操作指导：</a:t>
            </a:r>
          </a:p>
          <a:p>
            <a:pPr algn="l"/>
            <a:r>
              <a:rPr lang="zh-CN" altLang="en-US" sz="2000"/>
              <a:t>(1)执行“业务工作—人力资源—薪资管理”命令，在弹出的建立工资套的对话框中选择本账套所处理的工资类别个数“多个”，默认币别名称为“人民币 RMB ”。选中“是否核算计件工资”复选框，单击“下一步”按钮。如图7-3所示：</a:t>
            </a:r>
          </a:p>
        </p:txBody>
      </p:sp>
      <p:pic>
        <p:nvPicPr>
          <p:cNvPr id="259" name="图片 259" descr="C:\Users\Administrator\Desktop\会计信息系统\实验六\实验六截图\6-2-1建立工资账套.png"/>
          <p:cNvPicPr>
            <a:picLocks noChangeAspect="1" noChangeArrowheads="1"/>
          </p:cNvPicPr>
          <p:nvPr/>
        </p:nvPicPr>
        <p:blipFill>
          <a:blip r:embed="rId2">
            <a:extLst>
              <a:ext uri="{28A0092B-C50C-407E-A947-70E740481C1C}">
                <a14:useLocalDpi xmlns:a14="http://schemas.microsoft.com/office/drawing/2010/main" val="0"/>
              </a:ext>
            </a:extLst>
          </a:blip>
          <a:srcRect l="29698" t="21633" r="-256" b="26449"/>
          <a:stretch>
            <a:fillRect/>
          </a:stretch>
        </p:blipFill>
        <p:spPr>
          <a:xfrm>
            <a:off x="1993900" y="2286000"/>
            <a:ext cx="7817485" cy="3512820"/>
          </a:xfrm>
          <a:prstGeom prst="rect">
            <a:avLst/>
          </a:prstGeom>
          <a:noFill/>
          <a:ln>
            <a:noFill/>
          </a:ln>
        </p:spPr>
      </p:pic>
      <p:sp>
        <p:nvSpPr>
          <p:cNvPr id="100" name="文本框 99"/>
          <p:cNvSpPr txBox="1"/>
          <p:nvPr/>
        </p:nvSpPr>
        <p:spPr>
          <a:xfrm>
            <a:off x="3181985" y="6057900"/>
            <a:ext cx="5080000" cy="245110"/>
          </a:xfrm>
          <a:prstGeom prst="rect">
            <a:avLst/>
          </a:prstGeom>
          <a:noFill/>
          <a:ln w="9525">
            <a:noFill/>
          </a:ln>
        </p:spPr>
        <p:txBody>
          <a:bodyPr>
            <a:spAutoFit/>
          </a:bodyPr>
          <a:lstStyle/>
          <a:p>
            <a:pPr indent="0" algn="ctr"/>
            <a:r>
              <a:rPr lang="zh-CN" altLang="en-US" sz="1000" b="1">
                <a:latin typeface="黑体" panose="02010609060101010101" charset="-122"/>
                <a:ea typeface="黑体" panose="02010609060101010101" charset="-122"/>
                <a:cs typeface="黑体" panose="02010609060101010101" charset="-122"/>
              </a:rPr>
              <a:t>图</a:t>
            </a:r>
            <a:r>
              <a:rPr lang="en-US" altLang="zh-CN" sz="1000" b="1">
                <a:latin typeface="黑体" panose="02010609060101010101" charset="-122"/>
                <a:ea typeface="黑体" panose="02010609060101010101" charset="-122"/>
                <a:cs typeface="黑体" panose="02010609060101010101" charset="-122"/>
              </a:rPr>
              <a:t>7-</a:t>
            </a:r>
            <a:r>
              <a:rPr lang="en-US" altLang="zh-CN" sz="1000" b="1">
                <a:latin typeface="Cambria" panose="02040503050406030204" charset="0"/>
                <a:cs typeface="Cambria" panose="02040503050406030204" charset="0"/>
              </a:rPr>
              <a:t>3</a:t>
            </a:r>
            <a:r>
              <a:rPr lang="zh-CN" altLang="en-US" sz="1000" b="1">
                <a:latin typeface="黑体" panose="02010609060101010101" charset="-122"/>
                <a:ea typeface="黑体" panose="02010609060101010101" charset="-122"/>
                <a:cs typeface="黑体" panose="02010609060101010101" charset="-122"/>
              </a:rPr>
              <a:t>参数设置</a:t>
            </a:r>
            <a:endParaRPr lang="zh-CN" altLang="en-US"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514985"/>
            <a:ext cx="9144000" cy="4742815"/>
          </a:xfrm>
        </p:spPr>
        <p:txBody>
          <a:bodyPr/>
          <a:lstStyle/>
          <a:p>
            <a:pPr algn="l"/>
            <a:r>
              <a:rPr lang="zh-CN" altLang="en-US" sz="2000"/>
              <a:t>(2)在建账第二步“扣税设置”中，选中“是否从工资中代扣个人所得税”复选框。单击“下一步”按钮。如图7-4所示：</a:t>
            </a:r>
          </a:p>
        </p:txBody>
      </p:sp>
      <p:pic>
        <p:nvPicPr>
          <p:cNvPr id="260" name="图片 260" descr="C:\Users\Administrator\Desktop\会计信息系统\实验六\实验六截图\6-2-2建立工资账套.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18385" y="1310005"/>
            <a:ext cx="7296785" cy="4380865"/>
          </a:xfrm>
          <a:prstGeom prst="rect">
            <a:avLst/>
          </a:prstGeom>
          <a:noFill/>
          <a:ln>
            <a:noFill/>
          </a:ln>
        </p:spPr>
      </p:pic>
      <p:sp>
        <p:nvSpPr>
          <p:cNvPr id="100" name="文本框 99"/>
          <p:cNvSpPr txBox="1"/>
          <p:nvPr/>
        </p:nvSpPr>
        <p:spPr>
          <a:xfrm>
            <a:off x="3426460" y="5992495"/>
            <a:ext cx="5080000" cy="306705"/>
          </a:xfrm>
          <a:prstGeom prst="rect">
            <a:avLst/>
          </a:prstGeom>
          <a:noFill/>
          <a:ln w="9525">
            <a:noFill/>
          </a:ln>
        </p:spPr>
        <p:txBody>
          <a:bodyPr>
            <a:spAutoFit/>
          </a:bodyPr>
          <a:lstStyle/>
          <a:p>
            <a:pPr indent="0" algn="ctr"/>
            <a:r>
              <a:rPr lang="zh-CN" altLang="en-US" sz="1400" b="1">
                <a:latin typeface="黑体" panose="02010609060101010101" charset="-122"/>
                <a:ea typeface="黑体" panose="02010609060101010101" charset="-122"/>
                <a:cs typeface="黑体" panose="02010609060101010101" charset="-122"/>
              </a:rPr>
              <a:t>图</a:t>
            </a:r>
            <a:r>
              <a:rPr lang="en-US" altLang="zh-CN" sz="1400" b="1">
                <a:latin typeface="黑体" panose="02010609060101010101" charset="-122"/>
                <a:ea typeface="黑体" panose="02010609060101010101" charset="-122"/>
                <a:cs typeface="黑体" panose="02010609060101010101" charset="-122"/>
              </a:rPr>
              <a:t>7-</a:t>
            </a:r>
            <a:r>
              <a:rPr lang="en-US" altLang="zh-CN" sz="1400" b="1">
                <a:latin typeface="Cambria" panose="02040503050406030204" charset="0"/>
                <a:cs typeface="Cambria" panose="02040503050406030204" charset="0"/>
              </a:rPr>
              <a:t>4</a:t>
            </a:r>
            <a:r>
              <a:rPr lang="zh-CN" altLang="en-US" sz="1400" b="1">
                <a:latin typeface="黑体" panose="02010609060101010101" charset="-122"/>
                <a:ea typeface="黑体" panose="02010609060101010101" charset="-122"/>
                <a:cs typeface="黑体" panose="02010609060101010101" charset="-122"/>
              </a:rPr>
              <a:t>扣税设置</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5308</Words>
  <Application>Microsoft Office PowerPoint</Application>
  <PresentationFormat>宽屏</PresentationFormat>
  <Paragraphs>564</Paragraphs>
  <Slides>75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75</vt:i4>
      </vt:variant>
    </vt:vector>
  </HeadingPairs>
  <TitlesOfParts>
    <vt:vector size="83" baseType="lpstr">
      <vt:lpstr>黑体</vt:lpstr>
      <vt:lpstr>宋体</vt:lpstr>
      <vt:lpstr>Arial</vt:lpstr>
      <vt:lpstr>Calibri</vt:lpstr>
      <vt:lpstr>Calibri Light</vt:lpstr>
      <vt:lpstr>Cambria</vt:lpstr>
      <vt:lpstr>Wingdings</vt:lpstr>
      <vt:lpstr>Office 主题</vt:lpstr>
      <vt:lpstr>第七章 薪资管理</vt:lpstr>
      <vt:lpstr>PowerPoint 演示文稿</vt:lpstr>
      <vt:lpstr>PowerPoint 演示文稿</vt:lpstr>
      <vt:lpstr>PowerPoint 演示文稿</vt:lpstr>
      <vt:lpstr>第一节 薪资管理期初设置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正式员工基础信息设置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临时员工工资处理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2018-03-19T05:13:00Z</dcterms:created>
  <dcterms:modified xsi:type="dcterms:W3CDTF">2024-01-25T08:21:06Z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