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9"/>
  </p:notesMasterIdLst>
  <p:handoutMasterIdLst>
    <p:handoutMasterId r:id="rId40"/>
  </p:handoutMasterIdLst>
  <p:sldIdLst>
    <p:sldId id="256" r:id="rId3"/>
    <p:sldId id="272" r:id="rId4"/>
    <p:sldId id="273" r:id="rId5"/>
    <p:sldId id="274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310" r:id="rId16"/>
    <p:sldId id="311" r:id="rId17"/>
    <p:sldId id="285" r:id="rId18"/>
    <p:sldId id="327" r:id="rId19"/>
    <p:sldId id="328" r:id="rId20"/>
    <p:sldId id="329" r:id="rId21"/>
    <p:sldId id="286" r:id="rId22"/>
    <p:sldId id="287" r:id="rId23"/>
    <p:sldId id="288" r:id="rId24"/>
    <p:sldId id="289" r:id="rId25"/>
    <p:sldId id="290" r:id="rId26"/>
    <p:sldId id="291" r:id="rId27"/>
    <p:sldId id="340" r:id="rId28"/>
    <p:sldId id="341" r:id="rId29"/>
    <p:sldId id="342" r:id="rId30"/>
    <p:sldId id="343" r:id="rId31"/>
    <p:sldId id="344" r:id="rId32"/>
    <p:sldId id="345" r:id="rId33"/>
    <p:sldId id="346" r:id="rId34"/>
    <p:sldId id="347" r:id="rId35"/>
    <p:sldId id="348" r:id="rId36"/>
    <p:sldId id="349" r:id="rId37"/>
    <p:sldId id="350" r:id="rId38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7"/>
    <p:restoredTop sz="86379"/>
  </p:normalViewPr>
  <p:slideViewPr>
    <p:cSldViewPr showGuides="1">
      <p:cViewPr varScale="1">
        <p:scale>
          <a:sx n="65" d="100"/>
          <a:sy n="65" d="100"/>
        </p:scale>
        <p:origin x="90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117475"/>
            <a:ext cx="9142413" cy="6738938"/>
            <a:chOff x="0" y="74"/>
            <a:chExt cx="5759" cy="4245"/>
          </a:xfrm>
        </p:grpSpPr>
        <p:sp>
          <p:nvSpPr>
            <p:cNvPr id="23" name="Rectangle 3"/>
            <p:cNvSpPr>
              <a:spLocks noChangeArrowheads="1"/>
            </p:cNvSpPr>
            <p:nvPr/>
          </p:nvSpPr>
          <p:spPr bwMode="auto">
            <a:xfrm>
              <a:off x="432" y="4113"/>
              <a:ext cx="2208" cy="20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Rectangle 4"/>
            <p:cNvSpPr>
              <a:spLocks noChangeArrowheads="1"/>
            </p:cNvSpPr>
            <p:nvPr/>
          </p:nvSpPr>
          <p:spPr bwMode="auto">
            <a:xfrm>
              <a:off x="432" y="1536"/>
              <a:ext cx="5327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555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555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555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555" y="65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>
              <a:off x="555" y="79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Oval 10"/>
            <p:cNvSpPr>
              <a:spLocks noChangeArrowheads="1"/>
            </p:cNvSpPr>
            <p:nvPr/>
          </p:nvSpPr>
          <p:spPr bwMode="auto">
            <a:xfrm>
              <a:off x="555" y="93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>
              <a:off x="555" y="108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Oval 12"/>
            <p:cNvSpPr>
              <a:spLocks noChangeArrowheads="1"/>
            </p:cNvSpPr>
            <p:nvPr/>
          </p:nvSpPr>
          <p:spPr bwMode="auto">
            <a:xfrm>
              <a:off x="555" y="122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555" y="137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7" name="Group 14"/>
            <p:cNvGrpSpPr/>
            <p:nvPr/>
          </p:nvGrpSpPr>
          <p:grpSpPr>
            <a:xfrm>
              <a:off x="2859" y="4202"/>
              <a:ext cx="2729" cy="41"/>
              <a:chOff x="2859" y="4202"/>
              <a:chExt cx="2729" cy="41"/>
            </a:xfrm>
          </p:grpSpPr>
          <p:sp>
            <p:nvSpPr>
              <p:cNvPr id="40" name="Oval 15"/>
              <p:cNvSpPr>
                <a:spLocks noChangeArrowheads="1"/>
              </p:cNvSpPr>
              <p:nvPr/>
            </p:nvSpPr>
            <p:spPr bwMode="auto">
              <a:xfrm>
                <a:off x="285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Oval 16"/>
              <p:cNvSpPr>
                <a:spLocks noChangeArrowheads="1"/>
              </p:cNvSpPr>
              <p:nvPr/>
            </p:nvSpPr>
            <p:spPr bwMode="auto">
              <a:xfrm>
                <a:off x="324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Oval 17"/>
              <p:cNvSpPr>
                <a:spLocks noChangeArrowheads="1"/>
              </p:cNvSpPr>
              <p:nvPr/>
            </p:nvSpPr>
            <p:spPr bwMode="auto">
              <a:xfrm>
                <a:off x="362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Oval 18"/>
              <p:cNvSpPr>
                <a:spLocks noChangeArrowheads="1"/>
              </p:cNvSpPr>
              <p:nvPr/>
            </p:nvSpPr>
            <p:spPr bwMode="auto">
              <a:xfrm>
                <a:off x="4011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Oval 19"/>
              <p:cNvSpPr>
                <a:spLocks noChangeArrowheads="1"/>
              </p:cNvSpPr>
              <p:nvPr/>
            </p:nvSpPr>
            <p:spPr bwMode="auto">
              <a:xfrm>
                <a:off x="4395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Oval 20"/>
              <p:cNvSpPr>
                <a:spLocks noChangeArrowheads="1"/>
              </p:cNvSpPr>
              <p:nvPr/>
            </p:nvSpPr>
            <p:spPr bwMode="auto">
              <a:xfrm>
                <a:off x="477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Oval 21"/>
              <p:cNvSpPr>
                <a:spLocks noChangeArrowheads="1"/>
              </p:cNvSpPr>
              <p:nvPr/>
            </p:nvSpPr>
            <p:spPr bwMode="auto">
              <a:xfrm>
                <a:off x="516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Oval 22"/>
              <p:cNvSpPr>
                <a:spLocks noChangeArrowheads="1"/>
              </p:cNvSpPr>
              <p:nvPr/>
            </p:nvSpPr>
            <p:spPr bwMode="auto">
              <a:xfrm>
                <a:off x="554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5" name="Oval 23"/>
            <p:cNvSpPr>
              <a:spLocks noChangeArrowheads="1"/>
            </p:cNvSpPr>
            <p:nvPr/>
          </p:nvSpPr>
          <p:spPr bwMode="auto">
            <a:xfrm>
              <a:off x="555" y="50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9" name="Group 24"/>
            <p:cNvGrpSpPr/>
            <p:nvPr/>
          </p:nvGrpSpPr>
          <p:grpSpPr>
            <a:xfrm>
              <a:off x="0" y="2327"/>
              <a:ext cx="1203" cy="1203"/>
              <a:chOff x="0" y="2327"/>
              <a:chExt cx="1203" cy="1203"/>
            </a:xfrm>
          </p:grpSpPr>
          <p:sp>
            <p:nvSpPr>
              <p:cNvPr id="2070" name="Freeform 25"/>
              <p:cNvSpPr/>
              <p:nvPr/>
            </p:nvSpPr>
            <p:spPr>
              <a:xfrm>
                <a:off x="0" y="2394"/>
                <a:ext cx="443" cy="1033"/>
              </a:xfrm>
              <a:custGeom>
                <a:avLst/>
                <a:gdLst/>
                <a:ahLst/>
                <a:cxnLst>
                  <a:cxn ang="0">
                    <a:pos x="290" y="1016"/>
                  </a:cxn>
                  <a:cxn ang="0">
                    <a:pos x="316" y="974"/>
                  </a:cxn>
                  <a:cxn ang="0">
                    <a:pos x="354" y="920"/>
                  </a:cxn>
                  <a:cxn ang="0">
                    <a:pos x="384" y="884"/>
                  </a:cxn>
                  <a:cxn ang="0">
                    <a:pos x="381" y="832"/>
                  </a:cxn>
                  <a:cxn ang="0">
                    <a:pos x="370" y="794"/>
                  </a:cxn>
                  <a:cxn ang="0">
                    <a:pos x="361" y="760"/>
                  </a:cxn>
                  <a:cxn ang="0">
                    <a:pos x="361" y="734"/>
                  </a:cxn>
                  <a:cxn ang="0">
                    <a:pos x="359" y="707"/>
                  </a:cxn>
                  <a:cxn ang="0">
                    <a:pos x="373" y="691"/>
                  </a:cxn>
                  <a:cxn ang="0">
                    <a:pos x="391" y="686"/>
                  </a:cxn>
                  <a:cxn ang="0">
                    <a:pos x="395" y="680"/>
                  </a:cxn>
                  <a:cxn ang="0">
                    <a:pos x="390" y="671"/>
                  </a:cxn>
                  <a:cxn ang="0">
                    <a:pos x="386" y="660"/>
                  </a:cxn>
                  <a:cxn ang="0">
                    <a:pos x="437" y="635"/>
                  </a:cxn>
                  <a:cxn ang="0">
                    <a:pos x="442" y="619"/>
                  </a:cxn>
                  <a:cxn ang="0">
                    <a:pos x="438" y="604"/>
                  </a:cxn>
                  <a:cxn ang="0">
                    <a:pos x="400" y="543"/>
                  </a:cxn>
                  <a:cxn ang="0">
                    <a:pos x="384" y="474"/>
                  </a:cxn>
                  <a:cxn ang="0">
                    <a:pos x="354" y="455"/>
                  </a:cxn>
                  <a:cxn ang="0">
                    <a:pos x="326" y="433"/>
                  </a:cxn>
                  <a:cxn ang="0">
                    <a:pos x="312" y="411"/>
                  </a:cxn>
                  <a:cxn ang="0">
                    <a:pos x="307" y="391"/>
                  </a:cxn>
                  <a:cxn ang="0">
                    <a:pos x="290" y="339"/>
                  </a:cxn>
                  <a:cxn ang="0">
                    <a:pos x="308" y="289"/>
                  </a:cxn>
                  <a:cxn ang="0">
                    <a:pos x="298" y="278"/>
                  </a:cxn>
                  <a:cxn ang="0">
                    <a:pos x="280" y="307"/>
                  </a:cxn>
                  <a:cxn ang="0">
                    <a:pos x="269" y="283"/>
                  </a:cxn>
                  <a:cxn ang="0">
                    <a:pos x="272" y="224"/>
                  </a:cxn>
                  <a:cxn ang="0">
                    <a:pos x="280" y="177"/>
                  </a:cxn>
                  <a:cxn ang="0">
                    <a:pos x="280" y="146"/>
                  </a:cxn>
                  <a:cxn ang="0">
                    <a:pos x="281" y="123"/>
                  </a:cxn>
                  <a:cxn ang="0">
                    <a:pos x="290" y="104"/>
                  </a:cxn>
                  <a:cxn ang="0">
                    <a:pos x="296" y="97"/>
                  </a:cxn>
                  <a:cxn ang="0">
                    <a:pos x="298" y="94"/>
                  </a:cxn>
                  <a:cxn ang="0">
                    <a:pos x="301" y="92"/>
                  </a:cxn>
                  <a:cxn ang="0">
                    <a:pos x="307" y="83"/>
                  </a:cxn>
                  <a:cxn ang="0">
                    <a:pos x="317" y="79"/>
                  </a:cxn>
                  <a:cxn ang="0">
                    <a:pos x="328" y="77"/>
                  </a:cxn>
                  <a:cxn ang="0">
                    <a:pos x="337" y="74"/>
                  </a:cxn>
                  <a:cxn ang="0">
                    <a:pos x="345" y="67"/>
                  </a:cxn>
                  <a:cxn ang="0">
                    <a:pos x="337" y="50"/>
                  </a:cxn>
                  <a:cxn ang="0">
                    <a:pos x="337" y="47"/>
                  </a:cxn>
                  <a:cxn ang="0">
                    <a:pos x="337" y="43"/>
                  </a:cxn>
                  <a:cxn ang="0">
                    <a:pos x="337" y="41"/>
                  </a:cxn>
                  <a:cxn ang="0">
                    <a:pos x="334" y="38"/>
                  </a:cxn>
                  <a:cxn ang="0">
                    <a:pos x="321" y="21"/>
                  </a:cxn>
                  <a:cxn ang="0">
                    <a:pos x="316" y="0"/>
                  </a:cxn>
                  <a:cxn ang="0">
                    <a:pos x="188" y="94"/>
                  </a:cxn>
                  <a:cxn ang="0">
                    <a:pos x="88" y="218"/>
                  </a:cxn>
                  <a:cxn ang="0">
                    <a:pos x="21" y="366"/>
                  </a:cxn>
                  <a:cxn ang="0">
                    <a:pos x="0" y="530"/>
                  </a:cxn>
                  <a:cxn ang="0">
                    <a:pos x="20" y="680"/>
                  </a:cxn>
                  <a:cxn ang="0">
                    <a:pos x="74" y="819"/>
                  </a:cxn>
                  <a:cxn ang="0">
                    <a:pos x="160" y="938"/>
                  </a:cxn>
                  <a:cxn ang="0">
                    <a:pos x="272" y="1032"/>
                  </a:cxn>
                </a:cxnLst>
                <a:rect l="0" t="0" r="0" b="0"/>
                <a:pathLst>
                  <a:path w="443" h="1033">
                    <a:moveTo>
                      <a:pt x="272" y="1032"/>
                    </a:moveTo>
                    <a:lnTo>
                      <a:pt x="290" y="1016"/>
                    </a:lnTo>
                    <a:lnTo>
                      <a:pt x="301" y="992"/>
                    </a:lnTo>
                    <a:lnTo>
                      <a:pt x="316" y="974"/>
                    </a:lnTo>
                    <a:lnTo>
                      <a:pt x="328" y="955"/>
                    </a:lnTo>
                    <a:lnTo>
                      <a:pt x="354" y="920"/>
                    </a:lnTo>
                    <a:lnTo>
                      <a:pt x="373" y="904"/>
                    </a:lnTo>
                    <a:lnTo>
                      <a:pt x="384" y="884"/>
                    </a:lnTo>
                    <a:lnTo>
                      <a:pt x="390" y="848"/>
                    </a:lnTo>
                    <a:lnTo>
                      <a:pt x="381" y="832"/>
                    </a:lnTo>
                    <a:lnTo>
                      <a:pt x="375" y="812"/>
                    </a:lnTo>
                    <a:lnTo>
                      <a:pt x="370" y="794"/>
                    </a:lnTo>
                    <a:lnTo>
                      <a:pt x="361" y="774"/>
                    </a:lnTo>
                    <a:lnTo>
                      <a:pt x="361" y="760"/>
                    </a:lnTo>
                    <a:lnTo>
                      <a:pt x="361" y="747"/>
                    </a:lnTo>
                    <a:lnTo>
                      <a:pt x="361" y="734"/>
                    </a:lnTo>
                    <a:lnTo>
                      <a:pt x="359" y="722"/>
                    </a:lnTo>
                    <a:lnTo>
                      <a:pt x="359" y="707"/>
                    </a:lnTo>
                    <a:lnTo>
                      <a:pt x="364" y="698"/>
                    </a:lnTo>
                    <a:lnTo>
                      <a:pt x="373" y="691"/>
                    </a:lnTo>
                    <a:lnTo>
                      <a:pt x="390" y="686"/>
                    </a:lnTo>
                    <a:lnTo>
                      <a:pt x="391" y="686"/>
                    </a:lnTo>
                    <a:lnTo>
                      <a:pt x="395" y="682"/>
                    </a:lnTo>
                    <a:lnTo>
                      <a:pt x="395" y="680"/>
                    </a:lnTo>
                    <a:lnTo>
                      <a:pt x="395" y="677"/>
                    </a:lnTo>
                    <a:lnTo>
                      <a:pt x="390" y="671"/>
                    </a:lnTo>
                    <a:lnTo>
                      <a:pt x="386" y="666"/>
                    </a:lnTo>
                    <a:lnTo>
                      <a:pt x="386" y="660"/>
                    </a:lnTo>
                    <a:lnTo>
                      <a:pt x="395" y="655"/>
                    </a:lnTo>
                    <a:lnTo>
                      <a:pt x="437" y="635"/>
                    </a:lnTo>
                    <a:lnTo>
                      <a:pt x="442" y="626"/>
                    </a:lnTo>
                    <a:lnTo>
                      <a:pt x="442" y="619"/>
                    </a:lnTo>
                    <a:lnTo>
                      <a:pt x="442" y="613"/>
                    </a:lnTo>
                    <a:lnTo>
                      <a:pt x="438" y="604"/>
                    </a:lnTo>
                    <a:lnTo>
                      <a:pt x="417" y="577"/>
                    </a:lnTo>
                    <a:lnTo>
                      <a:pt x="400" y="543"/>
                    </a:lnTo>
                    <a:lnTo>
                      <a:pt x="391" y="511"/>
                    </a:lnTo>
                    <a:lnTo>
                      <a:pt x="384" y="474"/>
                    </a:lnTo>
                    <a:lnTo>
                      <a:pt x="368" y="465"/>
                    </a:lnTo>
                    <a:lnTo>
                      <a:pt x="354" y="455"/>
                    </a:lnTo>
                    <a:lnTo>
                      <a:pt x="339" y="444"/>
                    </a:lnTo>
                    <a:lnTo>
                      <a:pt x="326" y="433"/>
                    </a:lnTo>
                    <a:lnTo>
                      <a:pt x="317" y="422"/>
                    </a:lnTo>
                    <a:lnTo>
                      <a:pt x="312" y="411"/>
                    </a:lnTo>
                    <a:lnTo>
                      <a:pt x="308" y="402"/>
                    </a:lnTo>
                    <a:lnTo>
                      <a:pt x="307" y="391"/>
                    </a:lnTo>
                    <a:lnTo>
                      <a:pt x="285" y="363"/>
                    </a:lnTo>
                    <a:lnTo>
                      <a:pt x="290" y="339"/>
                    </a:lnTo>
                    <a:lnTo>
                      <a:pt x="301" y="314"/>
                    </a:lnTo>
                    <a:lnTo>
                      <a:pt x="308" y="289"/>
                    </a:lnTo>
                    <a:lnTo>
                      <a:pt x="308" y="267"/>
                    </a:lnTo>
                    <a:lnTo>
                      <a:pt x="298" y="278"/>
                    </a:lnTo>
                    <a:lnTo>
                      <a:pt x="287" y="294"/>
                    </a:lnTo>
                    <a:lnTo>
                      <a:pt x="280" y="307"/>
                    </a:lnTo>
                    <a:lnTo>
                      <a:pt x="272" y="314"/>
                    </a:lnTo>
                    <a:lnTo>
                      <a:pt x="269" y="283"/>
                    </a:lnTo>
                    <a:lnTo>
                      <a:pt x="271" y="254"/>
                    </a:lnTo>
                    <a:lnTo>
                      <a:pt x="272" y="224"/>
                    </a:lnTo>
                    <a:lnTo>
                      <a:pt x="272" y="195"/>
                    </a:lnTo>
                    <a:lnTo>
                      <a:pt x="280" y="177"/>
                    </a:lnTo>
                    <a:lnTo>
                      <a:pt x="280" y="164"/>
                    </a:lnTo>
                    <a:lnTo>
                      <a:pt x="280" y="146"/>
                    </a:lnTo>
                    <a:lnTo>
                      <a:pt x="281" y="133"/>
                    </a:lnTo>
                    <a:lnTo>
                      <a:pt x="281" y="123"/>
                    </a:lnTo>
                    <a:lnTo>
                      <a:pt x="285" y="113"/>
                    </a:lnTo>
                    <a:lnTo>
                      <a:pt x="290" y="104"/>
                    </a:lnTo>
                    <a:lnTo>
                      <a:pt x="296" y="97"/>
                    </a:lnTo>
                    <a:lnTo>
                      <a:pt x="298" y="94"/>
                    </a:lnTo>
                    <a:lnTo>
                      <a:pt x="301" y="92"/>
                    </a:lnTo>
                    <a:lnTo>
                      <a:pt x="303" y="86"/>
                    </a:lnTo>
                    <a:lnTo>
                      <a:pt x="307" y="83"/>
                    </a:lnTo>
                    <a:lnTo>
                      <a:pt x="308" y="83"/>
                    </a:lnTo>
                    <a:lnTo>
                      <a:pt x="317" y="79"/>
                    </a:lnTo>
                    <a:lnTo>
                      <a:pt x="323" y="77"/>
                    </a:lnTo>
                    <a:lnTo>
                      <a:pt x="328" y="77"/>
                    </a:lnTo>
                    <a:lnTo>
                      <a:pt x="334" y="74"/>
                    </a:lnTo>
                    <a:lnTo>
                      <a:pt x="337" y="74"/>
                    </a:lnTo>
                    <a:lnTo>
                      <a:pt x="339" y="72"/>
                    </a:lnTo>
                    <a:lnTo>
                      <a:pt x="345" y="67"/>
                    </a:lnTo>
                    <a:lnTo>
                      <a:pt x="345" y="63"/>
                    </a:lnTo>
                    <a:lnTo>
                      <a:pt x="337" y="50"/>
                    </a:lnTo>
                    <a:lnTo>
                      <a:pt x="337" y="47"/>
                    </a:lnTo>
                    <a:lnTo>
                      <a:pt x="337" y="43"/>
                    </a:lnTo>
                    <a:lnTo>
                      <a:pt x="337" y="41"/>
                    </a:lnTo>
                    <a:lnTo>
                      <a:pt x="334" y="41"/>
                    </a:lnTo>
                    <a:lnTo>
                      <a:pt x="334" y="38"/>
                    </a:lnTo>
                    <a:lnTo>
                      <a:pt x="328" y="30"/>
                    </a:lnTo>
                    <a:lnTo>
                      <a:pt x="321" y="21"/>
                    </a:lnTo>
                    <a:lnTo>
                      <a:pt x="317" y="11"/>
                    </a:lnTo>
                    <a:lnTo>
                      <a:pt x="316" y="0"/>
                    </a:lnTo>
                    <a:lnTo>
                      <a:pt x="249" y="41"/>
                    </a:lnTo>
                    <a:lnTo>
                      <a:pt x="188" y="94"/>
                    </a:lnTo>
                    <a:lnTo>
                      <a:pt x="133" y="151"/>
                    </a:lnTo>
                    <a:lnTo>
                      <a:pt x="88" y="218"/>
                    </a:lnTo>
                    <a:lnTo>
                      <a:pt x="50" y="289"/>
                    </a:lnTo>
                    <a:lnTo>
                      <a:pt x="21" y="366"/>
                    </a:lnTo>
                    <a:lnTo>
                      <a:pt x="5" y="446"/>
                    </a:lnTo>
                    <a:lnTo>
                      <a:pt x="0" y="530"/>
                    </a:lnTo>
                    <a:lnTo>
                      <a:pt x="5" y="608"/>
                    </a:lnTo>
                    <a:lnTo>
                      <a:pt x="20" y="680"/>
                    </a:lnTo>
                    <a:lnTo>
                      <a:pt x="45" y="751"/>
                    </a:lnTo>
                    <a:lnTo>
                      <a:pt x="74" y="819"/>
                    </a:lnTo>
                    <a:lnTo>
                      <a:pt x="114" y="879"/>
                    </a:lnTo>
                    <a:lnTo>
                      <a:pt x="160" y="938"/>
                    </a:lnTo>
                    <a:lnTo>
                      <a:pt x="215" y="987"/>
                    </a:lnTo>
                    <a:lnTo>
                      <a:pt x="272" y="1032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26"/>
              <p:cNvSpPr/>
              <p:nvPr/>
            </p:nvSpPr>
            <p:spPr>
              <a:xfrm>
                <a:off x="379" y="2327"/>
                <a:ext cx="824" cy="1203"/>
              </a:xfrm>
              <a:custGeom>
                <a:avLst/>
                <a:gdLst/>
                <a:ahLst/>
                <a:cxnLst>
                  <a:cxn ang="0">
                    <a:pos x="796" y="688"/>
                  </a:cxn>
                  <a:cxn ang="0">
                    <a:pos x="756" y="641"/>
                  </a:cxn>
                  <a:cxn ang="0">
                    <a:pos x="812" y="615"/>
                  </a:cxn>
                  <a:cxn ang="0">
                    <a:pos x="814" y="502"/>
                  </a:cxn>
                  <a:cxn ang="0">
                    <a:pos x="705" y="247"/>
                  </a:cxn>
                  <a:cxn ang="0">
                    <a:pos x="651" y="262"/>
                  </a:cxn>
                  <a:cxn ang="0">
                    <a:pos x="574" y="289"/>
                  </a:cxn>
                  <a:cxn ang="0">
                    <a:pos x="536" y="258"/>
                  </a:cxn>
                  <a:cxn ang="0">
                    <a:pos x="563" y="170"/>
                  </a:cxn>
                  <a:cxn ang="0">
                    <a:pos x="532" y="81"/>
                  </a:cxn>
                  <a:cxn ang="0">
                    <a:pos x="455" y="56"/>
                  </a:cxn>
                  <a:cxn ang="0">
                    <a:pos x="484" y="150"/>
                  </a:cxn>
                  <a:cxn ang="0">
                    <a:pos x="465" y="190"/>
                  </a:cxn>
                  <a:cxn ang="0">
                    <a:pos x="442" y="200"/>
                  </a:cxn>
                  <a:cxn ang="0">
                    <a:pos x="419" y="164"/>
                  </a:cxn>
                  <a:cxn ang="0">
                    <a:pos x="381" y="108"/>
                  </a:cxn>
                  <a:cxn ang="0">
                    <a:pos x="406" y="108"/>
                  </a:cxn>
                  <a:cxn ang="0">
                    <a:pos x="424" y="72"/>
                  </a:cxn>
                  <a:cxn ang="0">
                    <a:pos x="325" y="0"/>
                  </a:cxn>
                  <a:cxn ang="0">
                    <a:pos x="281" y="27"/>
                  </a:cxn>
                  <a:cxn ang="0">
                    <a:pos x="240" y="72"/>
                  </a:cxn>
                  <a:cxn ang="0">
                    <a:pos x="209" y="114"/>
                  </a:cxn>
                  <a:cxn ang="0">
                    <a:pos x="209" y="150"/>
                  </a:cxn>
                  <a:cxn ang="0">
                    <a:pos x="240" y="164"/>
                  </a:cxn>
                  <a:cxn ang="0">
                    <a:pos x="209" y="222"/>
                  </a:cxn>
                  <a:cxn ang="0">
                    <a:pos x="213" y="242"/>
                  </a:cxn>
                  <a:cxn ang="0">
                    <a:pos x="267" y="222"/>
                  </a:cxn>
                  <a:cxn ang="0">
                    <a:pos x="303" y="170"/>
                  </a:cxn>
                  <a:cxn ang="0">
                    <a:pos x="354" y="231"/>
                  </a:cxn>
                  <a:cxn ang="0">
                    <a:pos x="372" y="291"/>
                  </a:cxn>
                  <a:cxn ang="0">
                    <a:pos x="348" y="294"/>
                  </a:cxn>
                  <a:cxn ang="0">
                    <a:pos x="298" y="309"/>
                  </a:cxn>
                  <a:cxn ang="0">
                    <a:pos x="323" y="330"/>
                  </a:cxn>
                  <a:cxn ang="0">
                    <a:pos x="260" y="339"/>
                  </a:cxn>
                  <a:cxn ang="0">
                    <a:pos x="189" y="411"/>
                  </a:cxn>
                  <a:cxn ang="0">
                    <a:pos x="184" y="469"/>
                  </a:cxn>
                  <a:cxn ang="0">
                    <a:pos x="148" y="435"/>
                  </a:cxn>
                  <a:cxn ang="0">
                    <a:pos x="83" y="402"/>
                  </a:cxn>
                  <a:cxn ang="0">
                    <a:pos x="0" y="455"/>
                  </a:cxn>
                  <a:cxn ang="0">
                    <a:pos x="54" y="496"/>
                  </a:cxn>
                  <a:cxn ang="0">
                    <a:pos x="74" y="485"/>
                  </a:cxn>
                  <a:cxn ang="0">
                    <a:pos x="54" y="608"/>
                  </a:cxn>
                  <a:cxn ang="0">
                    <a:pos x="132" y="641"/>
                  </a:cxn>
                  <a:cxn ang="0">
                    <a:pos x="195" y="661"/>
                  </a:cxn>
                  <a:cxn ang="0">
                    <a:pos x="249" y="744"/>
                  </a:cxn>
                  <a:cxn ang="0">
                    <a:pos x="334" y="886"/>
                  </a:cxn>
                  <a:cxn ang="0">
                    <a:pos x="391" y="1007"/>
                  </a:cxn>
                  <a:cxn ang="0">
                    <a:pos x="292" y="1052"/>
                  </a:cxn>
                  <a:cxn ang="0">
                    <a:pos x="182" y="1105"/>
                  </a:cxn>
                  <a:cxn ang="0">
                    <a:pos x="68" y="1180"/>
                  </a:cxn>
                  <a:cxn ang="0">
                    <a:pos x="200" y="1202"/>
                  </a:cxn>
                  <a:cxn ang="0">
                    <a:pos x="417" y="1168"/>
                  </a:cxn>
                  <a:cxn ang="0">
                    <a:pos x="613" y="1052"/>
                  </a:cxn>
                  <a:cxn ang="0">
                    <a:pos x="610" y="929"/>
                  </a:cxn>
                  <a:cxn ang="0">
                    <a:pos x="543" y="888"/>
                  </a:cxn>
                  <a:cxn ang="0">
                    <a:pos x="567" y="791"/>
                  </a:cxn>
                  <a:cxn ang="0">
                    <a:pos x="655" y="738"/>
                  </a:cxn>
                  <a:cxn ang="0">
                    <a:pos x="725" y="713"/>
                  </a:cxn>
                  <a:cxn ang="0">
                    <a:pos x="792" y="729"/>
                  </a:cxn>
                </a:cxnLst>
                <a:rect l="0" t="0" r="0" b="0"/>
                <a:pathLst>
                  <a:path w="824" h="1203">
                    <a:moveTo>
                      <a:pt x="803" y="736"/>
                    </a:moveTo>
                    <a:lnTo>
                      <a:pt x="807" y="724"/>
                    </a:lnTo>
                    <a:lnTo>
                      <a:pt x="808" y="713"/>
                    </a:lnTo>
                    <a:lnTo>
                      <a:pt x="812" y="702"/>
                    </a:lnTo>
                    <a:lnTo>
                      <a:pt x="814" y="691"/>
                    </a:lnTo>
                    <a:lnTo>
                      <a:pt x="803" y="691"/>
                    </a:lnTo>
                    <a:lnTo>
                      <a:pt x="796" y="688"/>
                    </a:lnTo>
                    <a:lnTo>
                      <a:pt x="783" y="686"/>
                    </a:lnTo>
                    <a:lnTo>
                      <a:pt x="776" y="680"/>
                    </a:lnTo>
                    <a:lnTo>
                      <a:pt x="770" y="675"/>
                    </a:lnTo>
                    <a:lnTo>
                      <a:pt x="767" y="666"/>
                    </a:lnTo>
                    <a:lnTo>
                      <a:pt x="761" y="661"/>
                    </a:lnTo>
                    <a:lnTo>
                      <a:pt x="760" y="655"/>
                    </a:lnTo>
                    <a:lnTo>
                      <a:pt x="756" y="641"/>
                    </a:lnTo>
                    <a:lnTo>
                      <a:pt x="756" y="624"/>
                    </a:lnTo>
                    <a:lnTo>
                      <a:pt x="760" y="610"/>
                    </a:lnTo>
                    <a:lnTo>
                      <a:pt x="767" y="599"/>
                    </a:lnTo>
                    <a:lnTo>
                      <a:pt x="781" y="597"/>
                    </a:lnTo>
                    <a:lnTo>
                      <a:pt x="792" y="599"/>
                    </a:lnTo>
                    <a:lnTo>
                      <a:pt x="803" y="608"/>
                    </a:lnTo>
                    <a:lnTo>
                      <a:pt x="812" y="615"/>
                    </a:lnTo>
                    <a:lnTo>
                      <a:pt x="819" y="628"/>
                    </a:lnTo>
                    <a:lnTo>
                      <a:pt x="823" y="619"/>
                    </a:lnTo>
                    <a:lnTo>
                      <a:pt x="823" y="610"/>
                    </a:lnTo>
                    <a:lnTo>
                      <a:pt x="823" y="605"/>
                    </a:lnTo>
                    <a:lnTo>
                      <a:pt x="823" y="597"/>
                    </a:lnTo>
                    <a:lnTo>
                      <a:pt x="819" y="549"/>
                    </a:lnTo>
                    <a:lnTo>
                      <a:pt x="814" y="502"/>
                    </a:lnTo>
                    <a:lnTo>
                      <a:pt x="807" y="455"/>
                    </a:lnTo>
                    <a:lnTo>
                      <a:pt x="792" y="411"/>
                    </a:lnTo>
                    <a:lnTo>
                      <a:pt x="776" y="366"/>
                    </a:lnTo>
                    <a:lnTo>
                      <a:pt x="756" y="325"/>
                    </a:lnTo>
                    <a:lnTo>
                      <a:pt x="734" y="285"/>
                    </a:lnTo>
                    <a:lnTo>
                      <a:pt x="709" y="247"/>
                    </a:lnTo>
                    <a:lnTo>
                      <a:pt x="705" y="247"/>
                    </a:lnTo>
                    <a:lnTo>
                      <a:pt x="702" y="244"/>
                    </a:lnTo>
                    <a:lnTo>
                      <a:pt x="698" y="244"/>
                    </a:lnTo>
                    <a:lnTo>
                      <a:pt x="693" y="242"/>
                    </a:lnTo>
                    <a:lnTo>
                      <a:pt x="677" y="253"/>
                    </a:lnTo>
                    <a:lnTo>
                      <a:pt x="668" y="254"/>
                    </a:lnTo>
                    <a:lnTo>
                      <a:pt x="660" y="258"/>
                    </a:lnTo>
                    <a:lnTo>
                      <a:pt x="651" y="262"/>
                    </a:lnTo>
                    <a:lnTo>
                      <a:pt x="642" y="264"/>
                    </a:lnTo>
                    <a:lnTo>
                      <a:pt x="631" y="267"/>
                    </a:lnTo>
                    <a:lnTo>
                      <a:pt x="619" y="273"/>
                    </a:lnTo>
                    <a:lnTo>
                      <a:pt x="606" y="278"/>
                    </a:lnTo>
                    <a:lnTo>
                      <a:pt x="594" y="283"/>
                    </a:lnTo>
                    <a:lnTo>
                      <a:pt x="583" y="285"/>
                    </a:lnTo>
                    <a:lnTo>
                      <a:pt x="574" y="289"/>
                    </a:lnTo>
                    <a:lnTo>
                      <a:pt x="567" y="291"/>
                    </a:lnTo>
                    <a:lnTo>
                      <a:pt x="557" y="289"/>
                    </a:lnTo>
                    <a:lnTo>
                      <a:pt x="554" y="285"/>
                    </a:lnTo>
                    <a:lnTo>
                      <a:pt x="548" y="280"/>
                    </a:lnTo>
                    <a:lnTo>
                      <a:pt x="547" y="278"/>
                    </a:lnTo>
                    <a:lnTo>
                      <a:pt x="543" y="273"/>
                    </a:lnTo>
                    <a:lnTo>
                      <a:pt x="536" y="258"/>
                    </a:lnTo>
                    <a:lnTo>
                      <a:pt x="532" y="244"/>
                    </a:lnTo>
                    <a:lnTo>
                      <a:pt x="532" y="231"/>
                    </a:lnTo>
                    <a:lnTo>
                      <a:pt x="530" y="217"/>
                    </a:lnTo>
                    <a:lnTo>
                      <a:pt x="532" y="202"/>
                    </a:lnTo>
                    <a:lnTo>
                      <a:pt x="541" y="190"/>
                    </a:lnTo>
                    <a:lnTo>
                      <a:pt x="552" y="177"/>
                    </a:lnTo>
                    <a:lnTo>
                      <a:pt x="563" y="170"/>
                    </a:lnTo>
                    <a:lnTo>
                      <a:pt x="574" y="159"/>
                    </a:lnTo>
                    <a:lnTo>
                      <a:pt x="583" y="146"/>
                    </a:lnTo>
                    <a:lnTo>
                      <a:pt x="588" y="134"/>
                    </a:lnTo>
                    <a:lnTo>
                      <a:pt x="588" y="119"/>
                    </a:lnTo>
                    <a:lnTo>
                      <a:pt x="568" y="105"/>
                    </a:lnTo>
                    <a:lnTo>
                      <a:pt x="552" y="92"/>
                    </a:lnTo>
                    <a:lnTo>
                      <a:pt x="532" y="81"/>
                    </a:lnTo>
                    <a:lnTo>
                      <a:pt x="512" y="70"/>
                    </a:lnTo>
                    <a:lnTo>
                      <a:pt x="491" y="58"/>
                    </a:lnTo>
                    <a:lnTo>
                      <a:pt x="471" y="47"/>
                    </a:lnTo>
                    <a:lnTo>
                      <a:pt x="449" y="38"/>
                    </a:lnTo>
                    <a:lnTo>
                      <a:pt x="428" y="31"/>
                    </a:lnTo>
                    <a:lnTo>
                      <a:pt x="442" y="45"/>
                    </a:lnTo>
                    <a:lnTo>
                      <a:pt x="455" y="56"/>
                    </a:lnTo>
                    <a:lnTo>
                      <a:pt x="465" y="63"/>
                    </a:lnTo>
                    <a:lnTo>
                      <a:pt x="484" y="74"/>
                    </a:lnTo>
                    <a:lnTo>
                      <a:pt x="485" y="88"/>
                    </a:lnTo>
                    <a:lnTo>
                      <a:pt x="484" y="105"/>
                    </a:lnTo>
                    <a:lnTo>
                      <a:pt x="478" y="123"/>
                    </a:lnTo>
                    <a:lnTo>
                      <a:pt x="478" y="135"/>
                    </a:lnTo>
                    <a:lnTo>
                      <a:pt x="484" y="150"/>
                    </a:lnTo>
                    <a:lnTo>
                      <a:pt x="484" y="155"/>
                    </a:lnTo>
                    <a:lnTo>
                      <a:pt x="480" y="161"/>
                    </a:lnTo>
                    <a:lnTo>
                      <a:pt x="474" y="166"/>
                    </a:lnTo>
                    <a:lnTo>
                      <a:pt x="469" y="170"/>
                    </a:lnTo>
                    <a:lnTo>
                      <a:pt x="465" y="175"/>
                    </a:lnTo>
                    <a:lnTo>
                      <a:pt x="465" y="180"/>
                    </a:lnTo>
                    <a:lnTo>
                      <a:pt x="465" y="190"/>
                    </a:lnTo>
                    <a:lnTo>
                      <a:pt x="464" y="195"/>
                    </a:lnTo>
                    <a:lnTo>
                      <a:pt x="460" y="197"/>
                    </a:lnTo>
                    <a:lnTo>
                      <a:pt x="458" y="200"/>
                    </a:lnTo>
                    <a:lnTo>
                      <a:pt x="455" y="200"/>
                    </a:lnTo>
                    <a:lnTo>
                      <a:pt x="453" y="200"/>
                    </a:lnTo>
                    <a:lnTo>
                      <a:pt x="447" y="197"/>
                    </a:lnTo>
                    <a:lnTo>
                      <a:pt x="442" y="200"/>
                    </a:lnTo>
                    <a:lnTo>
                      <a:pt x="433" y="202"/>
                    </a:lnTo>
                    <a:lnTo>
                      <a:pt x="428" y="202"/>
                    </a:lnTo>
                    <a:lnTo>
                      <a:pt x="424" y="200"/>
                    </a:lnTo>
                    <a:lnTo>
                      <a:pt x="424" y="197"/>
                    </a:lnTo>
                    <a:lnTo>
                      <a:pt x="422" y="195"/>
                    </a:lnTo>
                    <a:lnTo>
                      <a:pt x="419" y="164"/>
                    </a:lnTo>
                    <a:lnTo>
                      <a:pt x="411" y="159"/>
                    </a:lnTo>
                    <a:lnTo>
                      <a:pt x="406" y="150"/>
                    </a:lnTo>
                    <a:lnTo>
                      <a:pt x="397" y="141"/>
                    </a:lnTo>
                    <a:lnTo>
                      <a:pt x="390" y="134"/>
                    </a:lnTo>
                    <a:lnTo>
                      <a:pt x="386" y="125"/>
                    </a:lnTo>
                    <a:lnTo>
                      <a:pt x="384" y="117"/>
                    </a:lnTo>
                    <a:lnTo>
                      <a:pt x="381" y="108"/>
                    </a:lnTo>
                    <a:lnTo>
                      <a:pt x="384" y="103"/>
                    </a:lnTo>
                    <a:lnTo>
                      <a:pt x="386" y="99"/>
                    </a:lnTo>
                    <a:lnTo>
                      <a:pt x="390" y="99"/>
                    </a:lnTo>
                    <a:lnTo>
                      <a:pt x="390" y="97"/>
                    </a:lnTo>
                    <a:lnTo>
                      <a:pt x="391" y="97"/>
                    </a:lnTo>
                    <a:lnTo>
                      <a:pt x="397" y="103"/>
                    </a:lnTo>
                    <a:lnTo>
                      <a:pt x="406" y="108"/>
                    </a:lnTo>
                    <a:lnTo>
                      <a:pt x="413" y="110"/>
                    </a:lnTo>
                    <a:lnTo>
                      <a:pt x="422" y="110"/>
                    </a:lnTo>
                    <a:lnTo>
                      <a:pt x="424" y="110"/>
                    </a:lnTo>
                    <a:lnTo>
                      <a:pt x="424" y="108"/>
                    </a:lnTo>
                    <a:lnTo>
                      <a:pt x="424" y="72"/>
                    </a:lnTo>
                    <a:lnTo>
                      <a:pt x="411" y="56"/>
                    </a:lnTo>
                    <a:lnTo>
                      <a:pt x="395" y="42"/>
                    </a:lnTo>
                    <a:lnTo>
                      <a:pt x="377" y="27"/>
                    </a:lnTo>
                    <a:lnTo>
                      <a:pt x="364" y="9"/>
                    </a:lnTo>
                    <a:lnTo>
                      <a:pt x="350" y="5"/>
                    </a:lnTo>
                    <a:lnTo>
                      <a:pt x="339" y="2"/>
                    </a:lnTo>
                    <a:lnTo>
                      <a:pt x="325" y="0"/>
                    </a:lnTo>
                    <a:lnTo>
                      <a:pt x="312" y="0"/>
                    </a:lnTo>
                    <a:lnTo>
                      <a:pt x="308" y="0"/>
                    </a:lnTo>
                    <a:lnTo>
                      <a:pt x="308" y="2"/>
                    </a:lnTo>
                    <a:lnTo>
                      <a:pt x="308" y="5"/>
                    </a:lnTo>
                    <a:lnTo>
                      <a:pt x="307" y="9"/>
                    </a:lnTo>
                    <a:lnTo>
                      <a:pt x="289" y="14"/>
                    </a:lnTo>
                    <a:lnTo>
                      <a:pt x="281" y="27"/>
                    </a:lnTo>
                    <a:lnTo>
                      <a:pt x="276" y="42"/>
                    </a:lnTo>
                    <a:lnTo>
                      <a:pt x="265" y="56"/>
                    </a:lnTo>
                    <a:lnTo>
                      <a:pt x="260" y="56"/>
                    </a:lnTo>
                    <a:lnTo>
                      <a:pt x="256" y="56"/>
                    </a:lnTo>
                    <a:lnTo>
                      <a:pt x="251" y="56"/>
                    </a:lnTo>
                    <a:lnTo>
                      <a:pt x="249" y="58"/>
                    </a:lnTo>
                    <a:lnTo>
                      <a:pt x="240" y="72"/>
                    </a:lnTo>
                    <a:lnTo>
                      <a:pt x="231" y="87"/>
                    </a:lnTo>
                    <a:lnTo>
                      <a:pt x="224" y="99"/>
                    </a:lnTo>
                    <a:lnTo>
                      <a:pt x="213" y="110"/>
                    </a:lnTo>
                    <a:lnTo>
                      <a:pt x="209" y="110"/>
                    </a:lnTo>
                    <a:lnTo>
                      <a:pt x="209" y="114"/>
                    </a:lnTo>
                    <a:lnTo>
                      <a:pt x="184" y="139"/>
                    </a:lnTo>
                    <a:lnTo>
                      <a:pt x="184" y="141"/>
                    </a:lnTo>
                    <a:lnTo>
                      <a:pt x="195" y="146"/>
                    </a:lnTo>
                    <a:lnTo>
                      <a:pt x="209" y="150"/>
                    </a:lnTo>
                    <a:lnTo>
                      <a:pt x="224" y="153"/>
                    </a:lnTo>
                    <a:lnTo>
                      <a:pt x="234" y="153"/>
                    </a:lnTo>
                    <a:lnTo>
                      <a:pt x="236" y="155"/>
                    </a:lnTo>
                    <a:lnTo>
                      <a:pt x="240" y="155"/>
                    </a:lnTo>
                    <a:lnTo>
                      <a:pt x="240" y="159"/>
                    </a:lnTo>
                    <a:lnTo>
                      <a:pt x="242" y="161"/>
                    </a:lnTo>
                    <a:lnTo>
                      <a:pt x="240" y="164"/>
                    </a:lnTo>
                    <a:lnTo>
                      <a:pt x="234" y="166"/>
                    </a:lnTo>
                    <a:lnTo>
                      <a:pt x="231" y="170"/>
                    </a:lnTo>
                    <a:lnTo>
                      <a:pt x="225" y="171"/>
                    </a:lnTo>
                    <a:lnTo>
                      <a:pt x="220" y="180"/>
                    </a:lnTo>
                    <a:lnTo>
                      <a:pt x="215" y="195"/>
                    </a:lnTo>
                    <a:lnTo>
                      <a:pt x="209" y="208"/>
                    </a:lnTo>
                    <a:lnTo>
                      <a:pt x="209" y="222"/>
                    </a:lnTo>
                    <a:lnTo>
                      <a:pt x="213" y="227"/>
                    </a:lnTo>
                    <a:lnTo>
                      <a:pt x="215" y="227"/>
                    </a:lnTo>
                    <a:lnTo>
                      <a:pt x="213" y="231"/>
                    </a:lnTo>
                    <a:lnTo>
                      <a:pt x="209" y="238"/>
                    </a:lnTo>
                    <a:lnTo>
                      <a:pt x="213" y="242"/>
                    </a:lnTo>
                    <a:lnTo>
                      <a:pt x="215" y="244"/>
                    </a:lnTo>
                    <a:lnTo>
                      <a:pt x="231" y="233"/>
                    </a:lnTo>
                    <a:lnTo>
                      <a:pt x="260" y="231"/>
                    </a:lnTo>
                    <a:lnTo>
                      <a:pt x="260" y="227"/>
                    </a:lnTo>
                    <a:lnTo>
                      <a:pt x="262" y="226"/>
                    </a:lnTo>
                    <a:lnTo>
                      <a:pt x="265" y="226"/>
                    </a:lnTo>
                    <a:lnTo>
                      <a:pt x="267" y="222"/>
                    </a:lnTo>
                    <a:lnTo>
                      <a:pt x="267" y="200"/>
                    </a:lnTo>
                    <a:lnTo>
                      <a:pt x="289" y="155"/>
                    </a:lnTo>
                    <a:lnTo>
                      <a:pt x="292" y="155"/>
                    </a:lnTo>
                    <a:lnTo>
                      <a:pt x="303" y="170"/>
                    </a:lnTo>
                    <a:lnTo>
                      <a:pt x="312" y="180"/>
                    </a:lnTo>
                    <a:lnTo>
                      <a:pt x="323" y="195"/>
                    </a:lnTo>
                    <a:lnTo>
                      <a:pt x="336" y="206"/>
                    </a:lnTo>
                    <a:lnTo>
                      <a:pt x="343" y="211"/>
                    </a:lnTo>
                    <a:lnTo>
                      <a:pt x="345" y="217"/>
                    </a:lnTo>
                    <a:lnTo>
                      <a:pt x="350" y="226"/>
                    </a:lnTo>
                    <a:lnTo>
                      <a:pt x="354" y="231"/>
                    </a:lnTo>
                    <a:lnTo>
                      <a:pt x="354" y="244"/>
                    </a:lnTo>
                    <a:lnTo>
                      <a:pt x="354" y="258"/>
                    </a:lnTo>
                    <a:lnTo>
                      <a:pt x="359" y="273"/>
                    </a:lnTo>
                    <a:lnTo>
                      <a:pt x="364" y="283"/>
                    </a:lnTo>
                    <a:lnTo>
                      <a:pt x="366" y="285"/>
                    </a:lnTo>
                    <a:lnTo>
                      <a:pt x="370" y="289"/>
                    </a:lnTo>
                    <a:lnTo>
                      <a:pt x="372" y="291"/>
                    </a:lnTo>
                    <a:lnTo>
                      <a:pt x="375" y="294"/>
                    </a:lnTo>
                    <a:lnTo>
                      <a:pt x="375" y="298"/>
                    </a:lnTo>
                    <a:lnTo>
                      <a:pt x="372" y="300"/>
                    </a:lnTo>
                    <a:lnTo>
                      <a:pt x="372" y="305"/>
                    </a:lnTo>
                    <a:lnTo>
                      <a:pt x="370" y="309"/>
                    </a:lnTo>
                    <a:lnTo>
                      <a:pt x="359" y="305"/>
                    </a:lnTo>
                    <a:lnTo>
                      <a:pt x="348" y="294"/>
                    </a:lnTo>
                    <a:lnTo>
                      <a:pt x="336" y="285"/>
                    </a:lnTo>
                    <a:lnTo>
                      <a:pt x="323" y="283"/>
                    </a:lnTo>
                    <a:lnTo>
                      <a:pt x="314" y="289"/>
                    </a:lnTo>
                    <a:lnTo>
                      <a:pt x="308" y="294"/>
                    </a:lnTo>
                    <a:lnTo>
                      <a:pt x="299" y="300"/>
                    </a:lnTo>
                    <a:lnTo>
                      <a:pt x="296" y="305"/>
                    </a:lnTo>
                    <a:lnTo>
                      <a:pt x="298" y="309"/>
                    </a:lnTo>
                    <a:lnTo>
                      <a:pt x="299" y="310"/>
                    </a:lnTo>
                    <a:lnTo>
                      <a:pt x="299" y="314"/>
                    </a:lnTo>
                    <a:lnTo>
                      <a:pt x="303" y="314"/>
                    </a:lnTo>
                    <a:lnTo>
                      <a:pt x="312" y="314"/>
                    </a:lnTo>
                    <a:lnTo>
                      <a:pt x="317" y="316"/>
                    </a:lnTo>
                    <a:lnTo>
                      <a:pt x="319" y="321"/>
                    </a:lnTo>
                    <a:lnTo>
                      <a:pt x="323" y="330"/>
                    </a:lnTo>
                    <a:lnTo>
                      <a:pt x="319" y="334"/>
                    </a:lnTo>
                    <a:lnTo>
                      <a:pt x="317" y="339"/>
                    </a:lnTo>
                    <a:lnTo>
                      <a:pt x="260" y="327"/>
                    </a:lnTo>
                    <a:lnTo>
                      <a:pt x="260" y="334"/>
                    </a:lnTo>
                    <a:lnTo>
                      <a:pt x="260" y="339"/>
                    </a:lnTo>
                    <a:lnTo>
                      <a:pt x="260" y="345"/>
                    </a:lnTo>
                    <a:lnTo>
                      <a:pt x="256" y="347"/>
                    </a:lnTo>
                    <a:lnTo>
                      <a:pt x="251" y="356"/>
                    </a:lnTo>
                    <a:lnTo>
                      <a:pt x="249" y="357"/>
                    </a:lnTo>
                    <a:lnTo>
                      <a:pt x="242" y="366"/>
                    </a:lnTo>
                    <a:lnTo>
                      <a:pt x="225" y="393"/>
                    </a:lnTo>
                    <a:lnTo>
                      <a:pt x="189" y="411"/>
                    </a:lnTo>
                    <a:lnTo>
                      <a:pt x="188" y="413"/>
                    </a:lnTo>
                    <a:lnTo>
                      <a:pt x="184" y="419"/>
                    </a:lnTo>
                    <a:lnTo>
                      <a:pt x="184" y="424"/>
                    </a:lnTo>
                    <a:lnTo>
                      <a:pt x="184" y="430"/>
                    </a:lnTo>
                    <a:lnTo>
                      <a:pt x="184" y="439"/>
                    </a:lnTo>
                    <a:lnTo>
                      <a:pt x="184" y="453"/>
                    </a:lnTo>
                    <a:lnTo>
                      <a:pt x="184" y="469"/>
                    </a:lnTo>
                    <a:lnTo>
                      <a:pt x="184" y="478"/>
                    </a:lnTo>
                    <a:lnTo>
                      <a:pt x="173" y="478"/>
                    </a:lnTo>
                    <a:lnTo>
                      <a:pt x="164" y="475"/>
                    </a:lnTo>
                    <a:lnTo>
                      <a:pt x="157" y="469"/>
                    </a:lnTo>
                    <a:lnTo>
                      <a:pt x="151" y="464"/>
                    </a:lnTo>
                    <a:lnTo>
                      <a:pt x="151" y="449"/>
                    </a:lnTo>
                    <a:lnTo>
                      <a:pt x="148" y="435"/>
                    </a:lnTo>
                    <a:lnTo>
                      <a:pt x="141" y="424"/>
                    </a:lnTo>
                    <a:lnTo>
                      <a:pt x="130" y="413"/>
                    </a:lnTo>
                    <a:lnTo>
                      <a:pt x="117" y="417"/>
                    </a:lnTo>
                    <a:lnTo>
                      <a:pt x="110" y="417"/>
                    </a:lnTo>
                    <a:lnTo>
                      <a:pt x="101" y="413"/>
                    </a:lnTo>
                    <a:lnTo>
                      <a:pt x="94" y="408"/>
                    </a:lnTo>
                    <a:lnTo>
                      <a:pt x="83" y="402"/>
                    </a:lnTo>
                    <a:lnTo>
                      <a:pt x="72" y="397"/>
                    </a:lnTo>
                    <a:lnTo>
                      <a:pt x="59" y="393"/>
                    </a:lnTo>
                    <a:lnTo>
                      <a:pt x="49" y="392"/>
                    </a:lnTo>
                    <a:lnTo>
                      <a:pt x="38" y="402"/>
                    </a:lnTo>
                    <a:lnTo>
                      <a:pt x="21" y="424"/>
                    </a:lnTo>
                    <a:lnTo>
                      <a:pt x="5" y="448"/>
                    </a:lnTo>
                    <a:lnTo>
                      <a:pt x="0" y="455"/>
                    </a:lnTo>
                    <a:lnTo>
                      <a:pt x="21" y="475"/>
                    </a:lnTo>
                    <a:lnTo>
                      <a:pt x="25" y="516"/>
                    </a:lnTo>
                    <a:lnTo>
                      <a:pt x="29" y="516"/>
                    </a:lnTo>
                    <a:lnTo>
                      <a:pt x="38" y="513"/>
                    </a:lnTo>
                    <a:lnTo>
                      <a:pt x="43" y="511"/>
                    </a:lnTo>
                    <a:lnTo>
                      <a:pt x="49" y="505"/>
                    </a:lnTo>
                    <a:lnTo>
                      <a:pt x="54" y="496"/>
                    </a:lnTo>
                    <a:lnTo>
                      <a:pt x="58" y="491"/>
                    </a:lnTo>
                    <a:lnTo>
                      <a:pt x="63" y="485"/>
                    </a:lnTo>
                    <a:lnTo>
                      <a:pt x="72" y="480"/>
                    </a:lnTo>
                    <a:lnTo>
                      <a:pt x="74" y="480"/>
                    </a:lnTo>
                    <a:lnTo>
                      <a:pt x="74" y="484"/>
                    </a:lnTo>
                    <a:lnTo>
                      <a:pt x="74" y="485"/>
                    </a:lnTo>
                    <a:lnTo>
                      <a:pt x="63" y="538"/>
                    </a:lnTo>
                    <a:lnTo>
                      <a:pt x="79" y="556"/>
                    </a:lnTo>
                    <a:lnTo>
                      <a:pt x="77" y="567"/>
                    </a:lnTo>
                    <a:lnTo>
                      <a:pt x="68" y="574"/>
                    </a:lnTo>
                    <a:lnTo>
                      <a:pt x="59" y="583"/>
                    </a:lnTo>
                    <a:lnTo>
                      <a:pt x="54" y="597"/>
                    </a:lnTo>
                    <a:lnTo>
                      <a:pt x="54" y="608"/>
                    </a:lnTo>
                    <a:lnTo>
                      <a:pt x="63" y="619"/>
                    </a:lnTo>
                    <a:lnTo>
                      <a:pt x="74" y="630"/>
                    </a:lnTo>
                    <a:lnTo>
                      <a:pt x="88" y="641"/>
                    </a:lnTo>
                    <a:lnTo>
                      <a:pt x="101" y="646"/>
                    </a:lnTo>
                    <a:lnTo>
                      <a:pt x="114" y="646"/>
                    </a:lnTo>
                    <a:lnTo>
                      <a:pt x="124" y="644"/>
                    </a:lnTo>
                    <a:lnTo>
                      <a:pt x="132" y="641"/>
                    </a:lnTo>
                    <a:lnTo>
                      <a:pt x="141" y="635"/>
                    </a:lnTo>
                    <a:lnTo>
                      <a:pt x="148" y="635"/>
                    </a:lnTo>
                    <a:lnTo>
                      <a:pt x="153" y="639"/>
                    </a:lnTo>
                    <a:lnTo>
                      <a:pt x="160" y="641"/>
                    </a:lnTo>
                    <a:lnTo>
                      <a:pt x="168" y="644"/>
                    </a:lnTo>
                    <a:lnTo>
                      <a:pt x="184" y="652"/>
                    </a:lnTo>
                    <a:lnTo>
                      <a:pt x="195" y="661"/>
                    </a:lnTo>
                    <a:lnTo>
                      <a:pt x="209" y="670"/>
                    </a:lnTo>
                    <a:lnTo>
                      <a:pt x="220" y="677"/>
                    </a:lnTo>
                    <a:lnTo>
                      <a:pt x="225" y="691"/>
                    </a:lnTo>
                    <a:lnTo>
                      <a:pt x="229" y="706"/>
                    </a:lnTo>
                    <a:lnTo>
                      <a:pt x="231" y="722"/>
                    </a:lnTo>
                    <a:lnTo>
                      <a:pt x="234" y="738"/>
                    </a:lnTo>
                    <a:lnTo>
                      <a:pt x="249" y="744"/>
                    </a:lnTo>
                    <a:lnTo>
                      <a:pt x="262" y="749"/>
                    </a:lnTo>
                    <a:lnTo>
                      <a:pt x="276" y="758"/>
                    </a:lnTo>
                    <a:lnTo>
                      <a:pt x="287" y="772"/>
                    </a:lnTo>
                    <a:lnTo>
                      <a:pt x="298" y="800"/>
                    </a:lnTo>
                    <a:lnTo>
                      <a:pt x="308" y="830"/>
                    </a:lnTo>
                    <a:lnTo>
                      <a:pt x="319" y="861"/>
                    </a:lnTo>
                    <a:lnTo>
                      <a:pt x="334" y="886"/>
                    </a:lnTo>
                    <a:lnTo>
                      <a:pt x="350" y="904"/>
                    </a:lnTo>
                    <a:lnTo>
                      <a:pt x="366" y="924"/>
                    </a:lnTo>
                    <a:lnTo>
                      <a:pt x="381" y="944"/>
                    </a:lnTo>
                    <a:lnTo>
                      <a:pt x="395" y="966"/>
                    </a:lnTo>
                    <a:lnTo>
                      <a:pt x="397" y="980"/>
                    </a:lnTo>
                    <a:lnTo>
                      <a:pt x="397" y="993"/>
                    </a:lnTo>
                    <a:lnTo>
                      <a:pt x="391" y="1007"/>
                    </a:lnTo>
                    <a:lnTo>
                      <a:pt x="381" y="1018"/>
                    </a:lnTo>
                    <a:lnTo>
                      <a:pt x="364" y="1022"/>
                    </a:lnTo>
                    <a:lnTo>
                      <a:pt x="348" y="1027"/>
                    </a:lnTo>
                    <a:lnTo>
                      <a:pt x="334" y="1032"/>
                    </a:lnTo>
                    <a:lnTo>
                      <a:pt x="319" y="1038"/>
                    </a:lnTo>
                    <a:lnTo>
                      <a:pt x="307" y="1043"/>
                    </a:lnTo>
                    <a:lnTo>
                      <a:pt x="292" y="1052"/>
                    </a:lnTo>
                    <a:lnTo>
                      <a:pt x="278" y="1063"/>
                    </a:lnTo>
                    <a:lnTo>
                      <a:pt x="262" y="1074"/>
                    </a:lnTo>
                    <a:lnTo>
                      <a:pt x="249" y="1083"/>
                    </a:lnTo>
                    <a:lnTo>
                      <a:pt x="231" y="1090"/>
                    </a:lnTo>
                    <a:lnTo>
                      <a:pt x="215" y="1094"/>
                    </a:lnTo>
                    <a:lnTo>
                      <a:pt x="198" y="1099"/>
                    </a:lnTo>
                    <a:lnTo>
                      <a:pt x="182" y="1105"/>
                    </a:lnTo>
                    <a:lnTo>
                      <a:pt x="164" y="1110"/>
                    </a:lnTo>
                    <a:lnTo>
                      <a:pt x="151" y="1119"/>
                    </a:lnTo>
                    <a:lnTo>
                      <a:pt x="141" y="1132"/>
                    </a:lnTo>
                    <a:lnTo>
                      <a:pt x="124" y="1146"/>
                    </a:lnTo>
                    <a:lnTo>
                      <a:pt x="106" y="1160"/>
                    </a:lnTo>
                    <a:lnTo>
                      <a:pt x="88" y="1171"/>
                    </a:lnTo>
                    <a:lnTo>
                      <a:pt x="68" y="1180"/>
                    </a:lnTo>
                    <a:lnTo>
                      <a:pt x="88" y="1186"/>
                    </a:lnTo>
                    <a:lnTo>
                      <a:pt x="106" y="1188"/>
                    </a:lnTo>
                    <a:lnTo>
                      <a:pt x="124" y="1193"/>
                    </a:lnTo>
                    <a:lnTo>
                      <a:pt x="142" y="1197"/>
                    </a:lnTo>
                    <a:lnTo>
                      <a:pt x="162" y="1198"/>
                    </a:lnTo>
                    <a:lnTo>
                      <a:pt x="182" y="1198"/>
                    </a:lnTo>
                    <a:lnTo>
                      <a:pt x="200" y="1202"/>
                    </a:lnTo>
                    <a:lnTo>
                      <a:pt x="220" y="1202"/>
                    </a:lnTo>
                    <a:lnTo>
                      <a:pt x="252" y="1202"/>
                    </a:lnTo>
                    <a:lnTo>
                      <a:pt x="287" y="1198"/>
                    </a:lnTo>
                    <a:lnTo>
                      <a:pt x="319" y="1193"/>
                    </a:lnTo>
                    <a:lnTo>
                      <a:pt x="354" y="1186"/>
                    </a:lnTo>
                    <a:lnTo>
                      <a:pt x="386" y="1177"/>
                    </a:lnTo>
                    <a:lnTo>
                      <a:pt x="417" y="1168"/>
                    </a:lnTo>
                    <a:lnTo>
                      <a:pt x="447" y="1155"/>
                    </a:lnTo>
                    <a:lnTo>
                      <a:pt x="478" y="1141"/>
                    </a:lnTo>
                    <a:lnTo>
                      <a:pt x="505" y="1126"/>
                    </a:lnTo>
                    <a:lnTo>
                      <a:pt x="536" y="1110"/>
                    </a:lnTo>
                    <a:lnTo>
                      <a:pt x="559" y="1094"/>
                    </a:lnTo>
                    <a:lnTo>
                      <a:pt x="588" y="1074"/>
                    </a:lnTo>
                    <a:lnTo>
                      <a:pt x="613" y="1052"/>
                    </a:lnTo>
                    <a:lnTo>
                      <a:pt x="637" y="1029"/>
                    </a:lnTo>
                    <a:lnTo>
                      <a:pt x="660" y="1007"/>
                    </a:lnTo>
                    <a:lnTo>
                      <a:pt x="682" y="982"/>
                    </a:lnTo>
                    <a:lnTo>
                      <a:pt x="666" y="966"/>
                    </a:lnTo>
                    <a:lnTo>
                      <a:pt x="646" y="955"/>
                    </a:lnTo>
                    <a:lnTo>
                      <a:pt x="626" y="940"/>
                    </a:lnTo>
                    <a:lnTo>
                      <a:pt x="610" y="929"/>
                    </a:lnTo>
                    <a:lnTo>
                      <a:pt x="590" y="922"/>
                    </a:lnTo>
                    <a:lnTo>
                      <a:pt x="574" y="917"/>
                    </a:lnTo>
                    <a:lnTo>
                      <a:pt x="557" y="904"/>
                    </a:lnTo>
                    <a:lnTo>
                      <a:pt x="547" y="893"/>
                    </a:lnTo>
                    <a:lnTo>
                      <a:pt x="547" y="892"/>
                    </a:lnTo>
                    <a:lnTo>
                      <a:pt x="547" y="888"/>
                    </a:lnTo>
                    <a:lnTo>
                      <a:pt x="543" y="888"/>
                    </a:lnTo>
                    <a:lnTo>
                      <a:pt x="543" y="886"/>
                    </a:lnTo>
                    <a:lnTo>
                      <a:pt x="543" y="874"/>
                    </a:lnTo>
                    <a:lnTo>
                      <a:pt x="547" y="863"/>
                    </a:lnTo>
                    <a:lnTo>
                      <a:pt x="547" y="855"/>
                    </a:lnTo>
                    <a:lnTo>
                      <a:pt x="548" y="845"/>
                    </a:lnTo>
                    <a:lnTo>
                      <a:pt x="557" y="819"/>
                    </a:lnTo>
                    <a:lnTo>
                      <a:pt x="567" y="791"/>
                    </a:lnTo>
                    <a:lnTo>
                      <a:pt x="579" y="769"/>
                    </a:lnTo>
                    <a:lnTo>
                      <a:pt x="601" y="753"/>
                    </a:lnTo>
                    <a:lnTo>
                      <a:pt x="613" y="749"/>
                    </a:lnTo>
                    <a:lnTo>
                      <a:pt x="624" y="744"/>
                    </a:lnTo>
                    <a:lnTo>
                      <a:pt x="631" y="742"/>
                    </a:lnTo>
                    <a:lnTo>
                      <a:pt x="642" y="738"/>
                    </a:lnTo>
                    <a:lnTo>
                      <a:pt x="655" y="738"/>
                    </a:lnTo>
                    <a:lnTo>
                      <a:pt x="666" y="736"/>
                    </a:lnTo>
                    <a:lnTo>
                      <a:pt x="673" y="729"/>
                    </a:lnTo>
                    <a:lnTo>
                      <a:pt x="684" y="727"/>
                    </a:lnTo>
                    <a:lnTo>
                      <a:pt x="695" y="727"/>
                    </a:lnTo>
                    <a:lnTo>
                      <a:pt x="704" y="722"/>
                    </a:lnTo>
                    <a:lnTo>
                      <a:pt x="715" y="718"/>
                    </a:lnTo>
                    <a:lnTo>
                      <a:pt x="725" y="713"/>
                    </a:lnTo>
                    <a:lnTo>
                      <a:pt x="736" y="711"/>
                    </a:lnTo>
                    <a:lnTo>
                      <a:pt x="749" y="707"/>
                    </a:lnTo>
                    <a:lnTo>
                      <a:pt x="760" y="707"/>
                    </a:lnTo>
                    <a:lnTo>
                      <a:pt x="770" y="711"/>
                    </a:lnTo>
                    <a:lnTo>
                      <a:pt x="776" y="717"/>
                    </a:lnTo>
                    <a:lnTo>
                      <a:pt x="783" y="722"/>
                    </a:lnTo>
                    <a:lnTo>
                      <a:pt x="792" y="729"/>
                    </a:lnTo>
                    <a:lnTo>
                      <a:pt x="803" y="736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27"/>
              <p:cNvSpPr/>
              <p:nvPr/>
            </p:nvSpPr>
            <p:spPr>
              <a:xfrm>
                <a:off x="530" y="2834"/>
                <a:ext cx="63" cy="73"/>
              </a:xfrm>
              <a:custGeom>
                <a:avLst/>
                <a:gdLst/>
                <a:ahLst/>
                <a:cxnLst>
                  <a:cxn ang="0">
                    <a:pos x="42" y="65"/>
                  </a:cxn>
                  <a:cxn ang="0">
                    <a:pos x="58" y="72"/>
                  </a:cxn>
                  <a:cxn ang="0">
                    <a:pos x="62" y="72"/>
                  </a:cxn>
                  <a:cxn ang="0">
                    <a:pos x="62" y="67"/>
                  </a:cxn>
                  <a:cxn ang="0">
                    <a:pos x="58" y="65"/>
                  </a:cxn>
                  <a:cxn ang="0">
                    <a:pos x="58" y="62"/>
                  </a:cxn>
                  <a:cxn ang="0">
                    <a:pos x="44" y="56"/>
                  </a:cxn>
                  <a:cxn ang="0">
                    <a:pos x="37" y="45"/>
                  </a:cxn>
                  <a:cxn ang="0">
                    <a:pos x="31" y="34"/>
                  </a:cxn>
                  <a:cxn ang="0">
                    <a:pos x="26" y="20"/>
                  </a:cxn>
                  <a:cxn ang="0">
                    <a:pos x="9" y="0"/>
                  </a:cxn>
                  <a:cxn ang="0">
                    <a:pos x="6" y="4"/>
                  </a:cxn>
                  <a:cxn ang="0">
                    <a:pos x="2" y="9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9" y="31"/>
                  </a:cxn>
                  <a:cxn ang="0">
                    <a:pos x="20" y="45"/>
                  </a:cxn>
                  <a:cxn ang="0">
                    <a:pos x="31" y="56"/>
                  </a:cxn>
                  <a:cxn ang="0">
                    <a:pos x="42" y="65"/>
                  </a:cxn>
                </a:cxnLst>
                <a:rect l="0" t="0" r="0" b="0"/>
                <a:pathLst>
                  <a:path w="63" h="73">
                    <a:moveTo>
                      <a:pt x="42" y="65"/>
                    </a:moveTo>
                    <a:lnTo>
                      <a:pt x="58" y="72"/>
                    </a:lnTo>
                    <a:lnTo>
                      <a:pt x="62" y="72"/>
                    </a:lnTo>
                    <a:lnTo>
                      <a:pt x="62" y="67"/>
                    </a:lnTo>
                    <a:lnTo>
                      <a:pt x="58" y="65"/>
                    </a:lnTo>
                    <a:lnTo>
                      <a:pt x="58" y="62"/>
                    </a:lnTo>
                    <a:lnTo>
                      <a:pt x="44" y="56"/>
                    </a:lnTo>
                    <a:lnTo>
                      <a:pt x="37" y="45"/>
                    </a:lnTo>
                    <a:lnTo>
                      <a:pt x="31" y="34"/>
                    </a:lnTo>
                    <a:lnTo>
                      <a:pt x="26" y="2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9" y="31"/>
                    </a:lnTo>
                    <a:lnTo>
                      <a:pt x="20" y="45"/>
                    </a:lnTo>
                    <a:lnTo>
                      <a:pt x="31" y="56"/>
                    </a:lnTo>
                    <a:lnTo>
                      <a:pt x="42" y="65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100" name="Rectangle 2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zh-CN" noProof="0"/>
          </a:p>
        </p:txBody>
      </p:sp>
      <p:sp>
        <p:nvSpPr>
          <p:cNvPr id="3101" name="Rectangle 2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48" name="Rectangle 30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DC2AF8-50E1-49B8-B60C-46F415304D47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Rectangle 3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3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solidFill>
                  <a:srgbClr val="FFFFFF"/>
                </a:solidFill>
              </a:rPr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117475"/>
            <a:ext cx="9142413" cy="6738938"/>
            <a:chOff x="0" y="74"/>
            <a:chExt cx="5759" cy="4245"/>
          </a:xfrm>
        </p:grpSpPr>
        <p:sp>
          <p:nvSpPr>
            <p:cNvPr id="23" name="Rectangle 3"/>
            <p:cNvSpPr>
              <a:spLocks noChangeArrowheads="1"/>
            </p:cNvSpPr>
            <p:nvPr/>
          </p:nvSpPr>
          <p:spPr bwMode="auto">
            <a:xfrm>
              <a:off x="432" y="4113"/>
              <a:ext cx="2208" cy="20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Rectangle 4"/>
            <p:cNvSpPr>
              <a:spLocks noChangeArrowheads="1"/>
            </p:cNvSpPr>
            <p:nvPr/>
          </p:nvSpPr>
          <p:spPr bwMode="auto">
            <a:xfrm>
              <a:off x="432" y="1536"/>
              <a:ext cx="5327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555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555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555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555" y="65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>
              <a:off x="555" y="79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Oval 10"/>
            <p:cNvSpPr>
              <a:spLocks noChangeArrowheads="1"/>
            </p:cNvSpPr>
            <p:nvPr/>
          </p:nvSpPr>
          <p:spPr bwMode="auto">
            <a:xfrm>
              <a:off x="555" y="93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>
              <a:off x="555" y="108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Oval 12"/>
            <p:cNvSpPr>
              <a:spLocks noChangeArrowheads="1"/>
            </p:cNvSpPr>
            <p:nvPr/>
          </p:nvSpPr>
          <p:spPr bwMode="auto">
            <a:xfrm>
              <a:off x="555" y="122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555" y="137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7" name="Group 14"/>
            <p:cNvGrpSpPr/>
            <p:nvPr/>
          </p:nvGrpSpPr>
          <p:grpSpPr>
            <a:xfrm>
              <a:off x="2859" y="4202"/>
              <a:ext cx="2729" cy="41"/>
              <a:chOff x="2859" y="4202"/>
              <a:chExt cx="2729" cy="41"/>
            </a:xfrm>
          </p:grpSpPr>
          <p:sp>
            <p:nvSpPr>
              <p:cNvPr id="40" name="Oval 15"/>
              <p:cNvSpPr>
                <a:spLocks noChangeArrowheads="1"/>
              </p:cNvSpPr>
              <p:nvPr/>
            </p:nvSpPr>
            <p:spPr bwMode="auto">
              <a:xfrm>
                <a:off x="285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Oval 16"/>
              <p:cNvSpPr>
                <a:spLocks noChangeArrowheads="1"/>
              </p:cNvSpPr>
              <p:nvPr/>
            </p:nvSpPr>
            <p:spPr bwMode="auto">
              <a:xfrm>
                <a:off x="324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Oval 17"/>
              <p:cNvSpPr>
                <a:spLocks noChangeArrowheads="1"/>
              </p:cNvSpPr>
              <p:nvPr/>
            </p:nvSpPr>
            <p:spPr bwMode="auto">
              <a:xfrm>
                <a:off x="362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Oval 18"/>
              <p:cNvSpPr>
                <a:spLocks noChangeArrowheads="1"/>
              </p:cNvSpPr>
              <p:nvPr/>
            </p:nvSpPr>
            <p:spPr bwMode="auto">
              <a:xfrm>
                <a:off x="4011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Oval 19"/>
              <p:cNvSpPr>
                <a:spLocks noChangeArrowheads="1"/>
              </p:cNvSpPr>
              <p:nvPr/>
            </p:nvSpPr>
            <p:spPr bwMode="auto">
              <a:xfrm>
                <a:off x="4395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Oval 20"/>
              <p:cNvSpPr>
                <a:spLocks noChangeArrowheads="1"/>
              </p:cNvSpPr>
              <p:nvPr/>
            </p:nvSpPr>
            <p:spPr bwMode="auto">
              <a:xfrm>
                <a:off x="477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Oval 21"/>
              <p:cNvSpPr>
                <a:spLocks noChangeArrowheads="1"/>
              </p:cNvSpPr>
              <p:nvPr/>
            </p:nvSpPr>
            <p:spPr bwMode="auto">
              <a:xfrm>
                <a:off x="516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Oval 22"/>
              <p:cNvSpPr>
                <a:spLocks noChangeArrowheads="1"/>
              </p:cNvSpPr>
              <p:nvPr/>
            </p:nvSpPr>
            <p:spPr bwMode="auto">
              <a:xfrm>
                <a:off x="554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5" name="Oval 23"/>
            <p:cNvSpPr>
              <a:spLocks noChangeArrowheads="1"/>
            </p:cNvSpPr>
            <p:nvPr/>
          </p:nvSpPr>
          <p:spPr bwMode="auto">
            <a:xfrm>
              <a:off x="555" y="50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9" name="Group 24"/>
            <p:cNvGrpSpPr/>
            <p:nvPr/>
          </p:nvGrpSpPr>
          <p:grpSpPr>
            <a:xfrm>
              <a:off x="0" y="2327"/>
              <a:ext cx="1203" cy="1203"/>
              <a:chOff x="0" y="2327"/>
              <a:chExt cx="1203" cy="1203"/>
            </a:xfrm>
          </p:grpSpPr>
          <p:sp>
            <p:nvSpPr>
              <p:cNvPr id="2070" name="Freeform 25"/>
              <p:cNvSpPr/>
              <p:nvPr/>
            </p:nvSpPr>
            <p:spPr>
              <a:xfrm>
                <a:off x="0" y="2394"/>
                <a:ext cx="443" cy="1033"/>
              </a:xfrm>
              <a:custGeom>
                <a:avLst/>
                <a:gdLst/>
                <a:ahLst/>
                <a:cxnLst>
                  <a:cxn ang="0">
                    <a:pos x="290" y="1016"/>
                  </a:cxn>
                  <a:cxn ang="0">
                    <a:pos x="316" y="974"/>
                  </a:cxn>
                  <a:cxn ang="0">
                    <a:pos x="354" y="920"/>
                  </a:cxn>
                  <a:cxn ang="0">
                    <a:pos x="384" y="884"/>
                  </a:cxn>
                  <a:cxn ang="0">
                    <a:pos x="381" y="832"/>
                  </a:cxn>
                  <a:cxn ang="0">
                    <a:pos x="370" y="794"/>
                  </a:cxn>
                  <a:cxn ang="0">
                    <a:pos x="361" y="760"/>
                  </a:cxn>
                  <a:cxn ang="0">
                    <a:pos x="361" y="734"/>
                  </a:cxn>
                  <a:cxn ang="0">
                    <a:pos x="359" y="707"/>
                  </a:cxn>
                  <a:cxn ang="0">
                    <a:pos x="373" y="691"/>
                  </a:cxn>
                  <a:cxn ang="0">
                    <a:pos x="391" y="686"/>
                  </a:cxn>
                  <a:cxn ang="0">
                    <a:pos x="395" y="680"/>
                  </a:cxn>
                  <a:cxn ang="0">
                    <a:pos x="390" y="671"/>
                  </a:cxn>
                  <a:cxn ang="0">
                    <a:pos x="386" y="660"/>
                  </a:cxn>
                  <a:cxn ang="0">
                    <a:pos x="437" y="635"/>
                  </a:cxn>
                  <a:cxn ang="0">
                    <a:pos x="442" y="619"/>
                  </a:cxn>
                  <a:cxn ang="0">
                    <a:pos x="438" y="604"/>
                  </a:cxn>
                  <a:cxn ang="0">
                    <a:pos x="400" y="543"/>
                  </a:cxn>
                  <a:cxn ang="0">
                    <a:pos x="384" y="474"/>
                  </a:cxn>
                  <a:cxn ang="0">
                    <a:pos x="354" y="455"/>
                  </a:cxn>
                  <a:cxn ang="0">
                    <a:pos x="326" y="433"/>
                  </a:cxn>
                  <a:cxn ang="0">
                    <a:pos x="312" y="411"/>
                  </a:cxn>
                  <a:cxn ang="0">
                    <a:pos x="307" y="391"/>
                  </a:cxn>
                  <a:cxn ang="0">
                    <a:pos x="290" y="339"/>
                  </a:cxn>
                  <a:cxn ang="0">
                    <a:pos x="308" y="289"/>
                  </a:cxn>
                  <a:cxn ang="0">
                    <a:pos x="298" y="278"/>
                  </a:cxn>
                  <a:cxn ang="0">
                    <a:pos x="280" y="307"/>
                  </a:cxn>
                  <a:cxn ang="0">
                    <a:pos x="269" y="283"/>
                  </a:cxn>
                  <a:cxn ang="0">
                    <a:pos x="272" y="224"/>
                  </a:cxn>
                  <a:cxn ang="0">
                    <a:pos x="280" y="177"/>
                  </a:cxn>
                  <a:cxn ang="0">
                    <a:pos x="280" y="146"/>
                  </a:cxn>
                  <a:cxn ang="0">
                    <a:pos x="281" y="123"/>
                  </a:cxn>
                  <a:cxn ang="0">
                    <a:pos x="290" y="104"/>
                  </a:cxn>
                  <a:cxn ang="0">
                    <a:pos x="296" y="97"/>
                  </a:cxn>
                  <a:cxn ang="0">
                    <a:pos x="298" y="94"/>
                  </a:cxn>
                  <a:cxn ang="0">
                    <a:pos x="301" y="92"/>
                  </a:cxn>
                  <a:cxn ang="0">
                    <a:pos x="307" y="83"/>
                  </a:cxn>
                  <a:cxn ang="0">
                    <a:pos x="317" y="79"/>
                  </a:cxn>
                  <a:cxn ang="0">
                    <a:pos x="328" y="77"/>
                  </a:cxn>
                  <a:cxn ang="0">
                    <a:pos x="337" y="74"/>
                  </a:cxn>
                  <a:cxn ang="0">
                    <a:pos x="345" y="67"/>
                  </a:cxn>
                  <a:cxn ang="0">
                    <a:pos x="337" y="50"/>
                  </a:cxn>
                  <a:cxn ang="0">
                    <a:pos x="337" y="47"/>
                  </a:cxn>
                  <a:cxn ang="0">
                    <a:pos x="337" y="43"/>
                  </a:cxn>
                  <a:cxn ang="0">
                    <a:pos x="337" y="41"/>
                  </a:cxn>
                  <a:cxn ang="0">
                    <a:pos x="334" y="38"/>
                  </a:cxn>
                  <a:cxn ang="0">
                    <a:pos x="321" y="21"/>
                  </a:cxn>
                  <a:cxn ang="0">
                    <a:pos x="316" y="0"/>
                  </a:cxn>
                  <a:cxn ang="0">
                    <a:pos x="188" y="94"/>
                  </a:cxn>
                  <a:cxn ang="0">
                    <a:pos x="88" y="218"/>
                  </a:cxn>
                  <a:cxn ang="0">
                    <a:pos x="21" y="366"/>
                  </a:cxn>
                  <a:cxn ang="0">
                    <a:pos x="0" y="530"/>
                  </a:cxn>
                  <a:cxn ang="0">
                    <a:pos x="20" y="680"/>
                  </a:cxn>
                  <a:cxn ang="0">
                    <a:pos x="74" y="819"/>
                  </a:cxn>
                  <a:cxn ang="0">
                    <a:pos x="160" y="938"/>
                  </a:cxn>
                  <a:cxn ang="0">
                    <a:pos x="272" y="1032"/>
                  </a:cxn>
                </a:cxnLst>
                <a:rect l="0" t="0" r="0" b="0"/>
                <a:pathLst>
                  <a:path w="443" h="1033">
                    <a:moveTo>
                      <a:pt x="272" y="1032"/>
                    </a:moveTo>
                    <a:lnTo>
                      <a:pt x="290" y="1016"/>
                    </a:lnTo>
                    <a:lnTo>
                      <a:pt x="301" y="992"/>
                    </a:lnTo>
                    <a:lnTo>
                      <a:pt x="316" y="974"/>
                    </a:lnTo>
                    <a:lnTo>
                      <a:pt x="328" y="955"/>
                    </a:lnTo>
                    <a:lnTo>
                      <a:pt x="354" y="920"/>
                    </a:lnTo>
                    <a:lnTo>
                      <a:pt x="373" y="904"/>
                    </a:lnTo>
                    <a:lnTo>
                      <a:pt x="384" y="884"/>
                    </a:lnTo>
                    <a:lnTo>
                      <a:pt x="390" y="848"/>
                    </a:lnTo>
                    <a:lnTo>
                      <a:pt x="381" y="832"/>
                    </a:lnTo>
                    <a:lnTo>
                      <a:pt x="375" y="812"/>
                    </a:lnTo>
                    <a:lnTo>
                      <a:pt x="370" y="794"/>
                    </a:lnTo>
                    <a:lnTo>
                      <a:pt x="361" y="774"/>
                    </a:lnTo>
                    <a:lnTo>
                      <a:pt x="361" y="760"/>
                    </a:lnTo>
                    <a:lnTo>
                      <a:pt x="361" y="747"/>
                    </a:lnTo>
                    <a:lnTo>
                      <a:pt x="361" y="734"/>
                    </a:lnTo>
                    <a:lnTo>
                      <a:pt x="359" y="722"/>
                    </a:lnTo>
                    <a:lnTo>
                      <a:pt x="359" y="707"/>
                    </a:lnTo>
                    <a:lnTo>
                      <a:pt x="364" y="698"/>
                    </a:lnTo>
                    <a:lnTo>
                      <a:pt x="373" y="691"/>
                    </a:lnTo>
                    <a:lnTo>
                      <a:pt x="390" y="686"/>
                    </a:lnTo>
                    <a:lnTo>
                      <a:pt x="391" y="686"/>
                    </a:lnTo>
                    <a:lnTo>
                      <a:pt x="395" y="682"/>
                    </a:lnTo>
                    <a:lnTo>
                      <a:pt x="395" y="680"/>
                    </a:lnTo>
                    <a:lnTo>
                      <a:pt x="395" y="677"/>
                    </a:lnTo>
                    <a:lnTo>
                      <a:pt x="390" y="671"/>
                    </a:lnTo>
                    <a:lnTo>
                      <a:pt x="386" y="666"/>
                    </a:lnTo>
                    <a:lnTo>
                      <a:pt x="386" y="660"/>
                    </a:lnTo>
                    <a:lnTo>
                      <a:pt x="395" y="655"/>
                    </a:lnTo>
                    <a:lnTo>
                      <a:pt x="437" y="635"/>
                    </a:lnTo>
                    <a:lnTo>
                      <a:pt x="442" y="626"/>
                    </a:lnTo>
                    <a:lnTo>
                      <a:pt x="442" y="619"/>
                    </a:lnTo>
                    <a:lnTo>
                      <a:pt x="442" y="613"/>
                    </a:lnTo>
                    <a:lnTo>
                      <a:pt x="438" y="604"/>
                    </a:lnTo>
                    <a:lnTo>
                      <a:pt x="417" y="577"/>
                    </a:lnTo>
                    <a:lnTo>
                      <a:pt x="400" y="543"/>
                    </a:lnTo>
                    <a:lnTo>
                      <a:pt x="391" y="511"/>
                    </a:lnTo>
                    <a:lnTo>
                      <a:pt x="384" y="474"/>
                    </a:lnTo>
                    <a:lnTo>
                      <a:pt x="368" y="465"/>
                    </a:lnTo>
                    <a:lnTo>
                      <a:pt x="354" y="455"/>
                    </a:lnTo>
                    <a:lnTo>
                      <a:pt x="339" y="444"/>
                    </a:lnTo>
                    <a:lnTo>
                      <a:pt x="326" y="433"/>
                    </a:lnTo>
                    <a:lnTo>
                      <a:pt x="317" y="422"/>
                    </a:lnTo>
                    <a:lnTo>
                      <a:pt x="312" y="411"/>
                    </a:lnTo>
                    <a:lnTo>
                      <a:pt x="308" y="402"/>
                    </a:lnTo>
                    <a:lnTo>
                      <a:pt x="307" y="391"/>
                    </a:lnTo>
                    <a:lnTo>
                      <a:pt x="285" y="363"/>
                    </a:lnTo>
                    <a:lnTo>
                      <a:pt x="290" y="339"/>
                    </a:lnTo>
                    <a:lnTo>
                      <a:pt x="301" y="314"/>
                    </a:lnTo>
                    <a:lnTo>
                      <a:pt x="308" y="289"/>
                    </a:lnTo>
                    <a:lnTo>
                      <a:pt x="308" y="267"/>
                    </a:lnTo>
                    <a:lnTo>
                      <a:pt x="298" y="278"/>
                    </a:lnTo>
                    <a:lnTo>
                      <a:pt x="287" y="294"/>
                    </a:lnTo>
                    <a:lnTo>
                      <a:pt x="280" y="307"/>
                    </a:lnTo>
                    <a:lnTo>
                      <a:pt x="272" y="314"/>
                    </a:lnTo>
                    <a:lnTo>
                      <a:pt x="269" y="283"/>
                    </a:lnTo>
                    <a:lnTo>
                      <a:pt x="271" y="254"/>
                    </a:lnTo>
                    <a:lnTo>
                      <a:pt x="272" y="224"/>
                    </a:lnTo>
                    <a:lnTo>
                      <a:pt x="272" y="195"/>
                    </a:lnTo>
                    <a:lnTo>
                      <a:pt x="280" y="177"/>
                    </a:lnTo>
                    <a:lnTo>
                      <a:pt x="280" y="164"/>
                    </a:lnTo>
                    <a:lnTo>
                      <a:pt x="280" y="146"/>
                    </a:lnTo>
                    <a:lnTo>
                      <a:pt x="281" y="133"/>
                    </a:lnTo>
                    <a:lnTo>
                      <a:pt x="281" y="123"/>
                    </a:lnTo>
                    <a:lnTo>
                      <a:pt x="285" y="113"/>
                    </a:lnTo>
                    <a:lnTo>
                      <a:pt x="290" y="104"/>
                    </a:lnTo>
                    <a:lnTo>
                      <a:pt x="296" y="97"/>
                    </a:lnTo>
                    <a:lnTo>
                      <a:pt x="298" y="94"/>
                    </a:lnTo>
                    <a:lnTo>
                      <a:pt x="301" y="92"/>
                    </a:lnTo>
                    <a:lnTo>
                      <a:pt x="303" y="86"/>
                    </a:lnTo>
                    <a:lnTo>
                      <a:pt x="307" y="83"/>
                    </a:lnTo>
                    <a:lnTo>
                      <a:pt x="308" y="83"/>
                    </a:lnTo>
                    <a:lnTo>
                      <a:pt x="317" y="79"/>
                    </a:lnTo>
                    <a:lnTo>
                      <a:pt x="323" y="77"/>
                    </a:lnTo>
                    <a:lnTo>
                      <a:pt x="328" y="77"/>
                    </a:lnTo>
                    <a:lnTo>
                      <a:pt x="334" y="74"/>
                    </a:lnTo>
                    <a:lnTo>
                      <a:pt x="337" y="74"/>
                    </a:lnTo>
                    <a:lnTo>
                      <a:pt x="339" y="72"/>
                    </a:lnTo>
                    <a:lnTo>
                      <a:pt x="345" y="67"/>
                    </a:lnTo>
                    <a:lnTo>
                      <a:pt x="345" y="63"/>
                    </a:lnTo>
                    <a:lnTo>
                      <a:pt x="337" y="50"/>
                    </a:lnTo>
                    <a:lnTo>
                      <a:pt x="337" y="47"/>
                    </a:lnTo>
                    <a:lnTo>
                      <a:pt x="337" y="43"/>
                    </a:lnTo>
                    <a:lnTo>
                      <a:pt x="337" y="41"/>
                    </a:lnTo>
                    <a:lnTo>
                      <a:pt x="334" y="41"/>
                    </a:lnTo>
                    <a:lnTo>
                      <a:pt x="334" y="38"/>
                    </a:lnTo>
                    <a:lnTo>
                      <a:pt x="328" y="30"/>
                    </a:lnTo>
                    <a:lnTo>
                      <a:pt x="321" y="21"/>
                    </a:lnTo>
                    <a:lnTo>
                      <a:pt x="317" y="11"/>
                    </a:lnTo>
                    <a:lnTo>
                      <a:pt x="316" y="0"/>
                    </a:lnTo>
                    <a:lnTo>
                      <a:pt x="249" y="41"/>
                    </a:lnTo>
                    <a:lnTo>
                      <a:pt x="188" y="94"/>
                    </a:lnTo>
                    <a:lnTo>
                      <a:pt x="133" y="151"/>
                    </a:lnTo>
                    <a:lnTo>
                      <a:pt x="88" y="218"/>
                    </a:lnTo>
                    <a:lnTo>
                      <a:pt x="50" y="289"/>
                    </a:lnTo>
                    <a:lnTo>
                      <a:pt x="21" y="366"/>
                    </a:lnTo>
                    <a:lnTo>
                      <a:pt x="5" y="446"/>
                    </a:lnTo>
                    <a:lnTo>
                      <a:pt x="0" y="530"/>
                    </a:lnTo>
                    <a:lnTo>
                      <a:pt x="5" y="608"/>
                    </a:lnTo>
                    <a:lnTo>
                      <a:pt x="20" y="680"/>
                    </a:lnTo>
                    <a:lnTo>
                      <a:pt x="45" y="751"/>
                    </a:lnTo>
                    <a:lnTo>
                      <a:pt x="74" y="819"/>
                    </a:lnTo>
                    <a:lnTo>
                      <a:pt x="114" y="879"/>
                    </a:lnTo>
                    <a:lnTo>
                      <a:pt x="160" y="938"/>
                    </a:lnTo>
                    <a:lnTo>
                      <a:pt x="215" y="987"/>
                    </a:lnTo>
                    <a:lnTo>
                      <a:pt x="272" y="1032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26"/>
              <p:cNvSpPr/>
              <p:nvPr/>
            </p:nvSpPr>
            <p:spPr>
              <a:xfrm>
                <a:off x="379" y="2327"/>
                <a:ext cx="824" cy="1203"/>
              </a:xfrm>
              <a:custGeom>
                <a:avLst/>
                <a:gdLst/>
                <a:ahLst/>
                <a:cxnLst>
                  <a:cxn ang="0">
                    <a:pos x="796" y="688"/>
                  </a:cxn>
                  <a:cxn ang="0">
                    <a:pos x="756" y="641"/>
                  </a:cxn>
                  <a:cxn ang="0">
                    <a:pos x="812" y="615"/>
                  </a:cxn>
                  <a:cxn ang="0">
                    <a:pos x="814" y="502"/>
                  </a:cxn>
                  <a:cxn ang="0">
                    <a:pos x="705" y="247"/>
                  </a:cxn>
                  <a:cxn ang="0">
                    <a:pos x="651" y="262"/>
                  </a:cxn>
                  <a:cxn ang="0">
                    <a:pos x="574" y="289"/>
                  </a:cxn>
                  <a:cxn ang="0">
                    <a:pos x="536" y="258"/>
                  </a:cxn>
                  <a:cxn ang="0">
                    <a:pos x="563" y="170"/>
                  </a:cxn>
                  <a:cxn ang="0">
                    <a:pos x="532" y="81"/>
                  </a:cxn>
                  <a:cxn ang="0">
                    <a:pos x="455" y="56"/>
                  </a:cxn>
                  <a:cxn ang="0">
                    <a:pos x="484" y="150"/>
                  </a:cxn>
                  <a:cxn ang="0">
                    <a:pos x="465" y="190"/>
                  </a:cxn>
                  <a:cxn ang="0">
                    <a:pos x="442" y="200"/>
                  </a:cxn>
                  <a:cxn ang="0">
                    <a:pos x="419" y="164"/>
                  </a:cxn>
                  <a:cxn ang="0">
                    <a:pos x="381" y="108"/>
                  </a:cxn>
                  <a:cxn ang="0">
                    <a:pos x="406" y="108"/>
                  </a:cxn>
                  <a:cxn ang="0">
                    <a:pos x="424" y="72"/>
                  </a:cxn>
                  <a:cxn ang="0">
                    <a:pos x="325" y="0"/>
                  </a:cxn>
                  <a:cxn ang="0">
                    <a:pos x="281" y="27"/>
                  </a:cxn>
                  <a:cxn ang="0">
                    <a:pos x="240" y="72"/>
                  </a:cxn>
                  <a:cxn ang="0">
                    <a:pos x="209" y="114"/>
                  </a:cxn>
                  <a:cxn ang="0">
                    <a:pos x="209" y="150"/>
                  </a:cxn>
                  <a:cxn ang="0">
                    <a:pos x="240" y="164"/>
                  </a:cxn>
                  <a:cxn ang="0">
                    <a:pos x="209" y="222"/>
                  </a:cxn>
                  <a:cxn ang="0">
                    <a:pos x="213" y="242"/>
                  </a:cxn>
                  <a:cxn ang="0">
                    <a:pos x="267" y="222"/>
                  </a:cxn>
                  <a:cxn ang="0">
                    <a:pos x="303" y="170"/>
                  </a:cxn>
                  <a:cxn ang="0">
                    <a:pos x="354" y="231"/>
                  </a:cxn>
                  <a:cxn ang="0">
                    <a:pos x="372" y="291"/>
                  </a:cxn>
                  <a:cxn ang="0">
                    <a:pos x="348" y="294"/>
                  </a:cxn>
                  <a:cxn ang="0">
                    <a:pos x="298" y="309"/>
                  </a:cxn>
                  <a:cxn ang="0">
                    <a:pos x="323" y="330"/>
                  </a:cxn>
                  <a:cxn ang="0">
                    <a:pos x="260" y="339"/>
                  </a:cxn>
                  <a:cxn ang="0">
                    <a:pos x="189" y="411"/>
                  </a:cxn>
                  <a:cxn ang="0">
                    <a:pos x="184" y="469"/>
                  </a:cxn>
                  <a:cxn ang="0">
                    <a:pos x="148" y="435"/>
                  </a:cxn>
                  <a:cxn ang="0">
                    <a:pos x="83" y="402"/>
                  </a:cxn>
                  <a:cxn ang="0">
                    <a:pos x="0" y="455"/>
                  </a:cxn>
                  <a:cxn ang="0">
                    <a:pos x="54" y="496"/>
                  </a:cxn>
                  <a:cxn ang="0">
                    <a:pos x="74" y="485"/>
                  </a:cxn>
                  <a:cxn ang="0">
                    <a:pos x="54" y="608"/>
                  </a:cxn>
                  <a:cxn ang="0">
                    <a:pos x="132" y="641"/>
                  </a:cxn>
                  <a:cxn ang="0">
                    <a:pos x="195" y="661"/>
                  </a:cxn>
                  <a:cxn ang="0">
                    <a:pos x="249" y="744"/>
                  </a:cxn>
                  <a:cxn ang="0">
                    <a:pos x="334" y="886"/>
                  </a:cxn>
                  <a:cxn ang="0">
                    <a:pos x="391" y="1007"/>
                  </a:cxn>
                  <a:cxn ang="0">
                    <a:pos x="292" y="1052"/>
                  </a:cxn>
                  <a:cxn ang="0">
                    <a:pos x="182" y="1105"/>
                  </a:cxn>
                  <a:cxn ang="0">
                    <a:pos x="68" y="1180"/>
                  </a:cxn>
                  <a:cxn ang="0">
                    <a:pos x="200" y="1202"/>
                  </a:cxn>
                  <a:cxn ang="0">
                    <a:pos x="417" y="1168"/>
                  </a:cxn>
                  <a:cxn ang="0">
                    <a:pos x="613" y="1052"/>
                  </a:cxn>
                  <a:cxn ang="0">
                    <a:pos x="610" y="929"/>
                  </a:cxn>
                  <a:cxn ang="0">
                    <a:pos x="543" y="888"/>
                  </a:cxn>
                  <a:cxn ang="0">
                    <a:pos x="567" y="791"/>
                  </a:cxn>
                  <a:cxn ang="0">
                    <a:pos x="655" y="738"/>
                  </a:cxn>
                  <a:cxn ang="0">
                    <a:pos x="725" y="713"/>
                  </a:cxn>
                  <a:cxn ang="0">
                    <a:pos x="792" y="729"/>
                  </a:cxn>
                </a:cxnLst>
                <a:rect l="0" t="0" r="0" b="0"/>
                <a:pathLst>
                  <a:path w="824" h="1203">
                    <a:moveTo>
                      <a:pt x="803" y="736"/>
                    </a:moveTo>
                    <a:lnTo>
                      <a:pt x="807" y="724"/>
                    </a:lnTo>
                    <a:lnTo>
                      <a:pt x="808" y="713"/>
                    </a:lnTo>
                    <a:lnTo>
                      <a:pt x="812" y="702"/>
                    </a:lnTo>
                    <a:lnTo>
                      <a:pt x="814" y="691"/>
                    </a:lnTo>
                    <a:lnTo>
                      <a:pt x="803" y="691"/>
                    </a:lnTo>
                    <a:lnTo>
                      <a:pt x="796" y="688"/>
                    </a:lnTo>
                    <a:lnTo>
                      <a:pt x="783" y="686"/>
                    </a:lnTo>
                    <a:lnTo>
                      <a:pt x="776" y="680"/>
                    </a:lnTo>
                    <a:lnTo>
                      <a:pt x="770" y="675"/>
                    </a:lnTo>
                    <a:lnTo>
                      <a:pt x="767" y="666"/>
                    </a:lnTo>
                    <a:lnTo>
                      <a:pt x="761" y="661"/>
                    </a:lnTo>
                    <a:lnTo>
                      <a:pt x="760" y="655"/>
                    </a:lnTo>
                    <a:lnTo>
                      <a:pt x="756" y="641"/>
                    </a:lnTo>
                    <a:lnTo>
                      <a:pt x="756" y="624"/>
                    </a:lnTo>
                    <a:lnTo>
                      <a:pt x="760" y="610"/>
                    </a:lnTo>
                    <a:lnTo>
                      <a:pt x="767" y="599"/>
                    </a:lnTo>
                    <a:lnTo>
                      <a:pt x="781" y="597"/>
                    </a:lnTo>
                    <a:lnTo>
                      <a:pt x="792" y="599"/>
                    </a:lnTo>
                    <a:lnTo>
                      <a:pt x="803" y="608"/>
                    </a:lnTo>
                    <a:lnTo>
                      <a:pt x="812" y="615"/>
                    </a:lnTo>
                    <a:lnTo>
                      <a:pt x="819" y="628"/>
                    </a:lnTo>
                    <a:lnTo>
                      <a:pt x="823" y="619"/>
                    </a:lnTo>
                    <a:lnTo>
                      <a:pt x="823" y="610"/>
                    </a:lnTo>
                    <a:lnTo>
                      <a:pt x="823" y="605"/>
                    </a:lnTo>
                    <a:lnTo>
                      <a:pt x="823" y="597"/>
                    </a:lnTo>
                    <a:lnTo>
                      <a:pt x="819" y="549"/>
                    </a:lnTo>
                    <a:lnTo>
                      <a:pt x="814" y="502"/>
                    </a:lnTo>
                    <a:lnTo>
                      <a:pt x="807" y="455"/>
                    </a:lnTo>
                    <a:lnTo>
                      <a:pt x="792" y="411"/>
                    </a:lnTo>
                    <a:lnTo>
                      <a:pt x="776" y="366"/>
                    </a:lnTo>
                    <a:lnTo>
                      <a:pt x="756" y="325"/>
                    </a:lnTo>
                    <a:lnTo>
                      <a:pt x="734" y="285"/>
                    </a:lnTo>
                    <a:lnTo>
                      <a:pt x="709" y="247"/>
                    </a:lnTo>
                    <a:lnTo>
                      <a:pt x="705" y="247"/>
                    </a:lnTo>
                    <a:lnTo>
                      <a:pt x="702" y="244"/>
                    </a:lnTo>
                    <a:lnTo>
                      <a:pt x="698" y="244"/>
                    </a:lnTo>
                    <a:lnTo>
                      <a:pt x="693" y="242"/>
                    </a:lnTo>
                    <a:lnTo>
                      <a:pt x="677" y="253"/>
                    </a:lnTo>
                    <a:lnTo>
                      <a:pt x="668" y="254"/>
                    </a:lnTo>
                    <a:lnTo>
                      <a:pt x="660" y="258"/>
                    </a:lnTo>
                    <a:lnTo>
                      <a:pt x="651" y="262"/>
                    </a:lnTo>
                    <a:lnTo>
                      <a:pt x="642" y="264"/>
                    </a:lnTo>
                    <a:lnTo>
                      <a:pt x="631" y="267"/>
                    </a:lnTo>
                    <a:lnTo>
                      <a:pt x="619" y="273"/>
                    </a:lnTo>
                    <a:lnTo>
                      <a:pt x="606" y="278"/>
                    </a:lnTo>
                    <a:lnTo>
                      <a:pt x="594" y="283"/>
                    </a:lnTo>
                    <a:lnTo>
                      <a:pt x="583" y="285"/>
                    </a:lnTo>
                    <a:lnTo>
                      <a:pt x="574" y="289"/>
                    </a:lnTo>
                    <a:lnTo>
                      <a:pt x="567" y="291"/>
                    </a:lnTo>
                    <a:lnTo>
                      <a:pt x="557" y="289"/>
                    </a:lnTo>
                    <a:lnTo>
                      <a:pt x="554" y="285"/>
                    </a:lnTo>
                    <a:lnTo>
                      <a:pt x="548" y="280"/>
                    </a:lnTo>
                    <a:lnTo>
                      <a:pt x="547" y="278"/>
                    </a:lnTo>
                    <a:lnTo>
                      <a:pt x="543" y="273"/>
                    </a:lnTo>
                    <a:lnTo>
                      <a:pt x="536" y="258"/>
                    </a:lnTo>
                    <a:lnTo>
                      <a:pt x="532" y="244"/>
                    </a:lnTo>
                    <a:lnTo>
                      <a:pt x="532" y="231"/>
                    </a:lnTo>
                    <a:lnTo>
                      <a:pt x="530" y="217"/>
                    </a:lnTo>
                    <a:lnTo>
                      <a:pt x="532" y="202"/>
                    </a:lnTo>
                    <a:lnTo>
                      <a:pt x="541" y="190"/>
                    </a:lnTo>
                    <a:lnTo>
                      <a:pt x="552" y="177"/>
                    </a:lnTo>
                    <a:lnTo>
                      <a:pt x="563" y="170"/>
                    </a:lnTo>
                    <a:lnTo>
                      <a:pt x="574" y="159"/>
                    </a:lnTo>
                    <a:lnTo>
                      <a:pt x="583" y="146"/>
                    </a:lnTo>
                    <a:lnTo>
                      <a:pt x="588" y="134"/>
                    </a:lnTo>
                    <a:lnTo>
                      <a:pt x="588" y="119"/>
                    </a:lnTo>
                    <a:lnTo>
                      <a:pt x="568" y="105"/>
                    </a:lnTo>
                    <a:lnTo>
                      <a:pt x="552" y="92"/>
                    </a:lnTo>
                    <a:lnTo>
                      <a:pt x="532" y="81"/>
                    </a:lnTo>
                    <a:lnTo>
                      <a:pt x="512" y="70"/>
                    </a:lnTo>
                    <a:lnTo>
                      <a:pt x="491" y="58"/>
                    </a:lnTo>
                    <a:lnTo>
                      <a:pt x="471" y="47"/>
                    </a:lnTo>
                    <a:lnTo>
                      <a:pt x="449" y="38"/>
                    </a:lnTo>
                    <a:lnTo>
                      <a:pt x="428" y="31"/>
                    </a:lnTo>
                    <a:lnTo>
                      <a:pt x="442" y="45"/>
                    </a:lnTo>
                    <a:lnTo>
                      <a:pt x="455" y="56"/>
                    </a:lnTo>
                    <a:lnTo>
                      <a:pt x="465" y="63"/>
                    </a:lnTo>
                    <a:lnTo>
                      <a:pt x="484" y="74"/>
                    </a:lnTo>
                    <a:lnTo>
                      <a:pt x="485" y="88"/>
                    </a:lnTo>
                    <a:lnTo>
                      <a:pt x="484" y="105"/>
                    </a:lnTo>
                    <a:lnTo>
                      <a:pt x="478" y="123"/>
                    </a:lnTo>
                    <a:lnTo>
                      <a:pt x="478" y="135"/>
                    </a:lnTo>
                    <a:lnTo>
                      <a:pt x="484" y="150"/>
                    </a:lnTo>
                    <a:lnTo>
                      <a:pt x="484" y="155"/>
                    </a:lnTo>
                    <a:lnTo>
                      <a:pt x="480" y="161"/>
                    </a:lnTo>
                    <a:lnTo>
                      <a:pt x="474" y="166"/>
                    </a:lnTo>
                    <a:lnTo>
                      <a:pt x="469" y="170"/>
                    </a:lnTo>
                    <a:lnTo>
                      <a:pt x="465" y="175"/>
                    </a:lnTo>
                    <a:lnTo>
                      <a:pt x="465" y="180"/>
                    </a:lnTo>
                    <a:lnTo>
                      <a:pt x="465" y="190"/>
                    </a:lnTo>
                    <a:lnTo>
                      <a:pt x="464" y="195"/>
                    </a:lnTo>
                    <a:lnTo>
                      <a:pt x="460" y="197"/>
                    </a:lnTo>
                    <a:lnTo>
                      <a:pt x="458" y="200"/>
                    </a:lnTo>
                    <a:lnTo>
                      <a:pt x="455" y="200"/>
                    </a:lnTo>
                    <a:lnTo>
                      <a:pt x="453" y="200"/>
                    </a:lnTo>
                    <a:lnTo>
                      <a:pt x="447" y="197"/>
                    </a:lnTo>
                    <a:lnTo>
                      <a:pt x="442" y="200"/>
                    </a:lnTo>
                    <a:lnTo>
                      <a:pt x="433" y="202"/>
                    </a:lnTo>
                    <a:lnTo>
                      <a:pt x="428" y="202"/>
                    </a:lnTo>
                    <a:lnTo>
                      <a:pt x="424" y="200"/>
                    </a:lnTo>
                    <a:lnTo>
                      <a:pt x="424" y="197"/>
                    </a:lnTo>
                    <a:lnTo>
                      <a:pt x="422" y="195"/>
                    </a:lnTo>
                    <a:lnTo>
                      <a:pt x="419" y="164"/>
                    </a:lnTo>
                    <a:lnTo>
                      <a:pt x="411" y="159"/>
                    </a:lnTo>
                    <a:lnTo>
                      <a:pt x="406" y="150"/>
                    </a:lnTo>
                    <a:lnTo>
                      <a:pt x="397" y="141"/>
                    </a:lnTo>
                    <a:lnTo>
                      <a:pt x="390" y="134"/>
                    </a:lnTo>
                    <a:lnTo>
                      <a:pt x="386" y="125"/>
                    </a:lnTo>
                    <a:lnTo>
                      <a:pt x="384" y="117"/>
                    </a:lnTo>
                    <a:lnTo>
                      <a:pt x="381" y="108"/>
                    </a:lnTo>
                    <a:lnTo>
                      <a:pt x="384" y="103"/>
                    </a:lnTo>
                    <a:lnTo>
                      <a:pt x="386" y="99"/>
                    </a:lnTo>
                    <a:lnTo>
                      <a:pt x="390" y="99"/>
                    </a:lnTo>
                    <a:lnTo>
                      <a:pt x="390" y="97"/>
                    </a:lnTo>
                    <a:lnTo>
                      <a:pt x="391" y="97"/>
                    </a:lnTo>
                    <a:lnTo>
                      <a:pt x="397" y="103"/>
                    </a:lnTo>
                    <a:lnTo>
                      <a:pt x="406" y="108"/>
                    </a:lnTo>
                    <a:lnTo>
                      <a:pt x="413" y="110"/>
                    </a:lnTo>
                    <a:lnTo>
                      <a:pt x="422" y="110"/>
                    </a:lnTo>
                    <a:lnTo>
                      <a:pt x="424" y="110"/>
                    </a:lnTo>
                    <a:lnTo>
                      <a:pt x="424" y="108"/>
                    </a:lnTo>
                    <a:lnTo>
                      <a:pt x="424" y="72"/>
                    </a:lnTo>
                    <a:lnTo>
                      <a:pt x="411" y="56"/>
                    </a:lnTo>
                    <a:lnTo>
                      <a:pt x="395" y="42"/>
                    </a:lnTo>
                    <a:lnTo>
                      <a:pt x="377" y="27"/>
                    </a:lnTo>
                    <a:lnTo>
                      <a:pt x="364" y="9"/>
                    </a:lnTo>
                    <a:lnTo>
                      <a:pt x="350" y="5"/>
                    </a:lnTo>
                    <a:lnTo>
                      <a:pt x="339" y="2"/>
                    </a:lnTo>
                    <a:lnTo>
                      <a:pt x="325" y="0"/>
                    </a:lnTo>
                    <a:lnTo>
                      <a:pt x="312" y="0"/>
                    </a:lnTo>
                    <a:lnTo>
                      <a:pt x="308" y="0"/>
                    </a:lnTo>
                    <a:lnTo>
                      <a:pt x="308" y="2"/>
                    </a:lnTo>
                    <a:lnTo>
                      <a:pt x="308" y="5"/>
                    </a:lnTo>
                    <a:lnTo>
                      <a:pt x="307" y="9"/>
                    </a:lnTo>
                    <a:lnTo>
                      <a:pt x="289" y="14"/>
                    </a:lnTo>
                    <a:lnTo>
                      <a:pt x="281" y="27"/>
                    </a:lnTo>
                    <a:lnTo>
                      <a:pt x="276" y="42"/>
                    </a:lnTo>
                    <a:lnTo>
                      <a:pt x="265" y="56"/>
                    </a:lnTo>
                    <a:lnTo>
                      <a:pt x="260" y="56"/>
                    </a:lnTo>
                    <a:lnTo>
                      <a:pt x="256" y="56"/>
                    </a:lnTo>
                    <a:lnTo>
                      <a:pt x="251" y="56"/>
                    </a:lnTo>
                    <a:lnTo>
                      <a:pt x="249" y="58"/>
                    </a:lnTo>
                    <a:lnTo>
                      <a:pt x="240" y="72"/>
                    </a:lnTo>
                    <a:lnTo>
                      <a:pt x="231" y="87"/>
                    </a:lnTo>
                    <a:lnTo>
                      <a:pt x="224" y="99"/>
                    </a:lnTo>
                    <a:lnTo>
                      <a:pt x="213" y="110"/>
                    </a:lnTo>
                    <a:lnTo>
                      <a:pt x="209" y="110"/>
                    </a:lnTo>
                    <a:lnTo>
                      <a:pt x="209" y="114"/>
                    </a:lnTo>
                    <a:lnTo>
                      <a:pt x="184" y="139"/>
                    </a:lnTo>
                    <a:lnTo>
                      <a:pt x="184" y="141"/>
                    </a:lnTo>
                    <a:lnTo>
                      <a:pt x="195" y="146"/>
                    </a:lnTo>
                    <a:lnTo>
                      <a:pt x="209" y="150"/>
                    </a:lnTo>
                    <a:lnTo>
                      <a:pt x="224" y="153"/>
                    </a:lnTo>
                    <a:lnTo>
                      <a:pt x="234" y="153"/>
                    </a:lnTo>
                    <a:lnTo>
                      <a:pt x="236" y="155"/>
                    </a:lnTo>
                    <a:lnTo>
                      <a:pt x="240" y="155"/>
                    </a:lnTo>
                    <a:lnTo>
                      <a:pt x="240" y="159"/>
                    </a:lnTo>
                    <a:lnTo>
                      <a:pt x="242" y="161"/>
                    </a:lnTo>
                    <a:lnTo>
                      <a:pt x="240" y="164"/>
                    </a:lnTo>
                    <a:lnTo>
                      <a:pt x="234" y="166"/>
                    </a:lnTo>
                    <a:lnTo>
                      <a:pt x="231" y="170"/>
                    </a:lnTo>
                    <a:lnTo>
                      <a:pt x="225" y="171"/>
                    </a:lnTo>
                    <a:lnTo>
                      <a:pt x="220" y="180"/>
                    </a:lnTo>
                    <a:lnTo>
                      <a:pt x="215" y="195"/>
                    </a:lnTo>
                    <a:lnTo>
                      <a:pt x="209" y="208"/>
                    </a:lnTo>
                    <a:lnTo>
                      <a:pt x="209" y="222"/>
                    </a:lnTo>
                    <a:lnTo>
                      <a:pt x="213" y="227"/>
                    </a:lnTo>
                    <a:lnTo>
                      <a:pt x="215" y="227"/>
                    </a:lnTo>
                    <a:lnTo>
                      <a:pt x="213" y="231"/>
                    </a:lnTo>
                    <a:lnTo>
                      <a:pt x="209" y="238"/>
                    </a:lnTo>
                    <a:lnTo>
                      <a:pt x="213" y="242"/>
                    </a:lnTo>
                    <a:lnTo>
                      <a:pt x="215" y="244"/>
                    </a:lnTo>
                    <a:lnTo>
                      <a:pt x="231" y="233"/>
                    </a:lnTo>
                    <a:lnTo>
                      <a:pt x="260" y="231"/>
                    </a:lnTo>
                    <a:lnTo>
                      <a:pt x="260" y="227"/>
                    </a:lnTo>
                    <a:lnTo>
                      <a:pt x="262" y="226"/>
                    </a:lnTo>
                    <a:lnTo>
                      <a:pt x="265" y="226"/>
                    </a:lnTo>
                    <a:lnTo>
                      <a:pt x="267" y="222"/>
                    </a:lnTo>
                    <a:lnTo>
                      <a:pt x="267" y="200"/>
                    </a:lnTo>
                    <a:lnTo>
                      <a:pt x="289" y="155"/>
                    </a:lnTo>
                    <a:lnTo>
                      <a:pt x="292" y="155"/>
                    </a:lnTo>
                    <a:lnTo>
                      <a:pt x="303" y="170"/>
                    </a:lnTo>
                    <a:lnTo>
                      <a:pt x="312" y="180"/>
                    </a:lnTo>
                    <a:lnTo>
                      <a:pt x="323" y="195"/>
                    </a:lnTo>
                    <a:lnTo>
                      <a:pt x="336" y="206"/>
                    </a:lnTo>
                    <a:lnTo>
                      <a:pt x="343" y="211"/>
                    </a:lnTo>
                    <a:lnTo>
                      <a:pt x="345" y="217"/>
                    </a:lnTo>
                    <a:lnTo>
                      <a:pt x="350" y="226"/>
                    </a:lnTo>
                    <a:lnTo>
                      <a:pt x="354" y="231"/>
                    </a:lnTo>
                    <a:lnTo>
                      <a:pt x="354" y="244"/>
                    </a:lnTo>
                    <a:lnTo>
                      <a:pt x="354" y="258"/>
                    </a:lnTo>
                    <a:lnTo>
                      <a:pt x="359" y="273"/>
                    </a:lnTo>
                    <a:lnTo>
                      <a:pt x="364" y="283"/>
                    </a:lnTo>
                    <a:lnTo>
                      <a:pt x="366" y="285"/>
                    </a:lnTo>
                    <a:lnTo>
                      <a:pt x="370" y="289"/>
                    </a:lnTo>
                    <a:lnTo>
                      <a:pt x="372" y="291"/>
                    </a:lnTo>
                    <a:lnTo>
                      <a:pt x="375" y="294"/>
                    </a:lnTo>
                    <a:lnTo>
                      <a:pt x="375" y="298"/>
                    </a:lnTo>
                    <a:lnTo>
                      <a:pt x="372" y="300"/>
                    </a:lnTo>
                    <a:lnTo>
                      <a:pt x="372" y="305"/>
                    </a:lnTo>
                    <a:lnTo>
                      <a:pt x="370" y="309"/>
                    </a:lnTo>
                    <a:lnTo>
                      <a:pt x="359" y="305"/>
                    </a:lnTo>
                    <a:lnTo>
                      <a:pt x="348" y="294"/>
                    </a:lnTo>
                    <a:lnTo>
                      <a:pt x="336" y="285"/>
                    </a:lnTo>
                    <a:lnTo>
                      <a:pt x="323" y="283"/>
                    </a:lnTo>
                    <a:lnTo>
                      <a:pt x="314" y="289"/>
                    </a:lnTo>
                    <a:lnTo>
                      <a:pt x="308" y="294"/>
                    </a:lnTo>
                    <a:lnTo>
                      <a:pt x="299" y="300"/>
                    </a:lnTo>
                    <a:lnTo>
                      <a:pt x="296" y="305"/>
                    </a:lnTo>
                    <a:lnTo>
                      <a:pt x="298" y="309"/>
                    </a:lnTo>
                    <a:lnTo>
                      <a:pt x="299" y="310"/>
                    </a:lnTo>
                    <a:lnTo>
                      <a:pt x="299" y="314"/>
                    </a:lnTo>
                    <a:lnTo>
                      <a:pt x="303" y="314"/>
                    </a:lnTo>
                    <a:lnTo>
                      <a:pt x="312" y="314"/>
                    </a:lnTo>
                    <a:lnTo>
                      <a:pt x="317" y="316"/>
                    </a:lnTo>
                    <a:lnTo>
                      <a:pt x="319" y="321"/>
                    </a:lnTo>
                    <a:lnTo>
                      <a:pt x="323" y="330"/>
                    </a:lnTo>
                    <a:lnTo>
                      <a:pt x="319" y="334"/>
                    </a:lnTo>
                    <a:lnTo>
                      <a:pt x="317" y="339"/>
                    </a:lnTo>
                    <a:lnTo>
                      <a:pt x="260" y="327"/>
                    </a:lnTo>
                    <a:lnTo>
                      <a:pt x="260" y="334"/>
                    </a:lnTo>
                    <a:lnTo>
                      <a:pt x="260" y="339"/>
                    </a:lnTo>
                    <a:lnTo>
                      <a:pt x="260" y="345"/>
                    </a:lnTo>
                    <a:lnTo>
                      <a:pt x="256" y="347"/>
                    </a:lnTo>
                    <a:lnTo>
                      <a:pt x="251" y="356"/>
                    </a:lnTo>
                    <a:lnTo>
                      <a:pt x="249" y="357"/>
                    </a:lnTo>
                    <a:lnTo>
                      <a:pt x="242" y="366"/>
                    </a:lnTo>
                    <a:lnTo>
                      <a:pt x="225" y="393"/>
                    </a:lnTo>
                    <a:lnTo>
                      <a:pt x="189" y="411"/>
                    </a:lnTo>
                    <a:lnTo>
                      <a:pt x="188" y="413"/>
                    </a:lnTo>
                    <a:lnTo>
                      <a:pt x="184" y="419"/>
                    </a:lnTo>
                    <a:lnTo>
                      <a:pt x="184" y="424"/>
                    </a:lnTo>
                    <a:lnTo>
                      <a:pt x="184" y="430"/>
                    </a:lnTo>
                    <a:lnTo>
                      <a:pt x="184" y="439"/>
                    </a:lnTo>
                    <a:lnTo>
                      <a:pt x="184" y="453"/>
                    </a:lnTo>
                    <a:lnTo>
                      <a:pt x="184" y="469"/>
                    </a:lnTo>
                    <a:lnTo>
                      <a:pt x="184" y="478"/>
                    </a:lnTo>
                    <a:lnTo>
                      <a:pt x="173" y="478"/>
                    </a:lnTo>
                    <a:lnTo>
                      <a:pt x="164" y="475"/>
                    </a:lnTo>
                    <a:lnTo>
                      <a:pt x="157" y="469"/>
                    </a:lnTo>
                    <a:lnTo>
                      <a:pt x="151" y="464"/>
                    </a:lnTo>
                    <a:lnTo>
                      <a:pt x="151" y="449"/>
                    </a:lnTo>
                    <a:lnTo>
                      <a:pt x="148" y="435"/>
                    </a:lnTo>
                    <a:lnTo>
                      <a:pt x="141" y="424"/>
                    </a:lnTo>
                    <a:lnTo>
                      <a:pt x="130" y="413"/>
                    </a:lnTo>
                    <a:lnTo>
                      <a:pt x="117" y="417"/>
                    </a:lnTo>
                    <a:lnTo>
                      <a:pt x="110" y="417"/>
                    </a:lnTo>
                    <a:lnTo>
                      <a:pt x="101" y="413"/>
                    </a:lnTo>
                    <a:lnTo>
                      <a:pt x="94" y="408"/>
                    </a:lnTo>
                    <a:lnTo>
                      <a:pt x="83" y="402"/>
                    </a:lnTo>
                    <a:lnTo>
                      <a:pt x="72" y="397"/>
                    </a:lnTo>
                    <a:lnTo>
                      <a:pt x="59" y="393"/>
                    </a:lnTo>
                    <a:lnTo>
                      <a:pt x="49" y="392"/>
                    </a:lnTo>
                    <a:lnTo>
                      <a:pt x="38" y="402"/>
                    </a:lnTo>
                    <a:lnTo>
                      <a:pt x="21" y="424"/>
                    </a:lnTo>
                    <a:lnTo>
                      <a:pt x="5" y="448"/>
                    </a:lnTo>
                    <a:lnTo>
                      <a:pt x="0" y="455"/>
                    </a:lnTo>
                    <a:lnTo>
                      <a:pt x="21" y="475"/>
                    </a:lnTo>
                    <a:lnTo>
                      <a:pt x="25" y="516"/>
                    </a:lnTo>
                    <a:lnTo>
                      <a:pt x="29" y="516"/>
                    </a:lnTo>
                    <a:lnTo>
                      <a:pt x="38" y="513"/>
                    </a:lnTo>
                    <a:lnTo>
                      <a:pt x="43" y="511"/>
                    </a:lnTo>
                    <a:lnTo>
                      <a:pt x="49" y="505"/>
                    </a:lnTo>
                    <a:lnTo>
                      <a:pt x="54" y="496"/>
                    </a:lnTo>
                    <a:lnTo>
                      <a:pt x="58" y="491"/>
                    </a:lnTo>
                    <a:lnTo>
                      <a:pt x="63" y="485"/>
                    </a:lnTo>
                    <a:lnTo>
                      <a:pt x="72" y="480"/>
                    </a:lnTo>
                    <a:lnTo>
                      <a:pt x="74" y="480"/>
                    </a:lnTo>
                    <a:lnTo>
                      <a:pt x="74" y="484"/>
                    </a:lnTo>
                    <a:lnTo>
                      <a:pt x="74" y="485"/>
                    </a:lnTo>
                    <a:lnTo>
                      <a:pt x="63" y="538"/>
                    </a:lnTo>
                    <a:lnTo>
                      <a:pt x="79" y="556"/>
                    </a:lnTo>
                    <a:lnTo>
                      <a:pt x="77" y="567"/>
                    </a:lnTo>
                    <a:lnTo>
                      <a:pt x="68" y="574"/>
                    </a:lnTo>
                    <a:lnTo>
                      <a:pt x="59" y="583"/>
                    </a:lnTo>
                    <a:lnTo>
                      <a:pt x="54" y="597"/>
                    </a:lnTo>
                    <a:lnTo>
                      <a:pt x="54" y="608"/>
                    </a:lnTo>
                    <a:lnTo>
                      <a:pt x="63" y="619"/>
                    </a:lnTo>
                    <a:lnTo>
                      <a:pt x="74" y="630"/>
                    </a:lnTo>
                    <a:lnTo>
                      <a:pt x="88" y="641"/>
                    </a:lnTo>
                    <a:lnTo>
                      <a:pt x="101" y="646"/>
                    </a:lnTo>
                    <a:lnTo>
                      <a:pt x="114" y="646"/>
                    </a:lnTo>
                    <a:lnTo>
                      <a:pt x="124" y="644"/>
                    </a:lnTo>
                    <a:lnTo>
                      <a:pt x="132" y="641"/>
                    </a:lnTo>
                    <a:lnTo>
                      <a:pt x="141" y="635"/>
                    </a:lnTo>
                    <a:lnTo>
                      <a:pt x="148" y="635"/>
                    </a:lnTo>
                    <a:lnTo>
                      <a:pt x="153" y="639"/>
                    </a:lnTo>
                    <a:lnTo>
                      <a:pt x="160" y="641"/>
                    </a:lnTo>
                    <a:lnTo>
                      <a:pt x="168" y="644"/>
                    </a:lnTo>
                    <a:lnTo>
                      <a:pt x="184" y="652"/>
                    </a:lnTo>
                    <a:lnTo>
                      <a:pt x="195" y="661"/>
                    </a:lnTo>
                    <a:lnTo>
                      <a:pt x="209" y="670"/>
                    </a:lnTo>
                    <a:lnTo>
                      <a:pt x="220" y="677"/>
                    </a:lnTo>
                    <a:lnTo>
                      <a:pt x="225" y="691"/>
                    </a:lnTo>
                    <a:lnTo>
                      <a:pt x="229" y="706"/>
                    </a:lnTo>
                    <a:lnTo>
                      <a:pt x="231" y="722"/>
                    </a:lnTo>
                    <a:lnTo>
                      <a:pt x="234" y="738"/>
                    </a:lnTo>
                    <a:lnTo>
                      <a:pt x="249" y="744"/>
                    </a:lnTo>
                    <a:lnTo>
                      <a:pt x="262" y="749"/>
                    </a:lnTo>
                    <a:lnTo>
                      <a:pt x="276" y="758"/>
                    </a:lnTo>
                    <a:lnTo>
                      <a:pt x="287" y="772"/>
                    </a:lnTo>
                    <a:lnTo>
                      <a:pt x="298" y="800"/>
                    </a:lnTo>
                    <a:lnTo>
                      <a:pt x="308" y="830"/>
                    </a:lnTo>
                    <a:lnTo>
                      <a:pt x="319" y="861"/>
                    </a:lnTo>
                    <a:lnTo>
                      <a:pt x="334" y="886"/>
                    </a:lnTo>
                    <a:lnTo>
                      <a:pt x="350" y="904"/>
                    </a:lnTo>
                    <a:lnTo>
                      <a:pt x="366" y="924"/>
                    </a:lnTo>
                    <a:lnTo>
                      <a:pt x="381" y="944"/>
                    </a:lnTo>
                    <a:lnTo>
                      <a:pt x="395" y="966"/>
                    </a:lnTo>
                    <a:lnTo>
                      <a:pt x="397" y="980"/>
                    </a:lnTo>
                    <a:lnTo>
                      <a:pt x="397" y="993"/>
                    </a:lnTo>
                    <a:lnTo>
                      <a:pt x="391" y="1007"/>
                    </a:lnTo>
                    <a:lnTo>
                      <a:pt x="381" y="1018"/>
                    </a:lnTo>
                    <a:lnTo>
                      <a:pt x="364" y="1022"/>
                    </a:lnTo>
                    <a:lnTo>
                      <a:pt x="348" y="1027"/>
                    </a:lnTo>
                    <a:lnTo>
                      <a:pt x="334" y="1032"/>
                    </a:lnTo>
                    <a:lnTo>
                      <a:pt x="319" y="1038"/>
                    </a:lnTo>
                    <a:lnTo>
                      <a:pt x="307" y="1043"/>
                    </a:lnTo>
                    <a:lnTo>
                      <a:pt x="292" y="1052"/>
                    </a:lnTo>
                    <a:lnTo>
                      <a:pt x="278" y="1063"/>
                    </a:lnTo>
                    <a:lnTo>
                      <a:pt x="262" y="1074"/>
                    </a:lnTo>
                    <a:lnTo>
                      <a:pt x="249" y="1083"/>
                    </a:lnTo>
                    <a:lnTo>
                      <a:pt x="231" y="1090"/>
                    </a:lnTo>
                    <a:lnTo>
                      <a:pt x="215" y="1094"/>
                    </a:lnTo>
                    <a:lnTo>
                      <a:pt x="198" y="1099"/>
                    </a:lnTo>
                    <a:lnTo>
                      <a:pt x="182" y="1105"/>
                    </a:lnTo>
                    <a:lnTo>
                      <a:pt x="164" y="1110"/>
                    </a:lnTo>
                    <a:lnTo>
                      <a:pt x="151" y="1119"/>
                    </a:lnTo>
                    <a:lnTo>
                      <a:pt x="141" y="1132"/>
                    </a:lnTo>
                    <a:lnTo>
                      <a:pt x="124" y="1146"/>
                    </a:lnTo>
                    <a:lnTo>
                      <a:pt x="106" y="1160"/>
                    </a:lnTo>
                    <a:lnTo>
                      <a:pt x="88" y="1171"/>
                    </a:lnTo>
                    <a:lnTo>
                      <a:pt x="68" y="1180"/>
                    </a:lnTo>
                    <a:lnTo>
                      <a:pt x="88" y="1186"/>
                    </a:lnTo>
                    <a:lnTo>
                      <a:pt x="106" y="1188"/>
                    </a:lnTo>
                    <a:lnTo>
                      <a:pt x="124" y="1193"/>
                    </a:lnTo>
                    <a:lnTo>
                      <a:pt x="142" y="1197"/>
                    </a:lnTo>
                    <a:lnTo>
                      <a:pt x="162" y="1198"/>
                    </a:lnTo>
                    <a:lnTo>
                      <a:pt x="182" y="1198"/>
                    </a:lnTo>
                    <a:lnTo>
                      <a:pt x="200" y="1202"/>
                    </a:lnTo>
                    <a:lnTo>
                      <a:pt x="220" y="1202"/>
                    </a:lnTo>
                    <a:lnTo>
                      <a:pt x="252" y="1202"/>
                    </a:lnTo>
                    <a:lnTo>
                      <a:pt x="287" y="1198"/>
                    </a:lnTo>
                    <a:lnTo>
                      <a:pt x="319" y="1193"/>
                    </a:lnTo>
                    <a:lnTo>
                      <a:pt x="354" y="1186"/>
                    </a:lnTo>
                    <a:lnTo>
                      <a:pt x="386" y="1177"/>
                    </a:lnTo>
                    <a:lnTo>
                      <a:pt x="417" y="1168"/>
                    </a:lnTo>
                    <a:lnTo>
                      <a:pt x="447" y="1155"/>
                    </a:lnTo>
                    <a:lnTo>
                      <a:pt x="478" y="1141"/>
                    </a:lnTo>
                    <a:lnTo>
                      <a:pt x="505" y="1126"/>
                    </a:lnTo>
                    <a:lnTo>
                      <a:pt x="536" y="1110"/>
                    </a:lnTo>
                    <a:lnTo>
                      <a:pt x="559" y="1094"/>
                    </a:lnTo>
                    <a:lnTo>
                      <a:pt x="588" y="1074"/>
                    </a:lnTo>
                    <a:lnTo>
                      <a:pt x="613" y="1052"/>
                    </a:lnTo>
                    <a:lnTo>
                      <a:pt x="637" y="1029"/>
                    </a:lnTo>
                    <a:lnTo>
                      <a:pt x="660" y="1007"/>
                    </a:lnTo>
                    <a:lnTo>
                      <a:pt x="682" y="982"/>
                    </a:lnTo>
                    <a:lnTo>
                      <a:pt x="666" y="966"/>
                    </a:lnTo>
                    <a:lnTo>
                      <a:pt x="646" y="955"/>
                    </a:lnTo>
                    <a:lnTo>
                      <a:pt x="626" y="940"/>
                    </a:lnTo>
                    <a:lnTo>
                      <a:pt x="610" y="929"/>
                    </a:lnTo>
                    <a:lnTo>
                      <a:pt x="590" y="922"/>
                    </a:lnTo>
                    <a:lnTo>
                      <a:pt x="574" y="917"/>
                    </a:lnTo>
                    <a:lnTo>
                      <a:pt x="557" y="904"/>
                    </a:lnTo>
                    <a:lnTo>
                      <a:pt x="547" y="893"/>
                    </a:lnTo>
                    <a:lnTo>
                      <a:pt x="547" y="892"/>
                    </a:lnTo>
                    <a:lnTo>
                      <a:pt x="547" y="888"/>
                    </a:lnTo>
                    <a:lnTo>
                      <a:pt x="543" y="888"/>
                    </a:lnTo>
                    <a:lnTo>
                      <a:pt x="543" y="886"/>
                    </a:lnTo>
                    <a:lnTo>
                      <a:pt x="543" y="874"/>
                    </a:lnTo>
                    <a:lnTo>
                      <a:pt x="547" y="863"/>
                    </a:lnTo>
                    <a:lnTo>
                      <a:pt x="547" y="855"/>
                    </a:lnTo>
                    <a:lnTo>
                      <a:pt x="548" y="845"/>
                    </a:lnTo>
                    <a:lnTo>
                      <a:pt x="557" y="819"/>
                    </a:lnTo>
                    <a:lnTo>
                      <a:pt x="567" y="791"/>
                    </a:lnTo>
                    <a:lnTo>
                      <a:pt x="579" y="769"/>
                    </a:lnTo>
                    <a:lnTo>
                      <a:pt x="601" y="753"/>
                    </a:lnTo>
                    <a:lnTo>
                      <a:pt x="613" y="749"/>
                    </a:lnTo>
                    <a:lnTo>
                      <a:pt x="624" y="744"/>
                    </a:lnTo>
                    <a:lnTo>
                      <a:pt x="631" y="742"/>
                    </a:lnTo>
                    <a:lnTo>
                      <a:pt x="642" y="738"/>
                    </a:lnTo>
                    <a:lnTo>
                      <a:pt x="655" y="738"/>
                    </a:lnTo>
                    <a:lnTo>
                      <a:pt x="666" y="736"/>
                    </a:lnTo>
                    <a:lnTo>
                      <a:pt x="673" y="729"/>
                    </a:lnTo>
                    <a:lnTo>
                      <a:pt x="684" y="727"/>
                    </a:lnTo>
                    <a:lnTo>
                      <a:pt x="695" y="727"/>
                    </a:lnTo>
                    <a:lnTo>
                      <a:pt x="704" y="722"/>
                    </a:lnTo>
                    <a:lnTo>
                      <a:pt x="715" y="718"/>
                    </a:lnTo>
                    <a:lnTo>
                      <a:pt x="725" y="713"/>
                    </a:lnTo>
                    <a:lnTo>
                      <a:pt x="736" y="711"/>
                    </a:lnTo>
                    <a:lnTo>
                      <a:pt x="749" y="707"/>
                    </a:lnTo>
                    <a:lnTo>
                      <a:pt x="760" y="707"/>
                    </a:lnTo>
                    <a:lnTo>
                      <a:pt x="770" y="711"/>
                    </a:lnTo>
                    <a:lnTo>
                      <a:pt x="776" y="717"/>
                    </a:lnTo>
                    <a:lnTo>
                      <a:pt x="783" y="722"/>
                    </a:lnTo>
                    <a:lnTo>
                      <a:pt x="792" y="729"/>
                    </a:lnTo>
                    <a:lnTo>
                      <a:pt x="803" y="736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27"/>
              <p:cNvSpPr/>
              <p:nvPr/>
            </p:nvSpPr>
            <p:spPr>
              <a:xfrm>
                <a:off x="530" y="2834"/>
                <a:ext cx="63" cy="73"/>
              </a:xfrm>
              <a:custGeom>
                <a:avLst/>
                <a:gdLst/>
                <a:ahLst/>
                <a:cxnLst>
                  <a:cxn ang="0">
                    <a:pos x="42" y="65"/>
                  </a:cxn>
                  <a:cxn ang="0">
                    <a:pos x="58" y="72"/>
                  </a:cxn>
                  <a:cxn ang="0">
                    <a:pos x="62" y="72"/>
                  </a:cxn>
                  <a:cxn ang="0">
                    <a:pos x="62" y="67"/>
                  </a:cxn>
                  <a:cxn ang="0">
                    <a:pos x="58" y="65"/>
                  </a:cxn>
                  <a:cxn ang="0">
                    <a:pos x="58" y="62"/>
                  </a:cxn>
                  <a:cxn ang="0">
                    <a:pos x="44" y="56"/>
                  </a:cxn>
                  <a:cxn ang="0">
                    <a:pos x="37" y="45"/>
                  </a:cxn>
                  <a:cxn ang="0">
                    <a:pos x="31" y="34"/>
                  </a:cxn>
                  <a:cxn ang="0">
                    <a:pos x="26" y="20"/>
                  </a:cxn>
                  <a:cxn ang="0">
                    <a:pos x="9" y="0"/>
                  </a:cxn>
                  <a:cxn ang="0">
                    <a:pos x="6" y="4"/>
                  </a:cxn>
                  <a:cxn ang="0">
                    <a:pos x="2" y="9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9" y="31"/>
                  </a:cxn>
                  <a:cxn ang="0">
                    <a:pos x="20" y="45"/>
                  </a:cxn>
                  <a:cxn ang="0">
                    <a:pos x="31" y="56"/>
                  </a:cxn>
                  <a:cxn ang="0">
                    <a:pos x="42" y="65"/>
                  </a:cxn>
                </a:cxnLst>
                <a:rect l="0" t="0" r="0" b="0"/>
                <a:pathLst>
                  <a:path w="63" h="73">
                    <a:moveTo>
                      <a:pt x="42" y="65"/>
                    </a:moveTo>
                    <a:lnTo>
                      <a:pt x="58" y="72"/>
                    </a:lnTo>
                    <a:lnTo>
                      <a:pt x="62" y="72"/>
                    </a:lnTo>
                    <a:lnTo>
                      <a:pt x="62" y="67"/>
                    </a:lnTo>
                    <a:lnTo>
                      <a:pt x="58" y="65"/>
                    </a:lnTo>
                    <a:lnTo>
                      <a:pt x="58" y="62"/>
                    </a:lnTo>
                    <a:lnTo>
                      <a:pt x="44" y="56"/>
                    </a:lnTo>
                    <a:lnTo>
                      <a:pt x="37" y="45"/>
                    </a:lnTo>
                    <a:lnTo>
                      <a:pt x="31" y="34"/>
                    </a:lnTo>
                    <a:lnTo>
                      <a:pt x="26" y="2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9" y="31"/>
                    </a:lnTo>
                    <a:lnTo>
                      <a:pt x="20" y="45"/>
                    </a:lnTo>
                    <a:lnTo>
                      <a:pt x="31" y="56"/>
                    </a:lnTo>
                    <a:lnTo>
                      <a:pt x="42" y="65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100" name="Rectangle 2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zh-CN" noProof="0"/>
          </a:p>
        </p:txBody>
      </p:sp>
      <p:sp>
        <p:nvSpPr>
          <p:cNvPr id="3101" name="Rectangle 2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48" name="Rectangle 30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DC2AF8-50E1-49B8-B60C-46F415304D47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Rectangle 3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3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solidFill>
                  <a:srgbClr val="FFFFFF"/>
                </a:solidFill>
              </a:rPr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2075" tIns="46038" rIns="92075" bIns="46038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2075" tIns="46038" rIns="92075" bIns="46038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685800" y="117475"/>
            <a:ext cx="8456613" cy="6738938"/>
            <a:chOff x="432" y="74"/>
            <a:chExt cx="5327" cy="4245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432" y="4176"/>
              <a:ext cx="2208" cy="143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33" name="Group 4"/>
            <p:cNvGrpSpPr/>
            <p:nvPr/>
          </p:nvGrpSpPr>
          <p:grpSpPr>
            <a:xfrm>
              <a:off x="2859" y="4250"/>
              <a:ext cx="2729" cy="41"/>
              <a:chOff x="2859" y="4250"/>
              <a:chExt cx="2729" cy="41"/>
            </a:xfrm>
          </p:grpSpPr>
          <p:sp>
            <p:nvSpPr>
              <p:cNvPr id="1038" name="Oval 5"/>
              <p:cNvSpPr>
                <a:spLocks noChangeArrowheads="1"/>
              </p:cNvSpPr>
              <p:nvPr/>
            </p:nvSpPr>
            <p:spPr bwMode="auto">
              <a:xfrm>
                <a:off x="285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9" name="Oval 6"/>
              <p:cNvSpPr>
                <a:spLocks noChangeArrowheads="1"/>
              </p:cNvSpPr>
              <p:nvPr/>
            </p:nvSpPr>
            <p:spPr bwMode="auto">
              <a:xfrm>
                <a:off x="324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0" name="Oval 7"/>
              <p:cNvSpPr>
                <a:spLocks noChangeArrowheads="1"/>
              </p:cNvSpPr>
              <p:nvPr/>
            </p:nvSpPr>
            <p:spPr bwMode="auto">
              <a:xfrm>
                <a:off x="362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1" name="Oval 8"/>
              <p:cNvSpPr>
                <a:spLocks noChangeArrowheads="1"/>
              </p:cNvSpPr>
              <p:nvPr/>
            </p:nvSpPr>
            <p:spPr bwMode="auto">
              <a:xfrm>
                <a:off x="4011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2" name="Oval 9"/>
              <p:cNvSpPr>
                <a:spLocks noChangeArrowheads="1"/>
              </p:cNvSpPr>
              <p:nvPr/>
            </p:nvSpPr>
            <p:spPr bwMode="auto">
              <a:xfrm>
                <a:off x="4395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3" name="Oval 10"/>
              <p:cNvSpPr>
                <a:spLocks noChangeArrowheads="1"/>
              </p:cNvSpPr>
              <p:nvPr/>
            </p:nvSpPr>
            <p:spPr bwMode="auto">
              <a:xfrm>
                <a:off x="477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4" name="Oval 11"/>
              <p:cNvSpPr>
                <a:spLocks noChangeArrowheads="1"/>
              </p:cNvSpPr>
              <p:nvPr/>
            </p:nvSpPr>
            <p:spPr bwMode="auto">
              <a:xfrm>
                <a:off x="516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5" name="Oval 12"/>
              <p:cNvSpPr>
                <a:spLocks noChangeArrowheads="1"/>
              </p:cNvSpPr>
              <p:nvPr/>
            </p:nvSpPr>
            <p:spPr bwMode="auto">
              <a:xfrm>
                <a:off x="554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34" name="Rectangle 13"/>
            <p:cNvSpPr>
              <a:spLocks noChangeArrowheads="1"/>
            </p:cNvSpPr>
            <p:nvPr/>
          </p:nvSpPr>
          <p:spPr bwMode="auto">
            <a:xfrm>
              <a:off x="480" y="480"/>
              <a:ext cx="5279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Oval 14"/>
            <p:cNvSpPr>
              <a:spLocks noChangeArrowheads="1"/>
            </p:cNvSpPr>
            <p:nvPr/>
          </p:nvSpPr>
          <p:spPr bwMode="auto">
            <a:xfrm>
              <a:off x="507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5"/>
            <p:cNvSpPr>
              <a:spLocks noChangeArrowheads="1"/>
            </p:cNvSpPr>
            <p:nvPr/>
          </p:nvSpPr>
          <p:spPr bwMode="auto">
            <a:xfrm>
              <a:off x="507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6"/>
            <p:cNvSpPr>
              <a:spLocks noChangeArrowheads="1"/>
            </p:cNvSpPr>
            <p:nvPr/>
          </p:nvSpPr>
          <p:spPr bwMode="auto">
            <a:xfrm>
              <a:off x="507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7" name="Rectangle 17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Rectangle 1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67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685800" y="117475"/>
            <a:ext cx="8456613" cy="6738938"/>
            <a:chOff x="432" y="74"/>
            <a:chExt cx="5327" cy="4245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432" y="4176"/>
              <a:ext cx="2208" cy="143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33" name="Group 4"/>
            <p:cNvGrpSpPr/>
            <p:nvPr/>
          </p:nvGrpSpPr>
          <p:grpSpPr>
            <a:xfrm>
              <a:off x="2859" y="4250"/>
              <a:ext cx="2729" cy="41"/>
              <a:chOff x="2859" y="4250"/>
              <a:chExt cx="2729" cy="41"/>
            </a:xfrm>
          </p:grpSpPr>
          <p:sp>
            <p:nvSpPr>
              <p:cNvPr id="1038" name="Oval 5"/>
              <p:cNvSpPr>
                <a:spLocks noChangeArrowheads="1"/>
              </p:cNvSpPr>
              <p:nvPr/>
            </p:nvSpPr>
            <p:spPr bwMode="auto">
              <a:xfrm>
                <a:off x="285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9" name="Oval 6"/>
              <p:cNvSpPr>
                <a:spLocks noChangeArrowheads="1"/>
              </p:cNvSpPr>
              <p:nvPr/>
            </p:nvSpPr>
            <p:spPr bwMode="auto">
              <a:xfrm>
                <a:off x="324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0" name="Oval 7"/>
              <p:cNvSpPr>
                <a:spLocks noChangeArrowheads="1"/>
              </p:cNvSpPr>
              <p:nvPr/>
            </p:nvSpPr>
            <p:spPr bwMode="auto">
              <a:xfrm>
                <a:off x="362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1" name="Oval 8"/>
              <p:cNvSpPr>
                <a:spLocks noChangeArrowheads="1"/>
              </p:cNvSpPr>
              <p:nvPr/>
            </p:nvSpPr>
            <p:spPr bwMode="auto">
              <a:xfrm>
                <a:off x="4011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2" name="Oval 9"/>
              <p:cNvSpPr>
                <a:spLocks noChangeArrowheads="1"/>
              </p:cNvSpPr>
              <p:nvPr/>
            </p:nvSpPr>
            <p:spPr bwMode="auto">
              <a:xfrm>
                <a:off x="4395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3" name="Oval 10"/>
              <p:cNvSpPr>
                <a:spLocks noChangeArrowheads="1"/>
              </p:cNvSpPr>
              <p:nvPr/>
            </p:nvSpPr>
            <p:spPr bwMode="auto">
              <a:xfrm>
                <a:off x="477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4" name="Oval 11"/>
              <p:cNvSpPr>
                <a:spLocks noChangeArrowheads="1"/>
              </p:cNvSpPr>
              <p:nvPr/>
            </p:nvSpPr>
            <p:spPr bwMode="auto">
              <a:xfrm>
                <a:off x="516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5" name="Oval 12"/>
              <p:cNvSpPr>
                <a:spLocks noChangeArrowheads="1"/>
              </p:cNvSpPr>
              <p:nvPr/>
            </p:nvSpPr>
            <p:spPr bwMode="auto">
              <a:xfrm>
                <a:off x="554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34" name="Rectangle 13"/>
            <p:cNvSpPr>
              <a:spLocks noChangeArrowheads="1"/>
            </p:cNvSpPr>
            <p:nvPr/>
          </p:nvSpPr>
          <p:spPr bwMode="auto">
            <a:xfrm>
              <a:off x="480" y="480"/>
              <a:ext cx="5279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Oval 14"/>
            <p:cNvSpPr>
              <a:spLocks noChangeArrowheads="1"/>
            </p:cNvSpPr>
            <p:nvPr/>
          </p:nvSpPr>
          <p:spPr bwMode="auto">
            <a:xfrm>
              <a:off x="507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5"/>
            <p:cNvSpPr>
              <a:spLocks noChangeArrowheads="1"/>
            </p:cNvSpPr>
            <p:nvPr/>
          </p:nvSpPr>
          <p:spPr bwMode="auto">
            <a:xfrm>
              <a:off x="507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6"/>
            <p:cNvSpPr>
              <a:spLocks noChangeArrowheads="1"/>
            </p:cNvSpPr>
            <p:nvPr/>
          </p:nvSpPr>
          <p:spPr bwMode="auto">
            <a:xfrm>
              <a:off x="507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7" name="Rectangle 17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Rectangle 1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67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0"/>
          <p:cNvSpPr txBox="1">
            <a:spLocks noGrp="1"/>
          </p:cNvSpPr>
          <p:nvPr>
            <p:ph type="dt" sz="quarter" idx="2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kumimoji="1" lang="zh-CN" altLang="en-US" sz="1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2021/6/2</a:t>
            </a:fld>
            <a:endParaRPr kumimoji="1" lang="zh-CN" altLang="en-US" sz="140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123" name="Rectangle 32"/>
          <p:cNvSpPr txBox="1">
            <a:spLocks noGrp="1"/>
          </p:cNvSpPr>
          <p:nvPr>
            <p:ph type="sldNum" sz="quarter" idx="4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>
                <a:solidFill>
                  <a:srgbClr val="FFFFFF"/>
                </a:solidFill>
              </a:rPr>
              <a:t>1</a:t>
            </a:fld>
            <a:endParaRPr lang="zh-CN" altLang="en-US" sz="1400" dirty="0">
              <a:solidFill>
                <a:srgbClr val="FFFFFF"/>
              </a:solidFill>
            </a:endParaRPr>
          </a:p>
        </p:txBody>
      </p:sp>
      <p:sp>
        <p:nvSpPr>
          <p:cNvPr id="5124" name="Rectangle 2"/>
          <p:cNvSpPr>
            <a:spLocks noGrp="1"/>
          </p:cNvSpPr>
          <p:nvPr>
            <p:ph type="ctrTitle" sz="quarter"/>
          </p:nvPr>
        </p:nvSpPr>
        <p:spPr>
          <a:xfrm>
            <a:off x="685800" y="1196975"/>
            <a:ext cx="7772400" cy="2460625"/>
          </a:xfrm>
        </p:spPr>
        <p:txBody>
          <a:bodyPr vert="horz" wrap="square" lIns="92075" tIns="46038" rIns="92075" bIns="46038" anchor="ctr" anchorCtr="0"/>
          <a:lstStyle/>
          <a:p>
            <a:pPr eaLnBrk="1" hangingPunct="1">
              <a:buClrTx/>
              <a:buSzTx/>
              <a:buFontTx/>
            </a:pPr>
            <a:r>
              <a:rPr kumimoji="1" lang="zh-CN" altLang="en-US" sz="5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《政治经济学通论</a:t>
            </a:r>
            <a:r>
              <a:rPr kumimoji="1" lang="en-US" altLang="zh-CN" sz="5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》</a:t>
            </a:r>
            <a:br>
              <a:rPr kumimoji="1" lang="en-US" altLang="zh-CN" sz="48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br>
              <a:rPr kumimoji="1" lang="en-US" altLang="zh-CN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r>
              <a:rPr kumimoji="1" lang="zh-CN" altLang="en-US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（第</a:t>
            </a:r>
            <a:r>
              <a:rPr kumimoji="1" lang="en-US" altLang="zh-CN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3</a:t>
            </a:r>
            <a:r>
              <a:rPr kumimoji="1" lang="zh-CN" altLang="en-US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版）</a:t>
            </a:r>
            <a:endParaRPr kumimoji="1" lang="en-US" altLang="zh-CN" sz="2400" b="1" kern="1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5125" name="Rectangle 3"/>
          <p:cNvSpPr>
            <a:spLocks noGrp="1"/>
          </p:cNvSpPr>
          <p:nvPr>
            <p:ph type="subTitle" sz="quarter" idx="1"/>
          </p:nvPr>
        </p:nvSpPr>
        <p:spPr>
          <a:xfrm>
            <a:off x="685800" y="4149725"/>
            <a:ext cx="7772400" cy="1752600"/>
          </a:xfrm>
        </p:spPr>
        <p:txBody>
          <a:bodyPr vert="horz" wrap="square" lIns="92075" tIns="46038" rIns="92075" bIns="46038" anchor="t" anchorCtr="0"/>
          <a:lstStyle/>
          <a:p>
            <a:pPr eaLnBrk="1" hangingPunct="1">
              <a:buClrTx/>
              <a:buSzTx/>
            </a:pPr>
            <a:r>
              <a:rPr kumimoji="1" lang="zh-CN" altLang="en-US" b="1" kern="1200" dirty="0">
                <a:latin typeface="+mn-lt"/>
                <a:ea typeface="楷体_GB2312" pitchFamily="49" charset="-122"/>
                <a:cs typeface="+mn-cs"/>
              </a:rPr>
              <a:t>陈承明</a:t>
            </a:r>
            <a:endParaRPr kumimoji="1" lang="en-US" altLang="zh-CN" b="1" kern="1200" dirty="0">
              <a:latin typeface="+mn-lt"/>
              <a:ea typeface="楷体_GB2312" pitchFamily="49" charset="-122"/>
              <a:cs typeface="+mn-cs"/>
            </a:endParaRPr>
          </a:p>
          <a:p>
            <a:pPr eaLnBrk="1" hangingPunct="1">
              <a:buClrTx/>
              <a:buSzTx/>
            </a:pPr>
            <a:endParaRPr kumimoji="1" lang="en-US" altLang="zh-CN" b="1" kern="1200" dirty="0">
              <a:latin typeface="+mn-lt"/>
              <a:ea typeface="楷体_GB2312" pitchFamily="49" charset="-122"/>
              <a:cs typeface="+mn-cs"/>
            </a:endParaRPr>
          </a:p>
          <a:p>
            <a:pPr eaLnBrk="1" hangingPunct="1">
              <a:buClrTx/>
              <a:buSzTx/>
            </a:pPr>
            <a:r>
              <a:rPr kumimoji="1" lang="zh-CN" altLang="en-US" b="1" kern="1200" dirty="0">
                <a:latin typeface="+mn-lt"/>
                <a:ea typeface="楷体_GB2312" pitchFamily="49" charset="-122"/>
                <a:cs typeface="+mn-cs"/>
              </a:rPr>
              <a:t>上海财经大学出版社</a:t>
            </a:r>
          </a:p>
          <a:p>
            <a:pPr eaLnBrk="1" hangingPunct="1">
              <a:buClrTx/>
              <a:buSzTx/>
            </a:pPr>
            <a:endParaRPr kumimoji="1" lang="zh-CN" altLang="en-US" b="1" kern="12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433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10</a:t>
            </a:fld>
            <a:endParaRPr lang="zh-CN" altLang="en-US" sz="1400" dirty="0"/>
          </a:p>
        </p:txBody>
      </p:sp>
      <p:sp>
        <p:nvSpPr>
          <p:cNvPr id="14340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828929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b="1" dirty="0"/>
              <a:t>（二）政府促进就业的主要职能</a:t>
            </a:r>
          </a:p>
        </p:txBody>
      </p:sp>
      <p:sp>
        <p:nvSpPr>
          <p:cNvPr id="1434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/>
              <a:t>1</a:t>
            </a:r>
            <a:r>
              <a:rPr lang="zh-CN" altLang="en-US" dirty="0"/>
              <a:t>、编制就业规划；</a:t>
            </a:r>
          </a:p>
          <a:p>
            <a:pPr eaLnBrk="1" hangingPunct="1"/>
            <a:r>
              <a:rPr lang="en-US" altLang="zh-CN" dirty="0"/>
              <a:t>2</a:t>
            </a:r>
            <a:r>
              <a:rPr lang="zh-CN" altLang="en-US" dirty="0"/>
              <a:t>、制订就业政策；</a:t>
            </a:r>
          </a:p>
          <a:p>
            <a:pPr eaLnBrk="1" hangingPunct="1"/>
            <a:r>
              <a:rPr lang="en-US" altLang="zh-CN" dirty="0"/>
              <a:t>3</a:t>
            </a:r>
            <a:r>
              <a:rPr lang="zh-CN" altLang="en-US" dirty="0"/>
              <a:t>、加强失业调控；</a:t>
            </a:r>
          </a:p>
          <a:p>
            <a:pPr eaLnBrk="1" hangingPunct="1"/>
            <a:r>
              <a:rPr lang="en-US" altLang="zh-CN" dirty="0"/>
              <a:t>4</a:t>
            </a:r>
            <a:r>
              <a:rPr lang="zh-CN" altLang="en-US" dirty="0"/>
              <a:t>、提高就业管理水平；</a:t>
            </a:r>
          </a:p>
          <a:p>
            <a:pPr eaLnBrk="1" hangingPunct="1"/>
            <a:r>
              <a:rPr lang="en-US" altLang="zh-CN" dirty="0"/>
              <a:t>5</a:t>
            </a:r>
            <a:r>
              <a:rPr lang="zh-CN" altLang="en-US" dirty="0"/>
              <a:t>、加大就业和再就业的资金投入。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5363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11</a:t>
            </a:fld>
            <a:endParaRPr lang="zh-CN" altLang="en-US" sz="1400" dirty="0"/>
          </a:p>
        </p:txBody>
      </p:sp>
      <p:sp>
        <p:nvSpPr>
          <p:cNvPr id="15364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8246745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b="1" dirty="0"/>
              <a:t>（三）构建完善的就业政策体系</a:t>
            </a:r>
          </a:p>
        </p:txBody>
      </p:sp>
      <p:sp>
        <p:nvSpPr>
          <p:cNvPr id="1536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就业政策体系是指国家制订和实施的各项就业措施的总称。构建完善的就业政策体系，形成促进就业的长效机制，要靠市场调节与政府促进相结合。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包括：</a:t>
            </a:r>
            <a:endParaRPr lang="en-US" dirty="0"/>
          </a:p>
          <a:p>
            <a:pPr marL="0" indent="0" eaLnBrk="1" hangingPunct="1">
              <a:buNone/>
            </a:pPr>
            <a:r>
              <a:rPr lang="en-US" dirty="0"/>
              <a:t>    </a:t>
            </a:r>
            <a:r>
              <a:rPr dirty="0"/>
              <a:t>1、促进就业政策</a:t>
            </a:r>
            <a:r>
              <a:rPr lang="zh-CN" altLang="en-US" dirty="0"/>
              <a:t>；2、扶持就业政策；</a:t>
            </a:r>
          </a:p>
          <a:p>
            <a:pPr eaLnBrk="1" hangingPunct="1"/>
            <a:r>
              <a:rPr lang="zh-CN" altLang="en-US" dirty="0"/>
              <a:t> 3、社会保障政策；4、市场支持政策。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638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12</a:t>
            </a:fld>
            <a:endParaRPr lang="zh-CN" altLang="en-US" sz="1400" dirty="0"/>
          </a:p>
        </p:txBody>
      </p:sp>
      <p:sp>
        <p:nvSpPr>
          <p:cNvPr id="16388" name="Rectangle 2"/>
          <p:cNvSpPr>
            <a:spLocks noGrp="1"/>
          </p:cNvSpPr>
          <p:nvPr>
            <p:ph type="title"/>
          </p:nvPr>
        </p:nvSpPr>
        <p:spPr>
          <a:xfrm>
            <a:off x="683895" y="620395"/>
            <a:ext cx="84582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200" b="1" dirty="0"/>
              <a:t>第三节、发挥社会力量促进就业的积极作用</a:t>
            </a:r>
          </a:p>
        </p:txBody>
      </p:sp>
      <p:sp>
        <p:nvSpPr>
          <p:cNvPr id="1638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充分依靠企事业单位、中介组织和培训机构，以及失业者和新增就业者等一切社会力量，来促进就业事业发展。</a:t>
            </a:r>
            <a:endParaRPr lang="en-US" altLang="zh-CN" dirty="0"/>
          </a:p>
          <a:p>
            <a:pPr eaLnBrk="1" hangingPunct="1"/>
            <a:r>
              <a:rPr lang="zh-CN" altLang="en-US" dirty="0"/>
              <a:t>（一）履行企业在就业中的社会责任；</a:t>
            </a:r>
          </a:p>
          <a:p>
            <a:pPr eaLnBrk="1" hangingPunct="1"/>
            <a:r>
              <a:rPr lang="zh-CN" altLang="en-US" dirty="0"/>
              <a:t>（二）发挥就业组织的积极作用；</a:t>
            </a:r>
          </a:p>
          <a:p>
            <a:pPr eaLnBrk="1" hangingPunct="1"/>
            <a:r>
              <a:rPr lang="zh-CN" altLang="en-US" dirty="0"/>
              <a:t>（三）鼓励创业精神和提高创业能力。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741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13</a:t>
            </a:fld>
            <a:endParaRPr lang="zh-CN" altLang="en-US" sz="1400" dirty="0"/>
          </a:p>
        </p:txBody>
      </p:sp>
      <p:sp>
        <p:nvSpPr>
          <p:cNvPr id="17412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84582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（一）履行企业在就业中的社会责任</a:t>
            </a:r>
          </a:p>
        </p:txBody>
      </p:sp>
      <p:sp>
        <p:nvSpPr>
          <p:cNvPr id="1741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>
              <a:lnSpc>
                <a:spcPct val="90000"/>
              </a:lnSpc>
            </a:pPr>
            <a:r>
              <a:rPr lang="en-US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通过企业发展来解决就业问题，是企业实现利润目标和体现社会责任的重要标志，也是企业必须完成的双重现实任务。</a:t>
            </a:r>
            <a:endParaRPr lang="en-US" altLang="zh-CN" dirty="0"/>
          </a:p>
          <a:p>
            <a:pPr eaLnBrk="1" hangingPunct="1">
              <a:lnSpc>
                <a:spcPct val="90000"/>
              </a:lnSpc>
            </a:pPr>
            <a:r>
              <a:rPr lang="zh-CN" altLang="en-US" dirty="0"/>
              <a:t> 1、企业增加就业的社会效应；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dirty="0"/>
              <a:t> 2、企业履行就业责任的具体要求 。     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741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14</a:t>
            </a:fld>
            <a:endParaRPr lang="zh-CN" altLang="en-US" sz="1400" dirty="0"/>
          </a:p>
        </p:txBody>
      </p:sp>
      <p:sp>
        <p:nvSpPr>
          <p:cNvPr id="17412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84582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 1、企业增加就业的社会效应</a:t>
            </a:r>
          </a:p>
        </p:txBody>
      </p:sp>
      <p:sp>
        <p:nvSpPr>
          <p:cNvPr id="1741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>
              <a:lnSpc>
                <a:spcPct val="90000"/>
              </a:lnSpc>
            </a:pPr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企业是国民经济的细胞，是市场运行的主体，也是吸纳就业的实体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因此企业解决就业和增加就业具有三大社会效应。</a:t>
            </a:r>
            <a:endParaRPr lang="en-US" altLang="zh-CN" dirty="0"/>
          </a:p>
          <a:p>
            <a:pPr eaLnBrk="1" hangingPunct="1">
              <a:lnSpc>
                <a:spcPct val="90000"/>
              </a:lnSpc>
            </a:pPr>
            <a:r>
              <a:rPr lang="zh-CN" altLang="en-US" dirty="0"/>
              <a:t>        第一，落实政府的就业政策；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dirty="0"/>
              <a:t>        </a:t>
            </a:r>
            <a:r>
              <a:rPr lang="zh-CN" altLang="en-US" dirty="0"/>
              <a:t>第二，提高企业的社会责任；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dirty="0"/>
              <a:t>        第三，获得令人赞羡的社会形象。     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741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15</a:t>
            </a:fld>
            <a:endParaRPr lang="zh-CN" altLang="en-US" sz="1400" dirty="0"/>
          </a:p>
        </p:txBody>
      </p:sp>
      <p:sp>
        <p:nvSpPr>
          <p:cNvPr id="17412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84582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     2、企业履行就业责任的具体要求</a:t>
            </a:r>
          </a:p>
        </p:txBody>
      </p:sp>
      <p:sp>
        <p:nvSpPr>
          <p:cNvPr id="1741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>
              <a:lnSpc>
                <a:spcPct val="90000"/>
              </a:lnSpc>
            </a:pPr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第一，面向社会招聘员工时，企业要自觉坚持四条基本准则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第二，企业在用工过程中，要做好员工的配置工作，将人力资源转化为经济效益，确保他们的收入公平合理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843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16</a:t>
            </a:fld>
            <a:endParaRPr lang="zh-CN" altLang="en-US" sz="1400" dirty="0"/>
          </a:p>
        </p:txBody>
      </p:sp>
      <p:sp>
        <p:nvSpPr>
          <p:cNvPr id="18436" name="Rectangle 2"/>
          <p:cNvSpPr>
            <a:spLocks noGrp="1"/>
          </p:cNvSpPr>
          <p:nvPr>
            <p:ph type="title"/>
          </p:nvPr>
        </p:nvSpPr>
        <p:spPr>
          <a:xfrm>
            <a:off x="254635" y="620395"/>
            <a:ext cx="8203565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b="1" dirty="0"/>
              <a:t>（二）发挥就业组织的积极作用</a:t>
            </a:r>
          </a:p>
        </p:txBody>
      </p:sp>
      <p:sp>
        <p:nvSpPr>
          <p:cNvPr id="1843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就业组织提供的服务包括</a:t>
            </a:r>
            <a:r>
              <a:rPr lang="zh-CN" altLang="en-US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以下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三项</a:t>
            </a:r>
            <a:r>
              <a:rPr lang="zh-CN" altLang="en-US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，其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内容与职能各不相同</a:t>
            </a:r>
            <a:r>
              <a:rPr lang="zh-CN" altLang="en-US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，但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又相互补充，各自发挥着不可替代的作用。</a:t>
            </a:r>
            <a:endParaRPr lang="en-US" altLang="zh-CN" dirty="0"/>
          </a:p>
          <a:p>
            <a:pPr eaLnBrk="1" hangingPunct="1"/>
            <a:r>
              <a:rPr lang="en-US" altLang="zh-CN" dirty="0"/>
              <a:t>        </a:t>
            </a:r>
            <a:r>
              <a:rPr lang="zh-CN" altLang="en-US" dirty="0"/>
              <a:t>1、职业中介服务；    </a:t>
            </a:r>
          </a:p>
          <a:p>
            <a:pPr eaLnBrk="1" hangingPunct="1"/>
            <a:r>
              <a:rPr lang="zh-CN" altLang="en-US" dirty="0"/>
              <a:t>       ２、信息咨询服务；</a:t>
            </a:r>
            <a:endParaRPr lang="en-US" altLang="zh-CN" dirty="0"/>
          </a:p>
          <a:p>
            <a:pPr eaLnBrk="1" hangingPunct="1"/>
            <a:r>
              <a:rPr lang="en-US" altLang="zh-CN" dirty="0"/>
              <a:t>        </a:t>
            </a:r>
            <a:r>
              <a:rPr lang="zh-CN" altLang="en-US" dirty="0"/>
              <a:t>3、职业培训服务。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843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17</a:t>
            </a:fld>
            <a:endParaRPr lang="zh-CN" altLang="en-US" sz="1400" dirty="0"/>
          </a:p>
        </p:txBody>
      </p:sp>
      <p:sp>
        <p:nvSpPr>
          <p:cNvPr id="18436" name="Rectangle 2"/>
          <p:cNvSpPr>
            <a:spLocks noGrp="1"/>
          </p:cNvSpPr>
          <p:nvPr>
            <p:ph type="title"/>
          </p:nvPr>
        </p:nvSpPr>
        <p:spPr>
          <a:xfrm>
            <a:off x="254635" y="620395"/>
            <a:ext cx="8203565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b="1" dirty="0"/>
              <a:t>1、职业中介服务    </a:t>
            </a:r>
          </a:p>
        </p:txBody>
      </p:sp>
      <p:sp>
        <p:nvSpPr>
          <p:cNvPr id="1843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职业中介服务是指由劳动力市场中介组织提供的就业服务，分为公共中介机构服务与民营中介机构服务。前者系政府举办，属于公益性中介组织，主要为大中专毕业生、下岗人员提供免费服务；后者系民营中介，在为社会人员服务时需要收取相应的费用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843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18</a:t>
            </a:fld>
            <a:endParaRPr lang="zh-CN" altLang="en-US" sz="1400" dirty="0"/>
          </a:p>
        </p:txBody>
      </p:sp>
      <p:sp>
        <p:nvSpPr>
          <p:cNvPr id="18436" name="Rectangle 2"/>
          <p:cNvSpPr>
            <a:spLocks noGrp="1"/>
          </p:cNvSpPr>
          <p:nvPr>
            <p:ph type="title"/>
          </p:nvPr>
        </p:nvSpPr>
        <p:spPr>
          <a:xfrm>
            <a:off x="254635" y="620395"/>
            <a:ext cx="8203565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b="1" dirty="0"/>
              <a:t>２、信息咨询服务</a:t>
            </a:r>
          </a:p>
        </p:txBody>
      </p:sp>
      <p:sp>
        <p:nvSpPr>
          <p:cNvPr id="1843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kern="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信息咨询服务是指职业咨询机构在个人择业、就业指导、技术培训、单位人才招聘、劳动力人事代理及劳务派遣等业务范围为求职者提供信息服务。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843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19</a:t>
            </a:fld>
            <a:endParaRPr lang="zh-CN" altLang="en-US" sz="1400" dirty="0"/>
          </a:p>
        </p:txBody>
      </p:sp>
      <p:sp>
        <p:nvSpPr>
          <p:cNvPr id="18436" name="Rectangle 2"/>
          <p:cNvSpPr>
            <a:spLocks noGrp="1"/>
          </p:cNvSpPr>
          <p:nvPr>
            <p:ph type="title"/>
          </p:nvPr>
        </p:nvSpPr>
        <p:spPr>
          <a:xfrm>
            <a:off x="254635" y="620395"/>
            <a:ext cx="8203565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b="1" dirty="0"/>
              <a:t> 3、职业培训服务</a:t>
            </a:r>
          </a:p>
        </p:txBody>
      </p:sp>
      <p:sp>
        <p:nvSpPr>
          <p:cNvPr id="1843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为了促进劳动者提高职业技能，增强就业和创业能力，政府主办的职业技能培训机构和各类职业学校、用人单位依法开展职业培训等发挥了重要作用。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其中包括：</a:t>
            </a:r>
            <a:r>
              <a:rPr dirty="0" err="1"/>
              <a:t>第一，开业指导</a:t>
            </a:r>
            <a:r>
              <a:rPr lang="zh-CN" altLang="en-US" dirty="0"/>
              <a:t>；第二，创业培训；第三，政府补贴培训；第四，实施青年职业见习计划；第五，建立公共实训基地等。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614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</a:t>
            </a:fld>
            <a:endParaRPr lang="zh-CN" altLang="en-US" sz="1400" dirty="0"/>
          </a:p>
        </p:txBody>
      </p:sp>
      <p:sp>
        <p:nvSpPr>
          <p:cNvPr id="614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b="1" dirty="0"/>
              <a:t>第九章劳动就业制度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习近平总书记提出：“就业是最大的民生。要坚持就业优先战略和积极就业政策。”</a:t>
            </a:r>
            <a:r>
              <a:rPr lang="zh-CN" altLang="zh-CN" dirty="0">
                <a:effectLst/>
              </a:rPr>
              <a:t>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如何扩大就业规模和实现充分就业，不仅是重要的经济问题，更是最大的民生问题。做好就业工作单纯依靠政府重视，或者单纯依靠民众关注都是不够的，必须使政府重视和民众关注相互促进和有机结合。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945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20</a:t>
            </a:fld>
            <a:endParaRPr lang="zh-CN" altLang="en-US" sz="1400" dirty="0"/>
          </a:p>
        </p:txBody>
      </p:sp>
      <p:sp>
        <p:nvSpPr>
          <p:cNvPr id="1946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b="1" dirty="0"/>
              <a:t>（三）鼓励创业精神和提高创业能力</a:t>
            </a:r>
          </a:p>
        </p:txBody>
      </p:sp>
      <p:sp>
        <p:nvSpPr>
          <p:cNvPr id="1946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创业是就业之源，大力弘扬创业精神，鼓励更多的劳动者成为创业者，用创业带动就业，是促进就业的一项战略任务，也是扩大就业的一条重要途径。</a:t>
            </a:r>
            <a:endParaRPr lang="en-US" altLang="zh-CN" dirty="0"/>
          </a:p>
          <a:p>
            <a:pPr eaLnBrk="1" hangingPunct="1"/>
            <a:r>
              <a:rPr lang="zh-CN" altLang="en-US" dirty="0"/>
              <a:t>        1、落实鼓励创业的方针；</a:t>
            </a:r>
          </a:p>
          <a:p>
            <a:pPr eaLnBrk="1" hangingPunct="1"/>
            <a:r>
              <a:rPr lang="zh-CN" altLang="en-US" dirty="0"/>
              <a:t>        2、完善创业的政策和措施。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20483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21</a:t>
            </a:fld>
            <a:endParaRPr lang="zh-CN" altLang="en-US" sz="1400" dirty="0"/>
          </a:p>
        </p:txBody>
      </p:sp>
      <p:sp>
        <p:nvSpPr>
          <p:cNvPr id="2048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b="1" dirty="0"/>
              <a:t>四、透视和解析农民工问题</a:t>
            </a:r>
          </a:p>
        </p:txBody>
      </p:sp>
      <p:sp>
        <p:nvSpPr>
          <p:cNvPr id="2048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农民工是指户籍仍在农村，但进城务工和在当地或异地从事非农产业的劳动者，他们为城市建设和推进城乡统筹发展做出了重要贡献。</a:t>
            </a:r>
            <a:endParaRPr lang="en-US" altLang="zh-CN" dirty="0"/>
          </a:p>
          <a:p>
            <a:pPr eaLnBrk="1" hangingPunct="1"/>
            <a:r>
              <a:rPr lang="zh-CN" altLang="en-US" dirty="0"/>
              <a:t>（一）农民工产生的深层原因；  </a:t>
            </a:r>
          </a:p>
          <a:p>
            <a:pPr eaLnBrk="1" hangingPunct="1"/>
            <a:r>
              <a:rPr lang="zh-CN" altLang="en-US" dirty="0"/>
              <a:t>（二）农民工的特点和定位；</a:t>
            </a:r>
          </a:p>
          <a:p>
            <a:pPr eaLnBrk="1" hangingPunct="1"/>
            <a:r>
              <a:rPr lang="en-US" altLang="zh-CN" dirty="0"/>
              <a:t>  (</a:t>
            </a:r>
            <a:r>
              <a:rPr lang="zh-CN" altLang="en-US" dirty="0"/>
              <a:t>三）农民工的发展过程和趋势；</a:t>
            </a:r>
          </a:p>
          <a:p>
            <a:pPr eaLnBrk="1" hangingPunct="1"/>
            <a:r>
              <a:rPr lang="zh-CN" altLang="en-US" dirty="0"/>
              <a:t>（四）解决农民工问题的政策措施。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2150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22</a:t>
            </a:fld>
            <a:endParaRPr lang="zh-CN" altLang="en-US" sz="1400" dirty="0"/>
          </a:p>
        </p:txBody>
      </p:sp>
      <p:sp>
        <p:nvSpPr>
          <p:cNvPr id="2150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b="1" dirty="0"/>
              <a:t>（一）农民工产生的深层原因  </a:t>
            </a:r>
          </a:p>
        </p:txBody>
      </p:sp>
      <p:sp>
        <p:nvSpPr>
          <p:cNvPr id="2150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20世纪80年代以来，改革开放和市场经济体制建立，加快了工业化和城镇化进程，使大批农业劳动力转移到城市。一方面，工业发展、城市建设需要大批劳动力；另一方面，由于城乡分割的体制，又使转移到城镇的农民不能变为城市人口</a:t>
            </a:r>
            <a:r>
              <a:rPr lang="zh-CN" altLang="en-US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由此便出现了所谓农民工</a:t>
            </a:r>
            <a:r>
              <a:rPr lang="zh-CN" altLang="en-US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这种特殊现象是</a:t>
            </a:r>
            <a:r>
              <a:rPr lang="zh-CN" altLang="en-US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由</a:t>
            </a:r>
            <a:r>
              <a:rPr lang="zh-CN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体制造成的。</a:t>
            </a:r>
            <a:r>
              <a:rPr lang="zh-CN" altLang="en-US" dirty="0"/>
              <a:t>          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2253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23</a:t>
            </a:fld>
            <a:endParaRPr lang="zh-CN" altLang="en-US" sz="1400" dirty="0"/>
          </a:p>
        </p:txBody>
      </p:sp>
      <p:sp>
        <p:nvSpPr>
          <p:cNvPr id="2253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b="1" dirty="0"/>
              <a:t>（二）农民工的特点和定位</a:t>
            </a:r>
          </a:p>
        </p:txBody>
      </p:sp>
      <p:sp>
        <p:nvSpPr>
          <p:cNvPr id="2253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zh-CN" altLang="en-US" dirty="0"/>
              <a:t>         1、农民工的特点：</a:t>
            </a:r>
            <a:r>
              <a:rPr lang="zh-CN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第一，兼业性</a:t>
            </a:r>
            <a:r>
              <a:rPr lang="zh-CN" altLang="en-US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第二，流动性</a:t>
            </a:r>
            <a:r>
              <a:rPr lang="zh-CN" altLang="en-US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第三，分离性</a:t>
            </a:r>
            <a:r>
              <a:rPr lang="zh-CN" altLang="en-US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第四，技能低。</a:t>
            </a:r>
            <a:endParaRPr lang="zh-CN" altLang="en-US" dirty="0"/>
          </a:p>
          <a:p>
            <a:pPr eaLnBrk="1" hangingPunct="1"/>
            <a:r>
              <a:rPr lang="zh-CN" altLang="en-US" dirty="0"/>
              <a:t>         2、农民工的定位：</a:t>
            </a:r>
            <a:r>
              <a:rPr lang="zh-CN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从数量来看，是一个庞大的劳动群体</a:t>
            </a:r>
            <a:r>
              <a:rPr lang="zh-CN" altLang="en-US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从性质来看，不再从事农业劳动</a:t>
            </a:r>
            <a:r>
              <a:rPr lang="zh-CN" altLang="en-US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从作用来看，不仅为家庭和农村增加了收入，</a:t>
            </a:r>
            <a:r>
              <a:rPr lang="zh-CN" altLang="en-US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而且为</a:t>
            </a:r>
            <a:r>
              <a:rPr lang="zh-CN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国家工业化和建设事业做出了重要贡献</a:t>
            </a:r>
            <a:r>
              <a:rPr lang="zh-CN" altLang="en-US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2355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24</a:t>
            </a:fld>
            <a:endParaRPr lang="zh-CN" altLang="en-US" sz="1400" dirty="0"/>
          </a:p>
        </p:txBody>
      </p:sp>
      <p:sp>
        <p:nvSpPr>
          <p:cNvPr id="2355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841883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b="1" dirty="0"/>
              <a:t> (三）农民工的发展过程和趋势</a:t>
            </a:r>
          </a:p>
        </p:txBody>
      </p:sp>
      <p:sp>
        <p:nvSpPr>
          <p:cNvPr id="2355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>
              <a:buNone/>
            </a:pPr>
            <a:r>
              <a:rPr lang="en-US" dirty="0"/>
              <a:t>            </a:t>
            </a:r>
            <a:r>
              <a:rPr dirty="0"/>
              <a:t>1、农民工的产生与发展</a:t>
            </a:r>
            <a:r>
              <a:rPr lang="zh-CN" altLang="en-US" dirty="0"/>
              <a:t>：第一是起始阶段；第二是发展阶段。</a:t>
            </a:r>
            <a:endParaRPr dirty="0"/>
          </a:p>
          <a:p>
            <a:pPr eaLnBrk="1" hangingPunct="1">
              <a:buNone/>
            </a:pPr>
            <a:r>
              <a:rPr lang="en-US" dirty="0"/>
              <a:t>            </a:t>
            </a:r>
            <a:r>
              <a:rPr dirty="0"/>
              <a:t>2、农民工的发展趋势</a:t>
            </a:r>
            <a:r>
              <a:rPr lang="zh-CN" altLang="en-US" dirty="0"/>
              <a:t>：第一是由亦工亦农向全职非农转变；第二是由城乡流动向融入城市转变；第三是由谋求生存向追求平等转变。</a:t>
            </a:r>
          </a:p>
          <a:p>
            <a:pPr eaLnBrk="1" hangingPunct="1">
              <a:buNone/>
            </a:pPr>
            <a:endParaRPr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2457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25</a:t>
            </a:fld>
            <a:endParaRPr lang="zh-CN" altLang="en-US" sz="1400" dirty="0"/>
          </a:p>
        </p:txBody>
      </p:sp>
      <p:sp>
        <p:nvSpPr>
          <p:cNvPr id="24580" name="Rectangle 2"/>
          <p:cNvSpPr>
            <a:spLocks noGrp="1"/>
          </p:cNvSpPr>
          <p:nvPr>
            <p:ph type="title"/>
          </p:nvPr>
        </p:nvSpPr>
        <p:spPr>
          <a:xfrm>
            <a:off x="323215" y="620395"/>
            <a:ext cx="8778875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b="1" dirty="0"/>
              <a:t>（四）解决农民工问题的政策措施</a:t>
            </a:r>
          </a:p>
        </p:txBody>
      </p:sp>
      <p:sp>
        <p:nvSpPr>
          <p:cNvPr id="2458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/>
              <a:t>         1</a:t>
            </a:r>
            <a:r>
              <a:rPr lang="zh-CN" altLang="en-US" dirty="0"/>
              <a:t>、树立权利平等观念，公平相待，一视同仁；</a:t>
            </a:r>
          </a:p>
          <a:p>
            <a:pPr eaLnBrk="1" hangingPunct="1"/>
            <a:r>
              <a:rPr lang="en-US" altLang="zh-CN" dirty="0"/>
              <a:t>         2</a:t>
            </a:r>
            <a:r>
              <a:rPr lang="zh-CN" altLang="en-US" dirty="0"/>
              <a:t>、树立和谐劳动观念，合理分配，提高工资水平；</a:t>
            </a:r>
          </a:p>
          <a:p>
            <a:pPr eaLnBrk="1" hangingPunct="1"/>
            <a:r>
              <a:rPr lang="en-US" altLang="zh-CN" dirty="0"/>
              <a:t>         3</a:t>
            </a:r>
            <a:r>
              <a:rPr lang="zh-CN" altLang="en-US" dirty="0"/>
              <a:t>、 制定农民工权益的保护法；</a:t>
            </a:r>
          </a:p>
          <a:p>
            <a:pPr eaLnBrk="1" hangingPunct="1"/>
            <a:r>
              <a:rPr lang="en-US" altLang="zh-CN" dirty="0"/>
              <a:t>         4</a:t>
            </a:r>
            <a:r>
              <a:rPr lang="zh-CN" altLang="en-US" dirty="0"/>
              <a:t>、废除对农民工歧视和排斥的政策；</a:t>
            </a:r>
          </a:p>
          <a:p>
            <a:pPr eaLnBrk="1" hangingPunct="1"/>
            <a:r>
              <a:rPr lang="en-US" altLang="zh-CN" dirty="0"/>
              <a:t>         5</a:t>
            </a:r>
            <a:r>
              <a:rPr lang="zh-CN" altLang="en-US" dirty="0"/>
              <a:t>、明确农民工属地的主体责任。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课后习题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000" b="1" dirty="0"/>
              <a:t>一、概念题</a:t>
            </a:r>
          </a:p>
          <a:p>
            <a:r>
              <a:rPr lang="zh-CN" altLang="en-US" dirty="0"/>
              <a:t>1、劳动就业；</a:t>
            </a:r>
          </a:p>
          <a:p>
            <a:r>
              <a:rPr lang="zh-CN" altLang="en-US" dirty="0"/>
              <a:t>2、充分就业；  </a:t>
            </a:r>
          </a:p>
          <a:p>
            <a:r>
              <a:rPr lang="zh-CN" altLang="en-US" dirty="0"/>
              <a:t>3、职业中介；  </a:t>
            </a:r>
          </a:p>
          <a:p>
            <a:r>
              <a:rPr lang="zh-CN" altLang="en-US" dirty="0"/>
              <a:t>4、职业培训；  </a:t>
            </a:r>
          </a:p>
          <a:p>
            <a:r>
              <a:rPr lang="zh-CN" altLang="en-US" dirty="0"/>
              <a:t>5、农民工。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二、填充题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1、就业是最大的民生，要坚持___________战略和___________政策，实现更高质量和更充分就业。</a:t>
            </a:r>
          </a:p>
          <a:p>
            <a:r>
              <a:rPr lang="zh-CN" altLang="en-US"/>
              <a:t>2、大多数国家都把充分就业作为调控_________和维护_________的重要目标。</a:t>
            </a:r>
          </a:p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0" y="1628775"/>
            <a:ext cx="8427720" cy="5300980"/>
          </a:xfrm>
        </p:spPr>
        <p:txBody>
          <a:bodyPr/>
          <a:lstStyle/>
          <a:p>
            <a:r>
              <a:rPr lang="zh-CN" altLang="en-US"/>
              <a:t>3、在充分就业情况下，仍然会存在_________失业和_________失业等。</a:t>
            </a:r>
          </a:p>
          <a:p>
            <a:r>
              <a:rPr lang="zh-CN" altLang="en-US"/>
              <a:t>4、就业对劳动者个体有三种功能：第一，___________功能；第二，___________功能；第三，___________功能。</a:t>
            </a:r>
          </a:p>
          <a:p>
            <a:r>
              <a:rPr lang="zh-CN" altLang="en-US"/>
              <a:t>5、就业对宏观经济和社会整体有三种功能：第一，___________的功能；第二，___________的功能；第三，___________的功能。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15950" y="507858"/>
            <a:ext cx="777240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三、单项选择题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1820" y="1981200"/>
            <a:ext cx="8425180" cy="4700905"/>
          </a:xfrm>
        </p:spPr>
        <p:txBody>
          <a:bodyPr/>
          <a:lstStyle/>
          <a:p>
            <a:r>
              <a:rPr lang="zh-CN" altLang="en-US" dirty="0"/>
              <a:t>1、（①人才流动、②增加产值、③充分就业、④基本建设）是民生之本、安国之策，只有政府和全民共同努力，形成合力，才能取得成效。                                           （     ）</a:t>
            </a:r>
          </a:p>
          <a:p>
            <a:r>
              <a:rPr lang="zh-CN" altLang="en-US" dirty="0"/>
              <a:t>2、只有有了工作，才能有（①社会地位、②经济收入、③荣誉感、④安全感），才能满足个人和家庭吃、穿、住、用、行等的生活需要。                                               （     ）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717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3</a:t>
            </a:fld>
            <a:endParaRPr lang="zh-CN" altLang="en-US" sz="1400" dirty="0"/>
          </a:p>
        </p:txBody>
      </p:sp>
      <p:sp>
        <p:nvSpPr>
          <p:cNvPr id="717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b="1" dirty="0"/>
              <a:t>第九章的主要内容</a:t>
            </a:r>
          </a:p>
        </p:txBody>
      </p:sp>
      <p:sp>
        <p:nvSpPr>
          <p:cNvPr id="7173" name="Rectangle 3"/>
          <p:cNvSpPr>
            <a:spLocks noGrp="1"/>
          </p:cNvSpPr>
          <p:nvPr>
            <p:ph idx="1"/>
          </p:nvPr>
        </p:nvSpPr>
        <p:spPr>
          <a:xfrm>
            <a:off x="1187450" y="1773238"/>
            <a:ext cx="7772400" cy="4114800"/>
          </a:xfrm>
        </p:spPr>
        <p:txBody>
          <a:bodyPr vert="horz" wrap="square" lIns="92075" tIns="46038" rIns="92075" bIns="46038" anchor="t" anchorCtr="0"/>
          <a:lstStyle/>
          <a:p>
            <a:pPr algn="just" eaLnBrk="1" hangingPunct="1"/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充分就业是民生之本、安国之策，是经济社会发展的重要目标之一。</a:t>
            </a:r>
            <a:endParaRPr lang="en-US" altLang="zh-CN" dirty="0">
              <a:latin typeface="宋体" panose="02010600030101010101" pitchFamily="2" charset="-122"/>
            </a:endParaRPr>
          </a:p>
          <a:p>
            <a:pPr algn="just" eaLnBrk="1" hangingPunct="1"/>
            <a:r>
              <a:rPr lang="zh-CN" altLang="en-US" dirty="0">
                <a:latin typeface="宋体" panose="02010600030101010101" pitchFamily="2" charset="-122"/>
              </a:rPr>
              <a:t>一、就业的重要地位和社会作用；</a:t>
            </a:r>
          </a:p>
          <a:p>
            <a:pPr algn="just" eaLnBrk="1" hangingPunct="1"/>
            <a:r>
              <a:rPr lang="zh-CN" altLang="en-GB" dirty="0">
                <a:latin typeface="宋体" panose="02010600030101010101" pitchFamily="2" charset="-122"/>
              </a:rPr>
              <a:t>二、发挥政府部门促进就业的引领作用</a:t>
            </a:r>
            <a:r>
              <a:rPr lang="zh-CN" altLang="en-US" dirty="0">
                <a:latin typeface="宋体" panose="02010600030101010101" pitchFamily="2" charset="-122"/>
              </a:rPr>
              <a:t>；</a:t>
            </a:r>
            <a:endParaRPr lang="zh-CN" altLang="en-GB" dirty="0">
              <a:latin typeface="宋体" panose="02010600030101010101" pitchFamily="2" charset="-122"/>
            </a:endParaRPr>
          </a:p>
          <a:p>
            <a:pPr algn="just" eaLnBrk="1" hangingPunct="1"/>
            <a:r>
              <a:rPr lang="zh-CN" altLang="en-GB" dirty="0">
                <a:latin typeface="宋体" panose="02010600030101010101" pitchFamily="2" charset="-122"/>
              </a:rPr>
              <a:t>三、发挥社会力量促进就业的积极作用</a:t>
            </a:r>
            <a:r>
              <a:rPr lang="zh-CN" altLang="en-US" dirty="0">
                <a:latin typeface="宋体" panose="02010600030101010101" pitchFamily="2" charset="-122"/>
              </a:rPr>
              <a:t>；</a:t>
            </a:r>
            <a:endParaRPr lang="zh-CN" altLang="en-GB" dirty="0">
              <a:latin typeface="宋体" panose="02010600030101010101" pitchFamily="2" charset="-122"/>
            </a:endParaRPr>
          </a:p>
          <a:p>
            <a:pPr algn="just" eaLnBrk="1" hangingPunct="1"/>
            <a:r>
              <a:rPr lang="zh-CN" altLang="en-GB" dirty="0">
                <a:latin typeface="宋体" panose="02010600030101010101" pitchFamily="2" charset="-122"/>
              </a:rPr>
              <a:t>四、透视和解析农民工问题</a:t>
            </a:r>
            <a:r>
              <a:rPr lang="zh-CN" altLang="en-US" dirty="0">
                <a:latin typeface="宋体" panose="02010600030101010101" pitchFamily="2" charset="-122"/>
              </a:rPr>
              <a:t>。</a:t>
            </a:r>
            <a:endParaRPr lang="zh-CN" altLang="en-GB" dirty="0">
              <a:latin typeface="宋体" panose="02010600030101010101" pitchFamily="2" charset="-122"/>
            </a:endParaRPr>
          </a:p>
          <a:p>
            <a:pPr marL="0" indent="0" eaLnBrk="1" hangingPunct="1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三、单项选择题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115" y="1988820"/>
            <a:ext cx="7967345" cy="4545965"/>
          </a:xfrm>
        </p:spPr>
        <p:txBody>
          <a:bodyPr/>
          <a:lstStyle/>
          <a:p>
            <a:r>
              <a:rPr lang="zh-CN" altLang="en-US" dirty="0"/>
              <a:t>3、（①社会主义、②资本主义、③封建社会、④一切社会）的本质是解放生产力，发展生产力，消灭剥削，消除两极分化，最终实现共同富裕。                   （     ）</a:t>
            </a:r>
          </a:p>
          <a:p>
            <a:r>
              <a:rPr lang="zh-CN" altLang="en-US" dirty="0"/>
              <a:t>4、人的最基本、最重要的社会关系就是（①政治、②文化、③领导、④劳动）关系。                                                   （     ）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三、单项选择题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5、政府职能的本质即（①私人、②公共、③有偿、④免费）服务，从这个意义上说，促进就业就是政府的重要职能。</a:t>
            </a:r>
            <a:endParaRPr lang="en-US" altLang="zh-CN" dirty="0"/>
          </a:p>
          <a:p>
            <a:r>
              <a:rPr lang="en-US" altLang="zh-CN" dirty="0"/>
              <a:t>                                                         </a:t>
            </a:r>
            <a:r>
              <a:rPr lang="zh-CN" altLang="en-US" dirty="0"/>
              <a:t>（   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四、多项选择题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1、只有使政府和社会这两方面的力量都发挥出来，才能形成多（①渠道、②困难、③途径、④重复、⑤形式）就业的新格局              </a:t>
            </a:r>
            <a:r>
              <a:rPr lang="en-US" altLang="zh-CN" dirty="0"/>
              <a:t>                         </a:t>
            </a:r>
            <a:r>
              <a:rPr lang="zh-CN" altLang="en-US" dirty="0"/>
              <a:t>（         ）</a:t>
            </a:r>
          </a:p>
          <a:p>
            <a:r>
              <a:rPr lang="zh-CN" altLang="en-US" dirty="0"/>
              <a:t>2、政府要通过（①自然环境、②发展经济、③就业政策、④自由放任、⑤服务体系）等，帮助有劳动能力的人实现就业和再就业。                            （       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四、多项选择题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8180" y="1719580"/>
            <a:ext cx="8028940" cy="4528820"/>
          </a:xfrm>
        </p:spPr>
        <p:txBody>
          <a:bodyPr/>
          <a:lstStyle/>
          <a:p>
            <a:r>
              <a:rPr lang="zh-CN" altLang="en-US" dirty="0"/>
              <a:t>3、好的就业环境有助于营造人们干成事业的社会氛围，让一切（①知识、②迷信、③技术、④管理、⑤资本）的活力竞相迸发出来。     </a:t>
            </a:r>
            <a:r>
              <a:rPr lang="en-US" altLang="zh-CN" dirty="0"/>
              <a:t>                              </a:t>
            </a:r>
            <a:r>
              <a:rPr lang="zh-CN" altLang="en-US" dirty="0"/>
              <a:t> （         ）</a:t>
            </a:r>
          </a:p>
          <a:p>
            <a:r>
              <a:rPr lang="zh-CN" altLang="en-US" dirty="0"/>
              <a:t>4、政府要运用（①强制、②经济、③行政、④法律、⑤欺骗）等手段来实现充分就业的目标。                                （        ）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四、多项选择题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5、就业的职业培训服包括（①学业前、②就业前、③在职、④再就业、⑤创业）培训等类型。                         （   </a:t>
            </a:r>
            <a:r>
              <a:rPr lang="en-US" altLang="zh-CN" dirty="0"/>
              <a:t>    </a:t>
            </a:r>
            <a:r>
              <a:rPr lang="zh-CN" altLang="en-US" dirty="0"/>
              <a:t>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五、简答题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1、如何理解就业是民生之本？</a:t>
            </a:r>
          </a:p>
          <a:p>
            <a:r>
              <a:rPr lang="zh-CN" altLang="en-US"/>
              <a:t>2、为什么说充分就业是社会主义制度的本质要求？</a:t>
            </a:r>
          </a:p>
          <a:p>
            <a:r>
              <a:rPr lang="zh-CN" altLang="en-US"/>
              <a:t>3、在我国的就业政策体系中主要包括哪些政策？</a:t>
            </a:r>
          </a:p>
          <a:p>
            <a:r>
              <a:rPr lang="zh-CN" altLang="en-US"/>
              <a:t>4、我国的农民工有哪些主要的特点？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六、论述题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1、怎样充分发挥政府促进就业的关键作用？</a:t>
            </a:r>
          </a:p>
          <a:p>
            <a:r>
              <a:rPr lang="zh-CN" altLang="en-US" dirty="0"/>
              <a:t>2、如何发挥社会力量促进就业的积极作用？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819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4</a:t>
            </a:fld>
            <a:endParaRPr lang="zh-CN" altLang="en-US" sz="1400" dirty="0"/>
          </a:p>
        </p:txBody>
      </p:sp>
      <p:sp>
        <p:nvSpPr>
          <p:cNvPr id="8196" name="Rectangle 2"/>
          <p:cNvSpPr>
            <a:spLocks noGrp="1"/>
          </p:cNvSpPr>
          <p:nvPr>
            <p:ph type="title"/>
          </p:nvPr>
        </p:nvSpPr>
        <p:spPr>
          <a:xfrm>
            <a:off x="827088" y="549275"/>
            <a:ext cx="7772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b="1" dirty="0">
                <a:latin typeface="宋体" panose="02010600030101010101" pitchFamily="2" charset="-122"/>
              </a:rPr>
              <a:t>第一节、就业的重要地位和社会作用</a:t>
            </a:r>
          </a:p>
        </p:txBody>
      </p:sp>
      <p:sp>
        <p:nvSpPr>
          <p:cNvPr id="8197" name="Rectangle 3"/>
          <p:cNvSpPr>
            <a:spLocks noGrp="1"/>
          </p:cNvSpPr>
          <p:nvPr>
            <p:ph idx="1"/>
          </p:nvPr>
        </p:nvSpPr>
        <p:spPr>
          <a:xfrm>
            <a:off x="1042988" y="1773238"/>
            <a:ext cx="7772400" cy="4114800"/>
          </a:xfrm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充分认识就业的地位与作用，对于制定正确就业政策和合理解决就业问题，具有十分重要的理论意义和实践意义。</a:t>
            </a:r>
            <a:endParaRPr lang="en-US" altLang="zh-CN" dirty="0"/>
          </a:p>
          <a:p>
            <a:pPr eaLnBrk="1" hangingPunct="1"/>
            <a:r>
              <a:rPr lang="zh-CN" altLang="en-US" dirty="0"/>
              <a:t>（一）就业是民生之本；</a:t>
            </a:r>
          </a:p>
          <a:p>
            <a:pPr eaLnBrk="1" hangingPunct="1"/>
            <a:r>
              <a:rPr lang="zh-CN" altLang="en-US" dirty="0"/>
              <a:t>（二）充分就业是社会主义制度的本质要求；</a:t>
            </a:r>
          </a:p>
          <a:p>
            <a:pPr eaLnBrk="1" hangingPunct="1"/>
            <a:r>
              <a:rPr lang="zh-CN" altLang="en-US" dirty="0"/>
              <a:t>（三）就业是构建和谐社会的关键。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921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5</a:t>
            </a:fld>
            <a:endParaRPr lang="zh-CN" altLang="en-US" sz="1400" dirty="0"/>
          </a:p>
        </p:txBody>
      </p:sp>
      <p:sp>
        <p:nvSpPr>
          <p:cNvPr id="9220" name="Rectangle 2"/>
          <p:cNvSpPr>
            <a:spLocks noGrp="1"/>
          </p:cNvSpPr>
          <p:nvPr>
            <p:ph type="title"/>
          </p:nvPr>
        </p:nvSpPr>
        <p:spPr>
          <a:xfrm>
            <a:off x="685483" y="620078"/>
            <a:ext cx="7772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（一）就业是民生之本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2075" tIns="46038" rIns="92075" bIns="46038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1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、就业对微观主体的作用：第一，生活保障功能；第二，价值实现功能；第三，社会服务功能。</a:t>
            </a:r>
            <a:endParaRPr kumimoji="1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2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、就业对宏观整体的作用：第一，增加社会财富的功能；第二，保持社会稳定的功能；第三，加快社会发展的功能。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0243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6</a:t>
            </a:fld>
            <a:endParaRPr lang="zh-CN" altLang="en-US" sz="1400" dirty="0"/>
          </a:p>
        </p:txBody>
      </p:sp>
      <p:sp>
        <p:nvSpPr>
          <p:cNvPr id="10244" name="Rectangle 2"/>
          <p:cNvSpPr>
            <a:spLocks noGrp="1"/>
          </p:cNvSpPr>
          <p:nvPr>
            <p:ph type="title"/>
          </p:nvPr>
        </p:nvSpPr>
        <p:spPr>
          <a:xfrm>
            <a:off x="394970" y="548640"/>
            <a:ext cx="9689465" cy="1143000"/>
          </a:xfrm>
        </p:spPr>
        <p:txBody>
          <a:bodyPr vert="horz" wrap="square" lIns="92075" tIns="46038" rIns="92075" bIns="46038" anchor="ctr" anchorCtr="0"/>
          <a:lstStyle/>
          <a:p>
            <a:pPr algn="l" eaLnBrk="1" hangingPunct="1"/>
            <a:r>
              <a:rPr lang="zh-CN" altLang="en-US" sz="3600" b="1" dirty="0"/>
              <a:t>（二）充分就业是社会主义制度的本质要求</a:t>
            </a:r>
          </a:p>
        </p:txBody>
      </p:sp>
      <p:sp>
        <p:nvSpPr>
          <p:cNvPr id="10245" name="Rectangle 3"/>
          <p:cNvSpPr>
            <a:spLocks noGrp="1"/>
          </p:cNvSpPr>
          <p:nvPr>
            <p:ph idx="1"/>
          </p:nvPr>
        </p:nvSpPr>
        <p:spPr>
          <a:xfrm>
            <a:off x="611505" y="1988820"/>
            <a:ext cx="7772400" cy="4114800"/>
          </a:xfrm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在社会主义初级阶段，要以习近平新时代中国特色社会主义思想为指导，把就业摆到经济社会发展的战略高度，以促进和保障充分就业目标的实现。</a:t>
            </a:r>
            <a:endParaRPr lang="en-US" altLang="zh-CN" dirty="0"/>
          </a:p>
          <a:p>
            <a:pPr eaLnBrk="1" hangingPunct="1"/>
            <a:r>
              <a:rPr lang="zh-CN" altLang="en-US" dirty="0"/>
              <a:t>1、充分就业是我国发展的长远目标； </a:t>
            </a:r>
          </a:p>
          <a:p>
            <a:pPr eaLnBrk="1" hangingPunct="1"/>
            <a:r>
              <a:rPr lang="zh-CN" altLang="en-US" dirty="0"/>
              <a:t>2、充分就业是社会主义的本质需要；</a:t>
            </a:r>
          </a:p>
          <a:p>
            <a:pPr eaLnBrk="1" hangingPunct="1"/>
            <a:r>
              <a:rPr lang="zh-CN" altLang="en-US" dirty="0"/>
              <a:t>3、充分就业是科学发展的必然要求。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126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7</a:t>
            </a:fld>
            <a:endParaRPr lang="zh-CN" altLang="en-US" sz="1400" dirty="0"/>
          </a:p>
        </p:txBody>
      </p:sp>
      <p:sp>
        <p:nvSpPr>
          <p:cNvPr id="11268" name="Rectangle 2"/>
          <p:cNvSpPr>
            <a:spLocks noGrp="1"/>
          </p:cNvSpPr>
          <p:nvPr>
            <p:ph type="title"/>
          </p:nvPr>
        </p:nvSpPr>
        <p:spPr>
          <a:xfrm>
            <a:off x="755650" y="765175"/>
            <a:ext cx="834136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（三）就业是构建和谐社会的关键</a:t>
            </a:r>
            <a:br>
              <a:rPr lang="zh-CN" altLang="en-US" sz="4000" dirty="0"/>
            </a:br>
            <a:endParaRPr lang="zh-CN" altLang="en-US" sz="4000" dirty="0"/>
          </a:p>
        </p:txBody>
      </p:sp>
      <p:sp>
        <p:nvSpPr>
          <p:cNvPr id="1126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完善劳动关系是构建和谐社会的核心，就业涉及劳动与资本、劳动者与企业、劳动者与政府等多方面的关系，是和谐劳动关系的起始点。</a:t>
            </a:r>
            <a:endParaRPr lang="en-US" altLang="zh-CN" dirty="0"/>
          </a:p>
          <a:p>
            <a:pPr eaLnBrk="1" hangingPunct="1"/>
            <a:r>
              <a:rPr lang="zh-CN" altLang="en-US" dirty="0"/>
              <a:t>   1、充分就业是和谐社会的群众基础；</a:t>
            </a:r>
          </a:p>
          <a:p>
            <a:pPr eaLnBrk="1" hangingPunct="1"/>
            <a:r>
              <a:rPr lang="zh-CN" altLang="en-US" dirty="0"/>
              <a:t>   2、充分就业是和谐社会的重要指标；</a:t>
            </a:r>
          </a:p>
          <a:p>
            <a:pPr eaLnBrk="1" hangingPunct="1"/>
            <a:r>
              <a:rPr lang="zh-CN" altLang="en-US" dirty="0"/>
              <a:t>   3、充分就业是和谐社会的最终体现。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229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8</a:t>
            </a:fld>
            <a:endParaRPr lang="zh-CN" altLang="en-US" sz="1400" dirty="0"/>
          </a:p>
        </p:txBody>
      </p:sp>
      <p:sp>
        <p:nvSpPr>
          <p:cNvPr id="12292" name="Rectangle 2"/>
          <p:cNvSpPr>
            <a:spLocks noGrp="1"/>
          </p:cNvSpPr>
          <p:nvPr>
            <p:ph type="title"/>
          </p:nvPr>
        </p:nvSpPr>
        <p:spPr>
          <a:xfrm>
            <a:off x="-3810" y="609600"/>
            <a:ext cx="941578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b="1" dirty="0"/>
              <a:t>第二节、发挥政府部门促进就业的引领作用</a:t>
            </a:r>
          </a:p>
        </p:txBody>
      </p:sp>
      <p:sp>
        <p:nvSpPr>
          <p:cNvPr id="1229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政府在就业中的作用和职责问题，我国学界在认识上不尽统一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</a:t>
            </a:r>
            <a:r>
              <a:rPr lang="zh-CN" altLang="en-US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他们的不同意见，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对促进政府解决就业问题有积极</a:t>
            </a:r>
            <a:r>
              <a:rPr lang="zh-CN" altLang="en-US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/>
          </a:p>
          <a:p>
            <a:pPr eaLnBrk="1" hangingPunct="1"/>
            <a:r>
              <a:rPr lang="zh-CN" altLang="en-US" dirty="0"/>
              <a:t>   （一）扩大就业是政府的重要职责；</a:t>
            </a:r>
          </a:p>
          <a:p>
            <a:pPr eaLnBrk="1" hangingPunct="1"/>
            <a:r>
              <a:rPr lang="zh-CN" altLang="en-US" dirty="0"/>
              <a:t>   （二）政府促进就业的主要职能；</a:t>
            </a:r>
          </a:p>
          <a:p>
            <a:pPr eaLnBrk="1" hangingPunct="1"/>
            <a:r>
              <a:rPr lang="zh-CN" altLang="en-US" dirty="0"/>
              <a:t>   （三）构建完善的就业政策体系。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331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9</a:t>
            </a:fld>
            <a:endParaRPr lang="zh-CN" altLang="en-US" sz="1400" dirty="0"/>
          </a:p>
        </p:txBody>
      </p:sp>
      <p:sp>
        <p:nvSpPr>
          <p:cNvPr id="1331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8534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（一）扩大就业是政府的重要职责</a:t>
            </a:r>
          </a:p>
        </p:txBody>
      </p:sp>
      <p:sp>
        <p:nvSpPr>
          <p:cNvPr id="13317" name="Rectangle 3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3824064"/>
          </a:xfrm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千方百计增加就业是政府的重要职责。政府促进就业，就是要使宏观经济与扩大就业协调发展。</a:t>
            </a:r>
            <a:endParaRPr lang="en-US" altLang="zh-CN" dirty="0">
              <a:latin typeface="+mn-ea"/>
              <a:cs typeface="+mn-ea"/>
            </a:endParaRPr>
          </a:p>
          <a:p>
            <a:pPr eaLnBrk="1" hangingPunct="1"/>
            <a:r>
              <a:rPr lang="en-US" altLang="zh-CN" dirty="0">
                <a:latin typeface="+mn-ea"/>
                <a:cs typeface="+mn-ea"/>
              </a:rPr>
              <a:t>     1</a:t>
            </a:r>
            <a:r>
              <a:rPr lang="zh-CN" altLang="en-US" dirty="0">
                <a:latin typeface="+mn-ea"/>
                <a:cs typeface="+mn-ea"/>
              </a:rPr>
              <a:t>、必须把扩大就业摆在更加突出的位置；</a:t>
            </a:r>
          </a:p>
          <a:p>
            <a:pPr eaLnBrk="1" hangingPunct="1"/>
            <a:r>
              <a:rPr lang="en-US" altLang="zh-CN" dirty="0">
                <a:latin typeface="+mn-ea"/>
                <a:cs typeface="+mn-ea"/>
              </a:rPr>
              <a:t>     2</a:t>
            </a:r>
            <a:r>
              <a:rPr lang="zh-CN" altLang="en-US" dirty="0">
                <a:latin typeface="+mn-ea"/>
                <a:cs typeface="+mn-ea"/>
              </a:rPr>
              <a:t>、必须把改善就业环境放到更为重要的位置。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00,&quot;width&quot;:12240}"/>
</p:tagLst>
</file>

<file path=ppt/theme/theme1.xml><?xml version="1.0" encoding="utf-8"?>
<a:theme xmlns:a="http://schemas.openxmlformats.org/drawingml/2006/main" name="时代型模板">
  <a:themeElements>
    <a:clrScheme name="时代型模板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9999"/>
      </a:accent1>
      <a:accent2>
        <a:srgbClr val="FF9933"/>
      </a:accent2>
      <a:accent3>
        <a:srgbClr val="AAB8E2"/>
      </a:accent3>
      <a:accent4>
        <a:srgbClr val="DADADA"/>
      </a:accent4>
      <a:accent5>
        <a:srgbClr val="AACACA"/>
      </a:accent5>
      <a:accent6>
        <a:srgbClr val="E78A2D"/>
      </a:accent6>
      <a:hlink>
        <a:srgbClr val="330099"/>
      </a:hlink>
      <a:folHlink>
        <a:srgbClr val="CBCBCB"/>
      </a:folHlink>
    </a:clrScheme>
    <a:fontScheme name="时代型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时代型模板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9999"/>
        </a:accent1>
        <a:accent2>
          <a:srgbClr val="FF9933"/>
        </a:accent2>
        <a:accent3>
          <a:srgbClr val="AAB8E2"/>
        </a:accent3>
        <a:accent4>
          <a:srgbClr val="DADADA"/>
        </a:accent4>
        <a:accent5>
          <a:srgbClr val="AACACA"/>
        </a:accent5>
        <a:accent6>
          <a:srgbClr val="E78A2D"/>
        </a:accent6>
        <a:hlink>
          <a:srgbClr val="330099"/>
        </a:hlink>
        <a:folHlink>
          <a:srgbClr val="CBC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时代型模板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时代型模板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时代型模板">
  <a:themeElements>
    <a:clrScheme name="时代型模板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9999"/>
      </a:accent1>
      <a:accent2>
        <a:srgbClr val="FF9933"/>
      </a:accent2>
      <a:accent3>
        <a:srgbClr val="AAB8E2"/>
      </a:accent3>
      <a:accent4>
        <a:srgbClr val="DADADA"/>
      </a:accent4>
      <a:accent5>
        <a:srgbClr val="AACACA"/>
      </a:accent5>
      <a:accent6>
        <a:srgbClr val="E78A2D"/>
      </a:accent6>
      <a:hlink>
        <a:srgbClr val="330099"/>
      </a:hlink>
      <a:folHlink>
        <a:srgbClr val="CBCBCB"/>
      </a:folHlink>
    </a:clrScheme>
    <a:fontScheme name="时代型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时代型模板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9999"/>
        </a:accent1>
        <a:accent2>
          <a:srgbClr val="FF9933"/>
        </a:accent2>
        <a:accent3>
          <a:srgbClr val="AAB8E2"/>
        </a:accent3>
        <a:accent4>
          <a:srgbClr val="DADADA"/>
        </a:accent4>
        <a:accent5>
          <a:srgbClr val="AACACA"/>
        </a:accent5>
        <a:accent6>
          <a:srgbClr val="E78A2D"/>
        </a:accent6>
        <a:hlink>
          <a:srgbClr val="330099"/>
        </a:hlink>
        <a:folHlink>
          <a:srgbClr val="CBC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时代型模板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时代型模板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Office\Templates\演示文稿设计\时代型模板.pot</Template>
  <TotalTime>135</TotalTime>
  <Words>2377</Words>
  <Application>Microsoft Office PowerPoint</Application>
  <PresentationFormat>全屏显示(4:3)</PresentationFormat>
  <Paragraphs>200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等线</vt:lpstr>
      <vt:lpstr>黑体</vt:lpstr>
      <vt:lpstr>宋体</vt:lpstr>
      <vt:lpstr>Arial</vt:lpstr>
      <vt:lpstr>Times New Roman</vt:lpstr>
      <vt:lpstr>时代型模板</vt:lpstr>
      <vt:lpstr>1_时代型模板</vt:lpstr>
      <vt:lpstr>《政治经济学通论》  （第3版）</vt:lpstr>
      <vt:lpstr>第九章劳动就业制度</vt:lpstr>
      <vt:lpstr>第九章的主要内容</vt:lpstr>
      <vt:lpstr>第一节、就业的重要地位和社会作用</vt:lpstr>
      <vt:lpstr>（一）就业是民生之本</vt:lpstr>
      <vt:lpstr>（二）充分就业是社会主义制度的本质要求</vt:lpstr>
      <vt:lpstr>（三）就业是构建和谐社会的关键 </vt:lpstr>
      <vt:lpstr>第二节、发挥政府部门促进就业的引领作用</vt:lpstr>
      <vt:lpstr>（一）扩大就业是政府的重要职责</vt:lpstr>
      <vt:lpstr>（二）政府促进就业的主要职能</vt:lpstr>
      <vt:lpstr>（三）构建完善的就业政策体系</vt:lpstr>
      <vt:lpstr>第三节、发挥社会力量促进就业的积极作用</vt:lpstr>
      <vt:lpstr>（一）履行企业在就业中的社会责任</vt:lpstr>
      <vt:lpstr> 1、企业增加就业的社会效应</vt:lpstr>
      <vt:lpstr>     2、企业履行就业责任的具体要求</vt:lpstr>
      <vt:lpstr>（二）发挥就业组织的积极作用</vt:lpstr>
      <vt:lpstr>1、职业中介服务    </vt:lpstr>
      <vt:lpstr>２、信息咨询服务</vt:lpstr>
      <vt:lpstr> 3、职业培训服务</vt:lpstr>
      <vt:lpstr>（三）鼓励创业精神和提高创业能力</vt:lpstr>
      <vt:lpstr>四、透视和解析农民工问题</vt:lpstr>
      <vt:lpstr>（一）农民工产生的深层原因  </vt:lpstr>
      <vt:lpstr>（二）农民工的特点和定位</vt:lpstr>
      <vt:lpstr> (三）农民工的发展过程和趋势</vt:lpstr>
      <vt:lpstr>（四）解决农民工问题的政策措施</vt:lpstr>
      <vt:lpstr>课后习题</vt:lpstr>
      <vt:lpstr>二、填充题</vt:lpstr>
      <vt:lpstr>PowerPoint 演示文稿</vt:lpstr>
      <vt:lpstr>三、单项选择题</vt:lpstr>
      <vt:lpstr>三、单项选择题</vt:lpstr>
      <vt:lpstr>三、单项选择题</vt:lpstr>
      <vt:lpstr>四、多项选择题</vt:lpstr>
      <vt:lpstr>四、多项选择题</vt:lpstr>
      <vt:lpstr>四、多项选择题</vt:lpstr>
      <vt:lpstr>五、简答题</vt:lpstr>
      <vt:lpstr>六、论述题</vt:lpstr>
    </vt:vector>
  </TitlesOfParts>
  <Company>chen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《中国社会主义经济学概论》 </dc:title>
  <dc:creator>chen</dc:creator>
  <cp:lastModifiedBy>chenchengming</cp:lastModifiedBy>
  <cp:revision>39</cp:revision>
  <dcterms:created xsi:type="dcterms:W3CDTF">2003-12-08T08:33:00Z</dcterms:created>
  <dcterms:modified xsi:type="dcterms:W3CDTF">2021-06-02T00:52:39Z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6AEF32CBD0CE484CA504A44EAC1F0C62</vt:lpwstr>
  </property>
  <property fmtid="{D5CDD505-2E9C-101B-9397-08002B2CF9AE}" pid="3" name="KSOProductBuildVer">
    <vt:lpwstr>2052-11.1.0.10495</vt:lpwstr>
  </property>
</Properties>
</file>