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67" r:id="rId3"/>
    <p:sldId id="268" r:id="rId4"/>
    <p:sldId id="269" r:id="rId5"/>
    <p:sldId id="270" r:id="rId6"/>
    <p:sldId id="271" r:id="rId7"/>
    <p:sldId id="309" r:id="rId8"/>
    <p:sldId id="312" r:id="rId9"/>
    <p:sldId id="273" r:id="rId10"/>
    <p:sldId id="313" r:id="rId11"/>
    <p:sldId id="276" r:id="rId12"/>
    <p:sldId id="357" r:id="rId13"/>
    <p:sldId id="318" r:id="rId14"/>
    <p:sldId id="320" r:id="rId15"/>
    <p:sldId id="322" r:id="rId16"/>
    <p:sldId id="323" r:id="rId17"/>
    <p:sldId id="324" r:id="rId18"/>
    <p:sldId id="358" r:id="rId19"/>
    <p:sldId id="330" r:id="rId20"/>
    <p:sldId id="328" r:id="rId21"/>
    <p:sldId id="333" r:id="rId22"/>
    <p:sldId id="332" r:id="rId23"/>
    <p:sldId id="336" r:id="rId24"/>
    <p:sldId id="339" r:id="rId25"/>
    <p:sldId id="342" r:id="rId26"/>
    <p:sldId id="346" r:id="rId27"/>
    <p:sldId id="347" r:id="rId28"/>
    <p:sldId id="348" r:id="rId29"/>
    <p:sldId id="351" r:id="rId30"/>
    <p:sldId id="329" r:id="rId31"/>
    <p:sldId id="289" r:id="rId32"/>
    <p:sldId id="290" r:id="rId33"/>
    <p:sldId id="356" r:id="rId34"/>
    <p:sldId id="359" r:id="rId35"/>
    <p:sldId id="360" r:id="rId36"/>
    <p:sldId id="361" r:id="rId3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4" d="100"/>
          <a:sy n="54" d="100"/>
        </p:scale>
        <p:origin x="996" y="84"/>
      </p:cViewPr>
      <p:guideLst>
        <p:guide orient="horz" pos="1603"/>
        <p:guide pos="2880"/>
      </p:guideLst>
    </p:cSldViewPr>
  </p:slideViewPr>
  <p:notesTextViewPr>
    <p:cViewPr>
      <p:scale>
        <a:sx n="1" d="1"/>
        <a:sy n="1" d="1"/>
      </p:scale>
      <p:origin x="0" y="0"/>
    </p:cViewPr>
  </p:notesTextViewPr>
  <p:sorterViewPr>
    <p:cViewPr>
      <p:scale>
        <a:sx n="100" d="100"/>
        <a:sy n="100" d="100"/>
      </p:scale>
      <p:origin x="0" y="-525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3.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4.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17640" y="2036828"/>
            <a:ext cx="43668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第二章 信用与信用工具</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474270"/>
            <a:ext cx="8319246" cy="4195483"/>
          </a:xfrm>
        </p:spPr>
        <p:txBody>
          <a:bodyPr>
            <a:normAutofit fontScale="92500"/>
          </a:bodyPr>
          <a:lstStyle/>
          <a:p>
            <a:pPr marL="0" indent="0" fontAlgn="auto">
              <a:lnSpc>
                <a:spcPct val="100000"/>
              </a:lnSpc>
              <a:buNone/>
            </a:pPr>
            <a:r>
              <a:rPr lang="zh-CN" altLang="en-US" sz="2500" dirty="0">
                <a:latin typeface="微软雅黑" panose="020B0503020204020204" pitchFamily="34" charset="-122"/>
                <a:ea typeface="微软雅黑" panose="020B0503020204020204" pitchFamily="34" charset="-122"/>
                <a:sym typeface="+mn-ea"/>
              </a:rPr>
              <a:t>一、商业信用</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500" dirty="0">
                <a:latin typeface="微软雅黑" panose="020B0503020204020204" pitchFamily="34" charset="-122"/>
                <a:ea typeface="微软雅黑" panose="020B0503020204020204" pitchFamily="34" charset="-122"/>
              </a:rPr>
              <a:t>（</a:t>
            </a:r>
            <a:r>
              <a:rPr lang="zh-CN" altLang="en-US" sz="2500" dirty="0">
                <a:latin typeface="微软雅黑" panose="020B0503020204020204" pitchFamily="34" charset="-122"/>
                <a:ea typeface="微软雅黑" panose="020B0503020204020204" pitchFamily="34" charset="-122"/>
              </a:rPr>
              <a:t>一</a:t>
            </a:r>
            <a:r>
              <a:rPr lang="zh-CN" altLang="zh-CN" sz="2500" dirty="0">
                <a:latin typeface="微软雅黑" panose="020B0503020204020204" pitchFamily="34" charset="-122"/>
                <a:ea typeface="微软雅黑" panose="020B0503020204020204" pitchFamily="34" charset="-122"/>
              </a:rPr>
              <a:t>）</a:t>
            </a:r>
            <a:r>
              <a:rPr lang="zh-CN" altLang="en-US" sz="2500" dirty="0">
                <a:latin typeface="微软雅黑" panose="020B0503020204020204" pitchFamily="34" charset="-122"/>
                <a:ea typeface="微软雅黑" panose="020B0503020204020204" pitchFamily="34" charset="-122"/>
              </a:rPr>
              <a:t>商业信用的产生和发展</a:t>
            </a:r>
            <a:endParaRPr lang="en-US"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500" dirty="0">
                <a:latin typeface="微软雅黑" panose="020B0503020204020204" pitchFamily="34" charset="-122"/>
                <a:ea typeface="微软雅黑" panose="020B0503020204020204" pitchFamily="34" charset="-122"/>
              </a:rPr>
              <a:t>◆</a:t>
            </a:r>
            <a:r>
              <a:rPr lang="zh-CN" altLang="zh-CN" sz="2500" dirty="0">
                <a:latin typeface="微软雅黑" panose="020B0503020204020204" pitchFamily="34" charset="-122"/>
                <a:ea typeface="微软雅黑" panose="020B0503020204020204" pitchFamily="34" charset="-122"/>
              </a:rPr>
              <a:t>商业信用是厂商在进行商品销售时，以延期付款即赊销形式所提供的信用，它是现代信用制度的基础。</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500" dirty="0">
                <a:latin typeface="微软雅黑" panose="020B0503020204020204" pitchFamily="34" charset="-122"/>
                <a:ea typeface="微软雅黑" panose="020B0503020204020204" pitchFamily="34" charset="-122"/>
                <a:sym typeface="+mn-ea"/>
              </a:rPr>
              <a:t>◆</a:t>
            </a:r>
            <a:r>
              <a:rPr lang="zh-CN" altLang="zh-CN" sz="2500" dirty="0">
                <a:latin typeface="微软雅黑" panose="020B0503020204020204" pitchFamily="34" charset="-122"/>
                <a:ea typeface="微软雅黑" panose="020B0503020204020204" pitchFamily="34" charset="-122"/>
                <a:sym typeface="+mn-ea"/>
              </a:rPr>
              <a:t>厂商之间相互提供赊销，这是商业信用迅速发展的主要原因。</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500" dirty="0">
                <a:latin typeface="微软雅黑" panose="020B0503020204020204" pitchFamily="34" charset="-122"/>
                <a:ea typeface="微软雅黑" panose="020B0503020204020204" pitchFamily="34" charset="-122"/>
                <a:sym typeface="+mn-ea"/>
              </a:rPr>
              <a:t>（</a:t>
            </a:r>
            <a:r>
              <a:rPr lang="zh-CN" altLang="en-US" sz="2500" dirty="0">
                <a:latin typeface="微软雅黑" panose="020B0503020204020204" pitchFamily="34" charset="-122"/>
                <a:ea typeface="微软雅黑" panose="020B0503020204020204" pitchFamily="34" charset="-122"/>
                <a:sym typeface="+mn-ea"/>
              </a:rPr>
              <a:t>二</a:t>
            </a:r>
            <a:r>
              <a:rPr lang="zh-CN" altLang="zh-CN" sz="2500" dirty="0">
                <a:latin typeface="微软雅黑" panose="020B0503020204020204" pitchFamily="34" charset="-122"/>
                <a:ea typeface="微软雅黑" panose="020B0503020204020204" pitchFamily="34" charset="-122"/>
                <a:sym typeface="+mn-ea"/>
              </a:rPr>
              <a:t>）</a:t>
            </a:r>
            <a:r>
              <a:rPr lang="zh-CN" altLang="en-US" sz="2500" dirty="0">
                <a:latin typeface="微软雅黑" panose="020B0503020204020204" pitchFamily="34" charset="-122"/>
                <a:ea typeface="微软雅黑" panose="020B0503020204020204" pitchFamily="34" charset="-122"/>
                <a:sym typeface="+mn-ea"/>
              </a:rPr>
              <a:t>商业信用的特点</a:t>
            </a:r>
            <a:endParaRPr lang="en-US"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500" dirty="0">
                <a:latin typeface="微软雅黑" panose="020B0503020204020204" pitchFamily="34" charset="-122"/>
                <a:ea typeface="微软雅黑" panose="020B0503020204020204" pitchFamily="34" charset="-122"/>
                <a:sym typeface="+mn-ea"/>
              </a:rPr>
              <a:t>1</a:t>
            </a:r>
            <a:r>
              <a:rPr lang="zh-CN" altLang="en-US" sz="2500" dirty="0">
                <a:latin typeface="微软雅黑" panose="020B0503020204020204" pitchFamily="34" charset="-122"/>
                <a:ea typeface="微软雅黑" panose="020B0503020204020204" pitchFamily="34" charset="-122"/>
                <a:sym typeface="+mn-ea"/>
              </a:rPr>
              <a:t>、</a:t>
            </a:r>
            <a:r>
              <a:rPr lang="zh-CN" altLang="zh-CN" sz="2500" dirty="0">
                <a:latin typeface="微软雅黑" panose="020B0503020204020204" pitchFamily="34" charset="-122"/>
                <a:ea typeface="微软雅黑" panose="020B0503020204020204" pitchFamily="34" charset="-122"/>
                <a:sym typeface="+mn-ea"/>
              </a:rPr>
              <a:t>商业信用的主体是厂商</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500" dirty="0">
                <a:latin typeface="微软雅黑" panose="020B0503020204020204" pitchFamily="34" charset="-122"/>
                <a:ea typeface="微软雅黑" panose="020B0503020204020204" pitchFamily="34" charset="-122"/>
                <a:sym typeface="+mn-ea"/>
              </a:rPr>
              <a:t>2</a:t>
            </a:r>
            <a:r>
              <a:rPr lang="zh-CN" altLang="en-US" sz="2500" dirty="0">
                <a:latin typeface="微软雅黑" panose="020B0503020204020204" pitchFamily="34" charset="-122"/>
                <a:ea typeface="微软雅黑" panose="020B0503020204020204" pitchFamily="34" charset="-122"/>
                <a:sym typeface="+mn-ea"/>
              </a:rPr>
              <a:t>、</a:t>
            </a:r>
            <a:r>
              <a:rPr lang="zh-CN" altLang="zh-CN" sz="2500" dirty="0">
                <a:latin typeface="微软雅黑" panose="020B0503020204020204" pitchFamily="34" charset="-122"/>
                <a:ea typeface="微软雅黑" panose="020B0503020204020204" pitchFamily="34" charset="-122"/>
                <a:sym typeface="+mn-ea"/>
              </a:rPr>
              <a:t>商业信用的客体是商品资本</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500" dirty="0">
                <a:latin typeface="微软雅黑" panose="020B0503020204020204" pitchFamily="34" charset="-122"/>
                <a:ea typeface="微软雅黑" panose="020B0503020204020204" pitchFamily="34" charset="-122"/>
                <a:sym typeface="+mn-ea"/>
              </a:rPr>
              <a:t>3</a:t>
            </a:r>
            <a:r>
              <a:rPr lang="zh-CN" altLang="en-US" sz="2500" dirty="0">
                <a:latin typeface="微软雅黑" panose="020B0503020204020204" pitchFamily="34" charset="-122"/>
                <a:ea typeface="微软雅黑" panose="020B0503020204020204" pitchFamily="34" charset="-122"/>
                <a:sym typeface="+mn-ea"/>
              </a:rPr>
              <a:t>、</a:t>
            </a:r>
            <a:r>
              <a:rPr lang="zh-CN" altLang="zh-CN" sz="2500" dirty="0">
                <a:latin typeface="微软雅黑" panose="020B0503020204020204" pitchFamily="34" charset="-122"/>
                <a:ea typeface="微软雅黑" panose="020B0503020204020204" pitchFamily="34" charset="-122"/>
                <a:sym typeface="+mn-ea"/>
              </a:rPr>
              <a:t>商业信用和产业资本的动态一致</a:t>
            </a:r>
            <a:endParaRPr lang="zh-CN"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500" dirty="0"/>
          </a:p>
          <a:p>
            <a:pPr marL="0" indent="0" fontAlgn="auto">
              <a:lnSpc>
                <a:spcPct val="100000"/>
              </a:lnSpc>
              <a:buNone/>
            </a:pPr>
            <a:endParaRPr lang="zh-CN" altLang="zh-CN" sz="2500" dirty="0">
              <a:latin typeface="微软雅黑" panose="020B0503020204020204" pitchFamily="34" charset="-122"/>
              <a:ea typeface="微软雅黑" panose="020B0503020204020204" pitchFamily="34" charset="-122"/>
            </a:endParaRPr>
          </a:p>
          <a:p>
            <a:pPr marL="0" indent="0">
              <a:buNone/>
            </a:pPr>
            <a:endParaRPr lang="zh-CN" altLang="en-US" sz="25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474270"/>
            <a:ext cx="8319246" cy="4195483"/>
          </a:xfrm>
        </p:spPr>
        <p:txBody>
          <a:bodyPr>
            <a:normAutofit/>
          </a:bodyPr>
          <a:lstStyle/>
          <a:p>
            <a:pPr marL="0" indent="0" fontAlgn="auto">
              <a:lnSpc>
                <a:spcPct val="100000"/>
              </a:lnSpc>
              <a:buNone/>
            </a:pPr>
            <a:r>
              <a:rPr lang="zh-CN" altLang="zh-CN" sz="2500" dirty="0">
                <a:latin typeface="微软雅黑" panose="020B0503020204020204" pitchFamily="34" charset="-122"/>
                <a:ea typeface="微软雅黑" panose="020B0503020204020204" pitchFamily="34" charset="-122"/>
                <a:sym typeface="+mn-ea"/>
              </a:rPr>
              <a:t>（</a:t>
            </a:r>
            <a:r>
              <a:rPr lang="zh-CN" altLang="en-US" sz="2500" dirty="0">
                <a:latin typeface="微软雅黑" panose="020B0503020204020204" pitchFamily="34" charset="-122"/>
                <a:ea typeface="微软雅黑" panose="020B0503020204020204" pitchFamily="34" charset="-122"/>
                <a:sym typeface="+mn-ea"/>
              </a:rPr>
              <a:t>三</a:t>
            </a:r>
            <a:r>
              <a:rPr lang="zh-CN" altLang="zh-CN" sz="2500" dirty="0">
                <a:latin typeface="微软雅黑" panose="020B0503020204020204" pitchFamily="34" charset="-122"/>
                <a:ea typeface="微软雅黑" panose="020B0503020204020204" pitchFamily="34" charset="-122"/>
                <a:sym typeface="+mn-ea"/>
              </a:rPr>
              <a:t>）</a:t>
            </a:r>
            <a:r>
              <a:rPr lang="zh-CN" altLang="zh-CN" sz="2500" dirty="0">
                <a:latin typeface="微软雅黑" panose="020B0503020204020204" pitchFamily="34" charset="-122"/>
                <a:ea typeface="微软雅黑" panose="020B0503020204020204" pitchFamily="34" charset="-122"/>
              </a:rPr>
              <a:t>商业信用的优点与不足</a:t>
            </a:r>
            <a:endParaRPr lang="en-US" altLang="zh-CN" sz="25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优点：</a:t>
            </a:r>
            <a:r>
              <a:rPr lang="zh-CN" altLang="zh-CN" sz="2400" dirty="0">
                <a:latin typeface="微软雅黑" panose="020B0503020204020204" pitchFamily="34" charset="-122"/>
                <a:ea typeface="微软雅黑" panose="020B0503020204020204" pitchFamily="34" charset="-122"/>
              </a:rPr>
              <a:t>商业信用对加速资本的循环和周转，最大限度地利用产业资本和节约商业资本，促进资本主义生产和流通的发展，具有重要的推动作用。</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不足：</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rPr>
              <a:t>商业信用的规模受到厂商资本数量的限制</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rPr>
              <a:t>商业信用受到商品流转方向的限制</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rPr>
              <a:t>商业信用受信用能力的限制</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500" dirty="0">
              <a:latin typeface="微软雅黑" panose="020B0503020204020204" pitchFamily="34" charset="-122"/>
              <a:ea typeface="微软雅黑" panose="020B0503020204020204" pitchFamily="34" charset="-122"/>
            </a:endParaRPr>
          </a:p>
          <a:p>
            <a:pPr marL="0" indent="0">
              <a:buNone/>
            </a:pPr>
            <a:endParaRPr lang="zh-CN" altLang="en-US" sz="25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519953"/>
            <a:ext cx="7886700" cy="4112770"/>
          </a:xfrm>
        </p:spPr>
        <p:txBody>
          <a:bodyPr>
            <a:normAutofit fontScale="90000" lnSpcReduction="10000"/>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二、银行信用</a:t>
            </a: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一</a:t>
            </a:r>
            <a:r>
              <a:rPr lang="zh-CN" altLang="zh-CN" dirty="0">
                <a:latin typeface="微软雅黑" panose="020B0503020204020204" pitchFamily="34" charset="-122"/>
                <a:ea typeface="微软雅黑" panose="020B0503020204020204" pitchFamily="34" charset="-122"/>
                <a:sym typeface="+mn-ea"/>
              </a:rPr>
              <a:t>）银行信用的特点</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银行信用的主体与商业信用不同</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银行信用的客体是单一形态的货币资本</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3</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银行信用与产业资本的动态不完全一致</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二</a:t>
            </a:r>
            <a:r>
              <a:rPr lang="zh-CN" altLang="zh-CN" dirty="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银行信用的发展</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由于银行信用克服了商业信用的局限性，大大扩充了信用的范围、数量和期限，可以在更大程度上满足经济发展的需要，所以，银行信用成为现代信用的主要形式。</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094" y="448235"/>
            <a:ext cx="7924800" cy="4141694"/>
          </a:xfrm>
        </p:spPr>
        <p:txBody>
          <a:bodyPr>
            <a:normAutofit/>
          </a:bodyPr>
          <a:lstStyle/>
          <a:p>
            <a:pPr marL="0" indent="0">
              <a:lnSpc>
                <a:spcPct val="170000"/>
              </a:lnSpc>
              <a:buNone/>
            </a:pPr>
            <a:r>
              <a:rPr lang="zh-CN" altLang="en-US" dirty="0">
                <a:latin typeface="微软雅黑" panose="020B0503020204020204" pitchFamily="34" charset="-122"/>
                <a:ea typeface="微软雅黑" panose="020B0503020204020204" pitchFamily="34" charset="-122"/>
              </a:rPr>
              <a:t>三、政府信用</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政府信用是以国家和地方政府为债务人的一种信用形式。</a:t>
            </a:r>
            <a:endParaRPr lang="zh-CN"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政府信用包括国内信用和国外信用两种。</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政府信用的产生与国家财政直接相关。</a:t>
            </a:r>
            <a:endParaRPr lang="zh-CN" altLang="en-US"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094" y="448235"/>
            <a:ext cx="7924800" cy="4141694"/>
          </a:xfrm>
        </p:spPr>
        <p:txBody>
          <a:bodyPr>
            <a:normAutofit/>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四、消费信用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消费信用是对消费者个人所提供的信用。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消费信用主要有两种方式：一是赊销，二是消费贷款。</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sym typeface="+mn-ea"/>
              </a:rPr>
              <a:t>、赊销</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赊销是商业信用在消费领域中的表现。</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赊销可通过分期付款和信用卡来进行。</a:t>
            </a: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376516"/>
            <a:ext cx="8319246" cy="4436116"/>
          </a:xfrm>
        </p:spPr>
        <p:txBody>
          <a:bodyPr>
            <a:normAutofit/>
          </a:bodyPr>
          <a:lstStyle/>
          <a:p>
            <a:pPr marL="0" indent="0">
              <a:lnSpc>
                <a:spcPct val="170000"/>
              </a:lnSpc>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、消费贷款</a:t>
            </a:r>
            <a:endParaRPr lang="zh-CN"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消费贷款是银行向消费者提供的信用，包括信用贷款和抵押贷款。</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消费信用是一种刺激消费需求的方式，也是一种促进生产发展的手段。</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随着改革开放的不断深入，我国的消费信贷规模逐步上升。</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8145" y="318770"/>
            <a:ext cx="8347710" cy="4505960"/>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五、股份信用</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股份信用是股份公司以发行股票的方式筹集资金所体现的一种信用形式。</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股份信用的组织形式是股份公司。</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六、合作信用</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合作信用是信用领域中的一种合作形式。其组织形式是信用合作社。</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七、租赁信用</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租赁信用是以出租设备和工具而收取租金的一种信用形式。</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租赁信用有金融租赁、维修租赁、经营租赁和杠杆租赁等形式。</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0690" y="391795"/>
            <a:ext cx="8383270" cy="4505960"/>
          </a:xfrm>
        </p:spPr>
        <p:txBody>
          <a:bodyPr>
            <a:noAutofit/>
          </a:bodyPr>
          <a:lstStyle/>
          <a:p>
            <a:pPr marL="0" indent="0">
              <a:lnSpc>
                <a:spcPct val="100000"/>
              </a:lnSpc>
              <a:buNone/>
            </a:pPr>
            <a:r>
              <a:rPr lang="zh-CN" altLang="zh-CN" sz="2200" dirty="0">
                <a:latin typeface="微软雅黑" panose="020B0503020204020204" pitchFamily="34" charset="-122"/>
                <a:ea typeface="微软雅黑" panose="020B0503020204020204" pitchFamily="34" charset="-122"/>
              </a:rPr>
              <a:t>八、国际信用</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国际信用是国际间的借贷，包括以赊销商品形式提供的国际商业信用、以银行贷款形式提供的国际银行信用、政府间相互提供的信用和国际金融机构信用等。</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主要有以下几种形式：</a:t>
            </a:r>
            <a:endParaRPr lang="en-US" altLang="zh-CN" sz="22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国际商业信用</a:t>
            </a:r>
            <a:endParaRPr lang="zh-CN" altLang="zh-CN" sz="22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国际银行信用</a:t>
            </a:r>
            <a:endParaRPr lang="zh-CN" altLang="zh-CN" sz="22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200" dirty="0">
                <a:latin typeface="微软雅黑" panose="020B0503020204020204" pitchFamily="34" charset="-122"/>
                <a:ea typeface="微软雅黑" panose="020B0503020204020204" pitchFamily="34" charset="-122"/>
              </a:rPr>
              <a:t>3.</a:t>
            </a:r>
            <a:r>
              <a:rPr lang="zh-CN" altLang="zh-CN" sz="2200" dirty="0">
                <a:latin typeface="微软雅黑" panose="020B0503020204020204" pitchFamily="34" charset="-122"/>
                <a:ea typeface="微软雅黑" panose="020B0503020204020204" pitchFamily="34" charset="-122"/>
              </a:rPr>
              <a:t>政府间信用</a:t>
            </a:r>
            <a:endParaRPr lang="zh-CN" altLang="zh-CN" sz="22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200" dirty="0">
                <a:latin typeface="微软雅黑" panose="020B0503020204020204" pitchFamily="34" charset="-122"/>
                <a:ea typeface="微软雅黑" panose="020B0503020204020204" pitchFamily="34" charset="-122"/>
              </a:rPr>
              <a:t>4.</a:t>
            </a:r>
            <a:r>
              <a:rPr lang="zh-CN" altLang="zh-CN" sz="2200" dirty="0">
                <a:latin typeface="微软雅黑" panose="020B0503020204020204" pitchFamily="34" charset="-122"/>
                <a:ea typeface="微软雅黑" panose="020B0503020204020204" pitchFamily="34" charset="-122"/>
              </a:rPr>
              <a:t>国际金融机构信用</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37073" y="238646"/>
            <a:ext cx="7871012"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单元三：</a:t>
            </a:r>
            <a:r>
              <a:rPr lang="zh-CN" altLang="zh-CN" sz="3200" dirty="0">
                <a:latin typeface="微软雅黑" panose="020B0503020204020204" pitchFamily="34" charset="-122"/>
                <a:ea typeface="微软雅黑" panose="020B0503020204020204" pitchFamily="34" charset="-122"/>
              </a:rPr>
              <a:t>信用</a:t>
            </a:r>
            <a:r>
              <a:rPr lang="zh-CN" altLang="en-US" sz="3200" dirty="0">
                <a:latin typeface="微软雅黑" panose="020B0503020204020204" pitchFamily="34" charset="-122"/>
                <a:ea typeface="微软雅黑" panose="020B0503020204020204" pitchFamily="34" charset="-122"/>
              </a:rPr>
              <a:t>工具</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74" y="437963"/>
            <a:ext cx="8229600" cy="4518212"/>
          </a:xfrm>
        </p:spPr>
        <p:txBody>
          <a:bodyPr>
            <a:normAutofit fontScale="92500" lnSpcReduction="10000"/>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一、信用工具概述</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zh-CN" altLang="zh-CN" dirty="0">
                <a:latin typeface="微软雅黑" panose="020B0503020204020204" pitchFamily="34" charset="-122"/>
                <a:ea typeface="微软雅黑" panose="020B0503020204020204" pitchFamily="34" charset="-122"/>
              </a:rPr>
              <a:t>信用工具又称为金融工具，是以书面形式发行和流通，借以保证债权人或投资人权利的凭证。</a:t>
            </a:r>
            <a:endParaRPr lang="zh-CN" altLang="zh-CN" dirty="0">
              <a:latin typeface="微软雅黑" panose="020B0503020204020204" pitchFamily="34" charset="-122"/>
              <a:ea typeface="微软雅黑" panose="020B0503020204020204" pitchFamily="34" charset="-122"/>
            </a:endParaRPr>
          </a:p>
          <a:p>
            <a:pPr marL="0" indent="0">
              <a:lnSpc>
                <a:spcPct val="120000"/>
              </a:lnSpc>
              <a:buNone/>
            </a:pPr>
            <a:r>
              <a:rPr lang="en-US" altLang="zh-CN" dirty="0">
                <a:latin typeface="微软雅黑" panose="020B0503020204020204" pitchFamily="34" charset="-122"/>
                <a:ea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信用工具</a:t>
            </a:r>
            <a:r>
              <a:rPr lang="zh-CN" altLang="en-US" dirty="0">
                <a:latin typeface="微软雅黑" panose="020B0503020204020204" pitchFamily="34" charset="-122"/>
                <a:ea typeface="微软雅黑" panose="020B0503020204020204" pitchFamily="34" charset="-122"/>
                <a:sym typeface="+mn-ea"/>
              </a:rPr>
              <a:t>的</a:t>
            </a:r>
            <a:r>
              <a:rPr lang="zh-CN" altLang="zh-CN" dirty="0">
                <a:latin typeface="微软雅黑" panose="020B0503020204020204" pitchFamily="34" charset="-122"/>
                <a:ea typeface="微软雅黑" panose="020B0503020204020204" pitchFamily="34" charset="-122"/>
                <a:sym typeface="+mn-ea"/>
              </a:rPr>
              <a:t>特征：</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en-US" altLang="zh-CN" dirty="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第一，返还性</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en-US" altLang="zh-CN" dirty="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第二，流动性</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en-US" altLang="zh-CN" dirty="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第三，收益性</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en-US" altLang="zh-CN" dirty="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第四，风险性</a:t>
            </a:r>
            <a:endParaRPr lang="zh-CN" altLang="en-US"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30045" y="90805"/>
            <a:ext cx="7870825" cy="3537585"/>
          </a:xfrm>
        </p:spPr>
        <p:txBody>
          <a:bodyPr>
            <a:normAutofit/>
          </a:bodyPr>
          <a:lstStyle/>
          <a:p>
            <a:pPr algn="l">
              <a:lnSpc>
                <a:spcPct val="150000"/>
              </a:lnSpc>
            </a:pPr>
            <a:br>
              <a:rPr lang="en-US" altLang="zh-CN" sz="28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单元一：</a:t>
            </a:r>
            <a:r>
              <a:rPr lang="zh-CN" altLang="zh-CN" sz="3200" dirty="0">
                <a:latin typeface="微软雅黑" panose="020B0503020204020204" pitchFamily="34" charset="-122"/>
                <a:ea typeface="微软雅黑" panose="020B0503020204020204" pitchFamily="34" charset="-122"/>
              </a:rPr>
              <a:t>信用的产生和发展</a:t>
            </a:r>
            <a:br>
              <a:rPr lang="en-US" altLang="zh-CN" sz="2800" dirty="0">
                <a:latin typeface="微软雅黑" panose="020B0503020204020204" pitchFamily="34" charset="-122"/>
                <a:ea typeface="微软雅黑" panose="020B0503020204020204" pitchFamily="34" charset="-122"/>
                <a:cs typeface="+mn-cs"/>
              </a:rPr>
            </a:br>
            <a:endParaRPr lang="zh-CN" altLang="en-US" sz="28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124" y="383428"/>
            <a:ext cx="8229600" cy="4518212"/>
          </a:xfrm>
        </p:spPr>
        <p:txBody>
          <a:bodyPr>
            <a:normAutofit lnSpcReduction="10000"/>
          </a:bodyPr>
          <a:lstStyle/>
          <a:p>
            <a:pPr marL="0" indent="0">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信用工具</a:t>
            </a:r>
            <a:r>
              <a:rPr lang="zh-CN" altLang="en-US" sz="2400" dirty="0">
                <a:latin typeface="微软雅黑" panose="020B0503020204020204" pitchFamily="34" charset="-122"/>
                <a:ea typeface="微软雅黑" panose="020B0503020204020204" pitchFamily="34" charset="-122"/>
              </a:rPr>
              <a:t>的种类</a:t>
            </a:r>
            <a:r>
              <a:rPr lang="zh-CN" altLang="zh-CN" sz="2400" dirty="0">
                <a:latin typeface="微软雅黑" panose="020B0503020204020204" pitchFamily="34" charset="-122"/>
                <a:ea typeface="微软雅黑" panose="020B0503020204020204" pitchFamily="34" charset="-122"/>
              </a:rPr>
              <a:t>：</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按权利的标的物，可分为票据和证券</a:t>
            </a:r>
            <a:r>
              <a:rPr lang="zh-CN" altLang="en-US" sz="2400" dirty="0">
                <a:latin typeface="微软雅黑" panose="020B0503020204020204" pitchFamily="34" charset="-122"/>
                <a:ea typeface="微软雅黑" panose="020B0503020204020204" pitchFamily="34" charset="-122"/>
              </a:rPr>
              <a:t>。</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按发行者的地位划分，可分为直接信用工具和间接信用工具。</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按金融市场交易的偿还期划分，可分为长期信用工具和短期信用工具两大类。</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按索取权的性质，可分为债权证券和股权证券。</a:t>
            </a:r>
            <a:endParaRPr lang="zh-CN" altLang="zh-CN" sz="2400" dirty="0">
              <a:latin typeface="微软雅黑" panose="020B0503020204020204" pitchFamily="34" charset="-122"/>
              <a:ea typeface="微软雅黑" panose="020B0503020204020204" pitchFamily="34" charset="-122"/>
              <a:sym typeface="+mn-ea"/>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按发行的地理范围划分，信用工具有地方性、全国性和世界性之分。</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164" y="625288"/>
            <a:ext cx="8229600" cy="4518212"/>
          </a:xfrm>
        </p:spPr>
        <p:txBody>
          <a:bodyPr>
            <a:normAutofit/>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二、短期信用工具</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zh-CN" altLang="zh-CN" dirty="0">
                <a:latin typeface="微软雅黑" panose="020B0503020204020204" pitchFamily="34" charset="-122"/>
                <a:ea typeface="微软雅黑" panose="020B0503020204020204" pitchFamily="34" charset="-122"/>
              </a:rPr>
              <a:t>短期信用工具一般指期限在</a:t>
            </a:r>
            <a:r>
              <a:rPr lang="en-US" altLang="zh-CN"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年以下的商业票据、银行票据、支票以及近几十年来发展起来的信用证、旅行支票和信用卡等。</a:t>
            </a:r>
            <a:endParaRPr lang="zh-CN" altLang="zh-CN"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0230" y="437515"/>
            <a:ext cx="8003540" cy="4518025"/>
          </a:xfrm>
        </p:spPr>
        <p:txBody>
          <a:bodyPr>
            <a:normAutofit fontScale="87500" lnSpcReduction="10000"/>
          </a:bodyPr>
          <a:lstStyle/>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、商业票据</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商业票据是商业信用的工具，它是在信用买卖商品时证明债权债务关系的书面凭证。商业票据有商业本票和商业汇票两种。</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sym typeface="+mn-ea"/>
              </a:rPr>
              <a:t>）商业本票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又叫期票，它是由债务人向债权人发出的，承诺在一定时期内支付一定款项的债务凭证。</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sym typeface="+mn-ea"/>
              </a:rPr>
              <a:t>）商业汇票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它是由债权人发给债务人，命令其在一定时期内向指定的收款人或持票人支付一定款项的支付命令书。</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74" y="401768"/>
            <a:ext cx="8229600" cy="4518212"/>
          </a:xfrm>
        </p:spPr>
        <p:txBody>
          <a:bodyPr>
            <a:normAutofit fontScale="97500"/>
          </a:bodyPr>
          <a:lstStyle/>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、银行票据</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银行票据有银行本票和银行汇票两种。</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1</a:t>
            </a:r>
            <a:r>
              <a:rPr lang="zh-CN" altLang="en-US" dirty="0">
                <a:latin typeface="微软雅黑" panose="020B0503020204020204" pitchFamily="34" charset="-122"/>
                <a:ea typeface="微软雅黑" panose="020B0503020204020204" pitchFamily="34" charset="-122"/>
                <a:sym typeface="+mn-ea"/>
              </a:rPr>
              <a:t>）银行本票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银行本票是由银行签发，也由银行付款的票据，可以代替现金流通。</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a:t>
            </a:r>
            <a:r>
              <a:rPr lang="en-US" altLang="zh-CN" dirty="0">
                <a:latin typeface="微软雅黑" panose="020B0503020204020204" pitchFamily="34" charset="-122"/>
                <a:ea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sym typeface="+mn-ea"/>
              </a:rPr>
              <a:t>）银行汇票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银行汇票是银行开出的汇款凭证。银行汇票由银行发出，交由汇款人自带或由银行寄给异地收款人，凭以向指定银行兑取款项。</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74" y="437328"/>
            <a:ext cx="8229600" cy="4518212"/>
          </a:xfrm>
        </p:spPr>
        <p:txBody>
          <a:bodyPr>
            <a:normAutofit lnSpcReduction="10000"/>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3</a:t>
            </a:r>
            <a:r>
              <a:rPr lang="zh-CN" altLang="en-US" sz="2200" dirty="0">
                <a:latin typeface="微软雅黑" panose="020B0503020204020204" pitchFamily="34" charset="-122"/>
                <a:ea typeface="微软雅黑" panose="020B0503020204020204" pitchFamily="34" charset="-122"/>
              </a:rPr>
              <a:t>、支票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支票是银行的活期存款人向银行签发的，要求从其存款账户上支付一定金顿给持票人或指定人的书面凭证。</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、信用证</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信用证有商业信用证和旅行信用证两种。</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）商业信用证</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商业信用证是商业银行受客户委托开出的证明客户有支付能力并保证支付的信用凭证。</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）旅行信用证</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旅行信用证又称货币信用证，是银行发给客户据以支取现款的一种凭证。</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164" y="625288"/>
            <a:ext cx="8229600" cy="4518212"/>
          </a:xfrm>
        </p:spPr>
        <p:txBody>
          <a:bodyPr>
            <a:normAutofit/>
          </a:bodyPr>
          <a:lstStyle/>
          <a:p>
            <a:pPr marL="0" indent="0">
              <a:lnSpc>
                <a:spcPct val="150000"/>
              </a:lnSpc>
              <a:buNone/>
            </a:pPr>
            <a:r>
              <a:rPr lang="en-US" altLang="zh-CN" dirty="0">
                <a:latin typeface="微软雅黑" panose="020B0503020204020204" pitchFamily="34" charset="-122"/>
                <a:ea typeface="微软雅黑" panose="020B0503020204020204" pitchFamily="34" charset="-122"/>
              </a:rPr>
              <a:t>5</a:t>
            </a:r>
            <a:r>
              <a:rPr lang="zh-CN" altLang="en-US" dirty="0">
                <a:latin typeface="微软雅黑" panose="020B0503020204020204" pitchFamily="34" charset="-122"/>
                <a:ea typeface="微软雅黑" panose="020B0503020204020204" pitchFamily="34" charset="-122"/>
              </a:rPr>
              <a:t>、旅行支票</a:t>
            </a:r>
            <a:endParaRPr lang="en-US" altLang="zh-CN" dirty="0">
              <a:latin typeface="微软雅黑" panose="020B0503020204020204" pitchFamily="34" charset="-122"/>
              <a:ea typeface="微软雅黑" panose="020B0503020204020204" pitchFamily="34" charset="-122"/>
            </a:endParaRPr>
          </a:p>
          <a:p>
            <a:pPr marL="0" indent="0">
              <a:lnSpc>
                <a:spcPct val="150000"/>
              </a:lnSpc>
              <a:buNone/>
            </a:pPr>
            <a:r>
              <a:rPr lang="zh-CN" altLang="zh-CN" dirty="0">
                <a:latin typeface="微软雅黑" panose="020B0503020204020204" pitchFamily="34" charset="-122"/>
                <a:ea typeface="微软雅黑" panose="020B0503020204020204" pitchFamily="34" charset="-122"/>
              </a:rPr>
              <a:t>旅行支票是由银行或旅行社为方便旅游者而签发的一种定额支票。</a:t>
            </a: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164" y="625288"/>
            <a:ext cx="8229600" cy="4518212"/>
          </a:xfrm>
        </p:spPr>
        <p:txBody>
          <a:bodyPr>
            <a:normAutofit/>
          </a:bodyPr>
          <a:lstStyle/>
          <a:p>
            <a:pPr marL="0" indent="0">
              <a:lnSpc>
                <a:spcPct val="150000"/>
              </a:lnSpc>
              <a:buNone/>
            </a:pPr>
            <a:r>
              <a:rPr lang="zh-CN" altLang="en-US" dirty="0">
                <a:latin typeface="微软雅黑" panose="020B0503020204020204" pitchFamily="34" charset="-122"/>
                <a:ea typeface="微软雅黑" panose="020B0503020204020204" pitchFamily="34" charset="-122"/>
              </a:rPr>
              <a:t>三、长期信用工具</a:t>
            </a:r>
            <a:endParaRPr lang="en-US" altLang="zh-CN" dirty="0">
              <a:latin typeface="微软雅黑" panose="020B0503020204020204" pitchFamily="34" charset="-122"/>
              <a:ea typeface="微软雅黑" panose="020B0503020204020204" pitchFamily="34" charset="-122"/>
            </a:endParaRPr>
          </a:p>
          <a:p>
            <a:pPr marL="0" indent="0">
              <a:lnSpc>
                <a:spcPct val="150000"/>
              </a:lnSpc>
              <a:buNone/>
            </a:pPr>
            <a:r>
              <a:rPr lang="zh-CN" altLang="zh-CN" dirty="0">
                <a:latin typeface="微软雅黑" panose="020B0503020204020204" pitchFamily="34" charset="-122"/>
                <a:ea typeface="微软雅黑" panose="020B0503020204020204" pitchFamily="34" charset="-122"/>
              </a:rPr>
              <a:t>长期信用工具包括股票和各种债券，它们一般被称为公共有价证券。</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164" y="356347"/>
            <a:ext cx="8229600" cy="4518212"/>
          </a:xfrm>
        </p:spPr>
        <p:txBody>
          <a:bodyPr>
            <a:normAutofit fontScale="87500" lnSpcReduction="20000"/>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（一）债券</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债券是一种使用非常广泛的债务融资工具。</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它表明债券持有者有权向债券发行者取得固定的利息收人，到期收回本金。</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债券的种类：</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1.</a:t>
            </a:r>
            <a:r>
              <a:rPr lang="zh-CN" altLang="zh-CN" dirty="0">
                <a:latin typeface="微软雅黑" panose="020B0503020204020204" pitchFamily="34" charset="-122"/>
                <a:ea typeface="微软雅黑" panose="020B0503020204020204" pitchFamily="34" charset="-122"/>
                <a:sym typeface="+mn-ea"/>
              </a:rPr>
              <a:t>根据发行主体的不同，可分为政府债券、公司债券和金融债券</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2.</a:t>
            </a:r>
            <a:r>
              <a:rPr lang="zh-CN" altLang="zh-CN" dirty="0">
                <a:latin typeface="微软雅黑" panose="020B0503020204020204" pitchFamily="34" charset="-122"/>
                <a:ea typeface="微软雅黑" panose="020B0503020204020204" pitchFamily="34" charset="-122"/>
                <a:sym typeface="+mn-ea"/>
              </a:rPr>
              <a:t>根据债券是否有担保，可分为担保债券和信用债券</a:t>
            </a:r>
            <a:endParaRPr lang="en-US"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3.</a:t>
            </a:r>
            <a:r>
              <a:rPr lang="zh-CN" altLang="zh-CN" dirty="0">
                <a:latin typeface="微软雅黑" panose="020B0503020204020204" pitchFamily="34" charset="-122"/>
                <a:ea typeface="微软雅黑" panose="020B0503020204020204" pitchFamily="34" charset="-122"/>
                <a:sym typeface="+mn-ea"/>
              </a:rPr>
              <a:t>根据债券的利率是否固定，可分为固定利率债券和浮动利率债券</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4.</a:t>
            </a:r>
            <a:r>
              <a:rPr lang="zh-CN" altLang="zh-CN" dirty="0">
                <a:latin typeface="微软雅黑" panose="020B0503020204020204" pitchFamily="34" charset="-122"/>
                <a:ea typeface="微软雅黑" panose="020B0503020204020204" pitchFamily="34" charset="-122"/>
                <a:sym typeface="+mn-ea"/>
              </a:rPr>
              <a:t>根据债券的利息支付方式，可分为息票债券和折扣债券</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74" y="386304"/>
            <a:ext cx="8229600" cy="4518212"/>
          </a:xfrm>
        </p:spPr>
        <p:txBody>
          <a:bodyPr>
            <a:normAutofit/>
          </a:bodyPr>
          <a:lstStyle/>
          <a:p>
            <a:pPr marL="0" indent="0" fontAlgn="auto">
              <a:lnSpc>
                <a:spcPct val="120000"/>
              </a:lnSpc>
              <a:buNone/>
            </a:pPr>
            <a:r>
              <a:rPr lang="zh-CN" altLang="en-US" sz="2200" dirty="0">
                <a:latin typeface="微软雅黑" panose="020B0503020204020204" pitchFamily="34" charset="-122"/>
                <a:ea typeface="微软雅黑" panose="020B0503020204020204" pitchFamily="34" charset="-122"/>
              </a:rPr>
              <a:t>（二）股票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rPr>
              <a:t>股票是股份公司发给股东以证明其人股的资本额并有权取得股息的书面凭证，是资本市场上借以实现长期投资的工具。</a:t>
            </a:r>
            <a:endParaRPr lang="zh-CN"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sym typeface="+mn-ea"/>
              </a:rPr>
              <a:t>股票主要有两大类：普通股票和优先股票。</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sym typeface="+mn-ea"/>
              </a:rPr>
              <a:t>普通股票是股票中最普遍和最主要的形式。普通股股东，其获得的股息随着股份公司利润的变动而变动。</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sym typeface="+mn-ea"/>
              </a:rPr>
              <a:t>优先股票是一种股东有优先于普通股分红和优先于普通股资产求偿权的股票。此种股票的股息收益一般是事先确定的。</a:t>
            </a:r>
            <a:endParaRPr lang="zh-CN"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164" y="625288"/>
            <a:ext cx="8229600" cy="4518212"/>
          </a:xfrm>
        </p:spPr>
        <p:txBody>
          <a:bodyPr>
            <a:normAutofit/>
          </a:bodyPr>
          <a:lstStyle/>
          <a:p>
            <a:pPr marL="0" indent="0">
              <a:lnSpc>
                <a:spcPct val="120000"/>
              </a:lnSpc>
              <a:buNone/>
            </a:pPr>
            <a:r>
              <a:rPr lang="zh-CN" altLang="en-US" dirty="0">
                <a:latin typeface="微软雅黑" panose="020B0503020204020204" pitchFamily="34" charset="-122"/>
                <a:ea typeface="微软雅黑" panose="020B0503020204020204" pitchFamily="34" charset="-122"/>
              </a:rPr>
              <a:t>四、不定期信用工具</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r>
              <a:rPr lang="zh-CN" altLang="zh-CN" dirty="0">
                <a:latin typeface="微软雅黑" panose="020B0503020204020204" pitchFamily="34" charset="-122"/>
                <a:ea typeface="微软雅黑" panose="020B0503020204020204" pitchFamily="34" charset="-122"/>
              </a:rPr>
              <a:t>不定期信用工具是指银行券。银行券是银行发行的一种信用货币，早期的银行券是在商业票据流通的基础上产生的。</a:t>
            </a:r>
            <a:endParaRPr lang="en-US" altLang="zh-CN"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670" y="495935"/>
            <a:ext cx="7828280" cy="3970318"/>
          </a:xfrm>
          <a:prstGeom prst="rect">
            <a:avLst/>
          </a:prstGeom>
          <a:noFill/>
        </p:spPr>
        <p:txBody>
          <a:bodyPr wrap="square" rtlCol="0">
            <a:spAutoFit/>
          </a:bodyPr>
          <a:lstStyle/>
          <a:p>
            <a:pPr fontAlgn="auto">
              <a:lnSpc>
                <a:spcPct val="100000"/>
              </a:lnSpc>
            </a:pPr>
            <a:r>
              <a:rPr lang="zh-CN" altLang="zh-CN" sz="2800" dirty="0">
                <a:latin typeface="微软雅黑" panose="020B0503020204020204" pitchFamily="34" charset="-122"/>
                <a:ea typeface="微软雅黑" panose="020B0503020204020204" pitchFamily="34" charset="-122"/>
              </a:rPr>
              <a:t>一</a:t>
            </a:r>
            <a:r>
              <a:rPr lang="zh-CN" altLang="en-US" sz="2800" dirty="0">
                <a:latin typeface="微软雅黑" panose="020B0503020204020204" pitchFamily="34" charset="-122"/>
                <a:ea typeface="微软雅黑" panose="020B0503020204020204" pitchFamily="34" charset="-122"/>
              </a:rPr>
              <a:t>、信用</a:t>
            </a:r>
            <a:r>
              <a:rPr lang="zh-CN" altLang="zh-CN" sz="2800" dirty="0">
                <a:latin typeface="微软雅黑" panose="020B0503020204020204" pitchFamily="34" charset="-122"/>
                <a:ea typeface="微软雅黑" panose="020B0503020204020204" pitchFamily="34" charset="-122"/>
              </a:rPr>
              <a:t>的产生</a:t>
            </a:r>
            <a:endParaRPr lang="en-US" altLang="zh-CN" sz="2800" dirty="0">
              <a:latin typeface="微软雅黑" panose="020B0503020204020204" pitchFamily="34" charset="-122"/>
              <a:ea typeface="微软雅黑" panose="020B0503020204020204" pitchFamily="34" charset="-122"/>
            </a:endParaRPr>
          </a:p>
          <a:p>
            <a:pPr fontAlgn="auto">
              <a:lnSpc>
                <a:spcPct val="100000"/>
              </a:lnSpc>
            </a:pPr>
            <a:r>
              <a:rPr lang="zh-CN" altLang="zh-CN" sz="2800" dirty="0">
                <a:latin typeface="微软雅黑" panose="020B0503020204020204" pitchFamily="34" charset="-122"/>
                <a:ea typeface="微软雅黑" panose="020B0503020204020204" pitchFamily="34" charset="-122"/>
              </a:rPr>
              <a:t>汉语中的“信用”主要有两种解释：一是社会学解释，二是经济学解释。</a:t>
            </a:r>
            <a:endParaRPr lang="zh-CN" altLang="zh-CN" sz="2800" dirty="0">
              <a:latin typeface="微软雅黑" panose="020B0503020204020204" pitchFamily="34" charset="-122"/>
              <a:ea typeface="微软雅黑" panose="020B0503020204020204" pitchFamily="34" charset="-122"/>
            </a:endParaRPr>
          </a:p>
          <a:p>
            <a:pPr fontAlgn="auto"/>
            <a:r>
              <a:rPr lang="zh-CN" altLang="en-US" sz="2800" dirty="0">
                <a:latin typeface="微软雅黑" panose="020B0503020204020204" pitchFamily="34" charset="-122"/>
                <a:ea typeface="微软雅黑" panose="020B0503020204020204" pitchFamily="34" charset="-122"/>
                <a:sym typeface="+mn-ea"/>
              </a:rPr>
              <a:t>信用的产生条件：</a:t>
            </a:r>
            <a:endParaRPr lang="en-US" altLang="zh-CN" sz="2800" dirty="0">
              <a:latin typeface="微软雅黑" panose="020B0503020204020204" pitchFamily="34" charset="-122"/>
              <a:ea typeface="微软雅黑" panose="020B0503020204020204" pitchFamily="34" charset="-122"/>
            </a:endParaRPr>
          </a:p>
          <a:p>
            <a:pPr fontAlgn="auto"/>
            <a:r>
              <a:rPr lang="en-US" altLang="zh-CN" sz="2800" dirty="0">
                <a:latin typeface="微软雅黑" panose="020B0503020204020204" pitchFamily="34" charset="-122"/>
                <a:ea typeface="微软雅黑" panose="020B0503020204020204" pitchFamily="34" charset="-122"/>
                <a:sym typeface="+mn-ea"/>
              </a:rPr>
              <a:t>◆</a:t>
            </a:r>
            <a:r>
              <a:rPr lang="zh-CN" altLang="zh-CN" sz="2800" dirty="0">
                <a:latin typeface="微软雅黑" panose="020B0503020204020204" pitchFamily="34" charset="-122"/>
                <a:ea typeface="微软雅黑" panose="020B0503020204020204" pitchFamily="34" charset="-122"/>
                <a:sym typeface="+mn-ea"/>
              </a:rPr>
              <a:t>首先，信用是在商品货币经济有了一定发展的基础上产生的。</a:t>
            </a:r>
            <a:r>
              <a:rPr lang="en-US" altLang="zh-CN" sz="2800" dirty="0">
                <a:latin typeface="微软雅黑" panose="020B0503020204020204" pitchFamily="34" charset="-122"/>
                <a:ea typeface="微软雅黑" panose="020B0503020204020204" pitchFamily="34" charset="-122"/>
                <a:sym typeface="+mn-ea"/>
              </a:rPr>
              <a:t> ◆</a:t>
            </a:r>
            <a:r>
              <a:rPr lang="zh-CN" altLang="zh-CN" sz="2800" dirty="0">
                <a:latin typeface="微软雅黑" panose="020B0503020204020204" pitchFamily="34" charset="-122"/>
                <a:ea typeface="微软雅黑" panose="020B0503020204020204" pitchFamily="34" charset="-122"/>
                <a:sym typeface="+mn-ea"/>
              </a:rPr>
              <a:t>其次，</a:t>
            </a:r>
            <a:r>
              <a:rPr lang="zh-CN" altLang="zh-CN" sz="2800" dirty="0">
                <a:latin typeface="微软雅黑" panose="020B0503020204020204" pitchFamily="34" charset="-122"/>
                <a:ea typeface="微软雅黑" panose="020B0503020204020204" pitchFamily="34" charset="-122"/>
              </a:rPr>
              <a:t>信用是在货币发挥支付手段职能的前提下产生的。</a:t>
            </a:r>
            <a:r>
              <a:rPr lang="en-US" altLang="zh-CN" sz="2800" dirty="0">
                <a:latin typeface="微软雅黑" panose="020B0503020204020204" pitchFamily="34" charset="-122"/>
                <a:ea typeface="微软雅黑" panose="020B0503020204020204" pitchFamily="34" charset="-122"/>
                <a:sym typeface="+mn-ea"/>
              </a:rPr>
              <a:t>◆</a:t>
            </a:r>
            <a:r>
              <a:rPr lang="zh-CN" altLang="zh-CN" sz="2800" dirty="0">
                <a:latin typeface="微软雅黑" panose="020B0503020204020204" pitchFamily="34" charset="-122"/>
                <a:ea typeface="微软雅黑" panose="020B0503020204020204" pitchFamily="34" charset="-122"/>
                <a:sym typeface="+mn-ea"/>
              </a:rPr>
              <a:t>信用行为总是与一定的社会形态相联系，</a:t>
            </a:r>
            <a:r>
              <a:rPr lang="zh-CN" altLang="zh-CN" sz="2800" dirty="0">
                <a:latin typeface="微软雅黑" panose="020B0503020204020204" pitchFamily="34" charset="-122"/>
                <a:ea typeface="微软雅黑" panose="020B0503020204020204" pitchFamily="34" charset="-122"/>
              </a:rPr>
              <a:t>因此在不同的社会形态下，体现不同的生产关系。</a:t>
            </a:r>
            <a:endParaRPr lang="zh-CN" altLang="zh-CN"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36388" y="-590739"/>
            <a:ext cx="7871012" cy="3478306"/>
          </a:xfrm>
        </p:spPr>
        <p:txBody>
          <a:bodyPr>
            <a:normAutofit/>
          </a:bodyPr>
          <a:lstStyle/>
          <a:p>
            <a:pPr algn="l">
              <a:lnSpc>
                <a:spcPct val="150000"/>
              </a:lnSpc>
            </a:pPr>
            <a:r>
              <a:rPr lang="zh-CN" altLang="en-US" sz="3200" dirty="0">
                <a:latin typeface="微软雅黑" panose="020B0503020204020204" pitchFamily="34" charset="-122"/>
                <a:ea typeface="微软雅黑" panose="020B0503020204020204" pitchFamily="34" charset="-122"/>
              </a:rPr>
              <a:t>单元四：信用对经济的影响</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484093"/>
            <a:ext cx="8319246" cy="4374777"/>
          </a:xfrm>
        </p:spPr>
        <p:txBody>
          <a:bodyPr>
            <a:normAutofit lnSpcReduction="10000"/>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一、信用与生产</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信用经济对生产和生产关系的影响</a:t>
            </a:r>
            <a:r>
              <a:rPr lang="zh-CN" altLang="en-US" sz="2200" dirty="0">
                <a:latin typeface="微软雅黑" panose="020B0503020204020204" pitchFamily="34" charset="-122"/>
                <a:ea typeface="微软雅黑" panose="020B0503020204020204" pitchFamily="34" charset="-122"/>
                <a:sym typeface="+mn-ea"/>
              </a:rPr>
              <a:t>：</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（一）信用促进利润的平均化</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（二）信用的存在可以节约流通费用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（三）信用促进了股份制的迅速发展，使生产规模扩大</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二、信用与消费</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信用对于居民的消费和一个国家消费品的供求发挥以下调节作用：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a:t>
            </a:r>
            <a:r>
              <a:rPr lang="zh-CN" altLang="zh-CN" sz="2200" dirty="0">
                <a:latin typeface="微软雅黑" panose="020B0503020204020204" pitchFamily="34" charset="-122"/>
                <a:ea typeface="微软雅黑" panose="020B0503020204020204" pitchFamily="34" charset="-122"/>
                <a:sym typeface="+mn-ea"/>
              </a:rPr>
              <a:t>（一）调剂消费</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a:t>
            </a:r>
            <a:r>
              <a:rPr lang="zh-CN" altLang="zh-CN" sz="2200" dirty="0">
                <a:latin typeface="微软雅黑" panose="020B0503020204020204" pitchFamily="34" charset="-122"/>
                <a:ea typeface="微软雅黑" panose="020B0503020204020204" pitchFamily="34" charset="-122"/>
                <a:sym typeface="+mn-ea"/>
              </a:rPr>
              <a:t>（二）推迟消费</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a:t>
            </a:r>
            <a:r>
              <a:rPr lang="zh-CN" altLang="zh-CN" sz="2200" dirty="0">
                <a:latin typeface="微软雅黑" panose="020B0503020204020204" pitchFamily="34" charset="-122"/>
                <a:ea typeface="微软雅黑" panose="020B0503020204020204" pitchFamily="34" charset="-122"/>
                <a:sym typeface="+mn-ea"/>
              </a:rPr>
              <a:t>（三）刺激消费</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67055" y="487680"/>
            <a:ext cx="7737475" cy="4286250"/>
          </a:xfrm>
        </p:spPr>
        <p:txBody>
          <a:bodyPr>
            <a:normAutofit/>
          </a:bodyPr>
          <a:lstStyle/>
          <a:p>
            <a:pPr marL="0" indent="0" fontAlgn="auto">
              <a:lnSpc>
                <a:spcPct val="120000"/>
              </a:lnSpc>
              <a:buNone/>
            </a:pPr>
            <a:r>
              <a:rPr lang="zh-CN" altLang="en-US" sz="2200" dirty="0">
                <a:latin typeface="微软雅黑" panose="020B0503020204020204" pitchFamily="34" charset="-122"/>
                <a:ea typeface="微软雅黑" panose="020B0503020204020204" pitchFamily="34" charset="-122"/>
              </a:rPr>
              <a:t>三、信用与经济调节</a:t>
            </a:r>
            <a:endParaRPr lang="zh-CN" altLang="en-US" sz="22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rPr>
              <a:t>要实现对经济的调节，特别是以间接调节为主，必须以信用的发展为基础和前提。</a:t>
            </a:r>
            <a:endParaRPr lang="zh-CN"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sz="2200" dirty="0">
                <a:latin typeface="微软雅黑" panose="020B0503020204020204" pitchFamily="34" charset="-122"/>
                <a:ea typeface="微软雅黑" panose="020B0503020204020204" pitchFamily="34" charset="-122"/>
                <a:sym typeface="+mn-ea"/>
              </a:rPr>
              <a:t>四、信用与危机</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sym typeface="+mn-ea"/>
              </a:rPr>
              <a:t>信用活动具有一定的不稳定性，这种不稳定并未随信用关系的深化得到根本的改变，而是潜在的威胁更大。</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sym typeface="+mn-ea"/>
            </a:endParaRPr>
          </a:p>
        </p:txBody>
      </p:sp>
    </p:spTree>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860676" y="1775534"/>
            <a:ext cx="6155860" cy="863458"/>
          </a:xfrm>
        </p:spPr>
        <p:txBody>
          <a:bodyPr>
            <a:normAutofit/>
          </a:bodyPr>
          <a:lstStyle/>
          <a:p>
            <a:pPr algn="l">
              <a:lnSpc>
                <a:spcPct val="150000"/>
              </a:lnSpc>
            </a:pPr>
            <a:r>
              <a:rPr lang="zh-CN" altLang="en-US" sz="3200" dirty="0">
                <a:latin typeface="微软雅黑" panose="020B0503020204020204" pitchFamily="34" charset="-122"/>
                <a:ea typeface="微软雅黑" panose="020B0503020204020204" pitchFamily="34" charset="-122"/>
              </a:rPr>
              <a:t>单元五：</a:t>
            </a:r>
            <a:r>
              <a:rPr lang="zh-CN" altLang="zh-CN" sz="3200" dirty="0">
                <a:latin typeface="微软雅黑" panose="020B0503020204020204" pitchFamily="34" charset="-122"/>
                <a:ea typeface="微软雅黑" panose="020B0503020204020204" pitchFamily="34" charset="-122"/>
              </a:rPr>
              <a:t>信用风险与信用管理</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484093"/>
            <a:ext cx="8319246" cy="4374777"/>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a:t>
            </a:r>
            <a:r>
              <a:rPr lang="zh-CN" altLang="zh-CN" sz="2200" dirty="0">
                <a:latin typeface="微软雅黑" panose="020B0503020204020204" pitchFamily="34" charset="-122"/>
                <a:ea typeface="微软雅黑" panose="020B0503020204020204" pitchFamily="34" charset="-122"/>
              </a:rPr>
              <a:t>我国“民间借贷”的现状和特点</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民间借贷是民间资本的一种投资渠道，是民间金融的一种形式。</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目前，在全国许多城市中，民间借贷已经由“地下”走到“地上”，老百姓也转变了陈旧的认识，民间借贷为政府解决中小企业贷款难、活跃地方经济，起到了越来越重要的作用。</a:t>
            </a:r>
            <a:endParaRPr lang="en-US"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a:t>
            </a:r>
            <a:r>
              <a:rPr lang="zh-CN" altLang="zh-CN" sz="2200" dirty="0">
                <a:latin typeface="微软雅黑" panose="020B0503020204020204" pitchFamily="34" charset="-122"/>
                <a:ea typeface="微软雅黑" panose="020B0503020204020204" pitchFamily="34" charset="-122"/>
              </a:rPr>
              <a:t>我国当前的“信用缺失”问题</a:t>
            </a:r>
            <a:endParaRPr lang="en-US" altLang="zh-CN" sz="22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200" dirty="0">
                <a:latin typeface="微软雅黑" panose="020B0503020204020204" pitchFamily="34" charset="-122"/>
                <a:ea typeface="微软雅黑" panose="020B0503020204020204" pitchFamily="34" charset="-122"/>
              </a:rPr>
              <a:t>当前我国“信用缺失”的表现及其原因如下：</a:t>
            </a: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企业之间相互拖欠三角债，商业信用呈萎缩状态</a:t>
            </a:r>
            <a:r>
              <a:rPr lang="zh-CN" altLang="en-US" sz="2200" dirty="0">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大量企业任意逃废银行债务，银企之间陷入信用危机</a:t>
            </a:r>
            <a:r>
              <a:rPr lang="zh-CN" altLang="en-US" sz="2200" dirty="0">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3.</a:t>
            </a:r>
            <a:r>
              <a:rPr lang="zh-CN" altLang="zh-CN" sz="2200" dirty="0">
                <a:latin typeface="微软雅黑" panose="020B0503020204020204" pitchFamily="34" charset="-122"/>
                <a:ea typeface="微软雅黑" panose="020B0503020204020204" pitchFamily="34" charset="-122"/>
              </a:rPr>
              <a:t>证券市场信用严重不足，各种违规操作层出不穷</a:t>
            </a:r>
            <a:r>
              <a:rPr lang="zh-CN" altLang="en-US" sz="2200" dirty="0">
                <a:latin typeface="微软雅黑" panose="020B0503020204020204" pitchFamily="34" charset="-122"/>
                <a:ea typeface="微软雅黑" panose="020B0503020204020204" pitchFamily="34" charset="-122"/>
              </a:rPr>
              <a:t>；</a:t>
            </a:r>
            <a:r>
              <a:rPr lang="en-US" altLang="zh-CN" sz="2200" dirty="0">
                <a:latin typeface="微软雅黑" panose="020B0503020204020204" pitchFamily="34" charset="-122"/>
                <a:ea typeface="微软雅黑" panose="020B0503020204020204" pitchFamily="34" charset="-122"/>
              </a:rPr>
              <a:t>4.</a:t>
            </a:r>
            <a:r>
              <a:rPr lang="zh-CN" altLang="zh-CN" sz="2200" dirty="0">
                <a:latin typeface="微软雅黑" panose="020B0503020204020204" pitchFamily="34" charset="-122"/>
                <a:ea typeface="微软雅黑" panose="020B0503020204020204" pitchFamily="34" charset="-122"/>
              </a:rPr>
              <a:t>假冒伪劣商品泛滥成灾，制假贩假活动十分猖獗</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67055" y="487680"/>
            <a:ext cx="8272145" cy="4286250"/>
          </a:xfrm>
        </p:spPr>
        <p:txBody>
          <a:bodyPr>
            <a:normAutofit/>
          </a:bodyPr>
          <a:lstStyle/>
          <a:p>
            <a:pPr marL="0" indent="0" fontAlgn="auto">
              <a:lnSpc>
                <a:spcPct val="120000"/>
              </a:lnSpc>
              <a:buNone/>
            </a:pPr>
            <a:r>
              <a:rPr lang="zh-CN" altLang="en-US" sz="2200" dirty="0">
                <a:latin typeface="微软雅黑" panose="020B0503020204020204" pitchFamily="34" charset="-122"/>
                <a:ea typeface="微软雅黑" panose="020B0503020204020204" pitchFamily="34" charset="-122"/>
              </a:rPr>
              <a:t>三、</a:t>
            </a:r>
            <a:r>
              <a:rPr lang="zh-CN" altLang="zh-CN" sz="2200" dirty="0">
                <a:latin typeface="微软雅黑" panose="020B0503020204020204" pitchFamily="34" charset="-122"/>
                <a:ea typeface="微软雅黑" panose="020B0503020204020204" pitchFamily="34" charset="-122"/>
              </a:rPr>
              <a:t>信用风险管理</a:t>
            </a:r>
            <a:endParaRPr lang="zh-CN" altLang="en-US" sz="22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200" dirty="0">
                <a:latin typeface="微软雅黑" panose="020B0503020204020204" pitchFamily="34" charset="-122"/>
                <a:ea typeface="微软雅黑" panose="020B0503020204020204" pitchFamily="34" charset="-122"/>
              </a:rPr>
              <a:t>虽然信用存在风险，但人们可以通过完善信用制度和信息披露制度，加强对信用信息的加工和判断，来控制和防范信用风险。</a:t>
            </a:r>
            <a:endParaRPr lang="en-US" altLang="zh-CN" sz="22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200" dirty="0">
                <a:latin typeface="微软雅黑" panose="020B0503020204020204" pitchFamily="34" charset="-122"/>
                <a:ea typeface="微软雅黑" panose="020B0503020204020204" pitchFamily="34" charset="-122"/>
              </a:rPr>
              <a:t>信用风险管理</a:t>
            </a:r>
            <a:r>
              <a:rPr lang="zh-CN" altLang="en-US" sz="2200" dirty="0">
                <a:latin typeface="微软雅黑" panose="020B0503020204020204" pitchFamily="34" charset="-122"/>
                <a:ea typeface="微软雅黑" panose="020B0503020204020204" pitchFamily="34" charset="-122"/>
              </a:rPr>
              <a:t>措施：</a:t>
            </a:r>
            <a:endParaRPr lang="en-US" altLang="zh-CN" sz="22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200" dirty="0">
                <a:latin typeface="微软雅黑" panose="020B0503020204020204" pitchFamily="34" charset="-122"/>
                <a:ea typeface="微软雅黑" panose="020B0503020204020204" pitchFamily="34" charset="-122"/>
              </a:rPr>
              <a:t>（一）建立信用信息系统</a:t>
            </a:r>
            <a:endParaRPr lang="zh-CN" altLang="zh-CN" sz="22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200" dirty="0">
                <a:latin typeface="微软雅黑" panose="020B0503020204020204" pitchFamily="34" charset="-122"/>
                <a:ea typeface="微软雅黑" panose="020B0503020204020204" pitchFamily="34" charset="-122"/>
              </a:rPr>
              <a:t>（二）</a:t>
            </a:r>
            <a:r>
              <a:rPr lang="zh-CN" altLang="zh-CN" sz="2200" dirty="0">
                <a:latin typeface="微软雅黑" panose="020B0503020204020204" pitchFamily="34" charset="-122"/>
                <a:ea typeface="微软雅黑" panose="020B0503020204020204" pitchFamily="34" charset="-122"/>
              </a:rPr>
              <a:t>征信</a:t>
            </a:r>
            <a:endParaRPr lang="zh-CN" altLang="zh-CN" sz="22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200" dirty="0">
                <a:latin typeface="微软雅黑" panose="020B0503020204020204" pitchFamily="34" charset="-122"/>
                <a:ea typeface="微软雅黑" panose="020B0503020204020204" pitchFamily="34" charset="-122"/>
              </a:rPr>
              <a:t>（三）信用评级</a:t>
            </a:r>
            <a:endParaRPr lang="zh-CN" altLang="zh-CN" sz="22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200" dirty="0">
                <a:latin typeface="微软雅黑" panose="020B0503020204020204" pitchFamily="34" charset="-122"/>
                <a:ea typeface="微软雅黑" panose="020B0503020204020204" pitchFamily="34" charset="-122"/>
              </a:rPr>
              <a:t>（四）内部控制</a:t>
            </a:r>
            <a:endParaRPr lang="zh-CN" altLang="zh-CN" sz="22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628651" y="729289"/>
            <a:ext cx="7886700" cy="3848241"/>
          </a:xfrm>
        </p:spPr>
        <p:txBody>
          <a:bodyPr>
            <a:noAutofit/>
          </a:bodyPr>
          <a:lstStyle/>
          <a:p>
            <a:pPr marL="0" indent="0" fontAlgn="auto">
              <a:lnSpc>
                <a:spcPct val="100000"/>
              </a:lnSpc>
              <a:buNone/>
            </a:pPr>
            <a:r>
              <a:rPr lang="zh-CN" altLang="en-US" sz="2800" dirty="0">
                <a:latin typeface="微软雅黑" panose="020B0503020204020204" pitchFamily="34" charset="-122"/>
                <a:ea typeface="微软雅黑" panose="020B0503020204020204" pitchFamily="34" charset="-122"/>
              </a:rPr>
              <a:t>二、信用的发展</a:t>
            </a:r>
            <a:endParaRPr lang="zh-CN" altLang="en-US" sz="28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800" dirty="0">
                <a:latin typeface="微软雅黑" panose="020B0503020204020204" pitchFamily="34" charset="-122"/>
                <a:ea typeface="微软雅黑" panose="020B0503020204020204" pitchFamily="34" charset="-122"/>
              </a:rPr>
              <a:t>  （一）</a:t>
            </a:r>
            <a:r>
              <a:rPr lang="zh-CN" altLang="zh-CN" sz="2800" dirty="0">
                <a:latin typeface="微软雅黑" panose="020B0503020204020204" pitchFamily="34" charset="-122"/>
                <a:ea typeface="微软雅黑" panose="020B0503020204020204" pitchFamily="34" charset="-122"/>
              </a:rPr>
              <a:t>高利贷信用</a:t>
            </a:r>
            <a:endParaRPr lang="zh-CN" altLang="zh-CN" sz="28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（二）</a:t>
            </a:r>
            <a:r>
              <a:rPr lang="zh-CN" altLang="zh-CN" sz="2800" dirty="0">
                <a:latin typeface="微软雅黑" panose="020B0503020204020204" pitchFamily="34" charset="-122"/>
                <a:ea typeface="微软雅黑" panose="020B0503020204020204" pitchFamily="34" charset="-122"/>
              </a:rPr>
              <a:t>资本主义信用</a:t>
            </a:r>
            <a:endParaRPr lang="zh-CN" altLang="zh-CN" sz="28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800" dirty="0">
                <a:latin typeface="微软雅黑" panose="020B0503020204020204" pitchFamily="34" charset="-122"/>
                <a:ea typeface="微软雅黑" panose="020B0503020204020204" pitchFamily="34" charset="-122"/>
              </a:rPr>
              <a:t>  </a:t>
            </a:r>
            <a:r>
              <a:rPr lang="zh-CN" altLang="en-US" sz="2800" dirty="0">
                <a:latin typeface="微软雅黑" panose="020B0503020204020204" pitchFamily="34" charset="-122"/>
                <a:ea typeface="微软雅黑" panose="020B0503020204020204" pitchFamily="34" charset="-122"/>
              </a:rPr>
              <a:t>（三）</a:t>
            </a:r>
            <a:r>
              <a:rPr lang="zh-CN" altLang="zh-CN" sz="2800" dirty="0">
                <a:latin typeface="微软雅黑" panose="020B0503020204020204" pitchFamily="34" charset="-122"/>
                <a:ea typeface="微软雅黑" panose="020B0503020204020204" pitchFamily="34" charset="-122"/>
              </a:rPr>
              <a:t>社会主义信用</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7825" y="509905"/>
            <a:ext cx="8202930" cy="4377055"/>
          </a:xfrm>
        </p:spPr>
        <p:txBody>
          <a:bodyPr>
            <a:normAutofit fontScale="95000" lnSpcReduction="10000"/>
          </a:bodyPr>
          <a:lstStyle/>
          <a:p>
            <a:pPr marL="0" lvl="2" indent="0" fontAlgn="auto">
              <a:lnSpc>
                <a:spcPct val="100000"/>
              </a:lnSpc>
              <a:spcBef>
                <a:spcPts val="1000"/>
              </a:spcBef>
              <a:buNone/>
            </a:pPr>
            <a:r>
              <a:rPr lang="zh-CN" altLang="zh-CN" sz="2200" dirty="0">
                <a:latin typeface="微软雅黑" panose="020B0503020204020204" pitchFamily="34" charset="-122"/>
                <a:ea typeface="微软雅黑" panose="020B0503020204020204" pitchFamily="34" charset="-122"/>
              </a:rPr>
              <a:t>（一</a:t>
            </a:r>
            <a:r>
              <a:rPr lang="zh-CN" altLang="en-US"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高利贷信用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en-US" sz="2200" dirty="0">
                <a:latin typeface="微软雅黑" panose="020B0503020204020204" pitchFamily="34" charset="-122"/>
                <a:ea typeface="微软雅黑" panose="020B0503020204020204" pitchFamily="34" charset="-122"/>
              </a:rPr>
              <a:t>、高利贷信用的产生和发展</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高利贷信用是高利贷资本的运动形式。</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高利贷在奴隶社会和封建社会得到了广泛的发展。</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、高利贷信用的本质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在资本主义社会出现之前的高利贷信用反映了高利贷者无偿占有小生产者劳动的剥削关系，也反映了高利贷者和奴隶主、封建主共同瓜分奴隶或农奴所生产的剩余产品的剥削关系。 </a:t>
            </a:r>
            <a:endParaRPr lang="en-US" altLang="zh-CN" sz="220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、高利贷信用的作用</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rPr>
              <a:t>高利贷信用是促使自然经济解体和商品经济发展的因素之一。</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rPr>
              <a:t>高利贷信用的高利盘剥破坏和阻碍了生产力的发展。</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7637" y="509693"/>
            <a:ext cx="8300197" cy="4367108"/>
          </a:xfrm>
        </p:spPr>
        <p:txBody>
          <a:bodyPr>
            <a:normAutofit fontScale="67500" lnSpcReduction="20000"/>
          </a:bodyPr>
          <a:lstStyle/>
          <a:p>
            <a:pPr marL="0" lvl="2" indent="0">
              <a:lnSpc>
                <a:spcPct val="120000"/>
              </a:lnSpc>
              <a:spcBef>
                <a:spcPts val="1000"/>
              </a:spcBef>
              <a:buNone/>
            </a:pPr>
            <a:r>
              <a:rPr lang="zh-CN" altLang="zh-CN" sz="2800" dirty="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二）资本主义</a:t>
            </a:r>
            <a:r>
              <a:rPr lang="zh-CN" altLang="zh-CN" sz="2800" dirty="0">
                <a:latin typeface="微软雅黑" panose="020B0503020204020204" pitchFamily="34" charset="-122"/>
                <a:ea typeface="微软雅黑" panose="020B0503020204020204" pitchFamily="34" charset="-122"/>
              </a:rPr>
              <a:t>信用</a:t>
            </a:r>
            <a:endParaRPr lang="en-US" altLang="zh-CN" sz="28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800" dirty="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a:t>
            </a:r>
            <a:r>
              <a:rPr lang="zh-CN" altLang="zh-CN" sz="2800" dirty="0">
                <a:latin typeface="微软雅黑" panose="020B0503020204020204" pitchFamily="34" charset="-122"/>
                <a:ea typeface="微软雅黑" panose="020B0503020204020204" pitchFamily="34" charset="-122"/>
              </a:rPr>
              <a:t>借贷资本的产生</a:t>
            </a:r>
            <a:endParaRPr lang="zh-CN" altLang="zh-CN" sz="2800" dirty="0">
              <a:latin typeface="微软雅黑" panose="020B0503020204020204" pitchFamily="34" charset="-122"/>
              <a:ea typeface="微软雅黑" panose="020B0503020204020204" pitchFamily="34" charset="-122"/>
            </a:endParaRPr>
          </a:p>
          <a:p>
            <a:pPr marL="0" indent="0" fontAlgn="auto">
              <a:lnSpc>
                <a:spcPct val="130000"/>
              </a:lnSpc>
              <a:buNone/>
            </a:pPr>
            <a:r>
              <a:rPr lang="zh-CN" altLang="zh-CN" dirty="0">
                <a:latin typeface="微软雅黑" panose="020B0503020204020204" pitchFamily="34" charset="-122"/>
                <a:ea typeface="微软雅黑" panose="020B0503020204020204" pitchFamily="34" charset="-122"/>
              </a:rPr>
              <a:t>在资本主义再生产过程中，产业资本的循环周转，一方面必然形成一部分暂时闲置的货币资本，另一方面也会出现临时补充资本的需要，这样就出现了借贷行为。</a:t>
            </a:r>
            <a:endParaRPr lang="zh-CN"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2</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借贷资本的</a:t>
            </a:r>
            <a:r>
              <a:rPr lang="zh-CN" altLang="en-US" dirty="0">
                <a:latin typeface="微软雅黑" panose="020B0503020204020204" pitchFamily="34" charset="-122"/>
                <a:ea typeface="微软雅黑" panose="020B0503020204020204" pitchFamily="34" charset="-122"/>
                <a:sym typeface="+mn-ea"/>
              </a:rPr>
              <a:t>特点</a:t>
            </a:r>
            <a:endParaRPr lang="zh-CN"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借贷资本是作为商品的资本。</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借贷资本是所有权资本。</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借贷资本有特殊的运动形式。</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借贷资本最富有拜物教的性质。</a:t>
            </a:r>
            <a:endParaRPr lang="en-US"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3</a:t>
            </a:r>
            <a:r>
              <a:rPr lang="zh-CN" altLang="en-US" dirty="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资本主义信用的本质</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资本主义信用体现的是资本家对工人的剥削关系。</a:t>
            </a:r>
            <a:endParaRPr lang="en-US" altLang="zh-CN"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800"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4370" y="579120"/>
            <a:ext cx="7944485" cy="4347210"/>
          </a:xfrm>
        </p:spPr>
        <p:txBody>
          <a:bodyPr>
            <a:normAutofit/>
          </a:bodyPr>
          <a:lstStyle/>
          <a:p>
            <a:pPr marL="0" lvl="2" indent="0">
              <a:lnSpc>
                <a:spcPct val="120000"/>
              </a:lnSpc>
              <a:spcBef>
                <a:spcPts val="1000"/>
              </a:spcBef>
              <a:buNone/>
            </a:pPr>
            <a:r>
              <a:rPr lang="zh-CN" altLang="zh-CN" sz="2800" dirty="0">
                <a:latin typeface="微软雅黑" panose="020B0503020204020204" pitchFamily="34" charset="-122"/>
                <a:ea typeface="微软雅黑" panose="020B0503020204020204" pitchFamily="34" charset="-122"/>
              </a:rPr>
              <a:t>（</a:t>
            </a:r>
            <a:r>
              <a:rPr lang="zh-CN" altLang="en-US" sz="2800" dirty="0">
                <a:latin typeface="微软雅黑" panose="020B0503020204020204" pitchFamily="34" charset="-122"/>
                <a:ea typeface="微软雅黑" panose="020B0503020204020204" pitchFamily="34" charset="-122"/>
              </a:rPr>
              <a:t>三）社会主义信用</a:t>
            </a:r>
            <a:endParaRPr lang="en-US" altLang="zh-CN" sz="28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800" dirty="0">
                <a:latin typeface="微软雅黑" panose="020B0503020204020204" pitchFamily="34" charset="-122"/>
                <a:ea typeface="微软雅黑" panose="020B0503020204020204" pitchFamily="34" charset="-122"/>
              </a:rPr>
              <a:t>社会主义信用从形式上看，与以往社会，特别是</a:t>
            </a:r>
            <a:r>
              <a:rPr lang="zh-CN" altLang="en-US" dirty="0">
                <a:latin typeface="微软雅黑" panose="020B0503020204020204" pitchFamily="34" charset="-122"/>
                <a:ea typeface="微软雅黑" panose="020B0503020204020204" pitchFamily="34" charset="-122"/>
              </a:rPr>
              <a:t>资本主义信用一样，也是借贷行为，价值运动的特殊形式</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这一点应该说是信用的共同特性，不管在何种社会形态下都是如此。</a:t>
            </a: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581408"/>
            <a:ext cx="7886700" cy="4187815"/>
          </a:xfrm>
        </p:spPr>
        <p:txBody>
          <a:bodyPr>
            <a:normAutofit/>
          </a:bodyPr>
          <a:lstStyle/>
          <a:p>
            <a:pPr marL="0" indent="0">
              <a:lnSpc>
                <a:spcPct val="120000"/>
              </a:lnSpc>
              <a:buNone/>
            </a:pPr>
            <a:r>
              <a:rPr lang="zh-CN" altLang="zh-CN" sz="2800" dirty="0">
                <a:latin typeface="微软雅黑" panose="020B0503020204020204" pitchFamily="34" charset="-122"/>
                <a:ea typeface="微软雅黑" panose="020B0503020204020204" pitchFamily="34" charset="-122"/>
              </a:rPr>
              <a:t>三、</a:t>
            </a:r>
            <a:r>
              <a:rPr lang="zh-CN" altLang="en-US" sz="2800" dirty="0">
                <a:latin typeface="微软雅黑" panose="020B0503020204020204" pitchFamily="34" charset="-122"/>
                <a:ea typeface="微软雅黑" panose="020B0503020204020204" pitchFamily="34" charset="-122"/>
              </a:rPr>
              <a:t>信用的构成要素</a:t>
            </a:r>
            <a:endParaRPr lang="zh-CN" altLang="zh-CN" sz="2800" dirty="0">
              <a:latin typeface="微软雅黑" panose="020B0503020204020204" pitchFamily="34" charset="-122"/>
              <a:ea typeface="微软雅黑" panose="020B0503020204020204" pitchFamily="34" charset="-122"/>
            </a:endParaRPr>
          </a:p>
          <a:p>
            <a:pPr marL="457200" lvl="1" indent="0">
              <a:lnSpc>
                <a:spcPct val="120000"/>
              </a:lnSpc>
              <a:buNone/>
            </a:pPr>
            <a:r>
              <a:rPr lang="en-US" altLang="zh-CN" sz="2800" dirty="0">
                <a:latin typeface="微软雅黑" panose="020B0503020204020204" pitchFamily="34" charset="-122"/>
                <a:ea typeface="微软雅黑" panose="020B0503020204020204" pitchFamily="34" charset="-122"/>
              </a:rPr>
              <a:t> 1 </a:t>
            </a:r>
            <a:r>
              <a:rPr lang="zh-CN" altLang="en-US" sz="2800" dirty="0">
                <a:latin typeface="微软雅黑" panose="020B0503020204020204" pitchFamily="34" charset="-122"/>
                <a:ea typeface="微软雅黑" panose="020B0503020204020204" pitchFamily="34" charset="-122"/>
              </a:rPr>
              <a:t>、信用主体 </a:t>
            </a:r>
            <a:endParaRPr lang="zh-CN" altLang="en-US" sz="2800" dirty="0">
              <a:latin typeface="微软雅黑" panose="020B0503020204020204" pitchFamily="34" charset="-122"/>
              <a:ea typeface="微软雅黑" panose="020B0503020204020204" pitchFamily="34" charset="-122"/>
            </a:endParaRPr>
          </a:p>
          <a:p>
            <a:pPr marL="457200" lvl="1" indent="0">
              <a:lnSpc>
                <a:spcPct val="120000"/>
              </a:lnSpc>
              <a:buNone/>
            </a:pPr>
            <a:r>
              <a:rPr lang="en-US" altLang="zh-CN" sz="2800" dirty="0">
                <a:latin typeface="微软雅黑" panose="020B0503020204020204" pitchFamily="34" charset="-122"/>
                <a:ea typeface="微软雅黑" panose="020B0503020204020204" pitchFamily="34" charset="-122"/>
              </a:rPr>
              <a:t> 2 </a:t>
            </a:r>
            <a:r>
              <a:rPr lang="zh-CN" altLang="en-US" sz="2800" dirty="0">
                <a:latin typeface="微软雅黑" panose="020B0503020204020204" pitchFamily="34" charset="-122"/>
                <a:ea typeface="微软雅黑" panose="020B0503020204020204" pitchFamily="34" charset="-122"/>
              </a:rPr>
              <a:t>、信用客体 </a:t>
            </a:r>
            <a:endParaRPr lang="zh-CN" altLang="en-US" sz="2800" dirty="0">
              <a:latin typeface="微软雅黑" panose="020B0503020204020204" pitchFamily="34" charset="-122"/>
              <a:ea typeface="微软雅黑" panose="020B0503020204020204" pitchFamily="34" charset="-122"/>
            </a:endParaRPr>
          </a:p>
          <a:p>
            <a:pPr marL="457200" lvl="1" indent="0">
              <a:lnSpc>
                <a:spcPct val="120000"/>
              </a:lnSpc>
              <a:buNone/>
            </a:pPr>
            <a:r>
              <a:rPr lang="en-US" altLang="zh-CN" sz="2800" dirty="0">
                <a:latin typeface="微软雅黑" panose="020B0503020204020204" pitchFamily="34" charset="-122"/>
                <a:ea typeface="微软雅黑" panose="020B0503020204020204" pitchFamily="34" charset="-122"/>
              </a:rPr>
              <a:t> 3 </a:t>
            </a:r>
            <a:r>
              <a:rPr lang="zh-CN" altLang="en-US" sz="2800" dirty="0">
                <a:latin typeface="微软雅黑" panose="020B0503020204020204" pitchFamily="34" charset="-122"/>
                <a:ea typeface="微软雅黑" panose="020B0503020204020204" pitchFamily="34" charset="-122"/>
              </a:rPr>
              <a:t>、信用内容</a:t>
            </a:r>
            <a:endParaRPr lang="zh-CN" altLang="en-US" sz="2800" dirty="0">
              <a:latin typeface="微软雅黑" panose="020B0503020204020204" pitchFamily="34" charset="-122"/>
              <a:ea typeface="微软雅黑" panose="020B0503020204020204" pitchFamily="34" charset="-122"/>
            </a:endParaRPr>
          </a:p>
          <a:p>
            <a:pPr marL="457200" lvl="1" indent="0">
              <a:lnSpc>
                <a:spcPct val="120000"/>
              </a:lnSpc>
              <a:buNone/>
            </a:pPr>
            <a:r>
              <a:rPr lang="en-US" altLang="zh-CN" sz="2800" dirty="0">
                <a:latin typeface="微软雅黑" panose="020B0503020204020204" pitchFamily="34" charset="-122"/>
                <a:ea typeface="微软雅黑" panose="020B0503020204020204" pitchFamily="34" charset="-122"/>
              </a:rPr>
              <a:t> 4 </a:t>
            </a:r>
            <a:r>
              <a:rPr lang="zh-CN" altLang="en-US" sz="2800" dirty="0">
                <a:latin typeface="微软雅黑" panose="020B0503020204020204" pitchFamily="34" charset="-122"/>
                <a:ea typeface="微软雅黑" panose="020B0503020204020204" pitchFamily="34" charset="-122"/>
              </a:rPr>
              <a:t>、信用流通的工具 </a:t>
            </a:r>
            <a:endParaRPr lang="en-US" altLang="zh-CN" sz="2800" dirty="0">
              <a:latin typeface="微软雅黑" panose="020B0503020204020204" pitchFamily="34" charset="-122"/>
              <a:ea typeface="微软雅黑" panose="020B0503020204020204" pitchFamily="34" charset="-122"/>
            </a:endParaRPr>
          </a:p>
          <a:p>
            <a:pPr marL="457200" lvl="1" indent="0">
              <a:lnSpc>
                <a:spcPct val="120000"/>
              </a:lnSpc>
              <a:buNone/>
            </a:pPr>
            <a:r>
              <a:rPr lang="en-US" altLang="zh-CN" sz="2800" dirty="0">
                <a:latin typeface="微软雅黑" panose="020B0503020204020204" pitchFamily="34" charset="-122"/>
                <a:ea typeface="微软雅黑" panose="020B0503020204020204" pitchFamily="34" charset="-122"/>
              </a:rPr>
              <a:t> 5 </a:t>
            </a:r>
            <a:r>
              <a:rPr lang="zh-CN" altLang="en-US" sz="2800" dirty="0">
                <a:latin typeface="微软雅黑" panose="020B0503020204020204" pitchFamily="34" charset="-122"/>
                <a:ea typeface="微软雅黑" panose="020B0503020204020204" pitchFamily="34" charset="-122"/>
              </a:rPr>
              <a:t>、时间间隔 </a:t>
            </a:r>
            <a:endParaRPr lang="zh-CN" altLang="en-US" sz="28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85968" y="31001"/>
            <a:ext cx="7871012" cy="3478306"/>
          </a:xfrm>
        </p:spPr>
        <p:txBody>
          <a:bodyPr>
            <a:normAutofit/>
          </a:bodyPr>
          <a:lstStyle/>
          <a:p>
            <a:pPr>
              <a:lnSpc>
                <a:spcPct val="150000"/>
              </a:lnSpc>
            </a:pPr>
            <a:br>
              <a:rPr lang="en-US" altLang="zh-CN" sz="28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单元二：</a:t>
            </a:r>
            <a:r>
              <a:rPr lang="zh-CN" altLang="zh-CN" sz="3200" dirty="0">
                <a:latin typeface="微软雅黑" panose="020B0503020204020204" pitchFamily="34" charset="-122"/>
                <a:ea typeface="微软雅黑" panose="020B0503020204020204" pitchFamily="34" charset="-122"/>
              </a:rPr>
              <a:t>信用</a:t>
            </a:r>
            <a:r>
              <a:rPr lang="zh-CN" altLang="en-US" sz="3200" dirty="0">
                <a:latin typeface="微软雅黑" panose="020B0503020204020204" pitchFamily="34" charset="-122"/>
                <a:ea typeface="微软雅黑" panose="020B0503020204020204" pitchFamily="34" charset="-122"/>
              </a:rPr>
              <a:t>形式</a:t>
            </a:r>
            <a:br>
              <a:rPr lang="en-US" altLang="zh-CN" sz="2800" dirty="0">
                <a:latin typeface="微软雅黑" panose="020B0503020204020204" pitchFamily="34" charset="-122"/>
                <a:ea typeface="微软雅黑" panose="020B0503020204020204" pitchFamily="34" charset="-122"/>
                <a:cs typeface="+mn-cs"/>
              </a:rPr>
            </a:br>
            <a:endParaRPr lang="zh-CN" altLang="en-US" sz="28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3584</Words>
  <Application>WPS 演示</Application>
  <PresentationFormat>全屏显示(16:9)</PresentationFormat>
  <Paragraphs>266</Paragraphs>
  <Slides>35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Arial</vt:lpstr>
      <vt:lpstr>宋体</vt:lpstr>
      <vt:lpstr>Wingdings</vt:lpstr>
      <vt:lpstr>微软雅黑</vt:lpstr>
      <vt:lpstr>Arial Unicode MS</vt:lpstr>
      <vt:lpstr>Calibri Light</vt:lpstr>
      <vt:lpstr>Calibri</vt:lpstr>
      <vt:lpstr>Office 主题</vt:lpstr>
      <vt:lpstr>PowerPoint 演示文稿</vt:lpstr>
      <vt:lpstr> 单元一：信用的产生和发展 </vt:lpstr>
      <vt:lpstr>PowerPoint 演示文稿</vt:lpstr>
      <vt:lpstr>PowerPoint 演示文稿</vt:lpstr>
      <vt:lpstr>PowerPoint 演示文稿</vt:lpstr>
      <vt:lpstr>PowerPoint 演示文稿</vt:lpstr>
      <vt:lpstr>PowerPoint 演示文稿</vt:lpstr>
      <vt:lpstr>PowerPoint 演示文稿</vt:lpstr>
      <vt:lpstr> 单元二：信用形式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单元三：信用工具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单元四：信用对经济的影响</vt:lpstr>
      <vt:lpstr>PowerPoint 演示文稿</vt:lpstr>
      <vt:lpstr>PowerPoint 演示文稿</vt:lpstr>
      <vt:lpstr>单元五：信用风险与信用管理</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64</cp:revision>
  <dcterms:created xsi:type="dcterms:W3CDTF">2016-09-21T01:56:00Z</dcterms:created>
  <dcterms:modified xsi:type="dcterms:W3CDTF">2019-07-17T12:41:52Z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