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94" r:id="rId2"/>
  </p:sldMasterIdLst>
  <p:notesMasterIdLst>
    <p:notesMasterId r:id="rId13"/>
  </p:notesMasterIdLst>
  <p:sldIdLst>
    <p:sldId id="1147" r:id="rId3"/>
    <p:sldId id="1162" r:id="rId4"/>
    <p:sldId id="1163" r:id="rId5"/>
    <p:sldId id="1165" r:id="rId6"/>
    <p:sldId id="1166" r:id="rId7"/>
    <p:sldId id="1167" r:id="rId8"/>
    <p:sldId id="1164" r:id="rId9"/>
    <p:sldId id="1168" r:id="rId10"/>
    <p:sldId id="1169" r:id="rId11"/>
    <p:sldId id="1131" r:id="rId12"/>
  </p:sldIdLst>
  <p:sldSz cx="9144000" cy="5143500" type="screen16x9"/>
  <p:notesSz cx="7104063" cy="10234613"/>
  <p:custDataLst>
    <p:tags r:id="rId14"/>
  </p:custDataLst>
  <p:defaultTextStyle>
    <a:defPPr>
      <a:defRPr lang="zh-CN"/>
    </a:defPPr>
    <a:lvl1pPr marL="0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851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703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555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405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256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108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399959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2809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4CA1"/>
    <a:srgbClr val="5BB9FF"/>
    <a:srgbClr val="0C72EE"/>
    <a:srgbClr val="0081E2"/>
    <a:srgbClr val="159BFF"/>
    <a:srgbClr val="0594FF"/>
    <a:srgbClr val="AD8684"/>
    <a:srgbClr val="F45E62"/>
    <a:srgbClr val="C66951"/>
    <a:srgbClr val="5959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浅色样式 3 - 强调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3897" autoAdjust="0"/>
    <p:restoredTop sz="99419" autoAdjust="0"/>
  </p:normalViewPr>
  <p:slideViewPr>
    <p:cSldViewPr snapToGrid="0">
      <p:cViewPr varScale="1">
        <p:scale>
          <a:sx n="84" d="100"/>
          <a:sy n="84" d="100"/>
        </p:scale>
        <p:origin x="-954" y="-90"/>
      </p:cViewPr>
      <p:guideLst>
        <p:guide orient="horz" pos="2981"/>
        <p:guide orient="horz" pos="2977"/>
        <p:guide pos="2883"/>
        <p:guide pos="5606"/>
        <p:guide pos="2265"/>
      </p:guideLst>
    </p:cSldViewPr>
  </p:slideViewPr>
  <p:outlineViewPr>
    <p:cViewPr>
      <p:scale>
        <a:sx n="33" d="100"/>
        <a:sy n="33" d="100"/>
      </p:scale>
      <p:origin x="0" y="395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66052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851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703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555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405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256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108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399959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2809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81013" y="1279525"/>
            <a:ext cx="6140450" cy="34544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模板来自于 </a:t>
            </a:r>
            <a:r>
              <a:rPr lang="en-US" altLang="zh-CN" smtClean="0"/>
              <a:t>http://docer.wps.cn</a:t>
            </a:r>
            <a:endParaRPr lang="zh-CN" altLang="en-US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 marL="804986" indent="-309610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 marL="1238441" indent="-247688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 marL="1733817" indent="-247688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 marL="2229193" indent="-247688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marL="2724569" indent="-247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marL="3219945" indent="-247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marL="3715322" indent="-247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marL="4210698" indent="-247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fld id="{C6D8A45C-C72D-4672-9BA5-0359BDE4593E}" type="slidenum">
              <a:rPr lang="zh-CN" altLang="en-US">
                <a:latin typeface="Calibri" pitchFamily="34" charset="0"/>
                <a:ea typeface="宋体" charset="-122"/>
              </a:rPr>
              <a:pPr/>
              <a:t>10</a:t>
            </a:fld>
            <a:endParaRPr lang="zh-CN" altLang="en-US">
              <a:latin typeface="Calibri" pitchFamily="34" charset="0"/>
              <a:ea typeface="宋体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1" y="841772"/>
            <a:ext cx="6858000" cy="1790700"/>
          </a:xfrm>
        </p:spPr>
        <p:txBody>
          <a:bodyPr anchor="b"/>
          <a:lstStyle>
            <a:lvl1pPr algn="ctr">
              <a:defRPr sz="4500"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1" y="2701528"/>
            <a:ext cx="6858000" cy="1241822"/>
          </a:xfrm>
        </p:spPr>
        <p:txBody>
          <a:bodyPr/>
          <a:lstStyle>
            <a:lvl1pPr marL="0" indent="0" algn="ctr">
              <a:buNone/>
              <a:defRPr sz="1800">
                <a:latin typeface="微软雅黑" pitchFamily="34" charset="-122"/>
                <a:ea typeface="微软雅黑" pitchFamily="34" charset="-122"/>
              </a:defRPr>
            </a:lvl1pPr>
            <a:lvl2pPr marL="342851" indent="0" algn="ctr">
              <a:buNone/>
              <a:defRPr sz="1500"/>
            </a:lvl2pPr>
            <a:lvl3pPr marL="685703" indent="0" algn="ctr">
              <a:buNone/>
              <a:defRPr sz="1400"/>
            </a:lvl3pPr>
            <a:lvl4pPr marL="1028555" indent="0" algn="ctr">
              <a:buNone/>
              <a:defRPr sz="1200"/>
            </a:lvl4pPr>
            <a:lvl5pPr marL="1371405" indent="0" algn="ctr">
              <a:buNone/>
              <a:defRPr sz="1200"/>
            </a:lvl5pPr>
            <a:lvl6pPr marL="1714256" indent="0" algn="ctr">
              <a:buNone/>
              <a:defRPr sz="1200"/>
            </a:lvl6pPr>
            <a:lvl7pPr marL="2057108" indent="0" algn="ctr">
              <a:buNone/>
              <a:defRPr sz="1200"/>
            </a:lvl7pPr>
            <a:lvl8pPr marL="2399959" indent="0" algn="ctr">
              <a:buNone/>
              <a:defRPr sz="1200"/>
            </a:lvl8pPr>
            <a:lvl9pPr marL="2742809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1" y="273846"/>
            <a:ext cx="7886700" cy="435887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1" y="1597823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8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99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9785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02622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9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8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8570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55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7140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1425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057108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39995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74280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2820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1" y="1200154"/>
            <a:ext cx="54102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1" y="1200154"/>
            <a:ext cx="54102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64673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2" y="1151337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51" indent="0">
              <a:buNone/>
              <a:defRPr sz="1500" b="1"/>
            </a:lvl2pPr>
            <a:lvl3pPr marL="685703" indent="0">
              <a:buNone/>
              <a:defRPr sz="1400" b="1"/>
            </a:lvl3pPr>
            <a:lvl4pPr marL="1028555" indent="0">
              <a:buNone/>
              <a:defRPr sz="1200" b="1"/>
            </a:lvl4pPr>
            <a:lvl5pPr marL="1371405" indent="0">
              <a:buNone/>
              <a:defRPr sz="1200" b="1"/>
            </a:lvl5pPr>
            <a:lvl6pPr marL="1714256" indent="0">
              <a:buNone/>
              <a:defRPr sz="1200" b="1"/>
            </a:lvl6pPr>
            <a:lvl7pPr marL="2057108" indent="0">
              <a:buNone/>
              <a:defRPr sz="1200" b="1"/>
            </a:lvl7pPr>
            <a:lvl8pPr marL="2399959" indent="0">
              <a:buNone/>
              <a:defRPr sz="1200" b="1"/>
            </a:lvl8pPr>
            <a:lvl9pPr marL="2742809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2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9" y="1151337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51" indent="0">
              <a:buNone/>
              <a:defRPr sz="1500" b="1"/>
            </a:lvl2pPr>
            <a:lvl3pPr marL="685703" indent="0">
              <a:buNone/>
              <a:defRPr sz="1400" b="1"/>
            </a:lvl3pPr>
            <a:lvl4pPr marL="1028555" indent="0">
              <a:buNone/>
              <a:defRPr sz="1200" b="1"/>
            </a:lvl4pPr>
            <a:lvl5pPr marL="1371405" indent="0">
              <a:buNone/>
              <a:defRPr sz="1200" b="1"/>
            </a:lvl5pPr>
            <a:lvl6pPr marL="1714256" indent="0">
              <a:buNone/>
              <a:defRPr sz="1200" b="1"/>
            </a:lvl6pPr>
            <a:lvl7pPr marL="2057108" indent="0">
              <a:buNone/>
              <a:defRPr sz="1200" b="1"/>
            </a:lvl7pPr>
            <a:lvl8pPr marL="2399959" indent="0">
              <a:buNone/>
              <a:defRPr sz="1200" b="1"/>
            </a:lvl8pPr>
            <a:lvl9pPr marL="2742809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9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95431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48666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23205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4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92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4" y="1076330"/>
            <a:ext cx="3008313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42851" indent="0">
              <a:buNone/>
              <a:defRPr sz="900"/>
            </a:lvl2pPr>
            <a:lvl3pPr marL="685703" indent="0">
              <a:buNone/>
              <a:defRPr sz="800"/>
            </a:lvl3pPr>
            <a:lvl4pPr marL="1028555" indent="0">
              <a:buNone/>
              <a:defRPr sz="700"/>
            </a:lvl4pPr>
            <a:lvl5pPr marL="1371405" indent="0">
              <a:buNone/>
              <a:defRPr sz="700"/>
            </a:lvl5pPr>
            <a:lvl6pPr marL="1714256" indent="0">
              <a:buNone/>
              <a:defRPr sz="700"/>
            </a:lvl6pPr>
            <a:lvl7pPr marL="2057108" indent="0">
              <a:buNone/>
              <a:defRPr sz="700"/>
            </a:lvl7pPr>
            <a:lvl8pPr marL="2399959" indent="0">
              <a:buNone/>
              <a:defRPr sz="700"/>
            </a:lvl8pPr>
            <a:lvl9pPr marL="2742809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09724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851" indent="0">
              <a:buNone/>
              <a:defRPr sz="2100"/>
            </a:lvl2pPr>
            <a:lvl3pPr marL="685703" indent="0">
              <a:buNone/>
              <a:defRPr sz="1800"/>
            </a:lvl3pPr>
            <a:lvl4pPr marL="1028555" indent="0">
              <a:buNone/>
              <a:defRPr sz="1500"/>
            </a:lvl4pPr>
            <a:lvl5pPr marL="1371405" indent="0">
              <a:buNone/>
              <a:defRPr sz="1500"/>
            </a:lvl5pPr>
            <a:lvl6pPr marL="1714256" indent="0">
              <a:buNone/>
              <a:defRPr sz="1500"/>
            </a:lvl6pPr>
            <a:lvl7pPr marL="2057108" indent="0">
              <a:buNone/>
              <a:defRPr sz="1500"/>
            </a:lvl7pPr>
            <a:lvl8pPr marL="2399959" indent="0">
              <a:buNone/>
              <a:defRPr sz="1500"/>
            </a:lvl8pPr>
            <a:lvl9pPr marL="2742809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100"/>
            </a:lvl1pPr>
            <a:lvl2pPr marL="342851" indent="0">
              <a:buNone/>
              <a:defRPr sz="900"/>
            </a:lvl2pPr>
            <a:lvl3pPr marL="685703" indent="0">
              <a:buNone/>
              <a:defRPr sz="800"/>
            </a:lvl3pPr>
            <a:lvl4pPr marL="1028555" indent="0">
              <a:buNone/>
              <a:defRPr sz="700"/>
            </a:lvl4pPr>
            <a:lvl5pPr marL="1371405" indent="0">
              <a:buNone/>
              <a:defRPr sz="700"/>
            </a:lvl5pPr>
            <a:lvl6pPr marL="1714256" indent="0">
              <a:buNone/>
              <a:defRPr sz="700"/>
            </a:lvl6pPr>
            <a:lvl7pPr marL="2057108" indent="0">
              <a:buNone/>
              <a:defRPr sz="700"/>
            </a:lvl7pPr>
            <a:lvl8pPr marL="2399959" indent="0">
              <a:buNone/>
              <a:defRPr sz="700"/>
            </a:lvl8pPr>
            <a:lvl9pPr marL="2742809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0651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52483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05982"/>
            <a:ext cx="27432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05982"/>
            <a:ext cx="80772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7780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9" y="1282306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9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5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55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40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25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10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39995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280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1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2" y="1333829"/>
            <a:ext cx="3655181" cy="617934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851" indent="0">
              <a:buNone/>
              <a:defRPr sz="1800"/>
            </a:lvl2pPr>
            <a:lvl3pPr marL="685703" indent="0">
              <a:buNone/>
              <a:defRPr sz="1500"/>
            </a:lvl3pPr>
            <a:lvl4pPr marL="1028555" indent="0">
              <a:buNone/>
              <a:defRPr sz="1400"/>
            </a:lvl4pPr>
            <a:lvl5pPr marL="1371405" indent="0">
              <a:buNone/>
              <a:defRPr sz="1400"/>
            </a:lvl5pPr>
            <a:lvl6pPr marL="1714256" indent="0">
              <a:buNone/>
              <a:defRPr sz="1400"/>
            </a:lvl6pPr>
            <a:lvl7pPr marL="2057108" indent="0">
              <a:buNone/>
              <a:defRPr sz="1400"/>
            </a:lvl7pPr>
            <a:lvl8pPr marL="2399959" indent="0">
              <a:buNone/>
              <a:defRPr sz="1400"/>
            </a:lvl8pPr>
            <a:lvl9pPr marL="2742809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2" y="1999036"/>
            <a:ext cx="3655181" cy="26432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5" y="1333829"/>
            <a:ext cx="3673182" cy="617934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851" indent="0">
              <a:buNone/>
              <a:defRPr sz="1800"/>
            </a:lvl2pPr>
            <a:lvl3pPr marL="685703" indent="0">
              <a:buNone/>
              <a:defRPr sz="1500"/>
            </a:lvl3pPr>
            <a:lvl4pPr marL="1028555" indent="0">
              <a:buNone/>
              <a:defRPr sz="1400"/>
            </a:lvl4pPr>
            <a:lvl5pPr marL="1371405" indent="0">
              <a:buNone/>
              <a:defRPr sz="1400"/>
            </a:lvl5pPr>
            <a:lvl6pPr marL="1714256" indent="0">
              <a:buNone/>
              <a:defRPr sz="1400"/>
            </a:lvl6pPr>
            <a:lvl7pPr marL="2057108" indent="0">
              <a:buNone/>
              <a:defRPr sz="1400"/>
            </a:lvl7pPr>
            <a:lvl8pPr marL="2399959" indent="0">
              <a:buNone/>
              <a:defRPr sz="1400"/>
            </a:lvl8pPr>
            <a:lvl9pPr marL="2742809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5" y="1999036"/>
            <a:ext cx="3673182" cy="26432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1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/>
          <a:lstStyle>
            <a:lvl1pPr marL="0" indent="0">
              <a:buNone/>
              <a:defRPr sz="2400"/>
            </a:lvl1pPr>
            <a:lvl2pPr marL="342851" indent="0">
              <a:buNone/>
              <a:defRPr sz="2100"/>
            </a:lvl2pPr>
            <a:lvl3pPr marL="685703" indent="0">
              <a:buNone/>
              <a:defRPr sz="1800"/>
            </a:lvl3pPr>
            <a:lvl4pPr marL="1028555" indent="0">
              <a:buNone/>
              <a:defRPr sz="1500"/>
            </a:lvl4pPr>
            <a:lvl5pPr marL="1371405" indent="0">
              <a:buNone/>
              <a:defRPr sz="1500"/>
            </a:lvl5pPr>
            <a:lvl6pPr marL="1714256" indent="0">
              <a:buNone/>
              <a:defRPr sz="1500"/>
            </a:lvl6pPr>
            <a:lvl7pPr marL="2057108" indent="0">
              <a:buNone/>
              <a:defRPr sz="1500"/>
            </a:lvl7pPr>
            <a:lvl8pPr marL="2399959" indent="0">
              <a:buNone/>
              <a:defRPr sz="1500"/>
            </a:lvl8pPr>
            <a:lvl9pPr marL="2742809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851" indent="0">
              <a:buNone/>
              <a:defRPr sz="1400"/>
            </a:lvl2pPr>
            <a:lvl3pPr marL="685703" indent="0">
              <a:buNone/>
              <a:defRPr sz="1200"/>
            </a:lvl3pPr>
            <a:lvl4pPr marL="1028555" indent="0">
              <a:buNone/>
              <a:defRPr sz="1100"/>
            </a:lvl4pPr>
            <a:lvl5pPr marL="1371405" indent="0">
              <a:buNone/>
              <a:defRPr sz="1100"/>
            </a:lvl5pPr>
            <a:lvl6pPr marL="1714256" indent="0">
              <a:buNone/>
              <a:defRPr sz="1100"/>
            </a:lvl6pPr>
            <a:lvl7pPr marL="2057108" indent="0">
              <a:buNone/>
              <a:defRPr sz="1100"/>
            </a:lvl7pPr>
            <a:lvl8pPr marL="2399959" indent="0">
              <a:buNone/>
              <a:defRPr sz="1100"/>
            </a:lvl8pPr>
            <a:lvl9pPr marL="2742809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3846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1" y="273846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 l="-24000" r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1" y="273844"/>
            <a:ext cx="7886700" cy="994172"/>
          </a:xfrm>
          <a:prstGeom prst="rect">
            <a:avLst/>
          </a:prstGeom>
        </p:spPr>
        <p:txBody>
          <a:bodyPr vert="horz" lIns="68570" tIns="34286" rIns="68570" bIns="34286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1" y="1369219"/>
            <a:ext cx="7886700" cy="3263504"/>
          </a:xfrm>
          <a:prstGeom prst="rect">
            <a:avLst/>
          </a:prstGeom>
        </p:spPr>
        <p:txBody>
          <a:bodyPr vert="horz" lIns="68570" tIns="34286" rIns="68570" bIns="34286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70" tIns="34286" rIns="68570" bIns="34286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1" y="4767264"/>
            <a:ext cx="3086100" cy="273844"/>
          </a:xfrm>
          <a:prstGeom prst="rect">
            <a:avLst/>
          </a:prstGeom>
        </p:spPr>
        <p:txBody>
          <a:bodyPr vert="horz" lIns="68570" tIns="34286" rIns="68570" bIns="34286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1" y="4767264"/>
            <a:ext cx="2057400" cy="273844"/>
          </a:xfrm>
          <a:prstGeom prst="rect">
            <a:avLst/>
          </a:prstGeom>
        </p:spPr>
        <p:txBody>
          <a:bodyPr vert="horz" lIns="68570" tIns="34286" rIns="68570" bIns="3428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68570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26" indent="-171426" algn="l" defTabSz="68570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277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128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99979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830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682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534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384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236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51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03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555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405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256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108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99959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809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24000" r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68570" tIns="34286" rIns="68570" bIns="34286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4"/>
            <a:ext cx="8229600" cy="3394472"/>
          </a:xfrm>
          <a:prstGeom prst="rect">
            <a:avLst/>
          </a:prstGeom>
        </p:spPr>
        <p:txBody>
          <a:bodyPr vert="horz" lIns="68570" tIns="34286" rIns="68570" bIns="34286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6"/>
            <a:ext cx="2133600" cy="273844"/>
          </a:xfrm>
          <a:prstGeom prst="rect">
            <a:avLst/>
          </a:prstGeom>
        </p:spPr>
        <p:txBody>
          <a:bodyPr vert="horz" lIns="68570" tIns="34286" rIns="68570" bIns="34286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6"/>
            <a:ext cx="2895600" cy="273844"/>
          </a:xfrm>
          <a:prstGeom prst="rect">
            <a:avLst/>
          </a:prstGeom>
        </p:spPr>
        <p:txBody>
          <a:bodyPr vert="horz" lIns="68570" tIns="34286" rIns="68570" bIns="34286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1" y="4767266"/>
            <a:ext cx="2133600" cy="273844"/>
          </a:xfrm>
          <a:prstGeom prst="rect">
            <a:avLst/>
          </a:prstGeom>
        </p:spPr>
        <p:txBody>
          <a:bodyPr vert="horz" lIns="68570" tIns="34286" rIns="68570" bIns="3428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455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ctr" defTabSz="685703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38" indent="-257138" algn="l" defTabSz="685703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134" indent="-214283" algn="l" defTabSz="685703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128" indent="-171426" algn="l" defTabSz="68570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99979" indent="-171426" algn="l" defTabSz="685703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830" indent="-171426" algn="l" defTabSz="685703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682" indent="-171426" algn="l" defTabSz="68570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534" indent="-171426" algn="l" defTabSz="68570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384" indent="-171426" algn="l" defTabSz="68570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236" indent="-171426" algn="l" defTabSz="68570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51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03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555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405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256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108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99959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809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slideLayout" Target="../slideLayouts/slideLayout17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slideLayout" Target="../slideLayouts/slideLayout17.xml"/><Relationship Id="rId5" Type="http://schemas.openxmlformats.org/officeDocument/2006/relationships/tags" Target="../tags/tag20.xml"/><Relationship Id="rId4" Type="http://schemas.openxmlformats.org/officeDocument/2006/relationships/tags" Target="../tags/tag1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slideLayout" Target="../slideLayouts/slideLayout17.xml"/><Relationship Id="rId5" Type="http://schemas.openxmlformats.org/officeDocument/2006/relationships/tags" Target="../tags/tag25.xml"/><Relationship Id="rId4" Type="http://schemas.openxmlformats.org/officeDocument/2006/relationships/tags" Target="../tags/tag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28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6" Type="http://schemas.openxmlformats.org/officeDocument/2006/relationships/slideLayout" Target="../slideLayouts/slideLayout17.xml"/><Relationship Id="rId5" Type="http://schemas.openxmlformats.org/officeDocument/2006/relationships/tags" Target="../tags/tag30.xml"/><Relationship Id="rId4" Type="http://schemas.openxmlformats.org/officeDocument/2006/relationships/tags" Target="../tags/tag2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33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6" Type="http://schemas.openxmlformats.org/officeDocument/2006/relationships/slideLayout" Target="../slideLayouts/slideLayout17.xml"/><Relationship Id="rId5" Type="http://schemas.openxmlformats.org/officeDocument/2006/relationships/tags" Target="../tags/tag35.xml"/><Relationship Id="rId4" Type="http://schemas.openxmlformats.org/officeDocument/2006/relationships/tags" Target="../tags/tag3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6" Type="http://schemas.openxmlformats.org/officeDocument/2006/relationships/slideLayout" Target="../slideLayouts/slideLayout17.xml"/><Relationship Id="rId5" Type="http://schemas.openxmlformats.org/officeDocument/2006/relationships/tags" Target="../tags/tag40.xml"/><Relationship Id="rId4" Type="http://schemas.openxmlformats.org/officeDocument/2006/relationships/tags" Target="../tags/tag39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48.xml"/><Relationship Id="rId3" Type="http://schemas.openxmlformats.org/officeDocument/2006/relationships/tags" Target="../tags/tag43.xml"/><Relationship Id="rId7" Type="http://schemas.openxmlformats.org/officeDocument/2006/relationships/tags" Target="../tags/tag47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6" Type="http://schemas.openxmlformats.org/officeDocument/2006/relationships/tags" Target="../tags/tag46.xml"/><Relationship Id="rId5" Type="http://schemas.openxmlformats.org/officeDocument/2006/relationships/tags" Target="../tags/tag45.xml"/><Relationship Id="rId4" Type="http://schemas.openxmlformats.org/officeDocument/2006/relationships/tags" Target="../tags/tag44.xml"/><Relationship Id="rId9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56.xml"/><Relationship Id="rId3" Type="http://schemas.openxmlformats.org/officeDocument/2006/relationships/tags" Target="../tags/tag51.xml"/><Relationship Id="rId7" Type="http://schemas.openxmlformats.org/officeDocument/2006/relationships/tags" Target="../tags/tag55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tags" Target="../tags/tag54.xml"/><Relationship Id="rId5" Type="http://schemas.openxmlformats.org/officeDocument/2006/relationships/tags" Target="../tags/tag53.xml"/><Relationship Id="rId4" Type="http://schemas.openxmlformats.org/officeDocument/2006/relationships/tags" Target="../tags/tag52.xml"/><Relationship Id="rId9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59.xml"/><Relationship Id="rId7" Type="http://schemas.openxmlformats.org/officeDocument/2006/relationships/slideLayout" Target="../slideLayouts/slideLayout17.xml"/><Relationship Id="rId2" Type="http://schemas.openxmlformats.org/officeDocument/2006/relationships/tags" Target="../tags/tag58.xml"/><Relationship Id="rId1" Type="http://schemas.openxmlformats.org/officeDocument/2006/relationships/tags" Target="../tags/tag57.xml"/><Relationship Id="rId6" Type="http://schemas.openxmlformats.org/officeDocument/2006/relationships/tags" Target="../tags/tag62.xml"/><Relationship Id="rId5" Type="http://schemas.openxmlformats.org/officeDocument/2006/relationships/tags" Target="../tags/tag61.xml"/><Relationship Id="rId4" Type="http://schemas.openxmlformats.org/officeDocument/2006/relationships/tags" Target="../tags/tag6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Placeholder 3"/>
          <p:cNvSpPr txBox="1">
            <a:spLocks/>
          </p:cNvSpPr>
          <p:nvPr>
            <p:custDataLst>
              <p:tags r:id="rId2"/>
            </p:custDataLst>
          </p:nvPr>
        </p:nvSpPr>
        <p:spPr bwMode="auto">
          <a:xfrm>
            <a:off x="17466" y="1910955"/>
            <a:ext cx="1641475" cy="1177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en-US" altLang="zh-CN" sz="8600" b="1" dirty="0" smtClean="0">
                <a:solidFill>
                  <a:srgbClr val="084CA1"/>
                </a:solidFill>
                <a:latin typeface="Arial" charset="0"/>
                <a:cs typeface="Arial" charset="0"/>
              </a:rPr>
              <a:t>03</a:t>
            </a:r>
            <a:endParaRPr lang="en-US" altLang="zh-CN" sz="8600" b="1" dirty="0">
              <a:solidFill>
                <a:srgbClr val="084CA1"/>
              </a:solidFill>
              <a:latin typeface="Arial" charset="0"/>
              <a:cs typeface="Arial" charset="0"/>
            </a:endParaRPr>
          </a:p>
        </p:txBody>
      </p:sp>
      <p:sp>
        <p:nvSpPr>
          <p:cNvPr id="3075" name="文本框 16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558928" y="2357441"/>
            <a:ext cx="5032375" cy="564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0" tIns="34286" rIns="68570" bIns="34286" anchor="b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44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  <a:cs typeface="Arial" charset="0"/>
                <a:sym typeface="Microsoft YaHei"/>
              </a:rPr>
              <a:t>所得税费用的核算</a:t>
            </a:r>
            <a:endParaRPr lang="zh-CN" altLang="en-US" sz="4400" b="1" dirty="0">
              <a:solidFill>
                <a:srgbClr val="084CA1"/>
              </a:solidFill>
              <a:latin typeface="微软雅黑" pitchFamily="34" charset="-122"/>
              <a:ea typeface="微软雅黑" pitchFamily="34" charset="-122"/>
              <a:cs typeface="Arial" charset="0"/>
              <a:sym typeface="Microsoft YaHei"/>
            </a:endParaRPr>
          </a:p>
        </p:txBody>
      </p:sp>
      <p:sp>
        <p:nvSpPr>
          <p:cNvPr id="19" name="等腰三角形 18"/>
          <p:cNvSpPr/>
          <p:nvPr>
            <p:custDataLst>
              <p:tags r:id="rId4"/>
            </p:custDataLst>
          </p:nvPr>
        </p:nvSpPr>
        <p:spPr>
          <a:xfrm rot="9233090">
            <a:off x="7207250" y="1840708"/>
            <a:ext cx="266700" cy="172641"/>
          </a:xfrm>
          <a:prstGeom prst="triangle">
            <a:avLst/>
          </a:prstGeom>
          <a:solidFill>
            <a:srgbClr val="3B8DE9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0" name="等腰三角形 19"/>
          <p:cNvSpPr/>
          <p:nvPr>
            <p:custDataLst>
              <p:tags r:id="rId5"/>
            </p:custDataLst>
          </p:nvPr>
        </p:nvSpPr>
        <p:spPr>
          <a:xfrm rot="15569576">
            <a:off x="6904437" y="2303860"/>
            <a:ext cx="297656" cy="342900"/>
          </a:xfrm>
          <a:prstGeom prst="triangle">
            <a:avLst/>
          </a:prstGeom>
          <a:solidFill>
            <a:srgbClr val="3B8DE9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1" name="等腰三角形 20"/>
          <p:cNvSpPr/>
          <p:nvPr>
            <p:custDataLst>
              <p:tags r:id="rId6"/>
            </p:custDataLst>
          </p:nvPr>
        </p:nvSpPr>
        <p:spPr>
          <a:xfrm rot="21371394">
            <a:off x="6723063" y="1353744"/>
            <a:ext cx="266700" cy="172640"/>
          </a:xfrm>
          <a:prstGeom prst="triangle">
            <a:avLst/>
          </a:prstGeom>
          <a:solidFill>
            <a:srgbClr val="3B8DE9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2" name="等腰三角形 21"/>
          <p:cNvSpPr/>
          <p:nvPr>
            <p:custDataLst>
              <p:tags r:id="rId7"/>
            </p:custDataLst>
          </p:nvPr>
        </p:nvSpPr>
        <p:spPr>
          <a:xfrm rot="12912161">
            <a:off x="7764463" y="2615807"/>
            <a:ext cx="944562" cy="611981"/>
          </a:xfrm>
          <a:prstGeom prst="triangle">
            <a:avLst/>
          </a:prstGeom>
          <a:solidFill>
            <a:srgbClr val="3B8DE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3" name="等腰三角形 22"/>
          <p:cNvSpPr/>
          <p:nvPr>
            <p:custDataLst>
              <p:tags r:id="rId8"/>
            </p:custDataLst>
          </p:nvPr>
        </p:nvSpPr>
        <p:spPr>
          <a:xfrm rot="12912161">
            <a:off x="7632700" y="2570561"/>
            <a:ext cx="1176338" cy="760809"/>
          </a:xfrm>
          <a:prstGeom prst="triangle">
            <a:avLst/>
          </a:prstGeom>
          <a:noFill/>
          <a:ln w="12700" cap="flat" cmpd="sng" algn="ctr">
            <a:solidFill>
              <a:srgbClr val="3B8DE9"/>
            </a:solidFill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4" name="椭圆 23"/>
          <p:cNvSpPr/>
          <p:nvPr>
            <p:custDataLst>
              <p:tags r:id="rId9"/>
            </p:custDataLst>
          </p:nvPr>
        </p:nvSpPr>
        <p:spPr>
          <a:xfrm rot="9110320">
            <a:off x="8953500" y="2844407"/>
            <a:ext cx="114300" cy="86915"/>
          </a:xfrm>
          <a:prstGeom prst="ellipse">
            <a:avLst/>
          </a:prstGeom>
          <a:solidFill>
            <a:srgbClr val="3B8DE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latin typeface="Calibri"/>
              <a:ea typeface="幼圆"/>
            </a:endParaRPr>
          </a:p>
        </p:txBody>
      </p:sp>
      <p:sp>
        <p:nvSpPr>
          <p:cNvPr id="25" name="椭圆 24"/>
          <p:cNvSpPr/>
          <p:nvPr>
            <p:custDataLst>
              <p:tags r:id="rId10"/>
            </p:custDataLst>
          </p:nvPr>
        </p:nvSpPr>
        <p:spPr>
          <a:xfrm rot="9110320">
            <a:off x="7864476" y="3221832"/>
            <a:ext cx="115888" cy="86916"/>
          </a:xfrm>
          <a:prstGeom prst="ellipse">
            <a:avLst/>
          </a:prstGeom>
          <a:solidFill>
            <a:srgbClr val="3B8DE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latin typeface="Calibri"/>
              <a:ea typeface="幼圆"/>
            </a:endParaRPr>
          </a:p>
        </p:txBody>
      </p:sp>
      <p:sp>
        <p:nvSpPr>
          <p:cNvPr id="26" name="椭圆 25"/>
          <p:cNvSpPr/>
          <p:nvPr>
            <p:custDataLst>
              <p:tags r:id="rId11"/>
            </p:custDataLst>
          </p:nvPr>
        </p:nvSpPr>
        <p:spPr>
          <a:xfrm rot="9110320">
            <a:off x="7981950" y="2349106"/>
            <a:ext cx="114300" cy="86915"/>
          </a:xfrm>
          <a:prstGeom prst="ellipse">
            <a:avLst/>
          </a:prstGeom>
          <a:solidFill>
            <a:srgbClr val="3B8DE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latin typeface="Calibri"/>
              <a:ea typeface="幼圆"/>
            </a:endParaRPr>
          </a:p>
        </p:txBody>
      </p:sp>
      <p:sp>
        <p:nvSpPr>
          <p:cNvPr id="27" name="等腰三角形 26"/>
          <p:cNvSpPr/>
          <p:nvPr>
            <p:custDataLst>
              <p:tags r:id="rId12"/>
            </p:custDataLst>
          </p:nvPr>
        </p:nvSpPr>
        <p:spPr>
          <a:xfrm rot="18210217">
            <a:off x="6330157" y="1608538"/>
            <a:ext cx="95250" cy="109537"/>
          </a:xfrm>
          <a:prstGeom prst="triangle">
            <a:avLst/>
          </a:prstGeom>
          <a:solidFill>
            <a:srgbClr val="3B8DE9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8" name="等腰三角形 27"/>
          <p:cNvSpPr/>
          <p:nvPr>
            <p:custDataLst>
              <p:tags r:id="rId13"/>
            </p:custDataLst>
          </p:nvPr>
        </p:nvSpPr>
        <p:spPr>
          <a:xfrm rot="8748521">
            <a:off x="6672266" y="1735932"/>
            <a:ext cx="128587" cy="82154"/>
          </a:xfrm>
          <a:prstGeom prst="triangle">
            <a:avLst/>
          </a:prstGeom>
          <a:solidFill>
            <a:srgbClr val="3B8DE9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cxnSp>
        <p:nvCxnSpPr>
          <p:cNvPr id="3087" name="Straight Connector 13"/>
          <p:cNvCxnSpPr>
            <a:cxnSpLocks noChangeShapeType="1"/>
          </p:cNvCxnSpPr>
          <p:nvPr>
            <p:custDataLst>
              <p:tags r:id="rId14"/>
            </p:custDataLst>
          </p:nvPr>
        </p:nvCxnSpPr>
        <p:spPr bwMode="auto">
          <a:xfrm flipH="1">
            <a:off x="0" y="3082529"/>
            <a:ext cx="6732588" cy="0"/>
          </a:xfrm>
          <a:prstGeom prst="line">
            <a:avLst/>
          </a:prstGeom>
          <a:noFill/>
          <a:ln w="19050" cap="sq" algn="ctr">
            <a:solidFill>
              <a:srgbClr val="084CA1"/>
            </a:solidFill>
            <a:miter lim="800000"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custDataLst>
      <p:tags r:id="rId1"/>
    </p:custDataLst>
    <p:extLst>
      <p:ext uri="{BB962C8B-B14F-4D97-AF65-F5344CB8AC3E}">
        <p14:creationId xmlns:p14="http://schemas.microsoft.com/office/powerpoint/2010/main" val="1376422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/>
          <p:cNvSpPr/>
          <p:nvPr/>
        </p:nvSpPr>
        <p:spPr>
          <a:xfrm rot="18948824">
            <a:off x="1876435" y="69803"/>
            <a:ext cx="4268390" cy="3862089"/>
          </a:xfrm>
          <a:prstGeom prst="triangle">
            <a:avLst/>
          </a:prstGeom>
          <a:solidFill>
            <a:srgbClr val="084CA1">
              <a:alpha val="8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6" rIns="68570" bIns="34286" rtlCol="0" anchor="ctr"/>
          <a:lstStyle/>
          <a:p>
            <a:pPr algn="ctr"/>
            <a:r>
              <a:rPr lang="en-US" altLang="zh-CN" dirty="0" smtClean="0">
                <a:solidFill>
                  <a:srgbClr val="0070C0"/>
                </a:solidFill>
              </a:rPr>
              <a:t> </a:t>
            </a:r>
            <a:endParaRPr lang="zh-CN" altLang="en-US" dirty="0">
              <a:solidFill>
                <a:srgbClr val="0070C0"/>
              </a:solidFill>
            </a:endParaRPr>
          </a:p>
        </p:txBody>
      </p:sp>
      <p:sp>
        <p:nvSpPr>
          <p:cNvPr id="7" name="等腰三角形 6"/>
          <p:cNvSpPr/>
          <p:nvPr/>
        </p:nvSpPr>
        <p:spPr>
          <a:xfrm rot="17636959">
            <a:off x="1973331" y="276494"/>
            <a:ext cx="3647489" cy="3660041"/>
          </a:xfrm>
          <a:prstGeom prst="triangle">
            <a:avLst/>
          </a:prstGeom>
          <a:noFill/>
          <a:ln>
            <a:solidFill>
              <a:srgbClr val="084CA1">
                <a:alpha val="2470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6" rIns="68570" bIns="34286" rtlCol="0" anchor="ctr"/>
          <a:lstStyle/>
          <a:p>
            <a:pPr algn="ctr"/>
            <a:r>
              <a:rPr lang="en-US" altLang="zh-CN" dirty="0" smtClean="0"/>
              <a:t> </a:t>
            </a:r>
            <a:endParaRPr lang="zh-CN" altLang="en-US" dirty="0"/>
          </a:p>
        </p:txBody>
      </p:sp>
      <p:sp>
        <p:nvSpPr>
          <p:cNvPr id="8" name="等腰三角形 7"/>
          <p:cNvSpPr/>
          <p:nvPr/>
        </p:nvSpPr>
        <p:spPr>
          <a:xfrm rot="20206928">
            <a:off x="2113796" y="332144"/>
            <a:ext cx="4042807" cy="3658787"/>
          </a:xfrm>
          <a:prstGeom prst="triangle">
            <a:avLst/>
          </a:prstGeom>
          <a:noFill/>
          <a:ln>
            <a:solidFill>
              <a:srgbClr val="084CA1">
                <a:alpha val="2470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6" rIns="68570" bIns="34286" rtlCol="0" anchor="ctr"/>
          <a:lstStyle/>
          <a:p>
            <a:pPr algn="ctr"/>
            <a:r>
              <a:rPr lang="en-US" altLang="zh-CN" dirty="0" smtClean="0"/>
              <a:t> 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3408763" y="1898038"/>
            <a:ext cx="2306000" cy="700184"/>
          </a:xfrm>
          <a:prstGeom prst="rect">
            <a:avLst/>
          </a:prstGeom>
          <a:noFill/>
        </p:spPr>
        <p:txBody>
          <a:bodyPr wrap="none" lIns="68570" tIns="34286" rIns="68570" bIns="34286">
            <a:spAutoFit/>
            <a:scene3d>
              <a:camera prst="orthographicFront"/>
              <a:lightRig rig="soft" dir="t">
                <a:rot lat="0" lon="0" rev="10800000"/>
              </a:lightRig>
            </a:scene3d>
            <a:sp3d extrusionH="57150">
              <a:bevelT w="27940" h="12700" prst="softRound"/>
              <a:contourClr>
                <a:srgbClr val="DDDDDD"/>
              </a:contourClr>
            </a:sp3d>
          </a:bodyPr>
          <a:lstStyle/>
          <a:p>
            <a:pPr algn="ctr"/>
            <a:r>
              <a:rPr lang="zh-CN" altLang="en-US" sz="4000" b="1" spc="113" dirty="0">
                <a:ln w="11430"/>
                <a:solidFill>
                  <a:srgbClr val="F8F8F8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谢谢观看</a:t>
            </a:r>
          </a:p>
        </p:txBody>
      </p:sp>
      <p:sp>
        <p:nvSpPr>
          <p:cNvPr id="10" name="矩形 9"/>
          <p:cNvSpPr/>
          <p:nvPr/>
        </p:nvSpPr>
        <p:spPr>
          <a:xfrm>
            <a:off x="3119715" y="2546135"/>
            <a:ext cx="2975542" cy="346241"/>
          </a:xfrm>
          <a:prstGeom prst="rect">
            <a:avLst/>
          </a:prstGeom>
          <a:noFill/>
        </p:spPr>
        <p:txBody>
          <a:bodyPr wrap="none" lIns="68570" tIns="34286" rIns="68570" bIns="34286">
            <a:spAutoFit/>
            <a:scene3d>
              <a:camera prst="orthographicFront"/>
              <a:lightRig rig="soft" dir="t">
                <a:rot lat="0" lon="0" rev="10800000"/>
              </a:lightRig>
            </a:scene3d>
            <a:sp3d extrusionH="57150">
              <a:bevelT w="27940" h="12700" prst="softRound"/>
              <a:contourClr>
                <a:srgbClr val="DDDDDD"/>
              </a:contourClr>
            </a:sp3d>
          </a:bodyPr>
          <a:lstStyle/>
          <a:p>
            <a:pPr algn="ctr"/>
            <a:r>
              <a:rPr lang="en-US" altLang="zh-CN" sz="1800" b="1" spc="113" dirty="0">
                <a:ln w="11430"/>
                <a:solidFill>
                  <a:srgbClr val="F8F8F8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THANKS FOR WATCHING</a:t>
            </a:r>
            <a:endParaRPr lang="zh-CN" altLang="en-US" sz="1800" b="1" spc="113" dirty="0">
              <a:ln w="11430"/>
              <a:solidFill>
                <a:srgbClr val="F8F8F8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603216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 smtClean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8" y="230618"/>
            <a:ext cx="4116518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所得税费用</a:t>
            </a: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的</a:t>
            </a: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内容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4433409" y="2793931"/>
            <a:ext cx="3338900" cy="1544934"/>
          </a:xfrm>
          <a:prstGeom prst="rect">
            <a:avLst/>
          </a:prstGeom>
          <a:noFill/>
          <a:ln w="25400" cap="flat" cmpd="sng" algn="ctr">
            <a:solidFill>
              <a:sysClr val="window" lastClr="FFFFFF">
                <a:lumMod val="6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853333" y="2800674"/>
            <a:ext cx="3338900" cy="1544934"/>
          </a:xfrm>
          <a:prstGeom prst="rect">
            <a:avLst/>
          </a:prstGeom>
          <a:noFill/>
          <a:ln w="25400" cap="flat" cmpd="sng" algn="ctr">
            <a:solidFill>
              <a:sysClr val="window" lastClr="FFFFFF">
                <a:lumMod val="6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TextBox 1"/>
          <p:cNvSpPr txBox="1"/>
          <p:nvPr/>
        </p:nvSpPr>
        <p:spPr>
          <a:xfrm>
            <a:off x="766361" y="1133913"/>
            <a:ext cx="7083316" cy="64633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latin typeface="微软雅黑" pitchFamily="34" charset="-122"/>
                <a:ea typeface="微软雅黑" pitchFamily="34" charset="-122"/>
                <a:sym typeface="Microsoft YaHei"/>
              </a:rPr>
              <a:t>     </a:t>
            </a:r>
            <a:r>
              <a:rPr lang="zh-CN" sz="2000" dirty="0" smtClean="0">
                <a:latin typeface="微软雅黑" pitchFamily="34" charset="-122"/>
                <a:ea typeface="微软雅黑" pitchFamily="34" charset="-122"/>
                <a:sym typeface="Microsoft YaHei"/>
              </a:rPr>
              <a:t>企业的所得税费用包括</a:t>
            </a:r>
            <a:r>
              <a:rPr lang="zh-CN" sz="20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  <a:sym typeface="Microsoft YaHei"/>
              </a:rPr>
              <a:t>当期所得税</a:t>
            </a:r>
            <a:r>
              <a:rPr lang="zh-CN" sz="2000" dirty="0" smtClean="0">
                <a:latin typeface="微软雅黑" pitchFamily="34" charset="-122"/>
                <a:ea typeface="微软雅黑" pitchFamily="34" charset="-122"/>
                <a:sym typeface="Microsoft YaHei"/>
              </a:rPr>
              <a:t>和</a:t>
            </a:r>
            <a:r>
              <a:rPr lang="zh-CN" sz="20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  <a:sym typeface="Microsoft YaHei"/>
              </a:rPr>
              <a:t>递延所得税</a:t>
            </a:r>
            <a:r>
              <a:rPr lang="zh-CN" sz="2000" dirty="0" smtClean="0">
                <a:latin typeface="微软雅黑" pitchFamily="34" charset="-122"/>
                <a:ea typeface="微软雅黑" pitchFamily="34" charset="-122"/>
                <a:sym typeface="Microsoft YaHei"/>
              </a:rPr>
              <a:t>两个部分。  </a:t>
            </a:r>
          </a:p>
        </p:txBody>
      </p:sp>
      <p:cxnSp>
        <p:nvCxnSpPr>
          <p:cNvPr id="23" name="直接连接符 22"/>
          <p:cNvCxnSpPr/>
          <p:nvPr/>
        </p:nvCxnSpPr>
        <p:spPr>
          <a:xfrm>
            <a:off x="5827440" y="1758328"/>
            <a:ext cx="5080" cy="545465"/>
          </a:xfrm>
          <a:prstGeom prst="line">
            <a:avLst/>
          </a:prstGeom>
          <a:noFill/>
          <a:ln w="19050" cap="flat" cmpd="sng" algn="ctr">
            <a:solidFill>
              <a:srgbClr val="C00000"/>
            </a:solidFill>
            <a:prstDash val="solid"/>
          </a:ln>
          <a:effectLst/>
        </p:spPr>
      </p:cxnSp>
      <p:cxnSp>
        <p:nvCxnSpPr>
          <p:cNvPr id="24" name="直接连接符 23"/>
          <p:cNvCxnSpPr/>
          <p:nvPr/>
        </p:nvCxnSpPr>
        <p:spPr>
          <a:xfrm>
            <a:off x="2509981" y="2303793"/>
            <a:ext cx="3670710" cy="0"/>
          </a:xfrm>
          <a:prstGeom prst="line">
            <a:avLst/>
          </a:prstGeom>
          <a:noFill/>
          <a:ln w="19050" cap="flat" cmpd="sng" algn="ctr">
            <a:solidFill>
              <a:srgbClr val="C00000"/>
            </a:solidFill>
            <a:prstDash val="solid"/>
          </a:ln>
          <a:effectLst/>
        </p:spPr>
      </p:cxnSp>
      <p:cxnSp>
        <p:nvCxnSpPr>
          <p:cNvPr id="25" name="直接连接符 24"/>
          <p:cNvCxnSpPr/>
          <p:nvPr/>
        </p:nvCxnSpPr>
        <p:spPr>
          <a:xfrm>
            <a:off x="2522783" y="2313318"/>
            <a:ext cx="0" cy="304165"/>
          </a:xfrm>
          <a:prstGeom prst="line">
            <a:avLst/>
          </a:prstGeom>
          <a:noFill/>
          <a:ln w="19050" cap="flat" cmpd="sng" algn="ctr">
            <a:solidFill>
              <a:srgbClr val="C00000"/>
            </a:solidFill>
            <a:prstDash val="solid"/>
          </a:ln>
          <a:effectLst/>
        </p:spPr>
      </p:cxnSp>
      <p:cxnSp>
        <p:nvCxnSpPr>
          <p:cNvPr id="26" name="直接连接符 25"/>
          <p:cNvCxnSpPr/>
          <p:nvPr/>
        </p:nvCxnSpPr>
        <p:spPr>
          <a:xfrm>
            <a:off x="6180691" y="2303793"/>
            <a:ext cx="0" cy="304165"/>
          </a:xfrm>
          <a:prstGeom prst="line">
            <a:avLst/>
          </a:prstGeom>
          <a:noFill/>
          <a:ln w="19050" cap="flat" cmpd="sng" algn="ctr">
            <a:solidFill>
              <a:srgbClr val="C00000"/>
            </a:solidFill>
            <a:prstDash val="solid"/>
          </a:ln>
          <a:effectLst/>
        </p:spPr>
      </p:cxnSp>
      <p:sp>
        <p:nvSpPr>
          <p:cNvPr id="27" name="文本框 23"/>
          <p:cNvSpPr txBox="1"/>
          <p:nvPr/>
        </p:nvSpPr>
        <p:spPr>
          <a:xfrm>
            <a:off x="1528691" y="2616008"/>
            <a:ext cx="1988185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9050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  <a:sym typeface="Microsoft YaHei"/>
              </a:rPr>
              <a:t>递延所得税资产</a:t>
            </a:r>
          </a:p>
        </p:txBody>
      </p:sp>
      <p:sp>
        <p:nvSpPr>
          <p:cNvPr id="28" name="文本框 24"/>
          <p:cNvSpPr txBox="1"/>
          <p:nvPr/>
        </p:nvSpPr>
        <p:spPr>
          <a:xfrm>
            <a:off x="5041365" y="2638480"/>
            <a:ext cx="1988185" cy="3683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9050">
            <a:noFill/>
          </a:ln>
        </p:spPr>
        <p:txBody>
          <a:bodyPr wrap="square" rtlCol="0" anchor="ctr">
            <a:spAutoFit/>
          </a:bodyPr>
          <a:lstStyle>
            <a:defPPr>
              <a:defRPr lang="zh-CN"/>
            </a:defPPr>
            <a:lvl1pPr algn="ctr">
              <a:defRPr b="1">
                <a:solidFill>
                  <a:srgbClr val="EF704F"/>
                </a:solidFill>
                <a:latin typeface="Microsoft YaHei"/>
                <a:ea typeface="Microsoft YaHei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84CA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Microsoft YaHei"/>
              </a:rPr>
              <a:t>递延所得税负债</a:t>
            </a:r>
          </a:p>
        </p:txBody>
      </p:sp>
      <p:sp>
        <p:nvSpPr>
          <p:cNvPr id="29" name="文本框 25"/>
          <p:cNvSpPr txBox="1"/>
          <p:nvPr/>
        </p:nvSpPr>
        <p:spPr>
          <a:xfrm>
            <a:off x="880449" y="3006780"/>
            <a:ext cx="3512844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  <a:sym typeface="Microsoft YaHei"/>
              </a:rPr>
              <a:t>以</a:t>
            </a:r>
            <a:r>
              <a:rPr lang="zh-CN" altLang="en-US" sz="1800" dirty="0">
                <a:latin typeface="微软雅黑" pitchFamily="34" charset="-122"/>
                <a:ea typeface="微软雅黑" pitchFamily="34" charset="-122"/>
                <a:sym typeface="Microsoft YaHei"/>
              </a:rPr>
              <a:t>未来期间很可能取得用来抵扣</a:t>
            </a:r>
            <a:r>
              <a:rPr lang="zh-CN" altLang="en-US" sz="18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  <a:sym typeface="Microsoft YaHei"/>
              </a:rPr>
              <a:t>可抵扣暂时性差异</a:t>
            </a:r>
            <a:r>
              <a:rPr lang="zh-CN" altLang="en-US" sz="1800" dirty="0">
                <a:latin typeface="微软雅黑" pitchFamily="34" charset="-122"/>
                <a:ea typeface="微软雅黑" pitchFamily="34" charset="-122"/>
                <a:sym typeface="Microsoft YaHei"/>
              </a:rPr>
              <a:t>的应纳税所得额为限确认的一项资产</a:t>
            </a:r>
          </a:p>
        </p:txBody>
      </p:sp>
      <p:sp>
        <p:nvSpPr>
          <p:cNvPr id="30" name="文本框 28"/>
          <p:cNvSpPr txBox="1"/>
          <p:nvPr/>
        </p:nvSpPr>
        <p:spPr>
          <a:xfrm>
            <a:off x="4537309" y="2984824"/>
            <a:ext cx="33123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>
                <a:latin typeface="Microsoft YaHei"/>
                <a:ea typeface="Microsoft YaHei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Microsoft YaHei"/>
              </a:rPr>
              <a:t>根据</a:t>
            </a: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Microsoft YaHei"/>
              </a:rPr>
              <a:t>应纳税暂时性差异</a:t>
            </a: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Microsoft YaHei"/>
              </a:rPr>
              <a:t>计算的未来期间应付所得税的金额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843706" y="1861258"/>
            <a:ext cx="4990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84CA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资产、负债的账面价值≠资产、负债的计税基础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rgbClr val="084CA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977469" y="1846394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84CA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暂时性差异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rgbClr val="084CA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38" name="直接连接符 37"/>
          <p:cNvCxnSpPr>
            <a:endCxn id="37" idx="1"/>
          </p:cNvCxnSpPr>
          <p:nvPr/>
        </p:nvCxnSpPr>
        <p:spPr>
          <a:xfrm>
            <a:off x="5689437" y="2031060"/>
            <a:ext cx="288032" cy="0"/>
          </a:xfrm>
          <a:prstGeom prst="line">
            <a:avLst/>
          </a:prstGeom>
          <a:noFill/>
          <a:ln w="19050" cap="flat" cmpd="sng" algn="ctr">
            <a:solidFill>
              <a:srgbClr val="084CA1"/>
            </a:solidFill>
            <a:prstDash val="solid"/>
          </a:ln>
          <a:effectLst/>
        </p:spPr>
      </p:cxnSp>
      <p:sp>
        <p:nvSpPr>
          <p:cNvPr id="2" name="矩形 1"/>
          <p:cNvSpPr/>
          <p:nvPr/>
        </p:nvSpPr>
        <p:spPr>
          <a:xfrm>
            <a:off x="880449" y="4497169"/>
            <a:ext cx="696922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b="1" kern="0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所得税费用＝当期所得税＋递延所得税费用（－递延所得税收益）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51670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2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8" y="230618"/>
            <a:ext cx="4116518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所得税费用</a:t>
            </a: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的</a:t>
            </a: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计算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sp>
        <p:nvSpPr>
          <p:cNvPr id="31" name="文本框 8"/>
          <p:cNvSpPr txBox="1"/>
          <p:nvPr/>
        </p:nvSpPr>
        <p:spPr>
          <a:xfrm>
            <a:off x="1496054" y="2043902"/>
            <a:ext cx="3011326" cy="188769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l">
              <a:lnSpc>
                <a:spcPts val="2800"/>
              </a:lnSpc>
            </a:pPr>
            <a:r>
              <a:rPr lang="zh-CN" altLang="en-US" sz="1800" dirty="0">
                <a:latin typeface="微软雅黑" pitchFamily="34" charset="-122"/>
                <a:ea typeface="微软雅黑" pitchFamily="34" charset="-122"/>
                <a:sym typeface="Microsoft YaHei"/>
              </a:rPr>
              <a:t>①超过所得税法规定标准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  <a:sym typeface="Microsoft YaHei"/>
              </a:rPr>
              <a:t>的</a:t>
            </a:r>
            <a:endParaRPr lang="en-US" altLang="zh-CN" sz="1800" dirty="0" smtClean="0">
              <a:latin typeface="微软雅黑" pitchFamily="34" charset="-122"/>
              <a:ea typeface="微软雅黑" pitchFamily="34" charset="-122"/>
              <a:sym typeface="Microsoft YaHei"/>
            </a:endParaRPr>
          </a:p>
          <a:p>
            <a:pPr algn="l">
              <a:lnSpc>
                <a:spcPts val="2800"/>
              </a:lnSpc>
            </a:pP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  <a:sym typeface="Microsoft YaHei"/>
              </a:rPr>
              <a:t>职工福利费、工会经费</a:t>
            </a:r>
            <a:endParaRPr lang="en-US" altLang="zh-CN" sz="1800" dirty="0" smtClean="0">
              <a:latin typeface="微软雅黑" pitchFamily="34" charset="-122"/>
              <a:ea typeface="微软雅黑" pitchFamily="34" charset="-122"/>
              <a:sym typeface="Microsoft YaHei"/>
            </a:endParaRPr>
          </a:p>
          <a:p>
            <a:pPr algn="l">
              <a:lnSpc>
                <a:spcPts val="2800"/>
              </a:lnSpc>
            </a:pP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  <a:sym typeface="Microsoft YaHei"/>
              </a:rPr>
              <a:t>职工</a:t>
            </a:r>
            <a:r>
              <a:rPr lang="zh-CN" altLang="en-US" sz="1800" dirty="0">
                <a:latin typeface="微软雅黑" pitchFamily="34" charset="-122"/>
                <a:ea typeface="微软雅黑" pitchFamily="34" charset="-122"/>
                <a:sym typeface="Microsoft YaHei"/>
              </a:rPr>
              <a:t>教育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  <a:sym typeface="Microsoft YaHei"/>
              </a:rPr>
              <a:t>经费、业务招待费</a:t>
            </a:r>
            <a:endParaRPr lang="en-US" altLang="zh-CN" sz="1800" dirty="0" smtClean="0">
              <a:latin typeface="微软雅黑" pitchFamily="34" charset="-122"/>
              <a:ea typeface="微软雅黑" pitchFamily="34" charset="-122"/>
              <a:sym typeface="Microsoft YaHei"/>
            </a:endParaRPr>
          </a:p>
          <a:p>
            <a:pPr algn="l">
              <a:lnSpc>
                <a:spcPts val="2800"/>
              </a:lnSpc>
            </a:pP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  <a:sym typeface="Microsoft YaHei"/>
              </a:rPr>
              <a:t>公益性</a:t>
            </a:r>
            <a:r>
              <a:rPr lang="zh-CN" altLang="en-US" sz="1800" dirty="0">
                <a:latin typeface="微软雅黑" pitchFamily="34" charset="-122"/>
                <a:ea typeface="微软雅黑" pitchFamily="34" charset="-122"/>
                <a:sym typeface="Microsoft YaHei"/>
              </a:rPr>
              <a:t>捐赠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  <a:sym typeface="Microsoft YaHei"/>
              </a:rPr>
              <a:t>支出、广告费</a:t>
            </a:r>
            <a:endParaRPr lang="en-US" altLang="zh-CN" sz="1800" dirty="0" smtClean="0">
              <a:latin typeface="微软雅黑" pitchFamily="34" charset="-122"/>
              <a:ea typeface="微软雅黑" pitchFamily="34" charset="-122"/>
              <a:sym typeface="Microsoft YaHei"/>
            </a:endParaRPr>
          </a:p>
          <a:p>
            <a:pPr algn="l">
              <a:lnSpc>
                <a:spcPts val="2800"/>
              </a:lnSpc>
            </a:pP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  <a:sym typeface="Microsoft YaHei"/>
              </a:rPr>
              <a:t>业务</a:t>
            </a:r>
            <a:r>
              <a:rPr lang="zh-CN" altLang="en-US" sz="1800" dirty="0">
                <a:latin typeface="微软雅黑" pitchFamily="34" charset="-122"/>
                <a:ea typeface="微软雅黑" pitchFamily="34" charset="-122"/>
                <a:sym typeface="Microsoft YaHei"/>
              </a:rPr>
              <a:t>宣传费</a:t>
            </a:r>
          </a:p>
        </p:txBody>
      </p:sp>
      <p:sp>
        <p:nvSpPr>
          <p:cNvPr id="32" name="文本框 23"/>
          <p:cNvSpPr txBox="1"/>
          <p:nvPr/>
        </p:nvSpPr>
        <p:spPr>
          <a:xfrm>
            <a:off x="4791062" y="2029071"/>
            <a:ext cx="1602105" cy="81047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l">
              <a:lnSpc>
                <a:spcPts val="2800"/>
              </a:lnSpc>
            </a:pPr>
            <a:r>
              <a:rPr lang="zh-CN" altLang="en-US" sz="1800" dirty="0">
                <a:latin typeface="微软雅黑" pitchFamily="34" charset="-122"/>
                <a:ea typeface="微软雅黑" pitchFamily="34" charset="-122"/>
                <a:sym typeface="Microsoft YaHei"/>
              </a:rPr>
              <a:t>②税收滞纳金</a:t>
            </a:r>
          </a:p>
          <a:p>
            <a:pPr algn="l">
              <a:lnSpc>
                <a:spcPts val="2800"/>
              </a:lnSpc>
            </a:pPr>
            <a:r>
              <a:rPr lang="zh-CN" altLang="en-US" sz="1800" dirty="0">
                <a:latin typeface="微软雅黑" pitchFamily="34" charset="-122"/>
                <a:ea typeface="微软雅黑" pitchFamily="34" charset="-122"/>
                <a:sym typeface="Microsoft YaHei"/>
              </a:rPr>
              <a:t>③罚金、罚款             </a:t>
            </a:r>
          </a:p>
        </p:txBody>
      </p:sp>
      <p:sp>
        <p:nvSpPr>
          <p:cNvPr id="33" name="文本框 25"/>
          <p:cNvSpPr txBox="1"/>
          <p:nvPr/>
        </p:nvSpPr>
        <p:spPr>
          <a:xfrm>
            <a:off x="6706249" y="2043902"/>
            <a:ext cx="2193276" cy="81047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ts val="2800"/>
              </a:lnSpc>
              <a:defRPr>
                <a:latin typeface="Microsoft YaHei"/>
                <a:ea typeface="Microsoft YaHei"/>
              </a:defRPr>
            </a:lvl1pPr>
          </a:lstStyle>
          <a:p>
            <a:pPr marL="0" marR="0" lvl="0" indent="0" defTabSz="914400" eaLnBrk="1" fontAlgn="auto" latinLnBrk="0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Microsoft YaHei"/>
              </a:rPr>
              <a:t>①5年内未弥补亏损</a:t>
            </a:r>
          </a:p>
          <a:p>
            <a:pPr marL="0" marR="0" lvl="0" indent="0" defTabSz="914400" eaLnBrk="1" fontAlgn="auto" latinLnBrk="0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sym typeface="Microsoft YaHei"/>
              </a:rPr>
              <a:t>②国债利息收入             </a:t>
            </a:r>
          </a:p>
        </p:txBody>
      </p:sp>
      <p:sp>
        <p:nvSpPr>
          <p:cNvPr id="34" name="圆角矩形 33"/>
          <p:cNvSpPr/>
          <p:nvPr/>
        </p:nvSpPr>
        <p:spPr bwMode="auto">
          <a:xfrm>
            <a:off x="688070" y="1132885"/>
            <a:ext cx="1615968" cy="477838"/>
          </a:xfrm>
          <a:prstGeom prst="roundRect">
            <a:avLst/>
          </a:prstGeom>
          <a:noFill/>
          <a:ln w="28575">
            <a:solidFill>
              <a:srgbClr val="084CA1"/>
            </a:solidFill>
          </a:ln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84CA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应纳税所得额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rgbClr val="084CA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等于号 34"/>
          <p:cNvSpPr/>
          <p:nvPr/>
        </p:nvSpPr>
        <p:spPr bwMode="auto">
          <a:xfrm>
            <a:off x="2347252" y="1263913"/>
            <a:ext cx="301588" cy="218281"/>
          </a:xfrm>
          <a:prstGeom prst="mathEqual">
            <a:avLst/>
          </a:prstGeom>
          <a:solidFill>
            <a:srgbClr val="084CA1"/>
          </a:solidFill>
          <a:ln>
            <a:solidFill>
              <a:srgbClr val="084CA1"/>
            </a:solidFill>
          </a:ln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圆角矩形 38"/>
          <p:cNvSpPr/>
          <p:nvPr/>
        </p:nvSpPr>
        <p:spPr bwMode="auto">
          <a:xfrm>
            <a:off x="2692054" y="1139294"/>
            <a:ext cx="1624268" cy="477838"/>
          </a:xfrm>
          <a:prstGeom prst="roundRect">
            <a:avLst/>
          </a:prstGeom>
          <a:noFill/>
          <a:ln w="28575">
            <a:solidFill>
              <a:srgbClr val="084CA1"/>
            </a:solidFill>
          </a:ln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84CA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税前会计利润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rgbClr val="084CA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圆角矩形 39"/>
          <p:cNvSpPr/>
          <p:nvPr/>
        </p:nvSpPr>
        <p:spPr bwMode="auto">
          <a:xfrm>
            <a:off x="4661237" y="1139294"/>
            <a:ext cx="1861756" cy="477838"/>
          </a:xfrm>
          <a:prstGeom prst="roundRect">
            <a:avLst/>
          </a:prstGeom>
          <a:noFill/>
          <a:ln w="28575">
            <a:solidFill>
              <a:srgbClr val="084CA1"/>
            </a:solidFill>
          </a:ln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84CA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纳税调整增加额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rgbClr val="084CA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加号 40"/>
          <p:cNvSpPr/>
          <p:nvPr/>
        </p:nvSpPr>
        <p:spPr bwMode="auto">
          <a:xfrm>
            <a:off x="4359536" y="1263913"/>
            <a:ext cx="258487" cy="238919"/>
          </a:xfrm>
          <a:prstGeom prst="mathPlus">
            <a:avLst/>
          </a:prstGeom>
          <a:solidFill>
            <a:srgbClr val="084CA1"/>
          </a:solidFill>
          <a:ln>
            <a:solidFill>
              <a:srgbClr val="084CA1"/>
            </a:solidFill>
          </a:ln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减号 41"/>
          <p:cNvSpPr/>
          <p:nvPr/>
        </p:nvSpPr>
        <p:spPr bwMode="auto">
          <a:xfrm>
            <a:off x="6566207" y="1255182"/>
            <a:ext cx="258487" cy="238919"/>
          </a:xfrm>
          <a:prstGeom prst="mathMinus">
            <a:avLst/>
          </a:prstGeom>
          <a:solidFill>
            <a:srgbClr val="084CA1"/>
          </a:solidFill>
          <a:ln>
            <a:solidFill>
              <a:srgbClr val="084CA1"/>
            </a:solidFill>
          </a:ln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圆角矩形 42"/>
          <p:cNvSpPr/>
          <p:nvPr/>
        </p:nvSpPr>
        <p:spPr bwMode="auto">
          <a:xfrm>
            <a:off x="6867907" y="1134134"/>
            <a:ext cx="1869960" cy="477838"/>
          </a:xfrm>
          <a:prstGeom prst="roundRect">
            <a:avLst/>
          </a:prstGeom>
          <a:noFill/>
          <a:ln w="28575">
            <a:solidFill>
              <a:srgbClr val="084CA1"/>
            </a:solidFill>
          </a:ln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84CA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纳税调整减少额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rgbClr val="084CA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44" name="直接连接符 43"/>
          <p:cNvCxnSpPr>
            <a:stCxn id="40" idx="2"/>
            <a:endCxn id="32" idx="0"/>
          </p:cNvCxnSpPr>
          <p:nvPr/>
        </p:nvCxnSpPr>
        <p:spPr>
          <a:xfrm>
            <a:off x="5592115" y="1617132"/>
            <a:ext cx="0" cy="411939"/>
          </a:xfrm>
          <a:prstGeom prst="line">
            <a:avLst/>
          </a:prstGeom>
          <a:noFill/>
          <a:ln w="19050" cap="flat" cmpd="sng" algn="ctr">
            <a:solidFill>
              <a:srgbClr val="C00000"/>
            </a:solidFill>
            <a:prstDash val="solid"/>
          </a:ln>
          <a:effectLst/>
        </p:spPr>
      </p:cxnSp>
      <p:cxnSp>
        <p:nvCxnSpPr>
          <p:cNvPr id="45" name="直接连接符 44"/>
          <p:cNvCxnSpPr/>
          <p:nvPr/>
        </p:nvCxnSpPr>
        <p:spPr>
          <a:xfrm>
            <a:off x="3001717" y="1876388"/>
            <a:ext cx="2590398" cy="0"/>
          </a:xfrm>
          <a:prstGeom prst="line">
            <a:avLst/>
          </a:prstGeom>
          <a:noFill/>
          <a:ln w="19050" cap="flat" cmpd="sng" algn="ctr">
            <a:solidFill>
              <a:srgbClr val="C00000"/>
            </a:solidFill>
            <a:prstDash val="solid"/>
          </a:ln>
          <a:effectLst/>
        </p:spPr>
      </p:cxnSp>
      <p:cxnSp>
        <p:nvCxnSpPr>
          <p:cNvPr id="46" name="直接连接符 45"/>
          <p:cNvCxnSpPr>
            <a:endCxn id="31" idx="0"/>
          </p:cNvCxnSpPr>
          <p:nvPr/>
        </p:nvCxnSpPr>
        <p:spPr>
          <a:xfrm>
            <a:off x="3001717" y="1876388"/>
            <a:ext cx="0" cy="167514"/>
          </a:xfrm>
          <a:prstGeom prst="line">
            <a:avLst/>
          </a:prstGeom>
          <a:noFill/>
          <a:ln w="19050" cap="flat" cmpd="sng" algn="ctr">
            <a:solidFill>
              <a:srgbClr val="C00000"/>
            </a:solidFill>
            <a:prstDash val="solid"/>
          </a:ln>
          <a:effectLst/>
        </p:spPr>
      </p:cxnSp>
      <p:cxnSp>
        <p:nvCxnSpPr>
          <p:cNvPr id="47" name="直接连接符 46"/>
          <p:cNvCxnSpPr/>
          <p:nvPr/>
        </p:nvCxnSpPr>
        <p:spPr>
          <a:xfrm>
            <a:off x="7802887" y="1617132"/>
            <a:ext cx="0" cy="411939"/>
          </a:xfrm>
          <a:prstGeom prst="line">
            <a:avLst/>
          </a:prstGeom>
          <a:noFill/>
          <a:ln w="19050" cap="flat" cmpd="sng" algn="ctr">
            <a:solidFill>
              <a:srgbClr val="C00000"/>
            </a:solidFill>
            <a:prstDash val="solid"/>
          </a:ln>
          <a:effectLst/>
        </p:spPr>
      </p:cxnSp>
      <p:sp>
        <p:nvSpPr>
          <p:cNvPr id="48" name="圆角矩形 47"/>
          <p:cNvSpPr/>
          <p:nvPr/>
        </p:nvSpPr>
        <p:spPr bwMode="auto">
          <a:xfrm>
            <a:off x="681901" y="4038128"/>
            <a:ext cx="1785630" cy="477838"/>
          </a:xfrm>
          <a:prstGeom prst="roundRect">
            <a:avLst/>
          </a:prstGeom>
          <a:noFill/>
          <a:ln w="28575">
            <a:solidFill>
              <a:srgbClr val="084CA1"/>
            </a:solidFill>
          </a:ln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84CA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应纳税额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rgbClr val="084CA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9" name="等于号 48"/>
          <p:cNvSpPr/>
          <p:nvPr/>
        </p:nvSpPr>
        <p:spPr bwMode="auto">
          <a:xfrm>
            <a:off x="2522579" y="4162747"/>
            <a:ext cx="333252" cy="218281"/>
          </a:xfrm>
          <a:prstGeom prst="mathEqual">
            <a:avLst/>
          </a:prstGeom>
          <a:solidFill>
            <a:srgbClr val="084CA1"/>
          </a:solidFill>
          <a:ln>
            <a:solidFill>
              <a:srgbClr val="084CA1"/>
            </a:solidFill>
          </a:ln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0" name="圆角矩形 49"/>
          <p:cNvSpPr/>
          <p:nvPr/>
        </p:nvSpPr>
        <p:spPr bwMode="auto">
          <a:xfrm>
            <a:off x="2903331" y="4038128"/>
            <a:ext cx="1899930" cy="477838"/>
          </a:xfrm>
          <a:prstGeom prst="roundRect">
            <a:avLst/>
          </a:prstGeom>
          <a:noFill/>
          <a:ln w="28575">
            <a:solidFill>
              <a:srgbClr val="084CA1"/>
            </a:solidFill>
          </a:ln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84CA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应纳税所得额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rgbClr val="084CA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1" name="圆角矩形 50"/>
          <p:cNvSpPr/>
          <p:nvPr/>
        </p:nvSpPr>
        <p:spPr bwMode="auto">
          <a:xfrm>
            <a:off x="5245947" y="4032968"/>
            <a:ext cx="1407719" cy="477838"/>
          </a:xfrm>
          <a:prstGeom prst="roundRect">
            <a:avLst/>
          </a:prstGeom>
          <a:noFill/>
          <a:ln w="28575">
            <a:solidFill>
              <a:srgbClr val="084CA1"/>
            </a:solidFill>
          </a:ln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84CA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所得税税率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rgbClr val="084CA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2" name="乘号 51"/>
          <p:cNvSpPr/>
          <p:nvPr/>
        </p:nvSpPr>
        <p:spPr bwMode="auto">
          <a:xfrm>
            <a:off x="4869874" y="4162747"/>
            <a:ext cx="285626" cy="238919"/>
          </a:xfrm>
          <a:prstGeom prst="mathMultiply">
            <a:avLst/>
          </a:prstGeom>
          <a:solidFill>
            <a:srgbClr val="084CA1"/>
          </a:solidFill>
          <a:ln>
            <a:solidFill>
              <a:srgbClr val="084CA1"/>
            </a:solidFill>
          </a:ln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84457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3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8" y="230618"/>
            <a:ext cx="4116518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所得税费用</a:t>
            </a: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的</a:t>
            </a: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账户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1812918" y="2768544"/>
            <a:ext cx="5840412" cy="12976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65000"/>
              </a:sysClr>
            </a:solidFill>
            <a:prstDash val="solid"/>
          </a:ln>
          <a:effectLst/>
        </p:spPr>
      </p:cxnSp>
      <p:cxnSp>
        <p:nvCxnSpPr>
          <p:cNvPr id="26" name="直接连接符 25"/>
          <p:cNvCxnSpPr/>
          <p:nvPr/>
        </p:nvCxnSpPr>
        <p:spPr>
          <a:xfrm flipV="1">
            <a:off x="4654943" y="2781520"/>
            <a:ext cx="0" cy="1531937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65000"/>
              </a:sysClr>
            </a:solidFill>
            <a:prstDash val="solid"/>
          </a:ln>
          <a:effectLst/>
        </p:spPr>
      </p:cxnSp>
      <p:sp>
        <p:nvSpPr>
          <p:cNvPr id="27" name="TextBox 26"/>
          <p:cNvSpPr txBox="1"/>
          <p:nvPr/>
        </p:nvSpPr>
        <p:spPr>
          <a:xfrm>
            <a:off x="1736542" y="2373019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借方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017479" y="2373019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贷方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756017" y="2342241"/>
            <a:ext cx="1771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84CA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所得税费用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rgbClr val="084CA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754933" y="2822657"/>
            <a:ext cx="30171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spcBef>
                <a:spcPct val="0"/>
              </a:spcBef>
            </a:pP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期末转入“本年利润”账户的数额</a:t>
            </a:r>
            <a:endParaRPr lang="zh-CN" altLang="en-US" sz="18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941688" y="2820856"/>
            <a:ext cx="27896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spcBef>
                <a:spcPct val="0"/>
              </a:spcBef>
            </a:pP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应计入本期损益的所得税费用</a:t>
            </a:r>
            <a:endParaRPr lang="en-US" altLang="zh-CN" sz="1800" dirty="0" smtClean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37" name="直接连接符 36"/>
          <p:cNvCxnSpPr/>
          <p:nvPr/>
        </p:nvCxnSpPr>
        <p:spPr>
          <a:xfrm flipV="1">
            <a:off x="1798828" y="3781177"/>
            <a:ext cx="5840412" cy="11758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65000"/>
              </a:sysClr>
            </a:solidFill>
            <a:prstDash val="solid"/>
          </a:ln>
          <a:effectLst/>
        </p:spPr>
      </p:cxnSp>
      <p:sp>
        <p:nvSpPr>
          <p:cNvPr id="38" name="TextBox 37"/>
          <p:cNvSpPr txBox="1"/>
          <p:nvPr/>
        </p:nvSpPr>
        <p:spPr>
          <a:xfrm>
            <a:off x="1714111" y="1244967"/>
            <a:ext cx="5836801" cy="9233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核算和监督企业按规定应从本期损益中减去的所得税费用等，属于损益类账户。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3560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 smtClean="0">
                <a:solidFill>
                  <a:srgbClr val="FFFFFF"/>
                </a:solidFill>
                <a:latin typeface="微软雅黑"/>
                <a:ea typeface="微软雅黑"/>
              </a:rPr>
              <a:t>4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8" y="230618"/>
            <a:ext cx="4116518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所得税费用</a:t>
            </a: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的</a:t>
            </a: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账务处理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107700" y="1333470"/>
            <a:ext cx="1760598" cy="1690207"/>
            <a:chOff x="1715" y="4363"/>
            <a:chExt cx="3628" cy="3490"/>
          </a:xfrm>
        </p:grpSpPr>
        <p:sp>
          <p:nvSpPr>
            <p:cNvPr id="16" name="椭圆 15"/>
            <p:cNvSpPr/>
            <p:nvPr/>
          </p:nvSpPr>
          <p:spPr>
            <a:xfrm>
              <a:off x="1715" y="4363"/>
              <a:ext cx="3628" cy="3490"/>
            </a:xfrm>
            <a:prstGeom prst="ellipse">
              <a:avLst/>
            </a:prstGeom>
            <a:solidFill>
              <a:srgbClr val="084CA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7" name=" 2050"/>
            <p:cNvSpPr/>
            <p:nvPr/>
          </p:nvSpPr>
          <p:spPr bwMode="auto">
            <a:xfrm>
              <a:off x="2601" y="5210"/>
              <a:ext cx="1856" cy="1796"/>
            </a:xfrm>
            <a:custGeom>
              <a:avLst/>
              <a:gdLst>
                <a:gd name="T0" fmla="*/ 151004 w 5185"/>
                <a:gd name="T1" fmla="*/ 1065477 h 3880"/>
                <a:gd name="T2" fmla="*/ 1873403 w 5185"/>
                <a:gd name="T3" fmla="*/ 1297678 h 3880"/>
                <a:gd name="T4" fmla="*/ 751713 w 5185"/>
                <a:gd name="T5" fmla="*/ 1241832 h 3880"/>
                <a:gd name="T6" fmla="*/ 1108464 w 5185"/>
                <a:gd name="T7" fmla="*/ 1148144 h 3880"/>
                <a:gd name="T8" fmla="*/ 751713 w 5185"/>
                <a:gd name="T9" fmla="*/ 1241832 h 3880"/>
                <a:gd name="T10" fmla="*/ 1726808 w 5185"/>
                <a:gd name="T11" fmla="*/ 1012203 h 3880"/>
                <a:gd name="T12" fmla="*/ 1726073 w 5185"/>
                <a:gd name="T13" fmla="*/ 1007794 h 3880"/>
                <a:gd name="T14" fmla="*/ 1726808 w 5185"/>
                <a:gd name="T15" fmla="*/ 44089 h 3880"/>
                <a:gd name="T16" fmla="*/ 1726441 w 5185"/>
                <a:gd name="T17" fmla="*/ 39680 h 3880"/>
                <a:gd name="T18" fmla="*/ 1724604 w 5185"/>
                <a:gd name="T19" fmla="*/ 30862 h 3880"/>
                <a:gd name="T20" fmla="*/ 1721297 w 5185"/>
                <a:gd name="T21" fmla="*/ 23147 h 3880"/>
                <a:gd name="T22" fmla="*/ 1716888 w 5185"/>
                <a:gd name="T23" fmla="*/ 15798 h 3880"/>
                <a:gd name="T24" fmla="*/ 1711010 w 5185"/>
                <a:gd name="T25" fmla="*/ 9920 h 3880"/>
                <a:gd name="T26" fmla="*/ 1703662 w 5185"/>
                <a:gd name="T27" fmla="*/ 5144 h 3880"/>
                <a:gd name="T28" fmla="*/ 1695946 w 5185"/>
                <a:gd name="T29" fmla="*/ 1837 h 3880"/>
                <a:gd name="T30" fmla="*/ 1687128 w 5185"/>
                <a:gd name="T31" fmla="*/ 367 h 3880"/>
                <a:gd name="T32" fmla="*/ 222281 w 5185"/>
                <a:gd name="T33" fmla="*/ 0 h 3880"/>
                <a:gd name="T34" fmla="*/ 217872 w 5185"/>
                <a:gd name="T35" fmla="*/ 367 h 3880"/>
                <a:gd name="T36" fmla="*/ 209054 w 5185"/>
                <a:gd name="T37" fmla="*/ 1837 h 3880"/>
                <a:gd name="T38" fmla="*/ 201338 w 5185"/>
                <a:gd name="T39" fmla="*/ 5144 h 3880"/>
                <a:gd name="T40" fmla="*/ 194358 w 5185"/>
                <a:gd name="T41" fmla="*/ 9920 h 3880"/>
                <a:gd name="T42" fmla="*/ 188112 w 5185"/>
                <a:gd name="T43" fmla="*/ 15798 h 3880"/>
                <a:gd name="T44" fmla="*/ 183336 w 5185"/>
                <a:gd name="T45" fmla="*/ 23147 h 3880"/>
                <a:gd name="T46" fmla="*/ 180029 w 5185"/>
                <a:gd name="T47" fmla="*/ 30862 h 3880"/>
                <a:gd name="T48" fmla="*/ 178559 w 5185"/>
                <a:gd name="T49" fmla="*/ 39680 h 3880"/>
                <a:gd name="T50" fmla="*/ 178192 w 5185"/>
                <a:gd name="T51" fmla="*/ 1003386 h 3880"/>
                <a:gd name="T52" fmla="*/ 178559 w 5185"/>
                <a:gd name="T53" fmla="*/ 1007794 h 3880"/>
                <a:gd name="T54" fmla="*/ 178192 w 5185"/>
                <a:gd name="T55" fmla="*/ 1012203 h 3880"/>
                <a:gd name="T56" fmla="*/ 1727176 w 5185"/>
                <a:gd name="T57" fmla="*/ 1012571 h 3880"/>
                <a:gd name="T58" fmla="*/ 1616954 w 5185"/>
                <a:gd name="T59" fmla="*/ 937620 h 3880"/>
                <a:gd name="T60" fmla="*/ 288046 w 5185"/>
                <a:gd name="T61" fmla="*/ 109854 h 3880"/>
                <a:gd name="T62" fmla="*/ 1616954 w 5185"/>
                <a:gd name="T63" fmla="*/ 937620 h 3880"/>
                <a:gd name="T64" fmla="*/ 4409 w 5185"/>
                <a:gd name="T65" fmla="*/ 1350584 h 3880"/>
                <a:gd name="T66" fmla="*/ 0 w 5185"/>
                <a:gd name="T67" fmla="*/ 1359402 h 3880"/>
                <a:gd name="T68" fmla="*/ 735 w 5185"/>
                <a:gd name="T69" fmla="*/ 1369322 h 3880"/>
                <a:gd name="T70" fmla="*/ 3307 w 5185"/>
                <a:gd name="T71" fmla="*/ 1379977 h 3880"/>
                <a:gd name="T72" fmla="*/ 7348 w 5185"/>
                <a:gd name="T73" fmla="*/ 1390999 h 3880"/>
                <a:gd name="T74" fmla="*/ 13227 w 5185"/>
                <a:gd name="T75" fmla="*/ 1401654 h 3880"/>
                <a:gd name="T76" fmla="*/ 19473 w 5185"/>
                <a:gd name="T77" fmla="*/ 1411206 h 3880"/>
                <a:gd name="T78" fmla="*/ 26821 w 5185"/>
                <a:gd name="T79" fmla="*/ 1418554 h 3880"/>
                <a:gd name="T80" fmla="*/ 35271 w 5185"/>
                <a:gd name="T81" fmla="*/ 1423698 h 3880"/>
                <a:gd name="T82" fmla="*/ 41884 w 5185"/>
                <a:gd name="T83" fmla="*/ 1425168 h 3880"/>
                <a:gd name="T84" fmla="*/ 1860911 w 5185"/>
                <a:gd name="T85" fmla="*/ 1425535 h 3880"/>
                <a:gd name="T86" fmla="*/ 1863116 w 5185"/>
                <a:gd name="T87" fmla="*/ 1425168 h 3880"/>
                <a:gd name="T88" fmla="*/ 1869729 w 5185"/>
                <a:gd name="T89" fmla="*/ 1423698 h 3880"/>
                <a:gd name="T90" fmla="*/ 1878179 w 5185"/>
                <a:gd name="T91" fmla="*/ 1418554 h 3880"/>
                <a:gd name="T92" fmla="*/ 1885527 w 5185"/>
                <a:gd name="T93" fmla="*/ 1411206 h 3880"/>
                <a:gd name="T94" fmla="*/ 1892141 w 5185"/>
                <a:gd name="T95" fmla="*/ 1401654 h 3880"/>
                <a:gd name="T96" fmla="*/ 1897652 w 5185"/>
                <a:gd name="T97" fmla="*/ 1390999 h 3880"/>
                <a:gd name="T98" fmla="*/ 1901693 w 5185"/>
                <a:gd name="T99" fmla="*/ 1379977 h 3880"/>
                <a:gd name="T100" fmla="*/ 1903898 w 5185"/>
                <a:gd name="T101" fmla="*/ 1369322 h 3880"/>
                <a:gd name="T102" fmla="*/ 1905000 w 5185"/>
                <a:gd name="T103" fmla="*/ 1359402 h 388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85" h="3880">
                  <a:moveTo>
                    <a:pt x="4775" y="2900"/>
                  </a:moveTo>
                  <a:lnTo>
                    <a:pt x="411" y="2900"/>
                  </a:lnTo>
                  <a:lnTo>
                    <a:pt x="87" y="3532"/>
                  </a:lnTo>
                  <a:lnTo>
                    <a:pt x="5099" y="3532"/>
                  </a:lnTo>
                  <a:lnTo>
                    <a:pt x="4775" y="2900"/>
                  </a:lnTo>
                  <a:close/>
                  <a:moveTo>
                    <a:pt x="2046" y="3380"/>
                  </a:moveTo>
                  <a:lnTo>
                    <a:pt x="2181" y="3125"/>
                  </a:lnTo>
                  <a:lnTo>
                    <a:pt x="3017" y="3125"/>
                  </a:lnTo>
                  <a:lnTo>
                    <a:pt x="3139" y="3380"/>
                  </a:lnTo>
                  <a:lnTo>
                    <a:pt x="2046" y="3380"/>
                  </a:lnTo>
                  <a:close/>
                  <a:moveTo>
                    <a:pt x="4700" y="2755"/>
                  </a:moveTo>
                  <a:lnTo>
                    <a:pt x="4700" y="2755"/>
                  </a:lnTo>
                  <a:lnTo>
                    <a:pt x="4698" y="2743"/>
                  </a:lnTo>
                  <a:lnTo>
                    <a:pt x="4700" y="2731"/>
                  </a:lnTo>
                  <a:lnTo>
                    <a:pt x="4700" y="120"/>
                  </a:lnTo>
                  <a:lnTo>
                    <a:pt x="4699" y="108"/>
                  </a:lnTo>
                  <a:lnTo>
                    <a:pt x="4697" y="95"/>
                  </a:lnTo>
                  <a:lnTo>
                    <a:pt x="4694" y="84"/>
                  </a:lnTo>
                  <a:lnTo>
                    <a:pt x="4690" y="73"/>
                  </a:lnTo>
                  <a:lnTo>
                    <a:pt x="4685" y="63"/>
                  </a:lnTo>
                  <a:lnTo>
                    <a:pt x="4680" y="53"/>
                  </a:lnTo>
                  <a:lnTo>
                    <a:pt x="4673" y="43"/>
                  </a:lnTo>
                  <a:lnTo>
                    <a:pt x="4665" y="34"/>
                  </a:lnTo>
                  <a:lnTo>
                    <a:pt x="4657" y="27"/>
                  </a:lnTo>
                  <a:lnTo>
                    <a:pt x="4647" y="20"/>
                  </a:lnTo>
                  <a:lnTo>
                    <a:pt x="4637" y="14"/>
                  </a:lnTo>
                  <a:lnTo>
                    <a:pt x="4627" y="9"/>
                  </a:lnTo>
                  <a:lnTo>
                    <a:pt x="4616" y="5"/>
                  </a:lnTo>
                  <a:lnTo>
                    <a:pt x="4605" y="2"/>
                  </a:lnTo>
                  <a:lnTo>
                    <a:pt x="4592" y="1"/>
                  </a:lnTo>
                  <a:lnTo>
                    <a:pt x="4580" y="0"/>
                  </a:lnTo>
                  <a:lnTo>
                    <a:pt x="605" y="0"/>
                  </a:lnTo>
                  <a:lnTo>
                    <a:pt x="593" y="1"/>
                  </a:lnTo>
                  <a:lnTo>
                    <a:pt x="581" y="2"/>
                  </a:lnTo>
                  <a:lnTo>
                    <a:pt x="569" y="5"/>
                  </a:lnTo>
                  <a:lnTo>
                    <a:pt x="558" y="9"/>
                  </a:lnTo>
                  <a:lnTo>
                    <a:pt x="548" y="14"/>
                  </a:lnTo>
                  <a:lnTo>
                    <a:pt x="538" y="20"/>
                  </a:lnTo>
                  <a:lnTo>
                    <a:pt x="529" y="27"/>
                  </a:lnTo>
                  <a:lnTo>
                    <a:pt x="521" y="34"/>
                  </a:lnTo>
                  <a:lnTo>
                    <a:pt x="512" y="43"/>
                  </a:lnTo>
                  <a:lnTo>
                    <a:pt x="505" y="53"/>
                  </a:lnTo>
                  <a:lnTo>
                    <a:pt x="499" y="63"/>
                  </a:lnTo>
                  <a:lnTo>
                    <a:pt x="494" y="73"/>
                  </a:lnTo>
                  <a:lnTo>
                    <a:pt x="490" y="84"/>
                  </a:lnTo>
                  <a:lnTo>
                    <a:pt x="488" y="95"/>
                  </a:lnTo>
                  <a:lnTo>
                    <a:pt x="486" y="108"/>
                  </a:lnTo>
                  <a:lnTo>
                    <a:pt x="485" y="120"/>
                  </a:lnTo>
                  <a:lnTo>
                    <a:pt x="485" y="2731"/>
                  </a:lnTo>
                  <a:lnTo>
                    <a:pt x="486" y="2743"/>
                  </a:lnTo>
                  <a:lnTo>
                    <a:pt x="485" y="2755"/>
                  </a:lnTo>
                  <a:lnTo>
                    <a:pt x="484" y="2756"/>
                  </a:lnTo>
                  <a:lnTo>
                    <a:pt x="4701" y="2756"/>
                  </a:lnTo>
                  <a:lnTo>
                    <a:pt x="4700" y="2755"/>
                  </a:lnTo>
                  <a:close/>
                  <a:moveTo>
                    <a:pt x="4401" y="2552"/>
                  </a:moveTo>
                  <a:lnTo>
                    <a:pt x="784" y="2552"/>
                  </a:lnTo>
                  <a:lnTo>
                    <a:pt x="784" y="299"/>
                  </a:lnTo>
                  <a:lnTo>
                    <a:pt x="4401" y="299"/>
                  </a:lnTo>
                  <a:lnTo>
                    <a:pt x="4401" y="2552"/>
                  </a:lnTo>
                  <a:close/>
                  <a:moveTo>
                    <a:pt x="5172" y="3676"/>
                  </a:moveTo>
                  <a:lnTo>
                    <a:pt x="12" y="3676"/>
                  </a:lnTo>
                  <a:lnTo>
                    <a:pt x="0" y="3700"/>
                  </a:lnTo>
                  <a:lnTo>
                    <a:pt x="1" y="3713"/>
                  </a:lnTo>
                  <a:lnTo>
                    <a:pt x="2" y="3727"/>
                  </a:lnTo>
                  <a:lnTo>
                    <a:pt x="5" y="3741"/>
                  </a:lnTo>
                  <a:lnTo>
                    <a:pt x="9" y="3756"/>
                  </a:lnTo>
                  <a:lnTo>
                    <a:pt x="14" y="3771"/>
                  </a:lnTo>
                  <a:lnTo>
                    <a:pt x="20" y="3786"/>
                  </a:lnTo>
                  <a:lnTo>
                    <a:pt x="28" y="3801"/>
                  </a:lnTo>
                  <a:lnTo>
                    <a:pt x="36" y="3815"/>
                  </a:lnTo>
                  <a:lnTo>
                    <a:pt x="44" y="3828"/>
                  </a:lnTo>
                  <a:lnTo>
                    <a:pt x="53" y="3841"/>
                  </a:lnTo>
                  <a:lnTo>
                    <a:pt x="63" y="3852"/>
                  </a:lnTo>
                  <a:lnTo>
                    <a:pt x="73" y="3861"/>
                  </a:lnTo>
                  <a:lnTo>
                    <a:pt x="85" y="3869"/>
                  </a:lnTo>
                  <a:lnTo>
                    <a:pt x="96" y="3875"/>
                  </a:lnTo>
                  <a:lnTo>
                    <a:pt x="108" y="3878"/>
                  </a:lnTo>
                  <a:lnTo>
                    <a:pt x="114" y="3879"/>
                  </a:lnTo>
                  <a:lnTo>
                    <a:pt x="120" y="3880"/>
                  </a:lnTo>
                  <a:lnTo>
                    <a:pt x="5065" y="3880"/>
                  </a:lnTo>
                  <a:lnTo>
                    <a:pt x="5071" y="3879"/>
                  </a:lnTo>
                  <a:lnTo>
                    <a:pt x="5077" y="3878"/>
                  </a:lnTo>
                  <a:lnTo>
                    <a:pt x="5089" y="3875"/>
                  </a:lnTo>
                  <a:lnTo>
                    <a:pt x="5101" y="3869"/>
                  </a:lnTo>
                  <a:lnTo>
                    <a:pt x="5112" y="3861"/>
                  </a:lnTo>
                  <a:lnTo>
                    <a:pt x="5122" y="3852"/>
                  </a:lnTo>
                  <a:lnTo>
                    <a:pt x="5132" y="3841"/>
                  </a:lnTo>
                  <a:lnTo>
                    <a:pt x="5141" y="3828"/>
                  </a:lnTo>
                  <a:lnTo>
                    <a:pt x="5150" y="3815"/>
                  </a:lnTo>
                  <a:lnTo>
                    <a:pt x="5158" y="3801"/>
                  </a:lnTo>
                  <a:lnTo>
                    <a:pt x="5165" y="3786"/>
                  </a:lnTo>
                  <a:lnTo>
                    <a:pt x="5171" y="3771"/>
                  </a:lnTo>
                  <a:lnTo>
                    <a:pt x="5176" y="3756"/>
                  </a:lnTo>
                  <a:lnTo>
                    <a:pt x="5180" y="3741"/>
                  </a:lnTo>
                  <a:lnTo>
                    <a:pt x="5182" y="3727"/>
                  </a:lnTo>
                  <a:lnTo>
                    <a:pt x="5184" y="3713"/>
                  </a:lnTo>
                  <a:lnTo>
                    <a:pt x="5185" y="3700"/>
                  </a:lnTo>
                  <a:lnTo>
                    <a:pt x="5172" y="367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bIns="360000"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8" name="椭圆 17"/>
          <p:cNvSpPr/>
          <p:nvPr/>
        </p:nvSpPr>
        <p:spPr>
          <a:xfrm>
            <a:off x="1997946" y="849544"/>
            <a:ext cx="576000" cy="5760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400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kumimoji="0" lang="en-US" altLang="zh-CN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540463" y="1284011"/>
            <a:ext cx="6129404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、计算应交所得税＝应纳税所得额</a:t>
            </a:r>
            <a:r>
              <a:rPr lang="en-US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×</a:t>
            </a:r>
            <a:r>
              <a:rPr lang="zh-CN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税率</a:t>
            </a:r>
          </a:p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借：所得税费用</a:t>
            </a:r>
          </a:p>
          <a:p>
            <a:pPr>
              <a:lnSpc>
                <a:spcPct val="150000"/>
              </a:lnSpc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贷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：应交税费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应交所得税</a:t>
            </a:r>
          </a:p>
          <a:p>
            <a:pPr>
              <a:lnSpc>
                <a:spcPct val="150000"/>
              </a:lnSpc>
            </a:pPr>
            <a:r>
              <a:rPr lang="en-US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、交纳所得税：</a:t>
            </a:r>
          </a:p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借：应交税费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应交所得税</a:t>
            </a:r>
          </a:p>
          <a:p>
            <a:pPr>
              <a:lnSpc>
                <a:spcPct val="150000"/>
              </a:lnSpc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贷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：银行存款</a:t>
            </a:r>
          </a:p>
          <a:p>
            <a:pPr>
              <a:lnSpc>
                <a:spcPct val="150000"/>
              </a:lnSpc>
            </a:pPr>
            <a:r>
              <a:rPr lang="en-US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、结转所得税费用：</a:t>
            </a:r>
          </a:p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借：本年利润</a:t>
            </a:r>
          </a:p>
          <a:p>
            <a:pPr>
              <a:lnSpc>
                <a:spcPct val="150000"/>
              </a:lnSpc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贷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：所得税费用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2573946" y="849544"/>
            <a:ext cx="6570054" cy="4962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50000"/>
              </a:lnSpc>
              <a:defRPr/>
            </a:pPr>
            <a:r>
              <a:rPr lang="zh-CN" altLang="zh-CN" sz="2000" b="1" kern="0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无递延所得税情况的账务处理</a:t>
            </a:r>
            <a:endParaRPr lang="zh-CN" altLang="en-US" sz="2000" b="1" kern="0" dirty="0">
              <a:solidFill>
                <a:srgbClr val="084CA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49272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 smtClean="0">
                <a:solidFill>
                  <a:srgbClr val="FFFFFF"/>
                </a:solidFill>
                <a:latin typeface="微软雅黑"/>
                <a:ea typeface="微软雅黑"/>
              </a:rPr>
              <a:t>4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8" y="230618"/>
            <a:ext cx="4116518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所得税费用</a:t>
            </a: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的</a:t>
            </a: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账务处理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107700" y="1333470"/>
            <a:ext cx="1760598" cy="1690207"/>
            <a:chOff x="1715" y="4363"/>
            <a:chExt cx="3628" cy="3490"/>
          </a:xfrm>
        </p:grpSpPr>
        <p:sp>
          <p:nvSpPr>
            <p:cNvPr id="16" name="椭圆 15"/>
            <p:cNvSpPr/>
            <p:nvPr/>
          </p:nvSpPr>
          <p:spPr>
            <a:xfrm>
              <a:off x="1715" y="4363"/>
              <a:ext cx="3628" cy="3490"/>
            </a:xfrm>
            <a:prstGeom prst="ellipse">
              <a:avLst/>
            </a:prstGeom>
            <a:solidFill>
              <a:srgbClr val="084CA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7" name=" 2050"/>
            <p:cNvSpPr/>
            <p:nvPr/>
          </p:nvSpPr>
          <p:spPr bwMode="auto">
            <a:xfrm>
              <a:off x="2601" y="5210"/>
              <a:ext cx="1856" cy="1796"/>
            </a:xfrm>
            <a:custGeom>
              <a:avLst/>
              <a:gdLst>
                <a:gd name="T0" fmla="*/ 151004 w 5185"/>
                <a:gd name="T1" fmla="*/ 1065477 h 3880"/>
                <a:gd name="T2" fmla="*/ 1873403 w 5185"/>
                <a:gd name="T3" fmla="*/ 1297678 h 3880"/>
                <a:gd name="T4" fmla="*/ 751713 w 5185"/>
                <a:gd name="T5" fmla="*/ 1241832 h 3880"/>
                <a:gd name="T6" fmla="*/ 1108464 w 5185"/>
                <a:gd name="T7" fmla="*/ 1148144 h 3880"/>
                <a:gd name="T8" fmla="*/ 751713 w 5185"/>
                <a:gd name="T9" fmla="*/ 1241832 h 3880"/>
                <a:gd name="T10" fmla="*/ 1726808 w 5185"/>
                <a:gd name="T11" fmla="*/ 1012203 h 3880"/>
                <a:gd name="T12" fmla="*/ 1726073 w 5185"/>
                <a:gd name="T13" fmla="*/ 1007794 h 3880"/>
                <a:gd name="T14" fmla="*/ 1726808 w 5185"/>
                <a:gd name="T15" fmla="*/ 44089 h 3880"/>
                <a:gd name="T16" fmla="*/ 1726441 w 5185"/>
                <a:gd name="T17" fmla="*/ 39680 h 3880"/>
                <a:gd name="T18" fmla="*/ 1724604 w 5185"/>
                <a:gd name="T19" fmla="*/ 30862 h 3880"/>
                <a:gd name="T20" fmla="*/ 1721297 w 5185"/>
                <a:gd name="T21" fmla="*/ 23147 h 3880"/>
                <a:gd name="T22" fmla="*/ 1716888 w 5185"/>
                <a:gd name="T23" fmla="*/ 15798 h 3880"/>
                <a:gd name="T24" fmla="*/ 1711010 w 5185"/>
                <a:gd name="T25" fmla="*/ 9920 h 3880"/>
                <a:gd name="T26" fmla="*/ 1703662 w 5185"/>
                <a:gd name="T27" fmla="*/ 5144 h 3880"/>
                <a:gd name="T28" fmla="*/ 1695946 w 5185"/>
                <a:gd name="T29" fmla="*/ 1837 h 3880"/>
                <a:gd name="T30" fmla="*/ 1687128 w 5185"/>
                <a:gd name="T31" fmla="*/ 367 h 3880"/>
                <a:gd name="T32" fmla="*/ 222281 w 5185"/>
                <a:gd name="T33" fmla="*/ 0 h 3880"/>
                <a:gd name="T34" fmla="*/ 217872 w 5185"/>
                <a:gd name="T35" fmla="*/ 367 h 3880"/>
                <a:gd name="T36" fmla="*/ 209054 w 5185"/>
                <a:gd name="T37" fmla="*/ 1837 h 3880"/>
                <a:gd name="T38" fmla="*/ 201338 w 5185"/>
                <a:gd name="T39" fmla="*/ 5144 h 3880"/>
                <a:gd name="T40" fmla="*/ 194358 w 5185"/>
                <a:gd name="T41" fmla="*/ 9920 h 3880"/>
                <a:gd name="T42" fmla="*/ 188112 w 5185"/>
                <a:gd name="T43" fmla="*/ 15798 h 3880"/>
                <a:gd name="T44" fmla="*/ 183336 w 5185"/>
                <a:gd name="T45" fmla="*/ 23147 h 3880"/>
                <a:gd name="T46" fmla="*/ 180029 w 5185"/>
                <a:gd name="T47" fmla="*/ 30862 h 3880"/>
                <a:gd name="T48" fmla="*/ 178559 w 5185"/>
                <a:gd name="T49" fmla="*/ 39680 h 3880"/>
                <a:gd name="T50" fmla="*/ 178192 w 5185"/>
                <a:gd name="T51" fmla="*/ 1003386 h 3880"/>
                <a:gd name="T52" fmla="*/ 178559 w 5185"/>
                <a:gd name="T53" fmla="*/ 1007794 h 3880"/>
                <a:gd name="T54" fmla="*/ 178192 w 5185"/>
                <a:gd name="T55" fmla="*/ 1012203 h 3880"/>
                <a:gd name="T56" fmla="*/ 1727176 w 5185"/>
                <a:gd name="T57" fmla="*/ 1012571 h 3880"/>
                <a:gd name="T58" fmla="*/ 1616954 w 5185"/>
                <a:gd name="T59" fmla="*/ 937620 h 3880"/>
                <a:gd name="T60" fmla="*/ 288046 w 5185"/>
                <a:gd name="T61" fmla="*/ 109854 h 3880"/>
                <a:gd name="T62" fmla="*/ 1616954 w 5185"/>
                <a:gd name="T63" fmla="*/ 937620 h 3880"/>
                <a:gd name="T64" fmla="*/ 4409 w 5185"/>
                <a:gd name="T65" fmla="*/ 1350584 h 3880"/>
                <a:gd name="T66" fmla="*/ 0 w 5185"/>
                <a:gd name="T67" fmla="*/ 1359402 h 3880"/>
                <a:gd name="T68" fmla="*/ 735 w 5185"/>
                <a:gd name="T69" fmla="*/ 1369322 h 3880"/>
                <a:gd name="T70" fmla="*/ 3307 w 5185"/>
                <a:gd name="T71" fmla="*/ 1379977 h 3880"/>
                <a:gd name="T72" fmla="*/ 7348 w 5185"/>
                <a:gd name="T73" fmla="*/ 1390999 h 3880"/>
                <a:gd name="T74" fmla="*/ 13227 w 5185"/>
                <a:gd name="T75" fmla="*/ 1401654 h 3880"/>
                <a:gd name="T76" fmla="*/ 19473 w 5185"/>
                <a:gd name="T77" fmla="*/ 1411206 h 3880"/>
                <a:gd name="T78" fmla="*/ 26821 w 5185"/>
                <a:gd name="T79" fmla="*/ 1418554 h 3880"/>
                <a:gd name="T80" fmla="*/ 35271 w 5185"/>
                <a:gd name="T81" fmla="*/ 1423698 h 3880"/>
                <a:gd name="T82" fmla="*/ 41884 w 5185"/>
                <a:gd name="T83" fmla="*/ 1425168 h 3880"/>
                <a:gd name="T84" fmla="*/ 1860911 w 5185"/>
                <a:gd name="T85" fmla="*/ 1425535 h 3880"/>
                <a:gd name="T86" fmla="*/ 1863116 w 5185"/>
                <a:gd name="T87" fmla="*/ 1425168 h 3880"/>
                <a:gd name="T88" fmla="*/ 1869729 w 5185"/>
                <a:gd name="T89" fmla="*/ 1423698 h 3880"/>
                <a:gd name="T90" fmla="*/ 1878179 w 5185"/>
                <a:gd name="T91" fmla="*/ 1418554 h 3880"/>
                <a:gd name="T92" fmla="*/ 1885527 w 5185"/>
                <a:gd name="T93" fmla="*/ 1411206 h 3880"/>
                <a:gd name="T94" fmla="*/ 1892141 w 5185"/>
                <a:gd name="T95" fmla="*/ 1401654 h 3880"/>
                <a:gd name="T96" fmla="*/ 1897652 w 5185"/>
                <a:gd name="T97" fmla="*/ 1390999 h 3880"/>
                <a:gd name="T98" fmla="*/ 1901693 w 5185"/>
                <a:gd name="T99" fmla="*/ 1379977 h 3880"/>
                <a:gd name="T100" fmla="*/ 1903898 w 5185"/>
                <a:gd name="T101" fmla="*/ 1369322 h 3880"/>
                <a:gd name="T102" fmla="*/ 1905000 w 5185"/>
                <a:gd name="T103" fmla="*/ 1359402 h 388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85" h="3880">
                  <a:moveTo>
                    <a:pt x="4775" y="2900"/>
                  </a:moveTo>
                  <a:lnTo>
                    <a:pt x="411" y="2900"/>
                  </a:lnTo>
                  <a:lnTo>
                    <a:pt x="87" y="3532"/>
                  </a:lnTo>
                  <a:lnTo>
                    <a:pt x="5099" y="3532"/>
                  </a:lnTo>
                  <a:lnTo>
                    <a:pt x="4775" y="2900"/>
                  </a:lnTo>
                  <a:close/>
                  <a:moveTo>
                    <a:pt x="2046" y="3380"/>
                  </a:moveTo>
                  <a:lnTo>
                    <a:pt x="2181" y="3125"/>
                  </a:lnTo>
                  <a:lnTo>
                    <a:pt x="3017" y="3125"/>
                  </a:lnTo>
                  <a:lnTo>
                    <a:pt x="3139" y="3380"/>
                  </a:lnTo>
                  <a:lnTo>
                    <a:pt x="2046" y="3380"/>
                  </a:lnTo>
                  <a:close/>
                  <a:moveTo>
                    <a:pt x="4700" y="2755"/>
                  </a:moveTo>
                  <a:lnTo>
                    <a:pt x="4700" y="2755"/>
                  </a:lnTo>
                  <a:lnTo>
                    <a:pt x="4698" y="2743"/>
                  </a:lnTo>
                  <a:lnTo>
                    <a:pt x="4700" y="2731"/>
                  </a:lnTo>
                  <a:lnTo>
                    <a:pt x="4700" y="120"/>
                  </a:lnTo>
                  <a:lnTo>
                    <a:pt x="4699" y="108"/>
                  </a:lnTo>
                  <a:lnTo>
                    <a:pt x="4697" y="95"/>
                  </a:lnTo>
                  <a:lnTo>
                    <a:pt x="4694" y="84"/>
                  </a:lnTo>
                  <a:lnTo>
                    <a:pt x="4690" y="73"/>
                  </a:lnTo>
                  <a:lnTo>
                    <a:pt x="4685" y="63"/>
                  </a:lnTo>
                  <a:lnTo>
                    <a:pt x="4680" y="53"/>
                  </a:lnTo>
                  <a:lnTo>
                    <a:pt x="4673" y="43"/>
                  </a:lnTo>
                  <a:lnTo>
                    <a:pt x="4665" y="34"/>
                  </a:lnTo>
                  <a:lnTo>
                    <a:pt x="4657" y="27"/>
                  </a:lnTo>
                  <a:lnTo>
                    <a:pt x="4647" y="20"/>
                  </a:lnTo>
                  <a:lnTo>
                    <a:pt x="4637" y="14"/>
                  </a:lnTo>
                  <a:lnTo>
                    <a:pt x="4627" y="9"/>
                  </a:lnTo>
                  <a:lnTo>
                    <a:pt x="4616" y="5"/>
                  </a:lnTo>
                  <a:lnTo>
                    <a:pt x="4605" y="2"/>
                  </a:lnTo>
                  <a:lnTo>
                    <a:pt x="4592" y="1"/>
                  </a:lnTo>
                  <a:lnTo>
                    <a:pt x="4580" y="0"/>
                  </a:lnTo>
                  <a:lnTo>
                    <a:pt x="605" y="0"/>
                  </a:lnTo>
                  <a:lnTo>
                    <a:pt x="593" y="1"/>
                  </a:lnTo>
                  <a:lnTo>
                    <a:pt x="581" y="2"/>
                  </a:lnTo>
                  <a:lnTo>
                    <a:pt x="569" y="5"/>
                  </a:lnTo>
                  <a:lnTo>
                    <a:pt x="558" y="9"/>
                  </a:lnTo>
                  <a:lnTo>
                    <a:pt x="548" y="14"/>
                  </a:lnTo>
                  <a:lnTo>
                    <a:pt x="538" y="20"/>
                  </a:lnTo>
                  <a:lnTo>
                    <a:pt x="529" y="27"/>
                  </a:lnTo>
                  <a:lnTo>
                    <a:pt x="521" y="34"/>
                  </a:lnTo>
                  <a:lnTo>
                    <a:pt x="512" y="43"/>
                  </a:lnTo>
                  <a:lnTo>
                    <a:pt x="505" y="53"/>
                  </a:lnTo>
                  <a:lnTo>
                    <a:pt x="499" y="63"/>
                  </a:lnTo>
                  <a:lnTo>
                    <a:pt x="494" y="73"/>
                  </a:lnTo>
                  <a:lnTo>
                    <a:pt x="490" y="84"/>
                  </a:lnTo>
                  <a:lnTo>
                    <a:pt x="488" y="95"/>
                  </a:lnTo>
                  <a:lnTo>
                    <a:pt x="486" y="108"/>
                  </a:lnTo>
                  <a:lnTo>
                    <a:pt x="485" y="120"/>
                  </a:lnTo>
                  <a:lnTo>
                    <a:pt x="485" y="2731"/>
                  </a:lnTo>
                  <a:lnTo>
                    <a:pt x="486" y="2743"/>
                  </a:lnTo>
                  <a:lnTo>
                    <a:pt x="485" y="2755"/>
                  </a:lnTo>
                  <a:lnTo>
                    <a:pt x="484" y="2756"/>
                  </a:lnTo>
                  <a:lnTo>
                    <a:pt x="4701" y="2756"/>
                  </a:lnTo>
                  <a:lnTo>
                    <a:pt x="4700" y="2755"/>
                  </a:lnTo>
                  <a:close/>
                  <a:moveTo>
                    <a:pt x="4401" y="2552"/>
                  </a:moveTo>
                  <a:lnTo>
                    <a:pt x="784" y="2552"/>
                  </a:lnTo>
                  <a:lnTo>
                    <a:pt x="784" y="299"/>
                  </a:lnTo>
                  <a:lnTo>
                    <a:pt x="4401" y="299"/>
                  </a:lnTo>
                  <a:lnTo>
                    <a:pt x="4401" y="2552"/>
                  </a:lnTo>
                  <a:close/>
                  <a:moveTo>
                    <a:pt x="5172" y="3676"/>
                  </a:moveTo>
                  <a:lnTo>
                    <a:pt x="12" y="3676"/>
                  </a:lnTo>
                  <a:lnTo>
                    <a:pt x="0" y="3700"/>
                  </a:lnTo>
                  <a:lnTo>
                    <a:pt x="1" y="3713"/>
                  </a:lnTo>
                  <a:lnTo>
                    <a:pt x="2" y="3727"/>
                  </a:lnTo>
                  <a:lnTo>
                    <a:pt x="5" y="3741"/>
                  </a:lnTo>
                  <a:lnTo>
                    <a:pt x="9" y="3756"/>
                  </a:lnTo>
                  <a:lnTo>
                    <a:pt x="14" y="3771"/>
                  </a:lnTo>
                  <a:lnTo>
                    <a:pt x="20" y="3786"/>
                  </a:lnTo>
                  <a:lnTo>
                    <a:pt x="28" y="3801"/>
                  </a:lnTo>
                  <a:lnTo>
                    <a:pt x="36" y="3815"/>
                  </a:lnTo>
                  <a:lnTo>
                    <a:pt x="44" y="3828"/>
                  </a:lnTo>
                  <a:lnTo>
                    <a:pt x="53" y="3841"/>
                  </a:lnTo>
                  <a:lnTo>
                    <a:pt x="63" y="3852"/>
                  </a:lnTo>
                  <a:lnTo>
                    <a:pt x="73" y="3861"/>
                  </a:lnTo>
                  <a:lnTo>
                    <a:pt x="85" y="3869"/>
                  </a:lnTo>
                  <a:lnTo>
                    <a:pt x="96" y="3875"/>
                  </a:lnTo>
                  <a:lnTo>
                    <a:pt x="108" y="3878"/>
                  </a:lnTo>
                  <a:lnTo>
                    <a:pt x="114" y="3879"/>
                  </a:lnTo>
                  <a:lnTo>
                    <a:pt x="120" y="3880"/>
                  </a:lnTo>
                  <a:lnTo>
                    <a:pt x="5065" y="3880"/>
                  </a:lnTo>
                  <a:lnTo>
                    <a:pt x="5071" y="3879"/>
                  </a:lnTo>
                  <a:lnTo>
                    <a:pt x="5077" y="3878"/>
                  </a:lnTo>
                  <a:lnTo>
                    <a:pt x="5089" y="3875"/>
                  </a:lnTo>
                  <a:lnTo>
                    <a:pt x="5101" y="3869"/>
                  </a:lnTo>
                  <a:lnTo>
                    <a:pt x="5112" y="3861"/>
                  </a:lnTo>
                  <a:lnTo>
                    <a:pt x="5122" y="3852"/>
                  </a:lnTo>
                  <a:lnTo>
                    <a:pt x="5132" y="3841"/>
                  </a:lnTo>
                  <a:lnTo>
                    <a:pt x="5141" y="3828"/>
                  </a:lnTo>
                  <a:lnTo>
                    <a:pt x="5150" y="3815"/>
                  </a:lnTo>
                  <a:lnTo>
                    <a:pt x="5158" y="3801"/>
                  </a:lnTo>
                  <a:lnTo>
                    <a:pt x="5165" y="3786"/>
                  </a:lnTo>
                  <a:lnTo>
                    <a:pt x="5171" y="3771"/>
                  </a:lnTo>
                  <a:lnTo>
                    <a:pt x="5176" y="3756"/>
                  </a:lnTo>
                  <a:lnTo>
                    <a:pt x="5180" y="3741"/>
                  </a:lnTo>
                  <a:lnTo>
                    <a:pt x="5182" y="3727"/>
                  </a:lnTo>
                  <a:lnTo>
                    <a:pt x="5184" y="3713"/>
                  </a:lnTo>
                  <a:lnTo>
                    <a:pt x="5185" y="3700"/>
                  </a:lnTo>
                  <a:lnTo>
                    <a:pt x="5172" y="367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bIns="360000"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8" name="椭圆 17"/>
          <p:cNvSpPr/>
          <p:nvPr/>
        </p:nvSpPr>
        <p:spPr>
          <a:xfrm>
            <a:off x="1997946" y="849544"/>
            <a:ext cx="576000" cy="5760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400" kern="0" noProof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kumimoji="0" lang="en-US" altLang="zh-CN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540462" y="1284011"/>
            <a:ext cx="645678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、递延所得税资产应有余额</a:t>
            </a:r>
            <a:r>
              <a:rPr lang="en-US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&gt;</a:t>
            </a:r>
            <a:r>
              <a:rPr lang="zh-CN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递延所得税资产科目余额的差额</a:t>
            </a:r>
            <a:endParaRPr lang="en-US" altLang="zh-CN" sz="1800" b="1" dirty="0">
              <a:solidFill>
                <a:srgbClr val="084CA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借：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递延所得税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资产</a:t>
            </a:r>
            <a:endParaRPr lang="en-US" altLang="zh-CN" sz="18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‌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贷：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递延所得税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费用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资本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公积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其他资本公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积等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zh-CN" sz="18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zh-CN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递延所得税资产应有</a:t>
            </a:r>
            <a:r>
              <a:rPr lang="zh-CN" altLang="zh-CN" sz="18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余额</a:t>
            </a:r>
            <a:r>
              <a:rPr lang="en-US" altLang="zh-CN" sz="18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&lt;</a:t>
            </a:r>
            <a:r>
              <a:rPr lang="zh-CN" altLang="zh-CN" sz="18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递</a:t>
            </a:r>
            <a:r>
              <a:rPr lang="zh-CN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延所得税资产科目余额的差额</a:t>
            </a:r>
            <a:endParaRPr lang="en-US" altLang="zh-CN" sz="1800" b="1" dirty="0">
              <a:solidFill>
                <a:srgbClr val="084CA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借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递延所得税费用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资本公积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其他资本公积等</a:t>
            </a:r>
            <a:endParaRPr lang="en-US" altLang="zh-CN" sz="18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‌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贷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：递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延所得税资产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2573946" y="849544"/>
            <a:ext cx="6570054" cy="4962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50000"/>
              </a:lnSpc>
              <a:defRPr/>
            </a:pPr>
            <a:r>
              <a:rPr lang="zh-CN" altLang="zh-CN" sz="2000" b="1" kern="0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有递延所得税情况的账务处理</a:t>
            </a:r>
            <a:endParaRPr lang="zh-CN" altLang="en-US" sz="2000" b="1" kern="0" dirty="0">
              <a:solidFill>
                <a:srgbClr val="084CA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35939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4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8" y="230618"/>
            <a:ext cx="4116518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所得税费用</a:t>
            </a: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的</a:t>
            </a: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账务处理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sp>
        <p:nvSpPr>
          <p:cNvPr id="25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545943" y="649144"/>
            <a:ext cx="612700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pPr lvl="0"/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案例</a:t>
            </a:r>
            <a:endParaRPr lang="zh-CN" altLang="zh-CN" sz="1800" b="1" dirty="0">
              <a:solidFill>
                <a:srgbClr val="084CA1"/>
              </a:solidFill>
              <a:ea typeface="微软雅黑"/>
              <a:cs typeface="+mn-ea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748981" y="1188988"/>
            <a:ext cx="7530495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甲公司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2018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年度按企业会计准则计算的税前会计利润为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19 900 000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元，所得税税率为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25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％。经查，甲公司当年营业外支出中有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100 000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元为税款滞纳罚金。假定甲公司全年无其他纳税调整因素。计算当期应交所得税额。</a:t>
            </a:r>
          </a:p>
        </p:txBody>
      </p:sp>
      <p:sp>
        <p:nvSpPr>
          <p:cNvPr id="28" name="矩形 27"/>
          <p:cNvSpPr/>
          <p:nvPr>
            <p:custDataLst>
              <p:tags r:id="rId7"/>
            </p:custDataLst>
          </p:nvPr>
        </p:nvSpPr>
        <p:spPr>
          <a:xfrm>
            <a:off x="748983" y="1127796"/>
            <a:ext cx="7767949" cy="45719"/>
          </a:xfrm>
          <a:prstGeom prst="rect">
            <a:avLst/>
          </a:prstGeom>
          <a:solidFill>
            <a:srgbClr val="084CA1"/>
          </a:solidFill>
          <a:ln w="25400" cap="flat" cmpd="sng" algn="ctr">
            <a:solidFill>
              <a:srgbClr val="084CA1"/>
            </a:solidFill>
            <a:prstDash val="solid"/>
          </a:ln>
          <a:effectLst/>
        </p:spPr>
        <p:txBody>
          <a:bodyPr lIns="68577" tIns="34289" rIns="68577" bIns="34289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矩形 28"/>
          <p:cNvSpPr/>
          <p:nvPr>
            <p:custDataLst>
              <p:tags r:id="rId8"/>
            </p:custDataLst>
          </p:nvPr>
        </p:nvSpPr>
        <p:spPr>
          <a:xfrm>
            <a:off x="672541" y="2451441"/>
            <a:ext cx="7844391" cy="5584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</a:ln>
          <a:effectLst/>
        </p:spPr>
        <p:txBody>
          <a:bodyPr lIns="68577" tIns="34289" rIns="68577" bIns="34289" rtlCol="0" anchor="ctr"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749888" y="2534556"/>
            <a:ext cx="7767044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甲公司当期所得税的计算如下：</a:t>
            </a:r>
          </a:p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应纳税所得额＝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19 900 000+100 000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＝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20 000 000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（元）</a:t>
            </a:r>
          </a:p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当期应交所得税额＝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20 000 000×25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％＝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5 000 000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（元）</a:t>
            </a:r>
          </a:p>
          <a:p>
            <a:pPr>
              <a:lnSpc>
                <a:spcPct val="150000"/>
              </a:lnSpc>
            </a:pP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借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：所得税费用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              5 000 000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贷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：应交税费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应交所得税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       5 000 000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36104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4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8" y="230618"/>
            <a:ext cx="4116518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所得税费用</a:t>
            </a: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的</a:t>
            </a: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账务处理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sp>
        <p:nvSpPr>
          <p:cNvPr id="25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545943" y="649144"/>
            <a:ext cx="612700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pPr lvl="0"/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案例</a:t>
            </a:r>
            <a:endParaRPr lang="zh-CN" altLang="zh-CN" sz="1800" b="1" dirty="0">
              <a:solidFill>
                <a:srgbClr val="084CA1"/>
              </a:solidFill>
              <a:ea typeface="微软雅黑"/>
              <a:cs typeface="+mn-ea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748981" y="1188988"/>
            <a:ext cx="7530495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>
                <a:latin typeface="微软雅黑" pitchFamily="34" charset="-122"/>
                <a:ea typeface="微软雅黑" pitchFamily="34" charset="-122"/>
              </a:rPr>
              <a:t>甲公司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2018</a:t>
            </a:r>
            <a:r>
              <a:rPr lang="zh-CN" altLang="en-US" sz="1800" dirty="0">
                <a:latin typeface="微软雅黑" pitchFamily="34" charset="-122"/>
                <a:ea typeface="微软雅黑" pitchFamily="34" charset="-122"/>
              </a:rPr>
              <a:t>年度的税前会计利润为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10 000 000</a:t>
            </a:r>
            <a:r>
              <a:rPr lang="zh-CN" altLang="en-US" sz="1800" dirty="0">
                <a:latin typeface="微软雅黑" pitchFamily="34" charset="-122"/>
                <a:ea typeface="微软雅黑" pitchFamily="34" charset="-122"/>
              </a:rPr>
              <a:t>元，所得税税率为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25</a:t>
            </a:r>
            <a:r>
              <a:rPr lang="zh-CN" altLang="en-US" sz="1800" dirty="0">
                <a:latin typeface="微软雅黑" pitchFamily="34" charset="-122"/>
                <a:ea typeface="微软雅黑" pitchFamily="34" charset="-122"/>
              </a:rPr>
              <a:t>％。当年按税法核定的全年计税工资为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2 000 000</a:t>
            </a:r>
            <a:r>
              <a:rPr lang="zh-CN" altLang="en-US" sz="1800" dirty="0">
                <a:latin typeface="微软雅黑" pitchFamily="34" charset="-122"/>
                <a:ea typeface="微软雅黑" pitchFamily="34" charset="-122"/>
              </a:rPr>
              <a:t>元，甲公司全年实发工资为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1 800 000</a:t>
            </a:r>
            <a:r>
              <a:rPr lang="zh-CN" altLang="en-US" sz="1800" dirty="0">
                <a:latin typeface="微软雅黑" pitchFamily="34" charset="-122"/>
                <a:ea typeface="微软雅黑" pitchFamily="34" charset="-122"/>
              </a:rPr>
              <a:t>元。假定甲公司全年无其他纳税调整因素。甲公司递延所得税负债年初数为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400 000</a:t>
            </a:r>
            <a:r>
              <a:rPr lang="zh-CN" altLang="en-US" sz="1800" dirty="0">
                <a:latin typeface="微软雅黑" pitchFamily="34" charset="-122"/>
                <a:ea typeface="微软雅黑" pitchFamily="34" charset="-122"/>
              </a:rPr>
              <a:t>元，年末数为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500 000</a:t>
            </a:r>
            <a:r>
              <a:rPr lang="zh-CN" altLang="en-US" sz="1800" dirty="0">
                <a:latin typeface="微软雅黑" pitchFamily="34" charset="-122"/>
                <a:ea typeface="微软雅黑" pitchFamily="34" charset="-122"/>
              </a:rPr>
              <a:t>元，递延所得税资产年初数为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250 000</a:t>
            </a:r>
            <a:r>
              <a:rPr lang="zh-CN" altLang="en-US" sz="1800" dirty="0">
                <a:latin typeface="微软雅黑" pitchFamily="34" charset="-122"/>
                <a:ea typeface="微软雅黑" pitchFamily="34" charset="-122"/>
              </a:rPr>
              <a:t>元，年末数为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200 000</a:t>
            </a:r>
            <a:r>
              <a:rPr lang="zh-CN" altLang="en-US" sz="1800" dirty="0">
                <a:latin typeface="微软雅黑" pitchFamily="34" charset="-122"/>
                <a:ea typeface="微软雅黑" pitchFamily="34" charset="-122"/>
              </a:rPr>
              <a:t>元。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矩形 27"/>
          <p:cNvSpPr/>
          <p:nvPr>
            <p:custDataLst>
              <p:tags r:id="rId7"/>
            </p:custDataLst>
          </p:nvPr>
        </p:nvSpPr>
        <p:spPr>
          <a:xfrm>
            <a:off x="748983" y="1127796"/>
            <a:ext cx="7767949" cy="45719"/>
          </a:xfrm>
          <a:prstGeom prst="rect">
            <a:avLst/>
          </a:prstGeom>
          <a:solidFill>
            <a:srgbClr val="084CA1"/>
          </a:solidFill>
          <a:ln w="25400" cap="flat" cmpd="sng" algn="ctr">
            <a:solidFill>
              <a:srgbClr val="084CA1"/>
            </a:solidFill>
            <a:prstDash val="solid"/>
          </a:ln>
          <a:effectLst/>
        </p:spPr>
        <p:txBody>
          <a:bodyPr lIns="68577" tIns="34289" rIns="68577" bIns="34289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矩形 28"/>
          <p:cNvSpPr/>
          <p:nvPr>
            <p:custDataLst>
              <p:tags r:id="rId8"/>
            </p:custDataLst>
          </p:nvPr>
        </p:nvSpPr>
        <p:spPr>
          <a:xfrm>
            <a:off x="672541" y="3298116"/>
            <a:ext cx="7844391" cy="5584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</a:ln>
          <a:effectLst/>
        </p:spPr>
        <p:txBody>
          <a:bodyPr lIns="68577" tIns="34289" rIns="68577" bIns="34289" rtlCol="0" anchor="ctr"/>
          <a:lstStyle/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327378" y="3381231"/>
            <a:ext cx="8726311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甲公司所得税费用的计算如下：</a:t>
            </a:r>
          </a:p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递延所得税费用＝（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500 000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－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400 000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）＋（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250 000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－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200 000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）＝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150 000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（元）</a:t>
            </a:r>
          </a:p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所得税费用＝当期所得税＋递延所得税费用＝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2 500 000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＋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150 000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＝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2 650 000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（元）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36468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4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8" y="230618"/>
            <a:ext cx="4116518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所得税费用</a:t>
            </a: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的</a:t>
            </a: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账务处理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sp>
        <p:nvSpPr>
          <p:cNvPr id="25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545943" y="649144"/>
            <a:ext cx="612700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pPr lvl="0"/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案例</a:t>
            </a:r>
            <a:endParaRPr lang="zh-CN" altLang="zh-CN" sz="1800" b="1" dirty="0">
              <a:solidFill>
                <a:srgbClr val="084CA1"/>
              </a:solidFill>
              <a:ea typeface="微软雅黑"/>
              <a:cs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72808" y="1133231"/>
            <a:ext cx="680523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甲公司会计分录如下：</a:t>
            </a:r>
          </a:p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借：所得税费用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             2 650 000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　　贷：应交税费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应交所得税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       2 500 000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　　　　递延所得税负债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                 100 000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　　　　递延所得税资产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                  50 000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期末将所得税费用结转入‌“本年利润‌</a:t>
            </a:r>
            <a:r>
              <a:rPr lang="en-US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科目：</a:t>
            </a:r>
          </a:p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　 　借：本年利润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               2 650 000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　　　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贷：所得税费用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                    2 650 000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38815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CONTENTSID" val="1129"/>
  <p:tag name="MH_SECTIONID" val="1130,1131,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Oval 2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Oval 2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Oval 2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2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27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Straight Connector 1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Text Placeholder 3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文本框 16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150995200*i*4"/>
  <p:tag name="KSO_WM_TEMPLATE_CATEGORY" val="diagram"/>
  <p:tag name="KSO_WM_TEMPLATE_INDEX" val="169019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150995200*i*5"/>
  <p:tag name="KSO_WM_TEMPLATE_CATEGORY" val="diagram"/>
  <p:tag name="KSO_WM_TEMPLATE_INDEX" val="169019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18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150995200*i*4"/>
  <p:tag name="KSO_WM_TEMPLATE_CATEGORY" val="diagram"/>
  <p:tag name="KSO_WM_TEMPLATE_INDEX" val="169019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150995200*i*5"/>
  <p:tag name="KSO_WM_TEMPLATE_CATEGORY" val="diagram"/>
  <p:tag name="KSO_WM_TEMPLATE_INDEX" val="169019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19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2639"/>
  <p:tag name="MH_LIBRARY" val="GRAPHIC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2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2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22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穿越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6849</TotalTime>
  <Words>720</Words>
  <Application>Microsoft Office PowerPoint</Application>
  <PresentationFormat>全屏显示(16:9)</PresentationFormat>
  <Paragraphs>95</Paragraphs>
  <Slides>10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10</vt:i4>
      </vt:variant>
    </vt:vector>
  </HeadingPairs>
  <TitlesOfParts>
    <vt:vector size="12" baseType="lpstr">
      <vt:lpstr>Office 主题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lujinxia</cp:lastModifiedBy>
  <cp:revision>499</cp:revision>
  <dcterms:created xsi:type="dcterms:W3CDTF">2018-01-31T05:19:00Z</dcterms:created>
  <dcterms:modified xsi:type="dcterms:W3CDTF">2018-08-23T06:03:22Z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2052-10.1.0.6929</vt:lpwstr>
  </property>
</Properties>
</file>