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gs" Target="tags/tag65.xml"/><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1402715" y="2369820"/>
            <a:ext cx="9338310" cy="193802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第七章　工作分析人员导向型操作系统	</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3623310"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第二编　工作分析的方法</a:t>
            </a:r>
            <a:endParaRPr lang="zh-CN">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管理人员职务描述问卷</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一、管理人员职务描述问卷概述</a:t>
            </a:r>
            <a:endParaRPr lang="zh-CN" altLang="zh-CN" sz="2600" b="1" dirty="0">
              <a:latin typeface="黑体" panose="02010609060101010101" pitchFamily="49" charset="-122"/>
              <a:ea typeface="黑体" panose="02010609060101010101" pitchFamily="49" charset="-122"/>
            </a:endParaRPr>
          </a:p>
          <a:p>
            <a:r>
              <a:rPr lang="zh-CN" altLang="en-US">
                <a:sym typeface="+mn-ea"/>
              </a:rPr>
              <a:t>管理人员职务描述问卷(Management Position Description Questionnaire,MPDQ)是专门针对管理人员设计的工作分析系统,是所有工作分析系统中最有针对性的一种系统。</a:t>
            </a:r>
            <a:endParaRPr lang="zh-CN" altLang="en-US"/>
          </a:p>
          <a:p>
            <a:r>
              <a:rPr lang="zh-CN" altLang="en-US">
                <a:sym typeface="+mn-ea"/>
              </a:rPr>
              <a:t>管理人员在组织中的特殊地位使得专门针对管理人员的工作分析系统具有很高的价值。组织需要通过工作分析来明确各类管理人员的工作内容以及各类管理工作之间的相同点和不同点。在这方面,管理人员职务描述问卷是最好的选择。</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管理人员职务描述问卷</a:t>
            </a:r>
            <a:endParaRPr lang="zh-CN" altLang="en-US"/>
          </a:p>
        </p:txBody>
      </p:sp>
      <p:sp>
        <p:nvSpPr>
          <p:cNvPr id="3" name="内容占位符 2"/>
          <p:cNvSpPr>
            <a:spLocks noGrp="1"/>
          </p:cNvSpPr>
          <p:nvPr>
            <p:ph idx="1"/>
          </p:nvPr>
        </p:nvSpPr>
        <p:spPr>
          <a:xfrm>
            <a:off x="622300" y="1423670"/>
            <a:ext cx="4636135"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二、MPDQ的结构与分析报告</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(一)MPDQ的内容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MPDQ中所包含的题目被分为几个部分,这些题目的分类是通过因素分析来进行的,通过因素分析,所有题目被划分为15个部分,每个部分都包含一定量的相关题目。</a:t>
            </a:r>
            <a:endParaRPr lang="zh-CN" altLang="en-US"/>
          </a:p>
        </p:txBody>
      </p:sp>
      <p:graphicFrame>
        <p:nvGraphicFramePr>
          <p:cNvPr id="4" name="表格 3"/>
          <p:cNvGraphicFramePr/>
          <p:nvPr>
            <p:custDataLst>
              <p:tags r:id="rId1"/>
            </p:custDataLst>
          </p:nvPr>
        </p:nvGraphicFramePr>
        <p:xfrm>
          <a:off x="5474652" y="1763395"/>
          <a:ext cx="6409055" cy="4084320"/>
        </p:xfrm>
        <a:graphic>
          <a:graphicData uri="http://schemas.openxmlformats.org/drawingml/2006/table">
            <a:tbl>
              <a:tblPr/>
              <a:tblGrid>
                <a:gridCol w="4509770"/>
                <a:gridCol w="976630"/>
                <a:gridCol w="922655"/>
              </a:tblGrid>
              <a:tr h="243840">
                <a:tc rowSpan="2">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MPDQ的内容</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题目数量</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描述工作行为的题目数</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其他内容的题目数</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1.一般信息(General Information)</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16</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2.决策(Decision Making)</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22</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3.计划与组织(Planning and Organizing)</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27</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4.行政(Administering)</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21</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5.控制(Controlling)</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17</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336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6.督导(Supervising)</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24</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7.咨询与创新(Consulting and Innovating)</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8.联系(Contacting)</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16</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9.协作(Coordinating)</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18</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10.表现力(Representing)</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21</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11.监控商业指标(Monitoring Business Indicators)</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19</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12.综合评定(Overall Ratings)</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13.知识技能与能力(Knowledge Skills and Abilities)</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31</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14.组织层级结构图(Organization Chart)</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15.评论(Comments and Reactions)</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0</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7</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总　计</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215</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59</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管理人员职务描述问卷</a:t>
            </a:r>
            <a:endParaRPr lang="zh-CN" altLang="en-US"/>
          </a:p>
        </p:txBody>
      </p:sp>
      <p:sp>
        <p:nvSpPr>
          <p:cNvPr id="3" name="内容占位符 2"/>
          <p:cNvSpPr>
            <a:spLocks noGrp="1"/>
          </p:cNvSpPr>
          <p:nvPr>
            <p:ph idx="1"/>
          </p:nvPr>
        </p:nvSpPr>
        <p:spPr/>
        <p:txBody>
          <a:bodyPr/>
          <a:p>
            <a:pPr marL="0" algn="just">
              <a:spcBef>
                <a:spcPts val="3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(二)评价尺度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MPDQ的第2~21部分所用的评价尺度是5级评定。针对每个题目所描述的活动,问卷填写者需要评定该活动相对于该工作所包含的所有其他项目的重要程度以及发生频率。</a:t>
            </a:r>
            <a:endParaRPr lang="zh-CN" altLang="en-US"/>
          </a:p>
          <a:p>
            <a:r>
              <a:rPr lang="zh-CN" altLang="en-US"/>
              <a:t>评价等级的描述如下:</a:t>
            </a:r>
            <a:endParaRPr lang="zh-CN" altLang="en-US"/>
          </a:p>
          <a:p>
            <a:r>
              <a:rPr lang="zh-CN" altLang="en-US"/>
              <a:t>“0”——该活动与本工作完全无关;</a:t>
            </a:r>
            <a:endParaRPr lang="zh-CN" altLang="en-US"/>
          </a:p>
          <a:p>
            <a:r>
              <a:rPr lang="zh-CN" altLang="en-US"/>
              <a:t>“1”——该活动只占本工作的一小部分且重要程度不高;</a:t>
            </a:r>
            <a:endParaRPr lang="zh-CN" altLang="en-US"/>
          </a:p>
          <a:p>
            <a:r>
              <a:rPr lang="zh-CN" altLang="en-US"/>
              <a:t>“2”——该活动属于本工作的一般重要部分;</a:t>
            </a:r>
            <a:endParaRPr lang="zh-CN" altLang="en-US"/>
          </a:p>
          <a:p>
            <a:r>
              <a:rPr lang="zh-CN" altLang="en-US"/>
              <a:t>“3”——该活动是本工作的重要组成部分;</a:t>
            </a:r>
            <a:endParaRPr lang="zh-CN" altLang="en-US"/>
          </a:p>
          <a:p>
            <a:r>
              <a:rPr lang="zh-CN" altLang="en-US"/>
              <a:t>“4”——该活动是本工作的关键部分或者说至关重要的部分。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管理人员职务描述问卷</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(三)MPDQ的管理工作维度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1.管理工作因子</a:t>
            </a:r>
            <a:endParaRPr lang="zh-CN" altLang="en-US"/>
          </a:p>
          <a:p>
            <a:r>
              <a:rPr lang="zh-CN" altLang="en-US"/>
              <a:t>2.管理绩效因子</a:t>
            </a:r>
            <a:endParaRPr lang="zh-CN" altLang="en-US"/>
          </a:p>
          <a:p>
            <a:r>
              <a:rPr lang="zh-CN" altLang="en-US"/>
              <a:t>3.工作评价因子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管理人员职务描述问卷</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三、管理人员职务描述问卷的评价</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(一)MPDQ的优点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(1)适用于不同组织内管理层级以上的职位的分析,具有很强的针对性;</a:t>
            </a:r>
            <a:endParaRPr lang="zh-CN" altLang="en-US"/>
          </a:p>
          <a:p>
            <a:r>
              <a:rPr lang="zh-CN" altLang="en-US"/>
              <a:t>(2)为培养管理人才指明了培训方向,也为正确评估管理工作提供了依据;</a:t>
            </a:r>
            <a:endParaRPr lang="zh-CN" altLang="en-US"/>
          </a:p>
          <a:p>
            <a:r>
              <a:rPr lang="zh-CN" altLang="en-US"/>
              <a:t>(3)为管理工作的分类和确定管理职业发展路径提供了依据;</a:t>
            </a:r>
            <a:endParaRPr lang="zh-CN" altLang="en-US"/>
          </a:p>
          <a:p>
            <a:r>
              <a:rPr lang="zh-CN" altLang="en-US"/>
              <a:t>(4)为管理人员的薪酬设计、选拔程序以及提炼绩效考核指标奠定了基础。</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(二)MPDQ的缺点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(1)由于管理工作的复杂性,难以深入分析所有类型的管理工作;</a:t>
            </a:r>
            <a:endParaRPr lang="zh-CN" altLang="en-US"/>
          </a:p>
          <a:p>
            <a:r>
              <a:rPr lang="zh-CN" altLang="en-US"/>
              <a:t>(2)成本较高,投入较大。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临界特质分析系统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一、临界特质分析系统概述</a:t>
            </a:r>
            <a:endParaRPr lang="zh-CN" altLang="zh-CN" sz="2600" b="1" dirty="0">
              <a:latin typeface="黑体" panose="02010609060101010101" pitchFamily="49" charset="-122"/>
              <a:ea typeface="黑体" panose="02010609060101010101" pitchFamily="49" charset="-122"/>
            </a:endParaRPr>
          </a:p>
          <a:p>
            <a:r>
              <a:rPr lang="zh-CN" altLang="en-US"/>
              <a:t>临界特质分析系统(Threshold Traits Analysis System,TTAS)是完全以个人特质为导向的工作分析系统。它的设计目的是为了提供标准化的信息以辨别人们为基本完成和高效完成某类工作至少需要具备哪些品质、特征,TTAS称这些品质和特征为临界特质(Threshold Traits)。</a:t>
            </a:r>
            <a:endParaRPr lang="zh-CN" altLang="en-US"/>
          </a:p>
          <a:p>
            <a:r>
              <a:rPr lang="zh-CN" altLang="en-US"/>
              <a:t>(1)每个工作都具有两方面的特征:一是任职者必须完成的工作任务和活动,二是为了完成这些工作任务需要满足的条件。一份完整的工作说明书必须包括和这项工作相关的所有任务、活动和要求。</a:t>
            </a:r>
            <a:endParaRPr lang="zh-CN" altLang="en-US"/>
          </a:p>
          <a:p>
            <a:r>
              <a:rPr lang="zh-CN" altLang="en-US"/>
              <a:t>(2)为了实现人员甄选、配置、开发和激励,一份工作说明书必须明确任职者完成工作职能所需要具备的特质。</a:t>
            </a:r>
            <a:endParaRPr lang="zh-CN" altLang="en-US"/>
          </a:p>
          <a:p>
            <a:r>
              <a:rPr lang="zh-CN" altLang="en-US"/>
              <a:t>(3)为了便于辨别工作对任职者特质的要求,有必要开发一种特质库,这种特质库能用有限的特质描述涵盖所有工作和职业对任职者的要求。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临界特质分析系统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二、临界特质分析系统的评价</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(一)实用性不强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(二)过于精确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(三)过于复杂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615055" y="754380"/>
            <a:ext cx="5080000" cy="922020"/>
          </a:xfrm>
          <a:prstGeom prst="rect">
            <a:avLst/>
          </a:prstGeom>
          <a:noFill/>
          <a:ln w="9525">
            <a:noFill/>
          </a:ln>
        </p:spPr>
        <p:txBody>
          <a:bodyPr>
            <a:spAutoFit/>
          </a:bodyPr>
          <a:p>
            <a:pPr indent="0"/>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endParaRPr lang="en-US" altLang="en-US" b="0">
              <a:solidFill>
                <a:srgbClr val="000000"/>
              </a:solidFill>
              <a:latin typeface="汉仪中黑S" panose="00020600040101010101" charset="-122"/>
              <a:ea typeface="汉仪中黑S" panose="00020600040101010101" charset="-122"/>
              <a:cs typeface="汉仪中黑S" panose="00020600040101010101" charset="-122"/>
            </a:endParaRPr>
          </a:p>
        </p:txBody>
      </p:sp>
      <p:grpSp>
        <p:nvGrpSpPr>
          <p:cNvPr id="7" name="组合 6"/>
          <p:cNvGrpSpPr/>
          <p:nvPr/>
        </p:nvGrpSpPr>
        <p:grpSpPr>
          <a:xfrm>
            <a:off x="2887345" y="2379980"/>
            <a:ext cx="6361430" cy="2926080"/>
            <a:chOff x="5597" y="2503"/>
            <a:chExt cx="10018" cy="4608"/>
          </a:xfrm>
        </p:grpSpPr>
        <p:grpSp>
          <p:nvGrpSpPr>
            <p:cNvPr id="23556" name="组合 23555"/>
            <p:cNvGrpSpPr/>
            <p:nvPr/>
          </p:nvGrpSpPr>
          <p:grpSpPr>
            <a:xfrm>
              <a:off x="5597" y="2503"/>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第一节　职务分析问卷法</a:t>
                </a:r>
                <a:endParaRPr lang="en-US" altLang="zh-CN" sz="2400" dirty="0">
                  <a:latin typeface="汉仪文黑-85W" panose="00020600040101010101" charset="-122"/>
                  <a:ea typeface="汉仪文黑-85W" panose="00020600040101010101" charset="-122"/>
                  <a:sym typeface="+mn-ea"/>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a:off x="5597" y="3715"/>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第二节　工作要素法</a:t>
                </a:r>
                <a:endParaRPr lang="en-US" altLang="zh-CN" sz="2400" dirty="0">
                  <a:latin typeface="汉仪文黑-85W" panose="00020600040101010101" charset="-122"/>
                  <a:ea typeface="汉仪文黑-85W" panose="00020600040101010101" charset="-122"/>
                  <a:sym typeface="+mn-ea"/>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a:off x="5597" y="4915"/>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第三节　管理人员职务描述问卷</a:t>
                </a:r>
                <a:endParaRPr lang="en-US" altLang="zh-CN" sz="2400" dirty="0">
                  <a:latin typeface="汉仪文黑-85W" panose="00020600040101010101" charset="-122"/>
                  <a:ea typeface="汉仪文黑-85W" panose="00020600040101010101" charset="-122"/>
                  <a:sym typeface="+mn-ea"/>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a:off x="5597" y="6115"/>
              <a:ext cx="10018" cy="996"/>
              <a:chOff x="0" y="0"/>
              <a:chExt cx="2996" cy="320"/>
            </a:xfrm>
          </p:grpSpPr>
          <p:sp>
            <p:nvSpPr>
              <p:cNvPr id="23584" name="AutoShape 32"/>
              <p:cNvSpPr/>
              <p:nvPr/>
            </p:nvSpPr>
            <p:spPr>
              <a:xfrm>
                <a:off x="21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indent="0" algn="l"/>
                <a:r>
                  <a:rPr lang="en-US" altLang="zh-CN" sz="2400" dirty="0">
                    <a:latin typeface="汉仪文黑-85W" panose="00020600040101010101" charset="-122"/>
                    <a:ea typeface="汉仪文黑-85W" panose="00020600040101010101" charset="-122"/>
                    <a:sym typeface="+mn-ea"/>
                  </a:rPr>
                  <a:t>第四节　临界特质分析系统</a:t>
                </a:r>
                <a:endParaRPr lang="en-US" altLang="zh-CN" sz="2400" dirty="0">
                  <a:latin typeface="汉仪文黑-85W" panose="00020600040101010101" charset="-122"/>
                  <a:ea typeface="汉仪文黑-85W" panose="00020600040101010101" charset="-122"/>
                  <a:sym typeface="+mn-ea"/>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5" name="标题 4"/>
          <p:cNvSpPr>
            <a:spLocks noGrp="1"/>
          </p:cNvSpPr>
          <p:nvPr>
            <p:ph type="title"/>
          </p:nvPr>
        </p:nvSpPr>
        <p:spPr/>
        <p:txBody>
          <a:bodyPr/>
          <a:lstStyle/>
          <a:p>
            <a:r>
              <a:rPr lang="en-US" sz="3600" dirty="0">
                <a:cs typeface="汉仪文黑-85W" panose="00020600040101010101" charset="-122"/>
              </a:rPr>
              <a:t>目 录</a:t>
            </a:r>
            <a:endParaRPr lang="en-US" sz="3600" dirty="0">
              <a:cs typeface="汉仪文黑-85W"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职务分析问卷法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一、职务分析问卷概述</a:t>
            </a:r>
            <a:endParaRPr lang="zh-CN" altLang="zh-CN" sz="2600" b="1" dirty="0">
              <a:latin typeface="黑体" panose="02010609060101010101" pitchFamily="49" charset="-122"/>
              <a:ea typeface="黑体" panose="02010609060101010101" pitchFamily="49" charset="-122"/>
            </a:endParaRPr>
          </a:p>
          <a:p>
            <a:r>
              <a:rPr lang="zh-CN" altLang="en-US"/>
              <a:t>职务分析问卷(Position Analysis Questionnaire,PAQ)是19世纪50年代末期为分析一系列广泛的职位而开发出的工作分析系统。确切地说,PAQ是通过标准化、结构化的问卷形式来收集工作信息的,因此它表现了一般的工作行为、工作条件或者职位特征。</a:t>
            </a:r>
            <a:endParaRPr lang="zh-CN" altLang="en-US"/>
          </a:p>
          <a:p>
            <a:r>
              <a:rPr lang="zh-CN" altLang="en-US"/>
              <a:t>具体来说,它收集了以下六大类信息:</a:t>
            </a:r>
            <a:endParaRPr lang="zh-CN" altLang="en-US"/>
          </a:p>
          <a:p>
            <a:r>
              <a:rPr lang="zh-CN" altLang="en-US"/>
              <a:t>(1)信息来源:工人从哪儿以及如何获得执行工作所需的信息;</a:t>
            </a:r>
            <a:endParaRPr lang="zh-CN" altLang="en-US"/>
          </a:p>
          <a:p>
            <a:r>
              <a:rPr lang="zh-CN" altLang="en-US"/>
              <a:t>(2)智力过程:执行工作所涉及的推理、决策、计划和信息处理活动;</a:t>
            </a:r>
            <a:endParaRPr lang="zh-CN" altLang="en-US"/>
          </a:p>
          <a:p>
            <a:r>
              <a:rPr lang="zh-CN" altLang="en-US"/>
              <a:t>(3)工作产出:工人执行工作时所使用的身体活动、工具以及方法;</a:t>
            </a:r>
            <a:endParaRPr lang="zh-CN" altLang="en-US"/>
          </a:p>
          <a:p>
            <a:r>
              <a:rPr lang="zh-CN" altLang="en-US"/>
              <a:t>(4)人际关系:执行工作所要求的与他人之间的关系;</a:t>
            </a:r>
            <a:endParaRPr lang="zh-CN" altLang="en-US"/>
          </a:p>
          <a:p>
            <a:r>
              <a:rPr lang="zh-CN" altLang="en-US"/>
              <a:t>(5)工作背景:执行工作的物理和社会背景;</a:t>
            </a:r>
            <a:endParaRPr lang="zh-CN" altLang="en-US"/>
          </a:p>
          <a:p>
            <a:r>
              <a:rPr lang="zh-CN" altLang="en-US"/>
              <a:t>(6)其他职位特征:其他与工作相关的活动、条件和特征。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职务分析问卷法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二、职务分析问卷的操作过程与关键控制点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(一)明确工作分析的目的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(二)赢得组织的支持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(三)确定信息收集的范围与方式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(四)培训PAQ分析人员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(五)与员工沟通整个项目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(六)收集信息并编码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(七)分析工作分析的结果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职务分析问卷法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三、职务分析问卷的评价</a:t>
            </a:r>
            <a:endParaRPr lang="zh-CN" altLang="zh-CN" sz="2600" b="1" dirty="0">
              <a:latin typeface="黑体" panose="02010609060101010101" pitchFamily="49" charset="-122"/>
              <a:ea typeface="黑体" panose="02010609060101010101" pitchFamily="49" charset="-122"/>
            </a:endParaRPr>
          </a:p>
          <a:p>
            <a:r>
              <a:rPr lang="zh-CN" altLang="en-US"/>
              <a:t>首先,PAQ为收集职位诸多方面的量化资料提供了一种标准化工具,而标准化有助于确保不同的职位以相似的方式得到评估;并且由于收集到量化的、标准化的信息,就能够对不同职位进行比较。尤其是在计算机技术高度发展的今天,可以方便、快捷的通过计算机对任何一个职位的工作分析结果进行处理并与其他职位进行比较。</a:t>
            </a:r>
            <a:endParaRPr lang="zh-CN" altLang="en-US"/>
          </a:p>
          <a:p>
            <a:r>
              <a:rPr lang="zh-CN" altLang="en-US"/>
              <a:t>其次,PAQ提供了可靠的、有效的职位资料。几十年的探索和修正使得该方法成为我们所知道的少数几个拥有广泛信度和效度的工具之一。</a:t>
            </a:r>
            <a:endParaRPr lang="zh-CN" altLang="en-US"/>
          </a:p>
          <a:p>
            <a:r>
              <a:rPr lang="zh-CN" altLang="en-US"/>
              <a:t>再次,PAQ的操作性强,而且作为人员倾向性工具,其使用面相当广泛。尤其就操作层面而言,PAQ可以对职位所必需的雇员任职资格进行估计,对于建立有效的人力资源甄选项目和人力资源开发项目是非常必要的。最后,相对于其他工作分析系统来说,PAQ被认为是花费较少而且所需时间较少的工作分析工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工作要素法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一、工作要素法概述</a:t>
            </a:r>
            <a:endParaRPr lang="zh-CN" altLang="zh-CN" sz="2600" b="1" dirty="0">
              <a:latin typeface="黑体" panose="02010609060101010101" pitchFamily="49" charset="-122"/>
              <a:ea typeface="黑体" panose="02010609060101010101" pitchFamily="49" charset="-122"/>
            </a:endParaRPr>
          </a:p>
          <a:p>
            <a:r>
              <a:rPr lang="zh-CN" altLang="en-US"/>
              <a:t>工作要素法(Job Element Method,JEM)是一种典型的开放式的人员导向性工作分析系统,这种工作分析方法是由美国人事管理事务处的E.S.普里默夫(E.S.Primoff)研究并开发出来的。对于工作本身来说,其最简单的方面就是组成该工作的各种要素或者成功完成该工作所需具有的人员特征。JEM所关注的工作要素非常广泛,包括知识、技术、能力、愿望、兴趣和个性特征等。这些工作要素通过任职者、同事、直接上级和其他主题专家来收集并确定。通常,JEM所涉及的工作要素包括如下几类:</a:t>
            </a:r>
            <a:endParaRPr lang="zh-CN" altLang="en-US"/>
          </a:p>
          <a:p>
            <a:r>
              <a:rPr lang="zh-CN" altLang="en-US"/>
              <a:t>(1)知识——如专业知识的掌握程度、外语水平、知识面的宽窄等;</a:t>
            </a:r>
            <a:endParaRPr lang="zh-CN" altLang="en-US"/>
          </a:p>
          <a:p>
            <a:r>
              <a:rPr lang="zh-CN" altLang="en-US"/>
              <a:t>(2)技能——如计算机运用、驾驶技术、叉车操作技术等;</a:t>
            </a:r>
            <a:endParaRPr lang="zh-CN" altLang="en-US"/>
          </a:p>
          <a:p>
            <a:r>
              <a:rPr lang="zh-CN" altLang="en-US"/>
              <a:t>(3)能力——如口头表达能力、判断能力、管理能力等;</a:t>
            </a:r>
            <a:endParaRPr lang="zh-CN" altLang="en-US"/>
          </a:p>
          <a:p>
            <a:r>
              <a:rPr lang="zh-CN" altLang="en-US"/>
              <a:t>(4)工作习惯——如对工作的热爱程度、承担超负荷工作的意愿、工作时间不规律等;</a:t>
            </a:r>
            <a:endParaRPr lang="zh-CN" altLang="en-US"/>
          </a:p>
          <a:p>
            <a:r>
              <a:rPr lang="zh-CN" altLang="en-US"/>
              <a:t>(5)个性特点——如自信、主动性、独立性、外向、内向等。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工作要素法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二、工作要素法的实施步骤与关键控制点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(一)收集影响目标工作实现的工作要素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(二)对收集来的工作要素进行整理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(三)划分工作分析维度,确定各类要求要素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工作要素法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三、工作要素法的评价</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(一)运用JEM进行工作分析的优点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(1)JEM工作分析系统的开放性程度高,可以根据特定工作提取个性化的工作要素,并能够比较准确、全面地提取出影响某类工作绩效水平的工作因素。</a:t>
            </a:r>
            <a:endParaRPr lang="zh-CN" altLang="en-US"/>
          </a:p>
          <a:p>
            <a:r>
              <a:rPr lang="zh-CN" altLang="en-US"/>
              <a:t>(2)与其他工作分析系统相比,JEM的操作方法和数值的标准转化过程具有一定的客观性。</a:t>
            </a:r>
            <a:endParaRPr lang="zh-CN" altLang="en-US"/>
          </a:p>
          <a:p>
            <a:r>
              <a:rPr lang="zh-CN" altLang="en-US"/>
              <a:t>(3)JEM在人员招聘过程中的人员甄选以及确定培训需求方面具有很高的应用价值。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工作要素法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(二)运用JEM进行工作分析的缺点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(1)在初步确定目标工作的工作要素时,过于依赖工作分析人员对工作要素的总结。</a:t>
            </a:r>
            <a:endParaRPr lang="zh-CN" altLang="en-US"/>
          </a:p>
          <a:p>
            <a:r>
              <a:rPr lang="zh-CN" altLang="en-US"/>
              <a:t>(2)评分过程比较复杂,需要强有力的指导与控制。</a:t>
            </a:r>
            <a:endParaRPr lang="zh-CN" altLang="en-US"/>
          </a:p>
          <a:p>
            <a:r>
              <a:rPr lang="zh-CN" altLang="en-US"/>
              <a:t>(3)专家小组成员在工作要素评价时,容易偏向于肯定回答,认为这些要素是重点,另一些要素也很重要,难以取舍。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KSO_WM_UNIT_TABLE_BEAUTIFY" val="smartTable{a90f3d09-614d-4d12-abe3-89e819f7f2f2}"/>
</p:tagLst>
</file>

<file path=ppt/tags/tag65.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3468</Words>
  <Application>WPS 演示</Application>
  <PresentationFormat>宽屏</PresentationFormat>
  <Paragraphs>246</Paragraphs>
  <Slides>16</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16</vt:i4>
      </vt:variant>
    </vt:vector>
  </HeadingPairs>
  <TitlesOfParts>
    <vt:vector size="34"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黑体</vt:lpstr>
      <vt:lpstr>楷体</vt:lpstr>
      <vt:lpstr>Office 主题​​</vt:lpstr>
      <vt:lpstr>默认设计模板</vt:lpstr>
      <vt:lpstr>PowerPoint 演示文稿</vt:lpstr>
      <vt:lpstr>目 录</vt:lpstr>
      <vt:lpstr>第一节　职务分析问卷法</vt:lpstr>
      <vt:lpstr>第一节　职务分析问卷法</vt:lpstr>
      <vt:lpstr>第一节　职务分析问卷法</vt:lpstr>
      <vt:lpstr>第二节　工作要素法</vt:lpstr>
      <vt:lpstr>第二节　工作要素法</vt:lpstr>
      <vt:lpstr>第二节　工作要素法</vt:lpstr>
      <vt:lpstr>第二节　工作要素法</vt:lpstr>
      <vt:lpstr>第三节　管理人员职务描述问卷</vt:lpstr>
      <vt:lpstr>第三节　管理人员职务描述问卷</vt:lpstr>
      <vt:lpstr>第三节　管理人员职务描述问卷</vt:lpstr>
      <vt:lpstr>第三节　管理人员职务描述问卷</vt:lpstr>
      <vt:lpstr>第三节　管理人员职务描述问卷</vt:lpstr>
      <vt:lpstr>第四节　临界特质分析系统</vt:lpstr>
      <vt:lpstr>第四节　临界特质分析系统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2023-02-11T09:51:36Z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67E0DBBDE72540FC9BDB9450736DF645</vt:lpwstr>
  </property>
</Properties>
</file>