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0934" y="244936"/>
            <a:ext cx="9997016" cy="749300"/>
          </a:xfrm>
        </p:spPr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787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24114" y="313235"/>
            <a:ext cx="8699591" cy="647700"/>
          </a:xfrm>
        </p:spPr>
        <p:txBody>
          <a:bodyPr>
            <a:noAutofit/>
          </a:bodyPr>
          <a:lstStyle>
            <a:lvl1pPr algn="l">
              <a:defRPr sz="2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1" y="1358900"/>
            <a:ext cx="10947400" cy="5016499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843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" y="0"/>
            <a:ext cx="12287505" cy="68580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67781" y="2826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1"/>
            <a:ext cx="11040533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0859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8000"/>
            <a:ext cx="12325083" cy="681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153" y="317213"/>
            <a:ext cx="4076190" cy="380952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0" y="2413336"/>
            <a:ext cx="12202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　团队类型与培育</a:t>
            </a:r>
          </a:p>
        </p:txBody>
      </p:sp>
      <p:sp>
        <p:nvSpPr>
          <p:cNvPr id="18" name="矩形 17"/>
          <p:cNvSpPr/>
          <p:nvPr/>
        </p:nvSpPr>
        <p:spPr>
          <a:xfrm>
            <a:off x="505813" y="1281144"/>
            <a:ext cx="2031325" cy="3616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10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小标宋_GBK"/>
                <a:cs typeface="Times New Roman" panose="02020603050405020304" pitchFamily="18" charset="0"/>
              </a:rPr>
              <a:t>第一部分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小标宋_GBK"/>
                <a:cs typeface="Times New Roman" panose="02020603050405020304" pitchFamily="18" charset="0"/>
              </a:rPr>
              <a:t>基础篇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04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团队类型的新发展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24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三、虚拟团队</a:t>
            </a:r>
          </a:p>
          <a:p>
            <a:pPr marL="0" indent="0">
              <a:lnSpc>
                <a:spcPct val="124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虚拟团队的兴起</a:t>
            </a:r>
          </a:p>
          <a:p>
            <a:pPr>
              <a:lnSpc>
                <a:spcPct val="124000"/>
              </a:lnSpc>
            </a:pPr>
            <a:r>
              <a:rPr lang="zh-CN" altLang="zh-CN" dirty="0"/>
              <a:t>所谓虚拟团队</a:t>
            </a:r>
            <a:r>
              <a:rPr lang="en-US" altLang="zh-CN" dirty="0"/>
              <a:t>,</a:t>
            </a:r>
            <a:r>
              <a:rPr lang="zh-CN" altLang="zh-CN" dirty="0"/>
              <a:t>是一种以虚拟组织形式出现的新型工作组织模式</a:t>
            </a:r>
            <a:r>
              <a:rPr lang="en-US" altLang="zh-CN" dirty="0"/>
              <a:t>,</a:t>
            </a:r>
            <a:r>
              <a:rPr lang="zh-CN" altLang="zh-CN" dirty="0"/>
              <a:t>是一些人由于具有共同理想、共同目标或共同利益</a:t>
            </a:r>
            <a:r>
              <a:rPr lang="en-US" altLang="zh-CN" dirty="0"/>
              <a:t>,</a:t>
            </a:r>
            <a:r>
              <a:rPr lang="zh-CN" altLang="zh-CN" dirty="0"/>
              <a:t>结合在一起所组成的团队。</a:t>
            </a:r>
          </a:p>
          <a:p>
            <a:pPr marL="0" indent="0">
              <a:lnSpc>
                <a:spcPct val="124000"/>
              </a:lnSpc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虚拟团队的特点</a:t>
            </a:r>
          </a:p>
          <a:p>
            <a:pPr>
              <a:lnSpc>
                <a:spcPct val="124000"/>
              </a:lnSpc>
            </a:pPr>
            <a:r>
              <a:rPr lang="en-US" altLang="zh-CN" dirty="0"/>
              <a:t>1.</a:t>
            </a:r>
            <a:r>
              <a:rPr lang="zh-CN" altLang="zh-CN" dirty="0"/>
              <a:t>组织资源的最优整合</a:t>
            </a:r>
          </a:p>
          <a:p>
            <a:pPr>
              <a:lnSpc>
                <a:spcPct val="124000"/>
              </a:lnSpc>
            </a:pPr>
            <a:r>
              <a:rPr lang="en-US" altLang="zh-CN" dirty="0"/>
              <a:t>2.</a:t>
            </a:r>
            <a:r>
              <a:rPr lang="zh-CN" altLang="zh-CN" dirty="0"/>
              <a:t>多元文化的最优整合</a:t>
            </a:r>
          </a:p>
          <a:p>
            <a:pPr>
              <a:lnSpc>
                <a:spcPct val="124000"/>
              </a:lnSpc>
            </a:pPr>
            <a:r>
              <a:rPr lang="en-US" altLang="zh-CN" dirty="0"/>
              <a:t>3.</a:t>
            </a:r>
            <a:r>
              <a:rPr lang="zh-CN" altLang="zh-CN" dirty="0"/>
              <a:t>低成本、高效率</a:t>
            </a:r>
          </a:p>
          <a:p>
            <a:pPr>
              <a:lnSpc>
                <a:spcPct val="124000"/>
              </a:lnSpc>
            </a:pPr>
            <a:r>
              <a:rPr lang="en-US" altLang="zh-CN" dirty="0"/>
              <a:t>4.</a:t>
            </a:r>
            <a:r>
              <a:rPr lang="zh-CN" altLang="zh-CN" dirty="0"/>
              <a:t>满足成员对高品质工作和生活的需求</a:t>
            </a:r>
          </a:p>
          <a:p>
            <a:pPr>
              <a:lnSpc>
                <a:spcPct val="124000"/>
              </a:lnSpc>
            </a:pPr>
            <a:r>
              <a:rPr lang="en-US" altLang="zh-CN" dirty="0"/>
              <a:t>5.</a:t>
            </a:r>
            <a:r>
              <a:rPr lang="zh-CN" altLang="zh-CN" dirty="0"/>
              <a:t>功能特点专长化</a:t>
            </a:r>
          </a:p>
          <a:p>
            <a:pPr>
              <a:lnSpc>
                <a:spcPct val="124000"/>
              </a:lnSpc>
            </a:pPr>
            <a:r>
              <a:rPr lang="en-US" altLang="zh-CN" dirty="0"/>
              <a:t>6.</a:t>
            </a:r>
            <a:r>
              <a:rPr lang="zh-CN" altLang="zh-CN" dirty="0"/>
              <a:t>运作方式合作化</a:t>
            </a:r>
          </a:p>
          <a:p>
            <a:pPr>
              <a:lnSpc>
                <a:spcPct val="124000"/>
              </a:lnSpc>
            </a:pPr>
            <a:r>
              <a:rPr lang="en-US" altLang="zh-CN" dirty="0"/>
              <a:t>7.</a:t>
            </a:r>
            <a:r>
              <a:rPr lang="zh-CN" altLang="zh-CN" dirty="0"/>
              <a:t>存在方式离散化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90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团队类型的新发展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四、跨文化团队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跨文化团队的兴起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了解并展示文化差异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了解成员对团队的认识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关注团队内部的发展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协助跨文化团队建立自己的价值观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跨文化团队的领导</a:t>
            </a:r>
          </a:p>
          <a:p>
            <a:r>
              <a:rPr lang="zh-CN" altLang="zh-CN" dirty="0"/>
              <a:t>人们常说</a:t>
            </a:r>
            <a:r>
              <a:rPr lang="en-US" altLang="zh-CN" dirty="0"/>
              <a:t>,</a:t>
            </a:r>
            <a:r>
              <a:rPr lang="zh-CN" altLang="zh-CN" dirty="0"/>
              <a:t>“理解万岁”。面对不同文化背景的团队成员</a:t>
            </a:r>
            <a:r>
              <a:rPr lang="en-US" altLang="zh-CN" dirty="0"/>
              <a:t>,</a:t>
            </a:r>
            <a:r>
              <a:rPr lang="zh-CN" altLang="zh-CN" dirty="0"/>
              <a:t>应当有充分理解团队成员的权变的、不同的领导方式。领导跨文化团队是一件非常具有挑战性的事</a:t>
            </a:r>
            <a:r>
              <a:rPr lang="en-US" altLang="zh-CN" dirty="0"/>
              <a:t>,</a:t>
            </a:r>
            <a:r>
              <a:rPr lang="zh-CN" altLang="zh-CN" dirty="0"/>
              <a:t>其难点在于如何把工作技能、语言、工作方式、价值观、生活习惯的多重差异进行互补、融合。非常关键的地方是</a:t>
            </a:r>
            <a:r>
              <a:rPr lang="en-US" altLang="zh-CN" dirty="0"/>
              <a:t>,</a:t>
            </a:r>
            <a:r>
              <a:rPr lang="zh-CN" altLang="zh-CN" dirty="0"/>
              <a:t>高层领导者促进团队成员之间的有效沟通和相互理解</a:t>
            </a:r>
            <a:r>
              <a:rPr lang="en-US" altLang="zh-CN" dirty="0"/>
              <a:t>,</a:t>
            </a:r>
            <a:r>
              <a:rPr lang="zh-CN" altLang="zh-CN" dirty="0"/>
              <a:t>使他们团结为一个协调、有效的工作群体</a:t>
            </a:r>
            <a:r>
              <a:rPr lang="en-US" altLang="zh-CN" dirty="0"/>
              <a:t>,</a:t>
            </a:r>
            <a:r>
              <a:rPr lang="zh-CN" altLang="zh-CN" dirty="0"/>
              <a:t>互相配合、互相信任。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036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第三节　团队培育概述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一、团队培育的作用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顺利达成团队目标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达到个体与组织的“双赢”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促进团队和组织的发展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7992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第三节　团队培育概述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二、团队培育的内容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团队精神的培养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团队技能的培训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其他内容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8396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团队培育方略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一、团队培训的流程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确定培训需求</a:t>
            </a:r>
          </a:p>
          <a:p>
            <a:r>
              <a:rPr lang="zh-CN" altLang="zh-CN" dirty="0"/>
              <a:t>第一</a:t>
            </a:r>
            <a:r>
              <a:rPr lang="en-US" altLang="zh-CN" dirty="0"/>
              <a:t>,</a:t>
            </a:r>
            <a:r>
              <a:rPr lang="zh-CN" altLang="zh-CN" dirty="0"/>
              <a:t>组织层面的需求</a:t>
            </a:r>
            <a:r>
              <a:rPr lang="en-US" altLang="zh-CN" dirty="0"/>
              <a:t>,</a:t>
            </a:r>
            <a:r>
              <a:rPr lang="zh-CN" altLang="zh-CN" dirty="0"/>
              <a:t>即组织根据自身的发展规划和组织的生产经营任务调整</a:t>
            </a:r>
            <a:r>
              <a:rPr lang="en-US" altLang="zh-CN" dirty="0"/>
              <a:t>(</a:t>
            </a:r>
            <a:r>
              <a:rPr lang="zh-CN" altLang="zh-CN" dirty="0"/>
              <a:t>如增加生产线</a:t>
            </a:r>
            <a:r>
              <a:rPr lang="en-US" altLang="zh-CN" dirty="0"/>
              <a:t>)</a:t>
            </a:r>
            <a:r>
              <a:rPr lang="zh-CN" altLang="zh-CN" dirty="0"/>
              <a:t>所提出的培训活动需要。</a:t>
            </a:r>
          </a:p>
          <a:p>
            <a:r>
              <a:rPr lang="zh-CN" altLang="zh-CN" dirty="0"/>
              <a:t>第二</a:t>
            </a:r>
            <a:r>
              <a:rPr lang="en-US" altLang="zh-CN" dirty="0"/>
              <a:t>,</a:t>
            </a:r>
            <a:r>
              <a:rPr lang="zh-CN" altLang="zh-CN" dirty="0"/>
              <a:t>职位层面的需求</a:t>
            </a:r>
            <a:r>
              <a:rPr lang="en-US" altLang="zh-CN" dirty="0"/>
              <a:t>,</a:t>
            </a:r>
            <a:r>
              <a:rPr lang="zh-CN" altLang="zh-CN" dirty="0"/>
              <a:t>即基层劳动单位</a:t>
            </a:r>
            <a:r>
              <a:rPr lang="en-US" altLang="zh-CN" dirty="0"/>
              <a:t>(</a:t>
            </a:r>
            <a:r>
              <a:rPr lang="zh-CN" altLang="zh-CN" dirty="0"/>
              <a:t>生产小组</a:t>
            </a:r>
            <a:r>
              <a:rPr lang="en-US" altLang="zh-CN" dirty="0"/>
              <a:t>)</a:t>
            </a:r>
            <a:r>
              <a:rPr lang="zh-CN" altLang="zh-CN" dirty="0"/>
              <a:t>在分派工作任务、安排操作人员从事生产经营活动所需要的培训活动。</a:t>
            </a:r>
          </a:p>
          <a:p>
            <a:r>
              <a:rPr lang="zh-CN" altLang="zh-CN" dirty="0"/>
              <a:t>第三</a:t>
            </a:r>
            <a:r>
              <a:rPr lang="en-US" altLang="zh-CN" dirty="0"/>
              <a:t>,</a:t>
            </a:r>
            <a:r>
              <a:rPr lang="zh-CN" altLang="zh-CN" dirty="0"/>
              <a:t>个体层面的需求</a:t>
            </a:r>
            <a:r>
              <a:rPr lang="en-US" altLang="zh-CN" dirty="0"/>
              <a:t>,</a:t>
            </a:r>
            <a:r>
              <a:rPr lang="zh-CN" altLang="zh-CN" dirty="0"/>
              <a:t>即组织对员工个体素质提高的培训要求</a:t>
            </a:r>
            <a:r>
              <a:rPr lang="en-US" altLang="zh-CN" dirty="0"/>
              <a:t>(</a:t>
            </a:r>
            <a:r>
              <a:rPr lang="zh-CN" altLang="zh-CN" dirty="0"/>
              <a:t>如晋级培训和提升技术水平</a:t>
            </a:r>
            <a:r>
              <a:rPr lang="en-US" altLang="zh-CN" dirty="0"/>
              <a:t>)</a:t>
            </a:r>
            <a:r>
              <a:rPr lang="zh-CN" altLang="zh-CN" dirty="0"/>
              <a:t>及员工个人对提高工作技能和职业生涯发展的培训要求。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522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团队培育方略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制订培训计划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明确培训内容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确定培训对象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确定时间、地点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安排师资队伍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选择教材、</a:t>
            </a:r>
            <a:r>
              <a:rPr lang="zh-CN" altLang="zh-CN" dirty="0" smtClean="0"/>
              <a:t>教法</a:t>
            </a:r>
            <a:endParaRPr lang="en-US" altLang="zh-CN" dirty="0" smtClean="0"/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进行团队培训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前期准备工作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培训实施阶段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733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团队培育方略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培训效果评估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反应。即评价受训者对培训计划与课程学习的反应如何</a:t>
            </a:r>
            <a:r>
              <a:rPr lang="en-US" altLang="zh-CN" dirty="0"/>
              <a:t>:</a:t>
            </a:r>
            <a:r>
              <a:rPr lang="zh-CN" altLang="zh-CN" dirty="0"/>
              <a:t>他们是否喜欢这个培训计划</a:t>
            </a:r>
            <a:r>
              <a:rPr lang="en-US" altLang="zh-CN" dirty="0"/>
              <a:t>,</a:t>
            </a:r>
            <a:r>
              <a:rPr lang="zh-CN" altLang="zh-CN" dirty="0"/>
              <a:t>他们认为这些课程和内容是否有价值。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知识。即对受训者进行测试</a:t>
            </a:r>
            <a:r>
              <a:rPr lang="en-US" altLang="zh-CN" dirty="0"/>
              <a:t>,</a:t>
            </a:r>
            <a:r>
              <a:rPr lang="zh-CN" altLang="zh-CN" dirty="0"/>
              <a:t>判定他们是否学到了计划应当学到的原理、技能和理念。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行为。即了解完成了这个培训计划后</a:t>
            </a:r>
            <a:r>
              <a:rPr lang="en-US" altLang="zh-CN" dirty="0"/>
              <a:t>,</a:t>
            </a:r>
            <a:r>
              <a:rPr lang="zh-CN" altLang="zh-CN" dirty="0"/>
              <a:t>受训者在工作行为上是否发生了改进。例如</a:t>
            </a:r>
            <a:r>
              <a:rPr lang="en-US" altLang="zh-CN" dirty="0"/>
              <a:t>,</a:t>
            </a:r>
            <a:r>
              <a:rPr lang="zh-CN" altLang="zh-CN" dirty="0"/>
              <a:t>营销员对待顾客是否比过去更和善了、销售业绩是否提高了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(4)</a:t>
            </a:r>
            <a:r>
              <a:rPr lang="zh-CN" altLang="zh-CN" dirty="0"/>
              <a:t>成果。工作绩效作为培训的最终成果</a:t>
            </a:r>
            <a:r>
              <a:rPr lang="en-US" altLang="zh-CN" dirty="0"/>
              <a:t>,</a:t>
            </a:r>
            <a:r>
              <a:rPr lang="zh-CN" altLang="zh-CN" dirty="0"/>
              <a:t>是培训效果评估最重要的内容。进行绩效评估要回答以下方面的问题</a:t>
            </a:r>
            <a:r>
              <a:rPr lang="en-US" altLang="zh-CN" dirty="0"/>
              <a:t>:</a:t>
            </a:r>
            <a:r>
              <a:rPr lang="zh-CN" altLang="zh-CN" dirty="0"/>
              <a:t>根据预先设定的培训目标取得的最终成果是什么</a:t>
            </a:r>
            <a:r>
              <a:rPr lang="en-US" altLang="zh-CN" dirty="0"/>
              <a:t>?</a:t>
            </a:r>
            <a:r>
              <a:rPr lang="zh-CN" altLang="zh-CN" dirty="0"/>
              <a:t>废次品率是否降低</a:t>
            </a:r>
            <a:r>
              <a:rPr lang="en-US" altLang="zh-CN" dirty="0"/>
              <a:t>?</a:t>
            </a:r>
            <a:r>
              <a:rPr lang="zh-CN" altLang="zh-CN" dirty="0"/>
              <a:t>废品成本是否降低</a:t>
            </a:r>
            <a:r>
              <a:rPr lang="en-US" altLang="zh-CN" dirty="0"/>
              <a:t>?</a:t>
            </a:r>
            <a:r>
              <a:rPr lang="zh-CN" altLang="zh-CN" dirty="0"/>
              <a:t>顾客对员工的投诉是否减少</a:t>
            </a:r>
            <a:r>
              <a:rPr lang="en-US" altLang="zh-CN" dirty="0"/>
              <a:t>?</a:t>
            </a:r>
            <a:r>
              <a:rPr lang="zh-CN" altLang="zh-CN" dirty="0"/>
              <a:t>员工流动是否减少</a:t>
            </a:r>
            <a:r>
              <a:rPr lang="en-US" altLang="zh-CN" dirty="0"/>
              <a:t>?</a:t>
            </a:r>
            <a:r>
              <a:rPr lang="zh-CN" altLang="zh-CN" dirty="0"/>
              <a:t>现在是否能完成生产定额</a:t>
            </a:r>
            <a:r>
              <a:rPr lang="en-US" altLang="zh-CN" dirty="0"/>
              <a:t>?</a:t>
            </a:r>
            <a:r>
              <a:rPr lang="zh-CN" altLang="zh-CN" dirty="0"/>
              <a:t>等等。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31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团队培育方略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二、团队培训的方法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讲授法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会议法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小组讨论法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角色扮演法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行动学习法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案例研究法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游戏活动法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敏感性训练法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082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团队培育方略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三、团队培训技术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指导培训技术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共同学习技术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讲演技术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视听技术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远距离培训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程序化教学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新雇员培训或模拟培训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089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团队培育方略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四、团队培训效果的强化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及时召开总结会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培养积极的心态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分配更多的任务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341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/>
          </p:cNvSpPr>
          <p:nvPr/>
        </p:nvSpPr>
        <p:spPr bwMode="auto">
          <a:xfrm>
            <a:off x="0" y="154783"/>
            <a:ext cx="7778839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pPr algn="ctr"/>
            <a:r>
              <a:rPr lang="zh-CN" altLang="en-US" sz="2800" smtClean="0">
                <a:solidFill>
                  <a:srgbClr val="000000"/>
                </a:solidFill>
              </a:rPr>
              <a:t>目   录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70430" y="2032754"/>
            <a:ext cx="6390109" cy="3075029"/>
            <a:chOff x="3009756" y="1946691"/>
            <a:chExt cx="6390109" cy="3075029"/>
          </a:xfrm>
        </p:grpSpPr>
        <p:grpSp>
          <p:nvGrpSpPr>
            <p:cNvPr id="19" name="组合 18"/>
            <p:cNvGrpSpPr/>
            <p:nvPr/>
          </p:nvGrpSpPr>
          <p:grpSpPr>
            <a:xfrm>
              <a:off x="3009756" y="1946691"/>
              <a:ext cx="6390109" cy="2279494"/>
              <a:chOff x="2488640" y="2139114"/>
              <a:chExt cx="6390109" cy="2279494"/>
            </a:xfrm>
          </p:grpSpPr>
          <p:grpSp>
            <p:nvGrpSpPr>
              <p:cNvPr id="24" name="Group 4"/>
              <p:cNvGrpSpPr/>
              <p:nvPr/>
            </p:nvGrpSpPr>
            <p:grpSpPr bwMode="auto">
              <a:xfrm>
                <a:off x="2488640" y="2139114"/>
                <a:ext cx="6390109" cy="639332"/>
                <a:chOff x="0" y="0"/>
                <a:chExt cx="2982" cy="288"/>
              </a:xfrm>
            </p:grpSpPr>
            <p:sp>
              <p:nvSpPr>
                <p:cNvPr id="33" name="AutoShape 5"/>
                <p:cNvSpPr>
                  <a:spLocks noChangeArrowheads="1"/>
                </p:cNvSpPr>
                <p:nvPr/>
              </p:nvSpPr>
              <p:spPr bwMode="auto">
                <a:xfrm>
                  <a:off x="54" y="0"/>
                  <a:ext cx="2928" cy="288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rnd" cmpd="sng">
                  <a:solidFill>
                    <a:schemeClr val="tx1"/>
                  </a:solidFill>
                  <a:prstDash val="sysDot"/>
                  <a:round/>
                </a:ln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Rectangle 6"/>
                <p:cNvSpPr>
                  <a:spLocks noChangeArrowheads="1"/>
                </p:cNvSpPr>
                <p:nvPr/>
              </p:nvSpPr>
              <p:spPr bwMode="auto">
                <a:xfrm>
                  <a:off x="299" y="67"/>
                  <a:ext cx="2423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000" b="1" dirty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第一节　团队的基本类型</a:t>
                  </a:r>
                  <a:endParaRPr lang="zh-CN" altLang="zh-CN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5" name="Oval 7"/>
                <p:cNvSpPr>
                  <a:spLocks noChangeArrowheads="1"/>
                </p:cNvSpPr>
                <p:nvPr/>
              </p:nvSpPr>
              <p:spPr bwMode="auto">
                <a:xfrm>
                  <a:off x="0" y="6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96E29"/>
                    </a:gs>
                    <a:gs pos="100000">
                      <a:srgbClr val="9B491B"/>
                    </a:gs>
                  </a:gsLst>
                  <a:path path="shape">
                    <a:fillToRect l="50000" t="50000" r="50000" b="50000"/>
                  </a:path>
                </a:gradFill>
                <a:ln w="19050" cmpd="sng">
                  <a:solidFill>
                    <a:schemeClr val="tx1"/>
                  </a:solidFill>
                  <a:round/>
                </a:ln>
                <a:effectLst>
                  <a:outerShdw dist="63500" dir="2212194" algn="ctr" rotWithShape="0">
                    <a:schemeClr val="bg1">
                      <a:alpha val="50000"/>
                    </a:scheme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Group 8"/>
              <p:cNvGrpSpPr/>
              <p:nvPr/>
            </p:nvGrpSpPr>
            <p:grpSpPr bwMode="auto">
              <a:xfrm>
                <a:off x="2488640" y="2975707"/>
                <a:ext cx="6390109" cy="639332"/>
                <a:chOff x="0" y="0"/>
                <a:chExt cx="2982" cy="288"/>
              </a:xfrm>
            </p:grpSpPr>
            <p:sp>
              <p:nvSpPr>
                <p:cNvPr id="30" name="AutoShape 9"/>
                <p:cNvSpPr>
                  <a:spLocks noChangeArrowheads="1"/>
                </p:cNvSpPr>
                <p:nvPr/>
              </p:nvSpPr>
              <p:spPr bwMode="auto">
                <a:xfrm>
                  <a:off x="54" y="0"/>
                  <a:ext cx="2928" cy="288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rnd" cmpd="sng">
                  <a:solidFill>
                    <a:schemeClr val="tx1"/>
                  </a:solidFill>
                  <a:prstDash val="sysDot"/>
                  <a:round/>
                </a:ln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Rectangle 10"/>
                <p:cNvSpPr>
                  <a:spLocks noChangeArrowheads="1"/>
                </p:cNvSpPr>
                <p:nvPr/>
              </p:nvSpPr>
              <p:spPr bwMode="auto">
                <a:xfrm>
                  <a:off x="299" y="60"/>
                  <a:ext cx="2423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000" b="1" dirty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第二节　团队类型的新发展</a:t>
                  </a:r>
                  <a:endPara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锐字工房云字库准圆GBK" panose="02010604000000000000" charset="-122"/>
                    <a:sym typeface="+mn-ea"/>
                  </a:endParaRPr>
                </a:p>
              </p:txBody>
            </p:sp>
            <p:sp>
              <p:nvSpPr>
                <p:cNvPr id="32" name="Oval 11"/>
                <p:cNvSpPr>
                  <a:spLocks noChangeArrowheads="1"/>
                </p:cNvSpPr>
                <p:nvPr/>
              </p:nvSpPr>
              <p:spPr bwMode="auto">
                <a:xfrm>
                  <a:off x="0" y="60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CDC48"/>
                    </a:gs>
                    <a:gs pos="100000">
                      <a:srgbClr val="939330"/>
                    </a:gs>
                  </a:gsLst>
                  <a:path path="shape">
                    <a:fillToRect l="50000" t="50000" r="50000" b="50000"/>
                  </a:path>
                </a:gradFill>
                <a:ln w="19050" cmpd="sng">
                  <a:solidFill>
                    <a:schemeClr val="tx1"/>
                  </a:solidFill>
                  <a:round/>
                </a:ln>
                <a:effectLst>
                  <a:outerShdw dist="63500" dir="2212194" algn="ctr" rotWithShape="0">
                    <a:schemeClr val="bg1">
                      <a:alpha val="50000"/>
                    </a:scheme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" name="Group 12"/>
              <p:cNvGrpSpPr/>
              <p:nvPr/>
            </p:nvGrpSpPr>
            <p:grpSpPr bwMode="auto">
              <a:xfrm>
                <a:off x="2488640" y="3779276"/>
                <a:ext cx="6390109" cy="639332"/>
                <a:chOff x="0" y="0"/>
                <a:chExt cx="2982" cy="288"/>
              </a:xfrm>
            </p:grpSpPr>
            <p:sp>
              <p:nvSpPr>
                <p:cNvPr id="27" name="AutoShape 13"/>
                <p:cNvSpPr>
                  <a:spLocks noChangeArrowheads="1"/>
                </p:cNvSpPr>
                <p:nvPr/>
              </p:nvSpPr>
              <p:spPr bwMode="auto">
                <a:xfrm>
                  <a:off x="54" y="0"/>
                  <a:ext cx="2928" cy="288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rnd" cmpd="sng">
                  <a:solidFill>
                    <a:schemeClr val="tx1"/>
                  </a:solidFill>
                  <a:prstDash val="sysDot"/>
                  <a:round/>
                </a:ln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Rectangle 14"/>
                <p:cNvSpPr>
                  <a:spLocks noChangeArrowheads="1"/>
                </p:cNvSpPr>
                <p:nvPr/>
              </p:nvSpPr>
              <p:spPr bwMode="auto">
                <a:xfrm>
                  <a:off x="299" y="55"/>
                  <a:ext cx="2423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000" b="1" dirty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第三节　团队培育概述</a:t>
                  </a:r>
                  <a:endPara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方正粗黑宋简体" panose="02000000000000000000" charset="-122"/>
                    <a:sym typeface="+mn-ea"/>
                  </a:endParaRPr>
                </a:p>
              </p:txBody>
            </p:sp>
            <p:sp>
              <p:nvSpPr>
                <p:cNvPr id="29" name="Oval 15"/>
                <p:cNvSpPr>
                  <a:spLocks noChangeArrowheads="1"/>
                </p:cNvSpPr>
                <p:nvPr/>
              </p:nvSpPr>
              <p:spPr bwMode="auto">
                <a:xfrm>
                  <a:off x="0" y="6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rgbClr val="98630D"/>
                    </a:gs>
                  </a:gsLst>
                  <a:path path="shape">
                    <a:fillToRect l="50000" t="50000" r="50000" b="50000"/>
                  </a:path>
                </a:gradFill>
                <a:ln w="19050" cmpd="sng">
                  <a:solidFill>
                    <a:schemeClr val="tx1"/>
                  </a:solidFill>
                  <a:round/>
                </a:ln>
                <a:effectLst>
                  <a:outerShdw dist="63500" dir="2212194" algn="ctr" rotWithShape="0">
                    <a:schemeClr val="bg1">
                      <a:alpha val="50000"/>
                    </a:scheme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0" name="Group 4"/>
            <p:cNvGrpSpPr/>
            <p:nvPr/>
          </p:nvGrpSpPr>
          <p:grpSpPr bwMode="auto">
            <a:xfrm>
              <a:off x="3009756" y="4382388"/>
              <a:ext cx="6390109" cy="639332"/>
              <a:chOff x="0" y="0"/>
              <a:chExt cx="2982" cy="288"/>
            </a:xfrm>
          </p:grpSpPr>
          <p:sp>
            <p:nvSpPr>
              <p:cNvPr id="21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第四节　团队培育方略</a:t>
                </a:r>
                <a:endParaRPr lang="zh-CN" altLang="en-US" sz="20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粗黑宋简体" panose="02000000000000000000" charset="-122"/>
                  <a:sym typeface="+mn-ea"/>
                </a:endParaRPr>
              </a:p>
            </p:txBody>
          </p:sp>
          <p:sp>
            <p:nvSpPr>
              <p:cNvPr id="23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483282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团队培育方略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五、团队精神的培养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团队凝聚力的提升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团队互助协同精神的培养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团队信心的树立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团队士气的提升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团队价值观标准的确立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944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团队的基本类型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一、问题解决型团队</a:t>
            </a:r>
          </a:p>
          <a:p>
            <a:r>
              <a:rPr lang="zh-CN" altLang="zh-CN" dirty="0"/>
              <a:t>在团队出现的早期</a:t>
            </a:r>
            <a:r>
              <a:rPr lang="en-US" altLang="zh-CN" dirty="0"/>
              <a:t>,</a:t>
            </a:r>
            <a:r>
              <a:rPr lang="zh-CN" altLang="zh-CN" dirty="0"/>
              <a:t>大多数团队属于问题解决型团队</a:t>
            </a:r>
            <a:r>
              <a:rPr lang="en-US" altLang="zh-CN" dirty="0"/>
              <a:t>,</a:t>
            </a:r>
            <a:r>
              <a:rPr lang="zh-CN" altLang="zh-CN" dirty="0"/>
              <a:t>就是由同一个部门的若干名员工临时聚集在一起而组成的。他们每周碰头</a:t>
            </a:r>
            <a:r>
              <a:rPr lang="en-US" altLang="zh-CN" dirty="0"/>
              <a:t>,</a:t>
            </a:r>
            <a:r>
              <a:rPr lang="zh-CN" altLang="zh-CN" dirty="0"/>
              <a:t>一起讨论如何提高产品质量、提高生产效率、改善工作环境、改进工作程序和工作方法</a:t>
            </a:r>
            <a:r>
              <a:rPr lang="en-US" altLang="zh-CN" dirty="0"/>
              <a:t>,</a:t>
            </a:r>
            <a:r>
              <a:rPr lang="zh-CN" altLang="zh-CN" dirty="0"/>
              <a:t>互相交换看法或提供建议。但是</a:t>
            </a:r>
            <a:r>
              <a:rPr lang="en-US" altLang="zh-CN" dirty="0"/>
              <a:t>,</a:t>
            </a:r>
            <a:r>
              <a:rPr lang="zh-CN" altLang="zh-CN" dirty="0"/>
              <a:t>这些团队没有对自己形成的意见单方面采取行动的决策权。</a:t>
            </a:r>
          </a:p>
          <a:p>
            <a:r>
              <a:rPr lang="zh-CN" altLang="zh-CN" dirty="0"/>
              <a:t>问题解决型团队应用最广的方式</a:t>
            </a:r>
            <a:r>
              <a:rPr lang="en-US" altLang="zh-CN" dirty="0"/>
              <a:t>,</a:t>
            </a:r>
            <a:r>
              <a:rPr lang="zh-CN" altLang="zh-CN" dirty="0"/>
              <a:t>是“质量圈”</a:t>
            </a:r>
            <a:r>
              <a:rPr lang="en-US" altLang="zh-CN" dirty="0"/>
              <a:t>(QC)</a:t>
            </a:r>
            <a:r>
              <a:rPr lang="zh-CN" altLang="zh-CN" dirty="0"/>
              <a:t>或“全面质量管理小组”</a:t>
            </a:r>
            <a:r>
              <a:rPr lang="en-US" altLang="zh-CN" dirty="0"/>
              <a:t>(TQC)</a:t>
            </a:r>
            <a:r>
              <a:rPr lang="zh-CN" altLang="zh-CN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84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团队的基本类型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二、自我管理型团队</a:t>
            </a:r>
          </a:p>
          <a:p>
            <a:r>
              <a:rPr lang="zh-CN" altLang="zh-CN" dirty="0"/>
              <a:t>问题解决型团队的员工在参与决策方面权利缺乏、功能不足。弥补这种欠缺的结果</a:t>
            </a:r>
            <a:r>
              <a:rPr lang="en-US" altLang="zh-CN" dirty="0"/>
              <a:t>,</a:t>
            </a:r>
            <a:r>
              <a:rPr lang="zh-CN" altLang="zh-CN" dirty="0"/>
              <a:t>是建立独立自主地解决问题、对工作的结果承担全部责任的团队</a:t>
            </a:r>
            <a:r>
              <a:rPr lang="en-US" altLang="zh-CN" dirty="0"/>
              <a:t>,</a:t>
            </a:r>
            <a:r>
              <a:rPr lang="zh-CN" altLang="zh-CN" dirty="0"/>
              <a:t>即自我管理型团队。自我管理型团队的人数通常有</a:t>
            </a:r>
            <a:r>
              <a:rPr lang="en-US" altLang="zh-CN" dirty="0"/>
              <a:t>10~15</a:t>
            </a:r>
            <a:r>
              <a:rPr lang="zh-CN" altLang="zh-CN" dirty="0"/>
              <a:t>人</a:t>
            </a:r>
            <a:r>
              <a:rPr lang="en-US" altLang="zh-CN" dirty="0"/>
              <a:t>,</a:t>
            </a:r>
            <a:r>
              <a:rPr lang="zh-CN" altLang="zh-CN" dirty="0"/>
              <a:t>他们承担了一些原本是上级所承担的责任。一般来说</a:t>
            </a:r>
            <a:r>
              <a:rPr lang="en-US" altLang="zh-CN" dirty="0"/>
              <a:t>,</a:t>
            </a:r>
            <a:r>
              <a:rPr lang="zh-CN" altLang="zh-CN" dirty="0"/>
              <a:t>他们的责任范围包括控制工作的节奏、决定工作任务的分配等。这种自我管理型团队甚至可以自由组合</a:t>
            </a:r>
            <a:r>
              <a:rPr lang="en-US" altLang="zh-CN" dirty="0"/>
              <a:t>,</a:t>
            </a:r>
            <a:r>
              <a:rPr lang="zh-CN" altLang="zh-CN" dirty="0"/>
              <a:t>并让成员相互进行绩效评估</a:t>
            </a:r>
            <a:r>
              <a:rPr lang="en-US" altLang="zh-CN" dirty="0"/>
              <a:t>,</a:t>
            </a:r>
            <a:r>
              <a:rPr lang="zh-CN" altLang="zh-CN" dirty="0"/>
              <a:t>而使主管人员的重要性相应下降</a:t>
            </a:r>
            <a:r>
              <a:rPr lang="en-US" altLang="zh-CN" dirty="0"/>
              <a:t>,</a:t>
            </a:r>
            <a:r>
              <a:rPr lang="zh-CN" altLang="zh-CN" dirty="0"/>
              <a:t>甚至可能被取消。</a:t>
            </a:r>
          </a:p>
          <a:p>
            <a:r>
              <a:rPr lang="zh-CN" altLang="zh-CN" dirty="0"/>
              <a:t>需要注意的是</a:t>
            </a:r>
            <a:r>
              <a:rPr lang="en-US" altLang="zh-CN" dirty="0"/>
              <a:t>,</a:t>
            </a:r>
            <a:r>
              <a:rPr lang="zh-CN" altLang="zh-CN" dirty="0"/>
              <a:t>自我管理型的团队并不一定带来积极的效果</a:t>
            </a:r>
            <a:r>
              <a:rPr lang="en-US" altLang="zh-CN" dirty="0"/>
              <a:t>,</a:t>
            </a:r>
            <a:r>
              <a:rPr lang="zh-CN" altLang="zh-CN" dirty="0"/>
              <a:t>例如</a:t>
            </a:r>
            <a:r>
              <a:rPr lang="en-US" altLang="zh-CN" dirty="0"/>
              <a:t>,</a:t>
            </a:r>
            <a:r>
              <a:rPr lang="zh-CN" altLang="zh-CN" dirty="0"/>
              <a:t>其缺勤率和流动率偏高。这说明</a:t>
            </a:r>
            <a:r>
              <a:rPr lang="en-US" altLang="zh-CN" dirty="0"/>
              <a:t>,</a:t>
            </a:r>
            <a:r>
              <a:rPr lang="zh-CN" altLang="zh-CN" dirty="0"/>
              <a:t>自我管理型团队形式的采用有一定的范围</a:t>
            </a:r>
            <a:r>
              <a:rPr lang="en-US" altLang="zh-CN" dirty="0"/>
              <a:t>,</a:t>
            </a:r>
            <a:r>
              <a:rPr lang="zh-CN" altLang="zh-CN" dirty="0"/>
              <a:t>需要具备一定的条件。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789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团队的基本类型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三、多功能型团队</a:t>
            </a:r>
          </a:p>
          <a:p>
            <a:r>
              <a:rPr lang="zh-CN" altLang="zh-CN" dirty="0"/>
              <a:t>多功能型团队是团队形式的进一步发展。这种团队通常是由来自同一等级、不同工作领域、跨越横向部门界线的员工组成</a:t>
            </a:r>
            <a:r>
              <a:rPr lang="en-US" altLang="zh-CN" dirty="0"/>
              <a:t>,</a:t>
            </a:r>
            <a:r>
              <a:rPr lang="zh-CN" altLang="zh-CN" dirty="0"/>
              <a:t>他们聚集在一起的目的就是完成一项特定的任务。可以说</a:t>
            </a:r>
            <a:r>
              <a:rPr lang="en-US" altLang="zh-CN" dirty="0"/>
              <a:t>,</a:t>
            </a:r>
            <a:r>
              <a:rPr lang="zh-CN" altLang="zh-CN" dirty="0"/>
              <a:t>如今盛行的项目管理与多功能型团队有着内在的联系。</a:t>
            </a:r>
          </a:p>
          <a:p>
            <a:r>
              <a:rPr lang="zh-CN" altLang="zh-CN" dirty="0"/>
              <a:t>多功能型团队是一种有效的形式</a:t>
            </a:r>
            <a:r>
              <a:rPr lang="en-US" altLang="zh-CN" dirty="0"/>
              <a:t>,</a:t>
            </a:r>
            <a:r>
              <a:rPr lang="zh-CN" altLang="zh-CN" dirty="0"/>
              <a:t>它能使组织内</a:t>
            </a:r>
            <a:r>
              <a:rPr lang="en-US" altLang="zh-CN" dirty="0"/>
              <a:t>(</a:t>
            </a:r>
            <a:r>
              <a:rPr lang="zh-CN" altLang="zh-CN" dirty="0"/>
              <a:t>甚至组织之间</a:t>
            </a:r>
            <a:r>
              <a:rPr lang="en-US" altLang="zh-CN" dirty="0"/>
              <a:t>)</a:t>
            </a:r>
            <a:r>
              <a:rPr lang="zh-CN" altLang="zh-CN" dirty="0"/>
              <a:t>不同领域员工之间交换信息</a:t>
            </a:r>
            <a:r>
              <a:rPr lang="en-US" altLang="zh-CN" dirty="0"/>
              <a:t>,</a:t>
            </a:r>
            <a:r>
              <a:rPr lang="zh-CN" altLang="zh-CN" dirty="0"/>
              <a:t>激发出新的观点</a:t>
            </a:r>
            <a:r>
              <a:rPr lang="en-US" altLang="zh-CN" dirty="0"/>
              <a:t>,</a:t>
            </a:r>
            <a:r>
              <a:rPr lang="zh-CN" altLang="zh-CN" dirty="0"/>
              <a:t>协调复杂的项目</a:t>
            </a:r>
            <a:r>
              <a:rPr lang="en-US" altLang="zh-CN" dirty="0"/>
              <a:t>,</a:t>
            </a:r>
            <a:r>
              <a:rPr lang="zh-CN" altLang="zh-CN" dirty="0"/>
              <a:t>解决面临的问题。但是</a:t>
            </a:r>
            <a:r>
              <a:rPr lang="en-US" altLang="zh-CN" dirty="0"/>
              <a:t>,</a:t>
            </a:r>
            <a:r>
              <a:rPr lang="zh-CN" altLang="zh-CN" dirty="0"/>
              <a:t>多功能型团队不是“野餐聚会”</a:t>
            </a:r>
            <a:r>
              <a:rPr lang="en-US" altLang="zh-CN" dirty="0"/>
              <a:t>,</a:t>
            </a:r>
            <a:r>
              <a:rPr lang="zh-CN" altLang="zh-CN" dirty="0"/>
              <a:t>而是有着硬任务</a:t>
            </a:r>
            <a:r>
              <a:rPr lang="en-US" altLang="zh-CN" dirty="0"/>
              <a:t>,</a:t>
            </a:r>
            <a:r>
              <a:rPr lang="zh-CN" altLang="zh-CN" dirty="0"/>
              <a:t>在其形成的早期阶段往往要消耗大量的时间</a:t>
            </a:r>
            <a:r>
              <a:rPr lang="en-US" altLang="zh-CN" dirty="0"/>
              <a:t>,</a:t>
            </a:r>
            <a:r>
              <a:rPr lang="zh-CN" altLang="zh-CN" dirty="0"/>
              <a:t>使团队成员学会处理复杂多样的工作任务</a:t>
            </a:r>
            <a:r>
              <a:rPr lang="en-US" altLang="zh-CN" dirty="0"/>
              <a:t>,</a:t>
            </a:r>
            <a:r>
              <a:rPr lang="zh-CN" altLang="zh-CN" dirty="0"/>
              <a:t>使背景不同、经历和观点不同的成员之间建立起相互信任的关系。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421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团队类型的新发展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一、跨部门与跨组织团队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跨部门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组织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团队的兴起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企业与供应商之间的合作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企业与客户之间的合作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企业与竞争者或其他企业之间的</a:t>
            </a:r>
            <a:r>
              <a:rPr lang="zh-CN" altLang="zh-CN" dirty="0" smtClean="0"/>
              <a:t>合作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29972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团队类型的新发展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跨部门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组织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团队的特点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体现“通才”特征的团队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各项职能齐全的团队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跨部门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组织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团队的绩效评估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打破部门</a:t>
            </a:r>
            <a:r>
              <a:rPr lang="en-US" altLang="zh-CN" dirty="0"/>
              <a:t>(</a:t>
            </a:r>
            <a:r>
              <a:rPr lang="zh-CN" altLang="zh-CN" dirty="0"/>
              <a:t>组织</a:t>
            </a:r>
            <a:r>
              <a:rPr lang="en-US" altLang="zh-CN" dirty="0"/>
              <a:t>)</a:t>
            </a:r>
            <a:r>
              <a:rPr lang="zh-CN" altLang="zh-CN" dirty="0"/>
              <a:t>评估的标准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注意评估的全面性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注意与人力资源管理部门的合作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做好标准化工作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586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团队类型的新发展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24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二、学习型团队</a:t>
            </a:r>
          </a:p>
          <a:p>
            <a:pPr marL="0" indent="0">
              <a:lnSpc>
                <a:spcPct val="124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学习型团队的兴起</a:t>
            </a:r>
          </a:p>
          <a:p>
            <a:pPr>
              <a:lnSpc>
                <a:spcPct val="124000"/>
              </a:lnSpc>
            </a:pPr>
            <a:r>
              <a:rPr lang="zh-CN" altLang="zh-CN" dirty="0"/>
              <a:t>美国麻省理工学院彼得·圣吉教授于</a:t>
            </a:r>
            <a:r>
              <a:rPr lang="en-US" altLang="zh-CN" dirty="0"/>
              <a:t>1990</a:t>
            </a:r>
            <a:r>
              <a:rPr lang="zh-CN" altLang="zh-CN" dirty="0"/>
              <a:t>年出版的《第五项修炼——学习型组织的艺术与实务》一书融合了团队管理、组织学习、创造原理、认识科学、群体深度讨论与模拟演练游戏等</a:t>
            </a:r>
            <a:r>
              <a:rPr lang="en-US" altLang="zh-CN" dirty="0"/>
              <a:t>,</a:t>
            </a:r>
            <a:r>
              <a:rPr lang="zh-CN" altLang="zh-CN" dirty="0"/>
              <a:t>从而发展出一种人类梦寐以求的组织蓝图——学习型组织</a:t>
            </a:r>
            <a:r>
              <a:rPr lang="en-US" altLang="zh-CN" dirty="0"/>
              <a:t>,</a:t>
            </a:r>
            <a:r>
              <a:rPr lang="zh-CN" altLang="zh-CN" dirty="0"/>
              <a:t>使人们能够在工作中建立共同愿景</a:t>
            </a:r>
            <a:r>
              <a:rPr lang="en-US" altLang="zh-CN" dirty="0"/>
              <a:t>,</a:t>
            </a:r>
            <a:r>
              <a:rPr lang="zh-CN" altLang="zh-CN" dirty="0"/>
              <a:t>从而显出生命的意义。时至今日</a:t>
            </a:r>
            <a:r>
              <a:rPr lang="en-US" altLang="zh-CN" dirty="0"/>
              <a:t>,</a:t>
            </a:r>
            <a:r>
              <a:rPr lang="zh-CN" altLang="zh-CN" dirty="0"/>
              <a:t>这本书仍在中国畅销</a:t>
            </a:r>
            <a:r>
              <a:rPr lang="en-US" altLang="zh-CN" dirty="0"/>
              <a:t>,</a:t>
            </a:r>
            <a:r>
              <a:rPr lang="zh-CN" altLang="zh-CN" dirty="0"/>
              <a:t>且在圣吉理念的引导下</a:t>
            </a:r>
            <a:r>
              <a:rPr lang="en-US" altLang="zh-CN" dirty="0"/>
              <a:t>,</a:t>
            </a:r>
            <a:r>
              <a:rPr lang="zh-CN" altLang="zh-CN" dirty="0"/>
              <a:t>许多企业都提出了建立学习型团队的目标。</a:t>
            </a:r>
          </a:p>
          <a:p>
            <a:pPr marL="0" indent="0">
              <a:lnSpc>
                <a:spcPct val="124000"/>
              </a:lnSpc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学习型团队的特点</a:t>
            </a:r>
          </a:p>
          <a:p>
            <a:pPr>
              <a:lnSpc>
                <a:spcPct val="124000"/>
              </a:lnSpc>
            </a:pPr>
            <a:r>
              <a:rPr lang="en-US" altLang="zh-CN" dirty="0"/>
              <a:t>1.</a:t>
            </a:r>
            <a:r>
              <a:rPr lang="zh-CN" altLang="zh-CN" dirty="0"/>
              <a:t>强目的性</a:t>
            </a:r>
          </a:p>
          <a:p>
            <a:pPr>
              <a:lnSpc>
                <a:spcPct val="124000"/>
              </a:lnSpc>
            </a:pPr>
            <a:r>
              <a:rPr lang="en-US" altLang="zh-CN" dirty="0"/>
              <a:t>2.</a:t>
            </a:r>
            <a:r>
              <a:rPr lang="zh-CN" altLang="zh-CN" dirty="0"/>
              <a:t>强认同性</a:t>
            </a:r>
          </a:p>
          <a:p>
            <a:pPr>
              <a:lnSpc>
                <a:spcPct val="124000"/>
              </a:lnSpc>
            </a:pPr>
            <a:r>
              <a:rPr lang="en-US" altLang="zh-CN" dirty="0"/>
              <a:t>3.</a:t>
            </a:r>
            <a:r>
              <a:rPr lang="zh-CN" altLang="zh-CN" dirty="0"/>
              <a:t>强当下性</a:t>
            </a:r>
          </a:p>
          <a:p>
            <a:pPr>
              <a:lnSpc>
                <a:spcPct val="124000"/>
              </a:lnSpc>
            </a:pPr>
            <a:r>
              <a:rPr lang="en-US" altLang="zh-CN" dirty="0"/>
              <a:t>4.</a:t>
            </a:r>
            <a:r>
              <a:rPr lang="zh-CN" altLang="zh-CN" dirty="0"/>
              <a:t>强引导性</a:t>
            </a:r>
          </a:p>
          <a:p>
            <a:pPr>
              <a:lnSpc>
                <a:spcPct val="124000"/>
              </a:lnSpc>
            </a:pPr>
            <a:r>
              <a:rPr lang="en-US" altLang="zh-CN" dirty="0"/>
              <a:t>5.</a:t>
            </a:r>
            <a:r>
              <a:rPr lang="zh-CN" altLang="zh-CN" dirty="0"/>
              <a:t>强开放性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367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团队类型的新发展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学习型团队文化的特征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共同愿景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畅通的信息渠道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群体互动式学习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知识共享的氛围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有效的激励机制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146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1616</Words>
  <Application>Microsoft Office PowerPoint</Application>
  <PresentationFormat>宽屏</PresentationFormat>
  <Paragraphs>135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GungsuhChe</vt:lpstr>
      <vt:lpstr>NEU-BZ-S92</vt:lpstr>
      <vt:lpstr>方正粗黑宋简体</vt:lpstr>
      <vt:lpstr>方正书宋_GBK</vt:lpstr>
      <vt:lpstr>方正小标宋_GBK</vt:lpstr>
      <vt:lpstr>黑体</vt:lpstr>
      <vt:lpstr>楷体</vt:lpstr>
      <vt:lpstr>锐字工房云字库准圆GBK</vt:lpstr>
      <vt:lpstr>宋体</vt:lpstr>
      <vt:lpstr>微软雅黑</vt:lpstr>
      <vt:lpstr>Arial</vt:lpstr>
      <vt:lpstr>Times New Roman</vt:lpstr>
      <vt:lpstr>默认设计模板</vt:lpstr>
      <vt:lpstr>PowerPoint 演示文稿</vt:lpstr>
      <vt:lpstr>PowerPoint 演示文稿</vt:lpstr>
      <vt:lpstr>第一节　团队的基本类型</vt:lpstr>
      <vt:lpstr>第一节　团队的基本类型</vt:lpstr>
      <vt:lpstr>第一节　团队的基本类型</vt:lpstr>
      <vt:lpstr>第二节　团队类型的新发展</vt:lpstr>
      <vt:lpstr>第二节　团队类型的新发展</vt:lpstr>
      <vt:lpstr>第二节　团队类型的新发展</vt:lpstr>
      <vt:lpstr>第二节　团队类型的新发展</vt:lpstr>
      <vt:lpstr>第二节　团队类型的新发展</vt:lpstr>
      <vt:lpstr>第二节　团队类型的新发展</vt:lpstr>
      <vt:lpstr>第三节　团队培育概述</vt:lpstr>
      <vt:lpstr>第三节　团队培育概述</vt:lpstr>
      <vt:lpstr>第四节　团队培育方略</vt:lpstr>
      <vt:lpstr>第四节　团队培育方略</vt:lpstr>
      <vt:lpstr>第四节　团队培育方略</vt:lpstr>
      <vt:lpstr>第四节　团队培育方略</vt:lpstr>
      <vt:lpstr>第四节　团队培育方略</vt:lpstr>
      <vt:lpstr>第四节　团队培育方略</vt:lpstr>
      <vt:lpstr>第四节　团队培育方略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3</cp:revision>
  <dcterms:created xsi:type="dcterms:W3CDTF">2021-12-05T12:37:26Z</dcterms:created>
  <dcterms:modified xsi:type="dcterms:W3CDTF">2021-12-05T12:57:40Z</dcterms:modified>
</cp:coreProperties>
</file>