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2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1"/>
    <p:sldId id="273" r:id="rId22"/>
    <p:sldId id="274" r:id="rId23"/>
    <p:sldId id="275" r:id="rId24"/>
    <p:sldId id="276"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0.xml"/><Relationship Id="rId3" Type="http://schemas.openxmlformats.org/officeDocument/2006/relationships/image" Target="../media/image6.png"/><Relationship Id="rId2" Type="http://schemas.openxmlformats.org/officeDocument/2006/relationships/tags" Target="../tags/tag149.xml"/><Relationship Id="rId1" Type="http://schemas.openxmlformats.org/officeDocument/2006/relationships/tags" Target="../tags/tag148.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hyperlink" Target="https://www.gov.cn/zhengce/202203/content_3635222.htm" TargetMode="External"/><Relationship Id="rId1" Type="http://schemas.openxmlformats.org/officeDocument/2006/relationships/hyperlink" Target="http://gx.mof.gov.cn/bszn/zhengcefagui/202412/t20241226_3950557.htm" TargetMode="Externa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hyperlink" Target="https://mp.weixin.qq.com/s/JNCBUSxOpObSt4Ub28krmQ" TargetMode="External"/><Relationship Id="rId1" Type="http://schemas.openxmlformats.org/officeDocument/2006/relationships/hyperlink" Target="https://3g.wuhan.gov.cn/sy/whyw/202406/t20240617_2416448.shtml" TargetMode="Externa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54.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9" Type="http://schemas.openxmlformats.org/officeDocument/2006/relationships/slideLayout" Target="../slideLayouts/slideLayout4.xml"/><Relationship Id="rId18" Type="http://schemas.openxmlformats.org/officeDocument/2006/relationships/tags" Target="../tags/tag117.xml"/><Relationship Id="rId17" Type="http://schemas.openxmlformats.org/officeDocument/2006/relationships/tags" Target="../tags/tag116.xml"/><Relationship Id="rId16" Type="http://schemas.openxmlformats.org/officeDocument/2006/relationships/tags" Target="../tags/tag115.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0.xml"/><Relationship Id="rId3" Type="http://schemas.openxmlformats.org/officeDocument/2006/relationships/image" Target="../media/image6.png"/><Relationship Id="rId2" Type="http://schemas.openxmlformats.org/officeDocument/2006/relationships/tags" Target="../tags/tag119.xml"/><Relationship Id="rId1" Type="http://schemas.openxmlformats.org/officeDocument/2006/relationships/tags" Target="../tags/tag118.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6.xml"/><Relationship Id="rId3" Type="http://schemas.openxmlformats.org/officeDocument/2006/relationships/image" Target="../media/image6.png"/><Relationship Id="rId2" Type="http://schemas.openxmlformats.org/officeDocument/2006/relationships/tags" Target="../tags/tag125.xml"/><Relationship Id="rId1" Type="http://schemas.openxmlformats.org/officeDocument/2006/relationships/tags" Target="../tags/tag12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2.xml"/><Relationship Id="rId3" Type="http://schemas.openxmlformats.org/officeDocument/2006/relationships/image" Target="../media/image6.png"/><Relationship Id="rId2" Type="http://schemas.openxmlformats.org/officeDocument/2006/relationships/tags" Target="../tags/tag131.xml"/><Relationship Id="rId1" Type="http://schemas.openxmlformats.org/officeDocument/2006/relationships/tags" Target="../tags/tag13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一、设置账户</a:t>
            </a:r>
            <a:endParaRPr lang="zh-CN" altLang="zh-CN" sz="2400" b="1" dirty="0">
              <a:solidFill>
                <a:schemeClr val="tx1"/>
              </a:solidFill>
            </a:endParaRPr>
          </a:p>
          <a:p>
            <a:r>
              <a:rPr lang="zh-CN" altLang="zh-CN" dirty="0">
                <a:solidFill>
                  <a:schemeClr val="tx1"/>
                </a:solidFill>
              </a:rPr>
              <a:t>设置账户是对会计对象的具体内容进行分类核算和监督的一种方法</a:t>
            </a:r>
            <a:r>
              <a:rPr lang="en-US" altLang="zh-CN" dirty="0">
                <a:solidFill>
                  <a:schemeClr val="tx1"/>
                </a:solidFill>
              </a:rPr>
              <a:t>,</a:t>
            </a:r>
            <a:r>
              <a:rPr lang="zh-CN" altLang="zh-CN" dirty="0">
                <a:solidFill>
                  <a:schemeClr val="tx1"/>
                </a:solidFill>
              </a:rPr>
              <a:t>是进行会计核算的必要手段</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设置会计账户必须先按照会计要素对会计对象的具体内容进行科学分类</a:t>
            </a:r>
            <a:r>
              <a:rPr lang="en-US" altLang="zh-CN" dirty="0">
                <a:solidFill>
                  <a:schemeClr val="tx1"/>
                </a:solidFill>
              </a:rPr>
              <a:t>,</a:t>
            </a:r>
            <a:r>
              <a:rPr lang="zh-CN" altLang="zh-CN" dirty="0">
                <a:solidFill>
                  <a:schemeClr val="tx1"/>
                </a:solidFill>
              </a:rPr>
              <a:t>然后对会计要素的内容进行具体划分并形成会计科目</a:t>
            </a:r>
            <a:r>
              <a:rPr lang="en-US" altLang="zh-CN" dirty="0">
                <a:solidFill>
                  <a:schemeClr val="tx1"/>
                </a:solidFill>
              </a:rPr>
              <a:t>,</a:t>
            </a:r>
            <a:r>
              <a:rPr lang="zh-CN" altLang="zh-CN" dirty="0">
                <a:solidFill>
                  <a:schemeClr val="tx1"/>
                </a:solidFill>
              </a:rPr>
              <a:t>再根据会计科目在账簿中开立账户</a:t>
            </a:r>
            <a:r>
              <a:rPr lang="en-US" altLang="zh-CN" dirty="0">
                <a:solidFill>
                  <a:schemeClr val="tx1"/>
                </a:solidFill>
              </a:rPr>
              <a:t>,</a:t>
            </a:r>
            <a:r>
              <a:rPr lang="zh-CN" altLang="zh-CN" dirty="0">
                <a:solidFill>
                  <a:schemeClr val="tx1"/>
                </a:solidFill>
              </a:rPr>
              <a:t>用于连续地记录各项经济业务所引起的各项资金的增减变动情况和结果。</a:t>
            </a:r>
            <a:endParaRPr lang="zh-CN" altLang="zh-CN" dirty="0">
              <a:solidFill>
                <a:schemeClr val="tx1"/>
              </a:solidFill>
            </a:endParaRPr>
          </a:p>
          <a:p>
            <a:pPr marL="0" indent="0">
              <a:spcBef>
                <a:spcPts val="1800"/>
              </a:spcBef>
              <a:buNone/>
            </a:pPr>
            <a:r>
              <a:rPr lang="zh-CN" altLang="zh-CN" sz="2400" b="1" dirty="0">
                <a:solidFill>
                  <a:schemeClr val="tx1"/>
                </a:solidFill>
              </a:rPr>
              <a:t>二、复式记账</a:t>
            </a:r>
            <a:endParaRPr lang="zh-CN" altLang="zh-CN" sz="2400" b="1" dirty="0">
              <a:solidFill>
                <a:schemeClr val="tx1"/>
              </a:solidFill>
            </a:endParaRPr>
          </a:p>
          <a:p>
            <a:r>
              <a:rPr lang="zh-CN" altLang="zh-CN" dirty="0">
                <a:solidFill>
                  <a:schemeClr val="tx1"/>
                </a:solidFill>
              </a:rPr>
              <a:t>复式记账是对每一项经济业务都要以相等的金额同时记入两个或两个以上相互对应账户的一种方法</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一个单位所发生的任何一项经济业务都不是孤立的</a:t>
            </a:r>
            <a:r>
              <a:rPr lang="en-US" altLang="zh-CN" dirty="0">
                <a:solidFill>
                  <a:schemeClr val="tx1"/>
                </a:solidFill>
              </a:rPr>
              <a:t>,</a:t>
            </a:r>
            <a:r>
              <a:rPr lang="zh-CN" altLang="zh-CN" dirty="0">
                <a:solidFill>
                  <a:schemeClr val="tx1"/>
                </a:solidFill>
              </a:rPr>
              <a:t>应用复式记账法可以通过账户的对应关系反映经济业务的来龙去脉</a:t>
            </a:r>
            <a:r>
              <a:rPr lang="en-US" altLang="zh-CN" dirty="0">
                <a:solidFill>
                  <a:schemeClr val="tx1"/>
                </a:solidFill>
              </a:rPr>
              <a:t>,</a:t>
            </a:r>
            <a:r>
              <a:rPr lang="zh-CN" altLang="zh-CN" dirty="0">
                <a:solidFill>
                  <a:schemeClr val="tx1"/>
                </a:solidFill>
              </a:rPr>
              <a:t>能够全面、系统地反映经济业务的前因后果</a:t>
            </a:r>
            <a:r>
              <a:rPr lang="en-US" altLang="zh-CN" dirty="0">
                <a:solidFill>
                  <a:schemeClr val="tx1"/>
                </a:solidFill>
              </a:rPr>
              <a:t>,</a:t>
            </a:r>
            <a:r>
              <a:rPr lang="zh-CN" altLang="zh-CN" dirty="0">
                <a:solidFill>
                  <a:schemeClr val="tx1"/>
                </a:solidFill>
              </a:rPr>
              <a:t>因此</a:t>
            </a:r>
            <a:r>
              <a:rPr lang="en-US" altLang="zh-CN" dirty="0">
                <a:solidFill>
                  <a:schemeClr val="tx1"/>
                </a:solidFill>
              </a:rPr>
              <a:t>,</a:t>
            </a:r>
            <a:r>
              <a:rPr lang="zh-CN" altLang="zh-CN" dirty="0">
                <a:solidFill>
                  <a:schemeClr val="tx1"/>
                </a:solidFill>
              </a:rPr>
              <a:t>复式记账是会计描述经济业务的一种专门手段。</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会计核算的方法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smtClean="0">
                <a:solidFill>
                  <a:schemeClr val="tx1"/>
                </a:solidFill>
              </a:rPr>
              <a:t>三</a:t>
            </a:r>
            <a:r>
              <a:rPr lang="zh-CN" altLang="zh-CN" sz="2400" b="1" dirty="0">
                <a:solidFill>
                  <a:schemeClr val="tx1"/>
                </a:solidFill>
              </a:rPr>
              <a:t>、填制和审核会计凭证</a:t>
            </a:r>
            <a:endParaRPr lang="zh-CN" altLang="zh-CN" sz="2400" b="1" dirty="0">
              <a:solidFill>
                <a:schemeClr val="tx1"/>
              </a:solidFill>
            </a:endParaRPr>
          </a:p>
          <a:p>
            <a:r>
              <a:rPr lang="zh-CN" altLang="zh-CN" dirty="0">
                <a:solidFill>
                  <a:schemeClr val="tx1"/>
                </a:solidFill>
              </a:rPr>
              <a:t>填制和审核会计凭证是为了保证经济业务的合法合理</a:t>
            </a:r>
            <a:r>
              <a:rPr lang="en-US" altLang="zh-CN" dirty="0">
                <a:solidFill>
                  <a:schemeClr val="tx1"/>
                </a:solidFill>
              </a:rPr>
              <a:t>,</a:t>
            </a:r>
            <a:r>
              <a:rPr lang="zh-CN" altLang="zh-CN" dirty="0">
                <a:solidFill>
                  <a:schemeClr val="tx1"/>
                </a:solidFill>
              </a:rPr>
              <a:t>登记入账的会计记录正确、完整而采用的一种方法</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会计凭证是记录经济业务、明确经济责任的书面证明</a:t>
            </a:r>
            <a:r>
              <a:rPr lang="en-US" altLang="zh-CN" dirty="0">
                <a:solidFill>
                  <a:schemeClr val="tx1"/>
                </a:solidFill>
              </a:rPr>
              <a:t>,</a:t>
            </a:r>
            <a:r>
              <a:rPr lang="zh-CN" altLang="zh-CN" dirty="0">
                <a:solidFill>
                  <a:schemeClr val="tx1"/>
                </a:solidFill>
              </a:rPr>
              <a:t>是登记账簿的依据。经济业务发生时</a:t>
            </a:r>
            <a:r>
              <a:rPr lang="en-US" altLang="zh-CN" dirty="0">
                <a:solidFill>
                  <a:schemeClr val="tx1"/>
                </a:solidFill>
              </a:rPr>
              <a:t>,</a:t>
            </a:r>
            <a:r>
              <a:rPr lang="zh-CN" altLang="zh-CN" dirty="0">
                <a:solidFill>
                  <a:schemeClr val="tx1"/>
                </a:solidFill>
              </a:rPr>
              <a:t>首先由经办人员取得表明经济业务发生及其内容的原始凭证</a:t>
            </a:r>
            <a:r>
              <a:rPr lang="en-US" altLang="zh-CN" dirty="0">
                <a:solidFill>
                  <a:schemeClr val="tx1"/>
                </a:solidFill>
              </a:rPr>
              <a:t>,</a:t>
            </a:r>
            <a:r>
              <a:rPr lang="zh-CN" altLang="zh-CN" dirty="0">
                <a:solidFill>
                  <a:schemeClr val="tx1"/>
                </a:solidFill>
              </a:rPr>
              <a:t>然后将其交由会计人员或相关部门逐项审查认定经济业务发生或完成的情况</a:t>
            </a:r>
            <a:r>
              <a:rPr lang="en-US" altLang="zh-CN" dirty="0">
                <a:solidFill>
                  <a:schemeClr val="tx1"/>
                </a:solidFill>
              </a:rPr>
              <a:t>,</a:t>
            </a:r>
            <a:r>
              <a:rPr lang="zh-CN" altLang="zh-CN" dirty="0">
                <a:solidFill>
                  <a:schemeClr val="tx1"/>
                </a:solidFill>
              </a:rPr>
              <a:t>依据审核无误的原始凭证</a:t>
            </a:r>
            <a:r>
              <a:rPr lang="en-US" altLang="zh-CN" dirty="0">
                <a:solidFill>
                  <a:schemeClr val="tx1"/>
                </a:solidFill>
              </a:rPr>
              <a:t>,</a:t>
            </a:r>
            <a:r>
              <a:rPr lang="zh-CN" altLang="zh-CN" dirty="0">
                <a:solidFill>
                  <a:schemeClr val="tx1"/>
                </a:solidFill>
              </a:rPr>
              <a:t>由会计人员填制记账凭证。</a:t>
            </a:r>
            <a:endParaRPr lang="zh-CN" altLang="zh-CN" dirty="0">
              <a:solidFill>
                <a:schemeClr val="tx1"/>
              </a:solidFill>
            </a:endParaRPr>
          </a:p>
          <a:p>
            <a:pPr marL="0" indent="0">
              <a:spcBef>
                <a:spcPts val="1800"/>
              </a:spcBef>
              <a:buNone/>
            </a:pPr>
            <a:r>
              <a:rPr lang="zh-CN" altLang="zh-CN" sz="2400" b="1" dirty="0">
                <a:solidFill>
                  <a:schemeClr val="tx1"/>
                </a:solidFill>
              </a:rPr>
              <a:t>四、登记账簿</a:t>
            </a:r>
            <a:endParaRPr lang="zh-CN" altLang="zh-CN" sz="2400" b="1" dirty="0">
              <a:solidFill>
                <a:schemeClr val="tx1"/>
              </a:solidFill>
            </a:endParaRPr>
          </a:p>
          <a:p>
            <a:r>
              <a:rPr lang="zh-CN" altLang="zh-CN" dirty="0">
                <a:solidFill>
                  <a:schemeClr val="tx1"/>
                </a:solidFill>
              </a:rPr>
              <a:t>登记账簿是依据审核无误的会计凭证</a:t>
            </a:r>
            <a:r>
              <a:rPr lang="en-US" altLang="zh-CN" dirty="0">
                <a:solidFill>
                  <a:schemeClr val="tx1"/>
                </a:solidFill>
              </a:rPr>
              <a:t>,</a:t>
            </a:r>
            <a:r>
              <a:rPr lang="zh-CN" altLang="zh-CN" dirty="0">
                <a:solidFill>
                  <a:schemeClr val="tx1"/>
                </a:solidFill>
              </a:rPr>
              <a:t>在账簿中连续、完整、分门别类地记录和循序地汇集核算所发生的经济业务的一种方法</a:t>
            </a:r>
            <a:r>
              <a:rPr lang="zh-CN" altLang="zh-CN" dirty="0" smtClean="0">
                <a:solidFill>
                  <a:schemeClr val="tx1"/>
                </a:solidFill>
              </a:rPr>
              <a:t>。</a:t>
            </a:r>
            <a:r>
              <a:rPr lang="zh-CN" altLang="zh-CN" dirty="0">
                <a:solidFill>
                  <a:schemeClr val="tx1"/>
                </a:solidFill>
              </a:rPr>
              <a:t>账簿由具有一定格式的账页组成</a:t>
            </a:r>
            <a:r>
              <a:rPr lang="en-US" altLang="zh-CN" dirty="0">
                <a:solidFill>
                  <a:schemeClr val="tx1"/>
                </a:solidFill>
              </a:rPr>
              <a:t>,</a:t>
            </a:r>
            <a:r>
              <a:rPr lang="zh-CN" altLang="zh-CN" dirty="0">
                <a:solidFill>
                  <a:schemeClr val="tx1"/>
                </a:solidFill>
              </a:rPr>
              <a:t>是用来连续、完整、分门别类地记录各项经济业务的簿籍</a:t>
            </a:r>
            <a:r>
              <a:rPr lang="en-US" altLang="zh-CN" dirty="0">
                <a:solidFill>
                  <a:schemeClr val="tx1"/>
                </a:solidFill>
              </a:rPr>
              <a:t>,</a:t>
            </a:r>
            <a:r>
              <a:rPr lang="zh-CN" altLang="zh-CN" dirty="0">
                <a:solidFill>
                  <a:schemeClr val="tx1"/>
                </a:solidFill>
              </a:rPr>
              <a:t>是储存会计数据资料的重要工具。</a:t>
            </a:r>
            <a:endParaRPr lang="zh-CN" altLang="zh-CN" dirty="0">
              <a:solidFill>
                <a:schemeClr val="tx1"/>
              </a:solidFill>
            </a:endParaRPr>
          </a:p>
          <a:p>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会计核算的方法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a:spLocks noGrp="1"/>
          </p:cNvSpPr>
          <p:nvPr>
            <p:custDataLst>
              <p:tags r:id="rId1"/>
            </p:custDataLst>
          </p:nvPr>
        </p:nvSpPr>
        <p:spPr>
          <a:xfrm>
            <a:off x="624130" y="1579807"/>
            <a:ext cx="10972784" cy="4640018"/>
          </a:xfrm>
          <a:prstGeom prst="rect">
            <a:avLst/>
          </a:prstGeom>
        </p:spPr>
        <p:txBody>
          <a:bodyPr vert="horz"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五、成本计算</a:t>
            </a:r>
            <a:endParaRPr lang="zh-CN" altLang="zh-CN" sz="2400" b="1" dirty="0">
              <a:solidFill>
                <a:schemeClr val="tx1"/>
              </a:solidFill>
            </a:endParaRPr>
          </a:p>
          <a:p>
            <a:r>
              <a:rPr lang="zh-CN" altLang="zh-CN" dirty="0">
                <a:solidFill>
                  <a:schemeClr val="tx1"/>
                </a:solidFill>
              </a:rPr>
              <a:t>成本计算是按照一定对象归集和分配在生产经营过程中不同部门、不同阶段所发生的各种费用支出</a:t>
            </a:r>
            <a:r>
              <a:rPr lang="en-US" altLang="zh-CN" dirty="0">
                <a:solidFill>
                  <a:schemeClr val="tx1"/>
                </a:solidFill>
              </a:rPr>
              <a:t>,</a:t>
            </a:r>
            <a:r>
              <a:rPr lang="zh-CN" altLang="zh-CN" dirty="0">
                <a:solidFill>
                  <a:schemeClr val="tx1"/>
                </a:solidFill>
              </a:rPr>
              <a:t>以确定该对象的总成本和单位成本的方法</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通过成本计算</a:t>
            </a:r>
            <a:r>
              <a:rPr lang="en-US" altLang="zh-CN" dirty="0">
                <a:solidFill>
                  <a:schemeClr val="tx1"/>
                </a:solidFill>
              </a:rPr>
              <a:t>,</a:t>
            </a:r>
            <a:r>
              <a:rPr lang="zh-CN" altLang="zh-CN" dirty="0">
                <a:solidFill>
                  <a:schemeClr val="tx1"/>
                </a:solidFill>
              </a:rPr>
              <a:t>可以确定材料的采购成本、产品的生产成本和销售成本</a:t>
            </a:r>
            <a:r>
              <a:rPr lang="en-US" altLang="zh-CN" dirty="0">
                <a:solidFill>
                  <a:schemeClr val="tx1"/>
                </a:solidFill>
              </a:rPr>
              <a:t>,</a:t>
            </a:r>
            <a:r>
              <a:rPr lang="zh-CN" altLang="zh-CN" dirty="0">
                <a:solidFill>
                  <a:schemeClr val="tx1"/>
                </a:solidFill>
              </a:rPr>
              <a:t>可以反映监督生产经营过程中发生的各项费用是否节约和超支</a:t>
            </a:r>
            <a:r>
              <a:rPr lang="en-US" altLang="zh-CN" dirty="0">
                <a:solidFill>
                  <a:schemeClr val="tx1"/>
                </a:solidFill>
              </a:rPr>
              <a:t>,</a:t>
            </a:r>
            <a:r>
              <a:rPr lang="zh-CN" altLang="zh-CN" dirty="0">
                <a:solidFill>
                  <a:schemeClr val="tx1"/>
                </a:solidFill>
              </a:rPr>
              <a:t>目的在于掌握企业生产经营消耗水平</a:t>
            </a:r>
            <a:r>
              <a:rPr lang="en-US" altLang="zh-CN" dirty="0">
                <a:solidFill>
                  <a:schemeClr val="tx1"/>
                </a:solidFill>
              </a:rPr>
              <a:t>,</a:t>
            </a:r>
            <a:r>
              <a:rPr lang="zh-CN" altLang="zh-CN" dirty="0">
                <a:solidFill>
                  <a:schemeClr val="tx1"/>
                </a:solidFill>
              </a:rPr>
              <a:t>为企业计算盈亏和经营成果奠定基础</a:t>
            </a:r>
            <a:r>
              <a:rPr lang="zh-CN" altLang="zh-CN" dirty="0" smtClean="0">
                <a:solidFill>
                  <a:schemeClr val="tx1"/>
                </a:solidFill>
              </a:rPr>
              <a:t>。</a:t>
            </a:r>
            <a:endParaRPr lang="zh-CN" altLang="zh-CN" dirty="0">
              <a:solidFill>
                <a:schemeClr val="tx1"/>
              </a:solidFill>
            </a:endParaRPr>
          </a:p>
          <a:p>
            <a:pPr marL="0" indent="0">
              <a:spcBef>
                <a:spcPts val="2400"/>
              </a:spcBef>
              <a:buNone/>
            </a:pPr>
            <a:r>
              <a:rPr lang="zh-CN" altLang="zh-CN" sz="2400" b="1" dirty="0">
                <a:solidFill>
                  <a:schemeClr val="tx1"/>
                </a:solidFill>
              </a:rPr>
              <a:t>六、财产清查</a:t>
            </a:r>
            <a:endParaRPr lang="zh-CN" altLang="zh-CN" sz="2400" b="1" dirty="0">
              <a:solidFill>
                <a:schemeClr val="tx1"/>
              </a:solidFill>
            </a:endParaRPr>
          </a:p>
          <a:p>
            <a:r>
              <a:rPr lang="zh-CN" altLang="zh-CN" dirty="0">
                <a:solidFill>
                  <a:schemeClr val="tx1"/>
                </a:solidFill>
              </a:rPr>
              <a:t>财产清查是通过盘点实物、核对账目来保持账实相符的一种方法</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账簿资料系统地记录了企业的经济活动</a:t>
            </a:r>
            <a:r>
              <a:rPr lang="en-US" altLang="zh-CN" dirty="0">
                <a:solidFill>
                  <a:schemeClr val="tx1"/>
                </a:solidFill>
              </a:rPr>
              <a:t>,</a:t>
            </a:r>
            <a:r>
              <a:rPr lang="zh-CN" altLang="zh-CN" dirty="0">
                <a:solidFill>
                  <a:schemeClr val="tx1"/>
                </a:solidFill>
              </a:rPr>
              <a:t>但是</a:t>
            </a:r>
            <a:r>
              <a:rPr lang="en-US" altLang="zh-CN" dirty="0">
                <a:solidFill>
                  <a:schemeClr val="tx1"/>
                </a:solidFill>
              </a:rPr>
              <a:t>,</a:t>
            </a:r>
            <a:r>
              <a:rPr lang="zh-CN" altLang="zh-CN" dirty="0">
                <a:solidFill>
                  <a:schemeClr val="tx1"/>
                </a:solidFill>
              </a:rPr>
              <a:t>会计记录正确与否的检验手段就是账面反映数与相对应的盘点后实际数进行核对。为保证会计记录的准确性</a:t>
            </a:r>
            <a:r>
              <a:rPr lang="en-US" altLang="zh-CN" dirty="0">
                <a:solidFill>
                  <a:schemeClr val="tx1"/>
                </a:solidFill>
              </a:rPr>
              <a:t>,</a:t>
            </a:r>
            <a:r>
              <a:rPr lang="zh-CN" altLang="zh-CN" dirty="0">
                <a:solidFill>
                  <a:schemeClr val="tx1"/>
                </a:solidFill>
              </a:rPr>
              <a:t>保证账实相符</a:t>
            </a:r>
            <a:r>
              <a:rPr lang="en-US" altLang="zh-CN" dirty="0">
                <a:solidFill>
                  <a:schemeClr val="tx1"/>
                </a:solidFill>
              </a:rPr>
              <a:t>,</a:t>
            </a:r>
            <a:r>
              <a:rPr lang="zh-CN" altLang="zh-CN" dirty="0">
                <a:solidFill>
                  <a:schemeClr val="tx1"/>
                </a:solidFill>
              </a:rPr>
              <a:t>必须定期或不定期地对各项财产物资、往来款项进行清查、盘点和核对</a:t>
            </a:r>
            <a:r>
              <a:rPr lang="zh-CN" altLang="zh-CN" dirty="0" smtClean="0">
                <a:solidFill>
                  <a:schemeClr val="tx1"/>
                </a:solidFill>
              </a:rPr>
              <a:t>。</a:t>
            </a:r>
            <a:endParaRPr lang="zh-CN" altLang="zh-CN" dirty="0">
              <a:solidFill>
                <a:schemeClr val="tx1"/>
              </a:solidFill>
            </a:endParaRPr>
          </a:p>
          <a:p>
            <a:endParaRPr lang="zh-CN" altLang="zh-CN" dirty="0">
              <a:solidFill>
                <a:schemeClr val="tx1"/>
              </a:solidFill>
            </a:endParaRPr>
          </a:p>
        </p:txBody>
      </p:sp>
      <p:sp>
        <p:nvSpPr>
          <p:cNvPr id="6" name="文本框 5"/>
          <p:cNvSpPr txBox="1"/>
          <p:nvPr/>
        </p:nvSpPr>
        <p:spPr>
          <a:xfrm>
            <a:off x="9869170" y="6680200"/>
            <a:ext cx="4064000" cy="368300"/>
          </a:xfrm>
          <a:prstGeom prst="rect">
            <a:avLst/>
          </a:prstGeom>
          <a:noFill/>
        </p:spPr>
        <p:txBody>
          <a:bodyPr wrap="square" rtlCol="0">
            <a:spAutoFit/>
          </a:bodyPr>
          <a:p>
            <a:endParaRPr lang="zh-CN" altLang="en-US">
              <a:solidFill>
                <a:schemeClr val="tx1"/>
              </a:solidFill>
            </a:endParaRPr>
          </a:p>
        </p:txBody>
      </p:sp>
      <p:sp>
        <p:nvSpPr>
          <p:cNvPr id="10" name="标题 9"/>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会计核算的方法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smtClean="0">
                <a:solidFill>
                  <a:schemeClr val="tx1"/>
                </a:solidFill>
              </a:rPr>
              <a:t>七</a:t>
            </a:r>
            <a:r>
              <a:rPr lang="zh-CN" altLang="zh-CN" sz="2400" b="1" dirty="0">
                <a:solidFill>
                  <a:schemeClr val="tx1"/>
                </a:solidFill>
              </a:rPr>
              <a:t>、编制财务报告</a:t>
            </a:r>
            <a:endParaRPr lang="zh-CN" altLang="zh-CN" sz="2400" b="1" dirty="0">
              <a:solidFill>
                <a:schemeClr val="tx1"/>
              </a:solidFill>
            </a:endParaRPr>
          </a:p>
          <a:p>
            <a:r>
              <a:rPr lang="zh-CN" altLang="zh-CN" dirty="0">
                <a:solidFill>
                  <a:schemeClr val="tx1"/>
                </a:solidFill>
              </a:rPr>
              <a:t>编制财务会计报告是定期总括反映会计主体财务状况、经营成果与现金流量情况的一种方法。财务报告是主要以账簿记录为依据</a:t>
            </a:r>
            <a:r>
              <a:rPr lang="en-US" altLang="zh-CN" dirty="0">
                <a:solidFill>
                  <a:schemeClr val="tx1"/>
                </a:solidFill>
              </a:rPr>
              <a:t>,</a:t>
            </a:r>
            <a:r>
              <a:rPr lang="zh-CN" altLang="zh-CN" dirty="0">
                <a:solidFill>
                  <a:schemeClr val="tx1"/>
                </a:solidFill>
              </a:rPr>
              <a:t>经过数据加工整理而产生的一套完整的书面文件。财务报告提供的资料是会计信息使用者赖以制定决策的主要依据。</a:t>
            </a:r>
            <a:endParaRPr lang="zh-CN" altLang="zh-CN" dirty="0">
              <a:solidFill>
                <a:schemeClr val="tx1"/>
              </a:solidFill>
            </a:endParaRPr>
          </a:p>
          <a:p>
            <a:r>
              <a:rPr lang="zh-CN" altLang="zh-CN" dirty="0">
                <a:solidFill>
                  <a:schemeClr val="tx1"/>
                </a:solidFill>
              </a:rPr>
              <a:t>从经济业务发生</a:t>
            </a:r>
            <a:r>
              <a:rPr lang="en-US" altLang="zh-CN" dirty="0">
                <a:solidFill>
                  <a:schemeClr val="tx1"/>
                </a:solidFill>
              </a:rPr>
              <a:t>,</a:t>
            </a:r>
            <a:r>
              <a:rPr lang="zh-CN" altLang="zh-CN" dirty="0">
                <a:solidFill>
                  <a:schemeClr val="tx1"/>
                </a:solidFill>
              </a:rPr>
              <a:t>到经办人员填制或取得原始凭证</a:t>
            </a:r>
            <a:r>
              <a:rPr lang="en-US" altLang="zh-CN" dirty="0">
                <a:solidFill>
                  <a:schemeClr val="tx1"/>
                </a:solidFill>
              </a:rPr>
              <a:t>,</a:t>
            </a:r>
            <a:r>
              <a:rPr lang="zh-CN" altLang="zh-CN" dirty="0">
                <a:solidFill>
                  <a:schemeClr val="tx1"/>
                </a:solidFill>
              </a:rPr>
              <a:t>经会计人员审核整理后</a:t>
            </a:r>
            <a:r>
              <a:rPr lang="en-US" altLang="zh-CN" dirty="0">
                <a:solidFill>
                  <a:schemeClr val="tx1"/>
                </a:solidFill>
              </a:rPr>
              <a:t>,</a:t>
            </a:r>
            <a:r>
              <a:rPr lang="zh-CN" altLang="zh-CN" dirty="0">
                <a:solidFill>
                  <a:schemeClr val="tx1"/>
                </a:solidFill>
              </a:rPr>
              <a:t>按照设置的账户</a:t>
            </a:r>
            <a:r>
              <a:rPr lang="en-US" altLang="zh-CN" dirty="0">
                <a:solidFill>
                  <a:schemeClr val="tx1"/>
                </a:solidFill>
              </a:rPr>
              <a:t>,</a:t>
            </a:r>
            <a:r>
              <a:rPr lang="zh-CN" altLang="zh-CN" dirty="0">
                <a:solidFill>
                  <a:schemeClr val="tx1"/>
                </a:solidFill>
              </a:rPr>
              <a:t>运用复式记账法</a:t>
            </a:r>
            <a:r>
              <a:rPr lang="en-US" altLang="zh-CN" dirty="0">
                <a:solidFill>
                  <a:schemeClr val="tx1"/>
                </a:solidFill>
              </a:rPr>
              <a:t>,</a:t>
            </a:r>
            <a:r>
              <a:rPr lang="zh-CN" altLang="zh-CN" dirty="0">
                <a:solidFill>
                  <a:schemeClr val="tx1"/>
                </a:solidFill>
              </a:rPr>
              <a:t>编制记账凭证</a:t>
            </a:r>
            <a:r>
              <a:rPr lang="en-US" altLang="zh-CN" dirty="0">
                <a:solidFill>
                  <a:schemeClr val="tx1"/>
                </a:solidFill>
              </a:rPr>
              <a:t>,</a:t>
            </a:r>
            <a:r>
              <a:rPr lang="zh-CN" altLang="zh-CN" dirty="0">
                <a:solidFill>
                  <a:schemeClr val="tx1"/>
                </a:solidFill>
              </a:rPr>
              <a:t>并据以登记账簿</a:t>
            </a:r>
            <a:r>
              <a:rPr lang="en-US" altLang="zh-CN" dirty="0">
                <a:solidFill>
                  <a:schemeClr val="tx1"/>
                </a:solidFill>
              </a:rPr>
              <a:t>;</a:t>
            </a:r>
            <a:r>
              <a:rPr lang="zh-CN" altLang="zh-CN" dirty="0">
                <a:solidFill>
                  <a:schemeClr val="tx1"/>
                </a:solidFill>
              </a:rPr>
              <a:t>对于生产经营过程中发生的各项费用进行成本计算</a:t>
            </a:r>
            <a:r>
              <a:rPr lang="en-US" altLang="zh-CN" dirty="0">
                <a:solidFill>
                  <a:schemeClr val="tx1"/>
                </a:solidFill>
              </a:rPr>
              <a:t>,</a:t>
            </a:r>
            <a:r>
              <a:rPr lang="zh-CN" altLang="zh-CN" dirty="0">
                <a:solidFill>
                  <a:schemeClr val="tx1"/>
                </a:solidFill>
              </a:rPr>
              <a:t>最终计算出企业的经营成果</a:t>
            </a:r>
            <a:r>
              <a:rPr lang="en-US" altLang="zh-CN" dirty="0">
                <a:solidFill>
                  <a:schemeClr val="tx1"/>
                </a:solidFill>
              </a:rPr>
              <a:t>;</a:t>
            </a:r>
            <a:r>
              <a:rPr lang="zh-CN" altLang="zh-CN" dirty="0">
                <a:solidFill>
                  <a:schemeClr val="tx1"/>
                </a:solidFill>
              </a:rPr>
              <a:t>对于账簿记录</a:t>
            </a:r>
            <a:r>
              <a:rPr lang="en-US" altLang="zh-CN" dirty="0">
                <a:solidFill>
                  <a:schemeClr val="tx1"/>
                </a:solidFill>
              </a:rPr>
              <a:t>,</a:t>
            </a:r>
            <a:r>
              <a:rPr lang="zh-CN" altLang="zh-CN" dirty="0">
                <a:solidFill>
                  <a:schemeClr val="tx1"/>
                </a:solidFill>
              </a:rPr>
              <a:t>要通过财产清查加以核实</a:t>
            </a:r>
            <a:r>
              <a:rPr lang="en-US" altLang="zh-CN" dirty="0">
                <a:solidFill>
                  <a:schemeClr val="tx1"/>
                </a:solidFill>
              </a:rPr>
              <a:t>,</a:t>
            </a:r>
            <a:r>
              <a:rPr lang="zh-CN" altLang="zh-CN" dirty="0">
                <a:solidFill>
                  <a:schemeClr val="tx1"/>
                </a:solidFill>
              </a:rPr>
              <a:t>在保证账实相符的基础上</a:t>
            </a:r>
            <a:r>
              <a:rPr lang="en-US" altLang="zh-CN" dirty="0">
                <a:solidFill>
                  <a:schemeClr val="tx1"/>
                </a:solidFill>
              </a:rPr>
              <a:t>,</a:t>
            </a:r>
            <a:r>
              <a:rPr lang="zh-CN" altLang="zh-CN" dirty="0">
                <a:solidFill>
                  <a:schemeClr val="tx1"/>
                </a:solidFill>
              </a:rPr>
              <a:t>定期编制财务报告。会计通过上述的核算基本程序与方法</a:t>
            </a:r>
            <a:r>
              <a:rPr lang="en-US" altLang="zh-CN" dirty="0">
                <a:solidFill>
                  <a:schemeClr val="tx1"/>
                </a:solidFill>
              </a:rPr>
              <a:t>,</a:t>
            </a:r>
            <a:r>
              <a:rPr lang="zh-CN" altLang="zh-CN" dirty="0">
                <a:solidFill>
                  <a:schemeClr val="tx1"/>
                </a:solidFill>
              </a:rPr>
              <a:t>相互联系</a:t>
            </a:r>
            <a:r>
              <a:rPr lang="en-US" altLang="zh-CN" dirty="0">
                <a:solidFill>
                  <a:schemeClr val="tx1"/>
                </a:solidFill>
              </a:rPr>
              <a:t>,</a:t>
            </a:r>
            <a:r>
              <a:rPr lang="zh-CN" altLang="zh-CN" dirty="0">
                <a:solidFill>
                  <a:schemeClr val="tx1"/>
                </a:solidFill>
              </a:rPr>
              <a:t>互相配合</a:t>
            </a:r>
            <a:r>
              <a:rPr lang="en-US" altLang="zh-CN" dirty="0">
                <a:solidFill>
                  <a:schemeClr val="tx1"/>
                </a:solidFill>
              </a:rPr>
              <a:t>,</a:t>
            </a:r>
            <a:r>
              <a:rPr lang="zh-CN" altLang="zh-CN" dirty="0">
                <a:solidFill>
                  <a:schemeClr val="tx1"/>
                </a:solidFill>
              </a:rPr>
              <a:t>循序渐进</a:t>
            </a:r>
            <a:r>
              <a:rPr lang="en-US" altLang="zh-CN" dirty="0">
                <a:solidFill>
                  <a:schemeClr val="tx1"/>
                </a:solidFill>
              </a:rPr>
              <a:t>,</a:t>
            </a:r>
            <a:r>
              <a:rPr lang="zh-CN" altLang="zh-CN" dirty="0">
                <a:solidFill>
                  <a:schemeClr val="tx1"/>
                </a:solidFill>
              </a:rPr>
              <a:t>按照确认、计量、记录、报告的程序形成会计信息系统。</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会计核算的方法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一、会计职业</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企事业单位会计</a:t>
            </a:r>
            <a:endParaRPr lang="zh-CN" altLang="zh-CN" sz="2200" b="1" dirty="0">
              <a:solidFill>
                <a:schemeClr val="tx1"/>
              </a:solidFill>
            </a:endParaRPr>
          </a:p>
          <a:p>
            <a:r>
              <a:rPr lang="zh-CN" altLang="zh-CN" dirty="0">
                <a:solidFill>
                  <a:schemeClr val="tx1"/>
                </a:solidFill>
              </a:rPr>
              <a:t>我国大多数会计人员在企事业单位</a:t>
            </a:r>
            <a:r>
              <a:rPr lang="en-US" altLang="zh-CN" dirty="0">
                <a:solidFill>
                  <a:schemeClr val="tx1"/>
                </a:solidFill>
              </a:rPr>
              <a:t>(</a:t>
            </a:r>
            <a:r>
              <a:rPr lang="zh-CN" altLang="zh-CN" dirty="0">
                <a:solidFill>
                  <a:schemeClr val="tx1"/>
                </a:solidFill>
              </a:rPr>
              <a:t>包括政府和非营利组织</a:t>
            </a:r>
            <a:r>
              <a:rPr lang="en-US" altLang="zh-CN" dirty="0">
                <a:solidFill>
                  <a:schemeClr val="tx1"/>
                </a:solidFill>
              </a:rPr>
              <a:t>)</a:t>
            </a:r>
            <a:r>
              <a:rPr lang="zh-CN" altLang="zh-CN" dirty="0">
                <a:solidFill>
                  <a:schemeClr val="tx1"/>
                </a:solidFill>
              </a:rPr>
              <a:t>从事会计工作。按照我国《会计法》的规定</a:t>
            </a:r>
            <a:r>
              <a:rPr lang="en-US" altLang="zh-CN" dirty="0">
                <a:solidFill>
                  <a:schemeClr val="tx1"/>
                </a:solidFill>
              </a:rPr>
              <a:t>,</a:t>
            </a:r>
            <a:r>
              <a:rPr lang="zh-CN" altLang="zh-CN" dirty="0">
                <a:solidFill>
                  <a:schemeClr val="tx1"/>
                </a:solidFill>
              </a:rPr>
              <a:t>各企事业单位应当根据会计业务的需要</a:t>
            </a:r>
            <a:r>
              <a:rPr lang="en-US" altLang="zh-CN" dirty="0">
                <a:solidFill>
                  <a:schemeClr val="tx1"/>
                </a:solidFill>
              </a:rPr>
              <a:t>,</a:t>
            </a:r>
            <a:r>
              <a:rPr lang="zh-CN" altLang="zh-CN" dirty="0">
                <a:solidFill>
                  <a:schemeClr val="tx1"/>
                </a:solidFill>
              </a:rPr>
              <a:t>设置会计机构。</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公共会计</a:t>
            </a:r>
            <a:endParaRPr lang="zh-CN" altLang="zh-CN" sz="2200" b="1" dirty="0">
              <a:solidFill>
                <a:schemeClr val="tx1"/>
              </a:solidFill>
            </a:endParaRPr>
          </a:p>
          <a:p>
            <a:r>
              <a:rPr lang="zh-CN" altLang="zh-CN" dirty="0">
                <a:solidFill>
                  <a:schemeClr val="tx1"/>
                </a:solidFill>
              </a:rPr>
              <a:t>公共会计是指为社会各企事业单位、法人机构和个人提供鉴证业务和咨询业务的会计工作</a:t>
            </a:r>
            <a:r>
              <a:rPr lang="en-US" altLang="zh-CN" dirty="0">
                <a:solidFill>
                  <a:schemeClr val="tx1"/>
                </a:solidFill>
              </a:rPr>
              <a:t>,</a:t>
            </a:r>
            <a:r>
              <a:rPr lang="zh-CN" altLang="zh-CN" dirty="0">
                <a:solidFill>
                  <a:schemeClr val="tx1"/>
                </a:solidFill>
              </a:rPr>
              <a:t>一般由注册会计师承担。</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会计职业与基本会计规范</a:t>
            </a:r>
            <a:endParaRPr lang="zh-CN" altLang="en-US" dirty="0">
              <a:sym typeface="+mn-ea"/>
            </a:endParaRPr>
          </a:p>
        </p:txBody>
      </p:sp>
      <p:pic>
        <p:nvPicPr>
          <p:cNvPr id="2" name="图片 1"/>
          <p:cNvPicPr>
            <a:picLocks noChangeAspect="1"/>
          </p:cNvPicPr>
          <p:nvPr/>
        </p:nvPicPr>
        <p:blipFill>
          <a:blip r:embed="rId3"/>
          <a:stretch>
            <a:fillRect/>
          </a:stretch>
        </p:blipFill>
        <p:spPr>
          <a:xfrm>
            <a:off x="9961880" y="466280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二、会计规范</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《会计法》</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《企业财务会计报告条例》</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 </a:t>
            </a:r>
            <a:r>
              <a:rPr lang="zh-CN" altLang="zh-CN" sz="2200" b="1" dirty="0">
                <a:solidFill>
                  <a:schemeClr val="tx1"/>
                </a:solidFill>
              </a:rPr>
              <a:t>企业会计准则体系</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四</a:t>
            </a:r>
            <a:r>
              <a:rPr lang="en-US" altLang="zh-CN" sz="2200" b="1" dirty="0">
                <a:solidFill>
                  <a:schemeClr val="tx1"/>
                </a:solidFill>
              </a:rPr>
              <a:t>)</a:t>
            </a:r>
            <a:r>
              <a:rPr lang="zh-CN" altLang="zh-CN" sz="2200" b="1" dirty="0">
                <a:solidFill>
                  <a:schemeClr val="tx1"/>
                </a:solidFill>
              </a:rPr>
              <a:t>上市公司信息披露文告</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会计职业与基本会计规范</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0" algn="just" eaLnBrk="1" latinLnBrk="0" hangingPunct="1">
              <a:lnSpc>
                <a:spcPct val="125000"/>
              </a:lnSpc>
              <a:spcAft>
                <a:spcPts val="0"/>
              </a:spcAft>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案例选自美国审计事件“著名的蔬菜油骗局”。存货资产盘点是极为重要的审计程序。案例公司利用了存货资产因其储存方式特殊, 不能直接采用清点或观察式进行盘点的空子, 骗取了信贷。通过本案例及其课堂讨论等形式，理解该案例的因果关系、滥用存货盘点方式、不尊重会计规则和不诚信产生的后果, 思考该案例产生之后对资本市场的影响以及对公司发展和职业发展前景的终极影响。</a:t>
            </a:r>
            <a:endParaRPr lang="zh-CN" altLang="en-US">
              <a:latin typeface="宋体" panose="02010600030101010101" pitchFamily="2" charset="-122"/>
              <a:ea typeface="宋体" panose="02010600030101010101" pitchFamily="2" charset="-122"/>
              <a:cs typeface="宋体" panose="02010600030101010101" pitchFamily="2" charset="-122"/>
            </a:endParaRPr>
          </a:p>
          <a:p>
            <a:endParaRPr lang="zh-CN" altLang="en-US">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0" algn="just" eaLnBrk="1" latinLnBrk="0" hangingPunct="1">
              <a:lnSpc>
                <a:spcPct val="100000"/>
              </a:lnSpc>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本案例名称为“著名的蔬莱油骗局”。1963年11月21日星期二,美国某媒体报道了两个华尔街经纪公司由于不能收回一家名为联合蔬菜油精炼公司的贷款而迫使其停业的消息。联合蔬莱油精炼公司的贷款抵押品是价值为 1</a:t>
            </a:r>
            <a:r>
              <a:rPr lang="en-US" altLang="zh-CN" sz="2000">
                <a:latin typeface="黑体" panose="02010609060101010101" charset="-122"/>
                <a:cs typeface="黑体" panose="02010609060101010101" charset="-122"/>
              </a:rPr>
              <a:t>.</a:t>
            </a:r>
            <a:r>
              <a:rPr lang="zh-CN" altLang="en-US" sz="2000">
                <a:latin typeface="黑体" panose="02010609060101010101" charset="-122"/>
                <a:cs typeface="黑体" panose="02010609060101010101" charset="-122"/>
              </a:rPr>
              <a:t>75亿美元的蔬莱油, 并存放在新泽西贝恩的40个油罐中。但是审计调查却发现这些大油罐中装满了海水和碱渣, 而不是蔬菜油。事件披露后,道琼斯工业股票平均指数经历一年多以来的最大跌幅。然而,当约翰·肯尼迪总统在达拉斯遇刺后, 这个已经暴露的“重大的蔬菜油诈骗案”便很快地被淡忘了。</a:t>
            </a:r>
            <a:endParaRPr lang="zh-CN" altLang="en-US" sz="2000">
              <a:latin typeface="黑体" panose="02010609060101010101" charset="-122"/>
              <a:cs typeface="黑体" panose="02010609060101010101" charset="-122"/>
            </a:endParaRPr>
          </a:p>
          <a:p>
            <a:pPr indent="0" algn="just" eaLnBrk="1" latinLnBrk="0" hangingPunct="1">
              <a:lnSpc>
                <a:spcPct val="100000"/>
              </a:lnSpc>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蔬菜油不翼而飞的案例为验证实际存货水平问题提供了有趣的例子。自20世纪30年代末,审计师就被要求监督存货数量以便就财务报表公允性发表审计意见。该公司采用诡计多端的方法对机警的审计师隐瞒他们的情况。由于这40个储蓄油罐只靠管子相连,在完成存货计价的一周内, 蔬菜油被从一个罐中抽到另一个罐中。也就是说, 一定数量的蔬菜油被重复数了一遍又一遍, 却没有一个罐是完全装满了油的。该公司把储油罐的其他出口全部焊死,只留下一个出口。在这个出口下, 公司焊接了装着几百磅真油的管子。当审计师抽取样品时,他们检查的实际上只是这条管道中的油,而不是储油罐中的物质,油罐本身灌满了海水。该诡计暴露后，一个油罐上的龙头被打开，海水从中涌出来，12天才流尽。通过造假，该公司创造了价值1.9亿英镑的假蔬菜油。</a:t>
            </a:r>
            <a:endParaRPr lang="zh-CN" altLang="en-US" sz="2000">
              <a:latin typeface="黑体" panose="02010609060101010101" charset="-122"/>
              <a:cs typeface="黑体" panose="02010609060101010101" charset="-122"/>
            </a:endParaRPr>
          </a:p>
          <a:p>
            <a:pPr marL="0" indent="720090" algn="just" eaLnBrk="1" latinLnBrk="0" hangingPunct="1">
              <a:buNone/>
            </a:pP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0" algn="just" eaLnBrk="1" latinLnBrk="0" hangingPunct="1">
              <a:lnSpc>
                <a:spcPct val="125000"/>
              </a:lnSpc>
              <a:spcAft>
                <a:spcPts val="0"/>
              </a:spcAft>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以课外阅读与课堂小组讨论方式,运用本章相关知识点,研究与分析现实案例,特别应该思考不同状态下的资产盘点的差异性;拓展案例资产审计类型,对专业知识认知水平进行反思，提升课程思政质量。</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《会计法》(2024年版)。</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hlinkClick r:id="rId1"/>
              </a:rPr>
              <a:t>http://gx.mof.gov.cn/bszn/zhengcefagui/202412/t20241226_3950557.htm</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《国家信息化发展战略纲要》</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r>
              <a:rPr lang="zh-CN" altLang="en-US" sz="2000">
                <a:latin typeface="黑体" panose="02010609060101010101" charset="-122"/>
                <a:cs typeface="黑体" panose="02010609060101010101" charset="-122"/>
                <a:hlinkClick r:id="rId2" action="ppaction://hlinkfile"/>
              </a:rPr>
              <a:t>https://www.gov.cn/zhengce/202203/content_3635222.htm</a:t>
            </a:r>
            <a:endParaRPr lang="zh-CN" altLang="en-US" sz="2000">
              <a:latin typeface="黑体" panose="02010609060101010101" charset="-122"/>
              <a:cs typeface="黑体" panose="02010609060101010101" charset="-122"/>
            </a:endParaRPr>
          </a:p>
          <a:p>
            <a:pPr indent="720090" eaLnBrk="1" latinLnBrk="0" hangingPunct="1"/>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zh-CN"/>
              <a:t> </a:t>
            </a:r>
            <a:r>
              <a:t>　总 论</a:t>
            </a:r>
          </a:p>
        </p:txBody>
      </p:sp>
      <p:sp>
        <p:nvSpPr>
          <p:cNvPr id="6" name="节编号"/>
          <p:cNvSpPr>
            <a:spLocks noGrp="1"/>
          </p:cNvSpPr>
          <p:nvPr>
            <p:ph type="body" sz="quarter" idx="13"/>
            <p:custDataLst>
              <p:tags r:id="rId2"/>
            </p:custDataLst>
          </p:nvPr>
        </p:nvSpPr>
        <p:spPr/>
        <p:txBody>
          <a:bodyPr/>
          <a:p>
            <a:r>
              <a:rPr lang="zh-CN" altLang="en-US"/>
              <a:t>第一章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0" algn="just" eaLnBrk="1" latinLnBrk="0" hangingPunct="1">
              <a:lnSpc>
                <a:spcPct val="125000"/>
              </a:lnSpc>
              <a:spcAft>
                <a:spcPts val="0"/>
              </a:spcAft>
              <a:buNone/>
            </a:pPr>
            <a:r>
              <a:rPr lang="en-US" altLang="zh-CN" sz="2000">
                <a:latin typeface="黑体" panose="02010609060101010101" charset="-122"/>
                <a:cs typeface="黑体" panose="02010609060101010101" charset="-122"/>
                <a:sym typeface="+mn-ea"/>
              </a:rPr>
              <a:t>    </a:t>
            </a:r>
            <a:r>
              <a:rPr lang="zh-CN" altLang="en-US" sz="2000">
                <a:latin typeface="黑体" panose="02010609060101010101" charset="-122"/>
                <a:cs typeface="黑体" panose="02010609060101010101" charset="-122"/>
                <a:sym typeface="+mn-ea"/>
              </a:rPr>
              <a:t>会计文化是我国社会主义文化中财政文化的重要组成部分，文化关乎国本与国运。通过线上或线下参观, 引导学生结合本查和识占重深入了解我国会计发展历史文化以及会计在经济社会发展中的地位。通过与历史文物的互动，直观感受会计工作责任、诚信及其道德精神，这对于培养职业素养具有重要意义。</a:t>
            </a:r>
            <a:endParaRPr lang="zh-CN" altLang="en-US" sz="2000">
              <a:latin typeface="黑体" panose="02010609060101010101" charset="-122"/>
              <a:cs typeface="黑体" panose="02010609060101010101" charset="-122"/>
            </a:endParaRPr>
          </a:p>
          <a:p>
            <a:pPr indent="0" algn="just" eaLnBrk="1" latinLnBrk="0" hangingPunct="1">
              <a:lnSpc>
                <a:spcPct val="125000"/>
              </a:lnSpc>
              <a:spcAft>
                <a:spcPts val="0"/>
              </a:spcAft>
              <a:buNone/>
            </a:pPr>
            <a:r>
              <a:rPr lang="en-US" altLang="zh-CN" sz="2000">
                <a:latin typeface="黑体" panose="02010609060101010101" charset="-122"/>
                <a:cs typeface="黑体" panose="02010609060101010101" charset="-122"/>
                <a:sym typeface="+mn-ea"/>
              </a:rPr>
              <a:t>    </a:t>
            </a:r>
            <a:r>
              <a:rPr lang="zh-CN" altLang="en-US" sz="2000">
                <a:latin typeface="黑体" panose="02010609060101010101" charset="-122"/>
                <a:cs typeface="黑体" panose="02010609060101010101" charset="-122"/>
                <a:sym typeface="+mn-ea"/>
              </a:rPr>
              <a:t>本章财会技能在延伸阅读基础上, 以线上或线下方式参观中国会计史文博馆和浙江绍兴会稽山博物馆。</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1.中国会计史文博馆</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hlinkClick r:id="rId1" action="ppaction://hlinkfile"/>
              </a:rPr>
              <a:t>https://3g.wuhan.gov.cn/sy/whyw/202406/t20240617_2416448.shtml</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2.会计的故事从这里讲起</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hlinkClick r:id="rId2" action="ppaction://hlinkfile"/>
              </a:rPr>
              <a:t>https://mp.weixin.qq.com/s/JNCBUSxOpObSt4Ub28krmQ</a:t>
            </a:r>
            <a:endParaRPr lang="zh-CN" altLang="en-US" sz="2000">
              <a:latin typeface="黑体" panose="02010609060101010101" charset="-122"/>
              <a:cs typeface="黑体" panose="02010609060101010101" charset="-122"/>
            </a:endParaRPr>
          </a:p>
          <a:p>
            <a:pPr algn="just"/>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0035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281310" y="1066801"/>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12" name="序号"/>
          <p:cNvSpPr txBox="1"/>
          <p:nvPr>
            <p:custDataLst>
              <p:tags r:id="rId4"/>
            </p:custDataLst>
          </p:nvPr>
        </p:nvSpPr>
        <p:spPr>
          <a:xfrm flipH="1">
            <a:off x="3457336" y="117948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01</a:t>
            </a:r>
            <a:endParaRPr lang="en-US" sz="2400" b="1" dirty="0">
              <a:solidFill>
                <a:schemeClr val="accent1"/>
              </a:solidFill>
              <a:latin typeface="+mn-ea"/>
            </a:endParaRPr>
          </a:p>
        </p:txBody>
      </p:sp>
      <p:sp>
        <p:nvSpPr>
          <p:cNvPr id="13" name="项标题"/>
          <p:cNvSpPr txBox="1"/>
          <p:nvPr>
            <p:custDataLst>
              <p:tags r:id="rId5"/>
            </p:custDataLst>
          </p:nvPr>
        </p:nvSpPr>
        <p:spPr>
          <a:xfrm>
            <a:off x="4905727" y="1179486"/>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第一节　会计的含义与职能</a:t>
            </a:r>
            <a:endParaRPr lang="zh-CN" altLang="en-US" sz="2200" spc="300" dirty="0">
              <a:solidFill>
                <a:srgbClr val="333333"/>
              </a:solidFill>
              <a:latin typeface="+mn-ea"/>
            </a:endParaRPr>
          </a:p>
        </p:txBody>
      </p:sp>
      <p:sp>
        <p:nvSpPr>
          <p:cNvPr id="20" name="平行四边形 57"/>
          <p:cNvSpPr/>
          <p:nvPr>
            <p:custDataLst>
              <p:tags r:id="rId6"/>
            </p:custDataLst>
          </p:nvPr>
        </p:nvSpPr>
        <p:spPr>
          <a:xfrm flipH="1">
            <a:off x="3593158" y="202842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1" name="序号"/>
          <p:cNvSpPr txBox="1"/>
          <p:nvPr>
            <p:custDataLst>
              <p:tags r:id="rId7"/>
            </p:custDataLst>
          </p:nvPr>
        </p:nvSpPr>
        <p:spPr>
          <a:xfrm flipH="1">
            <a:off x="3769184" y="214110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02</a:t>
            </a:r>
            <a:endParaRPr lang="en-US" sz="2400" b="1" dirty="0">
              <a:solidFill>
                <a:schemeClr val="accent1"/>
              </a:solidFill>
              <a:latin typeface="+mn-ea"/>
            </a:endParaRPr>
          </a:p>
        </p:txBody>
      </p:sp>
      <p:sp>
        <p:nvSpPr>
          <p:cNvPr id="22" name="项标题"/>
          <p:cNvSpPr txBox="1"/>
          <p:nvPr>
            <p:custDataLst>
              <p:tags r:id="rId8"/>
            </p:custDataLst>
          </p:nvPr>
        </p:nvSpPr>
        <p:spPr>
          <a:xfrm>
            <a:off x="5217575" y="2141107"/>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第二节　会计的产生与发展</a:t>
            </a:r>
            <a:endParaRPr lang="zh-CN" altLang="en-US" sz="2200" spc="300" dirty="0">
              <a:solidFill>
                <a:srgbClr val="333333"/>
              </a:solidFill>
              <a:latin typeface="+mn-ea"/>
            </a:endParaRPr>
          </a:p>
        </p:txBody>
      </p:sp>
      <p:sp>
        <p:nvSpPr>
          <p:cNvPr id="24" name="平行四边形 57"/>
          <p:cNvSpPr/>
          <p:nvPr>
            <p:custDataLst>
              <p:tags r:id="rId9"/>
            </p:custDataLst>
          </p:nvPr>
        </p:nvSpPr>
        <p:spPr>
          <a:xfrm flipH="1">
            <a:off x="3914532" y="299004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5" name="序号"/>
          <p:cNvSpPr txBox="1"/>
          <p:nvPr>
            <p:custDataLst>
              <p:tags r:id="rId10"/>
            </p:custDataLst>
          </p:nvPr>
        </p:nvSpPr>
        <p:spPr>
          <a:xfrm flipH="1">
            <a:off x="4090558" y="3102727"/>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03</a:t>
            </a:r>
            <a:endParaRPr lang="en-US" sz="2400" b="1" dirty="0">
              <a:solidFill>
                <a:schemeClr val="accent1"/>
              </a:solidFill>
              <a:latin typeface="+mn-ea"/>
            </a:endParaRPr>
          </a:p>
        </p:txBody>
      </p:sp>
      <p:sp>
        <p:nvSpPr>
          <p:cNvPr id="26" name="项标题"/>
          <p:cNvSpPr txBox="1"/>
          <p:nvPr>
            <p:custDataLst>
              <p:tags r:id="rId11"/>
            </p:custDataLst>
          </p:nvPr>
        </p:nvSpPr>
        <p:spPr>
          <a:xfrm>
            <a:off x="5538949" y="3102727"/>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第三节　会计核算的目标与对象</a:t>
            </a:r>
            <a:endParaRPr lang="zh-CN" altLang="en-US" sz="2200" spc="300" dirty="0">
              <a:solidFill>
                <a:srgbClr val="333333"/>
              </a:solidFill>
              <a:latin typeface="+mn-ea"/>
            </a:endParaRPr>
          </a:p>
        </p:txBody>
      </p:sp>
      <p:sp>
        <p:nvSpPr>
          <p:cNvPr id="29" name="平行四边形 57"/>
          <p:cNvSpPr/>
          <p:nvPr>
            <p:custDataLst>
              <p:tags r:id="rId12"/>
            </p:custDataLst>
          </p:nvPr>
        </p:nvSpPr>
        <p:spPr>
          <a:xfrm flipH="1">
            <a:off x="4235905" y="3951663"/>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0" name="序号"/>
          <p:cNvSpPr txBox="1"/>
          <p:nvPr>
            <p:custDataLst>
              <p:tags r:id="rId13"/>
            </p:custDataLst>
          </p:nvPr>
        </p:nvSpPr>
        <p:spPr>
          <a:xfrm flipH="1">
            <a:off x="4411931" y="406434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04</a:t>
            </a:r>
            <a:endParaRPr lang="en-US" sz="2400" b="1" dirty="0">
              <a:solidFill>
                <a:schemeClr val="accent1"/>
              </a:solidFill>
              <a:latin typeface="+mn-ea"/>
            </a:endParaRPr>
          </a:p>
        </p:txBody>
      </p:sp>
      <p:sp>
        <p:nvSpPr>
          <p:cNvPr id="31" name="项标题"/>
          <p:cNvSpPr txBox="1"/>
          <p:nvPr>
            <p:custDataLst>
              <p:tags r:id="rId14"/>
            </p:custDataLst>
          </p:nvPr>
        </p:nvSpPr>
        <p:spPr>
          <a:xfrm>
            <a:off x="5860322" y="4064348"/>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第四节　会计核算的方法</a:t>
            </a:r>
            <a:endParaRPr lang="zh-CN" altLang="en-US" sz="2200" spc="300" dirty="0">
              <a:solidFill>
                <a:srgbClr val="333333"/>
              </a:solidFill>
              <a:latin typeface="+mn-ea"/>
            </a:endParaRPr>
          </a:p>
        </p:txBody>
      </p:sp>
      <p:sp>
        <p:nvSpPr>
          <p:cNvPr id="33" name="平行四边形 57"/>
          <p:cNvSpPr/>
          <p:nvPr>
            <p:custDataLst>
              <p:tags r:id="rId15"/>
            </p:custDataLst>
          </p:nvPr>
        </p:nvSpPr>
        <p:spPr>
          <a:xfrm flipH="1">
            <a:off x="4557279" y="4913284"/>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4" name="序号"/>
          <p:cNvSpPr txBox="1"/>
          <p:nvPr>
            <p:custDataLst>
              <p:tags r:id="rId16"/>
            </p:custDataLst>
          </p:nvPr>
        </p:nvSpPr>
        <p:spPr>
          <a:xfrm flipH="1">
            <a:off x="4733305" y="502596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05</a:t>
            </a:r>
            <a:endParaRPr lang="en-US" sz="2400" b="1" dirty="0">
              <a:solidFill>
                <a:schemeClr val="accent1"/>
              </a:solidFill>
              <a:latin typeface="+mn-ea"/>
            </a:endParaRPr>
          </a:p>
        </p:txBody>
      </p:sp>
      <p:sp>
        <p:nvSpPr>
          <p:cNvPr id="35" name="项标题"/>
          <p:cNvSpPr txBox="1"/>
          <p:nvPr>
            <p:custDataLst>
              <p:tags r:id="rId17"/>
            </p:custDataLst>
          </p:nvPr>
        </p:nvSpPr>
        <p:spPr>
          <a:xfrm>
            <a:off x="6181696" y="5025969"/>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第五节　会计职业与基本会计规范</a:t>
            </a:r>
            <a:endParaRPr lang="zh-CN" altLang="en-US" sz="2200" spc="300" dirty="0">
              <a:solidFill>
                <a:srgbClr val="333333"/>
              </a:solidFill>
              <a:latin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一、会计的含义</a:t>
            </a:r>
            <a:endParaRPr lang="zh-CN" altLang="zh-CN" sz="2400" b="1" dirty="0">
              <a:solidFill>
                <a:schemeClr val="tx1"/>
              </a:solidFill>
            </a:endParaRPr>
          </a:p>
          <a:p>
            <a:r>
              <a:rPr lang="zh-CN" altLang="zh-CN" dirty="0">
                <a:solidFill>
                  <a:schemeClr val="tx1"/>
                </a:solidFill>
              </a:rPr>
              <a:t>会计是现代经济生活中使用比较普遍的词语</a:t>
            </a:r>
            <a:r>
              <a:rPr lang="en-US" altLang="zh-CN" dirty="0">
                <a:solidFill>
                  <a:schemeClr val="tx1"/>
                </a:solidFill>
              </a:rPr>
              <a:t>,</a:t>
            </a:r>
            <a:r>
              <a:rPr lang="zh-CN" altLang="zh-CN" dirty="0">
                <a:solidFill>
                  <a:schemeClr val="tx1"/>
                </a:solidFill>
              </a:rPr>
              <a:t>泛指会计人员、会计工作、会计信息以及会计学等</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会计</a:t>
            </a:r>
            <a:r>
              <a:rPr lang="zh-CN" altLang="zh-CN" dirty="0">
                <a:solidFill>
                  <a:schemeClr val="tx1"/>
                </a:solidFill>
              </a:rPr>
              <a:t>在现代社会经济生活中是不可或缺的</a:t>
            </a:r>
            <a:r>
              <a:rPr lang="en-US" altLang="zh-CN" dirty="0">
                <a:solidFill>
                  <a:schemeClr val="tx1"/>
                </a:solidFill>
              </a:rPr>
              <a:t>,</a:t>
            </a:r>
            <a:r>
              <a:rPr lang="zh-CN" altLang="zh-CN" dirty="0">
                <a:solidFill>
                  <a:schemeClr val="tx1"/>
                </a:solidFill>
              </a:rPr>
              <a:t>无论是个人的经济活动还是一个企业的经济活动</a:t>
            </a:r>
            <a:r>
              <a:rPr lang="en-US" altLang="zh-CN" dirty="0">
                <a:solidFill>
                  <a:schemeClr val="tx1"/>
                </a:solidFill>
              </a:rPr>
              <a:t>,</a:t>
            </a:r>
            <a:r>
              <a:rPr lang="zh-CN" altLang="zh-CN" dirty="0">
                <a:solidFill>
                  <a:schemeClr val="tx1"/>
                </a:solidFill>
              </a:rPr>
              <a:t>都离不开会计</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但是</a:t>
            </a:r>
            <a:r>
              <a:rPr lang="en-US" altLang="zh-CN" dirty="0">
                <a:solidFill>
                  <a:schemeClr val="tx1"/>
                </a:solidFill>
              </a:rPr>
              <a:t>,</a:t>
            </a:r>
            <a:r>
              <a:rPr lang="zh-CN" altLang="zh-CN" dirty="0">
                <a:solidFill>
                  <a:schemeClr val="tx1"/>
                </a:solidFill>
              </a:rPr>
              <a:t>就会计本身所具备的基本特性而言</a:t>
            </a:r>
            <a:r>
              <a:rPr lang="en-US" altLang="zh-CN" dirty="0">
                <a:solidFill>
                  <a:schemeClr val="tx1"/>
                </a:solidFill>
              </a:rPr>
              <a:t>,</a:t>
            </a:r>
            <a:r>
              <a:rPr lang="zh-CN" altLang="zh-CN" dirty="0">
                <a:solidFill>
                  <a:schemeClr val="tx1"/>
                </a:solidFill>
              </a:rPr>
              <a:t>其含义一般是指</a:t>
            </a:r>
            <a:r>
              <a:rPr lang="en-US" altLang="zh-CN" dirty="0">
                <a:solidFill>
                  <a:schemeClr val="tx1"/>
                </a:solidFill>
              </a:rPr>
              <a:t>:</a:t>
            </a:r>
            <a:r>
              <a:rPr lang="zh-CN" altLang="zh-CN" dirty="0">
                <a:solidFill>
                  <a:schemeClr val="tx1"/>
                </a:solidFill>
              </a:rPr>
              <a:t>会计是以货币为主要计量尺度</a:t>
            </a:r>
            <a:r>
              <a:rPr lang="en-US" altLang="zh-CN" dirty="0">
                <a:solidFill>
                  <a:schemeClr val="tx1"/>
                </a:solidFill>
              </a:rPr>
              <a:t>,</a:t>
            </a:r>
            <a:r>
              <a:rPr lang="zh-CN" altLang="zh-CN" dirty="0">
                <a:solidFill>
                  <a:schemeClr val="tx1"/>
                </a:solidFill>
              </a:rPr>
              <a:t>采用专门的方法</a:t>
            </a:r>
            <a:r>
              <a:rPr lang="en-US" altLang="zh-CN" dirty="0">
                <a:solidFill>
                  <a:schemeClr val="tx1"/>
                </a:solidFill>
              </a:rPr>
              <a:t>,</a:t>
            </a:r>
            <a:r>
              <a:rPr lang="zh-CN" altLang="zh-CN" dirty="0">
                <a:solidFill>
                  <a:schemeClr val="tx1"/>
                </a:solidFill>
              </a:rPr>
              <a:t>核算、反映和监督企业及行政、事业单位能用货币表现的经济活动的过程和结果</a:t>
            </a:r>
            <a:r>
              <a:rPr lang="en-US" altLang="zh-CN" dirty="0">
                <a:solidFill>
                  <a:schemeClr val="tx1"/>
                </a:solidFill>
              </a:rPr>
              <a:t>,</a:t>
            </a:r>
            <a:r>
              <a:rPr lang="zh-CN" altLang="zh-CN" dirty="0">
                <a:solidFill>
                  <a:schemeClr val="tx1"/>
                </a:solidFill>
              </a:rPr>
              <a:t>并在此基础上进行评价、预测、决策</a:t>
            </a:r>
            <a:r>
              <a:rPr lang="en-US" altLang="zh-CN" dirty="0">
                <a:solidFill>
                  <a:schemeClr val="tx1"/>
                </a:solidFill>
              </a:rPr>
              <a:t>,</a:t>
            </a:r>
            <a:r>
              <a:rPr lang="zh-CN" altLang="zh-CN" dirty="0">
                <a:solidFill>
                  <a:schemeClr val="tx1"/>
                </a:solidFill>
              </a:rPr>
              <a:t>以求得最佳经济效益的一种管理活动。</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会计的含义与职能</a:t>
            </a:r>
            <a:endParaRPr lang="zh-CN" altLang="en-US" dirty="0">
              <a:sym typeface="+mn-ea"/>
            </a:endParaRPr>
          </a:p>
        </p:txBody>
      </p:sp>
      <p:pic>
        <p:nvPicPr>
          <p:cNvPr id="2" name="图片 1"/>
          <p:cNvPicPr>
            <a:picLocks noChangeAspect="1"/>
          </p:cNvPicPr>
          <p:nvPr/>
        </p:nvPicPr>
        <p:blipFill>
          <a:blip r:embed="rId3"/>
          <a:stretch>
            <a:fillRect/>
          </a:stretch>
        </p:blipFill>
        <p:spPr>
          <a:xfrm>
            <a:off x="9979660" y="432181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二、会计的职能</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会计的核算职能</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会计的反映和监督职能</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会计的评价、预测、决策职能</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会计的含义与职能</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一、古代会计阶段</a:t>
            </a:r>
            <a:endParaRPr lang="zh-CN" altLang="zh-CN" sz="2400" b="1" dirty="0">
              <a:solidFill>
                <a:schemeClr val="tx1"/>
              </a:solidFill>
            </a:endParaRPr>
          </a:p>
          <a:p>
            <a:r>
              <a:rPr lang="en-US" altLang="zh-CN" dirty="0">
                <a:solidFill>
                  <a:schemeClr val="tx1"/>
                </a:solidFill>
              </a:rPr>
              <a:t>15</a:t>
            </a:r>
            <a:r>
              <a:rPr lang="zh-CN" altLang="zh-CN" dirty="0">
                <a:solidFill>
                  <a:schemeClr val="tx1"/>
                </a:solidFill>
              </a:rPr>
              <a:t>世纪中叶之前</a:t>
            </a:r>
            <a:r>
              <a:rPr lang="en-US" altLang="zh-CN" dirty="0">
                <a:solidFill>
                  <a:schemeClr val="tx1"/>
                </a:solidFill>
              </a:rPr>
              <a:t>,</a:t>
            </a:r>
            <a:r>
              <a:rPr lang="zh-CN" altLang="zh-CN" dirty="0">
                <a:solidFill>
                  <a:schemeClr val="tx1"/>
                </a:solidFill>
              </a:rPr>
              <a:t>称为古代会计阶段。在这个漫长的历史时期</a:t>
            </a:r>
            <a:r>
              <a:rPr lang="en-US" altLang="zh-CN" dirty="0">
                <a:solidFill>
                  <a:schemeClr val="tx1"/>
                </a:solidFill>
              </a:rPr>
              <a:t>,</a:t>
            </a:r>
            <a:r>
              <a:rPr lang="zh-CN" altLang="zh-CN" dirty="0">
                <a:solidFill>
                  <a:schemeClr val="tx1"/>
                </a:solidFill>
              </a:rPr>
              <a:t>会计经历了从无到有、从原始到逐渐形成的发展历程。人类社会原始的会计行为</a:t>
            </a:r>
            <a:r>
              <a:rPr lang="en-US" altLang="zh-CN" dirty="0">
                <a:solidFill>
                  <a:schemeClr val="tx1"/>
                </a:solidFill>
              </a:rPr>
              <a:t>,</a:t>
            </a:r>
            <a:r>
              <a:rPr lang="zh-CN" altLang="zh-CN" dirty="0">
                <a:solidFill>
                  <a:schemeClr val="tx1"/>
                </a:solidFill>
              </a:rPr>
              <a:t>仅仅是一种极其简单的计量、记录行为</a:t>
            </a:r>
            <a:r>
              <a:rPr lang="en-US" altLang="zh-CN" dirty="0">
                <a:solidFill>
                  <a:schemeClr val="tx1"/>
                </a:solidFill>
              </a:rPr>
              <a:t>,</a:t>
            </a:r>
            <a:r>
              <a:rPr lang="zh-CN" altLang="zh-CN" dirty="0">
                <a:solidFill>
                  <a:schemeClr val="tx1"/>
                </a:solidFill>
              </a:rPr>
              <a:t>即人们常说的结绳记事、刻石记数。</a:t>
            </a:r>
            <a:endParaRPr lang="zh-CN" altLang="zh-CN" dirty="0">
              <a:solidFill>
                <a:schemeClr val="tx1"/>
              </a:solidFill>
            </a:endParaRPr>
          </a:p>
          <a:p>
            <a:pPr marL="0" indent="0">
              <a:spcBef>
                <a:spcPts val="2400"/>
              </a:spcBef>
              <a:buNone/>
            </a:pPr>
            <a:r>
              <a:rPr lang="zh-CN" altLang="zh-CN" sz="2400" b="1" dirty="0">
                <a:solidFill>
                  <a:schemeClr val="tx1"/>
                </a:solidFill>
              </a:rPr>
              <a:t>二、近代会计阶段</a:t>
            </a:r>
            <a:endParaRPr lang="zh-CN" altLang="zh-CN" sz="2400" b="1" dirty="0">
              <a:solidFill>
                <a:schemeClr val="tx1"/>
              </a:solidFill>
            </a:endParaRPr>
          </a:p>
          <a:p>
            <a:r>
              <a:rPr lang="en-US" altLang="zh-CN" dirty="0">
                <a:solidFill>
                  <a:schemeClr val="tx1"/>
                </a:solidFill>
              </a:rPr>
              <a:t>15</a:t>
            </a:r>
            <a:r>
              <a:rPr lang="zh-CN" altLang="zh-CN" dirty="0">
                <a:solidFill>
                  <a:schemeClr val="tx1"/>
                </a:solidFill>
              </a:rPr>
              <a:t>世纪中叶到</a:t>
            </a:r>
            <a:r>
              <a:rPr lang="en-US" altLang="zh-CN" dirty="0">
                <a:solidFill>
                  <a:schemeClr val="tx1"/>
                </a:solidFill>
              </a:rPr>
              <a:t>20</a:t>
            </a:r>
            <a:r>
              <a:rPr lang="zh-CN" altLang="zh-CN" dirty="0">
                <a:solidFill>
                  <a:schemeClr val="tx1"/>
                </a:solidFill>
              </a:rPr>
              <a:t>世纪五六十年代</a:t>
            </a:r>
            <a:r>
              <a:rPr lang="en-US" altLang="zh-CN" dirty="0">
                <a:solidFill>
                  <a:schemeClr val="tx1"/>
                </a:solidFill>
              </a:rPr>
              <a:t>,</a:t>
            </a:r>
            <a:r>
              <a:rPr lang="zh-CN" altLang="zh-CN" dirty="0">
                <a:solidFill>
                  <a:schemeClr val="tx1"/>
                </a:solidFill>
              </a:rPr>
              <a:t>称为近代会计阶段。这一时期资本主义国家商品经济大发展</a:t>
            </a:r>
            <a:r>
              <a:rPr lang="en-US" altLang="zh-CN" dirty="0">
                <a:solidFill>
                  <a:schemeClr val="tx1"/>
                </a:solidFill>
              </a:rPr>
              <a:t>,</a:t>
            </a:r>
            <a:r>
              <a:rPr lang="zh-CN" altLang="zh-CN" dirty="0">
                <a:solidFill>
                  <a:schemeClr val="tx1"/>
                </a:solidFill>
              </a:rPr>
              <a:t>随之产生了借贷记账法。在意大利</a:t>
            </a:r>
            <a:r>
              <a:rPr lang="en-US" altLang="zh-CN" dirty="0">
                <a:solidFill>
                  <a:schemeClr val="tx1"/>
                </a:solidFill>
              </a:rPr>
              <a:t>,</a:t>
            </a:r>
            <a:r>
              <a:rPr lang="zh-CN" altLang="zh-CN" dirty="0">
                <a:solidFill>
                  <a:schemeClr val="tx1"/>
                </a:solidFill>
              </a:rPr>
              <a:t>随着地中海沿岸银行业的发展</a:t>
            </a:r>
            <a:r>
              <a:rPr lang="en-US" altLang="zh-CN" dirty="0">
                <a:solidFill>
                  <a:schemeClr val="tx1"/>
                </a:solidFill>
              </a:rPr>
              <a:t>,</a:t>
            </a:r>
            <a:r>
              <a:rPr lang="zh-CN" altLang="zh-CN" dirty="0">
                <a:solidFill>
                  <a:schemeClr val="tx1"/>
                </a:solidFill>
              </a:rPr>
              <a:t>为记录银行的债权与债务</a:t>
            </a:r>
            <a:r>
              <a:rPr lang="en-US" altLang="zh-CN" dirty="0">
                <a:solidFill>
                  <a:schemeClr val="tx1"/>
                </a:solidFill>
              </a:rPr>
              <a:t>,</a:t>
            </a:r>
            <a:r>
              <a:rPr lang="zh-CN" altLang="zh-CN" dirty="0">
                <a:solidFill>
                  <a:schemeClr val="tx1"/>
                </a:solidFill>
              </a:rPr>
              <a:t>产生了借贷记账法</a:t>
            </a:r>
            <a:r>
              <a:rPr lang="en-US" altLang="zh-CN" dirty="0">
                <a:solidFill>
                  <a:schemeClr val="tx1"/>
                </a:solidFill>
              </a:rPr>
              <a:t>,</a:t>
            </a:r>
            <a:r>
              <a:rPr lang="zh-CN" altLang="zh-CN" dirty="0">
                <a:solidFill>
                  <a:schemeClr val="tx1"/>
                </a:solidFill>
              </a:rPr>
              <a:t>后通过英国得到广泛传播</a:t>
            </a:r>
            <a:r>
              <a:rPr lang="en-US" altLang="zh-CN" dirty="0">
                <a:solidFill>
                  <a:schemeClr val="tx1"/>
                </a:solidFill>
              </a:rPr>
              <a:t>,</a:t>
            </a:r>
            <a:r>
              <a:rPr lang="zh-CN" altLang="zh-CN" dirty="0">
                <a:solidFill>
                  <a:schemeClr val="tx1"/>
                </a:solidFill>
              </a:rPr>
              <a:t>成为迄今通行于全世界的会计方法。</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会计的产生与发展</a:t>
            </a:r>
            <a:endParaRPr lang="zh-CN" altLang="en-US" dirty="0">
              <a:sym typeface="+mn-ea"/>
            </a:endParaRPr>
          </a:p>
        </p:txBody>
      </p:sp>
      <p:pic>
        <p:nvPicPr>
          <p:cNvPr id="3" name="图片 2"/>
          <p:cNvPicPr>
            <a:picLocks noChangeAspect="1"/>
          </p:cNvPicPr>
          <p:nvPr/>
        </p:nvPicPr>
        <p:blipFill>
          <a:blip r:embed="rId3"/>
          <a:stretch>
            <a:fillRect/>
          </a:stretch>
        </p:blipFill>
        <p:spPr>
          <a:xfrm>
            <a:off x="10124440" y="47466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三、现代会计阶段</a:t>
            </a:r>
            <a:endParaRPr lang="zh-CN" altLang="zh-CN" sz="2400" b="1" dirty="0">
              <a:solidFill>
                <a:schemeClr val="tx1"/>
              </a:solidFill>
            </a:endParaRPr>
          </a:p>
          <a:p>
            <a:r>
              <a:rPr lang="en-US" altLang="zh-CN" dirty="0">
                <a:solidFill>
                  <a:schemeClr val="tx1"/>
                </a:solidFill>
              </a:rPr>
              <a:t>20</a:t>
            </a:r>
            <a:r>
              <a:rPr lang="zh-CN" altLang="zh-CN" dirty="0">
                <a:solidFill>
                  <a:schemeClr val="tx1"/>
                </a:solidFill>
              </a:rPr>
              <a:t>世纪五六十年代以后</a:t>
            </a:r>
            <a:r>
              <a:rPr lang="en-US" altLang="zh-CN" dirty="0">
                <a:solidFill>
                  <a:schemeClr val="tx1"/>
                </a:solidFill>
              </a:rPr>
              <a:t>,</a:t>
            </a:r>
            <a:r>
              <a:rPr lang="zh-CN" altLang="zh-CN" dirty="0">
                <a:solidFill>
                  <a:schemeClr val="tx1"/>
                </a:solidFill>
              </a:rPr>
              <a:t>称为现代会计阶段</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这</a:t>
            </a:r>
            <a:r>
              <a:rPr lang="zh-CN" altLang="zh-CN" dirty="0">
                <a:solidFill>
                  <a:schemeClr val="tx1"/>
                </a:solidFill>
              </a:rPr>
              <a:t>一时期商品经济得到充分发展</a:t>
            </a:r>
            <a:r>
              <a:rPr lang="en-US" altLang="zh-CN" dirty="0">
                <a:solidFill>
                  <a:schemeClr val="tx1"/>
                </a:solidFill>
              </a:rPr>
              <a:t>,</a:t>
            </a:r>
            <a:r>
              <a:rPr lang="zh-CN" altLang="zh-CN" dirty="0">
                <a:solidFill>
                  <a:schemeClr val="tx1"/>
                </a:solidFill>
              </a:rPr>
              <a:t>企业规模扩大</a:t>
            </a:r>
            <a:r>
              <a:rPr lang="en-US" altLang="zh-CN" dirty="0">
                <a:solidFill>
                  <a:schemeClr val="tx1"/>
                </a:solidFill>
              </a:rPr>
              <a:t>,</a:t>
            </a:r>
            <a:r>
              <a:rPr lang="zh-CN" altLang="zh-CN" dirty="0">
                <a:solidFill>
                  <a:schemeClr val="tx1"/>
                </a:solidFill>
              </a:rPr>
              <a:t>市场竞争更加激烈</a:t>
            </a:r>
            <a:r>
              <a:rPr lang="en-US" altLang="zh-CN" dirty="0">
                <a:solidFill>
                  <a:schemeClr val="tx1"/>
                </a:solidFill>
              </a:rPr>
              <a:t>,</a:t>
            </a:r>
            <a:r>
              <a:rPr lang="zh-CN" altLang="zh-CN" dirty="0">
                <a:solidFill>
                  <a:schemeClr val="tx1"/>
                </a:solidFill>
              </a:rPr>
              <a:t>所有权与经营权普遍分离</a:t>
            </a:r>
            <a:r>
              <a:rPr lang="en-US" altLang="zh-CN" dirty="0">
                <a:solidFill>
                  <a:schemeClr val="tx1"/>
                </a:solidFill>
              </a:rPr>
              <a:t>,</a:t>
            </a:r>
            <a:r>
              <a:rPr lang="zh-CN" altLang="zh-CN" dirty="0">
                <a:solidFill>
                  <a:schemeClr val="tx1"/>
                </a:solidFill>
              </a:rPr>
              <a:t>会计发展为以满足所有者、债权人等外部需要的财务会计和服务于内部管理需要的管理会计这两大分支。</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会计的产生与发展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一、会计核算的目标</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向财务会计报告使用者提供企业财务状况、经营成果和现金流量等信息</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反映企业管理层受托责任履行情况</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有助于财务会计报告使用者作出经济决策</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会计核算的目标与对象</a:t>
            </a:r>
            <a:endParaRPr lang="zh-CN" altLang="en-US" dirty="0">
              <a:sym typeface="+mn-ea"/>
            </a:endParaRPr>
          </a:p>
        </p:txBody>
      </p:sp>
      <p:pic>
        <p:nvPicPr>
          <p:cNvPr id="3" name="图片 2"/>
          <p:cNvPicPr>
            <a:picLocks noChangeAspect="1"/>
          </p:cNvPicPr>
          <p:nvPr/>
        </p:nvPicPr>
        <p:blipFill>
          <a:blip r:embed="rId3"/>
          <a:stretch>
            <a:fillRect/>
          </a:stretch>
        </p:blipFill>
        <p:spPr>
          <a:xfrm>
            <a:off x="9822180" y="452310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二、会计核算的对象</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工业企业的经济活动及其资金运动</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资金进入企业</a:t>
            </a:r>
            <a:endParaRPr lang="zh-CN" altLang="zh-CN" dirty="0">
              <a:solidFill>
                <a:schemeClr val="tx1"/>
              </a:solidFill>
            </a:endParaRPr>
          </a:p>
          <a:p>
            <a:r>
              <a:rPr lang="en-US" altLang="zh-CN" dirty="0">
                <a:solidFill>
                  <a:schemeClr val="tx1"/>
                </a:solidFill>
              </a:rPr>
              <a:t>2.</a:t>
            </a:r>
            <a:r>
              <a:rPr lang="zh-CN" altLang="zh-CN" dirty="0">
                <a:solidFill>
                  <a:schemeClr val="tx1"/>
                </a:solidFill>
              </a:rPr>
              <a:t>资金在企业内部周转</a:t>
            </a:r>
            <a:endParaRPr lang="zh-CN" altLang="zh-CN" dirty="0">
              <a:solidFill>
                <a:schemeClr val="tx1"/>
              </a:solidFill>
            </a:endParaRPr>
          </a:p>
          <a:p>
            <a:r>
              <a:rPr lang="en-US" altLang="zh-CN" dirty="0">
                <a:solidFill>
                  <a:schemeClr val="tx1"/>
                </a:solidFill>
              </a:rPr>
              <a:t>3.</a:t>
            </a:r>
            <a:r>
              <a:rPr lang="zh-CN" altLang="zh-CN" dirty="0">
                <a:solidFill>
                  <a:schemeClr val="tx1"/>
                </a:solidFill>
              </a:rPr>
              <a:t>资金退出企业</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商业流通企业的经济活动及其资金运动</a:t>
            </a:r>
            <a:endParaRPr lang="zh-CN" altLang="zh-CN" sz="2200" b="1" dirty="0">
              <a:solidFill>
                <a:schemeClr val="tx1"/>
              </a:solidFill>
            </a:endParaRPr>
          </a:p>
          <a:p>
            <a:r>
              <a:rPr lang="zh-CN" altLang="zh-CN" dirty="0">
                <a:solidFill>
                  <a:schemeClr val="tx1"/>
                </a:solidFill>
              </a:rPr>
              <a:t>商业流通企业通常是指以购买和销售商品为主营业务的企业</a:t>
            </a:r>
            <a:r>
              <a:rPr lang="en-US" altLang="zh-CN" dirty="0">
                <a:solidFill>
                  <a:schemeClr val="tx1"/>
                </a:solidFill>
              </a:rPr>
              <a:t>,</a:t>
            </a:r>
            <a:r>
              <a:rPr lang="zh-CN" altLang="zh-CN" dirty="0">
                <a:solidFill>
                  <a:schemeClr val="tx1"/>
                </a:solidFill>
              </a:rPr>
              <a:t>如百货公司、服装商厦、家电商场等。商业企业会计核算对象除了资金进入及退出与工业企业相似之外</a:t>
            </a:r>
            <a:r>
              <a:rPr lang="en-US" altLang="zh-CN" dirty="0">
                <a:solidFill>
                  <a:schemeClr val="tx1"/>
                </a:solidFill>
              </a:rPr>
              <a:t>,</a:t>
            </a:r>
            <a:r>
              <a:rPr lang="zh-CN" altLang="zh-CN" dirty="0">
                <a:solidFill>
                  <a:schemeClr val="tx1"/>
                </a:solidFill>
              </a:rPr>
              <a:t>资金在企业内部周转主要包括采购和销售两个阶段</a:t>
            </a:r>
            <a:r>
              <a:rPr lang="en-US" altLang="zh-CN" dirty="0">
                <a:solidFill>
                  <a:schemeClr val="tx1"/>
                </a:solidFill>
              </a:rPr>
              <a:t>,</a:t>
            </a:r>
            <a:r>
              <a:rPr lang="zh-CN" altLang="zh-CN" dirty="0">
                <a:solidFill>
                  <a:schemeClr val="tx1"/>
                </a:solidFill>
              </a:rPr>
              <a:t>其运动方式也比较简单。</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会计核算的目标与对象</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5*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5*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5*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5*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5*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5*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5*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5*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5*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5*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5*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5*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5*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UNIT_TYPE" val="l_h_i"/>
  <p:tag name="KSO_WM_UNIT_INDEX" val="1_5_1"/>
  <p:tag name="KSO_WM_BEAUTIFY_FLAG" val="#wm#"/>
  <p:tag name="KSO_WM_TAG_VERSION" val="3.0"/>
  <p:tag name="KSO_WM_DIAGRAM_VERSION" val="3"/>
  <p:tag name="KSO_WM_DIAGRAM_GROUP_CODE" val="l1-1"/>
  <p:tag name="KSO_WM_UNIT_ID" val="custom20236012_5*l_h_i*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5.xml><?xml version="1.0" encoding="utf-8"?>
<p:tagLst xmlns:p="http://schemas.openxmlformats.org/presentationml/2006/main">
  <p:tag name="KSO_WM_UNIT_TYPE" val="l_h_i"/>
  <p:tag name="KSO_WM_UNIT_SUBTYPE" val="d"/>
  <p:tag name="KSO_WM_UNIT_INDEX" val="1_5_2"/>
  <p:tag name="KSO_WM_BEAUTIFY_FLAG" val="#wm#"/>
  <p:tag name="KSO_WM_TAG_VERSION" val="3.0"/>
  <p:tag name="KSO_WM_DIAGRAM_VERSION" val="3"/>
  <p:tag name="KSO_WM_DIAGRAM_GROUP_CODE" val="l1-1"/>
  <p:tag name="KSO_WM_UNIT_ID" val="custom20236012_5*l_h_i*1_5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6.xml><?xml version="1.0" encoding="utf-8"?>
<p:tagLst xmlns:p="http://schemas.openxmlformats.org/presentationml/2006/main">
  <p:tag name="KSO_WM_UNIT_TYPE" val="l_h_f"/>
  <p:tag name="KSO_WM_UNIT_INDEX" val="1_5_1"/>
  <p:tag name="KSO_WM_BEAUTIFY_FLAG" val="#wm#"/>
  <p:tag name="KSO_WM_TAG_VERSION" val="3.0"/>
  <p:tag name="KSO_WM_DIAGRAM_VERSION" val="3"/>
  <p:tag name="KSO_WM_DIAGRAM_GROUP_CODE" val="l1-1"/>
  <p:tag name="KSO_WM_UNIT_ID" val="custom20236012_5*l_h_f*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7.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5"/>
  <p:tag name="KSO_WM_DIAGRAM_GROUP_CODE" val="l1-1"/>
  <p:tag name="KSO_WM_BEAUTIFY_FLAG" val="#wm#"/>
  <p:tag name="KSO_WM_TEMPLATE_INDEX" val="20236012"/>
  <p:tag name="KSO_WM_TEMPLATE_CATEGORY" val="custom"/>
  <p:tag name="KSO_WM_SLIDE_INDEX" val="5"/>
  <p:tag name="KSO_WM_SLIDE_ID" val="custom20236012_5"/>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8.xml><?xml version="1.0" encoding="utf-8"?>
<p:tagLst xmlns:p="http://schemas.openxmlformats.org/presentationml/2006/main">
  <p:tag name="KSO_WM_UNIT_INDEX" val="5"/>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5"/>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5"/>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4"/>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5"/>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8"/>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7"/>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6"/>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INDEX" val="7"/>
  <p:tag name="KSO_WM_UNIT_TYPE" val="f"/>
  <p:tag name="KSO_WM_UNIT_SUBTYPE" val="a"/>
  <p:tag name="KSO_WM_BEAUTIFY_FLAG" val="#wm#"/>
</p:tagLst>
</file>

<file path=ppt/tags/tag143.xml><?xml version="1.0" encoding="utf-8"?>
<p:tagLst xmlns:p="http://schemas.openxmlformats.org/presentationml/2006/main">
  <p:tag name="KSO_WM_UNIT_INDEX" val="1"/>
  <p:tag name="KSO_WM_UNIT_TYPE" val="a"/>
  <p:tag name="KSO_WM_BEAUTIFY_FLAG" val="#wm#"/>
</p:tagLst>
</file>

<file path=ppt/tags/tag14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5.xml><?xml version="1.0" encoding="utf-8"?>
<p:tagLst xmlns:p="http://schemas.openxmlformats.org/presentationml/2006/main">
  <p:tag name="KSO_WM_UNIT_INDEX" val="4"/>
  <p:tag name="KSO_WM_UNIT_TYPE" val="f"/>
  <p:tag name="KSO_WM_UNIT_SUBTYPE" val="a"/>
  <p:tag name="KSO_WM_BEAUTIFY_FLAG" val="#wm#"/>
</p:tagLst>
</file>

<file path=ppt/tags/tag146.xml><?xml version="1.0" encoding="utf-8"?>
<p:tagLst xmlns:p="http://schemas.openxmlformats.org/presentationml/2006/main">
  <p:tag name="KSO_WM_UNIT_INDEX" val="1"/>
  <p:tag name="KSO_WM_UNIT_TYPE" val="a"/>
  <p:tag name="KSO_WM_BEAUTIFY_FLAG" val="#wm#"/>
</p:tagLst>
</file>

<file path=ppt/tags/tag14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8.xml><?xml version="1.0" encoding="utf-8"?>
<p:tagLst xmlns:p="http://schemas.openxmlformats.org/presentationml/2006/main">
  <p:tag name="KSO_WM_UNIT_INDEX" val="6"/>
  <p:tag name="KSO_WM_UNIT_TYPE" val="f"/>
  <p:tag name="KSO_WM_UNIT_SUBTYPE" val="a"/>
  <p:tag name="KSO_WM_BEAUTIFY_FLAG" val="#wm#"/>
</p:tagLst>
</file>

<file path=ppt/tags/tag149.xml><?xml version="1.0" encoding="utf-8"?>
<p:tagLst xmlns:p="http://schemas.openxmlformats.org/presentationml/2006/main">
  <p:tag name="KSO_WM_UNIT_INDEX" val="1"/>
  <p:tag name="KSO_WM_UNIT_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1.xml><?xml version="1.0" encoding="utf-8"?>
<p:tagLst xmlns:p="http://schemas.openxmlformats.org/presentationml/2006/main">
  <p:tag name="KSO_WM_UNIT_INDEX" val="6"/>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55.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5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57.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4108</Words>
  <Application>WPS 演示</Application>
  <PresentationFormat>宽屏</PresentationFormat>
  <Paragraphs>181</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21</vt:i4>
      </vt:variant>
    </vt:vector>
  </HeadingPairs>
  <TitlesOfParts>
    <vt:vector size="33" baseType="lpstr">
      <vt:lpstr>Arial</vt:lpstr>
      <vt:lpstr>宋体</vt:lpstr>
      <vt:lpstr>Wingdings</vt:lpstr>
      <vt:lpstr>江城圆体 400W</vt:lpstr>
      <vt:lpstr>汉仪文黑-55简</vt:lpstr>
      <vt:lpstr>汉仪文黑-85W</vt:lpstr>
      <vt:lpstr>微软雅黑</vt:lpstr>
      <vt:lpstr>Arial Unicode MS</vt:lpstr>
      <vt:lpstr>Calibri</vt:lpstr>
      <vt:lpstr>黑体</vt:lpstr>
      <vt:lpstr>1_Office 主题</vt:lpstr>
      <vt:lpstr>Office 主题​​</vt:lpstr>
      <vt:lpstr>基础会计 （第三版）</vt:lpstr>
      <vt:lpstr> 　总 论</vt:lpstr>
      <vt:lpstr>目  录</vt:lpstr>
      <vt:lpstr>第一节　会计的含义与职能</vt:lpstr>
      <vt:lpstr>第一节　会计的含义与职能</vt:lpstr>
      <vt:lpstr>第二节　会计的产生与发展</vt:lpstr>
      <vt:lpstr>第二节　会计的产生与发展</vt:lpstr>
      <vt:lpstr>第三节　会计核算的目标与对象</vt:lpstr>
      <vt:lpstr>第三节　会计核算的目标与对象</vt:lpstr>
      <vt:lpstr>第四节　会计核算的方法</vt:lpstr>
      <vt:lpstr>第四节　会计核算的方法</vt:lpstr>
      <vt:lpstr>第四节　会计核算的方法</vt:lpstr>
      <vt:lpstr>第四节　会计核算的方法</vt:lpstr>
      <vt:lpstr>第五节　会计职业与基本会计规范</vt:lpstr>
      <vt:lpstr>第五节　会计职业与基本会计规范</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13</cp:revision>
  <dcterms:created xsi:type="dcterms:W3CDTF">2018-09-16T11:44:00Z</dcterms:created>
  <dcterms:modified xsi:type="dcterms:W3CDTF">2025-07-08T01:42:27Z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1BCF0C6660304D37A627FAF0E075B5BF_13</vt:lpwstr>
  </property>
  <property fmtid="{D5CDD505-2E9C-101B-9397-08002B2CF9AE}" pid="3" name="KSOProductBuildVer">
    <vt:lpwstr>2052-12.1.0.21541</vt:lpwstr>
  </property>
</Properties>
</file>