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2.svg" ContentType="image/svg+xml"/>
  <Override PartName="/ppt/media/image4.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18"/>
  </p:notesMasterIdLst>
  <p:handoutMasterIdLst>
    <p:handoutMasterId r:id="rId77"/>
  </p:handoutMasterIdLst>
  <p:sldIdLst>
    <p:sldId id="257" r:id="rId4"/>
    <p:sldId id="259" r:id="rId5"/>
    <p:sldId id="326" r:id="rId6"/>
    <p:sldId id="260" r:id="rId7"/>
    <p:sldId id="261" r:id="rId8"/>
    <p:sldId id="262" r:id="rId9"/>
    <p:sldId id="263" r:id="rId10"/>
    <p:sldId id="265" r:id="rId11"/>
    <p:sldId id="267" r:id="rId12"/>
    <p:sldId id="268" r:id="rId13"/>
    <p:sldId id="269" r:id="rId14"/>
    <p:sldId id="271" r:id="rId15"/>
    <p:sldId id="275" r:id="rId16"/>
    <p:sldId id="333" r:id="rId17"/>
    <p:sldId id="277" r:id="rId19"/>
    <p:sldId id="334" r:id="rId20"/>
    <p:sldId id="335" r:id="rId21"/>
    <p:sldId id="337" r:id="rId22"/>
    <p:sldId id="279" r:id="rId23"/>
    <p:sldId id="280" r:id="rId24"/>
    <p:sldId id="281" r:id="rId25"/>
    <p:sldId id="389" r:id="rId26"/>
    <p:sldId id="282" r:id="rId27"/>
    <p:sldId id="390" r:id="rId28"/>
    <p:sldId id="284" r:id="rId29"/>
    <p:sldId id="391" r:id="rId30"/>
    <p:sldId id="285" r:id="rId31"/>
    <p:sldId id="286" r:id="rId32"/>
    <p:sldId id="392" r:id="rId33"/>
    <p:sldId id="393" r:id="rId34"/>
    <p:sldId id="287" r:id="rId35"/>
    <p:sldId id="289" r:id="rId36"/>
    <p:sldId id="395" r:id="rId37"/>
    <p:sldId id="290" r:id="rId38"/>
    <p:sldId id="394" r:id="rId39"/>
    <p:sldId id="291" r:id="rId40"/>
    <p:sldId id="292" r:id="rId41"/>
    <p:sldId id="293" r:id="rId42"/>
    <p:sldId id="294" r:id="rId43"/>
    <p:sldId id="295" r:id="rId44"/>
    <p:sldId id="296" r:id="rId45"/>
    <p:sldId id="299" r:id="rId46"/>
    <p:sldId id="396" r:id="rId47"/>
    <p:sldId id="397" r:id="rId48"/>
    <p:sldId id="300" r:id="rId49"/>
    <p:sldId id="301" r:id="rId50"/>
    <p:sldId id="398" r:id="rId51"/>
    <p:sldId id="399" r:id="rId52"/>
    <p:sldId id="400" r:id="rId53"/>
    <p:sldId id="401" r:id="rId54"/>
    <p:sldId id="303" r:id="rId55"/>
    <p:sldId id="402" r:id="rId56"/>
    <p:sldId id="403" r:id="rId57"/>
    <p:sldId id="304" r:id="rId58"/>
    <p:sldId id="404" r:id="rId59"/>
    <p:sldId id="305" r:id="rId60"/>
    <p:sldId id="306" r:id="rId61"/>
    <p:sldId id="307" r:id="rId62"/>
    <p:sldId id="308" r:id="rId63"/>
    <p:sldId id="310" r:id="rId64"/>
    <p:sldId id="311" r:id="rId65"/>
    <p:sldId id="313" r:id="rId66"/>
    <p:sldId id="442" r:id="rId67"/>
    <p:sldId id="314" r:id="rId68"/>
    <p:sldId id="315" r:id="rId69"/>
    <p:sldId id="443" r:id="rId70"/>
    <p:sldId id="317" r:id="rId71"/>
    <p:sldId id="444" r:id="rId72"/>
    <p:sldId id="320" r:id="rId73"/>
    <p:sldId id="322" r:id="rId74"/>
    <p:sldId id="323" r:id="rId75"/>
    <p:sldId id="325" r:id="rId76"/>
  </p:sldIdLst>
  <p:sldSz cx="12192000" cy="6858000"/>
  <p:notesSz cx="7103745" cy="10234295"/>
  <p:custDataLst>
    <p:tags r:id="rId8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4" userDrawn="1">
          <p15:clr>
            <a:srgbClr val="A4A3A4"/>
          </p15:clr>
        </p15:guide>
        <p15:guide id="2" pos="38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04"/>
        <p:guide pos="3826"/>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2" Type="http://schemas.openxmlformats.org/officeDocument/2006/relationships/tags" Target="tags/tag759.xml"/><Relationship Id="rId81" Type="http://schemas.openxmlformats.org/officeDocument/2006/relationships/commentAuthors" Target="commentAuthors.xml"/><Relationship Id="rId80" Type="http://schemas.openxmlformats.org/officeDocument/2006/relationships/tableStyles" Target="tableStyles.xml"/><Relationship Id="rId8" Type="http://schemas.openxmlformats.org/officeDocument/2006/relationships/slide" Target="slides/slide5.xml"/><Relationship Id="rId79" Type="http://schemas.openxmlformats.org/officeDocument/2006/relationships/viewProps" Target="viewProps.xml"/><Relationship Id="rId78" Type="http://schemas.openxmlformats.org/officeDocument/2006/relationships/presProps" Target="presProps.xml"/><Relationship Id="rId77" Type="http://schemas.openxmlformats.org/officeDocument/2006/relationships/handoutMaster" Target="handoutMasters/handoutMaster1.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4.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notesMaster" Target="notesMasters/notes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tags" Target="../tags/tag253.xml"/><Relationship Id="rId8" Type="http://schemas.openxmlformats.org/officeDocument/2006/relationships/tags" Target="../tags/tag252.xml"/><Relationship Id="rId7" Type="http://schemas.openxmlformats.org/officeDocument/2006/relationships/tags" Target="../tags/tag251.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tags" Target="../tags/tag248.xml"/><Relationship Id="rId3" Type="http://schemas.openxmlformats.org/officeDocument/2006/relationships/tags" Target="../tags/tag247.xml"/><Relationship Id="rId2" Type="http://schemas.openxmlformats.org/officeDocument/2006/relationships/tags" Target="../tags/tag246.xml"/><Relationship Id="rId14" Type="http://schemas.openxmlformats.org/officeDocument/2006/relationships/slideLayout" Target="../slideLayouts/slideLayout17.xml"/><Relationship Id="rId13" Type="http://schemas.openxmlformats.org/officeDocument/2006/relationships/tags" Target="../tags/tag257.xml"/><Relationship Id="rId12" Type="http://schemas.openxmlformats.org/officeDocument/2006/relationships/tags" Target="../tags/tag256.xml"/><Relationship Id="rId11" Type="http://schemas.openxmlformats.org/officeDocument/2006/relationships/tags" Target="../tags/tag255.xml"/><Relationship Id="rId10" Type="http://schemas.openxmlformats.org/officeDocument/2006/relationships/tags" Target="../tags/tag254.xml"/><Relationship Id="rId1" Type="http://schemas.openxmlformats.org/officeDocument/2006/relationships/tags" Target="../tags/tag245.xml"/></Relationships>
</file>

<file path=ppt/slides/_rels/slide11.xml.rels><?xml version="1.0" encoding="UTF-8" standalone="yes"?>
<Relationships xmlns="http://schemas.openxmlformats.org/package/2006/relationships"><Relationship Id="rId9" Type="http://schemas.openxmlformats.org/officeDocument/2006/relationships/tags" Target="../tags/tag266.xml"/><Relationship Id="rId8" Type="http://schemas.openxmlformats.org/officeDocument/2006/relationships/tags" Target="../tags/tag265.xml"/><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7" Type="http://schemas.openxmlformats.org/officeDocument/2006/relationships/slideLayout" Target="../slideLayouts/slideLayout17.xml"/><Relationship Id="rId16" Type="http://schemas.openxmlformats.org/officeDocument/2006/relationships/tags" Target="../tags/tag273.xml"/><Relationship Id="rId15" Type="http://schemas.openxmlformats.org/officeDocument/2006/relationships/tags" Target="../tags/tag272.xml"/><Relationship Id="rId14" Type="http://schemas.openxmlformats.org/officeDocument/2006/relationships/tags" Target="../tags/tag271.xml"/><Relationship Id="rId13" Type="http://schemas.openxmlformats.org/officeDocument/2006/relationships/tags" Target="../tags/tag270.xml"/><Relationship Id="rId12" Type="http://schemas.openxmlformats.org/officeDocument/2006/relationships/tags" Target="../tags/tag269.xml"/><Relationship Id="rId11" Type="http://schemas.openxmlformats.org/officeDocument/2006/relationships/tags" Target="../tags/tag268.xml"/><Relationship Id="rId10" Type="http://schemas.openxmlformats.org/officeDocument/2006/relationships/tags" Target="../tags/tag267.xml"/><Relationship Id="rId1" Type="http://schemas.openxmlformats.org/officeDocument/2006/relationships/tags" Target="../tags/tag258.xml"/></Relationships>
</file>

<file path=ppt/slides/_rels/slide12.xml.rels><?xml version="1.0" encoding="UTF-8" standalone="yes"?>
<Relationships xmlns="http://schemas.openxmlformats.org/package/2006/relationships"><Relationship Id="rId9" Type="http://schemas.openxmlformats.org/officeDocument/2006/relationships/tags" Target="../tags/tag282.xml"/><Relationship Id="rId8" Type="http://schemas.openxmlformats.org/officeDocument/2006/relationships/tags" Target="../tags/tag281.xml"/><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 Type="http://schemas.openxmlformats.org/officeDocument/2006/relationships/tags" Target="../tags/tag275.xml"/><Relationship Id="rId19" Type="http://schemas.openxmlformats.org/officeDocument/2006/relationships/slideLayout" Target="../slideLayouts/slideLayout17.xml"/><Relationship Id="rId18" Type="http://schemas.openxmlformats.org/officeDocument/2006/relationships/tags" Target="../tags/tag291.xml"/><Relationship Id="rId17" Type="http://schemas.openxmlformats.org/officeDocument/2006/relationships/tags" Target="../tags/tag290.xml"/><Relationship Id="rId16" Type="http://schemas.openxmlformats.org/officeDocument/2006/relationships/tags" Target="../tags/tag289.xml"/><Relationship Id="rId15" Type="http://schemas.openxmlformats.org/officeDocument/2006/relationships/tags" Target="../tags/tag288.xml"/><Relationship Id="rId14" Type="http://schemas.openxmlformats.org/officeDocument/2006/relationships/tags" Target="../tags/tag287.xml"/><Relationship Id="rId13" Type="http://schemas.openxmlformats.org/officeDocument/2006/relationships/tags" Target="../tags/tag286.xml"/><Relationship Id="rId12" Type="http://schemas.openxmlformats.org/officeDocument/2006/relationships/tags" Target="../tags/tag285.xml"/><Relationship Id="rId11" Type="http://schemas.openxmlformats.org/officeDocument/2006/relationships/tags" Target="../tags/tag284.xml"/><Relationship Id="rId10" Type="http://schemas.openxmlformats.org/officeDocument/2006/relationships/tags" Target="../tags/tag283.xml"/><Relationship Id="rId1" Type="http://schemas.openxmlformats.org/officeDocument/2006/relationships/tags" Target="../tags/tag274.xml"/></Relationships>
</file>

<file path=ppt/slides/_rels/slide13.xml.rels><?xml version="1.0" encoding="UTF-8" standalone="yes"?>
<Relationships xmlns="http://schemas.openxmlformats.org/package/2006/relationships"><Relationship Id="rId9" Type="http://schemas.openxmlformats.org/officeDocument/2006/relationships/tags" Target="../tags/tag300.xml"/><Relationship Id="rId8" Type="http://schemas.openxmlformats.org/officeDocument/2006/relationships/tags" Target="../tags/tag299.xml"/><Relationship Id="rId7" Type="http://schemas.openxmlformats.org/officeDocument/2006/relationships/tags" Target="../tags/tag298.xml"/><Relationship Id="rId6" Type="http://schemas.openxmlformats.org/officeDocument/2006/relationships/tags" Target="../tags/tag297.xml"/><Relationship Id="rId5" Type="http://schemas.openxmlformats.org/officeDocument/2006/relationships/tags" Target="../tags/tag296.xml"/><Relationship Id="rId4" Type="http://schemas.openxmlformats.org/officeDocument/2006/relationships/tags" Target="../tags/tag295.xml"/><Relationship Id="rId3" Type="http://schemas.openxmlformats.org/officeDocument/2006/relationships/tags" Target="../tags/tag294.xml"/><Relationship Id="rId2" Type="http://schemas.openxmlformats.org/officeDocument/2006/relationships/tags" Target="../tags/tag293.xml"/><Relationship Id="rId10" Type="http://schemas.openxmlformats.org/officeDocument/2006/relationships/slideLayout" Target="../slideLayouts/slideLayout17.xml"/><Relationship Id="rId1" Type="http://schemas.openxmlformats.org/officeDocument/2006/relationships/tags" Target="../tags/tag292.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7.xml"/><Relationship Id="rId2" Type="http://schemas.openxmlformats.org/officeDocument/2006/relationships/tags" Target="../tags/tag302.xml"/><Relationship Id="rId1" Type="http://schemas.openxmlformats.org/officeDocument/2006/relationships/tags" Target="../tags/tag301.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0.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tags" Target="../tags/tag304.xml"/><Relationship Id="rId1" Type="http://schemas.openxmlformats.org/officeDocument/2006/relationships/tags" Target="../tags/tag30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312.xml"/><Relationship Id="rId1" Type="http://schemas.openxmlformats.org/officeDocument/2006/relationships/tags" Target="../tags/tag311.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7.xml"/><Relationship Id="rId2" Type="http://schemas.openxmlformats.org/officeDocument/2006/relationships/tags" Target="../tags/tag314.xml"/><Relationship Id="rId1" Type="http://schemas.openxmlformats.org/officeDocument/2006/relationships/tags" Target="../tags/tag31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316.xml"/><Relationship Id="rId1" Type="http://schemas.openxmlformats.org/officeDocument/2006/relationships/tags" Target="../tags/tag315.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4.xml"/><Relationship Id="rId7" Type="http://schemas.openxmlformats.org/officeDocument/2006/relationships/tags" Target="../tags/tag323.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 Id="rId3" Type="http://schemas.openxmlformats.org/officeDocument/2006/relationships/tags" Target="../tags/tag319.xml"/><Relationship Id="rId2" Type="http://schemas.openxmlformats.org/officeDocument/2006/relationships/tags" Target="../tags/tag318.xml"/><Relationship Id="rId1" Type="http://schemas.openxmlformats.org/officeDocument/2006/relationships/tags" Target="../tags/tag317.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2.xml"/><Relationship Id="rId7" Type="http://schemas.openxmlformats.org/officeDocument/2006/relationships/tags" Target="../tags/tag331.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tags" Target="../tags/tag333.xml"/></Relationships>
</file>

<file path=ppt/slides/_rels/slide22.xml.rels><?xml version="1.0" encoding="UTF-8" standalone="yes"?>
<Relationships xmlns="http://schemas.openxmlformats.org/package/2006/relationships"><Relationship Id="rId9" Type="http://schemas.openxmlformats.org/officeDocument/2006/relationships/tags" Target="../tags/tag349.xml"/><Relationship Id="rId8" Type="http://schemas.openxmlformats.org/officeDocument/2006/relationships/tags" Target="../tags/tag348.xml"/><Relationship Id="rId7" Type="http://schemas.openxmlformats.org/officeDocument/2006/relationships/tags" Target="../tags/tag347.xml"/><Relationship Id="rId6" Type="http://schemas.openxmlformats.org/officeDocument/2006/relationships/tags" Target="../tags/tag346.xml"/><Relationship Id="rId5" Type="http://schemas.openxmlformats.org/officeDocument/2006/relationships/tags" Target="../tags/tag345.xml"/><Relationship Id="rId4" Type="http://schemas.openxmlformats.org/officeDocument/2006/relationships/tags" Target="../tags/tag344.xml"/><Relationship Id="rId3" Type="http://schemas.openxmlformats.org/officeDocument/2006/relationships/tags" Target="../tags/tag343.xml"/><Relationship Id="rId2" Type="http://schemas.openxmlformats.org/officeDocument/2006/relationships/tags" Target="../tags/tag342.xml"/><Relationship Id="rId10" Type="http://schemas.openxmlformats.org/officeDocument/2006/relationships/slideLayout" Target="../slideLayouts/slideLayout17.xml"/><Relationship Id="rId1" Type="http://schemas.openxmlformats.org/officeDocument/2006/relationships/tags" Target="../tags/tag341.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7.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 Id="rId3" Type="http://schemas.openxmlformats.org/officeDocument/2006/relationships/tags" Target="../tags/tag352.xml"/><Relationship Id="rId2" Type="http://schemas.openxmlformats.org/officeDocument/2006/relationships/tags" Target="../tags/tag351.xml"/><Relationship Id="rId1" Type="http://schemas.openxmlformats.org/officeDocument/2006/relationships/tags" Target="../tags/tag350.xml"/></Relationships>
</file>

<file path=ppt/slides/_rels/slide24.xml.rels><?xml version="1.0" encoding="UTF-8" standalone="yes"?>
<Relationships xmlns="http://schemas.openxmlformats.org/package/2006/relationships"><Relationship Id="rId9" Type="http://schemas.openxmlformats.org/officeDocument/2006/relationships/tags" Target="../tags/tag366.xml"/><Relationship Id="rId8" Type="http://schemas.openxmlformats.org/officeDocument/2006/relationships/tags" Target="../tags/tag365.xml"/><Relationship Id="rId7" Type="http://schemas.openxmlformats.org/officeDocument/2006/relationships/tags" Target="../tags/tag364.xml"/><Relationship Id="rId6" Type="http://schemas.openxmlformats.org/officeDocument/2006/relationships/tags" Target="../tags/tag363.xml"/><Relationship Id="rId5" Type="http://schemas.openxmlformats.org/officeDocument/2006/relationships/tags" Target="../tags/tag362.xml"/><Relationship Id="rId4" Type="http://schemas.openxmlformats.org/officeDocument/2006/relationships/tags" Target="../tags/tag361.xml"/><Relationship Id="rId3" Type="http://schemas.openxmlformats.org/officeDocument/2006/relationships/tags" Target="../tags/tag360.xml"/><Relationship Id="rId2" Type="http://schemas.openxmlformats.org/officeDocument/2006/relationships/tags" Target="../tags/tag359.xml"/><Relationship Id="rId10" Type="http://schemas.openxmlformats.org/officeDocument/2006/relationships/slideLayout" Target="../slideLayouts/slideLayout17.xml"/><Relationship Id="rId1" Type="http://schemas.openxmlformats.org/officeDocument/2006/relationships/tags" Target="../tags/tag358.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4.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 Id="rId3" Type="http://schemas.openxmlformats.org/officeDocument/2006/relationships/tags" Target="../tags/tag369.xml"/><Relationship Id="rId2" Type="http://schemas.openxmlformats.org/officeDocument/2006/relationships/tags" Target="../tags/tag368.xml"/><Relationship Id="rId1" Type="http://schemas.openxmlformats.org/officeDocument/2006/relationships/tags" Target="../tags/tag367.xml"/></Relationships>
</file>

<file path=ppt/slides/_rels/slide26.xml.rels><?xml version="1.0" encoding="UTF-8" standalone="yes"?>
<Relationships xmlns="http://schemas.openxmlformats.org/package/2006/relationships"><Relationship Id="rId9" Type="http://schemas.openxmlformats.org/officeDocument/2006/relationships/tags" Target="../tags/tag383.xml"/><Relationship Id="rId8" Type="http://schemas.openxmlformats.org/officeDocument/2006/relationships/tags" Target="../tags/tag382.xml"/><Relationship Id="rId7" Type="http://schemas.openxmlformats.org/officeDocument/2006/relationships/tags" Target="../tags/tag381.xml"/><Relationship Id="rId6" Type="http://schemas.openxmlformats.org/officeDocument/2006/relationships/tags" Target="../tags/tag380.xml"/><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tags" Target="../tags/tag376.xml"/><Relationship Id="rId10" Type="http://schemas.openxmlformats.org/officeDocument/2006/relationships/slideLayout" Target="../slideLayouts/slideLayout17.xml"/><Relationship Id="rId1" Type="http://schemas.openxmlformats.org/officeDocument/2006/relationships/tags" Target="../tags/tag375.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91.xml"/><Relationship Id="rId7" Type="http://schemas.openxmlformats.org/officeDocument/2006/relationships/tags" Target="../tags/tag390.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tags" Target="../tags/tag386.xml"/><Relationship Id="rId2" Type="http://schemas.openxmlformats.org/officeDocument/2006/relationships/tags" Target="../tags/tag385.xml"/><Relationship Id="rId1" Type="http://schemas.openxmlformats.org/officeDocument/2006/relationships/tags" Target="../tags/tag384.xml"/></Relationships>
</file>

<file path=ppt/slides/_rels/slide28.xml.rels><?xml version="1.0" encoding="UTF-8" standalone="yes"?>
<Relationships xmlns="http://schemas.openxmlformats.org/package/2006/relationships"><Relationship Id="rId9" Type="http://schemas.openxmlformats.org/officeDocument/2006/relationships/tags" Target="../tags/tag400.xml"/><Relationship Id="rId8" Type="http://schemas.openxmlformats.org/officeDocument/2006/relationships/tags" Target="../tags/tag399.xml"/><Relationship Id="rId7" Type="http://schemas.openxmlformats.org/officeDocument/2006/relationships/tags" Target="../tags/tag398.xml"/><Relationship Id="rId6" Type="http://schemas.openxmlformats.org/officeDocument/2006/relationships/tags" Target="../tags/tag397.xml"/><Relationship Id="rId5" Type="http://schemas.openxmlformats.org/officeDocument/2006/relationships/tags" Target="../tags/tag396.xml"/><Relationship Id="rId4" Type="http://schemas.openxmlformats.org/officeDocument/2006/relationships/tags" Target="../tags/tag395.xml"/><Relationship Id="rId3" Type="http://schemas.openxmlformats.org/officeDocument/2006/relationships/tags" Target="../tags/tag394.xml"/><Relationship Id="rId2" Type="http://schemas.openxmlformats.org/officeDocument/2006/relationships/tags" Target="../tags/tag393.xml"/><Relationship Id="rId14" Type="http://schemas.openxmlformats.org/officeDocument/2006/relationships/slideLayout" Target="../slideLayouts/slideLayout17.xml"/><Relationship Id="rId13" Type="http://schemas.openxmlformats.org/officeDocument/2006/relationships/tags" Target="../tags/tag404.xml"/><Relationship Id="rId12" Type="http://schemas.openxmlformats.org/officeDocument/2006/relationships/tags" Target="../tags/tag403.xml"/><Relationship Id="rId11" Type="http://schemas.openxmlformats.org/officeDocument/2006/relationships/tags" Target="../tags/tag402.xml"/><Relationship Id="rId10" Type="http://schemas.openxmlformats.org/officeDocument/2006/relationships/tags" Target="../tags/tag401.xml"/><Relationship Id="rId1" Type="http://schemas.openxmlformats.org/officeDocument/2006/relationships/tags" Target="../tags/tag392.xml"/></Relationships>
</file>

<file path=ppt/slides/_rels/slide29.xml.rels><?xml version="1.0" encoding="UTF-8" standalone="yes"?>
<Relationships xmlns="http://schemas.openxmlformats.org/package/2006/relationships"><Relationship Id="rId9" Type="http://schemas.openxmlformats.org/officeDocument/2006/relationships/tags" Target="../tags/tag413.xml"/><Relationship Id="rId8" Type="http://schemas.openxmlformats.org/officeDocument/2006/relationships/tags" Target="../tags/tag41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tags" Target="../tags/tag409.xml"/><Relationship Id="rId4" Type="http://schemas.openxmlformats.org/officeDocument/2006/relationships/tags" Target="../tags/tag408.xml"/><Relationship Id="rId3" Type="http://schemas.openxmlformats.org/officeDocument/2006/relationships/tags" Target="../tags/tag407.xml"/><Relationship Id="rId2" Type="http://schemas.openxmlformats.org/officeDocument/2006/relationships/tags" Target="../tags/tag406.xml"/><Relationship Id="rId10" Type="http://schemas.openxmlformats.org/officeDocument/2006/relationships/slideLayout" Target="../slideLayouts/slideLayout17.xml"/><Relationship Id="rId1" Type="http://schemas.openxmlformats.org/officeDocument/2006/relationships/tags" Target="../tags/tag405.xml"/></Relationships>
</file>

<file path=ppt/slides/_rels/slide3.xml.rels><?xml version="1.0" encoding="UTF-8" standalone="yes"?>
<Relationships xmlns="http://schemas.openxmlformats.org/package/2006/relationships"><Relationship Id="rId9" Type="http://schemas.openxmlformats.org/officeDocument/2006/relationships/tags" Target="../tags/tag177.xml"/><Relationship Id="rId8" Type="http://schemas.openxmlformats.org/officeDocument/2006/relationships/tags" Target="../tags/tag176.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1" Type="http://schemas.openxmlformats.org/officeDocument/2006/relationships/slideLayout" Target="../slideLayouts/slideLayout17.xml"/><Relationship Id="rId10" Type="http://schemas.openxmlformats.org/officeDocument/2006/relationships/tags" Target="../tags/tag178.xml"/><Relationship Id="rId1" Type="http://schemas.openxmlformats.org/officeDocument/2006/relationships/tags" Target="../tags/tag169.xml"/></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1.xml"/><Relationship Id="rId7" Type="http://schemas.openxmlformats.org/officeDocument/2006/relationships/tags" Target="../tags/tag420.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tags" Target="../tags/tag414.xml"/></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9.xml"/><Relationship Id="rId7" Type="http://schemas.openxmlformats.org/officeDocument/2006/relationships/tags" Target="../tags/tag428.xml"/><Relationship Id="rId6" Type="http://schemas.openxmlformats.org/officeDocument/2006/relationships/tags" Target="../tags/tag427.xml"/><Relationship Id="rId5" Type="http://schemas.openxmlformats.org/officeDocument/2006/relationships/tags" Target="../tags/tag426.xml"/><Relationship Id="rId4" Type="http://schemas.openxmlformats.org/officeDocument/2006/relationships/tags" Target="../tags/tag425.xml"/><Relationship Id="rId3" Type="http://schemas.openxmlformats.org/officeDocument/2006/relationships/tags" Target="../tags/tag424.xml"/><Relationship Id="rId2" Type="http://schemas.openxmlformats.org/officeDocument/2006/relationships/tags" Target="../tags/tag423.xml"/><Relationship Id="rId1" Type="http://schemas.openxmlformats.org/officeDocument/2006/relationships/tags" Target="../tags/tag422.xml"/></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 Type="http://schemas.openxmlformats.org/officeDocument/2006/relationships/tags" Target="../tags/tag430.xml"/></Relationships>
</file>

<file path=ppt/slides/_rels/slide33.xml.rels><?xml version="1.0" encoding="UTF-8" standalone="yes"?>
<Relationships xmlns="http://schemas.openxmlformats.org/package/2006/relationships"><Relationship Id="rId9" Type="http://schemas.openxmlformats.org/officeDocument/2006/relationships/tags" Target="../tags/tag446.xml"/><Relationship Id="rId8" Type="http://schemas.openxmlformats.org/officeDocument/2006/relationships/tags" Target="../tags/tag445.xml"/><Relationship Id="rId7" Type="http://schemas.openxmlformats.org/officeDocument/2006/relationships/tags" Target="../tags/tag444.xml"/><Relationship Id="rId6" Type="http://schemas.openxmlformats.org/officeDocument/2006/relationships/tags" Target="../tags/tag443.xml"/><Relationship Id="rId5" Type="http://schemas.openxmlformats.org/officeDocument/2006/relationships/tags" Target="../tags/tag442.xml"/><Relationship Id="rId4" Type="http://schemas.openxmlformats.org/officeDocument/2006/relationships/tags" Target="../tags/tag441.xml"/><Relationship Id="rId3" Type="http://schemas.openxmlformats.org/officeDocument/2006/relationships/tags" Target="../tags/tag440.xml"/><Relationship Id="rId2" Type="http://schemas.openxmlformats.org/officeDocument/2006/relationships/tags" Target="../tags/tag439.xml"/><Relationship Id="rId10" Type="http://schemas.openxmlformats.org/officeDocument/2006/relationships/slideLayout" Target="../slideLayouts/slideLayout17.xml"/><Relationship Id="rId1" Type="http://schemas.openxmlformats.org/officeDocument/2006/relationships/tags" Target="../tags/tag438.xml"/></Relationships>
</file>

<file path=ppt/slides/_rels/slide34.xml.rels><?xml version="1.0" encoding="UTF-8" standalone="yes"?>
<Relationships xmlns="http://schemas.openxmlformats.org/package/2006/relationships"><Relationship Id="rId9" Type="http://schemas.openxmlformats.org/officeDocument/2006/relationships/tags" Target="../tags/tag455.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 Type="http://schemas.openxmlformats.org/officeDocument/2006/relationships/tags" Target="../tags/tag448.xml"/><Relationship Id="rId10" Type="http://schemas.openxmlformats.org/officeDocument/2006/relationships/slideLayout" Target="../slideLayouts/slideLayout17.xml"/><Relationship Id="rId1" Type="http://schemas.openxmlformats.org/officeDocument/2006/relationships/tags" Target="../tags/tag447.xml"/></Relationships>
</file>

<file path=ppt/slides/_rels/slide35.xml.rels><?xml version="1.0" encoding="UTF-8" standalone="yes"?>
<Relationships xmlns="http://schemas.openxmlformats.org/package/2006/relationships"><Relationship Id="rId9" Type="http://schemas.openxmlformats.org/officeDocument/2006/relationships/tags" Target="../tags/tag464.xml"/><Relationship Id="rId8" Type="http://schemas.openxmlformats.org/officeDocument/2006/relationships/tags" Target="../tags/tag463.xml"/><Relationship Id="rId7" Type="http://schemas.openxmlformats.org/officeDocument/2006/relationships/tags" Target="../tags/tag462.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 Id="rId3" Type="http://schemas.openxmlformats.org/officeDocument/2006/relationships/tags" Target="../tags/tag458.xml"/><Relationship Id="rId2" Type="http://schemas.openxmlformats.org/officeDocument/2006/relationships/tags" Target="../tags/tag457.xml"/><Relationship Id="rId10" Type="http://schemas.openxmlformats.org/officeDocument/2006/relationships/slideLayout" Target="../slideLayouts/slideLayout17.xml"/><Relationship Id="rId1" Type="http://schemas.openxmlformats.org/officeDocument/2006/relationships/tags" Target="../tags/tag456.xml"/></Relationships>
</file>

<file path=ppt/slides/_rels/slide36.xml.rels><?xml version="1.0" encoding="UTF-8" standalone="yes"?>
<Relationships xmlns="http://schemas.openxmlformats.org/package/2006/relationships"><Relationship Id="rId9" Type="http://schemas.openxmlformats.org/officeDocument/2006/relationships/tags" Target="../tags/tag473.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4" Type="http://schemas.openxmlformats.org/officeDocument/2006/relationships/slideLayout" Target="../slideLayouts/slideLayout17.xml"/><Relationship Id="rId13" Type="http://schemas.openxmlformats.org/officeDocument/2006/relationships/tags" Target="../tags/tag477.xml"/><Relationship Id="rId12" Type="http://schemas.openxmlformats.org/officeDocument/2006/relationships/tags" Target="../tags/tag476.xml"/><Relationship Id="rId11" Type="http://schemas.openxmlformats.org/officeDocument/2006/relationships/tags" Target="../tags/tag475.xml"/><Relationship Id="rId10" Type="http://schemas.openxmlformats.org/officeDocument/2006/relationships/tags" Target="../tags/tag474.xml"/><Relationship Id="rId1" Type="http://schemas.openxmlformats.org/officeDocument/2006/relationships/tags" Target="../tags/tag465.xml"/></Relationships>
</file>

<file path=ppt/slides/_rels/slide3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5.xml"/><Relationship Id="rId7" Type="http://schemas.openxmlformats.org/officeDocument/2006/relationships/tags" Target="../tags/tag484.xml"/><Relationship Id="rId6" Type="http://schemas.openxmlformats.org/officeDocument/2006/relationships/tags" Target="../tags/tag483.xml"/><Relationship Id="rId5" Type="http://schemas.openxmlformats.org/officeDocument/2006/relationships/tags" Target="../tags/tag482.xml"/><Relationship Id="rId4" Type="http://schemas.openxmlformats.org/officeDocument/2006/relationships/tags" Target="../tags/tag481.xml"/><Relationship Id="rId3" Type="http://schemas.openxmlformats.org/officeDocument/2006/relationships/tags" Target="../tags/tag480.xml"/><Relationship Id="rId2" Type="http://schemas.openxmlformats.org/officeDocument/2006/relationships/tags" Target="../tags/tag479.xml"/><Relationship Id="rId1" Type="http://schemas.openxmlformats.org/officeDocument/2006/relationships/tags" Target="../tags/tag478.xml"/></Relationships>
</file>

<file path=ppt/slides/_rels/slide38.xml.rels><?xml version="1.0" encoding="UTF-8" standalone="yes"?>
<Relationships xmlns="http://schemas.openxmlformats.org/package/2006/relationships"><Relationship Id="rId9" Type="http://schemas.openxmlformats.org/officeDocument/2006/relationships/tags" Target="../tags/tag494.xml"/><Relationship Id="rId8" Type="http://schemas.openxmlformats.org/officeDocument/2006/relationships/tags" Target="../tags/tag493.xml"/><Relationship Id="rId7" Type="http://schemas.openxmlformats.org/officeDocument/2006/relationships/tags" Target="../tags/tag492.xml"/><Relationship Id="rId6" Type="http://schemas.openxmlformats.org/officeDocument/2006/relationships/tags" Target="../tags/tag491.xml"/><Relationship Id="rId5" Type="http://schemas.openxmlformats.org/officeDocument/2006/relationships/tags" Target="../tags/tag490.xml"/><Relationship Id="rId4" Type="http://schemas.openxmlformats.org/officeDocument/2006/relationships/tags" Target="../tags/tag489.xml"/><Relationship Id="rId3" Type="http://schemas.openxmlformats.org/officeDocument/2006/relationships/tags" Target="../tags/tag488.xml"/><Relationship Id="rId2" Type="http://schemas.openxmlformats.org/officeDocument/2006/relationships/tags" Target="../tags/tag487.xml"/><Relationship Id="rId10" Type="http://schemas.openxmlformats.org/officeDocument/2006/relationships/slideLayout" Target="../slideLayouts/slideLayout17.xml"/><Relationship Id="rId1" Type="http://schemas.openxmlformats.org/officeDocument/2006/relationships/tags" Target="../tags/tag486.xml"/></Relationships>
</file>

<file path=ppt/slides/_rels/slide3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02.xml"/><Relationship Id="rId7" Type="http://schemas.openxmlformats.org/officeDocument/2006/relationships/tags" Target="../tags/tag501.xml"/><Relationship Id="rId6" Type="http://schemas.openxmlformats.org/officeDocument/2006/relationships/tags" Target="../tags/tag500.xml"/><Relationship Id="rId5" Type="http://schemas.openxmlformats.org/officeDocument/2006/relationships/tags" Target="../tags/tag499.xml"/><Relationship Id="rId4" Type="http://schemas.openxmlformats.org/officeDocument/2006/relationships/tags" Target="../tags/tag498.xml"/><Relationship Id="rId3" Type="http://schemas.openxmlformats.org/officeDocument/2006/relationships/tags" Target="../tags/tag497.xml"/><Relationship Id="rId2" Type="http://schemas.openxmlformats.org/officeDocument/2006/relationships/tags" Target="../tags/tag496.xml"/><Relationship Id="rId1" Type="http://schemas.openxmlformats.org/officeDocument/2006/relationships/tags" Target="../tags/tag495.xml"/></Relationships>
</file>

<file path=ppt/slides/_rels/slide4.xml.rels><?xml version="1.0" encoding="UTF-8" standalone="yes"?>
<Relationships xmlns="http://schemas.openxmlformats.org/package/2006/relationships"><Relationship Id="rId9" Type="http://schemas.openxmlformats.org/officeDocument/2006/relationships/tags" Target="../tags/tag187.xml"/><Relationship Id="rId8" Type="http://schemas.openxmlformats.org/officeDocument/2006/relationships/tags" Target="../tags/tag186.xml"/><Relationship Id="rId7" Type="http://schemas.openxmlformats.org/officeDocument/2006/relationships/tags" Target="../tags/tag185.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2" Type="http://schemas.openxmlformats.org/officeDocument/2006/relationships/slideLayout" Target="../slideLayouts/slideLayout17.xml"/><Relationship Id="rId11" Type="http://schemas.openxmlformats.org/officeDocument/2006/relationships/tags" Target="../tags/tag189.xml"/><Relationship Id="rId10" Type="http://schemas.openxmlformats.org/officeDocument/2006/relationships/tags" Target="../tags/tag188.xml"/><Relationship Id="rId1" Type="http://schemas.openxmlformats.org/officeDocument/2006/relationships/tags" Target="../tags/tag179.xml"/></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0.xml"/><Relationship Id="rId7" Type="http://schemas.openxmlformats.org/officeDocument/2006/relationships/tags" Target="../tags/tag509.xml"/><Relationship Id="rId6" Type="http://schemas.openxmlformats.org/officeDocument/2006/relationships/tags" Target="../tags/tag508.xml"/><Relationship Id="rId5" Type="http://schemas.openxmlformats.org/officeDocument/2006/relationships/tags" Target="../tags/tag507.xml"/><Relationship Id="rId4" Type="http://schemas.openxmlformats.org/officeDocument/2006/relationships/tags" Target="../tags/tag506.xml"/><Relationship Id="rId3" Type="http://schemas.openxmlformats.org/officeDocument/2006/relationships/tags" Target="../tags/tag505.xml"/><Relationship Id="rId2" Type="http://schemas.openxmlformats.org/officeDocument/2006/relationships/tags" Target="../tags/tag504.xml"/><Relationship Id="rId1" Type="http://schemas.openxmlformats.org/officeDocument/2006/relationships/tags" Target="../tags/tag503.xml"/></Relationships>
</file>

<file path=ppt/slides/_rels/slide4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 Id="rId3" Type="http://schemas.openxmlformats.org/officeDocument/2006/relationships/tags" Target="../tags/tag513.xml"/><Relationship Id="rId2" Type="http://schemas.openxmlformats.org/officeDocument/2006/relationships/tags" Target="../tags/tag512.xml"/><Relationship Id="rId1" Type="http://schemas.openxmlformats.org/officeDocument/2006/relationships/tags" Target="../tags/tag511.xml"/></Relationships>
</file>

<file path=ppt/slides/_rels/slide42.xml.rels><?xml version="1.0" encoding="UTF-8" standalone="yes"?>
<Relationships xmlns="http://schemas.openxmlformats.org/package/2006/relationships"><Relationship Id="rId9" Type="http://schemas.openxmlformats.org/officeDocument/2006/relationships/tags" Target="../tags/tag526.xml"/><Relationship Id="rId8" Type="http://schemas.openxmlformats.org/officeDocument/2006/relationships/tags" Target="../tags/tag525.xml"/><Relationship Id="rId7" Type="http://schemas.openxmlformats.org/officeDocument/2006/relationships/tags" Target="../tags/tag524.xml"/><Relationship Id="rId6" Type="http://schemas.openxmlformats.org/officeDocument/2006/relationships/tags" Target="../tags/tag523.xml"/><Relationship Id="rId5" Type="http://schemas.openxmlformats.org/officeDocument/2006/relationships/tags" Target="../tags/tag522.xml"/><Relationship Id="rId4" Type="http://schemas.openxmlformats.org/officeDocument/2006/relationships/tags" Target="../tags/tag521.xml"/><Relationship Id="rId3" Type="http://schemas.openxmlformats.org/officeDocument/2006/relationships/tags" Target="../tags/tag520.xml"/><Relationship Id="rId2" Type="http://schemas.openxmlformats.org/officeDocument/2006/relationships/tags" Target="../tags/tag519.xml"/><Relationship Id="rId10" Type="http://schemas.openxmlformats.org/officeDocument/2006/relationships/slideLayout" Target="../slideLayouts/slideLayout17.xml"/><Relationship Id="rId1" Type="http://schemas.openxmlformats.org/officeDocument/2006/relationships/tags" Target="../tags/tag518.xml"/></Relationships>
</file>

<file path=ppt/slides/_rels/slide43.xml.rels><?xml version="1.0" encoding="UTF-8" standalone="yes"?>
<Relationships xmlns="http://schemas.openxmlformats.org/package/2006/relationships"><Relationship Id="rId9" Type="http://schemas.openxmlformats.org/officeDocument/2006/relationships/tags" Target="../tags/tag535.xml"/><Relationship Id="rId8" Type="http://schemas.openxmlformats.org/officeDocument/2006/relationships/tags" Target="../tags/tag534.xml"/><Relationship Id="rId7" Type="http://schemas.openxmlformats.org/officeDocument/2006/relationships/tags" Target="../tags/tag533.xml"/><Relationship Id="rId6" Type="http://schemas.openxmlformats.org/officeDocument/2006/relationships/tags" Target="../tags/tag532.xml"/><Relationship Id="rId5" Type="http://schemas.openxmlformats.org/officeDocument/2006/relationships/tags" Target="../tags/tag531.xml"/><Relationship Id="rId4" Type="http://schemas.openxmlformats.org/officeDocument/2006/relationships/tags" Target="../tags/tag530.xml"/><Relationship Id="rId3" Type="http://schemas.openxmlformats.org/officeDocument/2006/relationships/tags" Target="../tags/tag529.xml"/><Relationship Id="rId2" Type="http://schemas.openxmlformats.org/officeDocument/2006/relationships/tags" Target="../tags/tag528.xml"/><Relationship Id="rId10" Type="http://schemas.openxmlformats.org/officeDocument/2006/relationships/slideLayout" Target="../slideLayouts/slideLayout17.xml"/><Relationship Id="rId1" Type="http://schemas.openxmlformats.org/officeDocument/2006/relationships/tags" Target="../tags/tag527.xml"/></Relationships>
</file>

<file path=ppt/slides/_rels/slide44.xml.rels><?xml version="1.0" encoding="UTF-8" standalone="yes"?>
<Relationships xmlns="http://schemas.openxmlformats.org/package/2006/relationships"><Relationship Id="rId9" Type="http://schemas.openxmlformats.org/officeDocument/2006/relationships/tags" Target="../tags/tag544.xml"/><Relationship Id="rId8" Type="http://schemas.openxmlformats.org/officeDocument/2006/relationships/tags" Target="../tags/tag543.xml"/><Relationship Id="rId7" Type="http://schemas.openxmlformats.org/officeDocument/2006/relationships/tags" Target="../tags/tag542.xml"/><Relationship Id="rId6" Type="http://schemas.openxmlformats.org/officeDocument/2006/relationships/tags" Target="../tags/tag541.xml"/><Relationship Id="rId5" Type="http://schemas.openxmlformats.org/officeDocument/2006/relationships/tags" Target="../tags/tag540.xml"/><Relationship Id="rId4" Type="http://schemas.openxmlformats.org/officeDocument/2006/relationships/tags" Target="../tags/tag539.xml"/><Relationship Id="rId3" Type="http://schemas.openxmlformats.org/officeDocument/2006/relationships/tags" Target="../tags/tag538.xml"/><Relationship Id="rId2" Type="http://schemas.openxmlformats.org/officeDocument/2006/relationships/tags" Target="../tags/tag537.xml"/><Relationship Id="rId10" Type="http://schemas.openxmlformats.org/officeDocument/2006/relationships/slideLayout" Target="../slideLayouts/slideLayout17.xml"/><Relationship Id="rId1" Type="http://schemas.openxmlformats.org/officeDocument/2006/relationships/tags" Target="../tags/tag536.xml"/></Relationships>
</file>

<file path=ppt/slides/_rels/slide45.xml.rels><?xml version="1.0" encoding="UTF-8" standalone="yes"?>
<Relationships xmlns="http://schemas.openxmlformats.org/package/2006/relationships"><Relationship Id="rId9" Type="http://schemas.openxmlformats.org/officeDocument/2006/relationships/tags" Target="../tags/tag553.xml"/><Relationship Id="rId8" Type="http://schemas.openxmlformats.org/officeDocument/2006/relationships/tags" Target="../tags/tag552.xml"/><Relationship Id="rId7" Type="http://schemas.openxmlformats.org/officeDocument/2006/relationships/tags" Target="../tags/tag551.xml"/><Relationship Id="rId6" Type="http://schemas.openxmlformats.org/officeDocument/2006/relationships/tags" Target="../tags/tag550.xml"/><Relationship Id="rId5" Type="http://schemas.openxmlformats.org/officeDocument/2006/relationships/tags" Target="../tags/tag549.xml"/><Relationship Id="rId4" Type="http://schemas.openxmlformats.org/officeDocument/2006/relationships/tags" Target="../tags/tag548.xml"/><Relationship Id="rId3" Type="http://schemas.openxmlformats.org/officeDocument/2006/relationships/tags" Target="../tags/tag547.xml"/><Relationship Id="rId2" Type="http://schemas.openxmlformats.org/officeDocument/2006/relationships/tags" Target="../tags/tag546.xml"/><Relationship Id="rId11" Type="http://schemas.openxmlformats.org/officeDocument/2006/relationships/slideLayout" Target="../slideLayouts/slideLayout17.xml"/><Relationship Id="rId10" Type="http://schemas.openxmlformats.org/officeDocument/2006/relationships/tags" Target="../tags/tag554.xml"/><Relationship Id="rId1" Type="http://schemas.openxmlformats.org/officeDocument/2006/relationships/tags" Target="../tags/tag545.xml"/></Relationships>
</file>

<file path=ppt/slides/_rels/slide46.xml.rels><?xml version="1.0" encoding="UTF-8" standalone="yes"?>
<Relationships xmlns="http://schemas.openxmlformats.org/package/2006/relationships"><Relationship Id="rId9" Type="http://schemas.openxmlformats.org/officeDocument/2006/relationships/tags" Target="../tags/tag563.xml"/><Relationship Id="rId8" Type="http://schemas.openxmlformats.org/officeDocument/2006/relationships/tags" Target="../tags/tag562.xml"/><Relationship Id="rId7" Type="http://schemas.openxmlformats.org/officeDocument/2006/relationships/tags" Target="../tags/tag561.xml"/><Relationship Id="rId6" Type="http://schemas.openxmlformats.org/officeDocument/2006/relationships/tags" Target="../tags/tag560.xml"/><Relationship Id="rId5" Type="http://schemas.openxmlformats.org/officeDocument/2006/relationships/tags" Target="../tags/tag559.xml"/><Relationship Id="rId4" Type="http://schemas.openxmlformats.org/officeDocument/2006/relationships/tags" Target="../tags/tag558.xml"/><Relationship Id="rId3" Type="http://schemas.openxmlformats.org/officeDocument/2006/relationships/tags" Target="../tags/tag557.xml"/><Relationship Id="rId2" Type="http://schemas.openxmlformats.org/officeDocument/2006/relationships/tags" Target="../tags/tag556.xml"/><Relationship Id="rId10" Type="http://schemas.openxmlformats.org/officeDocument/2006/relationships/slideLayout" Target="../slideLayouts/slideLayout17.xml"/><Relationship Id="rId1" Type="http://schemas.openxmlformats.org/officeDocument/2006/relationships/tags" Target="../tags/tag555.xml"/></Relationships>
</file>

<file path=ppt/slides/_rels/slide47.xml.rels><?xml version="1.0" encoding="UTF-8" standalone="yes"?>
<Relationships xmlns="http://schemas.openxmlformats.org/package/2006/relationships"><Relationship Id="rId9" Type="http://schemas.openxmlformats.org/officeDocument/2006/relationships/tags" Target="../tags/tag572.xml"/><Relationship Id="rId8" Type="http://schemas.openxmlformats.org/officeDocument/2006/relationships/tags" Target="../tags/tag571.xml"/><Relationship Id="rId7" Type="http://schemas.openxmlformats.org/officeDocument/2006/relationships/tags" Target="../tags/tag570.xml"/><Relationship Id="rId6" Type="http://schemas.openxmlformats.org/officeDocument/2006/relationships/tags" Target="../tags/tag569.xml"/><Relationship Id="rId5" Type="http://schemas.openxmlformats.org/officeDocument/2006/relationships/tags" Target="../tags/tag568.xml"/><Relationship Id="rId4" Type="http://schemas.openxmlformats.org/officeDocument/2006/relationships/tags" Target="../tags/tag567.xml"/><Relationship Id="rId3" Type="http://schemas.openxmlformats.org/officeDocument/2006/relationships/tags" Target="../tags/tag566.xml"/><Relationship Id="rId2" Type="http://schemas.openxmlformats.org/officeDocument/2006/relationships/tags" Target="../tags/tag565.xml"/><Relationship Id="rId10" Type="http://schemas.openxmlformats.org/officeDocument/2006/relationships/slideLayout" Target="../slideLayouts/slideLayout17.xml"/><Relationship Id="rId1" Type="http://schemas.openxmlformats.org/officeDocument/2006/relationships/tags" Target="../tags/tag564.xml"/></Relationships>
</file>

<file path=ppt/slides/_rels/slide48.xml.rels><?xml version="1.0" encoding="UTF-8" standalone="yes"?>
<Relationships xmlns="http://schemas.openxmlformats.org/package/2006/relationships"><Relationship Id="rId9" Type="http://schemas.openxmlformats.org/officeDocument/2006/relationships/tags" Target="../tags/tag581.xml"/><Relationship Id="rId8" Type="http://schemas.openxmlformats.org/officeDocument/2006/relationships/tags" Target="../tags/tag580.xml"/><Relationship Id="rId7" Type="http://schemas.openxmlformats.org/officeDocument/2006/relationships/tags" Target="../tags/tag579.xml"/><Relationship Id="rId6" Type="http://schemas.openxmlformats.org/officeDocument/2006/relationships/tags" Target="../tags/tag578.xml"/><Relationship Id="rId5" Type="http://schemas.openxmlformats.org/officeDocument/2006/relationships/tags" Target="../tags/tag577.xml"/><Relationship Id="rId4" Type="http://schemas.openxmlformats.org/officeDocument/2006/relationships/tags" Target="../tags/tag576.xml"/><Relationship Id="rId3" Type="http://schemas.openxmlformats.org/officeDocument/2006/relationships/tags" Target="../tags/tag575.xml"/><Relationship Id="rId2" Type="http://schemas.openxmlformats.org/officeDocument/2006/relationships/tags" Target="../tags/tag574.xml"/><Relationship Id="rId10" Type="http://schemas.openxmlformats.org/officeDocument/2006/relationships/slideLayout" Target="../slideLayouts/slideLayout17.xml"/><Relationship Id="rId1" Type="http://schemas.openxmlformats.org/officeDocument/2006/relationships/tags" Target="../tags/tag573.xml"/></Relationships>
</file>

<file path=ppt/slides/_rels/slide49.xml.rels><?xml version="1.0" encoding="UTF-8" standalone="yes"?>
<Relationships xmlns="http://schemas.openxmlformats.org/package/2006/relationships"><Relationship Id="rId9" Type="http://schemas.openxmlformats.org/officeDocument/2006/relationships/tags" Target="../tags/tag590.xml"/><Relationship Id="rId8" Type="http://schemas.openxmlformats.org/officeDocument/2006/relationships/tags" Target="../tags/tag589.xml"/><Relationship Id="rId7" Type="http://schemas.openxmlformats.org/officeDocument/2006/relationships/tags" Target="../tags/tag588.xml"/><Relationship Id="rId6" Type="http://schemas.openxmlformats.org/officeDocument/2006/relationships/tags" Target="../tags/tag587.xml"/><Relationship Id="rId5" Type="http://schemas.openxmlformats.org/officeDocument/2006/relationships/tags" Target="../tags/tag586.xml"/><Relationship Id="rId4" Type="http://schemas.openxmlformats.org/officeDocument/2006/relationships/tags" Target="../tags/tag585.xml"/><Relationship Id="rId3" Type="http://schemas.openxmlformats.org/officeDocument/2006/relationships/tags" Target="../tags/tag584.xml"/><Relationship Id="rId2" Type="http://schemas.openxmlformats.org/officeDocument/2006/relationships/tags" Target="../tags/tag583.xml"/><Relationship Id="rId10" Type="http://schemas.openxmlformats.org/officeDocument/2006/relationships/slideLayout" Target="../slideLayouts/slideLayout17.xml"/><Relationship Id="rId1" Type="http://schemas.openxmlformats.org/officeDocument/2006/relationships/tags" Target="../tags/tag582.xml"/></Relationships>
</file>

<file path=ppt/slides/_rels/slide5.xml.rels><?xml version="1.0" encoding="UTF-8" standalone="yes"?>
<Relationships xmlns="http://schemas.openxmlformats.org/package/2006/relationships"><Relationship Id="rId9" Type="http://schemas.openxmlformats.org/officeDocument/2006/relationships/tags" Target="../tags/tag198.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slideLayout" Target="../slideLayouts/slideLayout17.xml"/><Relationship Id="rId11" Type="http://schemas.openxmlformats.org/officeDocument/2006/relationships/tags" Target="../tags/tag200.xml"/><Relationship Id="rId10" Type="http://schemas.openxmlformats.org/officeDocument/2006/relationships/tags" Target="../tags/tag199.xml"/><Relationship Id="rId1" Type="http://schemas.openxmlformats.org/officeDocument/2006/relationships/tags" Target="../tags/tag190.xml"/></Relationships>
</file>

<file path=ppt/slides/_rels/slide50.xml.rels><?xml version="1.0" encoding="UTF-8" standalone="yes"?>
<Relationships xmlns="http://schemas.openxmlformats.org/package/2006/relationships"><Relationship Id="rId9" Type="http://schemas.openxmlformats.org/officeDocument/2006/relationships/tags" Target="../tags/tag599.xml"/><Relationship Id="rId8" Type="http://schemas.openxmlformats.org/officeDocument/2006/relationships/tags" Target="../tags/tag598.xml"/><Relationship Id="rId7" Type="http://schemas.openxmlformats.org/officeDocument/2006/relationships/tags" Target="../tags/tag597.xml"/><Relationship Id="rId6" Type="http://schemas.openxmlformats.org/officeDocument/2006/relationships/tags" Target="../tags/tag596.xml"/><Relationship Id="rId5" Type="http://schemas.openxmlformats.org/officeDocument/2006/relationships/tags" Target="../tags/tag595.xml"/><Relationship Id="rId4" Type="http://schemas.openxmlformats.org/officeDocument/2006/relationships/tags" Target="../tags/tag594.xml"/><Relationship Id="rId3" Type="http://schemas.openxmlformats.org/officeDocument/2006/relationships/tags" Target="../tags/tag593.xml"/><Relationship Id="rId2" Type="http://schemas.openxmlformats.org/officeDocument/2006/relationships/tags" Target="../tags/tag592.xml"/><Relationship Id="rId10" Type="http://schemas.openxmlformats.org/officeDocument/2006/relationships/slideLayout" Target="../slideLayouts/slideLayout17.xml"/><Relationship Id="rId1" Type="http://schemas.openxmlformats.org/officeDocument/2006/relationships/tags" Target="../tags/tag591.xml"/></Relationships>
</file>

<file path=ppt/slides/_rels/slide51.xml.rels><?xml version="1.0" encoding="UTF-8" standalone="yes"?>
<Relationships xmlns="http://schemas.openxmlformats.org/package/2006/relationships"><Relationship Id="rId9" Type="http://schemas.openxmlformats.org/officeDocument/2006/relationships/tags" Target="../tags/tag608.xml"/><Relationship Id="rId8" Type="http://schemas.openxmlformats.org/officeDocument/2006/relationships/tags" Target="../tags/tag607.xml"/><Relationship Id="rId7" Type="http://schemas.openxmlformats.org/officeDocument/2006/relationships/tags" Target="../tags/tag606.xml"/><Relationship Id="rId6" Type="http://schemas.openxmlformats.org/officeDocument/2006/relationships/tags" Target="../tags/tag605.xml"/><Relationship Id="rId5" Type="http://schemas.openxmlformats.org/officeDocument/2006/relationships/tags" Target="../tags/tag604.xml"/><Relationship Id="rId4" Type="http://schemas.openxmlformats.org/officeDocument/2006/relationships/tags" Target="../tags/tag603.xml"/><Relationship Id="rId3" Type="http://schemas.openxmlformats.org/officeDocument/2006/relationships/tags" Target="../tags/tag602.xml"/><Relationship Id="rId2" Type="http://schemas.openxmlformats.org/officeDocument/2006/relationships/tags" Target="../tags/tag601.xml"/><Relationship Id="rId10" Type="http://schemas.openxmlformats.org/officeDocument/2006/relationships/slideLayout" Target="../slideLayouts/slideLayout17.xml"/><Relationship Id="rId1" Type="http://schemas.openxmlformats.org/officeDocument/2006/relationships/tags" Target="../tags/tag600.xml"/></Relationships>
</file>

<file path=ppt/slides/_rels/slide52.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 Type="http://schemas.openxmlformats.org/officeDocument/2006/relationships/tags" Target="../tags/tag615.xml"/><Relationship Id="rId6" Type="http://schemas.openxmlformats.org/officeDocument/2006/relationships/tags" Target="../tags/tag614.xml"/><Relationship Id="rId5" Type="http://schemas.openxmlformats.org/officeDocument/2006/relationships/tags" Target="../tags/tag613.xml"/><Relationship Id="rId4" Type="http://schemas.openxmlformats.org/officeDocument/2006/relationships/tags" Target="../tags/tag612.xml"/><Relationship Id="rId3" Type="http://schemas.openxmlformats.org/officeDocument/2006/relationships/tags" Target="../tags/tag611.xml"/><Relationship Id="rId2" Type="http://schemas.openxmlformats.org/officeDocument/2006/relationships/tags" Target="../tags/tag610.xml"/><Relationship Id="rId10" Type="http://schemas.openxmlformats.org/officeDocument/2006/relationships/slideLayout" Target="../slideLayouts/slideLayout17.xml"/><Relationship Id="rId1" Type="http://schemas.openxmlformats.org/officeDocument/2006/relationships/tags" Target="../tags/tag609.xml"/></Relationships>
</file>

<file path=ppt/slides/_rels/slide53.xml.rels><?xml version="1.0" encoding="UTF-8" standalone="yes"?>
<Relationships xmlns="http://schemas.openxmlformats.org/package/2006/relationships"><Relationship Id="rId9" Type="http://schemas.openxmlformats.org/officeDocument/2006/relationships/tags" Target="../tags/tag626.xml"/><Relationship Id="rId8" Type="http://schemas.openxmlformats.org/officeDocument/2006/relationships/tags" Target="../tags/tag625.xml"/><Relationship Id="rId7" Type="http://schemas.openxmlformats.org/officeDocument/2006/relationships/tags" Target="../tags/tag624.xml"/><Relationship Id="rId6" Type="http://schemas.openxmlformats.org/officeDocument/2006/relationships/tags" Target="../tags/tag623.xml"/><Relationship Id="rId5" Type="http://schemas.openxmlformats.org/officeDocument/2006/relationships/tags" Target="../tags/tag622.xml"/><Relationship Id="rId4" Type="http://schemas.openxmlformats.org/officeDocument/2006/relationships/tags" Target="../tags/tag621.xml"/><Relationship Id="rId3" Type="http://schemas.openxmlformats.org/officeDocument/2006/relationships/tags" Target="../tags/tag620.xml"/><Relationship Id="rId2" Type="http://schemas.openxmlformats.org/officeDocument/2006/relationships/tags" Target="../tags/tag619.xml"/><Relationship Id="rId10" Type="http://schemas.openxmlformats.org/officeDocument/2006/relationships/slideLayout" Target="../slideLayouts/slideLayout17.xml"/><Relationship Id="rId1" Type="http://schemas.openxmlformats.org/officeDocument/2006/relationships/tags" Target="../tags/tag618.xml"/></Relationships>
</file>

<file path=ppt/slides/_rels/slide5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34.xml"/><Relationship Id="rId7" Type="http://schemas.openxmlformats.org/officeDocument/2006/relationships/tags" Target="../tags/tag633.xml"/><Relationship Id="rId6" Type="http://schemas.openxmlformats.org/officeDocument/2006/relationships/tags" Target="../tags/tag632.xml"/><Relationship Id="rId5" Type="http://schemas.openxmlformats.org/officeDocument/2006/relationships/tags" Target="../tags/tag631.xml"/><Relationship Id="rId4" Type="http://schemas.openxmlformats.org/officeDocument/2006/relationships/tags" Target="../tags/tag630.xml"/><Relationship Id="rId3" Type="http://schemas.openxmlformats.org/officeDocument/2006/relationships/tags" Target="../tags/tag629.xml"/><Relationship Id="rId2" Type="http://schemas.openxmlformats.org/officeDocument/2006/relationships/tags" Target="../tags/tag628.xml"/><Relationship Id="rId1" Type="http://schemas.openxmlformats.org/officeDocument/2006/relationships/tags" Target="../tags/tag627.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636.xml"/><Relationship Id="rId1" Type="http://schemas.openxmlformats.org/officeDocument/2006/relationships/tags" Target="../tags/tag635.xml"/></Relationships>
</file>

<file path=ppt/slides/_rels/slide5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44.xml"/><Relationship Id="rId7" Type="http://schemas.openxmlformats.org/officeDocument/2006/relationships/tags" Target="../tags/tag643.xml"/><Relationship Id="rId6" Type="http://schemas.openxmlformats.org/officeDocument/2006/relationships/tags" Target="../tags/tag642.xml"/><Relationship Id="rId5" Type="http://schemas.openxmlformats.org/officeDocument/2006/relationships/tags" Target="../tags/tag641.xml"/><Relationship Id="rId4" Type="http://schemas.openxmlformats.org/officeDocument/2006/relationships/tags" Target="../tags/tag640.xml"/><Relationship Id="rId3" Type="http://schemas.openxmlformats.org/officeDocument/2006/relationships/tags" Target="../tags/tag639.xml"/><Relationship Id="rId2" Type="http://schemas.openxmlformats.org/officeDocument/2006/relationships/tags" Target="../tags/tag638.xml"/><Relationship Id="rId1" Type="http://schemas.openxmlformats.org/officeDocument/2006/relationships/tags" Target="../tags/tag637.xml"/></Relationships>
</file>

<file path=ppt/slides/_rels/slide5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51.xml"/><Relationship Id="rId6" Type="http://schemas.openxmlformats.org/officeDocument/2006/relationships/tags" Target="../tags/tag650.xml"/><Relationship Id="rId5" Type="http://schemas.openxmlformats.org/officeDocument/2006/relationships/tags" Target="../tags/tag649.xml"/><Relationship Id="rId4" Type="http://schemas.openxmlformats.org/officeDocument/2006/relationships/tags" Target="../tags/tag648.xml"/><Relationship Id="rId3" Type="http://schemas.openxmlformats.org/officeDocument/2006/relationships/tags" Target="../tags/tag647.xml"/><Relationship Id="rId2" Type="http://schemas.openxmlformats.org/officeDocument/2006/relationships/tags" Target="../tags/tag646.xml"/><Relationship Id="rId1" Type="http://schemas.openxmlformats.org/officeDocument/2006/relationships/tags" Target="../tags/tag645.xml"/></Relationships>
</file>

<file path=ppt/slides/_rels/slide5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59.xml"/><Relationship Id="rId7" Type="http://schemas.openxmlformats.org/officeDocument/2006/relationships/tags" Target="../tags/tag658.xml"/><Relationship Id="rId6" Type="http://schemas.openxmlformats.org/officeDocument/2006/relationships/tags" Target="../tags/tag657.xml"/><Relationship Id="rId5" Type="http://schemas.openxmlformats.org/officeDocument/2006/relationships/tags" Target="../tags/tag656.xml"/><Relationship Id="rId4" Type="http://schemas.openxmlformats.org/officeDocument/2006/relationships/tags" Target="../tags/tag655.xml"/><Relationship Id="rId3" Type="http://schemas.openxmlformats.org/officeDocument/2006/relationships/tags" Target="../tags/tag654.xml"/><Relationship Id="rId2" Type="http://schemas.openxmlformats.org/officeDocument/2006/relationships/tags" Target="../tags/tag653.xml"/><Relationship Id="rId1" Type="http://schemas.openxmlformats.org/officeDocument/2006/relationships/tags" Target="../tags/tag652.xml"/></Relationships>
</file>

<file path=ppt/slides/_rels/slide5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67.xml"/><Relationship Id="rId7" Type="http://schemas.openxmlformats.org/officeDocument/2006/relationships/tags" Target="../tags/tag666.xml"/><Relationship Id="rId6" Type="http://schemas.openxmlformats.org/officeDocument/2006/relationships/tags" Target="../tags/tag665.xml"/><Relationship Id="rId5" Type="http://schemas.openxmlformats.org/officeDocument/2006/relationships/tags" Target="../tags/tag664.xml"/><Relationship Id="rId4" Type="http://schemas.openxmlformats.org/officeDocument/2006/relationships/tags" Target="../tags/tag663.xml"/><Relationship Id="rId3" Type="http://schemas.openxmlformats.org/officeDocument/2006/relationships/tags" Target="../tags/tag662.xml"/><Relationship Id="rId2" Type="http://schemas.openxmlformats.org/officeDocument/2006/relationships/tags" Target="../tags/tag661.xml"/><Relationship Id="rId1" Type="http://schemas.openxmlformats.org/officeDocument/2006/relationships/tags" Target="../tags/tag660.xml"/></Relationships>
</file>

<file path=ppt/slides/_rels/slide6.xml.rels><?xml version="1.0" encoding="UTF-8" standalone="yes"?>
<Relationships xmlns="http://schemas.openxmlformats.org/package/2006/relationships"><Relationship Id="rId9" Type="http://schemas.openxmlformats.org/officeDocument/2006/relationships/tags" Target="../tags/tag209.xml"/><Relationship Id="rId8" Type="http://schemas.openxmlformats.org/officeDocument/2006/relationships/tags" Target="../tags/tag208.xml"/><Relationship Id="rId7" Type="http://schemas.openxmlformats.org/officeDocument/2006/relationships/tags" Target="../tags/tag207.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3" Type="http://schemas.openxmlformats.org/officeDocument/2006/relationships/tags" Target="../tags/tag203.xml"/><Relationship Id="rId2" Type="http://schemas.openxmlformats.org/officeDocument/2006/relationships/tags" Target="../tags/tag202.xml"/><Relationship Id="rId15" Type="http://schemas.openxmlformats.org/officeDocument/2006/relationships/slideLayout" Target="../slideLayouts/slideLayout17.xml"/><Relationship Id="rId14" Type="http://schemas.openxmlformats.org/officeDocument/2006/relationships/tags" Target="../tags/tag214.xml"/><Relationship Id="rId13" Type="http://schemas.openxmlformats.org/officeDocument/2006/relationships/tags" Target="../tags/tag213.xml"/><Relationship Id="rId12" Type="http://schemas.openxmlformats.org/officeDocument/2006/relationships/tags" Target="../tags/tag212.xml"/><Relationship Id="rId11" Type="http://schemas.openxmlformats.org/officeDocument/2006/relationships/tags" Target="../tags/tag211.xml"/><Relationship Id="rId10" Type="http://schemas.openxmlformats.org/officeDocument/2006/relationships/tags" Target="../tags/tag210.xml"/><Relationship Id="rId1" Type="http://schemas.openxmlformats.org/officeDocument/2006/relationships/tags" Target="../tags/tag201.xml"/></Relationships>
</file>

<file path=ppt/slides/_rels/slide6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74.xml"/><Relationship Id="rId6" Type="http://schemas.openxmlformats.org/officeDocument/2006/relationships/tags" Target="../tags/tag673.xml"/><Relationship Id="rId5" Type="http://schemas.openxmlformats.org/officeDocument/2006/relationships/tags" Target="../tags/tag672.xml"/><Relationship Id="rId4" Type="http://schemas.openxmlformats.org/officeDocument/2006/relationships/tags" Target="../tags/tag671.xml"/><Relationship Id="rId3" Type="http://schemas.openxmlformats.org/officeDocument/2006/relationships/tags" Target="../tags/tag670.xml"/><Relationship Id="rId2" Type="http://schemas.openxmlformats.org/officeDocument/2006/relationships/tags" Target="../tags/tag669.xml"/><Relationship Id="rId1" Type="http://schemas.openxmlformats.org/officeDocument/2006/relationships/tags" Target="../tags/tag668.xml"/></Relationships>
</file>

<file path=ppt/slides/_rels/slide6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82.xml"/><Relationship Id="rId7" Type="http://schemas.openxmlformats.org/officeDocument/2006/relationships/tags" Target="../tags/tag681.xml"/><Relationship Id="rId6" Type="http://schemas.openxmlformats.org/officeDocument/2006/relationships/tags" Target="../tags/tag680.xml"/><Relationship Id="rId5" Type="http://schemas.openxmlformats.org/officeDocument/2006/relationships/tags" Target="../tags/tag679.xml"/><Relationship Id="rId4" Type="http://schemas.openxmlformats.org/officeDocument/2006/relationships/tags" Target="../tags/tag678.xml"/><Relationship Id="rId3" Type="http://schemas.openxmlformats.org/officeDocument/2006/relationships/tags" Target="../tags/tag677.xml"/><Relationship Id="rId2" Type="http://schemas.openxmlformats.org/officeDocument/2006/relationships/tags" Target="../tags/tag676.xml"/><Relationship Id="rId1" Type="http://schemas.openxmlformats.org/officeDocument/2006/relationships/tags" Target="../tags/tag675.xml"/></Relationships>
</file>

<file path=ppt/slides/_rels/slide62.xml.rels><?xml version="1.0" encoding="UTF-8" standalone="yes"?>
<Relationships xmlns="http://schemas.openxmlformats.org/package/2006/relationships"><Relationship Id="rId9" Type="http://schemas.openxmlformats.org/officeDocument/2006/relationships/tags" Target="../tags/tag691.xml"/><Relationship Id="rId8" Type="http://schemas.openxmlformats.org/officeDocument/2006/relationships/tags" Target="../tags/tag690.xml"/><Relationship Id="rId7" Type="http://schemas.openxmlformats.org/officeDocument/2006/relationships/tags" Target="../tags/tag689.xml"/><Relationship Id="rId6" Type="http://schemas.openxmlformats.org/officeDocument/2006/relationships/tags" Target="../tags/tag688.xml"/><Relationship Id="rId5" Type="http://schemas.openxmlformats.org/officeDocument/2006/relationships/tags" Target="../tags/tag687.xml"/><Relationship Id="rId4" Type="http://schemas.openxmlformats.org/officeDocument/2006/relationships/tags" Target="../tags/tag686.xml"/><Relationship Id="rId3" Type="http://schemas.openxmlformats.org/officeDocument/2006/relationships/tags" Target="../tags/tag685.xml"/><Relationship Id="rId2" Type="http://schemas.openxmlformats.org/officeDocument/2006/relationships/tags" Target="../tags/tag684.xml"/><Relationship Id="rId10" Type="http://schemas.openxmlformats.org/officeDocument/2006/relationships/slideLayout" Target="../slideLayouts/slideLayout17.xml"/><Relationship Id="rId1" Type="http://schemas.openxmlformats.org/officeDocument/2006/relationships/tags" Target="../tags/tag683.xml"/></Relationships>
</file>

<file path=ppt/slides/_rels/slide63.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694.xml"/><Relationship Id="rId2" Type="http://schemas.openxmlformats.org/officeDocument/2006/relationships/tags" Target="../tags/tag693.xml"/><Relationship Id="rId1" Type="http://schemas.openxmlformats.org/officeDocument/2006/relationships/tags" Target="../tags/tag692.xml"/></Relationships>
</file>

<file path=ppt/slides/_rels/slide6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02.xml"/><Relationship Id="rId7" Type="http://schemas.openxmlformats.org/officeDocument/2006/relationships/tags" Target="../tags/tag701.xml"/><Relationship Id="rId6" Type="http://schemas.openxmlformats.org/officeDocument/2006/relationships/tags" Target="../tags/tag700.xml"/><Relationship Id="rId5" Type="http://schemas.openxmlformats.org/officeDocument/2006/relationships/tags" Target="../tags/tag699.xml"/><Relationship Id="rId4" Type="http://schemas.openxmlformats.org/officeDocument/2006/relationships/tags" Target="../tags/tag698.xml"/><Relationship Id="rId3" Type="http://schemas.openxmlformats.org/officeDocument/2006/relationships/tags" Target="../tags/tag697.xml"/><Relationship Id="rId2" Type="http://schemas.openxmlformats.org/officeDocument/2006/relationships/tags" Target="../tags/tag696.xml"/><Relationship Id="rId1" Type="http://schemas.openxmlformats.org/officeDocument/2006/relationships/tags" Target="../tags/tag695.xml"/></Relationships>
</file>

<file path=ppt/slides/_rels/slide6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10.xml"/><Relationship Id="rId7" Type="http://schemas.openxmlformats.org/officeDocument/2006/relationships/tags" Target="../tags/tag709.xml"/><Relationship Id="rId6" Type="http://schemas.openxmlformats.org/officeDocument/2006/relationships/tags" Target="../tags/tag708.xml"/><Relationship Id="rId5" Type="http://schemas.openxmlformats.org/officeDocument/2006/relationships/tags" Target="../tags/tag707.xml"/><Relationship Id="rId4" Type="http://schemas.openxmlformats.org/officeDocument/2006/relationships/tags" Target="../tags/tag706.xml"/><Relationship Id="rId3" Type="http://schemas.openxmlformats.org/officeDocument/2006/relationships/tags" Target="../tags/tag705.xml"/><Relationship Id="rId2" Type="http://schemas.openxmlformats.org/officeDocument/2006/relationships/tags" Target="../tags/tag704.xml"/><Relationship Id="rId1" Type="http://schemas.openxmlformats.org/officeDocument/2006/relationships/tags" Target="../tags/tag703.xml"/></Relationships>
</file>

<file path=ppt/slides/_rels/slide6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18.xml"/><Relationship Id="rId7" Type="http://schemas.openxmlformats.org/officeDocument/2006/relationships/tags" Target="../tags/tag717.xml"/><Relationship Id="rId6" Type="http://schemas.openxmlformats.org/officeDocument/2006/relationships/tags" Target="../tags/tag716.xml"/><Relationship Id="rId5" Type="http://schemas.openxmlformats.org/officeDocument/2006/relationships/tags" Target="../tags/tag715.xml"/><Relationship Id="rId4" Type="http://schemas.openxmlformats.org/officeDocument/2006/relationships/tags" Target="../tags/tag714.xml"/><Relationship Id="rId3" Type="http://schemas.openxmlformats.org/officeDocument/2006/relationships/tags" Target="../tags/tag713.xml"/><Relationship Id="rId2" Type="http://schemas.openxmlformats.org/officeDocument/2006/relationships/tags" Target="../tags/tag712.xml"/><Relationship Id="rId1" Type="http://schemas.openxmlformats.org/officeDocument/2006/relationships/tags" Target="../tags/tag711.xml"/></Relationships>
</file>

<file path=ppt/slides/_rels/slide6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26.xml"/><Relationship Id="rId7" Type="http://schemas.openxmlformats.org/officeDocument/2006/relationships/tags" Target="../tags/tag725.xml"/><Relationship Id="rId6" Type="http://schemas.openxmlformats.org/officeDocument/2006/relationships/tags" Target="../tags/tag724.xml"/><Relationship Id="rId5" Type="http://schemas.openxmlformats.org/officeDocument/2006/relationships/tags" Target="../tags/tag723.xml"/><Relationship Id="rId4" Type="http://schemas.openxmlformats.org/officeDocument/2006/relationships/tags" Target="../tags/tag722.xml"/><Relationship Id="rId3" Type="http://schemas.openxmlformats.org/officeDocument/2006/relationships/tags" Target="../tags/tag721.xml"/><Relationship Id="rId2" Type="http://schemas.openxmlformats.org/officeDocument/2006/relationships/tags" Target="../tags/tag720.xml"/><Relationship Id="rId1" Type="http://schemas.openxmlformats.org/officeDocument/2006/relationships/tags" Target="../tags/tag719.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728.xml"/><Relationship Id="rId1" Type="http://schemas.openxmlformats.org/officeDocument/2006/relationships/tags" Target="../tags/tag727.xml"/></Relationships>
</file>

<file path=ppt/slides/_rels/slide69.xml.rels><?xml version="1.0" encoding="UTF-8" standalone="yes"?>
<Relationships xmlns="http://schemas.openxmlformats.org/package/2006/relationships"><Relationship Id="rId9" Type="http://schemas.openxmlformats.org/officeDocument/2006/relationships/tags" Target="../tags/tag736.xml"/><Relationship Id="rId8" Type="http://schemas.openxmlformats.org/officeDocument/2006/relationships/image" Target="../media/image5.jpeg"/><Relationship Id="rId7" Type="http://schemas.openxmlformats.org/officeDocument/2006/relationships/tags" Target="../tags/tag735.xml"/><Relationship Id="rId6" Type="http://schemas.openxmlformats.org/officeDocument/2006/relationships/tags" Target="../tags/tag734.xml"/><Relationship Id="rId5" Type="http://schemas.openxmlformats.org/officeDocument/2006/relationships/tags" Target="../tags/tag733.xml"/><Relationship Id="rId4" Type="http://schemas.openxmlformats.org/officeDocument/2006/relationships/tags" Target="../tags/tag732.xml"/><Relationship Id="rId3" Type="http://schemas.openxmlformats.org/officeDocument/2006/relationships/tags" Target="../tags/tag731.xml"/><Relationship Id="rId2" Type="http://schemas.openxmlformats.org/officeDocument/2006/relationships/tags" Target="../tags/tag730.xml"/><Relationship Id="rId11" Type="http://schemas.openxmlformats.org/officeDocument/2006/relationships/slideLayout" Target="../slideLayouts/slideLayout17.xml"/><Relationship Id="rId10" Type="http://schemas.openxmlformats.org/officeDocument/2006/relationships/tags" Target="../tags/tag737.xml"/><Relationship Id="rId1" Type="http://schemas.openxmlformats.org/officeDocument/2006/relationships/tags" Target="../tags/tag729.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70.xml.rels><?xml version="1.0" encoding="UTF-8" standalone="yes"?>
<Relationships xmlns="http://schemas.openxmlformats.org/package/2006/relationships"><Relationship Id="rId9" Type="http://schemas.openxmlformats.org/officeDocument/2006/relationships/tags" Target="../tags/tag746.xml"/><Relationship Id="rId8" Type="http://schemas.openxmlformats.org/officeDocument/2006/relationships/tags" Target="../tags/tag745.xml"/><Relationship Id="rId7" Type="http://schemas.openxmlformats.org/officeDocument/2006/relationships/tags" Target="../tags/tag744.xml"/><Relationship Id="rId6" Type="http://schemas.openxmlformats.org/officeDocument/2006/relationships/tags" Target="../tags/tag743.xml"/><Relationship Id="rId5" Type="http://schemas.openxmlformats.org/officeDocument/2006/relationships/tags" Target="../tags/tag742.xml"/><Relationship Id="rId4" Type="http://schemas.openxmlformats.org/officeDocument/2006/relationships/tags" Target="../tags/tag741.xml"/><Relationship Id="rId3" Type="http://schemas.openxmlformats.org/officeDocument/2006/relationships/tags" Target="../tags/tag740.xml"/><Relationship Id="rId2" Type="http://schemas.openxmlformats.org/officeDocument/2006/relationships/tags" Target="../tags/tag739.xml"/><Relationship Id="rId13" Type="http://schemas.openxmlformats.org/officeDocument/2006/relationships/slideLayout" Target="../slideLayouts/slideLayout17.xml"/><Relationship Id="rId12" Type="http://schemas.openxmlformats.org/officeDocument/2006/relationships/tags" Target="../tags/tag749.xml"/><Relationship Id="rId11" Type="http://schemas.openxmlformats.org/officeDocument/2006/relationships/tags" Target="../tags/tag748.xml"/><Relationship Id="rId10" Type="http://schemas.openxmlformats.org/officeDocument/2006/relationships/tags" Target="../tags/tag747.xml"/><Relationship Id="rId1" Type="http://schemas.openxmlformats.org/officeDocument/2006/relationships/tags" Target="../tags/tag738.xml"/></Relationships>
</file>

<file path=ppt/slides/_rels/slide7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56.xml"/><Relationship Id="rId6" Type="http://schemas.openxmlformats.org/officeDocument/2006/relationships/tags" Target="../tags/tag755.xml"/><Relationship Id="rId5" Type="http://schemas.openxmlformats.org/officeDocument/2006/relationships/tags" Target="../tags/tag754.xml"/><Relationship Id="rId4" Type="http://schemas.openxmlformats.org/officeDocument/2006/relationships/tags" Target="../tags/tag753.xml"/><Relationship Id="rId3" Type="http://schemas.openxmlformats.org/officeDocument/2006/relationships/tags" Target="../tags/tag752.xml"/><Relationship Id="rId2" Type="http://schemas.openxmlformats.org/officeDocument/2006/relationships/tags" Target="../tags/tag751.xml"/><Relationship Id="rId1" Type="http://schemas.openxmlformats.org/officeDocument/2006/relationships/tags" Target="../tags/tag750.xml"/></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758.xml"/><Relationship Id="rId1" Type="http://schemas.openxmlformats.org/officeDocument/2006/relationships/tags" Target="../tags/tag757.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9.xml"/><Relationship Id="rId7" Type="http://schemas.openxmlformats.org/officeDocument/2006/relationships/tags" Target="../tags/tag228.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9.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0" Type="http://schemas.openxmlformats.org/officeDocument/2006/relationships/slideLayout" Target="../slideLayouts/slideLayout17.xml"/><Relationship Id="rId2" Type="http://schemas.openxmlformats.org/officeDocument/2006/relationships/tags" Target="../tags/tag231.xml"/><Relationship Id="rId19" Type="http://schemas.openxmlformats.org/officeDocument/2006/relationships/tags" Target="../tags/tag244.xml"/><Relationship Id="rId18" Type="http://schemas.openxmlformats.org/officeDocument/2006/relationships/image" Target="../media/image4.svg"/><Relationship Id="rId17" Type="http://schemas.openxmlformats.org/officeDocument/2006/relationships/image" Target="../media/image3.png"/><Relationship Id="rId16" Type="http://schemas.openxmlformats.org/officeDocument/2006/relationships/tags" Target="../tags/tag243.xml"/><Relationship Id="rId15" Type="http://schemas.openxmlformats.org/officeDocument/2006/relationships/tags" Target="../tags/tag242.xml"/><Relationship Id="rId14" Type="http://schemas.openxmlformats.org/officeDocument/2006/relationships/image" Target="../media/image2.svg"/><Relationship Id="rId13" Type="http://schemas.openxmlformats.org/officeDocument/2006/relationships/image" Target="../media/image1.png"/><Relationship Id="rId12" Type="http://schemas.openxmlformats.org/officeDocument/2006/relationships/tags" Target="../tags/tag241.xml"/><Relationship Id="rId11" Type="http://schemas.openxmlformats.org/officeDocument/2006/relationships/tags" Target="../tags/tag240.xml"/><Relationship Id="rId10" Type="http://schemas.openxmlformats.org/officeDocument/2006/relationships/tags" Target="../tags/tag239.xml"/><Relationship Id="rId1" Type="http://schemas.openxmlformats.org/officeDocument/2006/relationships/tags" Target="../tags/tag2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60000"/>
          </a:bodyPr>
          <a:lstStyle/>
          <a:p>
            <a:r>
              <a:rPr lang="zh-CN" altLang="en-US" sz="6665" dirty="0">
                <a:solidFill>
                  <a:schemeClr val="dk1">
                    <a:lumMod val="85000"/>
                    <a:lumOff val="15000"/>
                  </a:schemeClr>
                </a:solidFill>
                <a:sym typeface="+mn-lt"/>
              </a:rPr>
              <a:t>第四章 财政总会计的资产</a:t>
            </a:r>
            <a:endParaRPr lang="zh-CN" altLang="en-US" sz="6665"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规范支出拨付程序</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369659"/>
            <a:ext cx="766412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首先把财政支出分为工资支出、购买支出(除工资支出、零星支出之外购买服务、货物、工程项目等支出)、零星支出、转移支出。接着按照不同的支付主体,对不同类型的支出分别实行财政直接支付和财政授权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规范支出拨付程序</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6" name="圆角矩形 15"/>
          <p:cNvSpPr/>
          <p:nvPr>
            <p:custDataLst>
              <p:tags r:id="rId7"/>
            </p:custDataLst>
          </p:nvPr>
        </p:nvSpPr>
        <p:spPr>
          <a:xfrm>
            <a:off x="7207885" y="1823720"/>
            <a:ext cx="4282440" cy="4815840"/>
          </a:xfrm>
          <a:prstGeom prst="roundRect">
            <a:avLst>
              <a:gd name="adj" fmla="val 5794"/>
            </a:avLst>
          </a:prstGeom>
          <a:gradFill>
            <a:gsLst>
              <a:gs pos="0">
                <a:schemeClr val="accent2">
                  <a:lumMod val="60000"/>
                  <a:lumOff val="40000"/>
                  <a:alpha val="5000"/>
                </a:schemeClr>
              </a:gs>
              <a:gs pos="100000">
                <a:schemeClr val="accent2">
                  <a:lumMod val="60000"/>
                  <a:lumOff val="40000"/>
                  <a:alpha val="20000"/>
                </a:schemeClr>
              </a:gs>
            </a:gsLst>
            <a:lin ang="16200000" scaled="0"/>
          </a:gradFill>
          <a:ln>
            <a:gradFill>
              <a:gsLst>
                <a:gs pos="100000">
                  <a:schemeClr val="accent2">
                    <a:alpha val="0"/>
                  </a:schemeClr>
                </a:gs>
                <a:gs pos="0">
                  <a:schemeClr val="accent2">
                    <a:alpha val="44000"/>
                  </a:schemeClr>
                </a:gs>
              </a:gsLst>
              <a:lin ang="5400000"/>
              <a:tileRect/>
            </a:gra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olidFill>
                <a:schemeClr val="lt1"/>
              </a:solidFill>
              <a:sym typeface="+mn-ea"/>
            </a:endParaRPr>
          </a:p>
        </p:txBody>
      </p:sp>
      <p:sp>
        <p:nvSpPr>
          <p:cNvPr id="17" name="圆角矩形 16"/>
          <p:cNvSpPr/>
          <p:nvPr>
            <p:custDataLst>
              <p:tags r:id="rId8"/>
            </p:custDataLst>
          </p:nvPr>
        </p:nvSpPr>
        <p:spPr>
          <a:xfrm>
            <a:off x="701040" y="1592580"/>
            <a:ext cx="5975350" cy="5046980"/>
          </a:xfrm>
          <a:prstGeom prst="roundRect">
            <a:avLst>
              <a:gd name="adj" fmla="val 5794"/>
            </a:avLst>
          </a:prstGeom>
          <a:gradFill>
            <a:gsLst>
              <a:gs pos="0">
                <a:schemeClr val="accent1">
                  <a:lumMod val="60000"/>
                  <a:lumOff val="40000"/>
                  <a:alpha val="5000"/>
                </a:schemeClr>
              </a:gs>
              <a:gs pos="100000">
                <a:schemeClr val="accent1">
                  <a:lumMod val="60000"/>
                  <a:lumOff val="40000"/>
                  <a:alpha val="20000"/>
                </a:schemeClr>
              </a:gs>
            </a:gsLst>
            <a:lin ang="16200000" scaled="0"/>
          </a:gradFill>
          <a:ln>
            <a:gradFill>
              <a:gsLst>
                <a:gs pos="100000">
                  <a:schemeClr val="accent1">
                    <a:alpha val="0"/>
                  </a:schemeClr>
                </a:gs>
                <a:gs pos="0">
                  <a:schemeClr val="accent1">
                    <a:alpha val="44000"/>
                  </a:schemeClr>
                </a:gs>
              </a:gsLst>
              <a:lin ang="5400000"/>
              <a:tileRect/>
            </a:gra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sym typeface="+mn-ea"/>
            </a:endParaRPr>
          </a:p>
        </p:txBody>
      </p:sp>
      <p:sp>
        <p:nvSpPr>
          <p:cNvPr id="22" name="形状2"/>
          <p:cNvSpPr/>
          <p:nvPr>
            <p:custDataLst>
              <p:tags r:id="rId9"/>
            </p:custDataLst>
          </p:nvPr>
        </p:nvSpPr>
        <p:spPr>
          <a:xfrm>
            <a:off x="1104265" y="2258060"/>
            <a:ext cx="3925570" cy="76200"/>
          </a:xfrm>
          <a:prstGeom prst="roundRect">
            <a:avLst>
              <a:gd name="adj" fmla="val 50000"/>
            </a:avLst>
          </a:prstGeom>
          <a:solidFill>
            <a:schemeClr val="accent1">
              <a:alpha val="20000"/>
            </a:schemeClr>
          </a:solidFill>
          <a:ln w="12700">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en-US" altLang="zh-CN" sz="3200" b="1" dirty="0">
              <a:solidFill>
                <a:schemeClr val="lt1"/>
              </a:solidFill>
              <a:effectLst>
                <a:reflection blurRad="6350" stA="26000" endPos="60000" dist="30480" dir="5400000" sy="-100000" algn="bl" rotWithShape="0"/>
              </a:effectLst>
              <a:cs typeface="+mn-ea"/>
              <a:sym typeface="+mn-lt"/>
            </a:endParaRPr>
          </a:p>
        </p:txBody>
      </p:sp>
      <p:sp>
        <p:nvSpPr>
          <p:cNvPr id="23" name="形状"/>
          <p:cNvSpPr/>
          <p:nvPr>
            <p:custDataLst>
              <p:tags r:id="rId10"/>
            </p:custDataLst>
          </p:nvPr>
        </p:nvSpPr>
        <p:spPr>
          <a:xfrm>
            <a:off x="941070" y="2258060"/>
            <a:ext cx="1050290" cy="76200"/>
          </a:xfrm>
          <a:prstGeom prst="roundRect">
            <a:avLst>
              <a:gd name="adj" fmla="val 50000"/>
            </a:avLst>
          </a:prstGeom>
          <a:gradFill flip="none" rotWithShape="1">
            <a:gsLst>
              <a:gs pos="0">
                <a:schemeClr val="accent1">
                  <a:lumMod val="60000"/>
                  <a:lumOff val="40000"/>
                  <a:alpha val="60000"/>
                </a:schemeClr>
              </a:gs>
              <a:gs pos="100000">
                <a:schemeClr val="accent1">
                  <a:alpha val="100000"/>
                </a:schemeClr>
              </a:gs>
            </a:gsLst>
            <a:lin ang="10800000" scaled="1"/>
            <a:tileRect/>
          </a:gradFill>
          <a:ln w="12700">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en-US" altLang="zh-CN" sz="3200" b="1" dirty="0">
              <a:solidFill>
                <a:schemeClr val="lt1"/>
              </a:solidFill>
              <a:effectLst>
                <a:reflection blurRad="6350" stA="26000" endPos="60000" dist="30480" dir="5400000" sy="-100000" algn="bl" rotWithShape="0"/>
              </a:effectLst>
              <a:cs typeface="+mn-ea"/>
              <a:sym typeface="+mn-lt"/>
            </a:endParaRPr>
          </a:p>
        </p:txBody>
      </p:sp>
      <p:sp>
        <p:nvSpPr>
          <p:cNvPr id="18" name="形状2"/>
          <p:cNvSpPr/>
          <p:nvPr>
            <p:custDataLst>
              <p:tags r:id="rId11"/>
            </p:custDataLst>
          </p:nvPr>
        </p:nvSpPr>
        <p:spPr>
          <a:xfrm>
            <a:off x="7308216" y="2258060"/>
            <a:ext cx="3925570" cy="76200"/>
          </a:xfrm>
          <a:prstGeom prst="roundRect">
            <a:avLst>
              <a:gd name="adj" fmla="val 50000"/>
            </a:avLst>
          </a:prstGeom>
          <a:solidFill>
            <a:schemeClr val="accent2">
              <a:alpha val="20000"/>
            </a:schemeClr>
          </a:solidFill>
          <a:ln w="12700">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en-US" altLang="zh-CN" sz="3200" b="1" dirty="0">
              <a:solidFill>
                <a:schemeClr val="lt1"/>
              </a:solidFill>
              <a:effectLst>
                <a:reflection blurRad="6350" stA="26000" endPos="60000" dist="30480" dir="5400000" sy="-100000" algn="bl" rotWithShape="0"/>
              </a:effectLst>
              <a:cs typeface="+mn-ea"/>
              <a:sym typeface="+mn-lt"/>
            </a:endParaRPr>
          </a:p>
        </p:txBody>
      </p:sp>
      <p:sp>
        <p:nvSpPr>
          <p:cNvPr id="19" name="形状"/>
          <p:cNvSpPr/>
          <p:nvPr>
            <p:custDataLst>
              <p:tags r:id="rId12"/>
            </p:custDataLst>
          </p:nvPr>
        </p:nvSpPr>
        <p:spPr>
          <a:xfrm>
            <a:off x="7145021" y="2258060"/>
            <a:ext cx="1050290" cy="76200"/>
          </a:xfrm>
          <a:prstGeom prst="roundRect">
            <a:avLst>
              <a:gd name="adj" fmla="val 50000"/>
            </a:avLst>
          </a:prstGeom>
          <a:gradFill flip="none" rotWithShape="1">
            <a:gsLst>
              <a:gs pos="0">
                <a:schemeClr val="accent2">
                  <a:lumMod val="60000"/>
                  <a:lumOff val="40000"/>
                  <a:alpha val="60000"/>
                </a:schemeClr>
              </a:gs>
              <a:gs pos="100000">
                <a:schemeClr val="accent2">
                  <a:alpha val="100000"/>
                </a:schemeClr>
              </a:gs>
            </a:gsLst>
            <a:lin ang="10800000" scaled="1"/>
            <a:tileRect/>
          </a:gradFill>
          <a:ln w="12700">
            <a:noFill/>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en-US" altLang="zh-CN" sz="3200" b="1" dirty="0">
              <a:solidFill>
                <a:schemeClr val="lt1"/>
              </a:solidFill>
              <a:effectLst>
                <a:reflection blurRad="6350" stA="26000" endPos="60000" dist="30480" dir="5400000" sy="-100000" algn="bl" rotWithShape="0"/>
              </a:effectLst>
              <a:cs typeface="+mn-ea"/>
              <a:sym typeface="+mn-lt"/>
            </a:endParaRPr>
          </a:p>
        </p:txBody>
      </p:sp>
      <p:sp>
        <p:nvSpPr>
          <p:cNvPr id="20" name="矩形 19"/>
          <p:cNvSpPr/>
          <p:nvPr>
            <p:custDataLst>
              <p:tags r:id="rId13"/>
            </p:custDataLst>
          </p:nvPr>
        </p:nvSpPr>
        <p:spPr>
          <a:xfrm>
            <a:off x="941705" y="1737995"/>
            <a:ext cx="5154930" cy="458978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600" dirty="0">
                <a:ln>
                  <a:noFill/>
                  <a:prstDash val="sysDot"/>
                </a:ln>
                <a:solidFill>
                  <a:schemeClr val="tx1">
                    <a:lumMod val="85000"/>
                    <a:lumOff val="15000"/>
                  </a:schemeClr>
                </a:solidFill>
                <a:latin typeface="+mn-ea"/>
                <a:cs typeface="+mn-ea"/>
              </a:rPr>
              <a:t>直接支付。预算单位按照批复的预算和资金使用计划</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向财政国库支付执行机构提出支付申请</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经财政国库支付执行机构审核无误后</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向代理银行发出支付令</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并通知中国人民银行</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通过代理银行进入全国银行清算系统实时清算</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财政资金从国库单一账户划拨到收款人的银行账户。实行财政直接支付的支出包括工资支出、购买支出、转移支出。转移支出</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中央对地方专项转移支出除外</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支付到用款单位</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其他支出支付到收款人。财政直接支付主要通过转账方式进行</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也可以采用“国库支票”支付。财政国库支付执行机构根据预算单位的要求签发支票</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并将签发给收款人的支票交给预算单位</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由预算单位转给收款人。收款人持支票到其开户银行入账</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收款人开户银行再与代理银行进行清算。每日营业终了前由国库单一账户与代理银行进行清算。</a:t>
            </a:r>
            <a:endParaRPr lang="zh-CN" altLang="en-US" sz="1600" dirty="0">
              <a:ln>
                <a:noFill/>
                <a:prstDash val="sysDot"/>
              </a:ln>
              <a:solidFill>
                <a:schemeClr val="tx1">
                  <a:lumMod val="85000"/>
                  <a:lumOff val="15000"/>
                </a:schemeClr>
              </a:solidFill>
              <a:latin typeface="+mn-ea"/>
              <a:cs typeface="+mn-ea"/>
            </a:endParaRPr>
          </a:p>
        </p:txBody>
      </p:sp>
      <p:sp>
        <p:nvSpPr>
          <p:cNvPr id="21" name="矩形 20"/>
          <p:cNvSpPr/>
          <p:nvPr>
            <p:custDataLst>
              <p:tags r:id="rId14"/>
            </p:custDataLst>
          </p:nvPr>
        </p:nvSpPr>
        <p:spPr>
          <a:xfrm>
            <a:off x="7632700" y="1823720"/>
            <a:ext cx="3638550" cy="4504055"/>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600" dirty="0">
                <a:ln>
                  <a:noFill/>
                  <a:prstDash val="sysDot"/>
                </a:ln>
                <a:solidFill>
                  <a:schemeClr val="tx1">
                    <a:lumMod val="85000"/>
                    <a:lumOff val="15000"/>
                  </a:schemeClr>
                </a:solidFill>
                <a:latin typeface="+mn-ea"/>
                <a:cs typeface="+mn-ea"/>
              </a:rPr>
              <a:t>授权支付。预算单位按照批复的预算和资金使用计划。向财政国库支付执行机构申请授权支付的月度用款限额</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财政国库支付执行机构批准后的限额通知代理银行和预算单位</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并通知中国人民银行国库部门。预算单位在月度用款限额内</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自行开具支付令</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通过财政国库支付执行机构转由代理银行向收款人付款</a:t>
            </a:r>
            <a:r>
              <a:rPr lang="en-US" altLang="zh-CN" sz="1600" dirty="0">
                <a:ln>
                  <a:noFill/>
                  <a:prstDash val="sysDot"/>
                </a:ln>
                <a:solidFill>
                  <a:schemeClr val="tx1">
                    <a:lumMod val="85000"/>
                    <a:lumOff val="15000"/>
                  </a:schemeClr>
                </a:solidFill>
                <a:latin typeface="+mn-ea"/>
                <a:cs typeface="+mn-ea"/>
              </a:rPr>
              <a:t>,</a:t>
            </a:r>
            <a:r>
              <a:rPr lang="zh-CN" altLang="en-US" sz="1600" dirty="0">
                <a:ln>
                  <a:noFill/>
                  <a:prstDash val="sysDot"/>
                </a:ln>
                <a:solidFill>
                  <a:schemeClr val="tx1">
                    <a:lumMod val="85000"/>
                    <a:lumOff val="15000"/>
                  </a:schemeClr>
                </a:solidFill>
                <a:latin typeface="+mn-ea"/>
                <a:cs typeface="+mn-ea"/>
              </a:rPr>
              <a:t>并与国库单一账户清算。实行财政授权支付的支出包括未实行财政直接支付的购买支出和零星支出。</a:t>
            </a:r>
            <a:endParaRPr lang="zh-CN" altLang="en-US" sz="1600" dirty="0">
              <a:ln>
                <a:noFill/>
                <a:prstDash val="sysDot"/>
              </a:ln>
              <a:solidFill>
                <a:schemeClr val="tx1">
                  <a:lumMod val="85000"/>
                  <a:lumOff val="15000"/>
                </a:schemeClr>
              </a:solidFill>
              <a:latin typeface="+mn-ea"/>
              <a:cs typeface="+mn-ea"/>
            </a:endParaRPr>
          </a:p>
        </p:txBody>
      </p:sp>
      <p:sp>
        <p:nvSpPr>
          <p:cNvPr id="24" name="任意多边形 23"/>
          <p:cNvSpPr/>
          <p:nvPr>
            <p:custDataLst>
              <p:tags r:id="rId15"/>
            </p:custDataLst>
          </p:nvPr>
        </p:nvSpPr>
        <p:spPr>
          <a:xfrm>
            <a:off x="6292851" y="3429000"/>
            <a:ext cx="1508899" cy="793006"/>
          </a:xfrm>
          <a:custGeom>
            <a:avLst/>
            <a:gdLst/>
            <a:ahLst/>
            <a:cxnLst>
              <a:cxn ang="3">
                <a:pos x="hc" y="t"/>
              </a:cxn>
              <a:cxn ang="cd2">
                <a:pos x="l" y="vc"/>
              </a:cxn>
              <a:cxn ang="cd4">
                <a:pos x="hc" y="b"/>
              </a:cxn>
              <a:cxn ang="0">
                <a:pos x="r" y="vc"/>
              </a:cxn>
            </a:cxnLst>
            <a:rect l="l" t="t" r="r" b="b"/>
            <a:pathLst>
              <a:path w="2376" h="1249">
                <a:moveTo>
                  <a:pt x="517" y="1221"/>
                </a:moveTo>
                <a:lnTo>
                  <a:pt x="239" y="1221"/>
                </a:lnTo>
                <a:lnTo>
                  <a:pt x="0" y="28"/>
                </a:lnTo>
                <a:lnTo>
                  <a:pt x="317" y="28"/>
                </a:lnTo>
                <a:lnTo>
                  <a:pt x="401" y="548"/>
                </a:lnTo>
                <a:cubicBezTo>
                  <a:pt x="424" y="689"/>
                  <a:pt x="438" y="782"/>
                  <a:pt x="442" y="829"/>
                </a:cubicBezTo>
                <a:cubicBezTo>
                  <a:pt x="448" y="816"/>
                  <a:pt x="474" y="768"/>
                  <a:pt x="521" y="683"/>
                </a:cubicBezTo>
                <a:cubicBezTo>
                  <a:pt x="567" y="599"/>
                  <a:pt x="595" y="548"/>
                  <a:pt x="605" y="531"/>
                </a:cubicBezTo>
                <a:lnTo>
                  <a:pt x="902" y="28"/>
                </a:lnTo>
                <a:lnTo>
                  <a:pt x="1250" y="28"/>
                </a:lnTo>
                <a:lnTo>
                  <a:pt x="517" y="1221"/>
                </a:lnTo>
                <a:close/>
                <a:moveTo>
                  <a:pt x="1158" y="887"/>
                </a:moveTo>
                <a:lnTo>
                  <a:pt x="1470" y="838"/>
                </a:lnTo>
                <a:cubicBezTo>
                  <a:pt x="1498" y="904"/>
                  <a:pt x="1532" y="950"/>
                  <a:pt x="1573" y="978"/>
                </a:cubicBezTo>
                <a:cubicBezTo>
                  <a:pt x="1614" y="1005"/>
                  <a:pt x="1671" y="1019"/>
                  <a:pt x="1742" y="1019"/>
                </a:cubicBezTo>
                <a:cubicBezTo>
                  <a:pt x="1815" y="1019"/>
                  <a:pt x="1874" y="1002"/>
                  <a:pt x="1918" y="969"/>
                </a:cubicBezTo>
                <a:cubicBezTo>
                  <a:pt x="1949" y="947"/>
                  <a:pt x="1964" y="919"/>
                  <a:pt x="1964" y="887"/>
                </a:cubicBezTo>
                <a:cubicBezTo>
                  <a:pt x="1964" y="865"/>
                  <a:pt x="1956" y="846"/>
                  <a:pt x="1940" y="829"/>
                </a:cubicBezTo>
                <a:cubicBezTo>
                  <a:pt x="1924" y="812"/>
                  <a:pt x="1879" y="792"/>
                  <a:pt x="1807" y="768"/>
                </a:cubicBezTo>
                <a:cubicBezTo>
                  <a:pt x="1612" y="704"/>
                  <a:pt x="1492" y="653"/>
                  <a:pt x="1445" y="615"/>
                </a:cubicBezTo>
                <a:cubicBezTo>
                  <a:pt x="1373" y="557"/>
                  <a:pt x="1336" y="481"/>
                  <a:pt x="1336" y="386"/>
                </a:cubicBezTo>
                <a:cubicBezTo>
                  <a:pt x="1336" y="292"/>
                  <a:pt x="1371" y="211"/>
                  <a:pt x="1442" y="143"/>
                </a:cubicBezTo>
                <a:cubicBezTo>
                  <a:pt x="1540" y="48"/>
                  <a:pt x="1686" y="0"/>
                  <a:pt x="1879" y="0"/>
                </a:cubicBezTo>
                <a:cubicBezTo>
                  <a:pt x="2032" y="0"/>
                  <a:pt x="2148" y="28"/>
                  <a:pt x="2227" y="84"/>
                </a:cubicBezTo>
                <a:cubicBezTo>
                  <a:pt x="2305" y="140"/>
                  <a:pt x="2355" y="216"/>
                  <a:pt x="2376" y="312"/>
                </a:cubicBezTo>
                <a:lnTo>
                  <a:pt x="2079" y="364"/>
                </a:lnTo>
                <a:cubicBezTo>
                  <a:pt x="2063" y="320"/>
                  <a:pt x="2037" y="288"/>
                  <a:pt x="2002" y="266"/>
                </a:cubicBezTo>
                <a:cubicBezTo>
                  <a:pt x="1954" y="237"/>
                  <a:pt x="1897" y="222"/>
                  <a:pt x="1829" y="222"/>
                </a:cubicBezTo>
                <a:cubicBezTo>
                  <a:pt x="1762" y="222"/>
                  <a:pt x="1713" y="234"/>
                  <a:pt x="1684" y="256"/>
                </a:cubicBezTo>
                <a:cubicBezTo>
                  <a:pt x="1654" y="279"/>
                  <a:pt x="1640" y="304"/>
                  <a:pt x="1640" y="334"/>
                </a:cubicBezTo>
                <a:cubicBezTo>
                  <a:pt x="1640" y="363"/>
                  <a:pt x="1654" y="388"/>
                  <a:pt x="1684" y="408"/>
                </a:cubicBezTo>
                <a:cubicBezTo>
                  <a:pt x="1703" y="420"/>
                  <a:pt x="1763" y="441"/>
                  <a:pt x="1865" y="471"/>
                </a:cubicBezTo>
                <a:cubicBezTo>
                  <a:pt x="2022" y="516"/>
                  <a:pt x="2128" y="561"/>
                  <a:pt x="2181" y="605"/>
                </a:cubicBezTo>
                <a:cubicBezTo>
                  <a:pt x="2256" y="667"/>
                  <a:pt x="2293" y="742"/>
                  <a:pt x="2293" y="830"/>
                </a:cubicBezTo>
                <a:cubicBezTo>
                  <a:pt x="2293" y="943"/>
                  <a:pt x="2246" y="1041"/>
                  <a:pt x="2150" y="1124"/>
                </a:cubicBezTo>
                <a:cubicBezTo>
                  <a:pt x="2055" y="1207"/>
                  <a:pt x="1921" y="1249"/>
                  <a:pt x="1748" y="1249"/>
                </a:cubicBezTo>
                <a:cubicBezTo>
                  <a:pt x="1576" y="1249"/>
                  <a:pt x="1443" y="1217"/>
                  <a:pt x="1349" y="1154"/>
                </a:cubicBezTo>
                <a:cubicBezTo>
                  <a:pt x="1255" y="1091"/>
                  <a:pt x="1191" y="1002"/>
                  <a:pt x="1158" y="887"/>
                </a:cubicBezTo>
                <a:close/>
              </a:path>
            </a:pathLst>
          </a:custGeom>
          <a:gradFill>
            <a:gsLst>
              <a:gs pos="100000">
                <a:schemeClr val="accent1">
                  <a:alpha val="100000"/>
                </a:schemeClr>
              </a:gs>
              <a:gs pos="0">
                <a:schemeClr val="accent1">
                  <a:alpha val="100000"/>
                </a:schemeClr>
              </a:gs>
            </a:gsLst>
            <a:lin ang="0" scaled="0"/>
          </a:gradFill>
          <a:ln>
            <a:noFill/>
          </a:ln>
          <a:effectLst>
            <a:outerShdw blurRad="203200" dist="101600" dir="5400000" algn="t" rotWithShape="0">
              <a:schemeClr val="accent1">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6000" b="1" i="1">
              <a:solidFill>
                <a:schemeClr val="lt1"/>
              </a:solidFill>
              <a:effectLst/>
              <a:sym typeface="+mn-ea"/>
            </a:endParaRPr>
          </a:p>
        </p:txBody>
      </p:sp>
    </p:spTree>
    <p:custDataLst>
      <p:tags r:id="rId16"/>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财政部门开设的银行账户</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6" name="矩形 15"/>
          <p:cNvSpPr/>
          <p:nvPr>
            <p:custDataLst>
              <p:tags r:id="rId7"/>
            </p:custDataLst>
          </p:nvPr>
        </p:nvSpPr>
        <p:spPr>
          <a:xfrm>
            <a:off x="4987290" y="5641340"/>
            <a:ext cx="6748145" cy="672465"/>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600">
                <a:solidFill>
                  <a:schemeClr val="tx1">
                    <a:lumMod val="85000"/>
                    <a:lumOff val="15000"/>
                  </a:schemeClr>
                </a:solidFill>
                <a:latin typeface="+mn-ea"/>
                <a:cs typeface="+mn-ea"/>
              </a:rPr>
              <a:t>该账户在商业银行开设</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用于记录、核算和反映实行财政专户管理的资金收入和支出</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并用于财政专户管理资金日常收支清算。</a:t>
            </a:r>
            <a:endParaRPr lang="zh-CN" altLang="en-US" sz="1600">
              <a:solidFill>
                <a:schemeClr val="tx1">
                  <a:lumMod val="85000"/>
                  <a:lumOff val="15000"/>
                </a:schemeClr>
              </a:solidFill>
              <a:latin typeface="+mn-ea"/>
              <a:cs typeface="+mn-ea"/>
            </a:endParaRPr>
          </a:p>
        </p:txBody>
      </p:sp>
      <p:sp>
        <p:nvSpPr>
          <p:cNvPr id="17" name="矩形 16"/>
          <p:cNvSpPr/>
          <p:nvPr>
            <p:custDataLst>
              <p:tags r:id="rId8"/>
            </p:custDataLst>
          </p:nvPr>
        </p:nvSpPr>
        <p:spPr>
          <a:xfrm>
            <a:off x="4987290" y="5179060"/>
            <a:ext cx="5788660" cy="461645"/>
          </a:xfrm>
          <a:prstGeom prst="rect">
            <a:avLst/>
          </a:prstGeom>
          <a:noFill/>
        </p:spPr>
        <p:txBody>
          <a:bodyPr wrap="square" lIns="0" tIns="0" rIns="0" bIns="36000" rtlCol="0" anchor="b">
            <a:noAutofit/>
          </a:bodyPr>
          <a:p>
            <a:pPr>
              <a:spcBef>
                <a:spcPct val="0"/>
              </a:spcBef>
              <a:spcAft>
                <a:spcPct val="0"/>
              </a:spcAft>
            </a:pPr>
            <a:r>
              <a:rPr lang="zh-CN" altLang="en-US" b="1" dirty="0">
                <a:solidFill>
                  <a:schemeClr val="accent1"/>
                </a:solidFill>
                <a:latin typeface="+mn-ea"/>
                <a:cs typeface="+mn-ea"/>
              </a:rPr>
              <a:t>财政专户</a:t>
            </a:r>
            <a:endParaRPr lang="zh-CN" altLang="en-US" b="1" dirty="0">
              <a:solidFill>
                <a:schemeClr val="accent1"/>
              </a:solidFill>
              <a:latin typeface="+mn-ea"/>
              <a:cs typeface="+mn-ea"/>
            </a:endParaRPr>
          </a:p>
        </p:txBody>
      </p:sp>
      <p:sp>
        <p:nvSpPr>
          <p:cNvPr id="18" name="矩形 17"/>
          <p:cNvSpPr/>
          <p:nvPr>
            <p:custDataLst>
              <p:tags r:id="rId9"/>
            </p:custDataLst>
          </p:nvPr>
        </p:nvSpPr>
        <p:spPr>
          <a:xfrm>
            <a:off x="4792980" y="2122805"/>
            <a:ext cx="6865620" cy="131318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600">
                <a:solidFill>
                  <a:schemeClr val="tx1">
                    <a:lumMod val="85000"/>
                    <a:lumOff val="15000"/>
                  </a:schemeClr>
                </a:solidFill>
                <a:latin typeface="+mn-ea"/>
                <a:cs typeface="+mn-ea"/>
              </a:rPr>
              <a:t>该账户在中国人民银行开设</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为国库单一账户</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用于记录、核算和反映纳入财政预算管理的财政收入和支出</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并用于与财政部门在商业银行开设的财政部门零余额账户以及财政部门为预算单位在商业银行开设的预算单位零余额账户进行清算</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实现支付。</a:t>
            </a:r>
            <a:endParaRPr lang="zh-CN" altLang="en-US" sz="1600">
              <a:solidFill>
                <a:schemeClr val="tx1">
                  <a:lumMod val="85000"/>
                  <a:lumOff val="15000"/>
                </a:schemeClr>
              </a:solidFill>
              <a:latin typeface="+mn-ea"/>
              <a:cs typeface="+mn-ea"/>
            </a:endParaRPr>
          </a:p>
        </p:txBody>
      </p:sp>
      <p:sp>
        <p:nvSpPr>
          <p:cNvPr id="19" name="矩形 18"/>
          <p:cNvSpPr/>
          <p:nvPr>
            <p:custDataLst>
              <p:tags r:id="rId10"/>
            </p:custDataLst>
          </p:nvPr>
        </p:nvSpPr>
        <p:spPr>
          <a:xfrm>
            <a:off x="4882908" y="1536383"/>
            <a:ext cx="5892937" cy="551319"/>
          </a:xfrm>
          <a:prstGeom prst="rect">
            <a:avLst/>
          </a:prstGeom>
          <a:noFill/>
        </p:spPr>
        <p:txBody>
          <a:bodyPr wrap="square" lIns="0" tIns="0" rIns="0" bIns="36000" rtlCol="0" anchor="b">
            <a:noAutofit/>
          </a:bodyPr>
          <a:p>
            <a:pPr>
              <a:spcBef>
                <a:spcPct val="0"/>
              </a:spcBef>
              <a:spcAft>
                <a:spcPct val="0"/>
              </a:spcAft>
            </a:pPr>
            <a:r>
              <a:rPr lang="zh-CN" altLang="en-US" b="1" dirty="0">
                <a:solidFill>
                  <a:schemeClr val="accent1"/>
                </a:solidFill>
                <a:latin typeface="+mn-ea"/>
                <a:cs typeface="+mn-ea"/>
              </a:rPr>
              <a:t>国库存款账户</a:t>
            </a:r>
            <a:endParaRPr lang="zh-CN" altLang="en-US" b="1" dirty="0">
              <a:solidFill>
                <a:schemeClr val="accent1"/>
              </a:solidFill>
              <a:latin typeface="+mn-ea"/>
              <a:cs typeface="+mn-ea"/>
            </a:endParaRPr>
          </a:p>
        </p:txBody>
      </p:sp>
      <p:sp>
        <p:nvSpPr>
          <p:cNvPr id="20" name="矩形 19"/>
          <p:cNvSpPr/>
          <p:nvPr>
            <p:custDataLst>
              <p:tags r:id="rId11"/>
            </p:custDataLst>
          </p:nvPr>
        </p:nvSpPr>
        <p:spPr>
          <a:xfrm>
            <a:off x="4703445" y="3802380"/>
            <a:ext cx="6955790" cy="132969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600">
                <a:solidFill>
                  <a:schemeClr val="tx1">
                    <a:lumMod val="85000"/>
                    <a:lumOff val="15000"/>
                  </a:schemeClr>
                </a:solidFill>
                <a:latin typeface="+mn-ea"/>
                <a:cs typeface="+mn-ea"/>
              </a:rPr>
              <a:t>该账户也简称财政零余额账户</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在商业银行开设</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用于财政直接支付以及与国库单一账户进行清算。该账户为过渡性质的账户。代理银行在根据财政部门开具的支付指令向有关货品或劳务供应者支付款项</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并按日向国库单一账户申请清算后</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该账户的余额即为零</a:t>
            </a:r>
            <a:r>
              <a:rPr lang="en-US" altLang="zh-CN" sz="1600">
                <a:solidFill>
                  <a:schemeClr val="tx1">
                    <a:lumMod val="85000"/>
                    <a:lumOff val="15000"/>
                  </a:schemeClr>
                </a:solidFill>
                <a:latin typeface="+mn-ea"/>
                <a:cs typeface="+mn-ea"/>
              </a:rPr>
              <a:t>,</a:t>
            </a:r>
            <a:r>
              <a:rPr lang="zh-CN" altLang="en-US" sz="1600">
                <a:solidFill>
                  <a:schemeClr val="tx1">
                    <a:lumMod val="85000"/>
                    <a:lumOff val="15000"/>
                  </a:schemeClr>
                </a:solidFill>
                <a:latin typeface="+mn-ea"/>
                <a:cs typeface="+mn-ea"/>
              </a:rPr>
              <a:t>因此称为财政部门零余额账户。</a:t>
            </a:r>
            <a:endParaRPr lang="zh-CN" altLang="en-US" sz="1600">
              <a:solidFill>
                <a:schemeClr val="tx1">
                  <a:lumMod val="85000"/>
                  <a:lumOff val="15000"/>
                </a:schemeClr>
              </a:solidFill>
              <a:latin typeface="+mn-ea"/>
              <a:cs typeface="+mn-ea"/>
            </a:endParaRPr>
          </a:p>
        </p:txBody>
      </p:sp>
      <p:sp>
        <p:nvSpPr>
          <p:cNvPr id="21" name="矩形 20"/>
          <p:cNvSpPr/>
          <p:nvPr>
            <p:custDataLst>
              <p:tags r:id="rId12"/>
            </p:custDataLst>
          </p:nvPr>
        </p:nvSpPr>
        <p:spPr>
          <a:xfrm>
            <a:off x="4882907" y="3504627"/>
            <a:ext cx="5892939" cy="420709"/>
          </a:xfrm>
          <a:prstGeom prst="rect">
            <a:avLst/>
          </a:prstGeom>
          <a:noFill/>
        </p:spPr>
        <p:txBody>
          <a:bodyPr wrap="square" lIns="0" tIns="0" rIns="0" bIns="36000" rtlCol="0" anchor="b">
            <a:noAutofit/>
          </a:bodyPr>
          <a:p>
            <a:pPr lvl="0" algn="l">
              <a:buClrTx/>
              <a:buSzTx/>
              <a:buFontTx/>
            </a:pPr>
            <a:r>
              <a:rPr lang="zh-CN" altLang="en-US" b="1" dirty="0">
                <a:solidFill>
                  <a:schemeClr val="accent2"/>
                </a:solidFill>
                <a:latin typeface="+mn-ea"/>
                <a:cs typeface="+mn-ea"/>
                <a:sym typeface="+mn-ea"/>
              </a:rPr>
              <a:t>财政部门零余额账户</a:t>
            </a:r>
            <a:endParaRPr lang="zh-CN" altLang="en-US" b="1" dirty="0">
              <a:solidFill>
                <a:schemeClr val="accent2"/>
              </a:solidFill>
              <a:latin typeface="+mn-ea"/>
              <a:cs typeface="+mn-ea"/>
              <a:sym typeface="+mn-ea"/>
            </a:endParaRPr>
          </a:p>
        </p:txBody>
      </p:sp>
      <p:sp>
        <p:nvSpPr>
          <p:cNvPr id="27" name="任意多边形: 形状 26"/>
          <p:cNvSpPr/>
          <p:nvPr>
            <p:custDataLst>
              <p:tags r:id="rId13"/>
            </p:custDataLst>
          </p:nvPr>
        </p:nvSpPr>
        <p:spPr>
          <a:xfrm>
            <a:off x="1041677" y="2057146"/>
            <a:ext cx="3011377" cy="3963813"/>
          </a:xfrm>
          <a:custGeom>
            <a:avLst/>
            <a:gdLst>
              <a:gd name="connsiteX0" fmla="*/ 1084579 w 3172579"/>
              <a:gd name="connsiteY0" fmla="*/ 0 h 4176000"/>
              <a:gd name="connsiteX1" fmla="*/ 3172579 w 3172579"/>
              <a:gd name="connsiteY1" fmla="*/ 2088000 h 4176000"/>
              <a:gd name="connsiteX2" fmla="*/ 1084579 w 3172579"/>
              <a:gd name="connsiteY2" fmla="*/ 4176000 h 4176000"/>
              <a:gd name="connsiteX3" fmla="*/ 89315 w 3172579"/>
              <a:gd name="connsiteY3" fmla="*/ 3923990 h 4176000"/>
              <a:gd name="connsiteX4" fmla="*/ 0 w 3172579"/>
              <a:gd name="connsiteY4" fmla="*/ 3869730 h 4176000"/>
              <a:gd name="connsiteX5" fmla="*/ 0 w 3172579"/>
              <a:gd name="connsiteY5" fmla="*/ 306270 h 4176000"/>
              <a:gd name="connsiteX6" fmla="*/ 89315 w 3172579"/>
              <a:gd name="connsiteY6" fmla="*/ 252010 h 4176000"/>
              <a:gd name="connsiteX7" fmla="*/ 1084579 w 3172579"/>
              <a:gd name="connsiteY7" fmla="*/ 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2579" h="4176000">
                <a:moveTo>
                  <a:pt x="1084579" y="0"/>
                </a:moveTo>
                <a:cubicBezTo>
                  <a:pt x="2237750" y="0"/>
                  <a:pt x="3172579" y="934829"/>
                  <a:pt x="3172579" y="2088000"/>
                </a:cubicBezTo>
                <a:cubicBezTo>
                  <a:pt x="3172579" y="3241171"/>
                  <a:pt x="2237750" y="4176000"/>
                  <a:pt x="1084579" y="4176000"/>
                </a:cubicBezTo>
                <a:cubicBezTo>
                  <a:pt x="724213" y="4176000"/>
                  <a:pt x="385170" y="4084708"/>
                  <a:pt x="89315" y="3923990"/>
                </a:cubicBezTo>
                <a:lnTo>
                  <a:pt x="0" y="3869730"/>
                </a:lnTo>
                <a:lnTo>
                  <a:pt x="0" y="306270"/>
                </a:lnTo>
                <a:lnTo>
                  <a:pt x="89315" y="252010"/>
                </a:lnTo>
                <a:cubicBezTo>
                  <a:pt x="385170" y="91292"/>
                  <a:pt x="724213" y="0"/>
                  <a:pt x="1084579" y="0"/>
                </a:cubicBezTo>
                <a:close/>
              </a:path>
            </a:pathLst>
          </a:custGeom>
          <a:noFill/>
          <a:ln>
            <a:gradFill>
              <a:gsLst>
                <a:gs pos="100000">
                  <a:schemeClr val="tx1">
                    <a:lumMod val="50000"/>
                    <a:lumOff val="50000"/>
                    <a:alpha val="30000"/>
                  </a:schemeClr>
                </a:gs>
                <a:gs pos="15000">
                  <a:srgbClr val="FFFFFF">
                    <a:lumMod val="20000"/>
                    <a:lumOff val="8000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sym typeface="+mn-ea"/>
            </a:endParaRPr>
          </a:p>
        </p:txBody>
      </p:sp>
      <p:sp>
        <p:nvSpPr>
          <p:cNvPr id="22" name="椭圆 21"/>
          <p:cNvSpPr/>
          <p:nvPr>
            <p:custDataLst>
              <p:tags r:id="rId14"/>
            </p:custDataLst>
          </p:nvPr>
        </p:nvSpPr>
        <p:spPr>
          <a:xfrm>
            <a:off x="3744341" y="3747817"/>
            <a:ext cx="576817" cy="576817"/>
          </a:xfrm>
          <a:prstGeom prst="ellipse">
            <a:avLst/>
          </a:prstGeom>
          <a:solidFill>
            <a:schemeClr val="accent2"/>
          </a:solidFill>
          <a:ln>
            <a:gradFill>
              <a:gsLst>
                <a:gs pos="37000">
                  <a:srgbClr val="FFFFFF"/>
                </a:gs>
                <a:gs pos="0">
                  <a:schemeClr val="accent2">
                    <a:lumMod val="20000"/>
                    <a:lumOff val="80000"/>
                    <a:alpha val="100000"/>
                  </a:schemeClr>
                </a:gs>
                <a:gs pos="100000">
                  <a:srgbClr val="FFFFFF"/>
                </a:gs>
                <a:gs pos="71000">
                  <a:schemeClr val="accent2">
                    <a:lumMod val="20000"/>
                    <a:lumOff val="80000"/>
                    <a:alpha val="100000"/>
                  </a:schemeClr>
                </a:gs>
              </a:gsLst>
              <a:lin ang="1578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1400" b="1">
                <a:solidFill>
                  <a:srgbClr val="FFFFFF"/>
                </a:solidFill>
                <a:latin typeface="+mn-ea"/>
                <a:cs typeface="+mn-ea"/>
                <a:sym typeface="+mn-ea"/>
              </a:rPr>
              <a:t>02</a:t>
            </a:r>
            <a:endParaRPr lang="en-US" altLang="zh-CN" sz="1400" b="1">
              <a:solidFill>
                <a:srgbClr val="FFFFFF"/>
              </a:solidFill>
              <a:latin typeface="+mn-ea"/>
              <a:cs typeface="+mn-ea"/>
              <a:sym typeface="+mn-ea"/>
            </a:endParaRPr>
          </a:p>
        </p:txBody>
      </p:sp>
      <p:sp>
        <p:nvSpPr>
          <p:cNvPr id="33" name="椭圆 32"/>
          <p:cNvSpPr/>
          <p:nvPr>
            <p:custDataLst>
              <p:tags r:id="rId15"/>
            </p:custDataLst>
          </p:nvPr>
        </p:nvSpPr>
        <p:spPr>
          <a:xfrm>
            <a:off x="3210921" y="2366952"/>
            <a:ext cx="576817" cy="576817"/>
          </a:xfrm>
          <a:prstGeom prst="ellipse">
            <a:avLst/>
          </a:prstGeom>
          <a:solidFill>
            <a:schemeClr val="accent1"/>
          </a:solidFill>
          <a:ln>
            <a:gradFill>
              <a:gsLst>
                <a:gs pos="37000">
                  <a:srgbClr val="FFFFFF"/>
                </a:gs>
                <a:gs pos="0">
                  <a:schemeClr val="accent1">
                    <a:lumMod val="20000"/>
                    <a:lumOff val="80000"/>
                    <a:alpha val="100000"/>
                  </a:schemeClr>
                </a:gs>
                <a:gs pos="100000">
                  <a:srgbClr val="FFFFFF"/>
                </a:gs>
                <a:gs pos="71000">
                  <a:schemeClr val="accent1">
                    <a:lumMod val="20000"/>
                    <a:lumOff val="80000"/>
                    <a:alpha val="100000"/>
                  </a:schemeClr>
                </a:gs>
              </a:gsLst>
              <a:lin ang="1578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tIns="45720" bIns="45720" numCol="1" spcCol="0" rtlCol="0" fromWordArt="0" anchor="ctr" anchorCtr="0" forceAA="0" compatLnSpc="1">
            <a:noAutofit/>
          </a:bodyPr>
          <a:p>
            <a:pPr lvl="0" algn="ctr">
              <a:spcBef>
                <a:spcPct val="0"/>
              </a:spcBef>
              <a:spcAft>
                <a:spcPct val="0"/>
              </a:spcAft>
              <a:buClrTx/>
              <a:buSzTx/>
              <a:buFontTx/>
            </a:pPr>
            <a:r>
              <a:rPr lang="en-US" altLang="zh-CN" sz="1400" b="1">
                <a:solidFill>
                  <a:srgbClr val="FFFFFF"/>
                </a:solidFill>
                <a:latin typeface="+mn-ea"/>
                <a:cs typeface="+mn-ea"/>
                <a:sym typeface="+mn-ea"/>
              </a:rPr>
              <a:t>01</a:t>
            </a:r>
            <a:endParaRPr lang="en-US" altLang="zh-CN" sz="1400" b="1" dirty="0">
              <a:solidFill>
                <a:srgbClr val="FFFFFF"/>
              </a:solidFill>
              <a:latin typeface="+mn-ea"/>
              <a:cs typeface="+mn-ea"/>
              <a:sym typeface="+mn-ea"/>
            </a:endParaRPr>
          </a:p>
        </p:txBody>
      </p:sp>
      <p:sp>
        <p:nvSpPr>
          <p:cNvPr id="24" name="椭圆 23"/>
          <p:cNvSpPr/>
          <p:nvPr>
            <p:custDataLst>
              <p:tags r:id="rId16"/>
            </p:custDataLst>
          </p:nvPr>
        </p:nvSpPr>
        <p:spPr>
          <a:xfrm>
            <a:off x="3210921" y="5128080"/>
            <a:ext cx="576817" cy="576817"/>
          </a:xfrm>
          <a:prstGeom prst="ellipse">
            <a:avLst/>
          </a:prstGeom>
          <a:solidFill>
            <a:schemeClr val="accent1"/>
          </a:solidFill>
          <a:ln>
            <a:gradFill>
              <a:gsLst>
                <a:gs pos="37000">
                  <a:srgbClr val="FFFFFF"/>
                </a:gs>
                <a:gs pos="0">
                  <a:schemeClr val="accent1">
                    <a:lumMod val="20000"/>
                    <a:lumOff val="80000"/>
                    <a:alpha val="100000"/>
                  </a:schemeClr>
                </a:gs>
                <a:gs pos="100000">
                  <a:srgbClr val="FFFFFF"/>
                </a:gs>
                <a:gs pos="71000">
                  <a:schemeClr val="accent1">
                    <a:lumMod val="20000"/>
                    <a:lumOff val="80000"/>
                    <a:alpha val="100000"/>
                  </a:schemeClr>
                </a:gs>
              </a:gsLst>
              <a:lin ang="16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sz="1400" b="1" dirty="0">
                <a:solidFill>
                  <a:srgbClr val="FFFFFF"/>
                </a:solidFill>
                <a:latin typeface="+mn-ea"/>
                <a:cs typeface="+mn-ea"/>
                <a:sym typeface="+mn-ea"/>
              </a:rPr>
              <a:t>03</a:t>
            </a:r>
            <a:endParaRPr lang="en-US" altLang="zh-CN" sz="1400" b="1" dirty="0">
              <a:solidFill>
                <a:srgbClr val="FFFFFF"/>
              </a:solidFill>
              <a:latin typeface="+mn-ea"/>
              <a:cs typeface="+mn-ea"/>
              <a:sym typeface="+mn-ea"/>
            </a:endParaRPr>
          </a:p>
        </p:txBody>
      </p:sp>
      <p:sp>
        <p:nvSpPr>
          <p:cNvPr id="23" name="椭圆 22"/>
          <p:cNvSpPr/>
          <p:nvPr>
            <p:custDataLst>
              <p:tags r:id="rId17"/>
            </p:custDataLst>
          </p:nvPr>
        </p:nvSpPr>
        <p:spPr>
          <a:xfrm>
            <a:off x="1041677" y="3004043"/>
            <a:ext cx="2058943" cy="2058943"/>
          </a:xfrm>
          <a:prstGeom prst="ellipse">
            <a:avLst/>
          </a:prstGeom>
          <a:solidFill>
            <a:schemeClr val="accent1"/>
          </a:soli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6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algn="ctr">
              <a:spcBef>
                <a:spcPct val="0"/>
              </a:spcBef>
              <a:spcAft>
                <a:spcPct val="0"/>
              </a:spcAft>
            </a:pPr>
            <a:r>
              <a:rPr lang="zh-CN" altLang="en-US" sz="2000" b="1" spc="150" dirty="0">
                <a:solidFill>
                  <a:srgbClr val="FFFFFF"/>
                </a:solidFill>
                <a:latin typeface="+mn-ea"/>
                <a:cs typeface="+mn-ea"/>
                <a:sym typeface="+mn-ea"/>
              </a:rPr>
              <a:t>财政部门开设的银行账户</a:t>
            </a:r>
            <a:endParaRPr lang="zh-CN" altLang="en-US" sz="2000" b="1" spc="150" dirty="0">
              <a:solidFill>
                <a:srgbClr val="FFFFFF"/>
              </a:solidFill>
              <a:latin typeface="+mn-ea"/>
              <a:cs typeface="+mn-ea"/>
              <a:sym typeface="+mn-ea"/>
            </a:endParaRPr>
          </a:p>
        </p:txBody>
      </p:sp>
    </p:spTree>
    <p:custDataLst>
      <p:tags r:id="rId1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财政存款的科目设置及账务处理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84175" y="1536700"/>
            <a:ext cx="11350625" cy="66802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为核算财政性存款业务,财政总会计应设置“国库存款”“其他财政存款”和“国库现金管理存款”三个科目。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Title 6"/>
          <p:cNvSpPr txBox="1"/>
          <p:nvPr>
            <p:custDataLst>
              <p:tags r:id="rId8"/>
            </p:custDataLst>
          </p:nvPr>
        </p:nvSpPr>
        <p:spPr>
          <a:xfrm>
            <a:off x="608330" y="2284730"/>
            <a:ext cx="10881360" cy="41211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（一）国库</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“国库存款”科目核算政府财政存放在国库单一账户的款项。该科目期末借方余额反映政府财政国库存款的结存数。
财政总会计国库存款的主要账务处理如下：
1.国库存款增加时，按照实际收到的金额，借记本科目，贷记有关科目。
2.国库存款减少时，按照实际支付的金额，借记有关科目，贷记本科目。
【例4-1】 2024年,某市财政局收到中心支库报来市级预算收入日报表和所附的缴款书,列明收到市级税收收入700 000元,所属县上解收入100 000元。该市财政总会计应编制的会计分录如下: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p:nvPr>
            <p:custDataLst>
              <p:tags r:id="rId1"/>
            </p:custDataLst>
          </p:nvPr>
        </p:nvGraphicFramePr>
        <p:xfrm>
          <a:off x="669925" y="1099820"/>
          <a:ext cx="10342245" cy="5383530"/>
        </p:xfrm>
        <a:graphic>
          <a:graphicData uri="http://schemas.openxmlformats.org/drawingml/2006/table">
            <a:tbl>
              <a:tblPr firstRow="1" bandRow="1">
                <a:tableStyleId>{5C22544A-7EE6-4342-B048-85BDC9FD1C3A}</a:tableStyleId>
              </a:tblPr>
              <a:tblGrid>
                <a:gridCol w="4946650"/>
                <a:gridCol w="5395595"/>
              </a:tblGrid>
              <a:tr h="654050">
                <a:tc>
                  <a:txBody>
                    <a:bodyPr/>
                    <a:p>
                      <a:pPr marL="0" indent="685800" algn="ctr">
                        <a:lnSpc>
                          <a:spcPct val="120000"/>
                        </a:lnSpc>
                        <a:spcBef>
                          <a:spcPts val="0"/>
                        </a:spcBef>
                        <a:spcAft>
                          <a:spcPts val="0"/>
                        </a:spcAft>
                      </a:pPr>
                      <a:r>
                        <a:rPr lang="zh-CN" sz="1800" b="1" spc="130">
                          <a:latin typeface="微软雅黑" panose="020B0503020204020204" charset="-122"/>
                          <a:ea typeface="微软雅黑" panose="020B0503020204020204" charset="-122"/>
                        </a:rPr>
                        <a:t>财务会计</a:t>
                      </a:r>
                      <a:endParaRPr lang="zh-CN" sz="1800" b="1" spc="130">
                        <a:latin typeface="微软雅黑" panose="020B0503020204020204" charset="-122"/>
                        <a:ea typeface="微软雅黑" panose="020B0503020204020204" charset="-122"/>
                      </a:endParaRPr>
                    </a:p>
                  </a:txBody>
                  <a:tcPr marL="177800" marR="177800" marT="107950" marB="107950" anchor="ctr" anchorCtr="0"/>
                </a:tc>
                <a:tc>
                  <a:txBody>
                    <a:bodyPr/>
                    <a:p>
                      <a:pPr marL="0" indent="800100" algn="ctr">
                        <a:lnSpc>
                          <a:spcPct val="120000"/>
                        </a:lnSpc>
                        <a:spcBef>
                          <a:spcPts val="0"/>
                        </a:spcBef>
                        <a:spcAft>
                          <a:spcPts val="0"/>
                        </a:spcAft>
                      </a:pPr>
                      <a:r>
                        <a:rPr lang="zh-CN" sz="1800" b="1" spc="130">
                          <a:latin typeface="微软雅黑" panose="020B0503020204020204" charset="-122"/>
                          <a:ea typeface="微软雅黑" panose="020B0503020204020204" charset="-122"/>
                        </a:rPr>
                        <a:t>预算会计</a:t>
                      </a:r>
                      <a:endParaRPr lang="zh-CN" sz="1800" b="1" spc="130">
                        <a:latin typeface="微软雅黑" panose="020B0503020204020204" charset="-122"/>
                        <a:ea typeface="微软雅黑" panose="020B0503020204020204" charset="-122"/>
                      </a:endParaRPr>
                    </a:p>
                  </a:txBody>
                  <a:tcPr marL="177800" marR="177800" marT="107950" marB="107950" anchor="ctr" anchorCtr="0"/>
                </a:tc>
              </a:tr>
              <a:tr h="2364740">
                <a:tc>
                  <a:txBody>
                    <a:bodyPr/>
                    <a:p>
                      <a:pPr marL="0" indent="0" algn="l">
                        <a:lnSpc>
                          <a:spcPct val="120000"/>
                        </a:lnSpc>
                        <a:spcBef>
                          <a:spcPts val="0"/>
                        </a:spcBef>
                        <a:spcAft>
                          <a:spcPts val="0"/>
                        </a:spcAft>
                      </a:pPr>
                      <a:r>
                        <a:rPr lang="zh-CN" sz="1600" b="0" spc="120">
                          <a:latin typeface="微软雅黑" panose="020B0503020204020204" charset="-122"/>
                          <a:ea typeface="微软雅黑" panose="020B0503020204020204" charset="-122"/>
                          <a:cs typeface="微软雅黑" panose="020B0503020204020204" charset="-122"/>
                        </a:rPr>
                        <a:t>收到市级税收收入</a:t>
                      </a:r>
                      <a:r>
                        <a:rPr lang="en-US" altLang="zh-CN" sz="1600" b="0" spc="120">
                          <a:latin typeface="微软雅黑" panose="020B0503020204020204" charset="-122"/>
                          <a:ea typeface="微软雅黑" panose="020B0503020204020204" charset="-122"/>
                          <a:cs typeface="微软雅黑" panose="020B0503020204020204" charset="-122"/>
                        </a:rPr>
                        <a:t>700 000</a:t>
                      </a:r>
                      <a:r>
                        <a:rPr lang="zh-CN" sz="1600" b="0" spc="120">
                          <a:latin typeface="微软雅黑" panose="020B0503020204020204" charset="-122"/>
                          <a:ea typeface="微软雅黑" panose="020B0503020204020204" charset="-122"/>
                          <a:cs typeface="微软雅黑" panose="020B0503020204020204" charset="-122"/>
                        </a:rPr>
                        <a:t>元：</a:t>
                      </a:r>
                      <a:endParaRPr lang="zh-CN" sz="1600" b="0" spc="12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b="0" spc="120">
                          <a:latin typeface="微软雅黑" panose="020B0503020204020204" charset="-122"/>
                          <a:ea typeface="微软雅黑" panose="020B0503020204020204" charset="-122"/>
                          <a:cs typeface="微软雅黑" panose="020B0503020204020204" charset="-122"/>
                        </a:rPr>
                        <a:t>借：国库存款</a:t>
                      </a:r>
                      <a:r>
                        <a:rPr lang="zh-CN" altLang="en-US" sz="1600" b="0" spc="120">
                          <a:latin typeface="微软雅黑" panose="020B0503020204020204" charset="-122"/>
                          <a:ea typeface="微软雅黑" panose="020B0503020204020204" charset="-122"/>
                          <a:cs typeface="微软雅黑" panose="020B0503020204020204" charset="-122"/>
                        </a:rPr>
                        <a:t> </a:t>
                      </a:r>
                      <a:r>
                        <a:rPr lang="en-US" altLang="zh-CN" sz="1600" b="0" spc="120">
                          <a:latin typeface="微软雅黑" panose="020B0503020204020204" charset="-122"/>
                          <a:ea typeface="微软雅黑" panose="020B0503020204020204" charset="-122"/>
                          <a:cs typeface="微软雅黑" panose="020B0503020204020204" charset="-122"/>
                        </a:rPr>
                        <a:t>700 000 </a:t>
                      </a:r>
                      <a:br>
                        <a:rPr lang="en-US" altLang="zh-CN" sz="1600" b="0" spc="120">
                          <a:latin typeface="微软雅黑" panose="020B0503020204020204" charset="-122"/>
                          <a:ea typeface="微软雅黑" panose="020B0503020204020204" charset="-122"/>
                          <a:cs typeface="微软雅黑" panose="020B0503020204020204" charset="-122"/>
                        </a:rPr>
                      </a:br>
                      <a:r>
                        <a:rPr lang="zh-CN" sz="1600" b="0" spc="120">
                          <a:latin typeface="微软雅黑" panose="020B0503020204020204" charset="-122"/>
                          <a:ea typeface="微软雅黑" panose="020B0503020204020204" charset="-122"/>
                          <a:cs typeface="微软雅黑" panose="020B0503020204020204" charset="-122"/>
                        </a:rPr>
                        <a:t>贷：税收收入</a:t>
                      </a:r>
                      <a:r>
                        <a:rPr lang="en-US" altLang="zh-CN" sz="1600" b="0" spc="120">
                          <a:latin typeface="微软雅黑" panose="020B0503020204020204" charset="-122"/>
                          <a:ea typeface="微软雅黑" panose="020B0503020204020204" charset="-122"/>
                          <a:cs typeface="微软雅黑" panose="020B0503020204020204" charset="-122"/>
                        </a:rPr>
                        <a:t>700 000</a:t>
                      </a:r>
                      <a:endParaRPr lang="en-US" altLang="zh-CN" sz="1600" b="0" spc="120">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tc>
                <a:tc>
                  <a:txBody>
                    <a:bodyPr/>
                    <a:p>
                      <a:pPr marL="0" indent="0" algn="l">
                        <a:lnSpc>
                          <a:spcPct val="120000"/>
                        </a:lnSpc>
                        <a:spcBef>
                          <a:spcPts val="0"/>
                        </a:spcBef>
                        <a:spcAft>
                          <a:spcPts val="0"/>
                        </a:spcAft>
                      </a:pPr>
                      <a:r>
                        <a:rPr lang="zh-CN" sz="1600" b="0" spc="120">
                          <a:latin typeface="微软雅黑" panose="020B0503020204020204" charset="-122"/>
                          <a:ea typeface="微软雅黑" panose="020B0503020204020204" charset="-122"/>
                          <a:cs typeface="微软雅黑" panose="020B0503020204020204" charset="-122"/>
                        </a:rPr>
                        <a:t>收到市级税收收入</a:t>
                      </a:r>
                      <a:r>
                        <a:rPr lang="en-US" altLang="zh-CN" sz="1600" b="0" spc="120">
                          <a:latin typeface="微软雅黑" panose="020B0503020204020204" charset="-122"/>
                          <a:ea typeface="微软雅黑" panose="020B0503020204020204" charset="-122"/>
                          <a:cs typeface="微软雅黑" panose="020B0503020204020204" charset="-122"/>
                        </a:rPr>
                        <a:t>700 000</a:t>
                      </a:r>
                      <a:r>
                        <a:rPr lang="zh-CN" sz="1600" b="0" spc="120">
                          <a:latin typeface="微软雅黑" panose="020B0503020204020204" charset="-122"/>
                          <a:ea typeface="微软雅黑" panose="020B0503020204020204" charset="-122"/>
                          <a:cs typeface="微软雅黑" panose="020B0503020204020204" charset="-122"/>
                        </a:rPr>
                        <a:t>元：</a:t>
                      </a:r>
                      <a:endParaRPr lang="zh-CN" sz="1600" b="0" spc="12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b="0" spc="120">
                          <a:latin typeface="微软雅黑" panose="020B0503020204020204" charset="-122"/>
                          <a:ea typeface="微软雅黑" panose="020B0503020204020204" charset="-122"/>
                          <a:cs typeface="微软雅黑" panose="020B0503020204020204" charset="-122"/>
                        </a:rPr>
                        <a:t>借：资金结存</a:t>
                      </a:r>
                      <a:r>
                        <a:rPr lang="en-US" altLang="zh-CN" sz="1600" b="0" spc="120">
                          <a:latin typeface="微软雅黑" panose="020B0503020204020204" charset="-122"/>
                          <a:ea typeface="微软雅黑" panose="020B0503020204020204" charset="-122"/>
                          <a:cs typeface="微软雅黑" panose="020B0503020204020204" charset="-122"/>
                        </a:rPr>
                        <a:t>-</a:t>
                      </a:r>
                      <a:r>
                        <a:rPr lang="zh-CN" sz="1600" b="0" spc="120">
                          <a:latin typeface="微软雅黑" panose="020B0503020204020204" charset="-122"/>
                          <a:ea typeface="微软雅黑" panose="020B0503020204020204" charset="-122"/>
                          <a:cs typeface="微软雅黑" panose="020B0503020204020204" charset="-122"/>
                        </a:rPr>
                        <a:t>库款资金结存 </a:t>
                      </a:r>
                      <a:r>
                        <a:rPr lang="en-US" altLang="zh-CN" sz="1600" b="0" spc="120">
                          <a:latin typeface="微软雅黑" panose="020B0503020204020204" charset="-122"/>
                          <a:ea typeface="微软雅黑" panose="020B0503020204020204" charset="-122"/>
                          <a:cs typeface="微软雅黑" panose="020B0503020204020204" charset="-122"/>
                        </a:rPr>
                        <a:t>700 000</a:t>
                      </a:r>
                      <a:br>
                        <a:rPr lang="en-US" altLang="zh-CN" sz="1600" b="0" spc="120">
                          <a:latin typeface="微软雅黑" panose="020B0503020204020204" charset="-122"/>
                          <a:ea typeface="微软雅黑" panose="020B0503020204020204" charset="-122"/>
                          <a:cs typeface="微软雅黑" panose="020B0503020204020204" charset="-122"/>
                        </a:rPr>
                      </a:br>
                      <a:r>
                        <a:rPr lang="zh-CN" sz="1600" b="0" spc="120">
                          <a:latin typeface="微软雅黑" panose="020B0503020204020204" charset="-122"/>
                          <a:ea typeface="微软雅黑" panose="020B0503020204020204" charset="-122"/>
                          <a:cs typeface="微软雅黑" panose="020B0503020204020204" charset="-122"/>
                        </a:rPr>
                        <a:t>贷：一般公共预算收入</a:t>
                      </a:r>
                      <a:r>
                        <a:rPr lang="zh-CN" altLang="en-US" sz="1600" b="0" spc="120">
                          <a:latin typeface="微软雅黑" panose="020B0503020204020204" charset="-122"/>
                          <a:ea typeface="微软雅黑" panose="020B0503020204020204" charset="-122"/>
                          <a:cs typeface="微软雅黑" panose="020B0503020204020204" charset="-122"/>
                        </a:rPr>
                        <a:t> </a:t>
                      </a:r>
                      <a:r>
                        <a:rPr lang="en-US" altLang="zh-CN" sz="1600" b="0" spc="120">
                          <a:latin typeface="微软雅黑" panose="020B0503020204020204" charset="-122"/>
                          <a:ea typeface="微软雅黑" panose="020B0503020204020204" charset="-122"/>
                          <a:cs typeface="微软雅黑" panose="020B0503020204020204" charset="-122"/>
                        </a:rPr>
                        <a:t>700 000</a:t>
                      </a:r>
                      <a:endParaRPr lang="en-US" altLang="zh-CN" sz="1600" b="0" spc="120">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tc>
              </a:tr>
              <a:tr h="2364740">
                <a:tc>
                  <a:txBody>
                    <a:bodyPr/>
                    <a:p>
                      <a:pPr marL="0" indent="0" algn="l">
                        <a:lnSpc>
                          <a:spcPct val="120000"/>
                        </a:lnSpc>
                        <a:spcBef>
                          <a:spcPts val="0"/>
                        </a:spcBef>
                        <a:spcAft>
                          <a:spcPts val="0"/>
                        </a:spcAft>
                      </a:pPr>
                      <a:r>
                        <a:rPr lang="zh-CN" sz="1600" b="0" spc="120">
                          <a:latin typeface="微软雅黑" panose="020B0503020204020204" charset="-122"/>
                          <a:ea typeface="微软雅黑" panose="020B0503020204020204" charset="-122"/>
                          <a:cs typeface="微软雅黑" panose="020B0503020204020204" charset="-122"/>
                        </a:rPr>
                        <a:t>收到县上解收入</a:t>
                      </a:r>
                      <a:r>
                        <a:rPr lang="en-US" altLang="zh-CN" sz="1600" b="0" spc="120">
                          <a:latin typeface="微软雅黑" panose="020B0503020204020204" charset="-122"/>
                          <a:ea typeface="微软雅黑" panose="020B0503020204020204" charset="-122"/>
                          <a:cs typeface="微软雅黑" panose="020B0503020204020204" charset="-122"/>
                        </a:rPr>
                        <a:t>100 000</a:t>
                      </a:r>
                      <a:r>
                        <a:rPr lang="zh-CN" sz="1600" b="0" spc="120">
                          <a:latin typeface="微软雅黑" panose="020B0503020204020204" charset="-122"/>
                          <a:ea typeface="微软雅黑" panose="020B0503020204020204" charset="-122"/>
                          <a:cs typeface="微软雅黑" panose="020B0503020204020204" charset="-122"/>
                        </a:rPr>
                        <a:t>元：</a:t>
                      </a:r>
                      <a:endParaRPr lang="zh-CN" sz="1600" b="0" spc="12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b="0" spc="120">
                          <a:latin typeface="微软雅黑" panose="020B0503020204020204" charset="-122"/>
                          <a:ea typeface="微软雅黑" panose="020B0503020204020204" charset="-122"/>
                          <a:cs typeface="微软雅黑" panose="020B0503020204020204" charset="-122"/>
                        </a:rPr>
                        <a:t>借：国库存款</a:t>
                      </a:r>
                      <a:r>
                        <a:rPr lang="zh-CN" altLang="en-US" sz="1600" b="0" spc="120">
                          <a:latin typeface="微软雅黑" panose="020B0503020204020204" charset="-122"/>
                          <a:ea typeface="微软雅黑" panose="020B0503020204020204" charset="-122"/>
                          <a:cs typeface="微软雅黑" panose="020B0503020204020204" charset="-122"/>
                        </a:rPr>
                        <a:t> </a:t>
                      </a:r>
                      <a:r>
                        <a:rPr lang="en-US" altLang="zh-CN" sz="1600" b="0" spc="120">
                          <a:latin typeface="微软雅黑" panose="020B0503020204020204" charset="-122"/>
                          <a:ea typeface="微软雅黑" panose="020B0503020204020204" charset="-122"/>
                          <a:cs typeface="微软雅黑" panose="020B0503020204020204" charset="-122"/>
                        </a:rPr>
                        <a:t>100 000</a:t>
                      </a:r>
                      <a:br>
                        <a:rPr lang="en-US" altLang="zh-CN" sz="1600" b="0" spc="120">
                          <a:latin typeface="微软雅黑" panose="020B0503020204020204" charset="-122"/>
                          <a:ea typeface="微软雅黑" panose="020B0503020204020204" charset="-122"/>
                          <a:cs typeface="微软雅黑" panose="020B0503020204020204" charset="-122"/>
                        </a:rPr>
                      </a:br>
                      <a:r>
                        <a:rPr lang="zh-CN" sz="1600" b="0" spc="120">
                          <a:latin typeface="微软雅黑" panose="020B0503020204020204" charset="-122"/>
                          <a:ea typeface="微软雅黑" panose="020B0503020204020204" charset="-122"/>
                          <a:cs typeface="微软雅黑" panose="020B0503020204020204" charset="-122"/>
                        </a:rPr>
                        <a:t>贷：上解收入</a:t>
                      </a:r>
                      <a:r>
                        <a:rPr lang="zh-CN" altLang="en-US" sz="1600" b="0" spc="120">
                          <a:latin typeface="微软雅黑" panose="020B0503020204020204" charset="-122"/>
                          <a:ea typeface="微软雅黑" panose="020B0503020204020204" charset="-122"/>
                          <a:cs typeface="微软雅黑" panose="020B0503020204020204" charset="-122"/>
                        </a:rPr>
                        <a:t> </a:t>
                      </a:r>
                      <a:r>
                        <a:rPr lang="en-US" altLang="zh-CN" sz="1600" b="0" spc="120">
                          <a:latin typeface="微软雅黑" panose="020B0503020204020204" charset="-122"/>
                          <a:ea typeface="微软雅黑" panose="020B0503020204020204" charset="-122"/>
                          <a:cs typeface="微软雅黑" panose="020B0503020204020204" charset="-122"/>
                        </a:rPr>
                        <a:t>100 000</a:t>
                      </a:r>
                      <a:endParaRPr lang="en-US" altLang="zh-CN" sz="1600" b="0" spc="120">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tc>
                <a:tc>
                  <a:txBody>
                    <a:bodyPr/>
                    <a:p>
                      <a:pPr marL="0" indent="0" algn="l">
                        <a:lnSpc>
                          <a:spcPct val="120000"/>
                        </a:lnSpc>
                        <a:spcBef>
                          <a:spcPts val="0"/>
                        </a:spcBef>
                        <a:spcAft>
                          <a:spcPts val="0"/>
                        </a:spcAft>
                      </a:pPr>
                      <a:r>
                        <a:rPr lang="zh-CN" sz="1600" b="0" spc="120">
                          <a:latin typeface="微软雅黑" panose="020B0503020204020204" charset="-122"/>
                          <a:ea typeface="微软雅黑" panose="020B0503020204020204" charset="-122"/>
                          <a:cs typeface="微软雅黑" panose="020B0503020204020204" charset="-122"/>
                        </a:rPr>
                        <a:t>收到县上解收入</a:t>
                      </a:r>
                      <a:r>
                        <a:rPr lang="en-US" altLang="zh-CN" sz="1600" b="0" spc="120">
                          <a:latin typeface="微软雅黑" panose="020B0503020204020204" charset="-122"/>
                          <a:ea typeface="微软雅黑" panose="020B0503020204020204" charset="-122"/>
                          <a:cs typeface="微软雅黑" panose="020B0503020204020204" charset="-122"/>
                        </a:rPr>
                        <a:t>100 000</a:t>
                      </a:r>
                      <a:r>
                        <a:rPr lang="zh-CN" sz="1600" b="0" spc="120">
                          <a:latin typeface="微软雅黑" panose="020B0503020204020204" charset="-122"/>
                          <a:ea typeface="微软雅黑" panose="020B0503020204020204" charset="-122"/>
                          <a:cs typeface="微软雅黑" panose="020B0503020204020204" charset="-122"/>
                        </a:rPr>
                        <a:t>元：</a:t>
                      </a:r>
                      <a:endParaRPr lang="zh-CN" sz="1600" b="0" spc="12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b="0" spc="120">
                          <a:latin typeface="微软雅黑" panose="020B0503020204020204" charset="-122"/>
                          <a:ea typeface="微软雅黑" panose="020B0503020204020204" charset="-122"/>
                          <a:cs typeface="微软雅黑" panose="020B0503020204020204" charset="-122"/>
                        </a:rPr>
                        <a:t>借：资金结存</a:t>
                      </a:r>
                      <a:r>
                        <a:rPr lang="en-US" altLang="zh-CN" sz="1600" b="0" spc="120">
                          <a:latin typeface="微软雅黑" panose="020B0503020204020204" charset="-122"/>
                          <a:ea typeface="微软雅黑" panose="020B0503020204020204" charset="-122"/>
                          <a:cs typeface="微软雅黑" panose="020B0503020204020204" charset="-122"/>
                        </a:rPr>
                        <a:t>-</a:t>
                      </a:r>
                      <a:r>
                        <a:rPr lang="zh-CN" sz="1600" b="0" spc="120">
                          <a:latin typeface="微软雅黑" panose="020B0503020204020204" charset="-122"/>
                          <a:ea typeface="微软雅黑" panose="020B0503020204020204" charset="-122"/>
                          <a:cs typeface="微软雅黑" panose="020B0503020204020204" charset="-122"/>
                        </a:rPr>
                        <a:t>库款资金结存</a:t>
                      </a:r>
                      <a:r>
                        <a:rPr lang="en-US" altLang="zh-CN" sz="1600" b="0" spc="120">
                          <a:latin typeface="微软雅黑" panose="020B0503020204020204" charset="-122"/>
                          <a:ea typeface="微软雅黑" panose="020B0503020204020204" charset="-122"/>
                          <a:cs typeface="微软雅黑" panose="020B0503020204020204" charset="-122"/>
                        </a:rPr>
                        <a:t>100 000</a:t>
                      </a:r>
                      <a:br>
                        <a:rPr lang="en-US" altLang="zh-CN" sz="1600" b="0" spc="120">
                          <a:latin typeface="微软雅黑" panose="020B0503020204020204" charset="-122"/>
                          <a:ea typeface="微软雅黑" panose="020B0503020204020204" charset="-122"/>
                          <a:cs typeface="微软雅黑" panose="020B0503020204020204" charset="-122"/>
                        </a:rPr>
                      </a:br>
                      <a:r>
                        <a:rPr lang="zh-CN" sz="1600" b="0" spc="120">
                          <a:latin typeface="微软雅黑" panose="020B0503020204020204" charset="-122"/>
                          <a:ea typeface="微软雅黑" panose="020B0503020204020204" charset="-122"/>
                          <a:cs typeface="微软雅黑" panose="020B0503020204020204" charset="-122"/>
                        </a:rPr>
                        <a:t>贷：上解预算收入</a:t>
                      </a:r>
                      <a:r>
                        <a:rPr lang="zh-CN" altLang="en-US" sz="1600" b="0" spc="120">
                          <a:latin typeface="微软雅黑" panose="020B0503020204020204" charset="-122"/>
                          <a:ea typeface="微软雅黑" panose="020B0503020204020204" charset="-122"/>
                          <a:cs typeface="微软雅黑" panose="020B0503020204020204" charset="-122"/>
                        </a:rPr>
                        <a:t> </a:t>
                      </a:r>
                      <a:r>
                        <a:rPr lang="en-US" altLang="zh-CN" sz="1600" b="0" spc="120">
                          <a:latin typeface="微软雅黑" panose="020B0503020204020204" charset="-122"/>
                          <a:ea typeface="微软雅黑" panose="020B0503020204020204" charset="-122"/>
                          <a:cs typeface="微软雅黑" panose="020B0503020204020204" charset="-122"/>
                        </a:rPr>
                        <a:t>100 000</a:t>
                      </a:r>
                      <a:endParaRPr lang="en-US" altLang="zh-CN" sz="1600" b="0" spc="120">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tc>
              </a:tr>
            </a:tbl>
          </a:graphicData>
        </a:graphic>
      </p:graphicFrame>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其他财政存款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647825"/>
            <a:ext cx="11277600" cy="45815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“其他财政存款”本科目用来核算政府财政未列入“国库存款”科目反映的各项财政存款。本科目应按照存款资金的性质和存款银行等进行明细核算。本科目期末借方余额反映政府财政持有的其他财政存款。
其他财政存款的主要账务处理如下：
1.财政专户收到款项时,按照实际收到的金额,借记本科目,贷记有关科目。
2.其他财政存款产生的利息收入,除规定作为专户资金收入外,其他利息收入都应缴入国库。取得其他财政存款利息收入时,按照实际获得的利息金额,根据以下情况分别处理:
(1)按规定作为专户资金收入的,借记本科目,贷记“应付代管资金”或有关收入科目;
(2)按规定应缴入国库的,借记本科目,贷记“其他应付款”科目。将其他财政存款利息收入缴入国库时,借记“其他应付款”科目,贷记本科目;同时,借记“国库存款”科目, 贷记“非税收入”科目。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其他财政存款减少时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借记有关科目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18895" y="541020"/>
            <a:ext cx="9100185" cy="4754880"/>
          </a:xfrm>
          <a:prstGeom prst="rect">
            <a:avLst/>
          </a:prstGeom>
        </p:spPr>
        <p:txBody>
          <a:bodyPr>
            <a:noAutofit/>
          </a:bodyPr>
          <a:p>
            <a:pPr indent="0" defTabSz="266700" fontAlgn="auto">
              <a:lnSpc>
                <a:spcPct val="150000"/>
              </a:lnSpc>
              <a:spcBef>
                <a:spcPct val="0"/>
              </a:spcBef>
              <a:spcAft>
                <a:spcPct val="0"/>
              </a:spcAft>
            </a:pPr>
            <a:r>
              <a:rPr lang="zh-CN" altLang="en-US" sz="20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【例4-2】　2024年,某市财政局发生如下业务:</a:t>
            </a:r>
            <a:endParaRPr lang="zh-CN" altLang="en-US" sz="20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sz="20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(1)从上级财政部门取得实行财政专户管理的专用基金收入500 000元。该市财政总会计应编制的会计分录如下:</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　</a:t>
            </a: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endParaRPr lang="zh-CN" altLang="en-US">
              <a:solidFill>
                <a:srgbClr val="000000"/>
              </a:solidFill>
              <a:latin typeface="微软雅黑" panose="020B0503020204020204" charset="-122"/>
              <a:ea typeface="微软雅黑" panose="020B0503020204020204" charset="-122"/>
              <a:cs typeface="微软雅黑" panose="020B0503020204020204" charset="-122"/>
            </a:endParaRPr>
          </a:p>
        </p:txBody>
      </p:sp>
      <p:graphicFrame>
        <p:nvGraphicFramePr>
          <p:cNvPr id="9" name="表格 2"/>
          <p:cNvGraphicFramePr/>
          <p:nvPr>
            <p:custDataLst>
              <p:tags r:id="rId1"/>
            </p:custDataLst>
          </p:nvPr>
        </p:nvGraphicFramePr>
        <p:xfrm>
          <a:off x="1096010" y="2623820"/>
          <a:ext cx="10400665" cy="1997075"/>
        </p:xfrm>
        <a:graphic>
          <a:graphicData uri="http://schemas.openxmlformats.org/drawingml/2006/table">
            <a:tbl>
              <a:tblPr firstRow="1" bandRow="1">
                <a:tableStyleId>{5C22544A-7EE6-4342-B048-85BDC9FD1C3A}</a:tableStyleId>
              </a:tblPr>
              <a:tblGrid>
                <a:gridCol w="4881245"/>
                <a:gridCol w="5519420"/>
              </a:tblGrid>
              <a:tr h="833755">
                <a:tc>
                  <a:txBody>
                    <a:bodyPr/>
                    <a:p>
                      <a:pPr marL="0" indent="685800" algn="ctr">
                        <a:lnSpc>
                          <a:spcPct val="120000"/>
                        </a:lnSpc>
                        <a:spcBef>
                          <a:spcPts val="0"/>
                        </a:spcBef>
                        <a:spcAft>
                          <a:spcPts val="0"/>
                        </a:spcAft>
                      </a:pPr>
                      <a:r>
                        <a:rPr lang="zh-CN" altLang="en-US" sz="2200" b="1">
                          <a:latin typeface="微软雅黑" panose="020B0503020204020204" charset="-122"/>
                          <a:ea typeface="微软雅黑" panose="020B0503020204020204" charset="-122"/>
                        </a:rPr>
                        <a:t>财务会计</a:t>
                      </a:r>
                      <a:endParaRPr lang="zh-CN" altLang="en-US" sz="2200" b="1">
                        <a:latin typeface="微软雅黑" panose="020B0503020204020204" charset="-122"/>
                        <a:ea typeface="微软雅黑" panose="020B0503020204020204" charset="-122"/>
                      </a:endParaRPr>
                    </a:p>
                  </a:txBody>
                  <a:tcPr marL="317500" marR="317500" marT="215900" marB="215900" anchor="ctr" anchorCtr="0"/>
                </a:tc>
                <a:tc>
                  <a:txBody>
                    <a:bodyPr/>
                    <a:p>
                      <a:pPr marL="0" indent="800100" algn="ctr">
                        <a:lnSpc>
                          <a:spcPct val="120000"/>
                        </a:lnSpc>
                        <a:spcBef>
                          <a:spcPts val="0"/>
                        </a:spcBef>
                        <a:spcAft>
                          <a:spcPts val="0"/>
                        </a:spcAft>
                      </a:pPr>
                      <a:r>
                        <a:rPr lang="zh-CN" altLang="en-US" sz="2200" b="1">
                          <a:latin typeface="微软雅黑" panose="020B0503020204020204" charset="-122"/>
                          <a:ea typeface="微软雅黑" panose="020B0503020204020204" charset="-122"/>
                        </a:rPr>
                        <a:t>预算会计</a:t>
                      </a:r>
                      <a:endParaRPr lang="zh-CN" altLang="en-US" sz="2200" b="1">
                        <a:latin typeface="微软雅黑" panose="020B0503020204020204" charset="-122"/>
                        <a:ea typeface="微软雅黑" panose="020B0503020204020204" charset="-122"/>
                      </a:endParaRPr>
                    </a:p>
                  </a:txBody>
                  <a:tcPr marL="317500" marR="317500" marT="215900" marB="215900" anchor="ctr" anchorCtr="0"/>
                </a:tc>
              </a:tr>
              <a:tr h="1163320">
                <a:tc>
                  <a:txBody>
                    <a:bodyPr/>
                    <a:p>
                      <a:pPr marL="228600" indent="-228600" algn="l">
                        <a:lnSpc>
                          <a:spcPct val="120000"/>
                        </a:lnSpc>
                        <a:spcBef>
                          <a:spcPts val="0"/>
                        </a:spcBef>
                        <a:spcAft>
                          <a:spcPts val="0"/>
                        </a:spcAft>
                      </a:pPr>
                      <a:r>
                        <a:rPr lang="zh-CN" altLang="en-US" sz="2000" b="0" spc="130">
                          <a:latin typeface="微软雅黑" panose="020B0503020204020204" charset="-122"/>
                          <a:ea typeface="微软雅黑" panose="020B0503020204020204" charset="-122"/>
                          <a:cs typeface="微软雅黑" panose="020B0503020204020204" charset="-122"/>
                        </a:rPr>
                        <a:t>借：其他财政存款 500 000</a:t>
                      </a:r>
                      <a:br>
                        <a:rPr lang="zh-CN" altLang="en-US" sz="2000" b="0" spc="130">
                          <a:latin typeface="微软雅黑" panose="020B0503020204020204" charset="-122"/>
                          <a:ea typeface="微软雅黑" panose="020B0503020204020204" charset="-122"/>
                          <a:cs typeface="微软雅黑" panose="020B0503020204020204" charset="-122"/>
                        </a:rPr>
                      </a:br>
                      <a:r>
                        <a:rPr lang="zh-CN" altLang="en-US" sz="2000" b="0" spc="130">
                          <a:latin typeface="微软雅黑" panose="020B0503020204020204" charset="-122"/>
                          <a:ea typeface="微软雅黑" panose="020B0503020204020204" charset="-122"/>
                          <a:cs typeface="微软雅黑" panose="020B0503020204020204" charset="-122"/>
                        </a:rPr>
                        <a:t>贷：专用基金收入 500 000</a:t>
                      </a:r>
                      <a:endParaRPr lang="zh-CN" altLang="en-US" sz="2000" b="0" spc="130">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tc>
                <a:tc>
                  <a:txBody>
                    <a:bodyPr/>
                    <a:p>
                      <a:pPr marL="228600" indent="-228600" algn="l">
                        <a:lnSpc>
                          <a:spcPct val="120000"/>
                        </a:lnSpc>
                        <a:spcBef>
                          <a:spcPts val="0"/>
                        </a:spcBef>
                        <a:spcAft>
                          <a:spcPts val="0"/>
                        </a:spcAft>
                      </a:pPr>
                      <a:r>
                        <a:rPr lang="zh-CN" altLang="en-US" sz="2000" b="0" spc="130">
                          <a:latin typeface="微软雅黑" panose="020B0503020204020204" charset="-122"/>
                          <a:ea typeface="微软雅黑" panose="020B0503020204020204" charset="-122"/>
                          <a:cs typeface="微软雅黑" panose="020B0503020204020204" charset="-122"/>
                        </a:rPr>
                        <a:t>借：资金结存-专户资金结存 500 000</a:t>
                      </a:r>
                      <a:br>
                        <a:rPr lang="zh-CN" altLang="en-US" sz="2000" b="0" spc="130">
                          <a:latin typeface="微软雅黑" panose="020B0503020204020204" charset="-122"/>
                          <a:ea typeface="微软雅黑" panose="020B0503020204020204" charset="-122"/>
                          <a:cs typeface="微软雅黑" panose="020B0503020204020204" charset="-122"/>
                        </a:rPr>
                      </a:br>
                      <a:r>
                        <a:rPr lang="zh-CN" altLang="en-US" sz="2000" b="0" spc="130">
                          <a:latin typeface="微软雅黑" panose="020B0503020204020204" charset="-122"/>
                          <a:ea typeface="微软雅黑" panose="020B0503020204020204" charset="-122"/>
                          <a:cs typeface="微软雅黑" panose="020B0503020204020204" charset="-122"/>
                        </a:rPr>
                        <a:t>贷：专用基金收入 500 000</a:t>
                      </a:r>
                      <a:endParaRPr lang="zh-CN" altLang="en-US" sz="2000" b="0" spc="130">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tc>
              </a:tr>
            </a:tbl>
          </a:graphicData>
        </a:graphic>
      </p:graphicFrame>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59765" y="725170"/>
            <a:ext cx="10829925" cy="4574540"/>
          </a:xfrm>
          <a:prstGeom prst="rect">
            <a:avLst/>
          </a:prstGeom>
        </p:spPr>
        <p:txBody>
          <a:bodyPr>
            <a:noAutofit/>
          </a:bodyPr>
          <a:p>
            <a:pPr indent="0"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zh-CN" altLang="en-US" sz="20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(2)某市财政根据有关文件规定从其他财政存款账户中安排使用专用基金150 000元。该市财政总会计应编制的会计分录如下:</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zh-CN" altLang="en-US" sz="1600">
                <a:solidFill>
                  <a:srgbClr val="000000"/>
                </a:solidFill>
                <a:latin typeface="方正书宋_GBK"/>
                <a:ea typeface="方正书宋_GBK"/>
              </a:rPr>
              <a:t>　</a:t>
            </a:r>
            <a:endParaRPr lang="zh-CN" altLang="en-US" sz="1600">
              <a:solidFill>
                <a:srgbClr val="000000"/>
              </a:solidFill>
              <a:latin typeface="方正书宋_GBK"/>
              <a:ea typeface="方正书宋_GBK"/>
            </a:endParaRPr>
          </a:p>
        </p:txBody>
      </p:sp>
      <p:graphicFrame>
        <p:nvGraphicFramePr>
          <p:cNvPr id="8" name="表格 7"/>
          <p:cNvGraphicFramePr/>
          <p:nvPr>
            <p:custDataLst>
              <p:tags r:id="rId1"/>
            </p:custDataLst>
          </p:nvPr>
        </p:nvGraphicFramePr>
        <p:xfrm>
          <a:off x="898525" y="2111375"/>
          <a:ext cx="9712960" cy="4136390"/>
        </p:xfrm>
        <a:graphic>
          <a:graphicData uri="http://schemas.openxmlformats.org/drawingml/2006/table">
            <a:tbl>
              <a:tblPr firstRow="1" bandRow="1">
                <a:tableStyleId>{5C22544A-7EE6-4342-B048-85BDC9FD1C3A}</a:tableStyleId>
              </a:tblPr>
              <a:tblGrid>
                <a:gridCol w="4637405"/>
                <a:gridCol w="5075555"/>
              </a:tblGrid>
              <a:tr h="1114425">
                <a:tc>
                  <a:txBody>
                    <a:bodyPr/>
                    <a:p>
                      <a:pPr marL="228600" indent="-228600" algn="ctr">
                        <a:lnSpc>
                          <a:spcPct val="120000"/>
                        </a:lnSpc>
                        <a:spcBef>
                          <a:spcPts val="0"/>
                        </a:spcBef>
                        <a:spcAft>
                          <a:spcPts val="0"/>
                        </a:spcAft>
                        <a:buClrTx/>
                        <a:buSzTx/>
                        <a:buFontTx/>
                      </a:pPr>
                      <a:r>
                        <a:rPr lang="zh-CN" altLang="en-US" sz="2200" b="1">
                          <a:latin typeface="微软雅黑" panose="020B0503020204020204" charset="-122"/>
                          <a:ea typeface="微软雅黑" panose="020B0503020204020204" charset="-122"/>
                        </a:rPr>
                        <a:t>财务会计</a:t>
                      </a:r>
                      <a:endParaRPr lang="zh-CN" altLang="en-US" sz="2200" b="1">
                        <a:latin typeface="微软雅黑" panose="020B0503020204020204" charset="-122"/>
                        <a:ea typeface="微软雅黑" panose="020B0503020204020204" charset="-122"/>
                      </a:endParaRPr>
                    </a:p>
                  </a:txBody>
                  <a:tcPr marL="317500" marR="317500" marT="215900" marB="215900" anchor="ctr" anchorCtr="0"/>
                </a:tc>
                <a:tc>
                  <a:txBody>
                    <a:bodyPr/>
                    <a:p>
                      <a:pPr marL="228600" indent="-228600" algn="ctr">
                        <a:lnSpc>
                          <a:spcPct val="120000"/>
                        </a:lnSpc>
                        <a:spcBef>
                          <a:spcPts val="0"/>
                        </a:spcBef>
                        <a:spcAft>
                          <a:spcPts val="0"/>
                        </a:spcAft>
                        <a:buClrTx/>
                        <a:buSzTx/>
                        <a:buFontTx/>
                      </a:pPr>
                      <a:r>
                        <a:rPr lang="zh-CN" altLang="en-US" sz="2200" b="1">
                          <a:latin typeface="微软雅黑" panose="020B0503020204020204" charset="-122"/>
                          <a:ea typeface="微软雅黑" panose="020B0503020204020204" charset="-122"/>
                        </a:rPr>
                        <a:t>预算会计</a:t>
                      </a:r>
                      <a:endParaRPr lang="zh-CN" altLang="en-US" sz="2200" b="1">
                        <a:latin typeface="微软雅黑" panose="020B0503020204020204" charset="-122"/>
                        <a:ea typeface="微软雅黑" panose="020B0503020204020204" charset="-122"/>
                      </a:endParaRPr>
                    </a:p>
                  </a:txBody>
                  <a:tcPr marL="317500" marR="317500" marT="215900" marB="215900" anchor="ctr" anchorCtr="0"/>
                </a:tc>
              </a:tr>
              <a:tr h="3021965">
                <a:tc>
                  <a:txBody>
                    <a:bodyPr/>
                    <a:p>
                      <a:pPr marL="228600" indent="-228600" algn="l">
                        <a:lnSpc>
                          <a:spcPct val="120000"/>
                        </a:lnSpc>
                        <a:spcBef>
                          <a:spcPts val="0"/>
                        </a:spcBef>
                        <a:spcAft>
                          <a:spcPts val="0"/>
                        </a:spcAft>
                        <a:buClrTx/>
                        <a:buSzTx/>
                        <a:buFontTx/>
                      </a:pPr>
                      <a:r>
                        <a:rPr lang="zh-CN" altLang="en-US" sz="2000" b="0" spc="130">
                          <a:latin typeface="微软雅黑" panose="020B0503020204020204" charset="-122"/>
                          <a:ea typeface="微软雅黑" panose="020B0503020204020204" charset="-122"/>
                          <a:cs typeface="微软雅黑" panose="020B0503020204020204" charset="-122"/>
                        </a:rPr>
                        <a:t>借：专用基金支出150 000</a:t>
                      </a:r>
                      <a:br>
                        <a:rPr lang="zh-CN" altLang="en-US" sz="2000" b="0" spc="130">
                          <a:latin typeface="微软雅黑" panose="020B0503020204020204" charset="-122"/>
                          <a:ea typeface="微软雅黑" panose="020B0503020204020204" charset="-122"/>
                          <a:cs typeface="微软雅黑" panose="020B0503020204020204" charset="-122"/>
                        </a:rPr>
                      </a:br>
                      <a:r>
                        <a:rPr lang="zh-CN" altLang="en-US" sz="2000" b="0" spc="130">
                          <a:latin typeface="微软雅黑" panose="020B0503020204020204" charset="-122"/>
                          <a:ea typeface="微软雅黑" panose="020B0503020204020204" charset="-122"/>
                          <a:cs typeface="微软雅黑" panose="020B0503020204020204" charset="-122"/>
                        </a:rPr>
                        <a:t>贷：其他财政存款150 000</a:t>
                      </a:r>
                      <a:endParaRPr lang="zh-CN" altLang="en-US" sz="2000" b="0" spc="130">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tc>
                <a:tc>
                  <a:txBody>
                    <a:bodyPr/>
                    <a:p>
                      <a:pPr marL="228600" indent="-228600" algn="l">
                        <a:lnSpc>
                          <a:spcPct val="120000"/>
                        </a:lnSpc>
                        <a:spcBef>
                          <a:spcPts val="0"/>
                        </a:spcBef>
                        <a:spcAft>
                          <a:spcPts val="0"/>
                        </a:spcAft>
                        <a:buClrTx/>
                        <a:buSzTx/>
                        <a:buFontTx/>
                      </a:pPr>
                      <a:r>
                        <a:rPr lang="zh-CN" altLang="en-US" sz="2000" b="0" spc="130">
                          <a:latin typeface="微软雅黑" panose="020B0503020204020204" charset="-122"/>
                          <a:ea typeface="微软雅黑" panose="020B0503020204020204" charset="-122"/>
                          <a:cs typeface="微软雅黑" panose="020B0503020204020204" charset="-122"/>
                        </a:rPr>
                        <a:t>借：专用基金支出150 000</a:t>
                      </a:r>
                      <a:endParaRPr lang="zh-CN" altLang="en-US" sz="2000" b="0" spc="13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buClrTx/>
                        <a:buSzTx/>
                        <a:buFontTx/>
                      </a:pPr>
                      <a:r>
                        <a:rPr lang="zh-CN" altLang="en-US" sz="2000" b="0" spc="130">
                          <a:latin typeface="微软雅黑" panose="020B0503020204020204" charset="-122"/>
                          <a:ea typeface="微软雅黑" panose="020B0503020204020204" charset="-122"/>
                          <a:cs typeface="微软雅黑" panose="020B0503020204020204" charset="-122"/>
                        </a:rPr>
                        <a:t>贷：资金结存-专户资金结150 000</a:t>
                      </a:r>
                      <a:endParaRPr lang="zh-CN" altLang="en-US" sz="2000" b="0" spc="130">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tc>
              </a:tr>
            </a:tbl>
          </a:graphicData>
        </a:graphic>
      </p:graphicFrame>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970280" y="534035"/>
            <a:ext cx="10547350" cy="1033145"/>
          </a:xfrm>
          <a:prstGeom prst="rect">
            <a:avLst/>
          </a:prstGeom>
        </p:spPr>
        <p:txBody>
          <a:bodyPr>
            <a:noAutofit/>
          </a:bodyPr>
          <a:p>
            <a:pPr indent="266700" defTabSz="266700" fontAlgn="auto">
              <a:lnSpc>
                <a:spcPct val="150000"/>
              </a:lnSpc>
              <a:spcBef>
                <a:spcPct val="0"/>
              </a:spcBef>
              <a:spcAft>
                <a:spcPct val="0"/>
              </a:spcAft>
            </a:pPr>
            <a:r>
              <a:rPr lang="zh-CN" altLang="en-US" sz="20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(3)某市其他财政存款产生利息收入100 000元,其中85 000元应缴入国库,15 000元按规定作为财政专户管理资金收入。</a:t>
            </a:r>
            <a:endParaRPr lang="zh-CN" altLang="en-US" sz="20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1"/>
            </p:custDataLst>
          </p:nvPr>
        </p:nvGraphicFramePr>
        <p:xfrm>
          <a:off x="1981200" y="1905000"/>
          <a:ext cx="7861300" cy="3632200"/>
        </p:xfrm>
        <a:graphic>
          <a:graphicData uri="http://schemas.openxmlformats.org/drawingml/2006/table">
            <a:tbl>
              <a:tblPr/>
              <a:tblGrid>
                <a:gridCol w="3544570"/>
                <a:gridCol w="4316730"/>
              </a:tblGrid>
              <a:tr h="558165">
                <a:tc>
                  <a:txBody>
                    <a:bodyPr/>
                    <a:p>
                      <a:pPr marL="0" indent="6858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391285">
                <a:tc>
                  <a:txBody>
                    <a:bodyPr/>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产生利息收入时：</a:t>
                      </a:r>
                      <a:endParaRPr 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借：其他财政存款 100 000</a:t>
                      </a:r>
                      <a:br>
                        <a:rPr lang="zh-CN" sz="1500" spc="120">
                          <a:solidFill>
                            <a:schemeClr val="tx1"/>
                          </a:solidFill>
                          <a:latin typeface="微软雅黑" panose="020B0503020204020204" charset="-122"/>
                          <a:ea typeface="微软雅黑" panose="020B0503020204020204" charset="-122"/>
                          <a:cs typeface="微软雅黑" panose="020B0503020204020204" charset="-122"/>
                        </a:rPr>
                      </a:br>
                      <a:r>
                        <a:rPr lang="zh-CN" sz="1500" spc="120">
                          <a:solidFill>
                            <a:schemeClr val="tx1"/>
                          </a:solidFill>
                          <a:latin typeface="微软雅黑" panose="020B0503020204020204" charset="-122"/>
                          <a:ea typeface="微软雅黑" panose="020B0503020204020204" charset="-122"/>
                          <a:cs typeface="微软雅黑" panose="020B0503020204020204" charset="-122"/>
                        </a:rPr>
                        <a:t>贷：其他应付款85 000</a:t>
                      </a:r>
                      <a:endParaRPr 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专用基金收入 15 000</a:t>
                      </a:r>
                      <a:endParaRPr lang="zh-CN" sz="15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产生利息收入时：</a:t>
                      </a:r>
                      <a:endParaRPr 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a:t>
                      </a:r>
                      <a:r>
                        <a:rPr lang="zh-CN" sz="15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zh-CN" altLang="en-US" sz="15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15 000</a:t>
                      </a:r>
                      <a:b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br>
                      <a:r>
                        <a:rPr lang="zh-CN" sz="1500" spc="120">
                          <a:solidFill>
                            <a:schemeClr val="tx1"/>
                          </a:solidFill>
                          <a:latin typeface="微软雅黑" panose="020B0503020204020204" charset="-122"/>
                          <a:ea typeface="微软雅黑" panose="020B0503020204020204" charset="-122"/>
                          <a:cs typeface="微软雅黑" panose="020B0503020204020204" charset="-122"/>
                        </a:rPr>
                        <a:t>贷：专用基金收入</a:t>
                      </a:r>
                      <a:r>
                        <a:rPr lang="zh-CN" altLang="en-US" sz="15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15 000</a:t>
                      </a:r>
                      <a:endParaRPr lang="en-US" altLang="zh-CN" sz="15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682750">
                <a:tc>
                  <a:txBody>
                    <a:bodyPr/>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缴入国库时：</a:t>
                      </a:r>
                      <a:endParaRPr 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借：其他应付款</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85 000</a:t>
                      </a:r>
                      <a:endParaRPr lang="en-US" alt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     </a:t>
                      </a:r>
                      <a:r>
                        <a:rPr lang="zh-CN" sz="1500" spc="120">
                          <a:solidFill>
                            <a:schemeClr val="tx1"/>
                          </a:solidFill>
                          <a:latin typeface="微软雅黑" panose="020B0503020204020204" charset="-122"/>
                          <a:ea typeface="微软雅黑" panose="020B0503020204020204" charset="-122"/>
                          <a:cs typeface="微软雅黑" panose="020B0503020204020204" charset="-122"/>
                        </a:rPr>
                        <a:t>贷：其他财政存款</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85 000</a:t>
                      </a:r>
                      <a:endParaRPr lang="en-US" alt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85 000</a:t>
                      </a:r>
                      <a:endParaRPr lang="en-US" alt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    </a:t>
                      </a:r>
                      <a:r>
                        <a:rPr lang="zh-CN" sz="1500" spc="120">
                          <a:solidFill>
                            <a:schemeClr val="tx1"/>
                          </a:solidFill>
                          <a:latin typeface="微软雅黑" panose="020B0503020204020204" charset="-122"/>
                          <a:ea typeface="微软雅黑" panose="020B0503020204020204" charset="-122"/>
                          <a:cs typeface="微软雅黑" panose="020B0503020204020204" charset="-122"/>
                        </a:rPr>
                        <a:t>贷：非税收入</a:t>
                      </a:r>
                      <a:r>
                        <a:rPr lang="zh-CN" altLang="en-US" sz="15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85 000</a:t>
                      </a:r>
                      <a:endParaRPr lang="en-US" altLang="zh-CN" sz="15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缴入国库时：</a:t>
                      </a:r>
                      <a:endParaRPr 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5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a:t>
                      </a:r>
                      <a:r>
                        <a:rPr lang="zh-CN" sz="15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85 000</a:t>
                      </a:r>
                      <a:endParaRPr lang="en-US" altLang="zh-CN" sz="15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     </a:t>
                      </a:r>
                      <a:r>
                        <a:rPr lang="zh-CN" sz="1500" spc="120">
                          <a:solidFill>
                            <a:schemeClr val="tx1"/>
                          </a:solidFill>
                          <a:latin typeface="微软雅黑" panose="020B0503020204020204" charset="-122"/>
                          <a:ea typeface="微软雅黑" panose="020B0503020204020204" charset="-122"/>
                          <a:cs typeface="微软雅黑" panose="020B0503020204020204" charset="-122"/>
                        </a:rPr>
                        <a:t>贷：</a:t>
                      </a:r>
                      <a:r>
                        <a:rPr lang="zh-CN" altLang="en-US" sz="1500" spc="120">
                          <a:solidFill>
                            <a:schemeClr val="tx1"/>
                          </a:solidFill>
                          <a:latin typeface="微软雅黑" panose="020B0503020204020204" charset="-122"/>
                          <a:ea typeface="微软雅黑" panose="020B0503020204020204" charset="-122"/>
                          <a:cs typeface="微软雅黑" panose="020B0503020204020204" charset="-122"/>
                        </a:rPr>
                        <a:t> </a:t>
                      </a:r>
                      <a:r>
                        <a:rPr lang="zh-CN" sz="1500" spc="120">
                          <a:solidFill>
                            <a:schemeClr val="tx1"/>
                          </a:solidFill>
                          <a:latin typeface="微软雅黑" panose="020B0503020204020204" charset="-122"/>
                          <a:ea typeface="微软雅黑" panose="020B0503020204020204" charset="-122"/>
                          <a:cs typeface="微软雅黑" panose="020B0503020204020204" charset="-122"/>
                        </a:rPr>
                        <a:t>一般公共预算收入</a:t>
                      </a:r>
                      <a:r>
                        <a:rPr lang="en-US" altLang="zh-CN" sz="1500" spc="120">
                          <a:solidFill>
                            <a:schemeClr val="tx1"/>
                          </a:solidFill>
                          <a:latin typeface="微软雅黑" panose="020B0503020204020204" charset="-122"/>
                          <a:ea typeface="微软雅黑" panose="020B0503020204020204" charset="-122"/>
                          <a:cs typeface="微软雅黑" panose="020B0503020204020204" charset="-122"/>
                        </a:rPr>
                        <a:t>85 000</a:t>
                      </a:r>
                      <a:endParaRPr lang="en-US" altLang="zh-CN" sz="15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5" name="文本框 4"/>
          <p:cNvSpPr txBox="1"/>
          <p:nvPr/>
        </p:nvSpPr>
        <p:spPr>
          <a:xfrm>
            <a:off x="3556000" y="4450080"/>
            <a:ext cx="5080000" cy="696595"/>
          </a:xfrm>
          <a:prstGeom prst="rect">
            <a:avLst/>
          </a:prstGeom>
        </p:spPr>
        <p:txBody>
          <a:bodyPr>
            <a:spAutoFit/>
          </a:bodyPr>
          <a:p>
            <a:endParaRPr lang="en-US" altLang="zh-CN" sz="2600"/>
          </a:p>
          <a:p>
            <a:pPr marL="0" indent="0" defTabSz="266700">
              <a:lnSpc>
                <a:spcPts val="1600"/>
              </a:lnSpc>
              <a:spcBef>
                <a:spcPct val="0"/>
              </a:spcBef>
              <a:spcAft>
                <a:spcPct val="0"/>
              </a:spcAft>
            </a:pPr>
            <a:r>
              <a:rPr lang="zh-CN" altLang="en-US" sz="1600">
                <a:solidFill>
                  <a:srgbClr val="000000"/>
                </a:solidFill>
                <a:latin typeface="方正书宋_GBK"/>
                <a:ea typeface="方正书宋_GBK"/>
              </a:rPr>
              <a:t>　</a:t>
            </a:r>
            <a:endParaRPr lang="zh-CN" altLang="en-US" sz="1600">
              <a:solidFill>
                <a:srgbClr val="000000"/>
              </a:solidFill>
              <a:latin typeface="方正书宋_GBK"/>
              <a:ea typeface="方正书宋_GBK"/>
            </a:endParaRPr>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国库现金管理存款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85800" y="1537335"/>
            <a:ext cx="10871835" cy="48063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现金管理存款”科目核算政府财政将暂时闲置的国库存款存放商业银行或者投资于货币市场形成的资产。本科目应按照业务种类设置“商业银行定期存款”“其他国库现金管理资产”明细科目，并可根据管理需要进行明细核算。本科目期末借方余额反映政府财政开展国库现金管理业务形成的资产。
国库现金管理资产的主要账务处理如下：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、商业银行定期</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）根据国库现金管理有关规定开展商业银行定期存款时，将国库存款转存商业银行，按照存入商业银行的金额，借记本科目，贷记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）商业银行定期存款收回国库时，按照实际收回的金额，借记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科目，按照原存入商业银行的存款本金金额，贷记本科目，按照其差额，贷记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其他国库现金管理业务</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其他国库现金管理业务可根据管理条件和管理需要，参照商业银行定期存款的账务处理。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5"/>
            </p:custDataLst>
          </p:nvPr>
        </p:nvSpPr>
        <p:spPr>
          <a:xfrm>
            <a:off x="925830" y="1050290"/>
            <a:ext cx="10646410" cy="52139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政府会计准则——基本准则》中,资产是指政府会计主体过去的经济业务或者事项形成的,由政府会计主体控制的,预期能够产生服务潜力或者带来经济利益流入的经济资源。财政总会计的资产包括财政存款、国库现金管理资产、有价证券、应收非税收入、应收股利、应收及暂付款项、借出款项、预拨经费、在途款、应收转贷款、股权投资等。其中，流动资产包括财政存款、国库现金管理资产、有价证券、应收非税收入、应收股利、应收及暂付款项、借出款项、预拨经费、在途款;非流动资产包括应收转贷款和股权投资等。总会计核算的资产，应当按照取得或发生时实际金额进行计量。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82905" y="1537335"/>
            <a:ext cx="11351895" cy="10363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【例4-3】 2024年6月,某省财政总会计根据国库现金管理的有关规定,将库款500 000元转存商业银行。转存期满后,国库现金管理存款收回国库,实际收到金额505 000元。财政总会计应编制如下会计分录:</a:t>
            </a:r>
            <a:endPar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7"/>
            </p:custDataLst>
          </p:nvPr>
        </p:nvGraphicFramePr>
        <p:xfrm>
          <a:off x="1755140" y="2717800"/>
          <a:ext cx="8861425" cy="3836035"/>
        </p:xfrm>
        <a:graphic>
          <a:graphicData uri="http://schemas.openxmlformats.org/drawingml/2006/table">
            <a:tbl>
              <a:tblPr/>
              <a:tblGrid>
                <a:gridCol w="4832985"/>
                <a:gridCol w="4028440"/>
              </a:tblGrid>
              <a:tr h="53022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51890">
                <a:tc>
                  <a:txBody>
                    <a:bodyPr/>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将库款转存商业银行时：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借：国库现金管理资产 500 000</a:t>
                      </a:r>
                      <a:br>
                        <a:rPr lang="zh-CN" sz="1400" spc="120">
                          <a:solidFill>
                            <a:schemeClr val="tx1"/>
                          </a:solidFill>
                          <a:latin typeface="微软雅黑" panose="020B0503020204020204" charset="-122"/>
                          <a:ea typeface="微软雅黑" panose="020B0503020204020204" charset="-122"/>
                          <a:cs typeface="微软雅黑" panose="020B0503020204020204" charset="-122"/>
                        </a:rPr>
                      </a:br>
                      <a:r>
                        <a:rPr lang="zh-CN" sz="1400" spc="120">
                          <a:solidFill>
                            <a:schemeClr val="tx1"/>
                          </a:solidFill>
                          <a:latin typeface="微软雅黑" panose="020B0503020204020204" charset="-122"/>
                          <a:ea typeface="微软雅黑" panose="020B0503020204020204" charset="-122"/>
                          <a:cs typeface="微软雅黑" panose="020B0503020204020204" charset="-122"/>
                        </a:rPr>
                        <a:t>贷：国库存款500 000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153920">
                <a:tc>
                  <a:txBody>
                    <a:bodyPr/>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商业银行定期存款收回国库时：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505,000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贷：国库现金管理资产</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非税收入</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商业银行定期存款收回国库时：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342900" indent="-3429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一般公共预算收入</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有价证券、在途款和预拨经费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有价证券的核算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0700" y="1621155"/>
            <a:ext cx="9952355" cy="315023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“有价证券”科目核算政府财政按照有关规定取得并持有的有价证券。本科目应当按照有价证券种类进行明细核算。本科目期末借方余额反映政府财政持有的有价证券金额。
有价证券的主要账务处理如下: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1.购入有价证券时,按照实际支付的金额,借记本科目,贷记“国库存款”“其他财政存款”等科目。
2.转让或到期兑付有价证券时,按照实际收到的金额,借记“国库存款”“其他财政存款”等科目,按照该有价证券的账面余额,贷记本科目,按其差额, 贷记或借记有关收入或费用科目。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有价证券、在途款和预拨经费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有价证券的核算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53515"/>
            <a:ext cx="11214735" cy="7937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【例4-4】 2024年6月25日,某市财政局用暂时闲置的政府性基金</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预算结余资金65 000元购买政府债券。3个月之后,将购买的债券转让,收到款项合计73 000元。财政总会计应编制如下会计分录:</a:t>
            </a:r>
            <a:endPar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340485" y="2701925"/>
          <a:ext cx="8558530" cy="3592195"/>
        </p:xfrm>
        <a:graphic>
          <a:graphicData uri="http://schemas.openxmlformats.org/drawingml/2006/table">
            <a:tbl>
              <a:tblPr/>
              <a:tblGrid>
                <a:gridCol w="3581400"/>
                <a:gridCol w="4977130"/>
              </a:tblGrid>
              <a:tr h="614045">
                <a:tc>
                  <a:txBody>
                    <a:bodyPr/>
                    <a:p>
                      <a:pPr marL="0" indent="685800" algn="ctr">
                        <a:lnSpc>
                          <a:spcPct val="120000"/>
                        </a:lnSpc>
                        <a:spcBef>
                          <a:spcPts val="0"/>
                        </a:spcBef>
                        <a:spcAft>
                          <a:spcPts val="0"/>
                        </a:spcAft>
                      </a:pPr>
                      <a:r>
                        <a:rPr lang="zh-CN" sz="1900" spc="130">
                          <a:latin typeface="微软雅黑" panose="020B0503020204020204" charset="-122"/>
                          <a:ea typeface="微软雅黑" panose="020B0503020204020204" charset="-122"/>
                          <a:cs typeface="微软雅黑" panose="020B0503020204020204" charset="-122"/>
                        </a:rPr>
                        <a:t>财务会计</a:t>
                      </a:r>
                      <a:endParaRPr lang="zh-CN" sz="1900" spc="130">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900" spc="130">
                          <a:latin typeface="微软雅黑" panose="020B0503020204020204" charset="-122"/>
                          <a:ea typeface="微软雅黑" panose="020B0503020204020204" charset="-122"/>
                          <a:cs typeface="微软雅黑" panose="020B0503020204020204" charset="-122"/>
                        </a:rPr>
                        <a:t>预算会计</a:t>
                      </a:r>
                      <a:endParaRPr lang="zh-CN" sz="1900" spc="130">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98245">
                <a:tc>
                  <a:txBody>
                    <a:bodyPr/>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购买政府债券时：</a:t>
                      </a:r>
                      <a:endParaRPr lang="zh-CN" sz="1700" spc="13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借：有价证券 65 000</a:t>
                      </a:r>
                      <a:br>
                        <a:rPr lang="zh-CN" sz="1700" spc="130">
                          <a:latin typeface="微软雅黑" panose="020B0503020204020204" charset="-122"/>
                          <a:ea typeface="微软雅黑" panose="020B0503020204020204" charset="-122"/>
                          <a:cs typeface="微软雅黑" panose="020B0503020204020204" charset="-122"/>
                        </a:rPr>
                      </a:br>
                      <a:r>
                        <a:rPr lang="zh-CN" sz="1700" spc="130">
                          <a:latin typeface="微软雅黑" panose="020B0503020204020204" charset="-122"/>
                          <a:ea typeface="微软雅黑" panose="020B0503020204020204" charset="-122"/>
                          <a:cs typeface="微软雅黑" panose="020B0503020204020204" charset="-122"/>
                        </a:rPr>
                        <a:t>贷：国库存款65 000</a:t>
                      </a:r>
                      <a:endParaRPr lang="zh-CN" sz="1700" spc="130">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a:t>
                      </a:r>
                      <a:endParaRPr lang="zh-CN" sz="1700" spc="130">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779905">
                <a:tc>
                  <a:txBody>
                    <a:bodyPr/>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转让政府债券时：</a:t>
                      </a:r>
                      <a:endParaRPr lang="zh-CN" sz="1700" spc="13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借：国库存款73 000</a:t>
                      </a:r>
                      <a:endParaRPr lang="zh-CN" sz="1700" spc="13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     贷：有价证券  65 000</a:t>
                      </a:r>
                      <a:endParaRPr lang="zh-CN" sz="1700" spc="13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         非税收入   8 000</a:t>
                      </a:r>
                      <a:endParaRPr lang="zh-CN" sz="1700" spc="130">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转让政府债券时：</a:t>
                      </a:r>
                      <a:endParaRPr lang="zh-CN" sz="1700" spc="13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借：资金结存-库款资金结存8 000</a:t>
                      </a:r>
                      <a:endParaRPr lang="zh-CN" sz="1700" spc="130">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latin typeface="微软雅黑" panose="020B0503020204020204" charset="-122"/>
                          <a:ea typeface="微软雅黑" panose="020B0503020204020204" charset="-122"/>
                          <a:cs typeface="微软雅黑" panose="020B0503020204020204" charset="-122"/>
                        </a:rPr>
                        <a:t>     贷：政府性基金预算收入  8 000</a:t>
                      </a:r>
                      <a:endParaRPr lang="zh-CN" sz="1700" spc="130">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有价证券、在途款和预拨经费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0" y="762000"/>
            <a:ext cx="112776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在途款的核算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74015" y="1684655"/>
            <a:ext cx="11360785" cy="454469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清理和核实一年的财政收支,保证属于当年的财政收支能全部反映到当年的财政决算中,根据国库制度的规定,年度终了后,支库应设置十天的库款报解整理期。在设置报告清理期的年度,库款报解整理期相应顺延。在库款报解整理期和报告清理期内,有些属于上年度的收入需要补充缴库,有些不合规定的支出需要收回。这些资金活动虽发生在新年度,但其会计事项应属于上一年度，这些资金就是在途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“在途款”科目核算报告清理期和库款报解整理期内发生的需要通过本科目过渡处理的属于上年度收入、费用等业务的款项。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在途款的主要账务处理如下: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报告清理期和库款报解整理期内收到属于上年度收入时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在上年度账务中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贷记有关收入科目或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收回属于上年度费用等款项时，在上年度账务中，借记本科目，贷记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预拨经费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或有关费用科目。冲转在途款时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在本年度账务中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有价证券、在途款和预拨经费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457200" y="1453515"/>
            <a:ext cx="11214735" cy="7937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4-5</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2024</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某市财政在库款报解整理期内收到上年度的非税收入</a:t>
            </a:r>
            <a:r>
              <a:rPr lang="en-US" altLang="zh-CN"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4 500</a:t>
            </a:r>
            <a:r>
              <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9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7" name="表格 6"/>
          <p:cNvGraphicFramePr/>
          <p:nvPr>
            <p:custDataLst>
              <p:tags r:id="rId7"/>
            </p:custDataLst>
          </p:nvPr>
        </p:nvGraphicFramePr>
        <p:xfrm>
          <a:off x="1833880" y="2317115"/>
          <a:ext cx="8119745" cy="3391535"/>
        </p:xfrm>
        <a:graphic>
          <a:graphicData uri="http://schemas.openxmlformats.org/drawingml/2006/table">
            <a:tbl>
              <a:tblPr/>
              <a:tblGrid>
                <a:gridCol w="3232150"/>
                <a:gridCol w="4887595"/>
              </a:tblGrid>
              <a:tr h="43497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7828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在上年度账上：</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借：在途款 4 500</a:t>
                      </a:r>
                      <a:br>
                        <a:rPr lang="zh-CN" sz="1600" spc="120">
                          <a:solidFill>
                            <a:schemeClr val="tx1"/>
                          </a:solidFill>
                          <a:latin typeface="微软雅黑" panose="020B0503020204020204" charset="-122"/>
                          <a:ea typeface="微软雅黑" panose="020B0503020204020204" charset="-122"/>
                          <a:cs typeface="微软雅黑" panose="020B0503020204020204" charset="-122"/>
                        </a:rPr>
                      </a:br>
                      <a:r>
                        <a:rPr lang="zh-CN" sz="1600" spc="120">
                          <a:solidFill>
                            <a:schemeClr val="tx1"/>
                          </a:solidFill>
                          <a:latin typeface="微软雅黑" panose="020B0503020204020204" charset="-122"/>
                          <a:ea typeface="微软雅黑" panose="020B0503020204020204" charset="-122"/>
                          <a:cs typeface="微软雅黑" panose="020B0503020204020204" charset="-122"/>
                        </a:rPr>
                        <a:t>贷：非税收入4 500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在上年度账上：</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在途资金结存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4 500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贷：一般公共预算收入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4 500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7828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在新年度账上</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4 500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贷：在途款</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4 500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在新年度账上</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4 500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在途资金结存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4 500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12" name="副标题"/>
          <p:cNvSpPr txBox="1"/>
          <p:nvPr>
            <p:custDataLst>
              <p:tags r:id="rId8"/>
            </p:custDataLst>
          </p:nvPr>
        </p:nvSpPr>
        <p:spPr>
          <a:xfrm>
            <a:off x="457200" y="762000"/>
            <a:ext cx="112776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在途款的核算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Tree>
    <p:custDataLst>
      <p:tags r:id="rId9"/>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有价证券、在途款和预拨经费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预拨经费的核算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43535" y="1536065"/>
            <a:ext cx="11391265" cy="38004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拨经费”科目核算政府财政按照预拨经费管理有关规定预拨给预算单位尚未列为费用的款项。本科目应当按照预算单位等进行明细核算。本科目借方余额反映政府财政年末尚未转列费用或尚待收回的预拨经费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预拨经费的主要账务处理如下：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1.拨出款项时,借记本科目,贷记“国库存款”科目。
2.转列费用时，借记有关费用科目，贷记本科目。
3.收回预拨款项时，借记“国库存款”等科目，贷记本科目。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有价证券、在途款和预拨经费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预拨经费的核算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065"/>
            <a:ext cx="11276965" cy="9810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【例4-6】 某市财政2024年1月按照规定用一般公共预算资金向所属某行政单位预拨商品和服务拨款费用50 000元。该市财政总计在2024年3月按照规定将该笔预拨经费转作费用。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915160" y="2717800"/>
          <a:ext cx="8376285" cy="3399155"/>
        </p:xfrm>
        <a:graphic>
          <a:graphicData uri="http://schemas.openxmlformats.org/drawingml/2006/table">
            <a:tbl>
              <a:tblPr/>
              <a:tblGrid>
                <a:gridCol w="3789045"/>
                <a:gridCol w="4587240"/>
              </a:tblGrid>
              <a:tr h="43624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15695">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2024年1月：</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借：预拨经费 50 000</a:t>
                      </a:r>
                      <a:b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b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贷：国库存款50 000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借：待处理支出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847215">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借：政府机关商品和服务拨款费用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贷：预拨经费</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3</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贷：待处理支出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一、借出款的</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核算</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4540" y="1492885"/>
            <a:ext cx="9842500" cy="44443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借出款项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出款项”科目用来核算政府财政按照对外借款管理有关规定借给预算单位临时急需，并按期收回的款项。在财政国库集中支付制度下,财政部门借给所属预算单位临时急需的款项,其实现方式可以是采用财政直接支付的方式为所属预算单位支付财政资金,或者向所属预算单位零余额账户拨付用款额度供其采用财政授权支付的方式。由于没有相应的预算安排,因此,所属预算单位在使用临时急需财政资金时,财政总会计不能列报支出,应当做借出款项处理,属于财政部门的债权。本科目应按照借款单位进行明细核算。本科目期末借方余额反映政府财政借给预算单位尚未收回的款项。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注意“借出款项”与“下级往来”的区别主要是对象不同,“借出款项”借出的对象是所属本级的预算单位,而“下级往来”的债务人往往是下级财政。</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“借出款项”的主要账务处理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1.将款项借出时,按照实际支付的金额,借记本科目,贷记“国库存款”等科目。
2.收回借款时,按照实际收到的金额,借记“国库存款”等科目,贷记本科目。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“借出款项”的主要账务处理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085215" y="1536700"/>
            <a:ext cx="10578465" cy="137985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【例4-7】 2024年6月27日,某市财政因所属单位临时急需资金,借给该单位一般公共预算款项18 000元。15天后,市财政全额收回了向该所属单位借出的款项18 000元。财政总预算会计应编制如下会计分录: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514600" y="2717800"/>
          <a:ext cx="8302625" cy="3545840"/>
        </p:xfrm>
        <a:graphic>
          <a:graphicData uri="http://schemas.openxmlformats.org/drawingml/2006/table">
            <a:tbl>
              <a:tblPr/>
              <a:tblGrid>
                <a:gridCol w="4766310"/>
                <a:gridCol w="3536315"/>
              </a:tblGrid>
              <a:tr h="707390">
                <a:tc>
                  <a:txBody>
                    <a:bodyPr/>
                    <a:p>
                      <a:pPr marL="0" indent="6858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1922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借出款项时：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借：借出款项 18 000</a:t>
                      </a:r>
                      <a:br>
                        <a:rPr lang="zh-CN" sz="1600" spc="120">
                          <a:solidFill>
                            <a:schemeClr val="tx1"/>
                          </a:solidFill>
                          <a:latin typeface="微软雅黑" panose="020B0503020204020204" charset="-122"/>
                          <a:ea typeface="微软雅黑" panose="020B0503020204020204" charset="-122"/>
                          <a:cs typeface="微软雅黑" panose="020B0503020204020204" charset="-122"/>
                        </a:rPr>
                      </a:b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贷：国库存款18 000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1922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收回款项时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18 000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贷：借出款项</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18 000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7" name="边界"/>
          <p:cNvSpPr/>
          <p:nvPr>
            <p:custDataLst>
              <p:tags r:id="rId5"/>
            </p:custDataLst>
          </p:nvPr>
        </p:nvSpPr>
        <p:spPr>
          <a:xfrm>
            <a:off x="2714682" y="811847"/>
            <a:ext cx="5879389" cy="5187950"/>
          </a:xfrm>
          <a:prstGeom prst="rect">
            <a:avLst/>
          </a:prstGeom>
          <a:solidFill>
            <a:srgbClr val="FFFFFF">
              <a:alpha val="0"/>
            </a:srgbClr>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12" name="任意多边形: 形状 103"/>
          <p:cNvSpPr/>
          <p:nvPr>
            <p:custDataLst>
              <p:tags r:id="rId6"/>
            </p:custDataLst>
          </p:nvPr>
        </p:nvSpPr>
        <p:spPr>
          <a:xfrm>
            <a:off x="2709641" y="4199897"/>
            <a:ext cx="758422" cy="841971"/>
          </a:xfrm>
          <a:custGeom>
            <a:avLst/>
            <a:gdLst>
              <a:gd name="connsiteX0" fmla="*/ -154 w 791051"/>
              <a:gd name="connsiteY0" fmla="*/ 275204 h 878219"/>
              <a:gd name="connsiteX1" fmla="*/ -154 w 791051"/>
              <a:gd name="connsiteY1" fmla="*/ 602388 h 878219"/>
              <a:gd name="connsiteX2" fmla="*/ 55758 w 791051"/>
              <a:gd name="connsiteY2" fmla="*/ 699257 h 878219"/>
              <a:gd name="connsiteX3" fmla="*/ 339127 w 791051"/>
              <a:gd name="connsiteY3" fmla="*/ 862896 h 878219"/>
              <a:gd name="connsiteX4" fmla="*/ 451046 w 791051"/>
              <a:gd name="connsiteY4" fmla="*/ 862896 h 878219"/>
              <a:gd name="connsiteX5" fmla="*/ 734891 w 791051"/>
              <a:gd name="connsiteY5" fmla="*/ 699257 h 878219"/>
              <a:gd name="connsiteX6" fmla="*/ 790898 w 791051"/>
              <a:gd name="connsiteY6" fmla="*/ 602388 h 878219"/>
              <a:gd name="connsiteX7" fmla="*/ 790898 w 791051"/>
              <a:gd name="connsiteY7" fmla="*/ 275204 h 878219"/>
              <a:gd name="connsiteX8" fmla="*/ 734891 w 791051"/>
              <a:gd name="connsiteY8" fmla="*/ 178239 h 878219"/>
              <a:gd name="connsiteX9" fmla="*/ 451046 w 791051"/>
              <a:gd name="connsiteY9" fmla="*/ 14695 h 878219"/>
              <a:gd name="connsiteX10" fmla="*/ 339127 w 791051"/>
              <a:gd name="connsiteY10" fmla="*/ 14695 h 878219"/>
              <a:gd name="connsiteX11" fmla="*/ 55758 w 791051"/>
              <a:gd name="connsiteY11" fmla="*/ 178239 h 878219"/>
              <a:gd name="connsiteX12" fmla="*/ -154 w 791051"/>
              <a:gd name="connsiteY12" fmla="*/ 275204 h 878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1051" h="878219">
                <a:moveTo>
                  <a:pt x="-154" y="275204"/>
                </a:moveTo>
                <a:lnTo>
                  <a:pt x="-154" y="602388"/>
                </a:lnTo>
                <a:cubicBezTo>
                  <a:pt x="-125" y="642335"/>
                  <a:pt x="21182" y="679245"/>
                  <a:pt x="55758" y="699257"/>
                </a:cubicBezTo>
                <a:lnTo>
                  <a:pt x="339127" y="862896"/>
                </a:lnTo>
                <a:cubicBezTo>
                  <a:pt x="373750" y="882908"/>
                  <a:pt x="416422" y="882908"/>
                  <a:pt x="451046" y="862896"/>
                </a:cubicBezTo>
                <a:lnTo>
                  <a:pt x="734891" y="699257"/>
                </a:lnTo>
                <a:cubicBezTo>
                  <a:pt x="769523" y="679283"/>
                  <a:pt x="790869" y="642364"/>
                  <a:pt x="790898" y="602388"/>
                </a:cubicBezTo>
                <a:lnTo>
                  <a:pt x="790898" y="275204"/>
                </a:lnTo>
                <a:cubicBezTo>
                  <a:pt x="790898" y="235199"/>
                  <a:pt x="769552" y="198223"/>
                  <a:pt x="734891" y="178239"/>
                </a:cubicBezTo>
                <a:lnTo>
                  <a:pt x="451046" y="14695"/>
                </a:lnTo>
                <a:cubicBezTo>
                  <a:pt x="416422" y="-5317"/>
                  <a:pt x="373750" y="-5317"/>
                  <a:pt x="339127" y="14695"/>
                </a:cubicBezTo>
                <a:lnTo>
                  <a:pt x="55758" y="178239"/>
                </a:lnTo>
                <a:cubicBezTo>
                  <a:pt x="21154" y="198261"/>
                  <a:pt x="-154" y="235218"/>
                  <a:pt x="-154" y="275204"/>
                </a:cubicBezTo>
                <a:close/>
              </a:path>
            </a:pathLst>
          </a:custGeom>
          <a:solidFill>
            <a:schemeClr val="accent2"/>
          </a:solidFill>
          <a:ln w="9525" cap="flat">
            <a:noFill/>
            <a:prstDash val="solid"/>
            <a:miter/>
          </a:ln>
        </p:spPr>
        <p:txBody>
          <a:bodyPr rot="0" spcFirstLastPara="0" vertOverflow="overflow" horzOverflow="overflow" vert="horz" wrap="none" lIns="0" tIns="0" rIns="0" bIns="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ctr" fontAlgn="auto">
              <a:lnSpc>
                <a:spcPct val="100000"/>
              </a:lnSpc>
              <a:buClrTx/>
              <a:buSzTx/>
              <a:buFontTx/>
            </a:pPr>
            <a:r>
              <a:rPr lang="en-US" altLang="zh-CN" sz="2000" b="1">
                <a:solidFill>
                  <a:srgbClr val="FFFFFF"/>
                </a:solidFill>
                <a:uFillTx/>
                <a:cs typeface="微软雅黑" panose="020B0503020204020204" charset="-122"/>
                <a:sym typeface="+mn-ea"/>
              </a:rPr>
              <a:t>02</a:t>
            </a:r>
            <a:endParaRPr lang="en-US" altLang="zh-CN" sz="2000" b="1">
              <a:solidFill>
                <a:srgbClr val="FFFFFF"/>
              </a:solidFill>
              <a:uFillTx/>
              <a:cs typeface="微软雅黑" panose="020B0503020204020204" charset="-122"/>
              <a:sym typeface="+mn-ea"/>
            </a:endParaRPr>
          </a:p>
        </p:txBody>
      </p:sp>
      <p:sp>
        <p:nvSpPr>
          <p:cNvPr id="16" name="任意多边形: 形状 103"/>
          <p:cNvSpPr/>
          <p:nvPr>
            <p:custDataLst>
              <p:tags r:id="rId7"/>
            </p:custDataLst>
          </p:nvPr>
        </p:nvSpPr>
        <p:spPr>
          <a:xfrm>
            <a:off x="2724766" y="1513369"/>
            <a:ext cx="758422" cy="841971"/>
          </a:xfrm>
          <a:custGeom>
            <a:avLst/>
            <a:gdLst>
              <a:gd name="connsiteX0" fmla="*/ -154 w 791051"/>
              <a:gd name="connsiteY0" fmla="*/ 275204 h 878219"/>
              <a:gd name="connsiteX1" fmla="*/ -154 w 791051"/>
              <a:gd name="connsiteY1" fmla="*/ 602388 h 878219"/>
              <a:gd name="connsiteX2" fmla="*/ 55758 w 791051"/>
              <a:gd name="connsiteY2" fmla="*/ 699257 h 878219"/>
              <a:gd name="connsiteX3" fmla="*/ 339127 w 791051"/>
              <a:gd name="connsiteY3" fmla="*/ 862896 h 878219"/>
              <a:gd name="connsiteX4" fmla="*/ 451046 w 791051"/>
              <a:gd name="connsiteY4" fmla="*/ 862896 h 878219"/>
              <a:gd name="connsiteX5" fmla="*/ 734891 w 791051"/>
              <a:gd name="connsiteY5" fmla="*/ 699257 h 878219"/>
              <a:gd name="connsiteX6" fmla="*/ 790898 w 791051"/>
              <a:gd name="connsiteY6" fmla="*/ 602388 h 878219"/>
              <a:gd name="connsiteX7" fmla="*/ 790898 w 791051"/>
              <a:gd name="connsiteY7" fmla="*/ 275204 h 878219"/>
              <a:gd name="connsiteX8" fmla="*/ 734891 w 791051"/>
              <a:gd name="connsiteY8" fmla="*/ 178239 h 878219"/>
              <a:gd name="connsiteX9" fmla="*/ 451046 w 791051"/>
              <a:gd name="connsiteY9" fmla="*/ 14695 h 878219"/>
              <a:gd name="connsiteX10" fmla="*/ 339127 w 791051"/>
              <a:gd name="connsiteY10" fmla="*/ 14695 h 878219"/>
              <a:gd name="connsiteX11" fmla="*/ 55758 w 791051"/>
              <a:gd name="connsiteY11" fmla="*/ 178239 h 878219"/>
              <a:gd name="connsiteX12" fmla="*/ -154 w 791051"/>
              <a:gd name="connsiteY12" fmla="*/ 275204 h 878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1051" h="878219">
                <a:moveTo>
                  <a:pt x="-154" y="275204"/>
                </a:moveTo>
                <a:lnTo>
                  <a:pt x="-154" y="602388"/>
                </a:lnTo>
                <a:cubicBezTo>
                  <a:pt x="-125" y="642335"/>
                  <a:pt x="21182" y="679245"/>
                  <a:pt x="55758" y="699257"/>
                </a:cubicBezTo>
                <a:lnTo>
                  <a:pt x="339127" y="862896"/>
                </a:lnTo>
                <a:cubicBezTo>
                  <a:pt x="373750" y="882908"/>
                  <a:pt x="416422" y="882908"/>
                  <a:pt x="451046" y="862896"/>
                </a:cubicBezTo>
                <a:lnTo>
                  <a:pt x="734891" y="699257"/>
                </a:lnTo>
                <a:cubicBezTo>
                  <a:pt x="769523" y="679283"/>
                  <a:pt x="790869" y="642364"/>
                  <a:pt x="790898" y="602388"/>
                </a:cubicBezTo>
                <a:lnTo>
                  <a:pt x="790898" y="275204"/>
                </a:lnTo>
                <a:cubicBezTo>
                  <a:pt x="790898" y="235199"/>
                  <a:pt x="769552" y="198223"/>
                  <a:pt x="734891" y="178239"/>
                </a:cubicBezTo>
                <a:lnTo>
                  <a:pt x="451046" y="14695"/>
                </a:lnTo>
                <a:cubicBezTo>
                  <a:pt x="416422" y="-5317"/>
                  <a:pt x="373750" y="-5317"/>
                  <a:pt x="339127" y="14695"/>
                </a:cubicBezTo>
                <a:lnTo>
                  <a:pt x="55758" y="178239"/>
                </a:lnTo>
                <a:cubicBezTo>
                  <a:pt x="21154" y="198261"/>
                  <a:pt x="-154" y="235218"/>
                  <a:pt x="-154" y="275204"/>
                </a:cubicBezTo>
                <a:close/>
              </a:path>
            </a:pathLst>
          </a:custGeom>
          <a:solidFill>
            <a:schemeClr val="accent1"/>
          </a:solidFill>
          <a:ln w="9525" cap="flat">
            <a:noFill/>
            <a:prstDash val="solid"/>
            <a:miter/>
          </a:ln>
        </p:spPr>
        <p:txBody>
          <a:bodyPr rot="0" spcFirstLastPara="0" vertOverflow="overflow" horzOverflow="overflow" vert="horz" wrap="none" lIns="0" tIns="0" rIns="0" bIns="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ctr" fontAlgn="auto">
              <a:lnSpc>
                <a:spcPct val="100000"/>
              </a:lnSpc>
              <a:buClrTx/>
              <a:buSzTx/>
              <a:buFontTx/>
            </a:pPr>
            <a:r>
              <a:rPr lang="en-US" altLang="zh-CN" sz="2000" b="1">
                <a:solidFill>
                  <a:srgbClr val="FFFFFF"/>
                </a:solidFill>
                <a:uFillTx/>
                <a:cs typeface="微软雅黑" panose="020B0503020204020204" charset="-122"/>
                <a:sym typeface="+mn-ea"/>
              </a:rPr>
              <a:t>01</a:t>
            </a:r>
            <a:endParaRPr lang="en-US" altLang="zh-CN" sz="2000" b="1">
              <a:solidFill>
                <a:srgbClr val="FFFFFF"/>
              </a:solidFill>
              <a:uFillTx/>
              <a:cs typeface="微软雅黑" panose="020B0503020204020204" charset="-122"/>
              <a:sym typeface="+mn-ea"/>
            </a:endParaRPr>
          </a:p>
        </p:txBody>
      </p:sp>
      <p:sp>
        <p:nvSpPr>
          <p:cNvPr id="148" name="正文"/>
          <p:cNvSpPr txBox="1"/>
          <p:nvPr>
            <p:custDataLst>
              <p:tags r:id="rId8"/>
            </p:custDataLst>
          </p:nvPr>
        </p:nvSpPr>
        <p:spPr>
          <a:xfrm>
            <a:off x="3750945" y="811530"/>
            <a:ext cx="5748020" cy="2385060"/>
          </a:xfrm>
          <a:prstGeom prst="rect">
            <a:avLst/>
          </a:prstGeom>
          <a:noFill/>
        </p:spPr>
        <p:txBody>
          <a:bodyPr wrap="square" lIns="0" tIns="0" rIns="0" bIns="71755" rtlCol="0" anchor="ctr" anchorCtr="0">
            <a:noAutofit/>
          </a:bodyPr>
          <a:lstStyle/>
          <a:p>
            <a:pPr indent="0" algn="just" fontAlgn="auto">
              <a:lnSpc>
                <a:spcPct val="150000"/>
              </a:lnSpc>
            </a:pPr>
            <a:r>
              <a:rPr lang="zh-CN" altLang="en-US" dirty="0">
                <a:solidFill>
                  <a:schemeClr val="tx1">
                    <a:lumMod val="85000"/>
                    <a:lumOff val="15000"/>
                  </a:schemeClr>
                </a:solidFill>
                <a:uFillTx/>
                <a:latin typeface="微软雅黑" panose="020B0503020204020204" charset="-122"/>
                <a:cs typeface="微软雅黑" panose="020B0503020204020204" charset="-122"/>
                <a:sym typeface="+mn-ea"/>
              </a:rPr>
              <a:t>财政存款是指政府财政部门代表政府管理的国库存款和其他财政存款等。财政存款的支配权属于同级政府财政部门</a:t>
            </a:r>
            <a:r>
              <a:rPr lang="en-US" altLang="zh-CN" dirty="0">
                <a:solidFill>
                  <a:schemeClr val="tx1">
                    <a:lumMod val="85000"/>
                    <a:lumOff val="15000"/>
                  </a:schemeClr>
                </a:solidFill>
                <a:uFillTx/>
                <a:latin typeface="微软雅黑" panose="020B0503020204020204" charset="-122"/>
                <a:cs typeface="微软雅黑" panose="020B0503020204020204" charset="-122"/>
                <a:sym typeface="+mn-ea"/>
              </a:rPr>
              <a:t>,</a:t>
            </a:r>
            <a:r>
              <a:rPr lang="zh-CN" altLang="en-US" dirty="0">
                <a:solidFill>
                  <a:schemeClr val="tx1">
                    <a:lumMod val="85000"/>
                    <a:lumOff val="15000"/>
                  </a:schemeClr>
                </a:solidFill>
                <a:uFillTx/>
                <a:latin typeface="微软雅黑" panose="020B0503020204020204" charset="-122"/>
                <a:cs typeface="微软雅黑" panose="020B0503020204020204" charset="-122"/>
                <a:sym typeface="+mn-ea"/>
              </a:rPr>
              <a:t>并由总会计负责管理</a:t>
            </a:r>
            <a:r>
              <a:rPr lang="en-US" altLang="zh-CN" dirty="0">
                <a:solidFill>
                  <a:schemeClr val="tx1">
                    <a:lumMod val="85000"/>
                    <a:lumOff val="15000"/>
                  </a:schemeClr>
                </a:solidFill>
                <a:uFillTx/>
                <a:latin typeface="微软雅黑" panose="020B0503020204020204" charset="-122"/>
                <a:cs typeface="微软雅黑" panose="020B0503020204020204" charset="-122"/>
                <a:sym typeface="+mn-ea"/>
              </a:rPr>
              <a:t>,</a:t>
            </a:r>
            <a:r>
              <a:rPr lang="zh-CN" altLang="en-US" dirty="0">
                <a:solidFill>
                  <a:schemeClr val="tx1">
                    <a:lumMod val="85000"/>
                    <a:lumOff val="15000"/>
                  </a:schemeClr>
                </a:solidFill>
                <a:uFillTx/>
                <a:latin typeface="微软雅黑" panose="020B0503020204020204" charset="-122"/>
                <a:cs typeface="微软雅黑" panose="020B0503020204020204" charset="-122"/>
                <a:sym typeface="+mn-ea"/>
              </a:rPr>
              <a:t>统一在国库或选定的银行开立存款账户</a:t>
            </a:r>
            <a:r>
              <a:rPr lang="en-US" altLang="zh-CN" dirty="0">
                <a:solidFill>
                  <a:schemeClr val="tx1">
                    <a:lumMod val="85000"/>
                    <a:lumOff val="15000"/>
                  </a:schemeClr>
                </a:solidFill>
                <a:uFillTx/>
                <a:latin typeface="微软雅黑" panose="020B0503020204020204" charset="-122"/>
                <a:cs typeface="微软雅黑" panose="020B0503020204020204" charset="-122"/>
                <a:sym typeface="+mn-ea"/>
              </a:rPr>
              <a:t>,</a:t>
            </a:r>
            <a:r>
              <a:rPr lang="zh-CN" altLang="en-US" dirty="0">
                <a:solidFill>
                  <a:schemeClr val="tx1">
                    <a:lumMod val="85000"/>
                    <a:lumOff val="15000"/>
                  </a:schemeClr>
                </a:solidFill>
                <a:uFillTx/>
                <a:latin typeface="微软雅黑" panose="020B0503020204020204" charset="-122"/>
                <a:cs typeface="微软雅黑" panose="020B0503020204020204" charset="-122"/>
                <a:sym typeface="+mn-ea"/>
              </a:rPr>
              <a:t>统一收付</a:t>
            </a:r>
            <a:r>
              <a:rPr lang="en-US" altLang="zh-CN" dirty="0">
                <a:solidFill>
                  <a:schemeClr val="tx1">
                    <a:lumMod val="85000"/>
                    <a:lumOff val="15000"/>
                  </a:schemeClr>
                </a:solidFill>
                <a:uFillTx/>
                <a:latin typeface="微软雅黑" panose="020B0503020204020204" charset="-122"/>
                <a:cs typeface="微软雅黑" panose="020B0503020204020204" charset="-122"/>
                <a:sym typeface="+mn-ea"/>
              </a:rPr>
              <a:t>,</a:t>
            </a:r>
            <a:r>
              <a:rPr lang="zh-CN" altLang="en-US" dirty="0">
                <a:solidFill>
                  <a:schemeClr val="tx1">
                    <a:lumMod val="85000"/>
                    <a:lumOff val="15000"/>
                  </a:schemeClr>
                </a:solidFill>
                <a:uFillTx/>
                <a:latin typeface="微软雅黑" panose="020B0503020204020204" charset="-122"/>
                <a:cs typeface="微软雅黑" panose="020B0503020204020204" charset="-122"/>
                <a:sym typeface="+mn-ea"/>
              </a:rPr>
              <a:t>不得透支</a:t>
            </a:r>
            <a:r>
              <a:rPr lang="en-US" altLang="zh-CN" dirty="0">
                <a:solidFill>
                  <a:schemeClr val="tx1">
                    <a:lumMod val="85000"/>
                    <a:lumOff val="15000"/>
                  </a:schemeClr>
                </a:solidFill>
                <a:uFillTx/>
                <a:latin typeface="微软雅黑" panose="020B0503020204020204" charset="-122"/>
                <a:cs typeface="微软雅黑" panose="020B0503020204020204" charset="-122"/>
                <a:sym typeface="+mn-ea"/>
              </a:rPr>
              <a:t>,</a:t>
            </a:r>
            <a:r>
              <a:rPr lang="zh-CN" altLang="en-US" dirty="0">
                <a:solidFill>
                  <a:schemeClr val="tx1">
                    <a:lumMod val="85000"/>
                    <a:lumOff val="15000"/>
                  </a:schemeClr>
                </a:solidFill>
                <a:uFillTx/>
                <a:latin typeface="微软雅黑" panose="020B0503020204020204" charset="-122"/>
                <a:cs typeface="微软雅黑" panose="020B0503020204020204" charset="-122"/>
                <a:sym typeface="+mn-ea"/>
              </a:rPr>
              <a:t>不得提取现金。</a:t>
            </a:r>
            <a:endParaRPr lang="zh-CN" altLang="en-US" dirty="0">
              <a:solidFill>
                <a:schemeClr val="tx1">
                  <a:lumMod val="85000"/>
                  <a:lumOff val="15000"/>
                </a:schemeClr>
              </a:solidFill>
              <a:uFillTx/>
              <a:latin typeface="微软雅黑" panose="020B0503020204020204" charset="-122"/>
              <a:cs typeface="微软雅黑" panose="020B0503020204020204" charset="-122"/>
              <a:sym typeface="+mn-ea"/>
            </a:endParaRPr>
          </a:p>
        </p:txBody>
      </p:sp>
      <p:sp>
        <p:nvSpPr>
          <p:cNvPr id="13" name="正文"/>
          <p:cNvSpPr txBox="1"/>
          <p:nvPr>
            <p:custDataLst>
              <p:tags r:id="rId9"/>
            </p:custDataLst>
          </p:nvPr>
        </p:nvSpPr>
        <p:spPr>
          <a:xfrm>
            <a:off x="3751580" y="3498215"/>
            <a:ext cx="5748020" cy="2370455"/>
          </a:xfrm>
          <a:prstGeom prst="rect">
            <a:avLst/>
          </a:prstGeom>
          <a:noFill/>
        </p:spPr>
        <p:txBody>
          <a:bodyPr wrap="square" lIns="0" tIns="0" rIns="0" bIns="71755" rtlCol="0" anchor="ctr" anchorCtr="0">
            <a:noAutofit/>
          </a:bodyPr>
          <a:lstStyle/>
          <a:p>
            <a:pPr indent="0" algn="just" fontAlgn="auto">
              <a:lnSpc>
                <a:spcPct val="150000"/>
              </a:lnSpc>
            </a:pPr>
            <a:r>
              <a:rPr lang="zh-CN" altLang="en-US" dirty="0">
                <a:solidFill>
                  <a:schemeClr val="tx1">
                    <a:lumMod val="85000"/>
                    <a:lumOff val="15000"/>
                  </a:schemeClr>
                </a:solidFill>
                <a:uFillTx/>
                <a:latin typeface="微软雅黑" panose="020B0503020204020204" charset="-122"/>
                <a:cs typeface="微软雅黑" panose="020B0503020204020204" charset="-122"/>
                <a:sym typeface="+mn-ea"/>
              </a:rPr>
              <a:t>国库现金管理资产是指政府财政在确保支付需要前提下，将暂时闲置的国库存款存放商业银行或者投资于货币市场形成的资产，包括国库现金管理商业银行定期存款以及国库现金管理其他资产</a:t>
            </a:r>
            <a:r>
              <a:rPr lang="zh-CN" altLang="en-US" sz="1600" dirty="0">
                <a:solidFill>
                  <a:schemeClr val="tx1">
                    <a:lumMod val="85000"/>
                    <a:lumOff val="15000"/>
                  </a:schemeClr>
                </a:solidFill>
                <a:uFillTx/>
                <a:latin typeface="微软雅黑" panose="020B0503020204020204" charset="-122"/>
                <a:cs typeface="微软雅黑" panose="020B0503020204020204" charset="-122"/>
                <a:sym typeface="+mn-ea"/>
              </a:rPr>
              <a:t>。</a:t>
            </a:r>
            <a:endParaRPr lang="zh-CN" altLang="en-US" sz="1600" dirty="0">
              <a:solidFill>
                <a:schemeClr val="tx1">
                  <a:lumMod val="85000"/>
                  <a:lumOff val="15000"/>
                </a:schemeClr>
              </a:solidFill>
              <a:uFillTx/>
              <a:latin typeface="微软雅黑" panose="020B0503020204020204" charset="-122"/>
              <a:cs typeface="微软雅黑" panose="020B0503020204020204" charset="-122"/>
              <a:sym typeface="+mn-ea"/>
            </a:endParaRPr>
          </a:p>
        </p:txBody>
      </p:sp>
    </p:spTree>
    <p:custDataLst>
      <p:tags r:id="rId10"/>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二、与下级往来的</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核算</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9590" y="1537335"/>
            <a:ext cx="11404600" cy="393255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“与下级往来”科目核算本级政府财政与下级政府财政的往来待结算款项。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上下级往来款项有两种情况:一是由于财政资金的补助、上解结算事项等形成的应补未补、应解未解款项从而发生的债权或债务;二是上下级财政之间财政资金周转调度的结果。预算收入和预算支出在年度内并不总是平衡的,财政总预算在年度的收支过程中有可能在某个时期出现支出大于收入的状况,此时如果通过使用预算周转金或者通过动用预算稳定调节金等方式,预算收支仍不能平衡,下级财政可以向上级财政申请借款,上级财政也可以向有结余的下级财政借入款项。这些款项就是财政之间的往来款项。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二、与下级往来的</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核算</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536700"/>
            <a:ext cx="11278235" cy="37763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种往来结算的特点是:既可能是上级财政欠下级财政,也可能是下级财政欠上级财政。所以不论是“与上级往来”还是“与下级往来”,都是双重性质的账户,有时是债权有时是债务。但在一般情况下,多数表现为下级财政对上级财政的欠款,因此将“与下级往来”列为资产类,“与上级往来”则列为负债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为了核算与下级财政的往来结算款项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科目。该科目借方记债权发生和增加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债务减少和清偿。贷方记债权的减少和回收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债务发生和增加。科目期末借方余额反映下级政府财政欠本级政府财政的款项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期末贷方余额反映本级政府财政欠下级政府财政的款项。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科目应当按照下级政府财政进行明细核算。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“与下级往来”的主要账务处理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6430" y="1513205"/>
            <a:ext cx="11254105" cy="393827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拨付下级政府财政款项时,借记本科目,贷记“国库存款”科目。
2. 有主权外债业务的财政部门，贷款资金由下级政府财政同级部门（单位）使用，且贷款的最终还款责任由本级政府财政承担的，本级政府财政部门支付贷款资金时，借记本科目或“补助费用”科目，贷记“国库存款”“其他财政存款”等科目；外方将贷款资金直接支付给供应商或用款单位时，借记本科目或“补助费用”科目，贷记“借入款项”或“应付主权外债转贷款”科目。
3. 两级财政年终结算时，确认应当由下级政府财政上交的收入数，借记本科目，贷记“上解收入”科目。
4. 两级财政年终结算时，确认应补助下级政府财政的费用数，借记“补助费用”科目，贷记本科目。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 收到下级政府财政缴入国库的往来待结算款项时，借记“国库存款”科目，贷记本科目。
6.扣缴下级政府财政资金时，借记本科目，贷记“其他应付款”等科目。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“与下级往来”的主要账务处理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94055" y="1371600"/>
            <a:ext cx="10353040" cy="131127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【例4-8】 2024年8月,某市财政发生如下业务:
(1)市财政局同意所属A县财政局申请,用一般公共预算资金借给A县财政临时周转金250 000元。该市财政总会计应编制的会计分录如下: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545590" y="2835275"/>
          <a:ext cx="9501505" cy="2877820"/>
        </p:xfrm>
        <a:graphic>
          <a:graphicData uri="http://schemas.openxmlformats.org/drawingml/2006/table">
            <a:tbl>
              <a:tblPr/>
              <a:tblGrid>
                <a:gridCol w="4221480"/>
                <a:gridCol w="5280025"/>
              </a:tblGrid>
              <a:tr h="833120">
                <a:tc>
                  <a:txBody>
                    <a:bodyPr/>
                    <a:p>
                      <a:pPr marL="0" indent="6858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044700">
                <a:tc>
                  <a:txBody>
                    <a:bodyPr/>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借：与下级往来 250 000</a:t>
                      </a:r>
                      <a:br>
                        <a:rPr lang="zh-CN" sz="1700" spc="130">
                          <a:solidFill>
                            <a:schemeClr val="tx1"/>
                          </a:solidFill>
                          <a:latin typeface="微软雅黑" panose="020B0503020204020204" charset="-122"/>
                          <a:ea typeface="微软雅黑" panose="020B0503020204020204" charset="-122"/>
                          <a:cs typeface="微软雅黑" panose="020B0503020204020204" charset="-122"/>
                        </a:rPr>
                      </a:br>
                      <a:r>
                        <a:rPr lang="zh-CN" sz="1700" spc="130">
                          <a:solidFill>
                            <a:schemeClr val="tx1"/>
                          </a:solidFill>
                          <a:latin typeface="微软雅黑" panose="020B0503020204020204" charset="-122"/>
                          <a:ea typeface="微软雅黑" panose="020B0503020204020204" charset="-122"/>
                          <a:cs typeface="微软雅黑" panose="020B0503020204020204" charset="-122"/>
                        </a:rPr>
                        <a:t>贷：国库存款 250 000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a:t>
                      </a:r>
                      <a:r>
                        <a:rPr lang="zh-CN" sz="1700" spc="130">
                          <a:solidFill>
                            <a:schemeClr val="tx1"/>
                          </a:solidFill>
                          <a:latin typeface="微软雅黑" panose="020B0503020204020204" charset="-122"/>
                          <a:ea typeface="微软雅黑" panose="020B0503020204020204" charset="-122"/>
                          <a:cs typeface="微软雅黑" panose="020B0503020204020204" charset="-122"/>
                        </a:rPr>
                        <a:t>县</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250 000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250 000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“与下级往来”的主要账务处理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8035" y="1371600"/>
            <a:ext cx="10710545" cy="11430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(2)将借给所属A县的往来款项100 000元转作对该县的一般公共预算补助。该市财政总会计应编制的会计分录如下: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787400" y="2667635"/>
          <a:ext cx="10567035" cy="2938145"/>
        </p:xfrm>
        <a:graphic>
          <a:graphicData uri="http://schemas.openxmlformats.org/drawingml/2006/table">
            <a:tbl>
              <a:tblPr/>
              <a:tblGrid>
                <a:gridCol w="3777615"/>
                <a:gridCol w="6789420"/>
              </a:tblGrid>
              <a:tr h="850265">
                <a:tc>
                  <a:txBody>
                    <a:bodyPr/>
                    <a:p>
                      <a:pPr marL="0" indent="6858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087880">
                <a:tc>
                  <a:txBody>
                    <a:bodyPr/>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借：补助费用 250 000</a:t>
                      </a:r>
                      <a:br>
                        <a:rPr lang="zh-CN" sz="1700" spc="130">
                          <a:solidFill>
                            <a:schemeClr val="tx1"/>
                          </a:solidFill>
                          <a:latin typeface="微软雅黑" panose="020B0503020204020204" charset="-122"/>
                          <a:ea typeface="微软雅黑" panose="020B0503020204020204" charset="-122"/>
                          <a:cs typeface="微软雅黑" panose="020B0503020204020204" charset="-122"/>
                        </a:rPr>
                      </a:br>
                      <a:r>
                        <a:rPr lang="zh-CN" sz="1700" spc="130">
                          <a:solidFill>
                            <a:schemeClr val="tx1"/>
                          </a:solidFill>
                          <a:latin typeface="微软雅黑" panose="020B0503020204020204" charset="-122"/>
                          <a:ea typeface="微软雅黑" panose="020B0503020204020204" charset="-122"/>
                          <a:cs typeface="微软雅黑" panose="020B0503020204020204" charset="-122"/>
                        </a:rPr>
                        <a:t>贷：与下级往来 250 000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一般公共预算补助支出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a:t>
                      </a:r>
                      <a:r>
                        <a:rPr lang="zh-CN" sz="1700" spc="130">
                          <a:solidFill>
                            <a:schemeClr val="tx1"/>
                          </a:solidFill>
                          <a:latin typeface="微软雅黑" panose="020B0503020204020204" charset="-122"/>
                          <a:ea typeface="微软雅黑" panose="020B0503020204020204" charset="-122"/>
                          <a:cs typeface="微软雅黑" panose="020B0503020204020204" charset="-122"/>
                        </a:rPr>
                        <a:t>县</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250 000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贷：补助预算支出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a:t>
                      </a:r>
                      <a:r>
                        <a:rPr lang="zh-CN" sz="1700" spc="130">
                          <a:solidFill>
                            <a:schemeClr val="tx1"/>
                          </a:solidFill>
                          <a:latin typeface="微软雅黑" panose="020B0503020204020204" charset="-122"/>
                          <a:ea typeface="微软雅黑" panose="020B0503020204020204" charset="-122"/>
                          <a:cs typeface="微软雅黑" panose="020B0503020204020204" charset="-122"/>
                        </a:rPr>
                        <a:t>县</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250 000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“与下级往来”的主要账务处理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94055" y="1371600"/>
            <a:ext cx="10868025" cy="11106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(3)8月10日,市财政局收到所属B县财政局的对账单,列示市财政局尚欠B县政府性基金预算补助450 000元；8月20日该市财政拨付补助款。该市总会计应编制如下的会计分录: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035050" y="2514600"/>
          <a:ext cx="10121900" cy="3530600"/>
        </p:xfrm>
        <a:graphic>
          <a:graphicData uri="http://schemas.openxmlformats.org/drawingml/2006/table">
            <a:tbl>
              <a:tblPr/>
              <a:tblGrid>
                <a:gridCol w="3785870"/>
                <a:gridCol w="6336030"/>
              </a:tblGrid>
              <a:tr h="372110">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57988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收到对账单，确认补助欠款时：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借：补助费用 450 000</a:t>
                      </a:r>
                      <a:br>
                        <a:rPr lang="zh-CN" sz="1600" spc="120">
                          <a:solidFill>
                            <a:schemeClr val="tx1"/>
                          </a:solidFill>
                          <a:latin typeface="微软雅黑" panose="020B0503020204020204" charset="-122"/>
                          <a:ea typeface="微软雅黑" panose="020B0503020204020204" charset="-122"/>
                          <a:cs typeface="微软雅黑" panose="020B0503020204020204" charset="-122"/>
                        </a:rPr>
                      </a:br>
                      <a:r>
                        <a:rPr lang="zh-CN" sz="1600" spc="120">
                          <a:solidFill>
                            <a:schemeClr val="tx1"/>
                          </a:solidFill>
                          <a:latin typeface="微软雅黑" panose="020B0503020204020204" charset="-122"/>
                          <a:ea typeface="微软雅黑" panose="020B0503020204020204" charset="-122"/>
                          <a:cs typeface="微软雅黑" panose="020B0503020204020204" charset="-122"/>
                        </a:rPr>
                        <a:t>贷：与下级往来450 000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收到对账单，确认补助欠款时：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政府性基金预算补助支出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--B</a:t>
                      </a:r>
                      <a:r>
                        <a:rPr lang="zh-CN" sz="1600" spc="120">
                          <a:solidFill>
                            <a:schemeClr val="tx1"/>
                          </a:solidFill>
                          <a:latin typeface="微软雅黑" panose="020B0503020204020204" charset="-122"/>
                          <a:ea typeface="微软雅黑" panose="020B0503020204020204" charset="-122"/>
                          <a:cs typeface="微软雅黑" panose="020B0503020204020204" charset="-122"/>
                        </a:rPr>
                        <a:t>县</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--B</a:t>
                      </a:r>
                      <a:r>
                        <a:rPr lang="zh-CN" sz="1600" spc="120">
                          <a:solidFill>
                            <a:schemeClr val="tx1"/>
                          </a:solidFill>
                          <a:latin typeface="微软雅黑" panose="020B0503020204020204" charset="-122"/>
                          <a:ea typeface="微软雅黑" panose="020B0503020204020204" charset="-122"/>
                          <a:cs typeface="微软雅黑" panose="020B0503020204020204" charset="-122"/>
                        </a:rPr>
                        <a:t>县</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57861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拨付补助款时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借：与下级往来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拨付补助款时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借：补助预算支出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调拨下级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--B</a:t>
                      </a:r>
                      <a:r>
                        <a:rPr lang="zh-CN" sz="1600" spc="120">
                          <a:solidFill>
                            <a:schemeClr val="tx1"/>
                          </a:solidFill>
                          <a:latin typeface="微软雅黑" panose="020B0503020204020204" charset="-122"/>
                          <a:ea typeface="微软雅黑" panose="020B0503020204020204" charset="-122"/>
                          <a:cs typeface="微软雅黑" panose="020B0503020204020204" charset="-122"/>
                        </a:rPr>
                        <a:t>县</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450 000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三、其他应收款的</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核算</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369659"/>
            <a:ext cx="766412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科目核算政府财政临时发生的其他应收、暂付、垫付款项。项目单位拖欠外国政府和国际金融组织贷款本息和相关费用导致相关政府财政履行担保责任,代偿的贷款本息费,也通过本科目核算。该科目应当按照资金性质、债务单位等进行明细核算。该科目应及时清理结算。期末原则上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“其他应收款”的主要账务处理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0700" y="1536700"/>
            <a:ext cx="11277600" cy="34829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1.发生其他应收款项时,借记本科目,贷记“国库存款”“其他财政存款”等科目。
2.收回其他应收款时,借记“国库存款”“其他财政存款”,贷记本科目。
3. 其他应收款项转列费用时，借记有关费用科目，贷记本科目。
4.政府财政对使用外国政府和国际金融组织贷款资金的项目单位履行担保责任,代偿贷款本息费时,借记本科目,贷记“国库存款”“其他财政存款”等科目。政府财政行使追索权,收回项目单位贷款本息费时,借记“国库存款”“其他财政存款”等科目,贷记本科目。政府财政最终未收回项目单位贷款本息费,经核准列费用时, 借记有关费用科目，贷记本科目。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“其他应收款”的主要账务处理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457200" y="1299845"/>
            <a:ext cx="10418445" cy="15779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【例4-9】 2024年7月,某市财政用一般公共预算资金对使用外国政府和国际金融组织贷款资金的A项目单位（A项目单位性质为企业）履行担保责任,代偿贷款本息1 500 000元。2025年1月该市财政行使追索权,收回项目单位贷款本息1 300 000元,未收回的200 000元经核准列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177290" y="2895600"/>
          <a:ext cx="9506585" cy="3339465"/>
        </p:xfrm>
        <a:graphic>
          <a:graphicData uri="http://schemas.openxmlformats.org/drawingml/2006/table">
            <a:tbl>
              <a:tblPr/>
              <a:tblGrid>
                <a:gridCol w="4241165"/>
                <a:gridCol w="5265420"/>
              </a:tblGrid>
              <a:tr h="62039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20332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对A项目单位履行担保责任时：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借：其他应收款 1 500 000</a:t>
                      </a:r>
                      <a:br>
                        <a:rPr lang="zh-CN" sz="1600" spc="120">
                          <a:solidFill>
                            <a:schemeClr val="tx1"/>
                          </a:solidFill>
                          <a:latin typeface="微软雅黑" panose="020B0503020204020204" charset="-122"/>
                          <a:ea typeface="微软雅黑" panose="020B0503020204020204" charset="-122"/>
                          <a:cs typeface="微软雅黑" panose="020B0503020204020204" charset="-122"/>
                        </a:rPr>
                      </a:br>
                      <a:r>
                        <a:rPr lang="zh-CN" sz="1600" spc="120">
                          <a:solidFill>
                            <a:schemeClr val="tx1"/>
                          </a:solidFill>
                          <a:latin typeface="微软雅黑" panose="020B0503020204020204" charset="-122"/>
                          <a:ea typeface="微软雅黑" panose="020B0503020204020204" charset="-122"/>
                          <a:cs typeface="微软雅黑" panose="020B0503020204020204" charset="-122"/>
                        </a:rPr>
                        <a:t>贷：国库存款1 500 000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51574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收回项目单位贷款时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1 300 000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对企业补助拨款费用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贷：其他应收款</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1 500 000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收回项目单位贷款时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四、应收非税收入的</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核算</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51815" y="1314450"/>
            <a:ext cx="11259185" cy="522414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非税收入”科目核算政府财政应向缴款人收取但实际尚未缴入国库的非税收入款项。对于非税收入管理部门不能提供已开具非税收入缴款票据、尚未缴入本级国库的非税收入数据的地区，可暂不使用本科目核算。本科目应参照《政府收支分类科目》中“非税收入”科目进行明细核算，同时可根据管理需要，参照实际情况，按执收部门（单位）进行明细核算。本科目期末借方余额反映政府财政尚未入库的应收非税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确认取得非税收入时，按照非税收入管理部门提供的已开具缴款票据、尚未缴入本级国库的非税收入金额，借记本科目，贷记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实际收到非税收入款项时，按照实际收到的非税收入金额，借记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科目，已列应收非税收入部分金额，贷记本科目；未列入应收非税收入部分金额，贷记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非税收入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期末，非税收入管理部门应对未入库的应收非税收入进行全面核查，总会计根据核查结果对应收非税收入余额进行确认，确保应收非税收入核算准确。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7" name="圆角矩形 26"/>
          <p:cNvSpPr/>
          <p:nvPr>
            <p:custDataLst>
              <p:tags r:id="rId5"/>
            </p:custDataLst>
          </p:nvPr>
        </p:nvSpPr>
        <p:spPr>
          <a:xfrm>
            <a:off x="822007" y="1023011"/>
            <a:ext cx="10779682" cy="1459729"/>
          </a:xfrm>
          <a:prstGeom prst="roundRect">
            <a:avLst>
              <a:gd name="adj" fmla="val 17281"/>
            </a:avLst>
          </a:prstGeom>
          <a:solidFill>
            <a:schemeClr val="lt1">
              <a:lumMod val="100000"/>
              <a:alpha val="10000"/>
            </a:schemeClr>
          </a:solidFill>
          <a:ln>
            <a:gradFill>
              <a:gsLst>
                <a:gs pos="0">
                  <a:schemeClr val="accent1">
                    <a:alpha val="70000"/>
                  </a:schemeClr>
                </a:gs>
                <a:gs pos="100000">
                  <a:schemeClr val="accent1">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dirty="0">
                <a:solidFill>
                  <a:schemeClr val="tx1">
                    <a:lumMod val="85000"/>
                    <a:lumOff val="15000"/>
                  </a:schemeClr>
                </a:solidFill>
                <a:sym typeface="+mn-ea"/>
              </a:rPr>
              <a:t>有价证券是指政府财政按照有关规定取得并持有的有价证券。</a:t>
            </a:r>
            <a:endParaRPr lang="zh-CN" altLang="en-US" dirty="0">
              <a:solidFill>
                <a:schemeClr val="tx1">
                  <a:lumMod val="85000"/>
                  <a:lumOff val="15000"/>
                </a:schemeClr>
              </a:solidFill>
              <a:sym typeface="+mn-ea"/>
            </a:endParaRPr>
          </a:p>
        </p:txBody>
      </p:sp>
      <p:sp>
        <p:nvSpPr>
          <p:cNvPr id="28" name="椭圆 27"/>
          <p:cNvSpPr>
            <a:spLocks noChangeAspect="1"/>
          </p:cNvSpPr>
          <p:nvPr>
            <p:custDataLst>
              <p:tags r:id="rId6"/>
            </p:custDataLst>
          </p:nvPr>
        </p:nvSpPr>
        <p:spPr>
          <a:xfrm>
            <a:off x="1040489" y="1494587"/>
            <a:ext cx="516578" cy="516578"/>
          </a:xfrm>
          <a:prstGeom prst="ellipse">
            <a:avLst/>
          </a:prstGeom>
          <a:gradFill>
            <a:gsLst>
              <a:gs pos="0">
                <a:schemeClr val="accent1">
                  <a:alpha val="100000"/>
                </a:schemeClr>
              </a:gs>
              <a:gs pos="100000">
                <a:schemeClr val="accent1">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3</a:t>
            </a:r>
            <a:endParaRPr lang="en-US" altLang="zh-CN" sz="2200" dirty="0">
              <a:solidFill>
                <a:srgbClr val="FFFFFF"/>
              </a:solidFill>
              <a:sym typeface="+mn-ea"/>
            </a:endParaRPr>
          </a:p>
        </p:txBody>
      </p:sp>
      <p:sp>
        <p:nvSpPr>
          <p:cNvPr id="29" name="圆角矩形 28"/>
          <p:cNvSpPr/>
          <p:nvPr>
            <p:custDataLst>
              <p:tags r:id="rId7"/>
            </p:custDataLst>
          </p:nvPr>
        </p:nvSpPr>
        <p:spPr>
          <a:xfrm>
            <a:off x="716597" y="2775190"/>
            <a:ext cx="10779682" cy="1459729"/>
          </a:xfrm>
          <a:prstGeom prst="roundRect">
            <a:avLst>
              <a:gd name="adj" fmla="val 17281"/>
            </a:avLst>
          </a:prstGeom>
          <a:solidFill>
            <a:schemeClr val="lt1">
              <a:lumMod val="100000"/>
              <a:alpha val="10000"/>
            </a:schemeClr>
          </a:solidFill>
          <a:ln>
            <a:gradFill>
              <a:gsLst>
                <a:gs pos="0">
                  <a:schemeClr val="accent2">
                    <a:alpha val="70000"/>
                  </a:schemeClr>
                </a:gs>
                <a:gs pos="100000">
                  <a:schemeClr val="accent2">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dirty="0">
                <a:solidFill>
                  <a:schemeClr val="tx1">
                    <a:lumMod val="85000"/>
                    <a:lumOff val="15000"/>
                  </a:schemeClr>
                </a:solidFill>
                <a:sym typeface="+mn-ea"/>
              </a:rPr>
              <a:t>应收非税收入是指政府财政应向缴款人收取但实际尚未缴入国库的非税收入款项。</a:t>
            </a:r>
            <a:endParaRPr lang="zh-CN" altLang="en-US" dirty="0">
              <a:solidFill>
                <a:schemeClr val="tx1">
                  <a:lumMod val="85000"/>
                  <a:lumOff val="15000"/>
                </a:schemeClr>
              </a:solidFill>
              <a:sym typeface="+mn-ea"/>
            </a:endParaRPr>
          </a:p>
        </p:txBody>
      </p:sp>
      <p:sp>
        <p:nvSpPr>
          <p:cNvPr id="30" name="椭圆 29"/>
          <p:cNvSpPr>
            <a:spLocks noChangeAspect="1"/>
          </p:cNvSpPr>
          <p:nvPr>
            <p:custDataLst>
              <p:tags r:id="rId8"/>
            </p:custDataLst>
          </p:nvPr>
        </p:nvSpPr>
        <p:spPr>
          <a:xfrm>
            <a:off x="1039854" y="3279151"/>
            <a:ext cx="516578" cy="516578"/>
          </a:xfrm>
          <a:prstGeom prst="ellipse">
            <a:avLst/>
          </a:prstGeom>
          <a:gradFill>
            <a:gsLst>
              <a:gs pos="0">
                <a:schemeClr val="accent2">
                  <a:alpha val="100000"/>
                </a:schemeClr>
              </a:gs>
              <a:gs pos="100000">
                <a:schemeClr val="accent2">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4</a:t>
            </a:r>
            <a:endParaRPr lang="en-US" altLang="zh-CN" sz="2200" dirty="0">
              <a:solidFill>
                <a:srgbClr val="FFFFFF"/>
              </a:solidFill>
              <a:sym typeface="+mn-ea"/>
            </a:endParaRPr>
          </a:p>
        </p:txBody>
      </p:sp>
      <p:sp>
        <p:nvSpPr>
          <p:cNvPr id="31" name="圆角矩形 30"/>
          <p:cNvSpPr/>
          <p:nvPr>
            <p:custDataLst>
              <p:tags r:id="rId9"/>
            </p:custDataLst>
          </p:nvPr>
        </p:nvSpPr>
        <p:spPr>
          <a:xfrm>
            <a:off x="716597" y="4526734"/>
            <a:ext cx="10779682" cy="1459729"/>
          </a:xfrm>
          <a:prstGeom prst="roundRect">
            <a:avLst>
              <a:gd name="adj" fmla="val 17281"/>
            </a:avLst>
          </a:prstGeom>
          <a:solidFill>
            <a:schemeClr val="lt1">
              <a:lumMod val="100000"/>
              <a:alpha val="10000"/>
            </a:schemeClr>
          </a:solidFill>
          <a:ln>
            <a:gradFill>
              <a:gsLst>
                <a:gs pos="0">
                  <a:schemeClr val="accent1">
                    <a:alpha val="70000"/>
                  </a:schemeClr>
                </a:gs>
                <a:gs pos="100000">
                  <a:schemeClr val="accent1">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dirty="0">
                <a:solidFill>
                  <a:schemeClr val="tx1">
                    <a:lumMod val="85000"/>
                    <a:lumOff val="15000"/>
                  </a:schemeClr>
                </a:solidFill>
                <a:sym typeface="+mn-ea"/>
              </a:rPr>
              <a:t>应收股利是指政府因持有股权投资应当收取的现金股利或应当分得的利润。</a:t>
            </a:r>
            <a:endParaRPr lang="zh-CN" altLang="en-US" dirty="0">
              <a:solidFill>
                <a:schemeClr val="tx1">
                  <a:lumMod val="85000"/>
                  <a:lumOff val="15000"/>
                </a:schemeClr>
              </a:solidFill>
              <a:sym typeface="+mn-ea"/>
            </a:endParaRPr>
          </a:p>
        </p:txBody>
      </p:sp>
      <p:sp>
        <p:nvSpPr>
          <p:cNvPr id="32" name="椭圆 31"/>
          <p:cNvSpPr>
            <a:spLocks noChangeAspect="1"/>
          </p:cNvSpPr>
          <p:nvPr>
            <p:custDataLst>
              <p:tags r:id="rId10"/>
            </p:custDataLst>
          </p:nvPr>
        </p:nvSpPr>
        <p:spPr>
          <a:xfrm>
            <a:off x="1039219" y="4998945"/>
            <a:ext cx="516578" cy="516578"/>
          </a:xfrm>
          <a:prstGeom prst="ellipse">
            <a:avLst/>
          </a:prstGeom>
          <a:gradFill>
            <a:gsLst>
              <a:gs pos="0">
                <a:schemeClr val="accent1">
                  <a:alpha val="100000"/>
                </a:schemeClr>
              </a:gs>
              <a:gs pos="100000">
                <a:schemeClr val="accent1">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5</a:t>
            </a:r>
            <a:endParaRPr lang="en-US" altLang="zh-CN" sz="2200" dirty="0">
              <a:solidFill>
                <a:srgbClr val="FFFFFF"/>
              </a:solidFill>
              <a:sym typeface="+mn-ea"/>
            </a:endParaRPr>
          </a:p>
        </p:txBody>
      </p:sp>
    </p:spTree>
    <p:custDataLst>
      <p:tags r:id="rId11"/>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借出款项、暂付及应收款项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“应收非税收入”的主要账务处理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文本框 3"/>
          <p:cNvSpPr txBox="1"/>
          <p:nvPr/>
        </p:nvSpPr>
        <p:spPr>
          <a:xfrm>
            <a:off x="525145" y="1536700"/>
            <a:ext cx="11209655" cy="985520"/>
          </a:xfrm>
          <a:prstGeom prst="rect">
            <a:avLst/>
          </a:prstGeom>
          <a:noFill/>
        </p:spPr>
        <p:txBody>
          <a:bodyPr wrap="square" rtlCol="0" anchor="t">
            <a:noAutofit/>
          </a:bodyPr>
          <a:p>
            <a:pPr indent="0" fontAlgn="auto">
              <a:lnSpc>
                <a:spcPct val="150000"/>
              </a:lnSpc>
            </a:pPr>
            <a:r>
              <a:rPr lang="zh-CN" altLang="en-US"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【例4-10】 某市财政2024年7月10日收到残保金征收部门开具的缴款票据，应收残保金150 000元，尚未上缴入本级国库；7月12日收到相关企业缴纳的残保金入本级国库。</a:t>
            </a:r>
            <a:endParaRPr lang="zh-CN" altLang="en-US"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5" name="表格 4"/>
          <p:cNvGraphicFramePr/>
          <p:nvPr>
            <p:custDataLst>
              <p:tags r:id="rId7"/>
            </p:custDataLst>
          </p:nvPr>
        </p:nvGraphicFramePr>
        <p:xfrm>
          <a:off x="1600200" y="2717800"/>
          <a:ext cx="8582025" cy="3545840"/>
        </p:xfrm>
        <a:graphic>
          <a:graphicData uri="http://schemas.openxmlformats.org/drawingml/2006/table">
            <a:tbl>
              <a:tblPr/>
              <a:tblGrid>
                <a:gridCol w="4072890"/>
                <a:gridCol w="4509135"/>
              </a:tblGrid>
              <a:tr h="59372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289685">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2024年7月10日：</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借：应收非税收入 1 50 000</a:t>
                      </a:r>
                      <a:b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b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贷：非税收入     1 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66700" indent="8001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662430">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贷：应收非税收入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12</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贷：一般公共预算收入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290830" y="1055370"/>
            <a:ext cx="11773535" cy="56959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在本节中主要介绍“股权投资”和“应收股利”两个科目的账务处理。虽然“股权投资”属于非流动资产,“应收股利”属于流动资产,但这两个科目相互关联,所以我们放在一起介绍。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一、股权投资和应收股利的核算内容及明细设置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科目核算政府持有的各类股权投资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国际金融组织股权投资、政府投资基金股权投资和企业股权投资等。股权投资在持有期间，通常采用权益法进行核算。政府无权决定被投资主体的财务和经营政策或无权参与被投资主体的财务和经营政策决策的应当采用成本法进行核算。本科目应当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国际金融组织股权投资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政府投资基金股权投资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企业股权投资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设置一级明细科目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在一级明细科目下，分别设置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其他权益变动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明细科目，同时应根据管理需要，按照被投资主体进行明细核算。本科目期末借方余额反映政府持有的各类股权投资的价值。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科目核算政府因持有股权投资应当收取的现金股利或应当分得的利润。本科目应根据管理需要，按照被投资主体进行明细核算。本科目期末借方余额反映政府财政应当收取但尚未收到的现金股利或利润。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二、主要账务处理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3085" y="1518285"/>
            <a:ext cx="11074400" cy="15335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采用权益法核算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、股权投资的取得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（1）政府财政以现金取得股权投资时，按照实际支付的金额，借记“股权投资--投资成本”，贷记“国库存款”科目。实际支付的金额中包含的已宣告但尚未发放的现金股利，应当单独确认为应收股利。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295400" y="3351530"/>
          <a:ext cx="10005060" cy="2569210"/>
        </p:xfrm>
        <a:graphic>
          <a:graphicData uri="http://schemas.openxmlformats.org/drawingml/2006/table">
            <a:tbl>
              <a:tblPr/>
              <a:tblGrid>
                <a:gridCol w="4998085"/>
                <a:gridCol w="5006975"/>
              </a:tblGrid>
              <a:tr h="57975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98945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借：股权投资-投资成本（差额）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应收股利（实际支付的金额中包含的已宣告但尚未发放的现金股利）</a:t>
                      </a:r>
                      <a:br>
                        <a:rPr lang="zh-CN" sz="1600" spc="120">
                          <a:solidFill>
                            <a:schemeClr val="tx1"/>
                          </a:solidFill>
                          <a:latin typeface="微软雅黑" panose="020B0503020204020204" charset="-122"/>
                          <a:ea typeface="微软雅黑" panose="020B0503020204020204" charset="-122"/>
                          <a:cs typeface="微软雅黑" panose="020B0503020204020204" charset="-122"/>
                        </a:rPr>
                      </a:br>
                      <a:r>
                        <a:rPr lang="zh-CN" sz="1600" spc="120">
                          <a:solidFill>
                            <a:schemeClr val="tx1"/>
                          </a:solidFill>
                          <a:latin typeface="微软雅黑" panose="020B0503020204020204" charset="-122"/>
                          <a:ea typeface="微软雅黑" panose="020B0503020204020204" charset="-122"/>
                          <a:cs typeface="微软雅黑" panose="020B0503020204020204" charset="-122"/>
                        </a:rPr>
                        <a:t>   贷：国库存款 （实际支付的金额）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借：国有资本经营预算支出等（按实际支付的金额扣掉其中包含的已宣告但尚未发放的现金股利）</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二、主要账务处理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3085" y="1518285"/>
            <a:ext cx="10733405" cy="125920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（2）政府财政以现金以外其他资产置换取得股权投资时，按照股权管理部门确认的金额，借记“股权投资--投资成本”，贷记相关资产类科目。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79600" y="3149600"/>
          <a:ext cx="8559800" cy="1943100"/>
        </p:xfrm>
        <a:graphic>
          <a:graphicData uri="http://schemas.openxmlformats.org/drawingml/2006/table">
            <a:tbl>
              <a:tblPr/>
              <a:tblGrid>
                <a:gridCol w="6814185"/>
                <a:gridCol w="1745615"/>
              </a:tblGrid>
              <a:tr h="821055">
                <a:tc>
                  <a:txBody>
                    <a:bodyPr/>
                    <a:p>
                      <a:pPr marL="0" indent="68580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22045">
                <a:tc>
                  <a:txBody>
                    <a:bodyPr/>
                    <a:p>
                      <a:pPr marL="228600" indent="-22860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借：股权投资-投资成本（按照股权管理部门确认的金额）</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cs typeface="微软雅黑" panose="020B0503020204020204" charset="-122"/>
                        </a:rPr>
                        <a:t>      </a:t>
                      </a:r>
                      <a:r>
                        <a:rPr lang="zh-CN" sz="1800" spc="130">
                          <a:solidFill>
                            <a:schemeClr val="tx1"/>
                          </a:solidFill>
                          <a:latin typeface="微软雅黑" panose="020B0503020204020204" charset="-122"/>
                          <a:ea typeface="微软雅黑" panose="020B0503020204020204" charset="-122"/>
                          <a:cs typeface="微软雅黑" panose="020B0503020204020204" charset="-122"/>
                        </a:rPr>
                        <a:t>贷：相关资产类科目</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rPr>
                        <a:t>-----</a:t>
                      </a:r>
                      <a:endParaRPr lang="en-US" altLang="zh-CN" sz="18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二、主要账务处理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3085" y="1518285"/>
            <a:ext cx="11334750" cy="16325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通过清查发现以前年度取得、尚未纳入财政总会计核算的股权投资时，根据股权管理部门提供的资料，按照股权投资的投资成本，借记“股权投资--投资成本”，按照以前年度实现的损益中应享有的份额，借记“股权投资--损益调整”，按照二者合计金额贷记“以前年度盈余调整”科目；按照确定的其他权益变动金额，借记“股权投资--其他权益变动”，贷记“权益法调整”科目。已宣告但尚未发放的现金股利，应当单独确认为应收股利。</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10690" y="3266440"/>
          <a:ext cx="8633460" cy="2903855"/>
        </p:xfrm>
        <a:graphic>
          <a:graphicData uri="http://schemas.openxmlformats.org/drawingml/2006/table">
            <a:tbl>
              <a:tblPr/>
              <a:tblGrid>
                <a:gridCol w="6920865"/>
                <a:gridCol w="1712595"/>
              </a:tblGrid>
              <a:tr h="37401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2984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借：股权投资-投资成本（按照股权投资的投资成本）</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股权投资-损益调整（按照以前年度实现的损益中应享有的份额）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应收股利（已宣告但尚未发放的现金股利） </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贷：以前年度盈余调整</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借：股权投资-其他权益变动（按照确定的其他权益变动金额）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贷：权益法调整</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cxnSp>
        <p:nvCxnSpPr>
          <p:cNvPr id="12" name="直接连接符 11"/>
          <p:cNvCxnSpPr/>
          <p:nvPr>
            <p:custDataLst>
              <p:tags r:id="rId6"/>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7"/>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8"/>
            </p:custDataLst>
          </p:nvPr>
        </p:nvSpPr>
        <p:spPr>
          <a:xfrm>
            <a:off x="457200" y="1384300"/>
            <a:ext cx="11578590" cy="18757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无偿划入股权投资时，根据股权管理部门提供的资料，按照股权投资的投资成本，借记“股权投资--投资成本”，按照以前年度实现的损益中应享有的份额，借记“股权投资--损益调整”，按照二者合计金额贷记“其他收入”科目；按照确定的其他权益变动金额，借记“股权投资--其他权益变动”，贷记“权益法调整”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9"/>
            </p:custDataLst>
          </p:nvPr>
        </p:nvGraphicFramePr>
        <p:xfrm>
          <a:off x="1042670" y="3427730"/>
          <a:ext cx="9005570" cy="2962275"/>
        </p:xfrm>
        <a:graphic>
          <a:graphicData uri="http://schemas.openxmlformats.org/drawingml/2006/table">
            <a:tbl>
              <a:tblPr/>
              <a:tblGrid>
                <a:gridCol w="7115175"/>
                <a:gridCol w="1890395"/>
              </a:tblGrid>
              <a:tr h="584835">
                <a:tc>
                  <a:txBody>
                    <a:bodyPr/>
                    <a:p>
                      <a:pPr marL="0" indent="6858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37744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借：股权投资-投资成本（照股权投资的投资成本）</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股权投资-损益调整（按照以前年度实现的损益中应享有的份额）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贷：其他收入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借：股权投资-其他权益变动（按照确定的其他权益变动金额）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贷：权益法调整</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500" spc="120">
                          <a:solidFill>
                            <a:schemeClr val="tx1"/>
                          </a:solidFill>
                          <a:latin typeface="微软雅黑" panose="020B0503020204020204" charset="-122"/>
                          <a:ea typeface="微软雅黑" panose="020B0503020204020204" charset="-122"/>
                        </a:rPr>
                        <a:t>-----</a:t>
                      </a:r>
                      <a:endParaRPr lang="en-US" altLang="zh-CN" sz="15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10"/>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4300"/>
            <a:ext cx="11572875" cy="18580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被投资主体实现净利润的，根据股权管理部门提供的资料，按照应享有的份额，借记“股权投资--损益调整”，贷记“投资收益”科目。被投资主体发生净亏损的，根据股权管理部门提供的资料，按照应分担的份额，借记“投资收益”科目，贷记“股权投资--损益调整”，但以“股权投资”的账面余额减记至零为限。发生亏损的被投资主体以后年度又实现净利润的，按照收益分享额弥补未确认的亏损分担额等后的金额，借记“股权投资--损益调整”，贷记“投资收益”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394460" y="3053080"/>
          <a:ext cx="9119235" cy="3622675"/>
        </p:xfrm>
        <a:graphic>
          <a:graphicData uri="http://schemas.openxmlformats.org/drawingml/2006/table">
            <a:tbl>
              <a:tblPr/>
              <a:tblGrid>
                <a:gridCol w="8012430"/>
                <a:gridCol w="1106805"/>
              </a:tblGrid>
              <a:tr h="426720">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6489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被投资主体实现净利润的：</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借：股权投资-损益调整（按照应享有的份额）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贷：投资收益</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6489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被投资主体发生净亏损：</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借：投资收益（按照应分担的份额）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损益调整（以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“股权投资”的账面余额减记至零为限</a:t>
                      </a:r>
                      <a:r>
                        <a:rPr 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6616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发生亏损的被投资主体以后年度又实现净利润的：</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损益调整（按照收益分享额弥补未确认的亏损分担额等后的金额）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贷：投资收益</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146790" cy="10953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（2）被投资主体宣告发放现金股利或利润的，根据股权管理部门提供的资料，按照应上缴政府财政的部分，借记“应收股利”科目，贷记“股权投资--损益调整”。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558800" y="2692400"/>
          <a:ext cx="9372600" cy="2260600"/>
        </p:xfrm>
        <a:graphic>
          <a:graphicData uri="http://schemas.openxmlformats.org/drawingml/2006/table">
            <a:tbl>
              <a:tblPr/>
              <a:tblGrid>
                <a:gridCol w="7174865"/>
                <a:gridCol w="2197735"/>
              </a:tblGrid>
              <a:tr h="955040">
                <a:tc>
                  <a:txBody>
                    <a:bodyPr/>
                    <a:p>
                      <a:pPr marL="0" indent="68580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财务会计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chemeClr val="tx1"/>
                          </a:solidFill>
                          <a:latin typeface="微软雅黑" panose="020B0503020204020204" charset="-122"/>
                          <a:ea typeface="微软雅黑" panose="020B0503020204020204" charset="-122"/>
                        </a:rPr>
                        <a:t>预算会计</a:t>
                      </a:r>
                      <a:endParaRPr lang="zh-CN" sz="20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305560">
                <a:tc>
                  <a:txBody>
                    <a:bodyPr/>
                    <a:p>
                      <a:pPr marL="228600" indent="-22860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借：应收股利（按照应上缴政府财政的部分）</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cs typeface="微软雅黑" panose="020B0503020204020204" charset="-122"/>
                        </a:rPr>
                        <a:t>    贷：股权投资-损益调整</a:t>
                      </a:r>
                      <a:endParaRPr lang="zh-CN" sz="1800"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800" spc="130">
                          <a:solidFill>
                            <a:schemeClr val="tx1"/>
                          </a:solidFill>
                          <a:latin typeface="微软雅黑" panose="020B0503020204020204" charset="-122"/>
                          <a:ea typeface="微软雅黑" panose="020B0503020204020204" charset="-122"/>
                        </a:rPr>
                        <a:t>-----</a:t>
                      </a:r>
                      <a:endParaRPr lang="en-US" altLang="zh-CN" sz="1800" spc="130">
                        <a:solidFill>
                          <a:schemeClr val="tx1"/>
                        </a:solidFill>
                        <a:latin typeface="微软雅黑" panose="020B0503020204020204" charset="-122"/>
                        <a:ea typeface="微软雅黑" panose="020B0503020204020204" charset="-122"/>
                      </a:endParaRPr>
                    </a:p>
                  </a:txBody>
                  <a:tcPr marL="317500" marR="317500" marT="215900" marB="2159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13265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（3）收到现金股利或利润时，按照实际收到的金额，借记“国库存款”科目，贷记“应收股利”科目；按照实际收到金额中未宣告发放的现金股利或利润，借记“应收股利”科目，贷记“股权投资--损益调整”。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12900" y="2819400"/>
          <a:ext cx="9337040" cy="3323590"/>
        </p:xfrm>
        <a:graphic>
          <a:graphicData uri="http://schemas.openxmlformats.org/drawingml/2006/table">
            <a:tbl>
              <a:tblPr/>
              <a:tblGrid>
                <a:gridCol w="5076825"/>
                <a:gridCol w="4260215"/>
              </a:tblGrid>
              <a:tr h="815340">
                <a:tc>
                  <a:txBody>
                    <a:bodyPr/>
                    <a:p>
                      <a:pPr marL="0" indent="6858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0825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借：国库存款（按照实际收到的金额）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贷：应收股利</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借：应收股利（按照实际收到金额中未宣告发放的现金股利或利润）</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贷：股权投资-损益调整</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（按照实际收到的金额）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贷：国有资本经营预算收入等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13265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）被投资主体发生除净损益和利润分配以外的所有者权益变动的，根据股权管理部门提供的资料，按照应享有或应分担的份额，借记或贷记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其他权益变动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102360" y="2717800"/>
          <a:ext cx="8982710" cy="3633470"/>
        </p:xfrm>
        <a:graphic>
          <a:graphicData uri="http://schemas.openxmlformats.org/drawingml/2006/table">
            <a:tbl>
              <a:tblPr/>
              <a:tblGrid>
                <a:gridCol w="7366635"/>
                <a:gridCol w="1616075"/>
              </a:tblGrid>
              <a:tr h="745490">
                <a:tc>
                  <a:txBody>
                    <a:bodyPr/>
                    <a:p>
                      <a:pPr marL="0" indent="68580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财务会计</a:t>
                      </a:r>
                      <a:endParaRPr lang="zh-CN" sz="18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rPr>
                        <a:t>预算会计</a:t>
                      </a:r>
                      <a:endParaRPr lang="zh-CN" sz="18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43990">
                <a:tc>
                  <a:txBody>
                    <a:bodyPr/>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被投资主体发生除净损益和利润分配以外的所有者权益增加时：</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借：股权投资-其他权益变动（按照应享有的份额）</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    贷：权益法调整</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43990">
                <a:tc>
                  <a:txBody>
                    <a:bodyPr/>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被投资主体发生除净损益和利润分配以外的所有者权益减少时：</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借：权益法调整</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altLang="en-US" sz="1800" spc="120">
                          <a:solidFill>
                            <a:schemeClr val="tx1"/>
                          </a:solidFill>
                          <a:latin typeface="微软雅黑" panose="020B0503020204020204" charset="-122"/>
                          <a:ea typeface="微软雅黑" panose="020B0503020204020204" charset="-122"/>
                          <a:cs typeface="微软雅黑" panose="020B0503020204020204" charset="-122"/>
                        </a:rPr>
                        <a:t>    </a:t>
                      </a:r>
                      <a:r>
                        <a:rPr lang="zh-CN" sz="1800" spc="120">
                          <a:solidFill>
                            <a:schemeClr val="tx1"/>
                          </a:solidFill>
                          <a:latin typeface="微软雅黑" panose="020B0503020204020204" charset="-122"/>
                          <a:ea typeface="微软雅黑" panose="020B0503020204020204" charset="-122"/>
                          <a:cs typeface="微软雅黑" panose="020B0503020204020204" charset="-122"/>
                        </a:rPr>
                        <a:t>贷：股权投资</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a:t>
                      </a:r>
                      <a:r>
                        <a:rPr lang="zh-CN" sz="1800" spc="120">
                          <a:solidFill>
                            <a:schemeClr val="tx1"/>
                          </a:solidFill>
                          <a:latin typeface="微软雅黑" panose="020B0503020204020204" charset="-122"/>
                          <a:ea typeface="微软雅黑" panose="020B0503020204020204" charset="-122"/>
                          <a:cs typeface="微软雅黑" panose="020B0503020204020204" charset="-122"/>
                        </a:rPr>
                        <a:t>其他权益变动（按照应分担的份额）</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endParaRPr sz="14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圆角矩形 17"/>
          <p:cNvSpPr/>
          <p:nvPr>
            <p:custDataLst>
              <p:tags r:id="rId5"/>
            </p:custDataLst>
          </p:nvPr>
        </p:nvSpPr>
        <p:spPr>
          <a:xfrm>
            <a:off x="653732" y="785552"/>
            <a:ext cx="10779760" cy="1459739"/>
          </a:xfrm>
          <a:prstGeom prst="roundRect">
            <a:avLst>
              <a:gd name="adj" fmla="val 17281"/>
            </a:avLst>
          </a:prstGeom>
          <a:solidFill>
            <a:schemeClr val="lt1">
              <a:lumMod val="100000"/>
              <a:alpha val="10000"/>
            </a:schemeClr>
          </a:solidFill>
          <a:ln>
            <a:gradFill>
              <a:gsLst>
                <a:gs pos="0">
                  <a:schemeClr val="accent1">
                    <a:alpha val="70000"/>
                  </a:schemeClr>
                </a:gs>
                <a:gs pos="100000">
                  <a:schemeClr val="accent1">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dirty="0">
                <a:solidFill>
                  <a:schemeClr val="tx1">
                    <a:lumMod val="85000"/>
                    <a:lumOff val="15000"/>
                  </a:schemeClr>
                </a:solidFill>
                <a:sym typeface="+mn-ea"/>
              </a:rPr>
              <a:t>应收及暂付款项是指政府财政业务活动中形成的债权，包括与下级往来和其他应收款等。应收及暂付款项应当及时清理结算，不得长期挂账。</a:t>
            </a:r>
            <a:endParaRPr lang="zh-CN" altLang="en-US" dirty="0">
              <a:solidFill>
                <a:schemeClr val="tx1">
                  <a:lumMod val="85000"/>
                  <a:lumOff val="15000"/>
                </a:schemeClr>
              </a:solidFill>
              <a:sym typeface="+mn-ea"/>
            </a:endParaRPr>
          </a:p>
        </p:txBody>
      </p:sp>
      <p:sp>
        <p:nvSpPr>
          <p:cNvPr id="19" name="椭圆 18"/>
          <p:cNvSpPr>
            <a:spLocks noChangeAspect="1"/>
          </p:cNvSpPr>
          <p:nvPr>
            <p:custDataLst>
              <p:tags r:id="rId6"/>
            </p:custDataLst>
          </p:nvPr>
        </p:nvSpPr>
        <p:spPr>
          <a:xfrm>
            <a:off x="977626" y="1257131"/>
            <a:ext cx="516582" cy="516582"/>
          </a:xfrm>
          <a:prstGeom prst="ellipse">
            <a:avLst/>
          </a:prstGeom>
          <a:gradFill>
            <a:gsLst>
              <a:gs pos="0">
                <a:schemeClr val="accent1">
                  <a:alpha val="100000"/>
                </a:schemeClr>
              </a:gs>
              <a:gs pos="100000">
                <a:schemeClr val="accent1">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6</a:t>
            </a:r>
            <a:endParaRPr lang="en-US" altLang="zh-CN" sz="2200" dirty="0">
              <a:solidFill>
                <a:srgbClr val="FFFFFF"/>
              </a:solidFill>
              <a:sym typeface="+mn-ea"/>
            </a:endParaRPr>
          </a:p>
        </p:txBody>
      </p:sp>
      <p:sp>
        <p:nvSpPr>
          <p:cNvPr id="20" name="圆角矩形 19"/>
          <p:cNvSpPr/>
          <p:nvPr>
            <p:custDataLst>
              <p:tags r:id="rId7"/>
            </p:custDataLst>
          </p:nvPr>
        </p:nvSpPr>
        <p:spPr>
          <a:xfrm>
            <a:off x="590550" y="2569210"/>
            <a:ext cx="10768965" cy="1670050"/>
          </a:xfrm>
          <a:prstGeom prst="roundRect">
            <a:avLst>
              <a:gd name="adj" fmla="val 17281"/>
            </a:avLst>
          </a:prstGeom>
          <a:solidFill>
            <a:schemeClr val="lt1">
              <a:lumMod val="100000"/>
              <a:alpha val="10000"/>
            </a:schemeClr>
          </a:solidFill>
          <a:ln>
            <a:gradFill>
              <a:gsLst>
                <a:gs pos="0">
                  <a:schemeClr val="accent2">
                    <a:alpha val="70000"/>
                  </a:schemeClr>
                </a:gs>
                <a:gs pos="100000">
                  <a:schemeClr val="accent2">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dirty="0">
                <a:solidFill>
                  <a:schemeClr val="tx1">
                    <a:lumMod val="85000"/>
                    <a:lumOff val="15000"/>
                  </a:schemeClr>
                </a:solidFill>
                <a:sym typeface="+mn-ea"/>
              </a:rPr>
              <a:t>借出款项是指政府财政按照对外借款管理相关规定借给预算单位临时急需</a:t>
            </a:r>
            <a:r>
              <a:rPr lang="en-US" altLang="zh-CN" dirty="0">
                <a:solidFill>
                  <a:schemeClr val="tx1">
                    <a:lumMod val="85000"/>
                    <a:lumOff val="15000"/>
                  </a:schemeClr>
                </a:solidFill>
                <a:sym typeface="+mn-ea"/>
              </a:rPr>
              <a:t>,</a:t>
            </a:r>
            <a:r>
              <a:rPr lang="zh-CN" altLang="en-US" dirty="0">
                <a:solidFill>
                  <a:schemeClr val="tx1">
                    <a:lumMod val="85000"/>
                    <a:lumOff val="15000"/>
                  </a:schemeClr>
                </a:solidFill>
                <a:sym typeface="+mn-ea"/>
              </a:rPr>
              <a:t>并需按期收回的款项。借出款项仅限于政府财政对纳入本级预算管理的一级预算单位（不含企业）安排借款，不得经预算单位再转借企业。借款资金仅限于临时性资金周转或应对社会影响较大突发事件的临时急需垫款，借款期限不得超过一年，借款时应明确还款来源。</a:t>
            </a:r>
            <a:endParaRPr lang="zh-CN" altLang="en-US" dirty="0">
              <a:solidFill>
                <a:schemeClr val="tx1">
                  <a:lumMod val="85000"/>
                  <a:lumOff val="15000"/>
                </a:schemeClr>
              </a:solidFill>
              <a:sym typeface="+mn-ea"/>
            </a:endParaRPr>
          </a:p>
        </p:txBody>
      </p:sp>
      <p:sp>
        <p:nvSpPr>
          <p:cNvPr id="21" name="椭圆 20"/>
          <p:cNvSpPr>
            <a:spLocks noChangeAspect="1"/>
          </p:cNvSpPr>
          <p:nvPr>
            <p:custDataLst>
              <p:tags r:id="rId8"/>
            </p:custDataLst>
          </p:nvPr>
        </p:nvSpPr>
        <p:spPr>
          <a:xfrm>
            <a:off x="977626" y="2872162"/>
            <a:ext cx="516582" cy="516582"/>
          </a:xfrm>
          <a:prstGeom prst="ellipse">
            <a:avLst/>
          </a:prstGeom>
          <a:gradFill>
            <a:gsLst>
              <a:gs pos="0">
                <a:schemeClr val="accent2">
                  <a:alpha val="100000"/>
                </a:schemeClr>
              </a:gs>
              <a:gs pos="100000">
                <a:schemeClr val="accent2">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7</a:t>
            </a:r>
            <a:endParaRPr lang="en-US" altLang="zh-CN" sz="2200" dirty="0">
              <a:solidFill>
                <a:srgbClr val="FFFFFF"/>
              </a:solidFill>
              <a:sym typeface="+mn-ea"/>
            </a:endParaRPr>
          </a:p>
        </p:txBody>
      </p:sp>
      <p:sp>
        <p:nvSpPr>
          <p:cNvPr id="22" name="圆角矩形 21"/>
          <p:cNvSpPr/>
          <p:nvPr>
            <p:custDataLst>
              <p:tags r:id="rId9"/>
            </p:custDataLst>
          </p:nvPr>
        </p:nvSpPr>
        <p:spPr>
          <a:xfrm>
            <a:off x="653415" y="4487545"/>
            <a:ext cx="10779760" cy="1859280"/>
          </a:xfrm>
          <a:prstGeom prst="roundRect">
            <a:avLst>
              <a:gd name="adj" fmla="val 17281"/>
            </a:avLst>
          </a:prstGeom>
          <a:solidFill>
            <a:schemeClr val="lt1">
              <a:lumMod val="100000"/>
              <a:alpha val="10000"/>
            </a:schemeClr>
          </a:solidFill>
          <a:ln>
            <a:gradFill>
              <a:gsLst>
                <a:gs pos="0">
                  <a:schemeClr val="accent1">
                    <a:alpha val="70000"/>
                  </a:schemeClr>
                </a:gs>
                <a:gs pos="100000">
                  <a:schemeClr val="accent1">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dirty="0">
                <a:solidFill>
                  <a:schemeClr val="tx1">
                    <a:lumMod val="85000"/>
                    <a:lumOff val="15000"/>
                  </a:schemeClr>
                </a:solidFill>
                <a:sym typeface="+mn-ea"/>
              </a:rPr>
              <a:t>预拨经费是指政府财政在本级人民代表大会批准年度预算前，可以提前预拨已经列入年度预算的各部门基本支出、项目支出和对下级转移支付支出，以及法律规定必须履行支付义务的支出和用于自然灾害等突发事件处理的支出。除上述支出事项及财政部另有规定外，其他支出均不得提前预拨。预拨经费（不含预拨下年度预算资金）应在年终前转列费用或清理收回。</a:t>
            </a:r>
            <a:endParaRPr lang="zh-CN" altLang="en-US" dirty="0">
              <a:solidFill>
                <a:schemeClr val="tx1">
                  <a:lumMod val="85000"/>
                  <a:lumOff val="15000"/>
                </a:schemeClr>
              </a:solidFill>
              <a:sym typeface="+mn-ea"/>
            </a:endParaRPr>
          </a:p>
        </p:txBody>
      </p:sp>
      <p:sp>
        <p:nvSpPr>
          <p:cNvPr id="23" name="椭圆 22"/>
          <p:cNvSpPr>
            <a:spLocks noChangeAspect="1"/>
          </p:cNvSpPr>
          <p:nvPr>
            <p:custDataLst>
              <p:tags r:id="rId10"/>
            </p:custDataLst>
          </p:nvPr>
        </p:nvSpPr>
        <p:spPr>
          <a:xfrm>
            <a:off x="976991" y="5159023"/>
            <a:ext cx="516582" cy="516582"/>
          </a:xfrm>
          <a:prstGeom prst="ellipse">
            <a:avLst/>
          </a:prstGeom>
          <a:gradFill>
            <a:gsLst>
              <a:gs pos="0">
                <a:schemeClr val="accent1">
                  <a:alpha val="100000"/>
                </a:schemeClr>
              </a:gs>
              <a:gs pos="100000">
                <a:schemeClr val="accent1">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8</a:t>
            </a:r>
            <a:endParaRPr lang="en-US" altLang="zh-CN" sz="2200" dirty="0">
              <a:solidFill>
                <a:srgbClr val="FFFFFF"/>
              </a:solidFill>
              <a:sym typeface="+mn-ea"/>
            </a:endParaRPr>
          </a:p>
        </p:txBody>
      </p:sp>
    </p:spTree>
    <p:custDataLst>
      <p:tags r:id="rId11"/>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277600" cy="13265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（5）股权投资持有期间，被投资主体以收益转增投资的，根据股权管理部门提供的资料，按照收益转增投资的金额，借记“股权投资--投资成本”，贷记“股权投资--损益调整”。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803400" y="3073400"/>
          <a:ext cx="8413750" cy="2227580"/>
        </p:xfrm>
        <a:graphic>
          <a:graphicData uri="http://schemas.openxmlformats.org/drawingml/2006/table">
            <a:tbl>
              <a:tblPr/>
              <a:tblGrid>
                <a:gridCol w="6635115"/>
                <a:gridCol w="1778635"/>
              </a:tblGrid>
              <a:tr h="755015">
                <a:tc>
                  <a:txBody>
                    <a:bodyPr/>
                    <a:p>
                      <a:pPr marL="0" indent="6858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472565">
                <a:tc>
                  <a:txBody>
                    <a:bodyPr/>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借：股权投资-投资成本（按照收益转增投资的金额）</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贷：股权投资-损益调整</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58775" y="1371600"/>
            <a:ext cx="11376025" cy="189674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处置股权投资时，根据股权管理部门提供的资料，按照被处置股权投资对应的“权益法调整”科目账面余额，借记或贷记“权益法调整”科目，贷记或借记“股权投资--其他权益变动”；按照处置收回的金额，借记“国库存款”科目，按照已宣告尚未领取的现金股利或利润，贷记“应收股利”科目，按照被处置股权投资的账面余额，贷记“股权投资--投资成本/损益调整”，按照其差额，贷记或借记“投资收益”科目。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817245" y="2971800"/>
          <a:ext cx="9590405" cy="3292475"/>
        </p:xfrm>
        <a:graphic>
          <a:graphicData uri="http://schemas.openxmlformats.org/drawingml/2006/table">
            <a:tbl>
              <a:tblPr/>
              <a:tblGrid>
                <a:gridCol w="5852160"/>
                <a:gridCol w="3738245"/>
              </a:tblGrid>
              <a:tr h="553085">
                <a:tc>
                  <a:txBody>
                    <a:bodyPr/>
                    <a:p>
                      <a:pPr marL="0" indent="6858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39390">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借：权益法调整（按照被处置股权投资对应的“权益法调整”科目账面余额）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贷：股权投资-其他权益变动</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借：国库存款（按照处置收回的金额）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贷：应收股利（按照已宣告尚未领取的现金股利或利润）</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股权投资-投资成本/损益调整（按照被处置股权投资的账面余额）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投资收益（差额，有可能在借方）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（按照处置收回的金额）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贷：国有资本经营预算收入等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8485" y="1462405"/>
            <a:ext cx="11156315" cy="15601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无偿划出股权投资时，根据股权管理部门提供的资料，按照被划出股权投资对应的“权益法调整”科目账面余额，借记或贷记“权益法调整”科目，贷记或借记“股权投资--其他权益变动”；按照被划出股权投资的账面余额，借记“其他费用”科目，贷记“股权投资--投资成本/损益调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17370" y="2921000"/>
          <a:ext cx="7752080" cy="3343910"/>
        </p:xfrm>
        <a:graphic>
          <a:graphicData uri="http://schemas.openxmlformats.org/drawingml/2006/table">
            <a:tbl>
              <a:tblPr/>
              <a:tblGrid>
                <a:gridCol w="6118225"/>
                <a:gridCol w="1633855"/>
              </a:tblGrid>
              <a:tr h="819785">
                <a:tc>
                  <a:txBody>
                    <a:bodyPr/>
                    <a:p>
                      <a:pPr marL="0" indent="68580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24125">
                <a:tc>
                  <a:txBody>
                    <a:bodyPr/>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借：权益法调整（按照被划出股权投资对应的“权益法调整”科目账面余额）</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    贷： 股权投资-其他权益变动</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借：其他费用（按照被处置股权投资的账面余额）</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    贷：股权投资-投资成本/损益调整</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ctr">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8485" y="1462405"/>
            <a:ext cx="11156315" cy="15601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）企业破产清算时，根据股权管理部门提供的资料，按照破产清算企业股权投资对应的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科目账面余额，借记或贷记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其他权益变动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；按照缴入国库清算收入的金额，借记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科目，按照破产清算股权投资的账面余额，贷记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463675" y="2828925"/>
          <a:ext cx="9655810" cy="3886200"/>
        </p:xfrm>
        <a:graphic>
          <a:graphicData uri="http://schemas.openxmlformats.org/drawingml/2006/table">
            <a:tbl>
              <a:tblPr/>
              <a:tblGrid>
                <a:gridCol w="5779770"/>
                <a:gridCol w="3876040"/>
              </a:tblGrid>
              <a:tr h="636905">
                <a:tc>
                  <a:txBody>
                    <a:bodyPr/>
                    <a:p>
                      <a:pPr marL="0" indent="6858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249295">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借：权益法调整（按照破产清算企业股权投资对应的“权益法调整”科目账面余额）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 股权投资-其他权益变动</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借：国库存款（按照缴入国库清算收入的金额）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贷：股权投资-投资成本/损益调整（按照破产清算股权投资的账面余额）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投资收益（差额，有可能在借方）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（按照缴入国库清算收入的金额）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贷：国有资本经营预算收入等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77190" y="1536065"/>
            <a:ext cx="11291570" cy="240728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【例4-11】 2023年1月1日,某市财政根据当年预算安排,使用国有资本经营预算资金向某公司投入资本金6000万元,占该公司50%的权益(该公司股本为1亿元)。2023年12月底该公司全年实现净利润800万元、除净利润以外的所有者权益减少额为100万元；并同时宣告向股东分派利润600万元；2024年3月2日该公司分派利润600万元，该市财政实际收到300万元；2024年5月3日财政出售这笔投资，收回资金6600万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1525270" y="414655"/>
          <a:ext cx="9030335" cy="6309995"/>
        </p:xfrm>
        <a:graphic>
          <a:graphicData uri="http://schemas.openxmlformats.org/drawingml/2006/table">
            <a:tbl>
              <a:tblPr/>
              <a:tblGrid>
                <a:gridCol w="3941445"/>
                <a:gridCol w="5088890"/>
              </a:tblGrid>
              <a:tr h="346075">
                <a:tc>
                  <a:txBody>
                    <a:bodyPr/>
                    <a:p>
                      <a:pPr marL="0" indent="685800" algn="ctr">
                        <a:lnSpc>
                          <a:spcPct val="120000"/>
                        </a:lnSpc>
                        <a:spcBef>
                          <a:spcPts val="0"/>
                        </a:spcBef>
                        <a:spcAft>
                          <a:spcPts val="0"/>
                        </a:spcAft>
                      </a:pPr>
                      <a:r>
                        <a:rPr lang="zh-CN" sz="1200" spc="120">
                          <a:solidFill>
                            <a:schemeClr val="tx1"/>
                          </a:solidFill>
                          <a:latin typeface="微软雅黑" panose="020B0503020204020204" charset="-122"/>
                          <a:ea typeface="微软雅黑" panose="020B0503020204020204" charset="-122"/>
                        </a:rPr>
                        <a:t>财务会计</a:t>
                      </a:r>
                      <a:endParaRPr lang="zh-CN" sz="1200" spc="120">
                        <a:solidFill>
                          <a:schemeClr val="tx1"/>
                        </a:solidFill>
                        <a:latin typeface="微软雅黑" panose="020B0503020204020204" charset="-122"/>
                        <a:ea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200" spc="120">
                          <a:solidFill>
                            <a:schemeClr val="tx1"/>
                          </a:solidFill>
                          <a:latin typeface="微软雅黑" panose="020B0503020204020204" charset="-122"/>
                          <a:ea typeface="微软雅黑" panose="020B0503020204020204" charset="-122"/>
                        </a:rPr>
                        <a:t>预算会计</a:t>
                      </a:r>
                      <a:endParaRPr lang="zh-CN" sz="1200" spc="120">
                        <a:solidFill>
                          <a:schemeClr val="tx1"/>
                        </a:solidFill>
                        <a:latin typeface="微软雅黑" panose="020B0503020204020204" charset="-122"/>
                        <a:ea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913765">
                <a:tc>
                  <a:txBody>
                    <a:bodyPr/>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2023年1月1日：</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借：股权投资-企业股权投资-投资成本60 000 000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贷：国库存款60 000 000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2023</a:t>
                      </a:r>
                      <a:r>
                        <a:rPr lang="zh-CN" sz="1200" spc="6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1</a:t>
                      </a:r>
                      <a:r>
                        <a:rPr lang="zh-CN" sz="12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1</a:t>
                      </a:r>
                      <a:r>
                        <a:rPr lang="zh-CN" sz="12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47650" indent="-1143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借：国有资本经营预算支出</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60 000 000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a:t>
                      </a:r>
                      <a:r>
                        <a:rPr lang="zh-CN" sz="1200" spc="6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60 000 000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132965">
                <a:tc>
                  <a:txBody>
                    <a:bodyPr/>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2023</a:t>
                      </a:r>
                      <a:r>
                        <a:rPr lang="zh-CN" sz="1200" spc="6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12</a:t>
                      </a:r>
                      <a:r>
                        <a:rPr lang="zh-CN" sz="1200" spc="60">
                          <a:solidFill>
                            <a:schemeClr val="tx1"/>
                          </a:solidFill>
                          <a:latin typeface="微软雅黑" panose="020B0503020204020204" charset="-122"/>
                          <a:ea typeface="微软雅黑" panose="020B0503020204020204" charset="-122"/>
                          <a:cs typeface="微软雅黑" panose="020B0503020204020204" charset="-122"/>
                        </a:rPr>
                        <a:t>月底：</a:t>
                      </a:r>
                      <a:endParaRPr 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企业股权投资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损益调整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4 000 000 </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贷：投资收益</a:t>
                      </a:r>
                      <a:r>
                        <a:rPr lang="zh-CN" altLang="en-US" sz="12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4 000 000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借：应收股利</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贷：股权投资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企业股权投资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损益调整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借：权益法调整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500 000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a:t>
                      </a:r>
                      <a:r>
                        <a:rPr lang="zh-CN" sz="1200" spc="60">
                          <a:solidFill>
                            <a:schemeClr val="tx1"/>
                          </a:solidFill>
                          <a:latin typeface="微软雅黑" panose="020B0503020204020204" charset="-122"/>
                          <a:ea typeface="微软雅黑" panose="020B0503020204020204" charset="-122"/>
                          <a:cs typeface="微软雅黑" panose="020B0503020204020204" charset="-122"/>
                        </a:rPr>
                        <a:t>贷：股权投资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企业股权投资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其他权益变动</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500 000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rPr>
                        <a:t>-----</a:t>
                      </a:r>
                      <a:endParaRPr lang="en-US" altLang="zh-CN" sz="1200" spc="60">
                        <a:solidFill>
                          <a:schemeClr val="tx1"/>
                        </a:solidFill>
                        <a:latin typeface="微软雅黑" panose="020B0503020204020204" charset="-122"/>
                        <a:ea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784225">
                <a:tc>
                  <a:txBody>
                    <a:bodyPr/>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2024</a:t>
                      </a:r>
                      <a:r>
                        <a:rPr lang="zh-CN" sz="1200" spc="6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a:t>
                      </a:r>
                      <a:r>
                        <a:rPr lang="zh-CN" sz="12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a:t>
                      </a:r>
                      <a:r>
                        <a:rPr lang="zh-CN" sz="12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a:t>
                      </a:r>
                      <a:r>
                        <a:rPr lang="zh-CN" sz="1200" spc="60">
                          <a:solidFill>
                            <a:schemeClr val="tx1"/>
                          </a:solidFill>
                          <a:latin typeface="微软雅黑" panose="020B0503020204020204" charset="-122"/>
                          <a:ea typeface="微软雅黑" panose="020B0503020204020204" charset="-122"/>
                          <a:cs typeface="微软雅黑" panose="020B0503020204020204" charset="-122"/>
                        </a:rPr>
                        <a:t>贷：应收股利</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2024</a:t>
                      </a:r>
                      <a:r>
                        <a:rPr lang="zh-CN" sz="1200" spc="6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a:t>
                      </a:r>
                      <a:r>
                        <a:rPr lang="zh-CN" sz="12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a:t>
                      </a:r>
                      <a:r>
                        <a:rPr lang="zh-CN" sz="12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2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a:t>
                      </a:r>
                      <a:r>
                        <a:rPr lang="zh-CN" sz="1200" spc="60">
                          <a:solidFill>
                            <a:schemeClr val="tx1"/>
                          </a:solidFill>
                          <a:latin typeface="微软雅黑" panose="020B0503020204020204" charset="-122"/>
                          <a:ea typeface="微软雅黑" panose="020B0503020204020204" charset="-122"/>
                          <a:cs typeface="微软雅黑" panose="020B0503020204020204" charset="-122"/>
                        </a:rPr>
                        <a:t>贷：国有资本经营预算收入</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132965">
                <a:tc>
                  <a:txBody>
                    <a:bodyPr/>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2024</a:t>
                      </a:r>
                      <a:r>
                        <a:rPr lang="zh-CN" sz="1200" spc="6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5</a:t>
                      </a:r>
                      <a:r>
                        <a:rPr lang="zh-CN" sz="12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a:t>
                      </a:r>
                      <a:r>
                        <a:rPr lang="zh-CN" sz="12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企业股权投资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其他权益变动</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500 000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a:t>
                      </a:r>
                      <a:r>
                        <a:rPr lang="zh-CN" sz="1200" spc="60">
                          <a:solidFill>
                            <a:schemeClr val="tx1"/>
                          </a:solidFill>
                          <a:latin typeface="微软雅黑" panose="020B0503020204020204" charset="-122"/>
                          <a:ea typeface="微软雅黑" panose="020B0503020204020204" charset="-122"/>
                          <a:cs typeface="微软雅黑" panose="020B0503020204020204" charset="-122"/>
                        </a:rPr>
                        <a:t>贷：权益法调整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500 000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66 000 000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a:t>
                      </a:r>
                      <a:r>
                        <a:rPr lang="zh-CN" sz="1200" spc="60">
                          <a:solidFill>
                            <a:schemeClr val="tx1"/>
                          </a:solidFill>
                          <a:latin typeface="微软雅黑" panose="020B0503020204020204" charset="-122"/>
                          <a:ea typeface="微软雅黑" panose="020B0503020204020204" charset="-122"/>
                          <a:cs typeface="微软雅黑" panose="020B0503020204020204" charset="-122"/>
                        </a:rPr>
                        <a:t>贷：股权投资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企业股权投资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投资成本</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60 000 000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0" indent="4572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企业股权投资</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损益调整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a:t>
                      </a:r>
                      <a:r>
                        <a:rPr lang="zh-CN" sz="1200" spc="60">
                          <a:solidFill>
                            <a:schemeClr val="tx1"/>
                          </a:solidFill>
                          <a:latin typeface="微软雅黑" panose="020B0503020204020204" charset="-122"/>
                          <a:ea typeface="微软雅黑" panose="020B0503020204020204" charset="-122"/>
                          <a:cs typeface="微软雅黑" panose="020B0503020204020204" charset="-122"/>
                        </a:rPr>
                        <a:t>投资收益</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5 000 000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2024</a:t>
                      </a:r>
                      <a:r>
                        <a:rPr lang="zh-CN" sz="1200" spc="6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5</a:t>
                      </a:r>
                      <a:r>
                        <a:rPr lang="zh-CN" sz="1200" spc="6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3</a:t>
                      </a:r>
                      <a:r>
                        <a:rPr lang="zh-CN" sz="1200" spc="60">
                          <a:solidFill>
                            <a:schemeClr val="tx1"/>
                          </a:solidFill>
                          <a:latin typeface="微软雅黑" panose="020B0503020204020204" charset="-122"/>
                          <a:ea typeface="微软雅黑" panose="020B0503020204020204" charset="-122"/>
                          <a:cs typeface="微软雅黑" panose="020B0503020204020204" charset="-122"/>
                        </a:rPr>
                        <a:t>日：</a:t>
                      </a:r>
                      <a:endParaRPr 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200" spc="6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a:t>
                      </a:r>
                      <a:r>
                        <a:rPr lang="zh-CN" sz="1200" spc="6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2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66 000 000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     </a:t>
                      </a:r>
                      <a:r>
                        <a:rPr lang="zh-CN" sz="1200" spc="60">
                          <a:solidFill>
                            <a:schemeClr val="tx1"/>
                          </a:solidFill>
                          <a:latin typeface="微软雅黑" panose="020B0503020204020204" charset="-122"/>
                          <a:ea typeface="微软雅黑" panose="020B0503020204020204" charset="-122"/>
                          <a:cs typeface="微软雅黑" panose="020B0503020204020204" charset="-122"/>
                        </a:rPr>
                        <a:t>贷：国有资本经营预算收入</a:t>
                      </a:r>
                      <a:r>
                        <a:rPr lang="en-US" altLang="zh-CN" sz="1200" spc="60">
                          <a:solidFill>
                            <a:schemeClr val="tx1"/>
                          </a:solidFill>
                          <a:latin typeface="微软雅黑" panose="020B0503020204020204" charset="-122"/>
                          <a:ea typeface="微软雅黑" panose="020B0503020204020204" charset="-122"/>
                          <a:cs typeface="微软雅黑" panose="020B0503020204020204" charset="-122"/>
                        </a:rPr>
                        <a:t>66 000 000</a:t>
                      </a:r>
                      <a:endParaRPr lang="en-US" altLang="zh-CN" sz="1200" spc="60">
                        <a:solidFill>
                          <a:schemeClr val="tx1"/>
                        </a:solidFill>
                        <a:latin typeface="微软雅黑" panose="020B0503020204020204" charset="-122"/>
                        <a:ea typeface="微软雅黑" panose="020B0503020204020204" charset="-122"/>
                        <a:cs typeface="微软雅黑" panose="020B0503020204020204" charset="-122"/>
                      </a:endParaRPr>
                    </a:p>
                  </a:txBody>
                  <a:tcPr marL="107950" marR="107950" marT="63500" marB="6350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（二）采用成本法</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核算</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6001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、股权投资的</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政府财政以现金取得股权投资时，按照实际支付的金额，借记“股权投资--投资成本”，贷记“国库存款”科目。实际支付的金额中包含的已宣告但尚未发放的现金股利，应当单独确认为应收股利。与权益法核算相同。
（2）政府财政以现金以外其他资产置换取得股权投资时，按照股权管理部门确认的金额，借记“股权投资--投资成本”，贷记相关资产类科目。与权益法核算相同。
（3）通过清查发现以前年度取得、尚未纳入财政总会计核算的股权投资时，根据股权管理部门提供的资料，按照其确定的投资成本，借记“股权投资--投资成本”，贷记“以前年度盈余调整”科目。已宣告但尚未发放的现金股利，应当单独确认为应收股利。
（4）无偿划入股权投资时，根据股权管理部门提供的资料，按照其确定的投资成本，借记“股权投资--投资成本”，贷记“其他收入”科目。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93700" y="1600200"/>
            <a:ext cx="11650345" cy="458978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sz="1700"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sz="1700" dirty="0" err="1">
                <a:solidFill>
                  <a:schemeClr val="dk1"/>
                </a:solidFill>
                <a:latin typeface="汉仪旗黑-85S" panose="00020600040101010101" charset="-128"/>
                <a:ea typeface="汉仪旗黑-85S" panose="00020600040101010101" charset="-128"/>
                <a:sym typeface="微软雅黑" panose="020B0503020204020204" charset="-122"/>
              </a:rPr>
              <a:t>、</a:t>
            </a:r>
            <a:r>
              <a:rPr sz="1700" dirty="0" err="1">
                <a:solidFill>
                  <a:schemeClr val="dk1"/>
                </a:solidFill>
                <a:latin typeface="汉仪旗黑-85S" panose="00020600040101010101" charset="-128"/>
                <a:ea typeface="汉仪旗黑-85S" panose="00020600040101010101" charset="-128"/>
                <a:sym typeface="微软雅黑" panose="020B0503020204020204" charset="-122"/>
              </a:rPr>
              <a:t>股权投资的持有期间</a:t>
            </a:r>
            <a:endParaRPr sz="1700" dirty="0" err="1">
              <a:solidFill>
                <a:schemeClr val="dk1"/>
              </a:solidFill>
              <a:latin typeface="汉仪旗黑-85S" panose="00020600040101010101" charset="-128"/>
              <a:ea typeface="汉仪旗黑-85S" panose="00020600040101010101" charset="-128"/>
              <a:sym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（1）持有股权投资期间，被投资主体宣告发放现金股利或利润时，根据股权管理部门提供的资料，按照应上缴政府财政的部分，借记“应收股利”科目，贷记“投资收益”科目。
（2）收到现金股利或利润时，按照实际收到的金额，借记“国库存款”科目，贷记“应收股利”；按照实际收到金额中未宣告发放的现金股利或利润，借记“应收股利”，贷记“投资收益”科目。</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、股权投资的处置</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）处置股权投资时，按照收回的金额，借记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科目，按照已宣告尚未领取的现金股利或利润，贷记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科目，按照被处置股权投资账面余额，贷记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投资成本</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，按照其差额，贷记或借记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）无偿划出股权投资时，按照被划出股权投资的账面余额，借记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投资成本</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）企业破产清算时，根据股权管理部门提供的资料，按照缴入国库清算收入的金额，借记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科目，按照破产清算股权投资的账面余额，贷记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投资成本</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，按照其差额，借记或贷记</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7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5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42975" y="1273810"/>
            <a:ext cx="9526905" cy="7423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【例4-12】假设【例4-11】采用成本法核算。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7"/>
            </p:custDataLst>
          </p:nvPr>
        </p:nvGraphicFramePr>
        <p:xfrm>
          <a:off x="658495" y="1993900"/>
          <a:ext cx="10547350" cy="4568825"/>
        </p:xfrm>
        <a:graphic>
          <a:graphicData uri="http://schemas.openxmlformats.org/drawingml/2006/table">
            <a:tbl>
              <a:tblPr/>
              <a:tblGrid>
                <a:gridCol w="5343525"/>
                <a:gridCol w="5203825"/>
              </a:tblGrid>
              <a:tr h="291465">
                <a:tc>
                  <a:txBody>
                    <a:bodyPr/>
                    <a:p>
                      <a:pPr marL="0" indent="68580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财务会计</a:t>
                      </a:r>
                      <a:endParaRPr lang="zh-CN" sz="14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预算会计</a:t>
                      </a:r>
                      <a:endParaRPr lang="zh-CN" sz="1400" spc="120">
                        <a:solidFill>
                          <a:schemeClr val="tx1"/>
                        </a:solidFill>
                        <a:latin typeface="微软雅黑" panose="020B0503020204020204" charset="-122"/>
                        <a:ea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21715">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2023年1月1日：</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借：股权投资-企业股权投资-投资成本60 000 000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贷：国库存款60 000 000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2023</a:t>
                      </a:r>
                      <a:r>
                        <a:rPr lang="zh-CN" sz="14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借：国有资本经营预算支出</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60 000 000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60 000 000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710565">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2023</a:t>
                      </a:r>
                      <a:r>
                        <a:rPr lang="zh-CN" sz="14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12</a:t>
                      </a:r>
                      <a:r>
                        <a:rPr lang="zh-CN" sz="1400" spc="120">
                          <a:solidFill>
                            <a:schemeClr val="tx1"/>
                          </a:solidFill>
                          <a:latin typeface="微软雅黑" panose="020B0503020204020204" charset="-122"/>
                          <a:ea typeface="微软雅黑" panose="020B0503020204020204" charset="-122"/>
                          <a:cs typeface="微软雅黑" panose="020B0503020204020204" charset="-122"/>
                        </a:rPr>
                        <a:t>月底：</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借：应收股利</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贷：投资收益</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2023</a:t>
                      </a:r>
                      <a:r>
                        <a:rPr lang="zh-CN" sz="14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12</a:t>
                      </a:r>
                      <a:r>
                        <a:rPr lang="zh-CN" sz="1400" spc="120">
                          <a:solidFill>
                            <a:schemeClr val="tx1"/>
                          </a:solidFill>
                          <a:latin typeface="微软雅黑" panose="020B0503020204020204" charset="-122"/>
                          <a:ea typeface="微软雅黑" panose="020B0503020204020204" charset="-122"/>
                          <a:cs typeface="微软雅黑" panose="020B0503020204020204" charset="-122"/>
                        </a:rPr>
                        <a:t>月底：</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10287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106170">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2024</a:t>
                      </a:r>
                      <a:r>
                        <a:rPr lang="zh-CN" sz="14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贷：应收股利</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2024</a:t>
                      </a:r>
                      <a:r>
                        <a:rPr lang="zh-CN" sz="14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贷：国有资本经营预算收入</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369060">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2024</a:t>
                      </a:r>
                      <a:r>
                        <a:rPr lang="zh-CN" sz="14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66 000 000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贷：股权投资</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企业股权投资</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投资成本</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60 000 000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投资收益</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2024</a:t>
                      </a:r>
                      <a:r>
                        <a:rPr lang="zh-CN" sz="14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5</a:t>
                      </a:r>
                      <a:r>
                        <a:rPr lang="zh-CN" sz="14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66 000 000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贷：国有资本经营预算收入</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66 000 000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股权投资和应收股利</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成本法与权益法的转换</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01065" y="1536065"/>
            <a:ext cx="10967720" cy="425069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对股权投资的核算从成本法改为权益法的，应按照成本法下“股权投资--投资成本”科目的账面余额与追加投资成本的合计金额，借记“股权投资--投资成本”，按照成本法下“股权投资--投资成本”科目的账面余额，贷记“股权投资--投资成本”，按照追加投资的金额，贷记“国库存款”科目。如果不涉及追加现金投资的，不做预算会计处理。
2.对股权投资的核算从权益法改为成本法的，按照“权益法调整”科目账面余额，借记或贷记“权益法调整”科目，贷记或借记“股权投资--其他权益变动”；按照权益法下“股权投资--投资成本/损益调整”科目的账面余额作为成本法下投资成本账面余额，借记“股权投资--投资成本”，贷记“股权投资--投资成本/损益调整”。不做预算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其后，被投资单位宣告分派现金股利或利润时，属于已记入投资成本账面余额的部分，按照应分得的现金股利或利润份额，借记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。不做预算会计处理。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a:off x="4001597" y="6045200"/>
            <a:ext cx="8190403" cy="812800"/>
            <a:chOff x="4001597" y="5613400"/>
            <a:chExt cx="8190403" cy="1244600"/>
          </a:xfrm>
        </p:grpSpPr>
        <p:sp>
          <p:nvSpPr>
            <p:cNvPr id="1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6" name="等腰三角形 15"/>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Rounded Rectangle 1"/>
          <p:cNvSpPr/>
          <p:nvPr>
            <p:custDataLst>
              <p:tags r:id="rId5"/>
            </p:custDataLst>
          </p:nvPr>
        </p:nvSpPr>
        <p:spPr>
          <a:xfrm>
            <a:off x="2204155" y="1192167"/>
            <a:ext cx="901190" cy="90119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tr-TR" sz="1600">
              <a:solidFill>
                <a:prstClr val="white"/>
              </a:solidFill>
              <a:latin typeface="微软雅黑" panose="020B0503020204020204" charset="-122"/>
              <a:ea typeface="微软雅黑" panose="020B0503020204020204" charset="-122"/>
              <a:cs typeface="Open Sans" panose="020B0606030504020204" pitchFamily="34" charset="0"/>
            </a:endParaRPr>
          </a:p>
        </p:txBody>
      </p:sp>
      <p:sp>
        <p:nvSpPr>
          <p:cNvPr id="2" name="TextBox 21"/>
          <p:cNvSpPr txBox="1"/>
          <p:nvPr>
            <p:custDataLst>
              <p:tags r:id="rId6"/>
            </p:custDataLst>
          </p:nvPr>
        </p:nvSpPr>
        <p:spPr>
          <a:xfrm>
            <a:off x="3504675" y="1055100"/>
            <a:ext cx="6482092" cy="1244398"/>
          </a:xfrm>
          <a:prstGeom prst="rect">
            <a:avLst/>
          </a:prstGeom>
          <a:noFill/>
        </p:spPr>
        <p:txBody>
          <a:bodyPr wrap="square" rtlCol="0" anchor="ctr">
            <a:normAutofit/>
          </a:bodyPr>
          <a:p>
            <a:pPr>
              <a:lnSpc>
                <a:spcPct val="130000"/>
              </a:lnSpc>
            </a:pPr>
            <a:r>
              <a:rPr lang="zh-CN" altLang="en-US" sz="1900" spc="150" dirty="0">
                <a:solidFill>
                  <a:schemeClr val="dk1">
                    <a:lumMod val="75000"/>
                    <a:lumOff val="25000"/>
                  </a:schemeClr>
                </a:solidFill>
                <a:uFillTx/>
                <a:latin typeface="微软雅黑" panose="020B0503020204020204" charset="-122"/>
                <a:ea typeface="微软雅黑" panose="020B0503020204020204" charset="-122"/>
              </a:rPr>
              <a:t>在途款是指报告清理期和库款报解整理期内发生的需要通过本科目过渡处理的属于上年度收入、费用等业务的款项。</a:t>
            </a:r>
            <a:endParaRPr lang="zh-CN" altLang="en-US" sz="1900" spc="150" dirty="0">
              <a:solidFill>
                <a:schemeClr val="dk1">
                  <a:lumMod val="75000"/>
                  <a:lumOff val="25000"/>
                </a:schemeClr>
              </a:solidFill>
              <a:uFillTx/>
              <a:latin typeface="微软雅黑" panose="020B0503020204020204" charset="-122"/>
              <a:ea typeface="微软雅黑" panose="020B0503020204020204" charset="-122"/>
            </a:endParaRPr>
          </a:p>
        </p:txBody>
      </p:sp>
      <p:sp>
        <p:nvSpPr>
          <p:cNvPr id="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7"/>
            </p:custDataLst>
          </p:nvPr>
        </p:nvSpPr>
        <p:spPr>
          <a:xfrm>
            <a:off x="2204155" y="1272033"/>
            <a:ext cx="856940" cy="742537"/>
          </a:xfrm>
          <a:prstGeom prst="rect">
            <a:avLst/>
          </a:prstGeom>
          <a:noFill/>
        </p:spPr>
        <p:txBody>
          <a:bodyPr wrap="square" rtlCol="0" anchor="ctr">
            <a:normAutofit/>
          </a:bodyPr>
          <a:p>
            <a:pPr algn="ctr"/>
            <a:r>
              <a:rPr lang="en-US" sz="2000" spc="300" dirty="0">
                <a:solidFill>
                  <a:schemeClr val="lt1"/>
                </a:solidFill>
                <a:latin typeface="微软雅黑" panose="020B0503020204020204" charset="-122"/>
                <a:ea typeface="微软雅黑" panose="020B0503020204020204" charset="-122"/>
                <a:cs typeface="Montserrat Black"/>
              </a:rPr>
              <a:t>9</a:t>
            </a:r>
            <a:endParaRPr lang="en-US" sz="2000" spc="300" dirty="0">
              <a:solidFill>
                <a:schemeClr val="lt1"/>
              </a:solidFill>
              <a:latin typeface="微软雅黑" panose="020B0503020204020204" charset="-122"/>
              <a:ea typeface="微软雅黑" panose="020B0503020204020204" charset="-122"/>
              <a:cs typeface="Montserrat Black"/>
            </a:endParaRPr>
          </a:p>
        </p:txBody>
      </p:sp>
      <p:sp>
        <p:nvSpPr>
          <p:cNvPr id="3" name="Rounded Rectangle 1"/>
          <p:cNvSpPr/>
          <p:nvPr>
            <p:custDataLst>
              <p:tags r:id="rId8"/>
            </p:custDataLst>
          </p:nvPr>
        </p:nvSpPr>
        <p:spPr>
          <a:xfrm>
            <a:off x="2204155" y="3096809"/>
            <a:ext cx="901190" cy="90119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tr-TR" sz="1600">
              <a:solidFill>
                <a:prstClr val="white"/>
              </a:solidFill>
              <a:latin typeface="微软雅黑" panose="020B0503020204020204" charset="-122"/>
              <a:ea typeface="微软雅黑" panose="020B0503020204020204" charset="-122"/>
              <a:cs typeface="Open Sans" panose="020B0606030504020204" pitchFamily="34" charset="0"/>
            </a:endParaRPr>
          </a:p>
        </p:txBody>
      </p:sp>
      <p:sp>
        <p:nvSpPr>
          <p:cNvPr id="4" name="TextBox 21"/>
          <p:cNvSpPr txBox="1"/>
          <p:nvPr>
            <p:custDataLst>
              <p:tags r:id="rId9"/>
            </p:custDataLst>
          </p:nvPr>
        </p:nvSpPr>
        <p:spPr>
          <a:xfrm>
            <a:off x="3504675" y="2959742"/>
            <a:ext cx="6482092" cy="1244398"/>
          </a:xfrm>
          <a:prstGeom prst="rect">
            <a:avLst/>
          </a:prstGeom>
          <a:noFill/>
        </p:spPr>
        <p:txBody>
          <a:bodyPr wrap="square" rtlCol="0" anchor="ctr">
            <a:normAutofit/>
          </a:bodyPr>
          <a:p>
            <a:pPr>
              <a:lnSpc>
                <a:spcPct val="130000"/>
              </a:lnSpc>
            </a:pPr>
            <a:r>
              <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应收转贷款是指政府财政将借入的资金转贷给下级政府财政的款项,包括应收地方政府债券转贷款、应收主权外债转贷款等。</a:t>
            </a:r>
            <a:endPar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0"/>
            </p:custDataLst>
          </p:nvPr>
        </p:nvSpPr>
        <p:spPr>
          <a:xfrm>
            <a:off x="2204155" y="3176675"/>
            <a:ext cx="856940" cy="742537"/>
          </a:xfrm>
          <a:prstGeom prst="rect">
            <a:avLst/>
          </a:prstGeom>
          <a:noFill/>
        </p:spPr>
        <p:txBody>
          <a:bodyPr wrap="square" rtlCol="0" anchor="ctr">
            <a:normAutofit/>
          </a:bodyPr>
          <a:p>
            <a:pPr algn="ctr"/>
            <a:r>
              <a:rPr lang="en-US" sz="2000" spc="300" dirty="0">
                <a:solidFill>
                  <a:schemeClr val="lt1"/>
                </a:solidFill>
                <a:latin typeface="微软雅黑" panose="020B0503020204020204" charset="-122"/>
                <a:ea typeface="微软雅黑" panose="020B0503020204020204" charset="-122"/>
                <a:cs typeface="Montserrat Black"/>
              </a:rPr>
              <a:t>10</a:t>
            </a:r>
            <a:endParaRPr lang="en-US" sz="2000" spc="300" dirty="0">
              <a:solidFill>
                <a:schemeClr val="lt1"/>
              </a:solidFill>
              <a:latin typeface="微软雅黑" panose="020B0503020204020204" charset="-122"/>
              <a:ea typeface="微软雅黑" panose="020B0503020204020204" charset="-122"/>
              <a:cs typeface="Montserrat Black"/>
            </a:endParaRPr>
          </a:p>
        </p:txBody>
      </p:sp>
      <p:sp>
        <p:nvSpPr>
          <p:cNvPr id="9" name="Rounded Rectangle 1"/>
          <p:cNvSpPr/>
          <p:nvPr>
            <p:custDataLst>
              <p:tags r:id="rId11"/>
            </p:custDataLst>
          </p:nvPr>
        </p:nvSpPr>
        <p:spPr>
          <a:xfrm>
            <a:off x="2204155" y="5001449"/>
            <a:ext cx="901190" cy="90119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tr-TR" sz="1600">
              <a:solidFill>
                <a:prstClr val="white"/>
              </a:solidFill>
              <a:latin typeface="微软雅黑" panose="020B0503020204020204" charset="-122"/>
              <a:ea typeface="微软雅黑" panose="020B0503020204020204" charset="-122"/>
              <a:cs typeface="Open Sans" panose="020B0606030504020204" pitchFamily="34" charset="0"/>
            </a:endParaRPr>
          </a:p>
        </p:txBody>
      </p:sp>
      <p:sp>
        <p:nvSpPr>
          <p:cNvPr id="10" name="TextBox 21"/>
          <p:cNvSpPr txBox="1"/>
          <p:nvPr>
            <p:custDataLst>
              <p:tags r:id="rId12"/>
            </p:custDataLst>
          </p:nvPr>
        </p:nvSpPr>
        <p:spPr>
          <a:xfrm>
            <a:off x="3504675" y="4864382"/>
            <a:ext cx="6482092" cy="1244398"/>
          </a:xfrm>
          <a:prstGeom prst="rect">
            <a:avLst/>
          </a:prstGeom>
          <a:noFill/>
        </p:spPr>
        <p:txBody>
          <a:bodyPr wrap="square" rtlCol="0" anchor="ctr">
            <a:normAutofit/>
          </a:bodyPr>
          <a:p>
            <a:pPr>
              <a:lnSpc>
                <a:spcPct val="130000"/>
              </a:lnSpc>
            </a:pPr>
            <a:r>
              <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股权投资是指政府持有的各类股权投资资产,包括国际金融组织股权投资、政府投资基金股权投资、国有企业股权投资等。</a:t>
            </a:r>
            <a:endParaRPr lang="zh-CN" altLang="en-US" sz="19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1"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3"/>
            </p:custDataLst>
          </p:nvPr>
        </p:nvSpPr>
        <p:spPr>
          <a:xfrm>
            <a:off x="2204155" y="5081315"/>
            <a:ext cx="856940" cy="742537"/>
          </a:xfrm>
          <a:prstGeom prst="rect">
            <a:avLst/>
          </a:prstGeom>
          <a:noFill/>
        </p:spPr>
        <p:txBody>
          <a:bodyPr wrap="square" rtlCol="0" anchor="ctr">
            <a:normAutofit/>
          </a:bodyPr>
          <a:p>
            <a:pPr algn="ctr"/>
            <a:r>
              <a:rPr lang="en-US" sz="2000" spc="300" dirty="0">
                <a:solidFill>
                  <a:schemeClr val="lt1"/>
                </a:solidFill>
                <a:latin typeface="微软雅黑" panose="020B0503020204020204" charset="-122"/>
                <a:ea typeface="微软雅黑" panose="020B0503020204020204" charset="-122"/>
                <a:cs typeface="Montserrat Black"/>
              </a:rPr>
              <a:t>11</a:t>
            </a:r>
            <a:endParaRPr lang="en-US" sz="2000" spc="300" dirty="0">
              <a:solidFill>
                <a:schemeClr val="lt1"/>
              </a:solidFill>
              <a:latin typeface="微软雅黑" panose="020B0503020204020204" charset="-122"/>
              <a:ea typeface="微软雅黑" panose="020B0503020204020204" charset="-122"/>
              <a:cs typeface="Montserrat Black"/>
            </a:endParaRPr>
          </a:p>
        </p:txBody>
      </p:sp>
    </p:spTree>
    <p:custDataLst>
      <p:tags r:id="rId14"/>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应收转贷款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778510" y="1178560"/>
            <a:ext cx="11158220" cy="534162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应收转贷款是指政府财政将借入的资金转贷给下级政府财政的款项,包括应收地方政府债券转贷款、应收主权外债转贷款等。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一、应收地方政府债券转贷款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科目核算本级政府财政转贷给下级政府财政的地方政府债券资金的本金及利息。本科目应设置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明细科目，并按照转贷对象进行明细核算，其下应根据管理规定设置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专项债券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等明细科目。其中，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科目通常应根据债务管理部门计算并提供的政府债券转贷款的应收利息情况，按期进行核算。本科目期末借方余额反映政府财政应收未收的地方政府债券转贷款本金及利息。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应收转贷款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“应收地方政府债券转贷款”的核算内容及明细设置</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2960" y="1610360"/>
            <a:ext cx="10577195" cy="45148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 向下级政府财政转贷地方政府债券资金时，按照转贷的本金，借记本科目，按照实际拨付的金额或债务管理部门确认的转贷金额，贷记“国库存款”或“与下级往来”等科目，按照其差额，借记或贷记有关费用科目。
2.按期确认地方政府债券转贷款的应收利息时，根据债务管理部门计算确认的转贷款本期应收未收利息金额，借记本科目，贷记“财务费用――利息费用”等有关科目。不做预算会计处理。
3.收到下级政府财政偿还的地方政府债券转贷款本息时，按照收到的金额，借记“国库存款”“其他财政存款”等科目，贷记本科目。
4.扣缴下级政府财政应偿还的地方政府债券转贷款本息时，按照扣缴的金额，借记“与下级往来”等科目，贷记本科目。</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5.豁免下级政府财政应偿还的地方政府债券转贷款本息时，根据债务管理部门转来的有关资料及有关预算文件，按照豁免金额，借记“补助费用”“与下级往来”等科目，贷记本科目。 预算会计处理参照例【9-22】。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8"/>
    </p:custData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应收转贷款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“应收地方政府债券转贷款”的主要账务处理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8040" y="1465580"/>
            <a:ext cx="10906760" cy="18383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【例4-13】 某市财政向下级A县政府财政转贷专项债券资金2 000 000元，期限一年，到期一次还本付息，利率5%。A县财政总会计的账务核算如下:
(1)市政府向下级A县政府财政转贷地方政府专项债券资金2 000 000元:
(2)期末债务管理部门计算出的转贷款本期应付利息100 000元:
(3)到期，A县政府财政归还转贷款本息2 100 000元：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54000" y="3456940"/>
          <a:ext cx="11398885" cy="2465705"/>
        </p:xfrm>
        <a:graphic>
          <a:graphicData uri="http://schemas.openxmlformats.org/drawingml/2006/table">
            <a:tbl>
              <a:tblPr/>
              <a:tblGrid>
                <a:gridCol w="5759450"/>
                <a:gridCol w="5639435"/>
              </a:tblGrid>
              <a:tr h="835025">
                <a:tc>
                  <a:txBody>
                    <a:bodyPr/>
                    <a:p>
                      <a:pPr marL="0" indent="6858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630680">
                <a:tc>
                  <a:txBody>
                    <a:bodyPr/>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借：应收地方政府债券转贷款-应收本金2 000 000    </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贷：国库存款    2 000 000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借：债务转贷预算支出</a:t>
                      </a:r>
                      <a:r>
                        <a:rPr lang="zh-CN" altLang="en-US"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2 000 000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1778000" y="736600"/>
          <a:ext cx="8559800" cy="1828800"/>
        </p:xfrm>
        <a:graphic>
          <a:graphicData uri="http://schemas.openxmlformats.org/drawingml/2006/table">
            <a:tbl>
              <a:tblPr/>
              <a:tblGrid>
                <a:gridCol w="6680835"/>
                <a:gridCol w="1878965"/>
              </a:tblGrid>
              <a:tr h="619760">
                <a:tc>
                  <a:txBody>
                    <a:bodyPr/>
                    <a:p>
                      <a:pPr marL="0" indent="6858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209040">
                <a:tc>
                  <a:txBody>
                    <a:bodyPr/>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借：应收地方政府债券转贷款-应收利息10 000    </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贷：财务费用—利息费用            10 000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graphicFrame>
        <p:nvGraphicFramePr>
          <p:cNvPr id="3" name="表格 2"/>
          <p:cNvGraphicFramePr/>
          <p:nvPr>
            <p:custDataLst>
              <p:tags r:id="rId2"/>
            </p:custDataLst>
          </p:nvPr>
        </p:nvGraphicFramePr>
        <p:xfrm>
          <a:off x="1778000" y="2921000"/>
          <a:ext cx="8559800" cy="2684145"/>
        </p:xfrm>
        <a:graphic>
          <a:graphicData uri="http://schemas.openxmlformats.org/drawingml/2006/table">
            <a:tbl>
              <a:tblPr/>
              <a:tblGrid>
                <a:gridCol w="6773545"/>
                <a:gridCol w="1786255"/>
              </a:tblGrid>
              <a:tr h="775970">
                <a:tc>
                  <a:txBody>
                    <a:bodyPr/>
                    <a:p>
                      <a:pPr marL="0" indent="68580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908175">
                <a:tc>
                  <a:txBody>
                    <a:bodyPr/>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借：国库存款2 100 000   </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贷：应收地方政府债券转贷款-应收本金2 000 000 </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 应收地方政府债券转贷款-应收利息100 000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应收转贷款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应收主权外债转贷款</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10895" y="1559560"/>
            <a:ext cx="11074400" cy="48875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主权外债转贷款”科目核算本级政府财政转贷给下级政府财政的外国政府、国际金融组织贷款等主权外债资金的本金及利息。本科目应设置“应收本金”和“应收利息”明细科目，并按照转贷对象进行明细核算。其中，“应收利息”科目通常应根据债务管理部门计算并提供的主权外债转贷款的应收利息情况，按期进行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向下级政府财政转贷主权外债资金，且主权外债最终还款责任由下级政府财政承担的，应当分别按照以下情况处理：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）本级政府财政支付转贷资金时，借记本科目，贷记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科目。会计核算参考【例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）外方或上级政府财政将贷款资金直接拨付给用款单位或供应商时，根据债务管理部门转来的有关资料，按照实际拨付的金额，借记本科目，贷记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科目。例子见【例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应收转贷款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“应收主权外债转贷款”的主要账务处理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02410"/>
            <a:ext cx="10149840" cy="4661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2.按期确认主权外债转贷款的应收利息时，根据债务管理部门计算确认的转贷款本期应收未收利息金额，借记本科目，贷记“财务费用――利息费用”等科目。不做预算会计处理。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收回下级政府财政偿还的主权外债转贷款本息时，按照收回的金额，借记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扣缴下级政府财政应偿还的主权外债转贷款本息时，按照扣缴的金额，借记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债权人豁免下级政府财政应偿还的主权外债转贷款本息时，根据债务管理部门转来的有关资料及有关预算文件，按照豁免转贷款的金额，借记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本级政府财政豁免下级政府财政应偿还的主权外债转贷款本息时，根据债务管理部门转来的有关资料及有关预算文件，按照豁免金额，借记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等科目，贷记本科目。具体案例见【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9-22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应收转贷款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“应收主权外债转贷款”的主要账务处理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77545" y="1502410"/>
            <a:ext cx="9929495" cy="30448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7.年末，根据债务管理部门提供的应收主权外债转贷款因汇率变动产生的期末人民币余额与账面余额之间的差额资料，借记或贷记“财务费用――汇兑损益”科目，贷记或借记本科目。不做预算会计处理。
8.本级政府财政首次确认以前年度转贷给下级政府财政的主权外债时，根据债务管理部门提供的有关资料，按照转贷主权外债本息余额，借记本科目，贷记“以前年度盈余调整”科目。不做预算会计处理。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应收转贷款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“应收主权外债转贷款”的主要账务处理</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53515"/>
            <a:ext cx="11277600" cy="15938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【例4-14】 2024年6月30日,某省政府通过财政部向某国际金融组织贷款7 500 000元,用于该省范围内的公共基础设施建设，按规定放入一般公共预算管理。该省政府将相应贷款的一部分资金</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计3 500 000元转贷给所属A市政府,用以具体落实在该市范围内的相应建设项目。根据约定,相应贷款的期限为5年,每年的贷款利息为40 000元,A市政府到期一次性向省政府偿付贷款本息。省财政总会计应编制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2006600" y="520700"/>
          <a:ext cx="8970645" cy="6015990"/>
        </p:xfrm>
        <a:graphic>
          <a:graphicData uri="http://schemas.openxmlformats.org/drawingml/2006/table">
            <a:tbl>
              <a:tblPr/>
              <a:tblGrid>
                <a:gridCol w="4624070"/>
                <a:gridCol w="4346575"/>
              </a:tblGrid>
              <a:tr h="586740">
                <a:tc>
                  <a:txBody>
                    <a:bodyPr/>
                    <a:p>
                      <a:pPr marL="0" indent="68580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财务会计</a:t>
                      </a:r>
                      <a:endParaRPr lang="zh-CN" sz="14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80010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预算会计</a:t>
                      </a:r>
                      <a:endParaRPr lang="zh-CN" sz="1400" spc="12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356995">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（1）省政府财政收到国际金融组织贷款时：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借：国库存款7 500 000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    贷：借入款项7 500 000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1</a:t>
                      </a:r>
                      <a:r>
                        <a:rPr lang="zh-CN" sz="1400" spc="120">
                          <a:solidFill>
                            <a:schemeClr val="tx1"/>
                          </a:solidFill>
                          <a:latin typeface="微软雅黑" panose="020B0503020204020204" charset="-122"/>
                          <a:ea typeface="微软雅黑" panose="020B0503020204020204" charset="-122"/>
                          <a:cs typeface="微软雅黑" panose="020B0503020204020204" charset="-122"/>
                        </a:rPr>
                        <a:t>）省政府财政收到国际金融组织贷款时：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7 500 000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贷：债务预算收入</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7 500 000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629410">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a:t>
                      </a:r>
                      <a:r>
                        <a:rPr lang="zh-CN" sz="1400" spc="120">
                          <a:solidFill>
                            <a:schemeClr val="tx1"/>
                          </a:solidFill>
                          <a:latin typeface="微软雅黑" panose="020B0503020204020204" charset="-122"/>
                          <a:ea typeface="微软雅黑" panose="020B0503020204020204" charset="-122"/>
                          <a:cs typeface="微软雅黑" panose="020B0503020204020204" charset="-122"/>
                        </a:rPr>
                        <a:t>）向下级财政转贷省政府主权外债资金时</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借：应收主权外债转贷款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应收本金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3 500 000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贷：国库存款</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3 500 000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a:t>
                      </a:r>
                      <a:r>
                        <a:rPr lang="zh-CN" sz="1400" spc="120">
                          <a:solidFill>
                            <a:schemeClr val="tx1"/>
                          </a:solidFill>
                          <a:latin typeface="微软雅黑" panose="020B0503020204020204" charset="-122"/>
                          <a:ea typeface="微软雅黑" panose="020B0503020204020204" charset="-122"/>
                          <a:cs typeface="微软雅黑" panose="020B0503020204020204" charset="-122"/>
                        </a:rPr>
                        <a:t>）向下级财政转贷省政府主权外债资金时</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借：债务转贷预算支出</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3 500 000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3 500 000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85215">
                <a:tc>
                  <a:txBody>
                    <a:bodyPr/>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）每年确认应收利息时：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借：应收主权外债转贷款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应收利息</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40 000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贷：财务费用</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利息费用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40 000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a:t>
                      </a:r>
                      <a:r>
                        <a:rPr lang="zh-CN" sz="1400" spc="120">
                          <a:solidFill>
                            <a:schemeClr val="tx1"/>
                          </a:solidFill>
                          <a:latin typeface="微软雅黑" panose="020B0503020204020204" charset="-122"/>
                          <a:ea typeface="微软雅黑" panose="020B0503020204020204" charset="-122"/>
                          <a:cs typeface="微软雅黑" panose="020B0503020204020204" charset="-122"/>
                        </a:rPr>
                        <a:t>）每年确认应收利息时：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357630">
                <a:tc>
                  <a:txBody>
                    <a:bodyPr/>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4</a:t>
                      </a:r>
                      <a:r>
                        <a:rPr lang="zh-CN" sz="1400" spc="120">
                          <a:solidFill>
                            <a:schemeClr val="tx1"/>
                          </a:solidFill>
                          <a:latin typeface="微软雅黑" panose="020B0503020204020204" charset="-122"/>
                          <a:ea typeface="微软雅黑" panose="020B0503020204020204" charset="-122"/>
                          <a:cs typeface="微软雅黑" panose="020B0503020204020204" charset="-122"/>
                        </a:rPr>
                        <a:t>）收到</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市归还的本息</a:t>
                      </a:r>
                      <a:r>
                        <a:rPr 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2860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3 700 000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贷：应收主权外债转贷款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应收本金</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3 500 000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266700" indent="1143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应收主权外债转贷款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应收利息</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200 000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4</a:t>
                      </a: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latin typeface="微软雅黑" panose="020B0503020204020204" charset="-122"/>
                          <a:ea typeface="微软雅黑" panose="020B0503020204020204" charset="-122"/>
                          <a:cs typeface="微软雅黑" panose="020B0503020204020204" charset="-122"/>
                          <a:sym typeface="+mn-ea"/>
                        </a:rPr>
                        <a:t>收到</a:t>
                      </a:r>
                      <a:r>
                        <a:rPr lang="en-US" altLang="zh-CN" sz="1400" spc="120">
                          <a:latin typeface="微软雅黑" panose="020B0503020204020204" charset="-122"/>
                          <a:ea typeface="微软雅黑" panose="020B0503020204020204" charset="-122"/>
                          <a:cs typeface="微软雅黑" panose="020B0503020204020204" charset="-122"/>
                          <a:sym typeface="+mn-ea"/>
                        </a:rPr>
                        <a:t>A</a:t>
                      </a:r>
                      <a:r>
                        <a:rPr lang="zh-CN" altLang="en-US" sz="1400" spc="120">
                          <a:latin typeface="微软雅黑" panose="020B0503020204020204" charset="-122"/>
                          <a:ea typeface="微软雅黑" panose="020B0503020204020204" charset="-122"/>
                          <a:cs typeface="微软雅黑" panose="020B0503020204020204" charset="-122"/>
                          <a:sym typeface="+mn-ea"/>
                        </a:rPr>
                        <a:t>市归还的本息</a:t>
                      </a:r>
                      <a:r>
                        <a:rPr lang="zh-CN" sz="1400" spc="120">
                          <a:latin typeface="微软雅黑" panose="020B0503020204020204" charset="-122"/>
                          <a:ea typeface="微软雅黑" panose="020B0503020204020204" charset="-122"/>
                          <a:cs typeface="微软雅黑" panose="020B0503020204020204" charset="-122"/>
                          <a:sym typeface="+mn-ea"/>
                        </a:rPr>
                        <a:t>：</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6453749" y="2399867"/>
            <a:ext cx="4324886" cy="297266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1.财政部门开设的银行账户有哪些?
2.财政存款包括哪些?
3.什么是国库集中收付制度?直接支付和授权支付的流程各是什么?
4.借出款项与与下级往来的区别和共同点是什么?
5.股权投资的内容是什么?成本法核算和权益法核算有什么不同？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2" name="图片 1" descr="/data/temp/0fafbfc6-657d-11f0-af6b-aa310c79d263.jpg0fafbfc6-657d-11f0-af6b-aa310c79d263"/>
          <p:cNvPicPr>
            <a:picLocks noChangeAspect="1"/>
          </p:cNvPicPr>
          <p:nvPr>
            <p:custDataLst>
              <p:tags r:id="rId7"/>
            </p:custDataLst>
          </p:nvPr>
        </p:nvPicPr>
        <p:blipFill rotWithShape="1">
          <a:blip r:embed="rId8"/>
          <a:srcRect/>
          <a:stretch>
            <a:fillRect/>
          </a:stretch>
        </p:blipFill>
        <p:spPr>
          <a:xfrm>
            <a:off x="1673582" y="2273861"/>
            <a:ext cx="4129791" cy="3224680"/>
          </a:xfrm>
          <a:custGeom>
            <a:avLst/>
            <a:gdLst/>
            <a:ahLst/>
            <a:cxnLst>
              <a:cxn ang="3">
                <a:pos x="hc" y="t"/>
              </a:cxn>
              <a:cxn ang="cd2">
                <a:pos x="l" y="vc"/>
              </a:cxn>
              <a:cxn ang="cd4">
                <a:pos x="hc" y="b"/>
              </a:cxn>
              <a:cxn ang="0">
                <a:pos x="r" y="vc"/>
              </a:cxn>
            </a:cxnLst>
            <a:rect l="l" t="t" r="r" b="b"/>
            <a:pathLst>
              <a:path w="9600" h="5520">
                <a:moveTo>
                  <a:pt x="0" y="0"/>
                </a:moveTo>
                <a:lnTo>
                  <a:pt x="9600" y="0"/>
                </a:lnTo>
                <a:lnTo>
                  <a:pt x="9600" y="5520"/>
                </a:lnTo>
                <a:lnTo>
                  <a:pt x="0" y="5520"/>
                </a:lnTo>
                <a:lnTo>
                  <a:pt x="0" y="0"/>
                </a:lnTo>
                <a:close/>
              </a:path>
            </a:pathLst>
          </a:custGeom>
        </p:spPr>
      </p:pic>
      <p:sp>
        <p:nvSpPr>
          <p:cNvPr id="7" name="bj"/>
          <p:cNvSpPr/>
          <p:nvPr>
            <p:custDataLst>
              <p:tags r:id="rId9"/>
            </p:custDataLst>
          </p:nvPr>
        </p:nvSpPr>
        <p:spPr>
          <a:xfrm>
            <a:off x="1412898" y="1959509"/>
            <a:ext cx="4650043" cy="3853357"/>
          </a:xfrm>
          <a:prstGeom prst="rect">
            <a:avLst/>
          </a:prstGeom>
          <a:noFill/>
          <a:ln w="12700">
            <a:solidFill>
              <a:schemeClr val="accent1">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Tree>
    <p:custDataLst>
      <p:tags r:id="rId10"/>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701675" y="1224280"/>
            <a:ext cx="10935335" cy="48209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财政存款的内容主要包括国库存款、其他财政存款和国库现金管理存款。相关收付制度主要涉及到国库集中收付制度，所以本节主要介绍我国的国库集中收付制度和 “国库存款”“其他财政存款”“国库现金管理存款”科目的核算。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一、国库集中收付</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制度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我国各地现行的国库管理制度一般是国库集中收付制度。国库集中收付制度也称为国库单一账户制度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包括国库集中支付制度和收入收缴管理制度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是指由财政部门代表政府设置国库单一账户体系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所有的财政性资金均纳入国库单一账户体系收缴、支付和管理的制度。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财政部于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日印发了《财政国库管理制度改革试点方案》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具体规定了试点的主要做法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某省财政发行一批地方政府一般债券,同时向所属下级某市财政转贷600 000元,用以支持该市政府的一项公共设施建设。该转贷款项每年利息费用为16 000元,转贷期限为3年,每年支付一次利息。省财政总会计该如何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2.2024年6月1日,某省政府通过财政部向某国际金融组织贷款4 500 000元。该省政府将全部资金转贷给所属B市政府,用以具体落实在该市范围内的相应建设项目,根据约定,相应贷款的期限为3年,每年的贷款利息为40 000元（利息一年一付）,B市政府应按期向省政府偿付贷款本息。省财政总会计从转贷到资金收回全过程的账务应该如何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3.2024年1月1日,某市财政根据当年预算安排,使用国有资本经营预算资金——投资文化产业投资基金——5 000 000元,作为对引导基金的投资,占该投资基金40%的权益(该投资基金股本为10 000 000元)。2024年12月底该创新创业投资引导基金向市财政报告当年共实现投资收益500 000元。经相关决策机构研究决定,当年将归属财政的收益留作基金滚动。某市财政总会计的相关账务应该如何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4.2024年6月30日,某市财政因所属单位临时急需资金,借给该单位一般公共预算款项100 000元。15天后,市财政全额收回了向该所属单位借出的款项100 000元。某市财政总会计的相关账务应该如何处理?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日某市财政用一般公共预算款借给下属的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县财政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没有收回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县财政的借款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转做对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县的补助。某市财政总会计的相关账务如何处理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国库单一账户体系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73990" y="1536700"/>
            <a:ext cx="11455400" cy="498602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部门在中国人民银行开设国库单一账户,按收入和支出设置分类账,收入账按预算科目进行明细核算,支出账按资金使用性质设立分账册。国库单一账户用于记录、核算和反映纳入预算管理的财政收入和支出活动,并用于与财政部门在商业银行开设的零余额账户进行清算,实现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财政部门按资金使用性质在商业银行开设零余额账户,用于财政直接支付和与国库单一账户支出清算;财政部门在商业银行为预算单位开设零余额账户,用于财政授权支付和清算。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财政部门在商业银行开设预算外资金财政专户,用于记录、核算和反映预算外资金的收入和支出活动,并用于预算外资金日常收支清算。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财政部门在商业银行为预算单位开设小额现金账户,用于记录、核算和反映预算单位的零星支出活动,并用于与国库单一账户清算。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经国务院和省级人民政府批准或授权财政部门开设特殊过渡性专户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简称特设专户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用于记录、核算和反映预算单位特殊专项支出活动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并用于与国库单一账户清算。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财政存款</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规范收入收缴程序</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2" name="椭圆 21"/>
          <p:cNvSpPr/>
          <p:nvPr>
            <p:custDataLst>
              <p:tags r:id="rId7"/>
            </p:custDataLst>
          </p:nvPr>
        </p:nvSpPr>
        <p:spPr>
          <a:xfrm>
            <a:off x="4708843" y="2785428"/>
            <a:ext cx="2775848" cy="2775848"/>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21" name="椭圆 20"/>
          <p:cNvSpPr/>
          <p:nvPr>
            <p:custDataLst>
              <p:tags r:id="rId8"/>
            </p:custDataLst>
          </p:nvPr>
        </p:nvSpPr>
        <p:spPr>
          <a:xfrm>
            <a:off x="4837748" y="2914333"/>
            <a:ext cx="2517914" cy="2517914"/>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p>
            <a:pPr algn="ctr">
              <a:spcBef>
                <a:spcPct val="0"/>
              </a:spcBef>
              <a:spcAft>
                <a:spcPct val="0"/>
              </a:spcAft>
            </a:pPr>
            <a:r>
              <a:rPr lang="zh-CN" altLang="en-US" sz="2400" b="1" dirty="0">
                <a:solidFill>
                  <a:srgbClr val="FFFFFF"/>
                </a:solidFill>
                <a:latin typeface="+mn-ea"/>
                <a:cs typeface="+mn-ea"/>
                <a:sym typeface="+mn-ea"/>
              </a:rPr>
              <a:t>财政收入的收缴方式</a:t>
            </a:r>
            <a:endParaRPr lang="zh-CN" altLang="en-US" sz="2400" b="1" dirty="0">
              <a:solidFill>
                <a:srgbClr val="FFFFFF"/>
              </a:solidFill>
              <a:latin typeface="+mn-ea"/>
              <a:cs typeface="+mn-ea"/>
              <a:sym typeface="+mn-ea"/>
            </a:endParaRPr>
          </a:p>
        </p:txBody>
      </p:sp>
      <p:sp>
        <p:nvSpPr>
          <p:cNvPr id="13" name="矩形 12"/>
          <p:cNvSpPr/>
          <p:nvPr>
            <p:custDataLst>
              <p:tags r:id="rId9"/>
            </p:custDataLst>
          </p:nvPr>
        </p:nvSpPr>
        <p:spPr>
          <a:xfrm>
            <a:off x="696278" y="2243773"/>
            <a:ext cx="3249593" cy="3859324"/>
          </a:xfrm>
          <a:prstGeom prst="rect">
            <a:avLst/>
          </a:prstGeom>
          <a:noFill/>
        </p:spPr>
        <p:txBody>
          <a:bodyPr wrap="square" lIns="0" tIns="0" rIns="0" bIns="0" rtlCol="0" anchor="ctr" anchorCtr="0">
            <a:noAutofit/>
          </a:bodyPr>
          <a:p>
            <a:pPr algn="l">
              <a:lnSpc>
                <a:spcPct val="150000"/>
              </a:lnSpc>
              <a:spcBef>
                <a:spcPct val="0"/>
              </a:spcBef>
              <a:spcAft>
                <a:spcPct val="0"/>
              </a:spcAft>
            </a:pPr>
            <a:r>
              <a:rPr lang="zh-CN" altLang="en-US" dirty="0">
                <a:ln>
                  <a:noFill/>
                  <a:prstDash val="sysDot"/>
                </a:ln>
                <a:solidFill>
                  <a:schemeClr val="tx1">
                    <a:lumMod val="85000"/>
                    <a:lumOff val="15000"/>
                  </a:schemeClr>
                </a:solidFill>
                <a:latin typeface="+mn-ea"/>
                <a:cs typeface="+mn-ea"/>
              </a:rPr>
              <a:t>直接缴库。</a:t>
            </a:r>
            <a:endParaRPr lang="zh-CN" altLang="en-US" dirty="0">
              <a:ln>
                <a:noFill/>
                <a:prstDash val="sysDot"/>
              </a:ln>
              <a:solidFill>
                <a:schemeClr val="tx1">
                  <a:lumMod val="85000"/>
                  <a:lumOff val="15000"/>
                </a:schemeClr>
              </a:solidFill>
              <a:latin typeface="+mn-ea"/>
              <a:cs typeface="+mn-ea"/>
            </a:endParaRPr>
          </a:p>
          <a:p>
            <a:pPr algn="l">
              <a:lnSpc>
                <a:spcPct val="150000"/>
              </a:lnSpc>
              <a:spcBef>
                <a:spcPct val="0"/>
              </a:spcBef>
              <a:spcAft>
                <a:spcPct val="0"/>
              </a:spcAft>
            </a:pPr>
            <a:r>
              <a:rPr lang="zh-CN" altLang="en-US" dirty="0">
                <a:ln>
                  <a:noFill/>
                  <a:prstDash val="sysDot"/>
                </a:ln>
                <a:solidFill>
                  <a:schemeClr val="tx1">
                    <a:lumMod val="85000"/>
                    <a:lumOff val="15000"/>
                  </a:schemeClr>
                </a:solidFill>
                <a:latin typeface="+mn-ea"/>
                <a:cs typeface="+mn-ea"/>
              </a:rPr>
              <a:t>直接缴库方式下</a:t>
            </a:r>
            <a:r>
              <a:rPr lang="en-US" altLang="zh-CN" dirty="0">
                <a:ln>
                  <a:noFill/>
                  <a:prstDash val="sysDot"/>
                </a:ln>
                <a:solidFill>
                  <a:schemeClr val="tx1">
                    <a:lumMod val="85000"/>
                    <a:lumOff val="15000"/>
                  </a:schemeClr>
                </a:solidFill>
                <a:latin typeface="+mn-ea"/>
                <a:cs typeface="+mn-ea"/>
              </a:rPr>
              <a:t>,</a:t>
            </a:r>
            <a:r>
              <a:rPr lang="zh-CN" altLang="en-US" dirty="0">
                <a:ln>
                  <a:noFill/>
                  <a:prstDash val="sysDot"/>
                </a:ln>
                <a:solidFill>
                  <a:schemeClr val="tx1">
                    <a:lumMod val="85000"/>
                    <a:lumOff val="15000"/>
                  </a:schemeClr>
                </a:solidFill>
                <a:latin typeface="+mn-ea"/>
                <a:cs typeface="+mn-ea"/>
              </a:rPr>
              <a:t>由纳税人提出纳税申报</a:t>
            </a:r>
            <a:r>
              <a:rPr lang="en-US" altLang="zh-CN" dirty="0">
                <a:ln>
                  <a:noFill/>
                  <a:prstDash val="sysDot"/>
                </a:ln>
                <a:solidFill>
                  <a:schemeClr val="tx1">
                    <a:lumMod val="85000"/>
                    <a:lumOff val="15000"/>
                  </a:schemeClr>
                </a:solidFill>
                <a:latin typeface="+mn-ea"/>
                <a:cs typeface="+mn-ea"/>
              </a:rPr>
              <a:t>,</a:t>
            </a:r>
            <a:r>
              <a:rPr lang="zh-CN" altLang="en-US" dirty="0">
                <a:ln>
                  <a:noFill/>
                  <a:prstDash val="sysDot"/>
                </a:ln>
                <a:solidFill>
                  <a:schemeClr val="tx1">
                    <a:lumMod val="85000"/>
                    <a:lumOff val="15000"/>
                  </a:schemeClr>
                </a:solidFill>
                <a:latin typeface="+mn-ea"/>
                <a:cs typeface="+mn-ea"/>
              </a:rPr>
              <a:t>经征收机关审核无误后</a:t>
            </a:r>
            <a:r>
              <a:rPr lang="en-US" altLang="zh-CN" dirty="0">
                <a:ln>
                  <a:noFill/>
                  <a:prstDash val="sysDot"/>
                </a:ln>
                <a:solidFill>
                  <a:schemeClr val="tx1">
                    <a:lumMod val="85000"/>
                    <a:lumOff val="15000"/>
                  </a:schemeClr>
                </a:solidFill>
                <a:latin typeface="+mn-ea"/>
                <a:cs typeface="+mn-ea"/>
              </a:rPr>
              <a:t>,</a:t>
            </a:r>
            <a:r>
              <a:rPr lang="zh-CN" altLang="en-US" dirty="0">
                <a:ln>
                  <a:noFill/>
                  <a:prstDash val="sysDot"/>
                </a:ln>
                <a:solidFill>
                  <a:schemeClr val="tx1">
                    <a:lumMod val="85000"/>
                    <a:lumOff val="15000"/>
                  </a:schemeClr>
                </a:solidFill>
                <a:latin typeface="+mn-ea"/>
                <a:cs typeface="+mn-ea"/>
              </a:rPr>
              <a:t>由纳税人通过开户银行将税款直接缴入国库单一账户。</a:t>
            </a:r>
            <a:endParaRPr lang="zh-CN" altLang="en-US" dirty="0">
              <a:ln>
                <a:noFill/>
                <a:prstDash val="sysDot"/>
              </a:ln>
              <a:solidFill>
                <a:schemeClr val="tx1">
                  <a:lumMod val="85000"/>
                  <a:lumOff val="15000"/>
                </a:schemeClr>
              </a:solidFill>
              <a:latin typeface="+mn-ea"/>
              <a:cs typeface="+mn-ea"/>
            </a:endParaRPr>
          </a:p>
        </p:txBody>
      </p:sp>
      <p:sp>
        <p:nvSpPr>
          <p:cNvPr id="14" name="矩形 13"/>
          <p:cNvSpPr/>
          <p:nvPr>
            <p:custDataLst>
              <p:tags r:id="rId10"/>
            </p:custDataLst>
          </p:nvPr>
        </p:nvSpPr>
        <p:spPr>
          <a:xfrm>
            <a:off x="7921625" y="2244090"/>
            <a:ext cx="3575050" cy="3859530"/>
          </a:xfrm>
          <a:prstGeom prst="rect">
            <a:avLst/>
          </a:prstGeom>
          <a:noFill/>
        </p:spPr>
        <p:txBody>
          <a:bodyPr wrap="square" lIns="0" tIns="0" rIns="0" bIns="0" rtlCol="0" anchor="ctr" anchorCtr="0">
            <a:noAutofit/>
          </a:bodyPr>
          <a:p>
            <a:pPr>
              <a:lnSpc>
                <a:spcPct val="150000"/>
              </a:lnSpc>
              <a:spcBef>
                <a:spcPct val="0"/>
              </a:spcBef>
              <a:spcAft>
                <a:spcPct val="0"/>
              </a:spcAft>
            </a:pPr>
            <a:r>
              <a:rPr lang="zh-CN" altLang="en-US">
                <a:ln>
                  <a:noFill/>
                  <a:prstDash val="sysDot"/>
                </a:ln>
                <a:solidFill>
                  <a:schemeClr val="tx1">
                    <a:lumMod val="85000"/>
                    <a:lumOff val="15000"/>
                  </a:schemeClr>
                </a:solidFill>
                <a:latin typeface="+mn-ea"/>
                <a:cs typeface="+mn-ea"/>
              </a:rPr>
              <a:t>集中汇缴。</a:t>
            </a:r>
            <a:endParaRPr lang="zh-CN" altLang="en-US">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a:ln>
                  <a:noFill/>
                  <a:prstDash val="sysDot"/>
                </a:ln>
                <a:solidFill>
                  <a:schemeClr val="tx1">
                    <a:lumMod val="85000"/>
                    <a:lumOff val="15000"/>
                  </a:schemeClr>
                </a:solidFill>
                <a:latin typeface="+mn-ea"/>
                <a:cs typeface="+mn-ea"/>
              </a:rPr>
              <a:t>集中汇缴方式下</a:t>
            </a:r>
            <a:r>
              <a:rPr lang="en-US" altLang="zh-CN">
                <a:ln>
                  <a:noFill/>
                  <a:prstDash val="sysDot"/>
                </a:ln>
                <a:solidFill>
                  <a:schemeClr val="tx1">
                    <a:lumMod val="85000"/>
                    <a:lumOff val="15000"/>
                  </a:schemeClr>
                </a:solidFill>
                <a:latin typeface="+mn-ea"/>
                <a:cs typeface="+mn-ea"/>
              </a:rPr>
              <a:t>,</a:t>
            </a:r>
            <a:r>
              <a:rPr lang="zh-CN" altLang="en-US">
                <a:ln>
                  <a:noFill/>
                  <a:prstDash val="sysDot"/>
                </a:ln>
                <a:solidFill>
                  <a:schemeClr val="tx1">
                    <a:lumMod val="85000"/>
                    <a:lumOff val="15000"/>
                  </a:schemeClr>
                </a:solidFill>
                <a:latin typeface="+mn-ea"/>
                <a:cs typeface="+mn-ea"/>
              </a:rPr>
              <a:t>由征收机关将收缴收入汇总缴入国库单一账户</a:t>
            </a:r>
            <a:r>
              <a:rPr lang="en-US" altLang="zh-CN">
                <a:ln>
                  <a:noFill/>
                  <a:prstDash val="sysDot"/>
                </a:ln>
                <a:solidFill>
                  <a:schemeClr val="tx1">
                    <a:lumMod val="85000"/>
                    <a:lumOff val="15000"/>
                  </a:schemeClr>
                </a:solidFill>
                <a:latin typeface="+mn-ea"/>
                <a:cs typeface="+mn-ea"/>
              </a:rPr>
              <a:t>,</a:t>
            </a:r>
            <a:r>
              <a:rPr lang="zh-CN" altLang="en-US">
                <a:ln>
                  <a:noFill/>
                  <a:prstDash val="sysDot"/>
                </a:ln>
                <a:solidFill>
                  <a:schemeClr val="tx1">
                    <a:lumMod val="85000"/>
                    <a:lumOff val="15000"/>
                  </a:schemeClr>
                </a:solidFill>
                <a:latin typeface="+mn-ea"/>
                <a:cs typeface="+mn-ea"/>
              </a:rPr>
              <a:t>一般是对小额零散税收和法律另有规定的收入。</a:t>
            </a:r>
            <a:endParaRPr lang="zh-CN" altLang="en-US">
              <a:ln>
                <a:noFill/>
                <a:prstDash val="sysDot"/>
              </a:ln>
              <a:solidFill>
                <a:schemeClr val="tx1">
                  <a:lumMod val="85000"/>
                  <a:lumOff val="15000"/>
                </a:schemeClr>
              </a:solidFill>
              <a:latin typeface="+mn-ea"/>
              <a:cs typeface="+mn-ea"/>
            </a:endParaRPr>
          </a:p>
        </p:txBody>
      </p:sp>
      <p:sp useBgFill="1">
        <p:nvSpPr>
          <p:cNvPr id="23" name="椭圆 22"/>
          <p:cNvSpPr/>
          <p:nvPr>
            <p:custDataLst>
              <p:tags r:id="rId11"/>
            </p:custDataLst>
          </p:nvPr>
        </p:nvSpPr>
        <p:spPr>
          <a:xfrm>
            <a:off x="4414203" y="3820478"/>
            <a:ext cx="705601" cy="705601"/>
          </a:xfrm>
          <a:prstGeom prst="ellipse">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endParaRPr>
          </a:p>
        </p:txBody>
      </p:sp>
      <p:pic>
        <p:nvPicPr>
          <p:cNvPr id="15" name="图片 27" descr="333639373138363b343435303831343bb9b5cda8b9dcc0ed"/>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4619943" y="4042728"/>
            <a:ext cx="288000" cy="288000"/>
          </a:xfrm>
          <a:prstGeom prst="rect">
            <a:avLst/>
          </a:prstGeom>
        </p:spPr>
      </p:pic>
      <p:sp useBgFill="1">
        <p:nvSpPr>
          <p:cNvPr id="24" name="椭圆 23"/>
          <p:cNvSpPr/>
          <p:nvPr>
            <p:custDataLst>
              <p:tags r:id="rId15"/>
            </p:custDataLst>
          </p:nvPr>
        </p:nvSpPr>
        <p:spPr>
          <a:xfrm>
            <a:off x="7092633" y="3820478"/>
            <a:ext cx="705601" cy="705601"/>
          </a:xfrm>
          <a:prstGeom prst="ellipse">
            <a:avLst/>
          </a:prstGeom>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8" name="图形 6"/>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7297103" y="4042728"/>
            <a:ext cx="294543" cy="261510"/>
          </a:xfrm>
          <a:prstGeom prst="rect">
            <a:avLst/>
          </a:prstGeom>
        </p:spPr>
      </p:pic>
    </p:spTree>
    <p:custDataLst>
      <p:tags r:id="rId19"/>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68.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0:2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5519_1*l_i*1_1"/>
  <p:tag name="KSO_WM_TEMPLATE_CATEGORY" val="diagram"/>
  <p:tag name="KSO_WM_TEMPLATE_INDEX" val="20235519"/>
  <p:tag name="KSO_WM_UNIT_LAYERLEVEL" val="1_1"/>
  <p:tag name="KSO_WM_TAG_VERSION" val="3.0"/>
  <p:tag name="KSO_WM_UNIT_TYPE" val="l_i"/>
  <p:tag name="KSO_WM_UNIT_INDEX" val="1_1"/>
  <p:tag name="KSO_WM_DIAGRAM_MAX_ITEMCNT" val="5"/>
  <p:tag name="KSO_WM_DIAGRAM_MIN_ITEMCNT" val="2"/>
  <p:tag name="KSO_WM_DIAGRAM_VIRTUALLY_FRAME" val="{&quot;height&quot;:408.52500610351564,&quot;left&quot;:147.28837890625,&quot;top&quot;:63.9,&quot;width&quot;:670.3732421875}"/>
  <p:tag name="KSO_WM_DIAGRAM_COLOR_MATCH_VALUE" val="{&quot;shape&quot;:{&quot;fill&quot;:{&quot;solid&quot;:{&quot;brightness&quot;:0,&quot;colorType&quot;:2,&quot;rgb&quot;:&quot;#ffffff&quot;,&quot;transparency&quot;: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GROUP_CODE" val="l1-1"/>
  <p:tag name="KSO_WM_DIAGRAM_VERSION" val="3"/>
  <p:tag name="KSO_WM_DIAGRAM_COLOR_TRICK" val="1"/>
  <p:tag name="KSO_WM_DIAGRAM_COLOR_TEXT_CAN_REMOVE" val="n"/>
  <p:tag name="KSO_WM_DIAGRAM_USE_COLOR_VALUE" val="{&quot;color_scheme&quot;:1,&quot;color_type&quot;:1,&quot;theme_color_indexes&quot;:[5,6,5,6,5,6]}"/>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5519_1*l_h_i*1_2_1"/>
  <p:tag name="KSO_WM_TEMPLATE_CATEGORY" val="diagram"/>
  <p:tag name="KSO_WM_TEMPLATE_INDEX" val="20235519"/>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2"/>
  <p:tag name="KSO_WM_DIAGRAM_VIRTUALLY_FRAME" val="{&quot;height&quot;:408.52500610351564,&quot;left&quot;:147.28837890625,&quot;top&quot;:63.9,&quot;width&quot;:670.3732421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5519_1*l_h_i*1_1_1"/>
  <p:tag name="KSO_WM_TEMPLATE_CATEGORY" val="diagram"/>
  <p:tag name="KSO_WM_TEMPLATE_INDEX" val="20235519"/>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2"/>
  <p:tag name="KSO_WM_DIAGRAM_VIRTUALLY_FRAME" val="{&quot;height&quot;:408.52500610351564,&quot;left&quot;:147.28837890625,&quot;top&quot;:63.9,&quot;width&quot;:670.3732421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6.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35519_1*l_h_f*1_1_1"/>
  <p:tag name="KSO_WM_TEMPLATE_CATEGORY" val="diagram"/>
  <p:tag name="KSO_WM_TEMPLATE_INDEX" val="20235519"/>
  <p:tag name="KSO_WM_UNIT_LAYERLEVEL" val="1_1_1"/>
  <p:tag name="KSO_WM_TAG_VERSION" val="3.0"/>
  <p:tag name="KSO_WM_BEAUTIFY_FLAG" val="#wm#"/>
  <p:tag name="KSO_WM_UNIT_VALUE" val="64"/>
  <p:tag name="KSO_WM_DIAGRAM_GROUP_CODE" val="l1-1"/>
  <p:tag name="KSO_WM_DIAGRAM_VERSION" val="3"/>
  <p:tag name="KSO_WM_DIAGRAM_COLOR_TRICK" val="1"/>
  <p:tag name="KSO_WM_DIAGRAM_COLOR_TEXT_CAN_REMOVE" val="n"/>
  <p:tag name="KSO_WM_UNIT_PRESET_TEXT" val="单击添加正文，文字是您思想的提炼，为了演示的良好效果。根据需要可酌情增减文字，以便观者准确理解您所传达的信息。"/>
  <p:tag name="KSO_WM_UNIT_TEXT_FILL_FORE_SCHEMECOLOR_INDEX" val="1"/>
  <p:tag name="KSO_WM_UNIT_TEXT_FILL_TYPE" val="1"/>
  <p:tag name="KSO_WM_UNIT_TEXT_TYPE" val="1"/>
  <p:tag name="KSO_WM_DIAGRAM_MAX_ITEMCNT" val="5"/>
  <p:tag name="KSO_WM_DIAGRAM_MIN_ITEMCNT" val="2"/>
  <p:tag name="KSO_WM_DIAGRAM_VIRTUALLY_FRAME" val="{&quot;height&quot;:408.52500610351564,&quot;left&quot;:147.28837890625,&quot;top&quot;:63.9,&quot;width&quot;:670.373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7.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35519_1*l_h_f*1_2_1"/>
  <p:tag name="KSO_WM_TEMPLATE_CATEGORY" val="diagram"/>
  <p:tag name="KSO_WM_TEMPLATE_INDEX" val="20235519"/>
  <p:tag name="KSO_WM_UNIT_LAYERLEVEL" val="1_1_1"/>
  <p:tag name="KSO_WM_TAG_VERSION" val="3.0"/>
  <p:tag name="KSO_WM_BEAUTIFY_FLAG" val="#wm#"/>
  <p:tag name="KSO_WM_UNIT_VALUE" val="64"/>
  <p:tag name="KSO_WM_DIAGRAM_GROUP_CODE" val="l1-1"/>
  <p:tag name="KSO_WM_DIAGRAM_VERSION" val="3"/>
  <p:tag name="KSO_WM_DIAGRAM_COLOR_TRICK" val="1"/>
  <p:tag name="KSO_WM_DIAGRAM_COLOR_TEXT_CAN_REMOVE" val="n"/>
  <p:tag name="KSO_WM_UNIT_PRESET_TEXT" val="单击添加正文，文字是您思想的提炼，为了最终演示发布的良好效果。根据需要可酌情增减文字，以便观者准确理解您所传达的信息。"/>
  <p:tag name="KSO_WM_UNIT_TEXT_FILL_FORE_SCHEMECOLOR_INDEX" val="1"/>
  <p:tag name="KSO_WM_UNIT_TEXT_FILL_TYPE" val="1"/>
  <p:tag name="KSO_WM_UNIT_TEXT_TYPE" val="1"/>
  <p:tag name="KSO_WM_DIAGRAM_MAX_ITEMCNT" val="5"/>
  <p:tag name="KSO_WM_DIAGRAM_MIN_ITEMCNT" val="2"/>
  <p:tag name="KSO_WM_DIAGRAM_VIRTUALLY_FRAME" val="{&quot;height&quot;:408.52500610351564,&quot;left&quot;:147.28837890625,&quot;top&quot;:63.9,&quot;width&quot;:670.3732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8.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0:2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 name="resource_record_key" val="{&quot;65&quot;:[20202545],&quot;70&quot;:[3404572]}"/>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5151_2*l_h_f*1_1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447.4999938964844,&quot;left&quot;:56.424993896484374,&quot;top&quot;:67.22500305175781,&quot;width&quot;:867.5938352629895}"/>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8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5151_2*l_h_i*1_1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447.4999938964844,&quot;left&quot;:56.424993896484374,&quot;top&quot;:67.22500305175781,&quot;width&quot;:867.5938352629895}"/>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5.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5151_2*l_h_f*1_2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447.4999938964844,&quot;left&quot;:56.424993896484374,&quot;top&quot;:67.22500305175781,&quot;width&quot;:867.5938352629895}"/>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86.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5151_2*l_h_i*1_2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447.4999938964844,&quot;left&quot;:56.424993896484374,&quot;top&quot;:67.22500305175781,&quot;width&quot;:867.5938352629895}"/>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5151_2*l_h_f*1_3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447.4999938964844,&quot;left&quot;:56.424993896484374,&quot;top&quot;:67.22500305175781,&quot;width&quot;:867.5938352629895}"/>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88.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5151_2*l_h_i*1_3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447.4999938964844,&quot;left&quot;:56.424993896484374,&quot;top&quot;:67.22500305175781,&quot;width&quot;:867.5938352629895}"/>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9.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0:2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 name="resource_record_key" val="{&quot;65&quot;:[20202545],&quot;70&quot;:[3333429]}"/>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5151_2*l_h_f*1_1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439.1749969482422,&quot;left&quot;:45.674993896484374,&quot;top&quot;:60.57500305175781,&quot;width&quot;:854.6000122070312}"/>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9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5151_2*l_h_i*1_1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439.1749969482422,&quot;left&quot;:45.674993896484374,&quot;top&quot;:60.57500305175781,&quot;width&quot;:854.60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6.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5151_2*l_h_f*1_2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439.1749969482422,&quot;left&quot;:45.674993896484374,&quot;top&quot;:60.57500305175781,&quot;width&quot;:854.6000122070312}"/>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9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5151_2*l_h_i*1_2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439.1749969482422,&quot;left&quot;:45.674993896484374,&quot;top&quot;:60.57500305175781,&quot;width&quot;:854.60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5151_2*l_h_f*1_3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439.1749969482422,&quot;left&quot;:45.674993896484374,&quot;top&quot;:60.57500305175781,&quot;width&quot;:854.6000122070312}"/>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9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5151_2*l_h_i*1_3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439.1749969482422,&quot;left&quot;:45.674993896484374,&quot;top&quot;:60.57500305175781,&quot;width&quot;:854.60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0:2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 name="resource_record_key" val="{&quot;65&quot;:[20202545],&quot;70&quot;:[3333429]}"/>
</p:tagLst>
</file>

<file path=ppt/tags/tag2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9129_2*l_h_i*1_1_1"/>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4"/>
  <p:tag name="KSO_WM_UNIT_FILL_FORE_SCHEMECOLOR_INDEX_BRIGHTNESS" val="0"/>
  <p:tag name="KSO_WM_UNIT_FILL_FORE_SCHEMECOLOR_INDEX" val="5"/>
  <p:tag name="KSO_WM_UNIT_FILL_TYPE" val="1"/>
  <p:tag name="KSO_WM_DIAGRAM_VIRTUALLY_FRAME" val="{&quot;height&quot;:397.92755905511814,&quot;left&quot;:173.55551181102362,&quot;top&quot;:83.07874015748031,&quot;width&quot;:612.804094488189}"/>
</p:tagLst>
</file>

<file path=ppt/tags/tag206.xml><?xml version="1.0" encoding="utf-8"?>
<p:tagLst xmlns:p="http://schemas.openxmlformats.org/presentationml/2006/main">
  <p:tag name="KSO_WM_UNIT_SUBTYPE" val="a"/>
  <p:tag name="KSO_WM_UNIT_NOCLEAR" val="0"/>
  <p:tag name="KSO_WM_UNIT_VALUE" val="69"/>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9129_2*l_h_f*1_1_1"/>
  <p:tag name="KSO_WM_TEMPLATE_CATEGORY" val="diagram"/>
  <p:tag name="KSO_WM_TEMPLATE_INDEX" val="20219129"/>
  <p:tag name="KSO_WM_UNIT_LAYERLEVEL" val="1_1_1"/>
  <p:tag name="KSO_WM_TAG_VERSION" val="1.0"/>
  <p:tag name="KSO_WM_BEAUTIFY_FLAG" val="#wm#"/>
  <p:tag name="KSO_WM_UNIT_PRESET_TEXT" val="在此输入正文准确理解你所传达的意思在此输入正文在此输入正文"/>
  <p:tag name="KSO_WM_CHIP_GROUPID" val="60b9e79ad573a1aeab43c0e7"/>
  <p:tag name="KSO_WM_CHIP_XID" val="60b9e79ad573a1aeab43c0e8"/>
  <p:tag name="KSO_WM_ASSEMBLE_CHIP_INDEX" val="c32d32c65bd64df2b352f4df0a6d9811"/>
  <p:tag name="KSO_WM_UNIT_TEXT_FILL_FORE_SCHEMECOLOR_INDEX_BRIGHTNESS" val="0.25"/>
  <p:tag name="KSO_WM_UNIT_TEXT_FILL_FORE_SCHEMECOLOR_INDEX" val="13"/>
  <p:tag name="KSO_WM_UNIT_TEXT_FILL_TYPE" val="1"/>
  <p:tag name="KSO_WM_DIAGRAM_VIRTUALLY_FRAME" val="{&quot;height&quot;:397.92755905511814,&quot;left&quot;:173.55551181102362,&quot;top&quot;:83.07874015748031,&quot;width&quot;:612.804094488189}"/>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9129_2*l_h_i*1_1_2"/>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1"/>
  <p:tag name="KSO_WM_UNIT_TEXT_FILL_FORE_SCHEMECOLOR_INDEX_BRIGHTNESS" val="0"/>
  <p:tag name="KSO_WM_UNIT_TEXT_FILL_FORE_SCHEMECOLOR_INDEX" val="14"/>
  <p:tag name="KSO_WM_UNIT_TEXT_FILL_TYPE" val="1"/>
  <p:tag name="KSO_WM_DIAGRAM_VIRTUALLY_FRAME" val="{&quot;height&quot;:397.92755905511814,&quot;left&quot;:173.55551181102362,&quot;top&quot;:83.07874015748031,&quot;width&quot;:612.804094488189}"/>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9129_2*l_h_i*1_2_1"/>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4"/>
  <p:tag name="KSO_WM_UNIT_FILL_FORE_SCHEMECOLOR_INDEX_BRIGHTNESS" val="0"/>
  <p:tag name="KSO_WM_UNIT_FILL_FORE_SCHEMECOLOR_INDEX" val="7"/>
  <p:tag name="KSO_WM_UNIT_FILL_TYPE" val="1"/>
  <p:tag name="KSO_WM_DIAGRAM_VIRTUALLY_FRAME" val="{&quot;height&quot;:397.92755905511814,&quot;left&quot;:173.55551181102362,&quot;top&quot;:83.07874015748031,&quot;width&quot;:612.804094488189}"/>
</p:tagLst>
</file>

<file path=ppt/tags/tag209.xml><?xml version="1.0" encoding="utf-8"?>
<p:tagLst xmlns:p="http://schemas.openxmlformats.org/presentationml/2006/main">
  <p:tag name="KSO_WM_UNIT_SUBTYPE" val="a"/>
  <p:tag name="KSO_WM_UNIT_NOCLEAR" val="0"/>
  <p:tag name="KSO_WM_UNIT_VALUE" val="69"/>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9129_2*l_h_f*1_2_1"/>
  <p:tag name="KSO_WM_TEMPLATE_CATEGORY" val="diagram"/>
  <p:tag name="KSO_WM_TEMPLATE_INDEX" val="20219129"/>
  <p:tag name="KSO_WM_UNIT_LAYERLEVEL" val="1_1_1"/>
  <p:tag name="KSO_WM_TAG_VERSION" val="1.0"/>
  <p:tag name="KSO_WM_BEAUTIFY_FLAG" val="#wm#"/>
  <p:tag name="KSO_WM_UNIT_PRESET_TEXT" val="在此输入正文准确理解你所传达的意思在此输入正文在此输入正文"/>
  <p:tag name="KSO_WM_CHIP_GROUPID" val="60b9e79ad573a1aeab43c0e7"/>
  <p:tag name="KSO_WM_CHIP_XID" val="60b9e79ad573a1aeab43c0e8"/>
  <p:tag name="KSO_WM_ASSEMBLE_CHIP_INDEX" val="c32d32c65bd64df2b352f4df0a6d9811"/>
  <p:tag name="KSO_WM_UNIT_TEXT_FILL_FORE_SCHEMECOLOR_INDEX_BRIGHTNESS" val="0.25"/>
  <p:tag name="KSO_WM_UNIT_TEXT_FILL_FORE_SCHEMECOLOR_INDEX" val="13"/>
  <p:tag name="KSO_WM_UNIT_TEXT_FILL_TYPE" val="1"/>
  <p:tag name="KSO_WM_DIAGRAM_VIRTUALLY_FRAME" val="{&quot;height&quot;:397.92755905511814,&quot;left&quot;:173.55551181102362,&quot;top&quot;:83.07874015748031,&quot;width&quot;:612.804094488189}"/>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9129_2*l_h_i*1_2_2"/>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1"/>
  <p:tag name="KSO_WM_UNIT_TEXT_FILL_FORE_SCHEMECOLOR_INDEX_BRIGHTNESS" val="0"/>
  <p:tag name="KSO_WM_UNIT_TEXT_FILL_FORE_SCHEMECOLOR_INDEX" val="14"/>
  <p:tag name="KSO_WM_UNIT_TEXT_FILL_TYPE" val="1"/>
  <p:tag name="KSO_WM_DIAGRAM_VIRTUALLY_FRAME" val="{&quot;height&quot;:397.92755905511814,&quot;left&quot;:173.55551181102362,&quot;top&quot;:83.07874015748031,&quot;width&quot;:612.804094488189}"/>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9129_2*l_h_i*1_3_1"/>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4"/>
  <p:tag name="KSO_WM_UNIT_FILL_FORE_SCHEMECOLOR_INDEX_BRIGHTNESS" val="0"/>
  <p:tag name="KSO_WM_UNIT_FILL_FORE_SCHEMECOLOR_INDEX" val="9"/>
  <p:tag name="KSO_WM_UNIT_FILL_TYPE" val="1"/>
  <p:tag name="KSO_WM_DIAGRAM_VIRTUALLY_FRAME" val="{&quot;height&quot;:397.92755905511814,&quot;left&quot;:173.55551181102362,&quot;top&quot;:83.07874015748031,&quot;width&quot;:612.804094488189}"/>
</p:tagLst>
</file>

<file path=ppt/tags/tag212.xml><?xml version="1.0" encoding="utf-8"?>
<p:tagLst xmlns:p="http://schemas.openxmlformats.org/presentationml/2006/main">
  <p:tag name="KSO_WM_UNIT_SUBTYPE" val="a"/>
  <p:tag name="KSO_WM_UNIT_NOCLEAR" val="0"/>
  <p:tag name="KSO_WM_UNIT_VALUE" val="69"/>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9129_2*l_h_f*1_3_1"/>
  <p:tag name="KSO_WM_TEMPLATE_CATEGORY" val="diagram"/>
  <p:tag name="KSO_WM_TEMPLATE_INDEX" val="20219129"/>
  <p:tag name="KSO_WM_UNIT_LAYERLEVEL" val="1_1_1"/>
  <p:tag name="KSO_WM_TAG_VERSION" val="1.0"/>
  <p:tag name="KSO_WM_BEAUTIFY_FLAG" val="#wm#"/>
  <p:tag name="KSO_WM_UNIT_PRESET_TEXT" val="在此输入正文准确理解你所传达的意思在此输入正文在此输入正文"/>
  <p:tag name="KSO_WM_CHIP_GROUPID" val="60b9e79ad573a1aeab43c0e7"/>
  <p:tag name="KSO_WM_CHIP_XID" val="60b9e79ad573a1aeab43c0e8"/>
  <p:tag name="KSO_WM_ASSEMBLE_CHIP_INDEX" val="c32d32c65bd64df2b352f4df0a6d9811"/>
  <p:tag name="KSO_WM_UNIT_TEXT_FILL_FORE_SCHEMECOLOR_INDEX_BRIGHTNESS" val="0.25"/>
  <p:tag name="KSO_WM_UNIT_TEXT_FILL_FORE_SCHEMECOLOR_INDEX" val="13"/>
  <p:tag name="KSO_WM_UNIT_TEXT_FILL_TYPE" val="1"/>
  <p:tag name="KSO_WM_DIAGRAM_VIRTUALLY_FRAME" val="{&quot;height&quot;:397.92755905511814,&quot;left&quot;:173.55551181102362,&quot;top&quot;:83.07874015748031,&quot;width&quot;:612.804094488189}"/>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9129_2*l_h_i*1_3_2"/>
  <p:tag name="KSO_WM_TEMPLATE_CATEGORY" val="diagram"/>
  <p:tag name="KSO_WM_TEMPLATE_INDEX" val="20219129"/>
  <p:tag name="KSO_WM_UNIT_LAYERLEVEL" val="1_1_1"/>
  <p:tag name="KSO_WM_TAG_VERSION" val="1.0"/>
  <p:tag name="KSO_WM_BEAUTIFY_FLAG" val="#wm#"/>
  <p:tag name="KSO_WM_CHIP_GROUPID" val="60b9e79ad573a1aeab43c0e7"/>
  <p:tag name="KSO_WM_CHIP_XID" val="60b9e79ad573a1aeab43c0e8"/>
  <p:tag name="KSO_WM_ASSEMBLE_CHIP_INDEX" val="c32d32c65bd64df2b352f4df0a6d9811"/>
  <p:tag name="KSO_WM_UNIT_VALUE" val="1"/>
  <p:tag name="KSO_WM_UNIT_TEXT_FILL_FORE_SCHEMECOLOR_INDEX_BRIGHTNESS" val="0"/>
  <p:tag name="KSO_WM_UNIT_TEXT_FILL_FORE_SCHEMECOLOR_INDEX" val="14"/>
  <p:tag name="KSO_WM_UNIT_TEXT_FILL_TYPE" val="1"/>
  <p:tag name="KSO_WM_DIAGRAM_VIRTUALLY_FRAME" val="{&quot;height&quot;:397.92755905511814,&quot;left&quot;:173.55551181102362,&quot;top&quot;:83.07874015748031,&quot;width&quot;:612.804094488189}"/>
</p:tagLst>
</file>

<file path=ppt/tags/tag214.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0:2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2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20},&quot;minSize&quot;:{&quot;size1&quot;:11.2},&quot;normalSize&quot;:{&quot;size1&quot;:11.2},&quot;subLayout&quot;:[{&quot;id&quot;:&quot;2025-07-20T23:20:23&quot;,&quot;margin&quot;:{&quot;bottom&quot;:0.025999998673796654,&quot;left&quot;:1.2699999809265137,&quot;right&quot;:1.2699999809265137,&quot;top&quot;:0.4230000376701355},&quot;type&quot;:0},{&quot;id&quot;:&quot;2025-07-20T23:20:2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3259"/>
  <p:tag name="KSO_WM_UNIT_LAYERLEVEL" val="1_1_1"/>
  <p:tag name="KSO_WM_TAG_VERSION" val="3.0"/>
  <p:tag name="KSO_WM_DIAGRAM_VERSION" val="3"/>
  <p:tag name="KSO_WM_DIAGRAM_COLOR_TRICK" val="1"/>
  <p:tag name="KSO_WM_DIAGRAM_COLOR_TEXT_CAN_REMOVE" val="n"/>
  <p:tag name="KSO_WM_DIAGRAM_MAX_ITEMCNT" val="2"/>
  <p:tag name="KSO_WM_DIAGRAM_MIN_ITEMCNT" val="2"/>
  <p:tag name="KSO_WM_DIAGRAM_VIRTUALLY_FRAME" val="{&quot;height&quot;:303.92496062992126,&quot;left&quot;:54.776580810546875,&quot;top&quot;:176.67503937007874,&quot;width&quot;:850.4734191894531}"/>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59_1*n_h_i*1_1_2"/>
  <p:tag name="KSO_WM_UNIT_INDEX" val="1_1_2"/>
  <p:tag name="KSO_WM_DIAGRAM_GROUP_CODE" val="n1-1"/>
  <p:tag name="KSO_WM_BEAUTIFY_FLAG" val="#wm#"/>
  <p:tag name="KSO_WM_UNIT_LINE_FORE_SCHEMECOLOR_INDEX" val="5"/>
  <p:tag name="KSO_WM_DIAGRAM_USE_COLOR_VALUE" val="{&quot;color_scheme&quot;:1,&quot;color_type&quot;:1,&quot;theme_color_indexes&quot;:[5,6,5,6,5,6]}"/>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a"/>
  <p:tag name="KSO_WM_TEMPLATE_CATEGORY" val="diagram"/>
  <p:tag name="KSO_WM_TEMPLATE_INDEX" val="20233259"/>
  <p:tag name="KSO_WM_UNIT_LAYERLEVEL" val="1_1_1"/>
  <p:tag name="KSO_WM_TAG_VERSION" val="3.0"/>
  <p:tag name="KSO_WM_UNIT_ISCONTENTSTITLE" val="0"/>
  <p:tag name="KSO_WM_UNIT_ISNUMDGMTITLE" val="0"/>
  <p:tag name="KSO_WM_UNIT_NOCLEAR" val="0"/>
  <p:tag name="KSO_WM_UNIT_VALUE" val="63"/>
  <p:tag name="KSO_WM_DIAGRAM_VERSION" val="3"/>
  <p:tag name="KSO_WM_DIAGRAM_COLOR_TRICK" val="1"/>
  <p:tag name="KSO_WM_DIAGRAM_COLOR_TEXT_CAN_REMOVE" val="n"/>
  <p:tag name="KSO_WM_DIAGRAM_MAX_ITEMCNT" val="2"/>
  <p:tag name="KSO_WM_DIAGRAM_MIN_ITEMCNT" val="2"/>
  <p:tag name="KSO_WM_DIAGRAM_VIRTUALLY_FRAME" val="{&quot;height&quot;:303.92496062992126,&quot;left&quot;:54.776580810546875,&quot;top&quot;:176.67503937007874,&quot;width&quot;:850.473419189453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59_1*n_h_a*1_1_1"/>
  <p:tag name="KSO_WM_UNIT_INDEX" val="1_1_1"/>
  <p:tag name="KSO_WM_DIAGRAM_GROUP_CODE" val="n1-1"/>
  <p:tag name="KSO_WM_UNIT_TEXT_FILL_TYPE" val="1"/>
  <p:tag name="KSO_WM_UNIT_TEXT_TYPE" val="1"/>
  <p:tag name="KSO_WM_BEAUTIFY_FLAG" val="#wm#"/>
  <p:tag name="KSO_WM_UNIT_PRESET_TEXT" val="单击此处&#13;添加标题"/>
  <p:tag name="KSO_WM_UNIT_FILL_TYPE" val="1"/>
  <p:tag name="KSO_WM_UNIT_FILL_FORE_SCHEMECOLOR_INDEX" val="5"/>
  <p:tag name="KSO_WM_UNIT_FILL_FORE_SCHEMECOLOR_INDEX_BRIGHTNESS" val="0"/>
  <p:tag name="KSO_WM_UNIT_LINE_FORE_SCHEMECOLOR_INDEX" val="-2"/>
  <p:tag name="KSO_WM_DIAGRAM_USE_COLOR_VALUE" val="{&quot;color_scheme&quot;:1,&quot;color_type&quot;:1,&quot;theme_color_indexes&quot;:[5,6,5,6,5,6]}"/>
</p:tagLst>
</file>

<file path=ppt/tags/tag23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n_h_h_f"/>
  <p:tag name="KSO_WM_TEMPLATE_CATEGORY" val="diagram"/>
  <p:tag name="KSO_WM_TEMPLATE_INDEX" val="20233259"/>
  <p:tag name="KSO_WM_UNIT_LAYERLEVEL" val="1_1_1_1"/>
  <p:tag name="KSO_WM_TAG_VERSION" val="3.0"/>
  <p:tag name="KSO_WM_DIAGRAM_MAX_ITEMCNT" val="2"/>
  <p:tag name="KSO_WM_DIAGRAM_MIN_ITEMCNT" val="2"/>
  <p:tag name="KSO_WM_DIAGRAM_VIRTUALLY_FRAME" val="{&quot;height&quot;:303.92496062992126,&quot;left&quot;:54.776580810546875,&quot;top&quot;:176.67503937007874,&quot;width&quot;:850.47341918945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87"/>
  <p:tag name="KSO_WM_DIAGRAM_VERSION" val="3"/>
  <p:tag name="KSO_WM_DIAGRAM_COLOR_TRICK" val="1"/>
  <p:tag name="KSO_WM_DIAGRAM_COLOR_TEXT_CAN_REMOVE" val="n"/>
  <p:tag name="KSO_WM_UNIT_ID" val="diagram20233259_1*n_h_h_f*1_2_1_1"/>
  <p:tag name="KSO_WM_UNIT_INDEX" val="1_2_1_1"/>
  <p:tag name="KSO_WM_DIAGRAM_GROUP_CODE" val="n1-1"/>
  <p:tag name="KSO_WM_UNIT_TEXT_TYPE" val="1"/>
  <p:tag name="KSO_WM_UNIT_TEXT_LAYER_COUNT" val="1"/>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内容，简明扼要地阐述您的观点。"/>
  <p:tag name="KSO_WM_UNIT_LINE_FORE_SCHEMECOLOR_INDEX" val="-2"/>
  <p:tag name="KSO_WM_UNIT_TEXT_FILL_FORE_SCHEMECOLOR_INDEX" val="1"/>
  <p:tag name="KSO_WM_UNIT_TEXT_FILL_TYPE" val="1"/>
  <p:tag name="KSO_WM_DIAGRAM_USE_COLOR_VALUE" val="{&quot;color_scheme&quot;:1,&quot;color_type&quot;:1,&quot;theme_color_indexes&quot;:[5,6,5,6,5,6]}"/>
</p:tagLst>
</file>

<file path=ppt/tags/tag23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n_h_h_f"/>
  <p:tag name="KSO_WM_TEMPLATE_CATEGORY" val="diagram"/>
  <p:tag name="KSO_WM_TEMPLATE_INDEX" val="20233259"/>
  <p:tag name="KSO_WM_UNIT_LAYERLEVEL" val="1_1_1_1"/>
  <p:tag name="KSO_WM_TAG_VERSION" val="3.0"/>
  <p:tag name="KSO_WM_DIAGRAM_MAX_ITEMCNT" val="2"/>
  <p:tag name="KSO_WM_DIAGRAM_MIN_ITEMCNT" val="2"/>
  <p:tag name="KSO_WM_DIAGRAM_VIRTUALLY_FRAME" val="{&quot;height&quot;:303.92496062992126,&quot;left&quot;:54.776580810546875,&quot;top&quot;:176.67503937007874,&quot;width&quot;:850.47341918945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87"/>
  <p:tag name="KSO_WM_DIAGRAM_VERSION" val="3"/>
  <p:tag name="KSO_WM_DIAGRAM_COLOR_TRICK" val="1"/>
  <p:tag name="KSO_WM_DIAGRAM_COLOR_TEXT_CAN_REMOVE" val="n"/>
  <p:tag name="KSO_WM_UNIT_ID" val="diagram20233259_1*n_h_h_f*1_2_2_1"/>
  <p:tag name="KSO_WM_UNIT_INDEX" val="1_2_2_1"/>
  <p:tag name="KSO_WM_DIAGRAM_GROUP_CODE" val="n1-1"/>
  <p:tag name="KSO_WM_UNIT_TEXT_TYPE" val="1"/>
  <p:tag name="KSO_WM_UNIT_TEXT_LAYER_COUNT" val="1"/>
  <p:tag name="KSO_WM_BEAUTIFY_FLAG" val="#wm#"/>
  <p:tag name="KSO_WM_UNIT_PRESET_TEXT" val="单击此处添加文本具体内容，简明扼要地阐述您的内容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内容观点。根据需要可酌情增减文字，以便观者准确地理解您传达的思想。单击此处添加文本内容，简明扼要地阐述您的内容观点。"/>
  <p:tag name="KSO_WM_UNIT_LINE_FORE_SCHEMECOLOR_INDEX" val="-2"/>
  <p:tag name="KSO_WM_UNIT_TEXT_FILL_FORE_SCHEMECOLOR_INDEX" val="1"/>
  <p:tag name="KSO_WM_UNIT_TEXT_FILL_TYPE" val="1"/>
  <p:tag name="KSO_WM_DIAGRAM_USE_COLOR_VALUE" val="{&quot;color_scheme&quot;:1,&quot;color_type&quot;:1,&quot;theme_color_indexes&quot;:[5,6,5,6,5,6]}"/>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h_i"/>
  <p:tag name="KSO_WM_TEMPLATE_CATEGORY" val="diagram"/>
  <p:tag name="KSO_WM_TEMPLATE_INDEX" val="20233259"/>
  <p:tag name="KSO_WM_UNIT_LAYERLEVEL" val="1_1_1_1"/>
  <p:tag name="KSO_WM_TAG_VERSION" val="3.0"/>
  <p:tag name="KSO_WM_UNIT_FILL_TYPE" val="1"/>
  <p:tag name="KSO_WM_UNIT_FILL_FORE_SCHEMECOLOR_INDEX" val="14"/>
  <p:tag name="KSO_WM_UNIT_FILL_FORE_SCHEMECOLOR_INDEX_BRIGHTNESS" val="0"/>
  <p:tag name="KSO_WM_DIAGRAM_VERSION" val="3"/>
  <p:tag name="KSO_WM_DIAGRAM_COLOR_TRICK" val="1"/>
  <p:tag name="KSO_WM_DIAGRAM_COLOR_TEXT_CAN_REMOVE" val="n"/>
  <p:tag name="KSO_WM_DIAGRAM_MAX_ITEMCNT" val="2"/>
  <p:tag name="KSO_WM_DIAGRAM_MIN_ITEMCNT" val="2"/>
  <p:tag name="KSO_WM_DIAGRAM_VIRTUALLY_FRAME" val="{&quot;height&quot;:303.92496062992126,&quot;left&quot;:54.776580810546875,&quot;top&quot;:176.67503937007874,&quot;width&quot;:850.4734191894531}"/>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59_1*n_h_h_i*1_2_1_1"/>
  <p:tag name="KSO_WM_UNIT_INDEX" val="1_2_1_1"/>
  <p:tag name="KSO_WM_DIAGRAM_GROUP_CODE" val="n1-1"/>
  <p:tag name="KSO_WM_BEAUTIFY_FLAG" val="#wm#"/>
  <p:tag name="KSO_WM_UNIT_LINE_FORE_SCHEMECOLOR_INDEX" val="5"/>
  <p:tag name="KSO_WM_DIAGRAM_USE_COLOR_VALUE" val="{&quot;color_scheme&quot;:1,&quot;color_type&quot;:1,&quot;theme_color_indexes&quot;:[5,6,5,6,5,6]}"/>
</p:tagLst>
</file>

<file path=ppt/tags/tag241.xml><?xml version="1.0" encoding="utf-8"?>
<p:tagLst xmlns:p="http://schemas.openxmlformats.org/presentationml/2006/main">
  <p:tag name="KSO_WM_UNIT_VALUE" val="72*82"/>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3259"/>
  <p:tag name="KSO_WM_UNIT_LAYERLEVEL" val="1_1_1_1"/>
  <p:tag name="KSO_WM_TAG_VERSION" val="3.0"/>
  <p:tag name="KSO_WM_DIAGRAM_VERSION" val="3"/>
  <p:tag name="KSO_WM_DIAGRAM_COLOR_TRICK" val="1"/>
  <p:tag name="KSO_WM_DIAGRAM_COLOR_TEXT_CAN_REMOVE" val="n"/>
  <p:tag name="KSO_WM_DIAGRAM_MAX_ITEMCNT" val="2"/>
  <p:tag name="KSO_WM_DIAGRAM_MIN_ITEMCNT" val="2"/>
  <p:tag name="KSO_WM_DIAGRAM_VIRTUALLY_FRAME" val="{&quot;height&quot;:303.92496062992126,&quot;left&quot;:54.776580810546875,&quot;top&quot;:176.67503937007874,&quot;width&quot;:850.4734191894531}"/>
  <p:tag name="KSO_WM_UNIT_ID" val="diagram20233259_1*n_h_h_x*1_2_1_1"/>
  <p:tag name="KSO_WM_UNIT_INDEX" val="1_2_1_1"/>
  <p:tag name="KSO_WM_DIAGRAM_GROUP_CODE" val="n1-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h_i"/>
  <p:tag name="KSO_WM_TEMPLATE_CATEGORY" val="diagram"/>
  <p:tag name="KSO_WM_TEMPLATE_INDEX" val="20233259"/>
  <p:tag name="KSO_WM_UNIT_LAYERLEVEL" val="1_1_1_1"/>
  <p:tag name="KSO_WM_TAG_VERSION" val="3.0"/>
  <p:tag name="KSO_WM_UNIT_FILL_TYPE" val="1"/>
  <p:tag name="KSO_WM_UNIT_FILL_FORE_SCHEMECOLOR_INDEX" val="14"/>
  <p:tag name="KSO_WM_UNIT_FILL_FORE_SCHEMECOLOR_INDEX_BRIGHTNESS" val="0"/>
  <p:tag name="KSO_WM_DIAGRAM_VERSION" val="3"/>
  <p:tag name="KSO_WM_DIAGRAM_COLOR_TRICK" val="1"/>
  <p:tag name="KSO_WM_DIAGRAM_COLOR_TEXT_CAN_REMOVE" val="n"/>
  <p:tag name="KSO_WM_DIAGRAM_MAX_ITEMCNT" val="2"/>
  <p:tag name="KSO_WM_DIAGRAM_MIN_ITEMCNT" val="2"/>
  <p:tag name="KSO_WM_DIAGRAM_VIRTUALLY_FRAME" val="{&quot;height&quot;:303.92496062992126,&quot;left&quot;:54.776580810546875,&quot;top&quot;:176.67503937007874,&quot;width&quot;:850.4734191894531}"/>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59_1*n_h_h_i*1_2_2_1"/>
  <p:tag name="KSO_WM_UNIT_INDEX" val="1_2_2_1"/>
  <p:tag name="KSO_WM_DIAGRAM_GROUP_CODE" val="n1-1"/>
  <p:tag name="KSO_WM_BEAUTIFY_FLAG" val="#wm#"/>
  <p:tag name="KSO_WM_UNIT_LINE_FORE_SCHEMECOLOR_INDEX" val="5"/>
  <p:tag name="KSO_WM_DIAGRAM_USE_COLOR_VALUE" val="{&quot;color_scheme&quot;:1,&quot;color_type&quot;:1,&quot;theme_color_indexes&quot;:[5,6,5,6,5,6]}"/>
</p:tagLst>
</file>

<file path=ppt/tags/tag243.xml><?xml version="1.0" encoding="utf-8"?>
<p:tagLst xmlns:p="http://schemas.openxmlformats.org/presentationml/2006/main">
  <p:tag name="KSO_WM_UNIT_VALUE" val="73*82"/>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3259"/>
  <p:tag name="KSO_WM_UNIT_LAYERLEVEL" val="1_1_1_1"/>
  <p:tag name="KSO_WM_TAG_VERSION" val="3.0"/>
  <p:tag name="KSO_WM_DIAGRAM_VERSION" val="3"/>
  <p:tag name="KSO_WM_DIAGRAM_COLOR_TRICK" val="1"/>
  <p:tag name="KSO_WM_DIAGRAM_COLOR_TEXT_CAN_REMOVE" val="n"/>
  <p:tag name="KSO_WM_DIAGRAM_MAX_ITEMCNT" val="2"/>
  <p:tag name="KSO_WM_DIAGRAM_MIN_ITEMCNT" val="2"/>
  <p:tag name="KSO_WM_DIAGRAM_VIRTUALLY_FRAME" val="{&quot;height&quot;:303.92496062992126,&quot;left&quot;:54.776580810546875,&quot;top&quot;:176.67503937007874,&quot;width&quot;:850.4734191894531}"/>
  <p:tag name="KSO_WM_UNIT_ID" val="diagram20233259_1*n_h_h_x*1_2_2_1"/>
  <p:tag name="KSO_WM_UNIT_INDEX" val="1_2_2_1"/>
  <p:tag name="KSO_WM_DIAGRAM_GROUP_CODE" val="n1-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22471]}"/>
</p:tagLst>
</file>

<file path=ppt/tags/tag2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5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5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5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5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5189_1*l_h_i*1_2_1"/>
  <p:tag name="KSO_WM_TEMPLATE_CATEGORY" val="diagram"/>
  <p:tag name="KSO_WM_TEMPLATE_INDEX" val="20235189"/>
  <p:tag name="KSO_WM_UNIT_LAYERLEVEL" val="1_1_1"/>
  <p:tag name="KSO_WM_TAG_VERSION" val="3.0"/>
  <p:tag name="KSO_WM_BEAUTIFY_FLAG" val="#wm#"/>
  <p:tag name="KSO_WM_DIAGRAM_VERSION" val="3"/>
  <p:tag name="KSO_WM_DIAGRAM_COLOR_TRICK" val="2"/>
  <p:tag name="KSO_WM_DIAGRAM_COLOR_TEXT_CAN_REMOVE" val="n"/>
  <p:tag name="KSO_WM_UNIT_FILL_TYPE" val="3"/>
  <p:tag name="KSO_WM_DIAGRAM_MAX_ITEMCNT" val="2"/>
  <p:tag name="KSO_WM_DIAGRAM_MIN_ITEMCNT" val="2"/>
  <p:tag name="KSO_WM_DIAGRAM_VIRTUALLY_FRAME" val="{&quot;height&quot;:397.4,&quot;left&quot;:55.2,&quot;top&quot;:125.4,&quot;width&quot;:849.5749938964843}"/>
  <p:tag name="KSO_WM_DIAGRAM_COLOR_MATCH_VALUE" val="{&quot;shape&quot;:{&quot;fill&quot;:{&quot;gradient&quot;:[{&quot;brightness&quot;:0.4000000059604645,&quot;colorType&quot;:1,&quot;foreColorIndex&quot;:6,&quot;pos&quot;:0,&quot;transparency&quot;:0.949999988079071},{&quot;brightness&quot;:0.4000000059604645,&quot;colorType&quot;:1,&quot;foreColorIndex&quot;:6,&quot;pos&quot;:1,&quot;transparency&quot;:0.800000011920929}],&quot;type&quot;:3},&quot;glow&quot;:{&quot;colorType&quot;:0},&quot;line&quot;:{&quot;gradient&quot;:[{&quot;brightness&quot;:0,&quot;colorType&quot;:1,&quot;foreColorIndex&quot;:6,&quot;pos&quot;:1,&quot;transparency&quot;:1},{&quot;brightness&quot;:0,&quot;colorType&quot;:1,&quot;foreColorIndex&quot;:6,&quot;pos&quot;:0,&quot;transparency&quot;:0.5600000023841858}],&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5189_1*l_h_i*1_1_1"/>
  <p:tag name="KSO_WM_TEMPLATE_CATEGORY" val="diagram"/>
  <p:tag name="KSO_WM_TEMPLATE_INDEX" val="20235189"/>
  <p:tag name="KSO_WM_UNIT_LAYERLEVEL" val="1_1_1"/>
  <p:tag name="KSO_WM_TAG_VERSION" val="3.0"/>
  <p:tag name="KSO_WM_BEAUTIFY_FLAG" val="#wm#"/>
  <p:tag name="KSO_WM_DIAGRAM_VERSION" val="3"/>
  <p:tag name="KSO_WM_DIAGRAM_COLOR_TRICK" val="2"/>
  <p:tag name="KSO_WM_DIAGRAM_COLOR_TEXT_CAN_REMOVE" val="n"/>
  <p:tag name="KSO_WM_UNIT_FILL_TYPE" val="3"/>
  <p:tag name="KSO_WM_DIAGRAM_MAX_ITEMCNT" val="2"/>
  <p:tag name="KSO_WM_DIAGRAM_MIN_ITEMCNT" val="2"/>
  <p:tag name="KSO_WM_DIAGRAM_VIRTUALLY_FRAME" val="{&quot;height&quot;:397.4,&quot;left&quot;:55.2,&quot;top&quot;:125.4,&quot;width&quot;:849.5749938964843}"/>
  <p:tag name="KSO_WM_DIAGRAM_COLOR_MATCH_VALUE" val="{&quot;shape&quot;:{&quot;fill&quot;:{&quot;gradient&quot;:[{&quot;brightness&quot;:0.4000000059604645,&quot;colorType&quot;:1,&quot;foreColorIndex&quot;:5,&quot;pos&quot;:0,&quot;transparency&quot;:0.949999988079071},{&quot;brightness&quot;:0.4000000059604645,&quot;colorType&quot;:1,&quot;foreColorIndex&quot;:5,&quot;pos&quot;:1,&quot;transparency&quot;:0.800000011920929}],&quot;type&quot;:3},&quot;glow&quot;:{&quot;colorType&quot;:0},&quot;line&quot;:{&quot;gradient&quot;:[{&quot;brightness&quot;:0,&quot;colorType&quot;:1,&quot;foreColorIndex&quot;:5,&quot;pos&quot;:1,&quot;transparency&quot;:1},{&quot;brightness&quot;:0,&quot;colorType&quot;:1,&quot;foreColorIndex&quot;:5,&quot;pos&quot;:0,&quot;transparency&quot;:0.5600000023841858}],&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6.xml><?xml version="1.0" encoding="utf-8"?>
<p:tagLst xmlns:p="http://schemas.openxmlformats.org/presentationml/2006/main">
  <p:tag name="KSO_WM_DIAGRAM_VIRTUALLY_FRAME" val="{&quot;height&quot;:397.4,&quot;left&quot;:55.2,&quot;top&quot;:125.4,&quot;width&quot;:849.5749938964843}"/>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5189_1*l_h_i*1_1_2"/>
  <p:tag name="KSO_WM_TEMPLATE_CATEGORY" val="diagram"/>
  <p:tag name="KSO_WM_TEMPLATE_INDEX" val="20235189"/>
  <p:tag name="KSO_WM_UNIT_LAYERLEVEL" val="1_1_1"/>
  <p:tag name="KSO_WM_TAG_VERSION" val="3.0"/>
  <p:tag name="KSO_WM_BEAUTIFY_FLAG" val="#wm#"/>
  <p:tag name="KSO_WM_DIAGRAM_VERSION" val="3"/>
  <p:tag name="KSO_WM_DIAGRAM_COLOR_TRICK" val="2"/>
  <p:tag name="KSO_WM_DIAGRAM_COLOR_TEXT_CAN_REMOVE" val="n"/>
  <p:tag name="KSO_WM_UNIT_FILL_TYPE" val="1"/>
  <p:tag name="KSO_WM_UNIT_FILL_FORE_SCHEMECOLOR_INDEX" val="5"/>
  <p:tag name="KSO_WM_UNIT_FILL_FORE_SCHEMECOLOR_INDEX_BRIGHTNESS" val="0"/>
  <p:tag name="KSO_WM_DIAGRAM_MAX_ITEMCNT" val="2"/>
  <p:tag name="KSO_WM_DIAGRAM_MIN_ITEMCNT" val="2"/>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7.xml><?xml version="1.0" encoding="utf-8"?>
<p:tagLst xmlns:p="http://schemas.openxmlformats.org/presentationml/2006/main">
  <p:tag name="KSO_WM_DIAGRAM_VIRTUALLY_FRAME" val="{&quot;height&quot;:397.4,&quot;left&quot;:55.2,&quot;top&quot;:125.4,&quot;width&quot;:849.5749938964843}"/>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5189_1*l_h_i*1_1_3"/>
  <p:tag name="KSO_WM_TEMPLATE_CATEGORY" val="diagram"/>
  <p:tag name="KSO_WM_TEMPLATE_INDEX" val="20235189"/>
  <p:tag name="KSO_WM_UNIT_LAYERLEVEL" val="1_1_1"/>
  <p:tag name="KSO_WM_TAG_VERSION" val="3.0"/>
  <p:tag name="KSO_WM_BEAUTIFY_FLAG" val="#wm#"/>
  <p:tag name="KSO_WM_DIAGRAM_VERSION" val="3"/>
  <p:tag name="KSO_WM_DIAGRAM_COLOR_TRICK" val="2"/>
  <p:tag name="KSO_WM_DIAGRAM_COLOR_TEXT_CAN_REMOVE" val="n"/>
  <p:tag name="KSO_WM_UNIT_FILL_TYPE" val="3"/>
  <p:tag name="KSO_WM_DIAGRAM_MAX_ITEMCNT" val="2"/>
  <p:tag name="KSO_WM_DIAGRAM_MIN_ITEMCNT" val="2"/>
  <p:tag name="KSO_WM_DIAGRAM_COLOR_MATCH_VALUE" val="{&quot;shape&quot;:{&quot;fill&quot;:{&quot;gradient&quot;:[{&quot;brightness&quot;:0.4000000059604645,&quot;colorType&quot;:1,&quot;foreColorIndex&quot;:5,&quot;pos&quot;:0,&quot;transparency&quot;:0.4000000059604645},{&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8.xml><?xml version="1.0" encoding="utf-8"?>
<p:tagLst xmlns:p="http://schemas.openxmlformats.org/presentationml/2006/main">
  <p:tag name="KSO_WM_DIAGRAM_VIRTUALLY_FRAME" val="{&quot;height&quot;:397.4,&quot;left&quot;:55.2,&quot;top&quot;:125.4,&quot;width&quot;:849.5749938964843}"/>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5189_1*l_h_i*1_2_2"/>
  <p:tag name="KSO_WM_TEMPLATE_CATEGORY" val="diagram"/>
  <p:tag name="KSO_WM_TEMPLATE_INDEX" val="20235189"/>
  <p:tag name="KSO_WM_UNIT_LAYERLEVEL" val="1_1_1"/>
  <p:tag name="KSO_WM_TAG_VERSION" val="3.0"/>
  <p:tag name="KSO_WM_BEAUTIFY_FLAG" val="#wm#"/>
  <p:tag name="KSO_WM_DIAGRAM_VERSION" val="3"/>
  <p:tag name="KSO_WM_DIAGRAM_COLOR_TRICK" val="2"/>
  <p:tag name="KSO_WM_DIAGRAM_COLOR_TEXT_CAN_REMOVE" val="n"/>
  <p:tag name="KSO_WM_UNIT_FILL_TYPE" val="1"/>
  <p:tag name="KSO_WM_UNIT_FILL_FORE_SCHEMECOLOR_INDEX" val="6"/>
  <p:tag name="KSO_WM_UNIT_FILL_FORE_SCHEMECOLOR_INDEX_BRIGHTNESS" val="0"/>
  <p:tag name="KSO_WM_DIAGRAM_MAX_ITEMCNT" val="2"/>
  <p:tag name="KSO_WM_DIAGRAM_MIN_ITEMCNT" val="2"/>
  <p:tag name="KSO_WM_DIAGRAM_COLOR_MATCH_VALUE" val="{&quot;shape&quot;:{&quot;fill&quot;:{&quot;solid&quot;:{&quot;brightness&quot;:0,&quot;colorType&quot;:1,&quot;foreColorIndex&quot;:6,&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9.xml><?xml version="1.0" encoding="utf-8"?>
<p:tagLst xmlns:p="http://schemas.openxmlformats.org/presentationml/2006/main">
  <p:tag name="KSO_WM_DIAGRAM_VIRTUALLY_FRAME" val="{&quot;height&quot;:397.4,&quot;left&quot;:55.2,&quot;top&quot;:125.4,&quot;width&quot;:849.5749938964843}"/>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5189_1*l_h_i*1_2_3"/>
  <p:tag name="KSO_WM_TEMPLATE_CATEGORY" val="diagram"/>
  <p:tag name="KSO_WM_TEMPLATE_INDEX" val="20235189"/>
  <p:tag name="KSO_WM_UNIT_LAYERLEVEL" val="1_1_1"/>
  <p:tag name="KSO_WM_TAG_VERSION" val="3.0"/>
  <p:tag name="KSO_WM_BEAUTIFY_FLAG" val="#wm#"/>
  <p:tag name="KSO_WM_DIAGRAM_VERSION" val="3"/>
  <p:tag name="KSO_WM_DIAGRAM_COLOR_TRICK" val="2"/>
  <p:tag name="KSO_WM_DIAGRAM_COLOR_TEXT_CAN_REMOVE" val="n"/>
  <p:tag name="KSO_WM_UNIT_FILL_TYPE" val="3"/>
  <p:tag name="KSO_WM_DIAGRAM_MAX_ITEMCNT" val="2"/>
  <p:tag name="KSO_WM_DIAGRAM_MIN_ITEMCNT" val="2"/>
  <p:tag name="KSO_WM_DIAGRAM_COLOR_MATCH_VALUE" val="{&quot;shape&quot;:{&quot;fill&quot;:{&quot;gradient&quot;:[{&quot;brightness&quot;:0.4000000059604645,&quot;colorType&quot;:1,&quot;foreColorIndex&quot;:6,&quot;pos&quot;:0,&quot;transparency&quot;:0.4000000059604645},{&quot;brightness&quot;:0,&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5189_1*l_h_f*1_1_1"/>
  <p:tag name="KSO_WM_TEMPLATE_CATEGORY" val="diagram"/>
  <p:tag name="KSO_WM_TEMPLATE_INDEX" val="20235189"/>
  <p:tag name="KSO_WM_UNIT_LAYERLEVEL" val="1_1_1"/>
  <p:tag name="KSO_WM_TAG_VERSION" val="3.0"/>
  <p:tag name="KSO_WM_DIAGRAM_MAX_ITEMCNT" val="2"/>
  <p:tag name="KSO_WM_DIAGRAM_MIN_ITEMCNT" val="2"/>
  <p:tag name="KSO_WM_DIAGRAM_VIRTUALLY_FRAME" val="{&quot;height&quot;:397.4,&quot;left&quot;:55.2,&quot;top&quot;:125.4,&quot;width&quot;:849.5749938964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TEXT_TYPE" val="1"/>
  <p:tag name="KSO_WM_UNIT_TEXT_LAYER_COUNT" val="1"/>
  <p:tag name="KSO_WM_BEAUTIFY_FLAG" val="#wm#"/>
  <p:tag name="KSO_WM_DIAGRAM_VERSION" val="3"/>
  <p:tag name="KSO_WM_DIAGRAM_COLOR_TRICK" val="2"/>
  <p:tag name="KSO_WM_DIAGRAM_COLOR_TEXT_CAN_REMOVE" val="n"/>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DIAGRAM_USE_COLOR_VALUE" val="{&quot;color_scheme&quot;:1,&quot;color_type&quot;:1,&quot;theme_color_indexes&quot;:[5,6,5,6,5,6]}"/>
</p:tagLst>
</file>

<file path=ppt/tags/tag27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5189_1*l_h_f*1_2_1"/>
  <p:tag name="KSO_WM_TEMPLATE_CATEGORY" val="diagram"/>
  <p:tag name="KSO_WM_TEMPLATE_INDEX" val="20235189"/>
  <p:tag name="KSO_WM_UNIT_LAYERLEVEL" val="1_1_1"/>
  <p:tag name="KSO_WM_TAG_VERSION" val="3.0"/>
  <p:tag name="KSO_WM_DIAGRAM_MAX_ITEMCNT" val="2"/>
  <p:tag name="KSO_WM_DIAGRAM_MIN_ITEMCNT" val="2"/>
  <p:tag name="KSO_WM_DIAGRAM_VIRTUALLY_FRAME" val="{&quot;height&quot;:397.4,&quot;left&quot;:55.2,&quot;top&quot;:125.4,&quot;width&quot;:849.5749938964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TEXT_TYPE" val="1"/>
  <p:tag name="KSO_WM_UNIT_TEXT_LAYER_COUNT" val="1"/>
  <p:tag name="KSO_WM_BEAUTIFY_FLAG" val="#wm#"/>
  <p:tag name="KSO_WM_DIAGRAM_VERSION" val="3"/>
  <p:tag name="KSO_WM_DIAGRAM_COLOR_TRICK" val="2"/>
  <p:tag name="KSO_WM_DIAGRAM_COLOR_TEXT_CAN_REMOVE" val="n"/>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DIAGRAM_USE_COLOR_VALUE" val="{&quot;color_scheme&quot;:1,&quot;color_type&quot;:1,&quot;theme_color_indexes&quot;:[5,6,5,6,5,6]}"/>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5189_1*l_i*1_1"/>
  <p:tag name="KSO_WM_TEMPLATE_CATEGORY" val="diagram"/>
  <p:tag name="KSO_WM_TEMPLATE_INDEX" val="20235189"/>
  <p:tag name="KSO_WM_UNIT_LAYERLEVEL" val="1_1"/>
  <p:tag name="KSO_WM_TAG_VERSION" val="3.0"/>
  <p:tag name="KSO_WM_BEAUTIFY_FLAG" val="#wm#"/>
  <p:tag name="KSO_WM_DIAGRAM_VERSION" val="3"/>
  <p:tag name="KSO_WM_DIAGRAM_COLOR_TRICK" val="2"/>
  <p:tag name="KSO_WM_DIAGRAM_COLOR_TEXT_CAN_REMOVE" val="n"/>
  <p:tag name="KSO_WM_UNIT_FILL_TYPE" val="3"/>
  <p:tag name="KSO_WM_DIAGRAM_MAX_ITEMCNT" val="2"/>
  <p:tag name="KSO_WM_DIAGRAM_MIN_ITEMCNT" val="2"/>
  <p:tag name="KSO_WM_DIAGRAM_VIRTUALLY_FRAME" val="{&quot;height&quot;:397.4,&quot;left&quot;:55.2,&quot;top&quot;:125.4,&quot;width&quot;:849.5749938964843}"/>
  <p:tag name="KSO_WM_DIAGRAM_COLOR_MATCH_VALUE" val="{&quot;shape&quot;:{&quot;fill&quot;:{&quot;gradient&quot;:[{&quot;brightness&quot;:0,&quot;colorType&quot;:1,&quot;foreColorIndex&quot;:6,&quot;pos&quot;:1,&quot;transparency&quot;:0},{&quot;brightness&quot;:0,&quot;colorType&quot;:1,&quot;foreColorIndex&quot;:5,&quot;pos&quot;:0,&quot;transparency&quot;:0}],&quot;type&quot;:3},&quot;glow&quot;:{&quot;colorType&quot;:0},&quot;line&quot;:{&quot;type&quot;:0},&quot;shadow&quot;:{&quot;brightness&quot;:-0.25,&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33613]}"/>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0945_2*n_h_h_f*1_2_3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TYPE" val="1"/>
  <p:tag name="KSO_WM_UNIT_TEXT_LAYER_COUNT" val="1"/>
  <p:tag name="KSO_WM_UNIT_PRESET_TEXT" val="单击此处输入你的智能图形项正文，文字是您思想的提炼，请尽量言简意赅的阐述观点。单击此处输入你的智能图形项正文，文字是您思想的提炼。单击此处输入你的智能图形项正文，文字是您思想的提炼。"/>
  <p:tag name="KSO_WM_UNIT_TEXT_FILL_FORE_SCHEMECOLOR_INDEX" val="1"/>
  <p:tag name="KSO_WM_UNIT_TEXT_FILL_TYPE" val="1"/>
  <p:tag name="KSO_WM_DIAGRAM_USE_COLOR_VALUE" val="{&quot;color_scheme&quot;:1,&quot;color_type&quot;:1,&quot;theme_color_indexes&quot;:[5,6,5,6,5,6]}"/>
</p:tagLst>
</file>

<file path=ppt/tags/tag28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3_1"/>
  <p:tag name="KSO_WM_UNIT_ID" val="diagram20230945_2*n_h_h_a*1_2_3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TYPE" val="1"/>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8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0945_2*n_h_h_f*1_2_1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TYPE" val="1"/>
  <p:tag name="KSO_WM_UNIT_TEXT_LAYER_COUNT" val="1"/>
  <p:tag name="KSO_WM_UNIT_PRESET_TEXT" val="单击此处输入你的智能图形项正文，文字是您思想的提炼，请尽量言简意赅的阐述观点。单击此处输入你的智能图形项正文，文字是您思想的提炼。 单击此处输入你的智能图形项正文，文字是您思想的提炼。"/>
  <p:tag name="KSO_WM_UNIT_TEXT_FILL_FORE_SCHEMECOLOR_INDEX" val="1"/>
  <p:tag name="KSO_WM_UNIT_TEXT_FILL_TYPE" val="1"/>
  <p:tag name="KSO_WM_DIAGRAM_USE_COLOR_VALUE" val="{&quot;color_scheme&quot;:1,&quot;color_type&quot;:1,&quot;theme_color_indexes&quot;:[5,6,5,6,5,6]}"/>
</p:tagLst>
</file>

<file path=ppt/tags/tag28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0945_2*n_h_h_a*1_2_1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TYPE" val="1"/>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8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0945_2*n_h_h_f*1_2_2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TYPE" val="1"/>
  <p:tag name="KSO_WM_UNIT_TEXT_LAYER_COUNT" val="1"/>
  <p:tag name="KSO_WM_UNIT_PRESET_TEXT" val="单击此处输入你的智能图形项正文，文字是您思想的提炼，请尽量言简意赅的阐述观点。单击此处输入你的智能图形项正文，文字是您思想的提炼。单击此处输入你的智能图形项正文，文字是您思想的提炼。"/>
  <p:tag name="KSO_WM_UNIT_TEXT_FILL_FORE_SCHEMECOLOR_INDEX" val="1"/>
  <p:tag name="KSO_WM_UNIT_TEXT_FILL_TYPE" val="1"/>
  <p:tag name="KSO_WM_DIAGRAM_USE_COLOR_VALUE" val="{&quot;color_scheme&quot;:1,&quot;color_type&quot;:1,&quot;theme_color_indexes&quot;:[5,6,5,6,5,6]}"/>
</p:tagLst>
</file>

<file path=ppt/tags/tag28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0945_2*n_h_h_a*1_2_2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TYPE" val="1"/>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86.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TYPE" val="1"/>
  <p:tag name="KSO_WM_UNIT_LINE_FORE_SCHEMECOLOR_INDEX_1_BRIGHTNESS" val="0"/>
  <p:tag name="KSO_WM_UNIT_LINE_FORE_SCHEMECOLOR_INDEX_1" val="5"/>
  <p:tag name="KSO_WM_UNIT_LINE_FORE_SCHEMECOLOR_INDEX_1_POS" val="0"/>
  <p:tag name="KSO_WM_UNIT_LINE_FORE_SCHEMECOLOR_INDEX_1_TRANS" val="1"/>
  <p:tag name="KSO_WM_UNIT_LINE_FORE_SCHEMECOLOR_INDEX_2_BRIGHTNESS" val="0"/>
  <p:tag name="KSO_WM_UNIT_LINE_FORE_SCHEMECOLOR_INDEX_2" val="5"/>
  <p:tag name="KSO_WM_UNIT_LINE_FORE_SCHEMECOLOR_INDEX_2_POS" val="0.64"/>
  <p:tag name="KSO_WM_UNIT_LINE_FORE_SCHEMECOLOR_INDEX_2_TRANS" val="0"/>
  <p:tag name="KSO_WM_UNIT_LINE_FORE_SCHEMECOLOR_INDEX_3_BRIGHTNESS" val="0.8"/>
  <p:tag name="KSO_WM_UNIT_LINE_FORE_SCHEMECOLOR_INDEX_3" val="15"/>
  <p:tag name="KSO_WM_UNIT_LINE_FORE_SCHEMECOLOR_INDEX_3_POS" val="0.9"/>
  <p:tag name="KSO_WM_UNIT_LINE_FORE_SCHEMECOLOR_INDEX_3_TRANS" val="0.53"/>
  <p:tag name="KSO_WM_UNIT_LINE_FORE_SCHEMECOLOR_INDEX_4_BRIGHTNESS" val="0.8"/>
  <p:tag name="KSO_WM_UNIT_LINE_FORE_SCHEMECOLOR_INDEX_4" val="15"/>
  <p:tag name="KSO_WM_UNIT_LINE_FORE_SCHEMECOLOR_INDEX_4_POS" val="0.95"/>
  <p:tag name="KSO_WM_UNIT_LINE_FORE_SCHEMECOLOR_INDEX_4_TRANS" val="0"/>
  <p:tag name="KSO_WM_UNIT_LINE_FORE_SCHEMECOLOR_INDEX_5_BRIGHTNESS" val="0.8"/>
  <p:tag name="KSO_WM_UNIT_LINE_FORE_SCHEMECOLOR_INDEX_5" val="15"/>
  <p:tag name="KSO_WM_UNIT_LINE_FORE_SCHEMECOLOR_INDEX_5_POS" val="1"/>
  <p:tag name="KSO_WM_UNIT_LINE_FORE_SCHEMECOLOR_INDEX_5_TRANS" val="0.9"/>
  <p:tag name="KSO_WM_UNIT_LINE_GRADIENT_TYPE" val="0"/>
  <p:tag name="KSO_WM_UNIT_LINE_GRADIENT_ANGLE" val="0"/>
  <p:tag name="KSO_WM_UNIT_LINE_GRADIENT_DIRECTION" val="3"/>
  <p:tag name="KSO_WM_UNIT_LINE_FILL_TYPE" val="5"/>
  <p:tag name="KSO_WM_BEAUTIFY_FLAG" val="#wm#"/>
  <p:tag name="KSO_WM_UNIT_HIGHLIGHT" val="0"/>
  <p:tag name="KSO_WM_UNIT_COMPATIBLE" val="0"/>
  <p:tag name="KSO_WM_UNIT_DIAGRAM_ISNUMVISUAL" val="0"/>
  <p:tag name="KSO_WM_UNIT_DIAGRAM_ISREFERUNIT" val="0"/>
  <p:tag name="KSO_WM_UNIT_ID" val="diagram20230945_2*n_h_i*1_2_1"/>
  <p:tag name="KSO_WM_TEMPLATE_CATEGORY" val="diagram"/>
  <p:tag name="KSO_WM_TEMPLATE_INDEX" val="20230945"/>
  <p:tag name="KSO_WM_UNIT_LAYERLEVEL" val="1_1_1"/>
  <p:tag name="KSO_WM_TAG_VERSION" val="3.0"/>
  <p:tag name="KSO_WM_DIAGRAM_VERSION" val="3"/>
  <p:tag name="KSO_WM_DIAGRAM_COLOR_TRICK" val="3"/>
  <p:tag name="KSO_WM_DIAGRAM_COLOR_TEXT_CAN_REMOVE" val="n"/>
  <p:tag name="KSO_WM_DIAGRAM_GROUP_CODE" val="n1-1"/>
  <p:tag name="KSO_WM_UNIT_TYPE" val="n_h_i"/>
  <p:tag name="KSO_WM_UNIT_INDEX" val="1_2_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type&quot;:0},&quot;glow&quot;:{&quot;colorType&quot;:0},&quot;line&quot;:{&quot;gradient&quot;:[{&quot;brightness&quot;:0.5,&quot;colorType&quot;:1,&quot;foreColorIndex&quot;:13,&quot;pos&quot;:1,&quot;transparency&quot;:0.699999988079071},{&quot;brightness&quot;:0.800000011920929,&quot;colorType&quot;:2,&quot;pos&quot;:0.15000000596046448,&quot;rgb&quot;:&quot;#ffffff&quot;,&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87.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945_2*n_h_h_i*1_2_2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UNIT_SUBTYPE" val="d"/>
  <p:tag name="KSO_WM_UNIT_TYPE" val="n_h_h_i"/>
  <p:tag name="KSO_WM_UNIT_INDEX" val="1_2_2_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solid&quot;:{&quot;brightness&quot;:0,&quot;colorType&quot;:1,&quot;foreColorIndex&quot;:6,&quot;transparency&quot;:0},&quot;type&quot;:1},&quot;glow&quot;:{&quot;colorType&quot;:0},&quot;line&quot;:{&quot;gradient&quot;:[{&quot;brightness&quot;:0,&quot;colorType&quot;:2,&quot;pos&quot;:0.3700000047683716,&quot;rgb&quot;:&quot;#ffffff&quot;,&quot;transparency&quot;:0},{&quot;brightness&quot;:0.800000011920929,&quot;colorType&quot;:1,&quot;foreColorIndex&quot;:6,&quot;pos&quot;:0,&quot;transparency&quot;:0},{&quot;brightness&quot;:0,&quot;colorType&quot;:2,&quot;pos&quot;:1,&quot;rgb&quot;:&quot;#ffffff&quot;,&quot;transparency&quot;:0},{&quot;brightness&quot;:0.800000011920929,&quot;colorType&quot;:1,&quot;foreColorIndex&quot;:6,&quot;pos&quot;:0.7099999785423279,&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288.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945_2*n_h_h_i*1_2_1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UNIT_SUBTYPE" val="d"/>
  <p:tag name="KSO_WM_UNIT_TYPE" val="n_h_h_i"/>
  <p:tag name="KSO_WM_UNIT_INDEX" val="1_2_1_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solid&quot;:{&quot;brightness&quot;:0,&quot;colorType&quot;:1,&quot;foreColorIndex&quot;:5,&quot;transparency&quot;:0},&quot;type&quot;:1},&quot;glow&quot;:{&quot;colorType&quot;:0},&quot;line&quot;:{&quot;gradient&quot;:[{&quot;brightness&quot;:0,&quot;colorType&quot;:2,&quot;pos&quot;:0.3700000047683716,&quot;rgb&quot;:&quot;#ffffff&quot;,&quot;transparency&quot;:0},{&quot;brightness&quot;:0.800000011920929,&quot;colorType&quot;:1,&quot;foreColorIndex&quot;:5,&quot;pos&quot;:0,&quot;transparency&quot;:0},{&quot;brightness&quot;:0,&quot;colorType&quot;:2,&quot;pos&quot;:1,&quot;rgb&quot;:&quot;#ffffff&quot;,&quot;transparency&quot;:0},{&quot;brightness&quot;:0.800000011920929,&quot;colorType&quot;:1,&quot;foreColorIndex&quot;:5,&quot;pos&quot;:0.7099999785423279,&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89.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945_2*n_h_h_i*1_2_3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UNIT_SUBTYPE" val="d"/>
  <p:tag name="KSO_WM_UNIT_TYPE" val="n_h_h_i"/>
  <p:tag name="KSO_WM_UNIT_INDEX" val="1_2_3_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solid&quot;:{&quot;brightness&quot;:0,&quot;colorType&quot;:1,&quot;foreColorIndex&quot;:7,&quot;transparency&quot;:0},&quot;type&quot;:1},&quot;glow&quot;:{&quot;colorType&quot;:0},&quot;line&quot;:{&quot;gradient&quot;:[{&quot;brightness&quot;:0,&quot;colorType&quot;:2,&quot;pos&quot;:0.3700000047683716,&quot;rgb&quot;:&quot;#ffffff&quot;,&quot;transparency&quot;:0},{&quot;brightness&quot;:0.800000011920929,&quot;colorType&quot;:1,&quot;foreColorIndex&quot;:10,&quot;pos&quot;:0,&quot;transparency&quot;:0},{&quot;brightness&quot;:0,&quot;colorType&quot;:2,&quot;pos&quot;:1,&quot;rgb&quot;:&quot;#ffffff&quot;,&quot;transparency&quot;:0},{&quot;brightness&quot;:0.800000011920929,&quot;colorType&quot;:1,&quot;foreColorIndex&quot;:7,&quot;pos&quot;:0.7099999785423279,&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FILL_TYPE" val="1"/>
  <p:tag name="KSO_WM_UNIT_FILL_FORE_SCHEMECOLOR_INDEX" val="7"/>
  <p:tag name="KSO_WM_UNIT_FILL_FORE_SCHEMECOLOR_INDEX_BRIGHTNESS" val="0"/>
  <p:tag name="KSO_WM_DIAGRAM_USE_COLOR_VALUE" val="{&quot;color_scheme&quot;:1,&quot;color_type&quot;:1,&quot;theme_color_indexes&quot;:[5,6,5,6,5,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945_2*n_h_a*1_1_1"/>
  <p:tag name="KSO_WM_TEMPLATE_CATEGORY" val="diagram"/>
  <p:tag name="KSO_WM_TEMPLATE_INDEX" val="20230945"/>
  <p:tag name="KSO_WM_UNIT_LAYERLEVEL" val="1_1_1"/>
  <p:tag name="KSO_WM_TAG_VERSION" val="3.0"/>
  <p:tag name="KSO_WM_DIAGRAM_VERSION" val="3"/>
  <p:tag name="KSO_WM_DIAGRAM_COLOR_TRICK" val="3"/>
  <p:tag name="KSO_WM_DIAGRAM_COLOR_TEXT_CAN_REMOVE" val="n"/>
  <p:tag name="KSO_WM_UNIT_ISCONTENTSTITLE" val="0"/>
  <p:tag name="KSO_WM_UNIT_ISNUMDGMTITLE" val="0"/>
  <p:tag name="KSO_WM_UNIT_NOCLEAR" val="0"/>
  <p:tag name="KSO_WM_UNIT_VALUE" val="30"/>
  <p:tag name="KSO_WM_DIAGRAM_GROUP_CODE" val="n1-1"/>
  <p:tag name="KSO_WM_UNIT_TYPE" val="n_h_a"/>
  <p:tag name="KSO_WM_UNIT_INDEX" val="1_1_1"/>
  <p:tag name="KSO_WM_DIAGRAM_MAX_ITEMCNT" val="4"/>
  <p:tag name="KSO_WM_DIAGRAM_MIN_ITEMCNT" val="2"/>
  <p:tag name="KSO_WM_DIAGRAM_VIRTUALLY_FRAME" val="{&quot;height&quot;:376.17496062992126,&quot;left&quot;:76.25,&quot;top&quot;:120.97503937007873,&quot;width&quot;:847.8}"/>
  <p:tag name="KSO_WM_DIAGRAM_COLOR_MATCH_VALUE" val="{&quot;shape&quot;:{&quot;fill&quot;:{&quot;solid&quot;:{&quot;brightness&quot;:0,&quot;colorType&quot;:1,&quot;foreColorIndex&quot;:5,&quot;transparency&quot;:0},&quot;type&quot;:1},&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TEXT_TYPE" val="1"/>
  <p:tag name="KSO_WM_UNIT_PRESET_TEXT" val="单击添加&#10;项标题"/>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12417]}"/>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1.xml><?xml version="1.0" encoding="utf-8"?>
<p:tagLst xmlns:p="http://schemas.openxmlformats.org/presentationml/2006/main">
  <p:tag name="TABLE_ENDDRAG_ORIGIN_RECT" val="814*423"/>
  <p:tag name="TABLE_ENDDRAG_RECT" val="52*86*814*423"/>
</p:tagLst>
</file>

<file path=ppt/tags/tag302.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408.2*330.8"/>
  <p:tag name="KSO_WM_SLIDE_POSITION" val="504*161.25"/>
  <p:tag name="KSO_WM_SLIDE_LAYOUT" val="a_β_l"/>
  <p:tag name="KSO_WM_SLIDE_LAYOUT_CNT" val="1_1_1"/>
  <p:tag name="KSO_WM_SPECIAL_SOURCE" val="bdnull"/>
  <p:tag name="KSO_WM_DIAGRAM_GROUP_CODE" val="l1-1"/>
  <p:tag name="KSO_WM_SLIDE_DIAGTYPE" val="l"/>
  <p:tag name="KSO_WM_TEMPLATE_INDEX" val="20231174"/>
  <p:tag name="KSO_WM_TEMPLATE_SUBCATEGORY" val="0"/>
  <p:tag name="KSO_WM_SLIDE_INDEX" val="1"/>
  <p:tag name="KSO_WM_TAG_VERSION" val="3.0"/>
  <p:tag name="KSO_WM_SLIDE_ID" val="custom20231174_1"/>
  <p:tag name="KSO_WM_SLIDE_ITEM_CNT" val="3"/>
</p:tagLst>
</file>

<file path=ppt/tags/tag3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1.xml><?xml version="1.0" encoding="utf-8"?>
<p:tagLst xmlns:p="http://schemas.openxmlformats.org/presentationml/2006/main">
  <p:tag name="TABLE_ENDDRAG_ORIGIN_RECT" val="818*62"/>
  <p:tag name="TABLE_ENDDRAG_RECT" val="86*216*818*62"/>
</p:tagLst>
</file>

<file path=ppt/tags/tag312.xml><?xml version="1.0" encoding="utf-8"?>
<p:tagLst xmlns:p="http://schemas.openxmlformats.org/presentationml/2006/main">
  <p:tag name="KSO_WM_BEAUTIFY_FLAG" val="#wm#"/>
  <p:tag name="KSO_WM_TEMPLATE_CATEGORY" val="diagram"/>
  <p:tag name="KSO_WM_TEMPLATE_INDEX" val="20220058"/>
</p:tagLst>
</file>

<file path=ppt/tags/tag313.xml><?xml version="1.0" encoding="utf-8"?>
<p:tagLst xmlns:p="http://schemas.openxmlformats.org/presentationml/2006/main">
  <p:tag name="TABLE_ENDDRAG_ORIGIN_RECT" val="787*347"/>
  <p:tag name="TABLE_ENDDRAG_RECT" val="47*144*787*347"/>
</p:tagLst>
</file>

<file path=ppt/tags/tag314.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847.8*125.5"/>
  <p:tag name="KSO_WM_SLIDE_POSITION" val="55.85*323.35"/>
  <p:tag name="KSO_WM_SLIDE_LAYOUT" val="a_β_l"/>
  <p:tag name="KSO_WM_SLIDE_LAYOUT_CNT" val="1_1_1"/>
  <p:tag name="KSO_WM_SPECIAL_SOURCE" val="bdnull"/>
  <p:tag name="KSO_WM_DIAGRAM_GROUP_CODE" val="l1-1"/>
  <p:tag name="KSO_WM_SLIDE_DIAGTYPE" val="l"/>
  <p:tag name="KSO_WM_TEMPLATE_INDEX" val="20231325"/>
  <p:tag name="KSO_WM_TEMPLATE_SUBCATEGORY" val="0"/>
  <p:tag name="KSO_WM_SLIDE_INDEX" val="1"/>
  <p:tag name="KSO_WM_TAG_VERSION" val="3.0"/>
  <p:tag name="KSO_WM_SLIDE_ID" val="custom20231325_1"/>
  <p:tag name="KSO_WM_SLIDE_ITEM_CNT" val="2"/>
  <p:tag name="resource_record_key" val="{&quot;29&quot;:[50000097,50000076,50000213],&quot;65&quot;:[20202545]}"/>
</p:tagLst>
</file>

<file path=ppt/tags/tag315.xml><?xml version="1.0" encoding="utf-8"?>
<p:tagLst xmlns:p="http://schemas.openxmlformats.org/presentationml/2006/main">
  <p:tag name="TABLE_ENDDRAG_ORIGIN_RECT" val="619*286"/>
  <p:tag name="TABLE_ENDDRAG_RECT" val="156*150*619*286"/>
  <p:tag name="TABLE_AUTOADJUST_FLAG" val="1"/>
</p:tagLst>
</file>

<file path=ppt/tags/tag316.xml><?xml version="1.0" encoding="utf-8"?>
<p:tagLst xmlns:p="http://schemas.openxmlformats.org/presentationml/2006/main">
  <p:tag name="KSO_WM_BEAUTIFY_FLAG" val="#wm#"/>
  <p:tag name="KSO_WM_TEMPLATE_CATEGORY" val="custom"/>
  <p:tag name="KSO_WM_TEMPLATE_INDEX" val="20231325"/>
</p:tagLst>
</file>

<file path=ppt/tags/tag3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31.xml><?xml version="1.0" encoding="utf-8"?>
<p:tagLst xmlns:p="http://schemas.openxmlformats.org/presentationml/2006/main">
  <p:tag name="TABLE_ENDDRAG_ORIGIN_RECT" val="697*302"/>
  <p:tag name="TABLE_ENDDRAG_RECT" val="138*214*697*302"/>
  <p:tag name="TABLE_AUTOADJUST_FLAG" val="1"/>
</p:tagLst>
</file>

<file path=ppt/tags/tag3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8.xml><?xml version="1.0" encoding="utf-8"?>
<p:tagLst xmlns:p="http://schemas.openxmlformats.org/presentationml/2006/main">
  <p:tag name="TABLE_ENDDRAG_ORIGIN_RECT" val="690*284"/>
  <p:tag name="TABLE_ENDDRAG_RECT" val="105*213*690*284"/>
  <p:tag name="TABLE_AUTOADJUST_FLAG" val="1"/>
</p:tagLst>
</file>

<file path=ppt/tags/tag3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64.xml><?xml version="1.0" encoding="utf-8"?>
<p:tagLst xmlns:p="http://schemas.openxmlformats.org/presentationml/2006/main">
  <p:tag name="TABLE_ENDDRAG_ORIGIN_RECT" val="584*235"/>
  <p:tag name="TABLE_ENDDRAG_RECT" val="199*214*584*235"/>
  <p:tag name="TABLE_AUTOADJUST_FLAG"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3&quot;,&quot;maxSize&quot;:{&quot;size1&quot;:31.1},&quot;minSize&quot;:{&quot;size1&quot;:17.8},&quot;normalSize&quot;:{&quot;size1&quot;:17.8},&quot;subLayout&quot;:[{&quot;id&quot;:&quot;2025-07-20T23:20:23&quot;,&quot;maxSize&quot;:{&quot;size1&quot;:100},&quot;minSize&quot;:{&quot;size1&quot;:61.7},&quot;normalSize&quot;:{&quot;size1&quot;:61.7},&quot;subLayout&quot;:[{&quot;id&quot;:&quot;2025-07-20T23:20:23&quot;,&quot;margin&quot;:{&quot;bottom&quot;:0,&quot;left&quot;:1.2699999809265137,&quot;right&quot;:1.2699999809265137,&quot;top&quot;:0.4230000376701355},&quot;type&quot;:0},{&quot;id&quot;:&quot;2025-07-20T23:20:23&quot;,&quot;margin&quot;:{&quot;bottom&quot;:0.025999998673796654,&quot;left&quot;:1.2699999809265137,&quot;right&quot;:1.2699999809265137,&quot;top&quot;:0.025999998673796654},&quot;type&quot;:0}],&quot;type&quot;:0},{&quot;id&quot;:&quot;2025-07-20T23:20:23&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82.xml><?xml version="1.0" encoding="utf-8"?>
<p:tagLst xmlns:p="http://schemas.openxmlformats.org/presentationml/2006/main">
  <p:tag name="TABLE_ENDDRAG_ORIGIN_RECT" val="646*248"/>
  <p:tag name="TABLE_ENDDRAG_RECT" val="164*214*646*248"/>
  <p:tag name="TABLE_AUTOADJUST_FLAG" val="1"/>
</p:tagLst>
</file>

<file path=ppt/tags/tag3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99.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01.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02.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4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12.xml><?xml version="1.0" encoding="utf-8"?>
<p:tagLst xmlns:p="http://schemas.openxmlformats.org/presentationml/2006/main">
  <p:tag name="TABLE_ENDDRAG_ORIGIN_RECT" val="653*279"/>
  <p:tag name="TABLE_ENDDRAG_RECT" val="198*214*653*279"/>
  <p:tag name="TABLE_AUTOADJUST_FLAG" val="1"/>
</p:tagLst>
</file>

<file path=ppt/tags/tag4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45.xml><?xml version="1.0" encoding="utf-8"?>
<p:tagLst xmlns:p="http://schemas.openxmlformats.org/presentationml/2006/main">
  <p:tag name="TABLE_ENDDRAG_ORIGIN_RECT" val="748*226"/>
  <p:tag name="TABLE_ENDDRAG_RECT" val="184*230*748*226"/>
  <p:tag name="TABLE_AUTOADJUST_FLAG" val="1"/>
</p:tagLst>
</file>

<file path=ppt/tags/tag4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54.xml><?xml version="1.0" encoding="utf-8"?>
<p:tagLst xmlns:p="http://schemas.openxmlformats.org/presentationml/2006/main">
  <p:tag name="TABLE_ENDDRAG_ORIGIN_RECT" val="832*231"/>
  <p:tag name="TABLE_ENDDRAG_RECT" val="62*210*832*231"/>
  <p:tag name="TABLE_AUTOADJUST_FLAG" val="1"/>
</p:tagLst>
</file>

<file path=ppt/tags/tag4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63.xml><?xml version="1.0" encoding="utf-8"?>
<p:tagLst xmlns:p="http://schemas.openxmlformats.org/presentationml/2006/main">
  <p:tag name="TABLE_ENDDRAG_ORIGIN_RECT" val="796*278"/>
  <p:tag name="TABLE_ENDDRAG_RECT" val="127*198*797*278"/>
  <p:tag name="TABLE_AUTOADJUST_FLAG" val="1"/>
</p:tagLst>
</file>

<file path=ppt/tags/tag4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47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7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7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7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4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93.xml><?xml version="1.0" encoding="utf-8"?>
<p:tagLst xmlns:p="http://schemas.openxmlformats.org/presentationml/2006/main">
  <p:tag name="TABLE_ENDDRAG_ORIGIN_RECT" val="745*224"/>
  <p:tag name="TABLE_ENDDRAG_RECT" val="96*228*745*224"/>
  <p:tag name="TABLE_AUTOADJUST_FLAG" val="1"/>
</p:tagLst>
</file>

<file path=ppt/tags/tag49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509.xml><?xml version="1.0" encoding="utf-8"?>
<p:tagLst xmlns:p="http://schemas.openxmlformats.org/presentationml/2006/main">
  <p:tag name="TABLE_ENDDRAG_ORIGIN_RECT" val="675*279"/>
  <p:tag name="TABLE_ENDDRAG_RECT" val="126*214*675*279"/>
  <p:tag name="TABLE_AUTOADJUST_FLAG"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51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20},&quot;minSize&quot;:{&quot;size1&quot;:11.2},&quot;normalSize&quot;:{&quot;size1&quot;:11.2},&quot;subLayout&quot;:[{&quot;id&quot;:&quot;2025-07-20T23:20:24&quot;,&quot;margin&quot;:{&quot;bottom&quot;:0.025999998673796654,&quot;left&quot;:1.2699999809265137,&quot;right&quot;:1.2699999809265137,&quot;top&quot;:0.4230000376701355},&quot;type&quot;:0},{&quot;id&quot;:&quot;2025-07-20T23:20:2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5.xml><?xml version="1.0" encoding="utf-8"?>
<p:tagLst xmlns:p="http://schemas.openxmlformats.org/presentationml/2006/main">
  <p:tag name="TABLE_ENDDRAG_ORIGIN_RECT" val="787*202"/>
  <p:tag name="TABLE_ENDDRAG_RECT" val="102*263*787*202"/>
  <p:tag name="TABLE_AUTOADJUST_FLAG" val="1"/>
</p:tagLst>
</file>

<file path=ppt/tags/tag5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4.xml><?xml version="1.0" encoding="utf-8"?>
<p:tagLst xmlns:p="http://schemas.openxmlformats.org/presentationml/2006/main">
  <p:tag name="TABLE_ENDDRAG_ORIGIN_RECT" val="674*153"/>
  <p:tag name="TABLE_ENDDRAG_RECT" val="148*248*674*153"/>
  <p:tag name="TABLE_AUTOADJUST_FLAG" val="1"/>
</p:tagLst>
</file>

<file path=ppt/tags/tag5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43.xml><?xml version="1.0" encoding="utf-8"?>
<p:tagLst xmlns:p="http://schemas.openxmlformats.org/presentationml/2006/main">
  <p:tag name="TABLE_ENDDRAG_ORIGIN_RECT" val="679*228"/>
  <p:tag name="TABLE_ENDDRAG_RECT" val="134*257*679*228"/>
  <p:tag name="TABLE_AUTOADJUST_FLAG" val="1"/>
</p:tagLst>
</file>

<file path=ppt/tags/tag5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55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5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53.xml><?xml version="1.0" encoding="utf-8"?>
<p:tagLst xmlns:p="http://schemas.openxmlformats.org/presentationml/2006/main">
  <p:tag name="TABLE_ENDDRAG_ORIGIN_RECT" val="709*233"/>
  <p:tag name="TABLE_ENDDRAG_RECT" val="82*269*709*233"/>
  <p:tag name="TABLE_AUTOADJUST_FLAG" val="1"/>
</p:tagLst>
</file>

<file path=ppt/tags/tag5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62.xml><?xml version="1.0" encoding="utf-8"?>
<p:tagLst xmlns:p="http://schemas.openxmlformats.org/presentationml/2006/main">
  <p:tag name="TABLE_ENDDRAG_ORIGIN_RECT" val="718*285"/>
  <p:tag name="TABLE_ENDDRAG_RECT" val="109*240*718*285"/>
  <p:tag name="TABLE_AUTOADJUST_FLAG" val="1"/>
</p:tagLst>
</file>

<file path=ppt/tags/tag5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71.xml><?xml version="1.0" encoding="utf-8"?>
<p:tagLst xmlns:p="http://schemas.openxmlformats.org/presentationml/2006/main">
  <p:tag name="TABLE_ENDDRAG_ORIGIN_RECT" val="738*178"/>
  <p:tag name="TABLE_ENDDRAG_RECT" val="44*212*738*178"/>
  <p:tag name="TABLE_AUTOADJUST_FLAG" val="1"/>
</p:tagLst>
</file>

<file path=ppt/tags/tag5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TABLE_ENDDRAG_ORIGIN_RECT" val="735*261"/>
  <p:tag name="TABLE_ENDDRAG_RECT" val="127*222*735*261"/>
  <p:tag name="TABLE_AUTOADJUST_FLAG" val="1"/>
</p:tagLst>
</file>

<file path=ppt/tags/tag5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89.xml><?xml version="1.0" encoding="utf-8"?>
<p:tagLst xmlns:p="http://schemas.openxmlformats.org/presentationml/2006/main">
  <p:tag name="TABLE_ENDDRAG_ORIGIN_RECT" val="707*286"/>
  <p:tag name="TABLE_ENDDRAG_RECT" val="86*214*707*286"/>
  <p:tag name="TABLE_AUTOADJUST_FLAG"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98.xml><?xml version="1.0" encoding="utf-8"?>
<p:tagLst xmlns:p="http://schemas.openxmlformats.org/presentationml/2006/main">
  <p:tag name="TABLE_ENDDRAG_ORIGIN_RECT" val="662*175"/>
  <p:tag name="TABLE_ENDDRAG_RECT" val="142*242*662*175"/>
  <p:tag name="TABLE_AUTOADJUST_FLAG" val="1"/>
</p:tagLst>
</file>

<file path=ppt/tags/tag5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07.xml><?xml version="1.0" encoding="utf-8"?>
<p:tagLst xmlns:p="http://schemas.openxmlformats.org/presentationml/2006/main">
  <p:tag name="TABLE_ENDDRAG_ORIGIN_RECT" val="755*259"/>
  <p:tag name="TABLE_ENDDRAG_RECT" val="64*234*755*259"/>
  <p:tag name="TABLE_AUTOADJUST_FLAG" val="1"/>
</p:tagLst>
</file>

<file path=ppt/tags/tag6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16.xml><?xml version="1.0" encoding="utf-8"?>
<p:tagLst xmlns:p="http://schemas.openxmlformats.org/presentationml/2006/main">
  <p:tag name="TABLE_ENDDRAG_ORIGIN_RECT" val="610*263"/>
  <p:tag name="TABLE_ENDDRAG_RECT" val="143*230*610*263"/>
  <p:tag name="TABLE_AUTOADJUST_FLAG" val="1"/>
</p:tagLst>
</file>

<file path=ppt/tags/tag6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25.xml><?xml version="1.0" encoding="utf-8"?>
<p:tagLst xmlns:p="http://schemas.openxmlformats.org/presentationml/2006/main">
  <p:tag name="TABLE_ENDDRAG_ORIGIN_RECT" val="760*305"/>
  <p:tag name="TABLE_ENDDRAG_RECT" val="115*234*760*306"/>
  <p:tag name="TABLE_AUTOADJUST_FLAG" val="1"/>
</p:tagLst>
</file>

<file path=ppt/tags/tag6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4&quot;,&quot;maxSize&quot;:{&quot;size1&quot;:31.1},&quot;minSize&quot;:{&quot;size1&quot;:17.8},&quot;normalSize&quot;:{&quot;size1&quot;:17.8},&quot;subLayout&quot;:[{&quot;id&quot;:&quot;2025-07-20T23:20:24&quot;,&quot;maxSize&quot;:{&quot;size1&quot;:100},&quot;minSize&quot;:{&quot;size1&quot;:61.7},&quot;normalSize&quot;:{&quot;size1&quot;:61.7},&quot;subLayout&quot;:[{&quot;id&quot;:&quot;2025-07-20T23:20:24&quot;,&quot;margin&quot;:{&quot;bottom&quot;:0,&quot;left&quot;:1.2699999809265137,&quot;right&quot;:1.2699999809265137,&quot;top&quot;:0.4230000376701355},&quot;type&quot;:0},{&quot;id&quot;:&quot;2025-07-20T23:20:24&quot;,&quot;margin&quot;:{&quot;bottom&quot;:0.025999998673796654,&quot;left&quot;:1.2699999809265137,&quot;right&quot;:1.2699999809265137,&quot;top&quot;:0.025999998673796654},&quot;type&quot;:0}],&quot;type&quot;:0},{&quot;id&quot;:&quot;2025-07-20T23:20:2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5.xml><?xml version="1.0" encoding="utf-8"?>
<p:tagLst xmlns:p="http://schemas.openxmlformats.org/presentationml/2006/main">
  <p:tag name="TABLE_ENDDRAG_ORIGIN_RECT" val="711*490"/>
  <p:tag name="TABLE_ENDDRAG_RECT" val="106*76*711*490"/>
  <p:tag name="TABLE_AUTOADJUST_FLAG" val="1"/>
</p:tagLst>
</file>

<file path=ppt/tags/tag636.xml><?xml version="1.0" encoding="utf-8"?>
<p:tagLst xmlns:p="http://schemas.openxmlformats.org/presentationml/2006/main">
  <p:tag name="KSO_WM_BEAUTIFY_FLAG" val="#wm#"/>
  <p:tag name="KSO_WM_TEMPLATE_CATEGORY" val="diagram"/>
  <p:tag name="KSO_WM_TEMPLATE_INDEX" val="20220058"/>
</p:tagLst>
</file>

<file path=ppt/tags/tag6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4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58.xml><?xml version="1.0" encoding="utf-8"?>
<p:tagLst xmlns:p="http://schemas.openxmlformats.org/presentationml/2006/main">
  <p:tag name="TABLE_ENDDRAG_ORIGIN_RECT" val="830*411"/>
  <p:tag name="TABLE_ENDDRAG_RECT" val="41*157*830*411"/>
  <p:tag name="TABLE_AUTOADJUST_FLAG" val="1"/>
</p:tagLst>
</file>

<file path=ppt/tags/tag6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67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20},&quot;minSize&quot;:{&quot;size1&quot;:11.2},&quot;normalSize&quot;:{&quot;size1&quot;:11.2},&quot;subLayout&quot;:[{&quot;id&quot;:&quot;2025-07-20T23:20:25&quot;,&quot;margin&quot;:{&quot;bottom&quot;:0.025999998673796654,&quot;left&quot;:1.2699999809265137,&quot;right&quot;:1.2699999809265137,&quot;top&quot;:0.4230000376701355},&quot;type&quot;:0},{&quot;id&quot;:&quot;2025-07-20T23:20:2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6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TABLE_ENDDRAG_ORIGIN_RECT" val="897*194"/>
  <p:tag name="TABLE_ENDDRAG_RECT" val="20*272*897*194"/>
  <p:tag name="TABLE_AUTOADJUST_FLAG" val="1"/>
</p:tagLst>
</file>

<file path=ppt/tags/tag6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92.xml><?xml version="1.0" encoding="utf-8"?>
<p:tagLst xmlns:p="http://schemas.openxmlformats.org/presentationml/2006/main">
  <p:tag name="TABLE_ENDDRAG_ORIGIN_RECT" val="674*144"/>
  <p:tag name="TABLE_ENDDRAG_RECT" val="140*58*674*144"/>
  <p:tag name="TABLE_AUTOADJUST_FLAG" val="1"/>
</p:tagLst>
</file>

<file path=ppt/tags/tag693.xml><?xml version="1.0" encoding="utf-8"?>
<p:tagLst xmlns:p="http://schemas.openxmlformats.org/presentationml/2006/main">
  <p:tag name="TABLE_ENDDRAG_ORIGIN_RECT" val="674*211"/>
  <p:tag name="TABLE_ENDDRAG_RECT" val="140*230*674*211"/>
  <p:tag name="TABLE_AUTOADJUST_FLAG" val="1"/>
</p:tagLst>
</file>

<file path=ppt/tags/tag694.xml><?xml version="1.0" encoding="utf-8"?>
<p:tagLst xmlns:p="http://schemas.openxmlformats.org/presentationml/2006/main">
  <p:tag name="KSO_WM_BEAUTIFY_FLAG" val="#wm#"/>
  <p:tag name="KSO_WM_TEMPLATE_CATEGORY" val="diagram"/>
  <p:tag name="KSO_WM_TEMPLATE_INDEX" val="20220058"/>
</p:tagLst>
</file>

<file path=ppt/tags/tag6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7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31.1},&quot;minSize&quot;:{&quot;size1&quot;:17.8},&quot;normalSize&quot;:{&quot;size1&quot;:17.8},&quot;subLayout&quot;:[{&quot;id&quot;:&quot;2025-07-20T23:20:25&quot;,&quot;maxSize&quot;:{&quot;size1&quot;:100},&quot;minSize&quot;:{&quot;size1&quot;:61.7},&quot;normalSize&quot;:{&quot;size1&quot;:61.7},&quot;subLayout&quot;:[{&quot;id&quot;:&quot;2025-07-20T23:20:25&quot;,&quot;margin&quot;:{&quot;bottom&quot;:0,&quot;left&quot;:1.2699999809265137,&quot;right&quot;:1.2699999809265137,&quot;top&quot;:0.4230000376701355},&quot;type&quot;:0},{&quot;id&quot;:&quot;2025-07-20T23:20:25&quot;,&quot;margin&quot;:{&quot;bottom&quot;:0.025999998673796654,&quot;left&quot;:1.2699999809265137,&quot;right&quot;:1.2699999809265137,&quot;top&quot;:0.025999998673796654},&quot;type&quot;:0}],&quot;type&quot;:0},{&quot;id&quot;:&quot;2025-07-20T23:20:2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27.xml><?xml version="1.0" encoding="utf-8"?>
<p:tagLst xmlns:p="http://schemas.openxmlformats.org/presentationml/2006/main">
  <p:tag name="TABLE_ENDDRAG_ORIGIN_RECT" val="661*473"/>
  <p:tag name="TABLE_ENDDRAG_RECT" val="158*41*661*473"/>
  <p:tag name="TABLE_AUTOADJUST_FLAG" val="1"/>
</p:tagLst>
</file>

<file path=ppt/tags/tag728.xml><?xml version="1.0" encoding="utf-8"?>
<p:tagLst xmlns:p="http://schemas.openxmlformats.org/presentationml/2006/main">
  <p:tag name="KSO_WM_BEAUTIFY_FLAG" val="#wm#"/>
  <p:tag name="KSO_WM_TEMPLATE_CATEGORY" val="diagram"/>
  <p:tag name="KSO_WM_TEMPLATE_INDEX" val="20220058"/>
</p:tagLst>
</file>

<file path=ppt/tags/tag7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645_1*f*1"/>
  <p:tag name="KSO_WM_TEMPLATE_CATEGORY" val="diagram"/>
  <p:tag name="KSO_WM_TEMPLATE_INDEX" val="20212645"/>
  <p:tag name="KSO_WM_UNIT_LAYERLEVEL" val="1"/>
  <p:tag name="KSO_WM_TAG_VERSION" val="1.0"/>
  <p:tag name="KSO_WM_BEAUTIFY_FLAG" val="#wm#"/>
  <p:tag name="KSO_WM_UNIT_DEFAULT_FONT" val="14;20;2"/>
  <p:tag name="KSO_WM_UNIT_BLOCK" val="0"/>
  <p:tag name="KSO_WM_UNIT_VALUE" val="64"/>
  <p:tag name="KSO_WM_UNIT_SHOW_EDIT_AREA_INDICATION" val="1"/>
  <p:tag name="KSO_WM_CHIP_GROUPID" val="5e6b05596848fb12bee65ac8"/>
  <p:tag name="KSO_WM_CHIP_XID" val="5e6b05596848fb12bee65aca"/>
  <p:tag name="KSO_WM_UNIT_DEC_AREA_ID" val="b6b39df81e38446da897721cdd2a329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1b8d362b8974d5aa0e99571d01defee"/>
  <p:tag name="KSO_WM_UNIT_TEXT_FILL_FORE_SCHEMECOLOR_INDEX_BRIGHTNESS" val="0.25"/>
  <p:tag name="KSO_WM_UNIT_TEXT_FILL_FORE_SCHEMECOLOR_INDEX" val="13"/>
  <p:tag name="KSO_WM_UNIT_TEXT_FILL_TYPE" val="1"/>
  <p:tag name="KSO_WM_TEMPLATE_ASSEMBLE_XID" val="60656f514054ed1e2fb807b2"/>
  <p:tag name="KSO_WM_TEMPLATE_ASSEMBLE_GROUPID" val="60656f514054ed1e2fb807b2"/>
  <p:tag name="WM_BEAUTIFY_ZORDER_FLAG_TAG" val="4"/>
</p:tagLst>
</file>

<file path=ppt/tags/tag735.xml><?xml version="1.0" encoding="utf-8"?>
<p:tagLst xmlns:p="http://schemas.openxmlformats.org/presentationml/2006/main">
  <p:tag name="KSO_WM_UNIT_VALUE" val="973*1692"/>
  <p:tag name="KSO_WM_UNIT_HIGHLIGHT" val="0"/>
  <p:tag name="KSO_WM_UNIT_COMPATIBLE" val="1"/>
  <p:tag name="KSO_WM_UNIT_DIAGRAM_ISNUMVISUAL" val="0"/>
  <p:tag name="KSO_WM_UNIT_DIAGRAM_ISREFERUNIT" val="0"/>
  <p:tag name="KSO_WM_UNIT_TYPE" val="d"/>
  <p:tag name="KSO_WM_UNIT_INDEX" val="1"/>
  <p:tag name="KSO_WM_UNIT_ID" val="diagram20212645_1*d*1"/>
  <p:tag name="KSO_WM_TEMPLATE_CATEGORY" val="diagram"/>
  <p:tag name="KSO_WM_TEMPLATE_INDEX" val="20212645"/>
  <p:tag name="KSO_WM_UNIT_LAYERLEVEL" val="1"/>
  <p:tag name="KSO_WM_TAG_VERSION" val="1.0"/>
  <p:tag name="KSO_WM_BEAUTIFY_FLAG" val="#wm#"/>
  <p:tag name="KSO_WM_CHIP_GROUPID" val="5e7310da9a230a26b9e88a19"/>
  <p:tag name="KSO_WM_CHIP_XID" val="5e7310da9a230a26b9e88a1a"/>
  <p:tag name="KSO_WM_UNIT_DEC_AREA_ID" val="82295de0c9904d8397a6e503f12afad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c3c814740a44818146a34ca93d4fff"/>
  <p:tag name="KSO_WM_UNIT_PLACING_PICTURE" val="c9c3c814740a44818146a34ca93d4fff"/>
  <p:tag name="KSO_WM_UNIT_SUPPORT_UNIT_TYPE" val="[&quot;d&quot;,&quot;θ&quot;]"/>
  <p:tag name="KSO_WM_TEMPLATE_ASSEMBLE_XID" val="60656f514054ed1e2fb807b2"/>
  <p:tag name="KSO_WM_TEMPLATE_ASSEMBLE_GROUPID" val="60656f514054ed1e2fb807b2"/>
  <p:tag name="WM_BEAUTIFY_ZORDER_FLAG_TAG" val="5"/>
</p:tagLst>
</file>

<file path=ppt/tags/tag736.xml><?xml version="1.0" encoding="utf-8"?>
<p:tagLst xmlns:p="http://schemas.openxmlformats.org/presentationml/2006/main">
  <p:tag name="KSO_WM_UNIT_BLOCK" val="0"/>
  <p:tag name="KSO_WM_UNIT_SM_LIMIT_TYPE" val="2"/>
  <p:tag name="KSO_WM_UNIT_DEC_AREA_ID" val="048b1570465242f39166aec647b487b0"/>
  <p:tag name="KSO_WM_UNIT_HIGHLIGHT" val="0"/>
  <p:tag name="KSO_WM_UNIT_COMPATIBLE" val="0"/>
  <p:tag name="KSO_WM_UNIT_DIAGRAM_ISNUMVISUAL" val="0"/>
  <p:tag name="KSO_WM_UNIT_DIAGRAM_ISREFERUNIT" val="0"/>
  <p:tag name="KSO_WM_UNIT_TYPE" val="i"/>
  <p:tag name="KSO_WM_UNIT_INDEX" val="2"/>
  <p:tag name="KSO_WM_UNIT_ID" val="diagram20212645_1*i*2"/>
  <p:tag name="KSO_WM_TEMPLATE_CATEGORY" val="diagram"/>
  <p:tag name="KSO_WM_TEMPLATE_INDEX" val="20212645"/>
  <p:tag name="KSO_WM_UNIT_LAYERLEVEL" val="1"/>
  <p:tag name="KSO_WM_TAG_VERSION" val="1.0"/>
  <p:tag name="KSO_WM_BEAUTIFY_FLAG" val="#wm#"/>
  <p:tag name="KSO_WM_UNIT_DECORATE_INFO" val="{&quot;DecorateInfoH&quot;:{&quot;IsAbs&quot;:true},&quot;DecorateInfoW&quot;:{&quot;IsAbs&quot;:true},&quot;DecorateInfoX&quot;:{&quot;IsAbs&quot;:true,&quot;Pos&quot;:1},&quot;DecorateInfoY&quot;:{&quot;IsAbs&quot;:true,&quot;Pos&quot;:1},&quot;ReferentInfo&quot;:{&quot;Id&quot;:&quot;82295de0c9904d8397a6e503f12afad1&quot;,&quot;X&quot;:{&quot;Pos&quot;:1},&quot;Y&quot;:{&quot;Pos&quot;:1}},&quot;whChangeMode&quot;:0}"/>
  <p:tag name="KSO_WM_CHIP_GROUPID" val="5e6effd1605d5daf04fe5f9d"/>
  <p:tag name="KSO_WM_CHIP_XID" val="5e6effd1605d5daf04fe5f9e"/>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435"/>
  <p:tag name="KSO_WM_TEMPLATE_ASSEMBLE_XID" val="60656f514054ed1e2fb807b2"/>
  <p:tag name="KSO_WM_TEMPLATE_ASSEMBLE_GROUPID" val="60656f514054ed1e2fb807b2"/>
  <p:tag name="WM_BEAUTIFY_ZORDER_FLAG_TAG" val="6"/>
</p:tagLst>
</file>

<file path=ppt/tags/tag73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20},&quot;minSize&quot;:{&quot;size1&quot;:11.2},&quot;normalSize&quot;:{&quot;size1&quot;:11.2},&quot;subLayout&quot;:[{&quot;id&quot;:&quot;2025-07-20T23:20:25&quot;,&quot;margin&quot;:{&quot;bottom&quot;:0.025999998673796654,&quot;left&quot;:1.2699999809265137,&quot;right&quot;:1.2699999809265137,&quot;top&quot;:0.4230000376701355},&quot;type&quot;:0},{&quot;id&quot;:&quot;2025-07-20T23:20:2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4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4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74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74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74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74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7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74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20},&quot;minSize&quot;:{&quot;size1&quot;:11.2},&quot;normalSize&quot;:{&quot;size1&quot;:11.2},&quot;subLayout&quot;:[{&quot;id&quot;:&quot;2025-07-20T23:20:25&quot;,&quot;margin&quot;:{&quot;bottom&quot;:0.025999998673796654,&quot;left&quot;:1.2699999809265137,&quot;right&quot;:1.2699999809265137,&quot;top&quot;:0.4230000376701355},&quot;type&quot;:0},{&quot;id&quot;:&quot;2025-07-20T23:20:2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5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75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0:25&quot;,&quot;maxSize&quot;:{&quot;size1&quot;:20},&quot;minSize&quot;:{&quot;size1&quot;:11.2},&quot;normalSize&quot;:{&quot;size1&quot;:11.2},&quot;subLayout&quot;:[{&quot;id&quot;:&quot;2025-07-20T23:20:25&quot;,&quot;margin&quot;:{&quot;bottom&quot;:0.025999998673796654,&quot;left&quot;:1.2699999809265137,&quot;right&quot;:1.2699999809265137,&quot;top&quot;:0.4230000376701355},&quot;type&quot;:0},{&quot;id&quot;:&quot;2025-07-20T23:20:2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57.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758.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759.xml><?xml version="1.0" encoding="utf-8"?>
<p:tagLst xmlns:p="http://schemas.openxmlformats.org/presentationml/2006/main">
  <p:tag name="resource_record_key" val="{&quot;29&quot;:[50000097,50000076,50000213],&quot;65&quot;:[20202545],&quot;70&quot;:[3404572,3333429,3322471,3333613,3312417]}"/>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21230</Words>
  <Application>WPS 演示</Application>
  <PresentationFormat>宽屏</PresentationFormat>
  <Paragraphs>1009</Paragraphs>
  <Slides>72</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72</vt:i4>
      </vt:variant>
    </vt:vector>
  </HeadingPairs>
  <TitlesOfParts>
    <vt:vector size="90" baseType="lpstr">
      <vt:lpstr>Arial</vt:lpstr>
      <vt:lpstr>宋体</vt:lpstr>
      <vt:lpstr>Wingdings</vt:lpstr>
      <vt:lpstr>微软雅黑</vt:lpstr>
      <vt:lpstr>汉仪旗黑-85S</vt:lpstr>
      <vt:lpstr>黑体</vt:lpstr>
      <vt:lpstr>Viner Hand ITC</vt:lpstr>
      <vt:lpstr>Segoe UI</vt:lpstr>
      <vt:lpstr>Open Sans</vt:lpstr>
      <vt:lpstr>Montserrat Black</vt:lpstr>
      <vt:lpstr>Segoe Print</vt:lpstr>
      <vt:lpstr>汉仪旗黑-85S</vt:lpstr>
      <vt:lpstr>Arial Unicode MS</vt:lpstr>
      <vt:lpstr>方正书宋_GBK</vt:lpstr>
      <vt:lpstr>NEU-BZ-S92</vt:lpstr>
      <vt:lpstr>方正仿宋_GBK</vt:lpstr>
      <vt:lpstr>Office 主题​​</vt:lpstr>
      <vt:lpstr>1_Office 主题​​</vt:lpstr>
      <vt:lpstr>第四章 财政总会计的资产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29</cp:revision>
  <dcterms:created xsi:type="dcterms:W3CDTF">2025-07-20T15:20:00Z</dcterms:created>
  <dcterms:modified xsi:type="dcterms:W3CDTF">2025-07-22T05:56:40Z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