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1" r:id="rId1"/>
  </p:sldMasterIdLst>
  <p:notesMasterIdLst>
    <p:notesMasterId r:id="rId49"/>
  </p:notesMasterIdLst>
  <p:handoutMasterIdLst>
    <p:handoutMasterId r:id="rId50"/>
  </p:handoutMasterIdLst>
  <p:sldIdLst>
    <p:sldId id="418" r:id="rId2"/>
    <p:sldId id="565" r:id="rId3"/>
    <p:sldId id="567" r:id="rId4"/>
    <p:sldId id="569" r:id="rId5"/>
    <p:sldId id="571" r:id="rId6"/>
    <p:sldId id="573" r:id="rId7"/>
    <p:sldId id="574" r:id="rId8"/>
    <p:sldId id="685" r:id="rId9"/>
    <p:sldId id="575" r:id="rId10"/>
    <p:sldId id="577" r:id="rId11"/>
    <p:sldId id="578" r:id="rId12"/>
    <p:sldId id="579" r:id="rId13"/>
    <p:sldId id="580" r:id="rId14"/>
    <p:sldId id="581" r:id="rId15"/>
    <p:sldId id="582" r:id="rId16"/>
    <p:sldId id="583" r:id="rId17"/>
    <p:sldId id="584" r:id="rId18"/>
    <p:sldId id="585" r:id="rId19"/>
    <p:sldId id="586" r:id="rId20"/>
    <p:sldId id="587" r:id="rId21"/>
    <p:sldId id="589" r:id="rId22"/>
    <p:sldId id="588" r:id="rId23"/>
    <p:sldId id="590" r:id="rId24"/>
    <p:sldId id="592" r:id="rId25"/>
    <p:sldId id="591" r:id="rId26"/>
    <p:sldId id="596" r:id="rId27"/>
    <p:sldId id="597" r:id="rId28"/>
    <p:sldId id="600" r:id="rId29"/>
    <p:sldId id="601" r:id="rId30"/>
    <p:sldId id="602" r:id="rId31"/>
    <p:sldId id="604" r:id="rId32"/>
    <p:sldId id="608" r:id="rId33"/>
    <p:sldId id="609" r:id="rId34"/>
    <p:sldId id="611" r:id="rId35"/>
    <p:sldId id="610" r:id="rId36"/>
    <p:sldId id="612" r:id="rId37"/>
    <p:sldId id="613" r:id="rId38"/>
    <p:sldId id="614" r:id="rId39"/>
    <p:sldId id="615" r:id="rId40"/>
    <p:sldId id="622" r:id="rId41"/>
    <p:sldId id="618" r:id="rId42"/>
    <p:sldId id="619" r:id="rId43"/>
    <p:sldId id="620" r:id="rId44"/>
    <p:sldId id="625" r:id="rId45"/>
    <p:sldId id="626" r:id="rId46"/>
    <p:sldId id="627" r:id="rId47"/>
    <p:sldId id="655" r:id="rId48"/>
  </p:sldIdLst>
  <p:sldSz cx="9144000" cy="6858000" type="screen4x3"/>
  <p:notesSz cx="9601200" cy="7315200"/>
  <p:defaultTextStyle>
    <a:defPPr>
      <a:defRPr lang="en-US"/>
    </a:defPPr>
    <a:lvl1pPr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5pPr>
    <a:lvl6pPr marL="2286000" algn="l" defTabSz="914400" rtl="0" eaLnBrk="1" latinLnBrk="0" hangingPunct="1">
      <a:defRPr b="1" kern="1200">
        <a:solidFill>
          <a:schemeClr val="tx1"/>
        </a:solidFill>
        <a:latin typeface="Tahoma" panose="020B0604030504040204" pitchFamily="34" charset="0"/>
        <a:ea typeface="+mn-ea"/>
        <a:cs typeface="+mn-cs"/>
      </a:defRPr>
    </a:lvl6pPr>
    <a:lvl7pPr marL="2743200" algn="l" defTabSz="914400" rtl="0" eaLnBrk="1" latinLnBrk="0" hangingPunct="1">
      <a:defRPr b="1" kern="1200">
        <a:solidFill>
          <a:schemeClr val="tx1"/>
        </a:solidFill>
        <a:latin typeface="Tahoma" panose="020B0604030504040204" pitchFamily="34" charset="0"/>
        <a:ea typeface="+mn-ea"/>
        <a:cs typeface="+mn-cs"/>
      </a:defRPr>
    </a:lvl7pPr>
    <a:lvl8pPr marL="3200400" algn="l" defTabSz="914400" rtl="0" eaLnBrk="1" latinLnBrk="0" hangingPunct="1">
      <a:defRPr b="1" kern="1200">
        <a:solidFill>
          <a:schemeClr val="tx1"/>
        </a:solidFill>
        <a:latin typeface="Tahoma" panose="020B0604030504040204" pitchFamily="34" charset="0"/>
        <a:ea typeface="+mn-ea"/>
        <a:cs typeface="+mn-cs"/>
      </a:defRPr>
    </a:lvl8pPr>
    <a:lvl9pPr marL="3657600" algn="l" defTabSz="914400" rtl="0" eaLnBrk="1" latinLnBrk="0" hangingPunct="1">
      <a:defRPr b="1"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4" userDrawn="1">
          <p15:clr>
            <a:srgbClr val="A4A3A4"/>
          </p15:clr>
        </p15:guide>
        <p15:guide id="2" pos="302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23" autoAdjust="0"/>
    <p:restoredTop sz="95373" autoAdjust="0"/>
  </p:normalViewPr>
  <p:slideViewPr>
    <p:cSldViewPr>
      <p:cViewPr varScale="1">
        <p:scale>
          <a:sx n="96" d="100"/>
          <a:sy n="96" d="100"/>
        </p:scale>
        <p:origin x="2688" y="64"/>
      </p:cViewPr>
      <p:guideLst>
        <p:guide orient="horz" pos="2160"/>
        <p:guide pos="2880"/>
      </p:guideLst>
    </p:cSldViewPr>
  </p:slideViewPr>
  <p:notesTextViewPr>
    <p:cViewPr>
      <p:scale>
        <a:sx n="200" d="100"/>
        <a:sy n="200" d="100"/>
      </p:scale>
      <p:origin x="0" y="0"/>
    </p:cViewPr>
  </p:notesTextViewPr>
  <p:sorterViewPr>
    <p:cViewPr>
      <p:scale>
        <a:sx n="66" d="100"/>
        <a:sy n="66" d="100"/>
      </p:scale>
      <p:origin x="0" y="0"/>
    </p:cViewPr>
  </p:sorterViewPr>
  <p:notesViewPr>
    <p:cSldViewPr>
      <p:cViewPr>
        <p:scale>
          <a:sx n="100" d="100"/>
          <a:sy n="100" d="100"/>
        </p:scale>
        <p:origin x="3324" y="-534"/>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4160937" cy="365276"/>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39" name="Rectangle 3"/>
          <p:cNvSpPr>
            <a:spLocks noGrp="1" noChangeArrowheads="1"/>
          </p:cNvSpPr>
          <p:nvPr>
            <p:ph type="dt" sz="quarter" idx="1"/>
          </p:nvPr>
        </p:nvSpPr>
        <p:spPr bwMode="auto">
          <a:xfrm>
            <a:off x="5438180" y="0"/>
            <a:ext cx="4160937" cy="365276"/>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r" defTabSz="973333" eaLnBrk="1" hangingPunct="1">
              <a:defRPr sz="1300" b="0">
                <a:latin typeface="Arial" charset="0"/>
              </a:defRPr>
            </a:lvl1pPr>
          </a:lstStyle>
          <a:p>
            <a:pPr>
              <a:defRPr/>
            </a:pPr>
            <a:endParaRPr lang="en-US"/>
          </a:p>
        </p:txBody>
      </p:sp>
      <p:sp>
        <p:nvSpPr>
          <p:cNvPr id="39940" name="Rectangle 4"/>
          <p:cNvSpPr>
            <a:spLocks noGrp="1" noChangeArrowheads="1"/>
          </p:cNvSpPr>
          <p:nvPr>
            <p:ph type="ftr" sz="quarter" idx="2"/>
          </p:nvPr>
        </p:nvSpPr>
        <p:spPr bwMode="auto">
          <a:xfrm>
            <a:off x="0" y="6948715"/>
            <a:ext cx="4160937" cy="365276"/>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41" name="Rectangle 5"/>
          <p:cNvSpPr>
            <a:spLocks noGrp="1" noChangeArrowheads="1"/>
          </p:cNvSpPr>
          <p:nvPr>
            <p:ph type="sldNum" sz="quarter" idx="3"/>
          </p:nvPr>
        </p:nvSpPr>
        <p:spPr bwMode="auto">
          <a:xfrm>
            <a:off x="5438180" y="6948715"/>
            <a:ext cx="4160937" cy="365276"/>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r" defTabSz="973138" eaLnBrk="1" hangingPunct="1">
              <a:defRPr sz="1300" b="0" smtClean="0">
                <a:latin typeface="Arial" panose="020B0604020202020204" pitchFamily="34" charset="0"/>
              </a:defRPr>
            </a:lvl1pPr>
          </a:lstStyle>
          <a:p>
            <a:pPr>
              <a:defRPr/>
            </a:pPr>
            <a:fld id="{25FF86B8-3CD5-43CC-9DE2-3089235B317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4160937" cy="365276"/>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07" name="Rectangle 3"/>
          <p:cNvSpPr>
            <a:spLocks noGrp="1" noChangeArrowheads="1"/>
          </p:cNvSpPr>
          <p:nvPr>
            <p:ph type="dt" idx="1"/>
          </p:nvPr>
        </p:nvSpPr>
        <p:spPr bwMode="auto">
          <a:xfrm>
            <a:off x="5438180" y="0"/>
            <a:ext cx="4160937" cy="365276"/>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r" eaLnBrk="1" hangingPunct="1">
              <a:defRPr sz="1300" b="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2973388" y="549275"/>
            <a:ext cx="3654425" cy="27416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60538" y="3473753"/>
            <a:ext cx="7680127" cy="3292324"/>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6948715"/>
            <a:ext cx="4160937" cy="365276"/>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11" name="Rectangle 7"/>
          <p:cNvSpPr>
            <a:spLocks noGrp="1" noChangeArrowheads="1"/>
          </p:cNvSpPr>
          <p:nvPr>
            <p:ph type="sldNum" sz="quarter" idx="5"/>
          </p:nvPr>
        </p:nvSpPr>
        <p:spPr bwMode="auto">
          <a:xfrm>
            <a:off x="5438180" y="6948715"/>
            <a:ext cx="4160937" cy="365276"/>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r" eaLnBrk="1" hangingPunct="1">
              <a:defRPr sz="1300" b="0" smtClean="0">
                <a:latin typeface="Arial" panose="020B0604020202020204" pitchFamily="34" charset="0"/>
              </a:defRPr>
            </a:lvl1pPr>
          </a:lstStyle>
          <a:p>
            <a:pPr>
              <a:defRPr/>
            </a:pPr>
            <a:fld id="{5E8231BE-C52F-491D-B6D1-D76DDAAB9A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13" name="Slide Number Placeholder 28"/>
          <p:cNvSpPr>
            <a:spLocks noGrp="1"/>
          </p:cNvSpPr>
          <p:nvPr>
            <p:ph type="sldNum" sz="quarter" idx="12"/>
          </p:nvPr>
        </p:nvSpPr>
        <p:spPr/>
        <p:txBody>
          <a:bodyPr/>
          <a:lstStyle>
            <a:lvl1pPr>
              <a:defRPr smtClean="0"/>
            </a:lvl1pPr>
          </a:lstStyle>
          <a:p>
            <a:pPr>
              <a:defRPr/>
            </a:pPr>
            <a:fld id="{F6EB2CCA-E555-45B0-8FCE-FD2B14274231}" type="slidenum">
              <a:rPr lang="en-US"/>
              <a:pPr>
                <a:defRPr/>
              </a:pPr>
              <a:t>‹#›</a:t>
            </a:fld>
            <a:endParaRPr lang="en-US"/>
          </a:p>
        </p:txBody>
      </p:sp>
    </p:spTree>
    <p:extLst>
      <p:ext uri="{BB962C8B-B14F-4D97-AF65-F5344CB8AC3E}">
        <p14:creationId xmlns:p14="http://schemas.microsoft.com/office/powerpoint/2010/main" val="3864770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F3FB3396-EDF5-4C7D-AE18-146BEEA45C17}" type="slidenum">
              <a:rPr lang="en-US"/>
              <a:pPr>
                <a:defRPr/>
              </a:pPr>
              <a:t>‹#›</a:t>
            </a:fld>
            <a:endParaRPr lang="en-US"/>
          </a:p>
        </p:txBody>
      </p:sp>
    </p:spTree>
    <p:extLst>
      <p:ext uri="{BB962C8B-B14F-4D97-AF65-F5344CB8AC3E}">
        <p14:creationId xmlns:p14="http://schemas.microsoft.com/office/powerpoint/2010/main" val="22714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18826"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52400" y="304800"/>
            <a:ext cx="8686800" cy="533401"/>
          </a:xfrm>
        </p:spPr>
        <p:txBody>
          <a:bodyPr>
            <a:noAutofit/>
          </a:bodyPr>
          <a:lstStyle>
            <a:lvl1pPr algn="l">
              <a:buNone/>
              <a:defRPr sz="2800" b="1" cap="none">
                <a:solidFill>
                  <a:srgbClr val="C00000"/>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130175" y="1066800"/>
            <a:ext cx="8709025" cy="5638800"/>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a:extLst>
              <a:ext uri="{FF2B5EF4-FFF2-40B4-BE49-F238E27FC236}">
                <a16:creationId xmlns:a16="http://schemas.microsoft.com/office/drawing/2014/main" id="{043D40F9-A68D-458A-B2AB-2BA0C0747795}"/>
              </a:ext>
            </a:extLst>
          </p:cNvPr>
          <p:cNvSpPr>
            <a:spLocks noGrp="1"/>
          </p:cNvSpPr>
          <p:nvPr>
            <p:ph type="ftr" sz="quarter" idx="11"/>
          </p:nvPr>
        </p:nvSpPr>
        <p:spPr>
          <a:xfrm>
            <a:off x="4209826" y="6248400"/>
            <a:ext cx="49530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6042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7" name="Slide Number Placeholder 22"/>
          <p:cNvSpPr>
            <a:spLocks noGrp="1"/>
          </p:cNvSpPr>
          <p:nvPr>
            <p:ph type="sldNum" sz="quarter" idx="12"/>
          </p:nvPr>
        </p:nvSpPr>
        <p:spPr/>
        <p:txBody>
          <a:bodyPr/>
          <a:lstStyle>
            <a:lvl1pPr>
              <a:defRPr/>
            </a:lvl1pPr>
          </a:lstStyle>
          <a:p>
            <a:pPr>
              <a:defRPr/>
            </a:pPr>
            <a:fld id="{50C160A6-CBD2-4534-B5BF-031991377626}" type="slidenum">
              <a:rPr lang="en-US"/>
              <a:pPr>
                <a:defRPr/>
              </a:pPr>
              <a:t>‹#›</a:t>
            </a:fld>
            <a:endParaRPr lang="en-US"/>
          </a:p>
        </p:txBody>
      </p:sp>
    </p:spTree>
    <p:extLst>
      <p:ext uri="{BB962C8B-B14F-4D97-AF65-F5344CB8AC3E}">
        <p14:creationId xmlns:p14="http://schemas.microsoft.com/office/powerpoint/2010/main" val="47163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9" name="Slide Number Placeholder 22"/>
          <p:cNvSpPr>
            <a:spLocks noGrp="1"/>
          </p:cNvSpPr>
          <p:nvPr>
            <p:ph type="sldNum" sz="quarter" idx="12"/>
          </p:nvPr>
        </p:nvSpPr>
        <p:spPr/>
        <p:txBody>
          <a:bodyPr/>
          <a:lstStyle>
            <a:lvl1pPr>
              <a:defRPr/>
            </a:lvl1pPr>
          </a:lstStyle>
          <a:p>
            <a:pPr>
              <a:defRPr/>
            </a:pPr>
            <a:fld id="{6F8D3753-6E98-4DAF-B0A2-5681D322E2EC}" type="slidenum">
              <a:rPr lang="en-US"/>
              <a:pPr>
                <a:defRPr/>
              </a:pPr>
              <a:t>‹#›</a:t>
            </a:fld>
            <a:endParaRPr lang="en-US"/>
          </a:p>
        </p:txBody>
      </p:sp>
    </p:spTree>
    <p:extLst>
      <p:ext uri="{BB962C8B-B14F-4D97-AF65-F5344CB8AC3E}">
        <p14:creationId xmlns:p14="http://schemas.microsoft.com/office/powerpoint/2010/main" val="193092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5" name="Slide Number Placeholder 22"/>
          <p:cNvSpPr>
            <a:spLocks noGrp="1"/>
          </p:cNvSpPr>
          <p:nvPr>
            <p:ph type="sldNum" sz="quarter" idx="12"/>
          </p:nvPr>
        </p:nvSpPr>
        <p:spPr/>
        <p:txBody>
          <a:bodyPr/>
          <a:lstStyle>
            <a:lvl1pPr>
              <a:defRPr/>
            </a:lvl1pPr>
          </a:lstStyle>
          <a:p>
            <a:pPr>
              <a:defRPr/>
            </a:pPr>
            <a:fld id="{36AE55F2-7F28-430F-AC2D-ED34308ADC90}" type="slidenum">
              <a:rPr lang="en-US"/>
              <a:pPr>
                <a:defRPr/>
              </a:pPr>
              <a:t>‹#›</a:t>
            </a:fld>
            <a:endParaRPr lang="en-US"/>
          </a:p>
        </p:txBody>
      </p:sp>
    </p:spTree>
    <p:extLst>
      <p:ext uri="{BB962C8B-B14F-4D97-AF65-F5344CB8AC3E}">
        <p14:creationId xmlns:p14="http://schemas.microsoft.com/office/powerpoint/2010/main" val="336175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4" name="Slide Number Placeholder 22"/>
          <p:cNvSpPr>
            <a:spLocks noGrp="1"/>
          </p:cNvSpPr>
          <p:nvPr>
            <p:ph type="sldNum" sz="quarter" idx="12"/>
          </p:nvPr>
        </p:nvSpPr>
        <p:spPr/>
        <p:txBody>
          <a:bodyPr/>
          <a:lstStyle>
            <a:lvl1pPr>
              <a:defRPr/>
            </a:lvl1pPr>
          </a:lstStyle>
          <a:p>
            <a:pPr>
              <a:defRPr/>
            </a:pPr>
            <a:fld id="{5DEE90E2-96ED-477D-9C60-5F51BC06CF8C}" type="slidenum">
              <a:rPr lang="en-US"/>
              <a:pPr>
                <a:defRPr/>
              </a:pPr>
              <a:t>‹#›</a:t>
            </a:fld>
            <a:endParaRPr lang="en-US"/>
          </a:p>
        </p:txBody>
      </p:sp>
    </p:spTree>
    <p:extLst>
      <p:ext uri="{BB962C8B-B14F-4D97-AF65-F5344CB8AC3E}">
        <p14:creationId xmlns:p14="http://schemas.microsoft.com/office/powerpoint/2010/main" val="16600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9" name="Slide Number Placeholder 6"/>
          <p:cNvSpPr>
            <a:spLocks noGrp="1"/>
          </p:cNvSpPr>
          <p:nvPr>
            <p:ph type="sldNum" sz="quarter" idx="12"/>
          </p:nvPr>
        </p:nvSpPr>
        <p:spPr/>
        <p:txBody>
          <a:bodyPr/>
          <a:lstStyle>
            <a:lvl1pPr>
              <a:defRPr smtClean="0"/>
            </a:lvl1pPr>
          </a:lstStyle>
          <a:p>
            <a:pPr>
              <a:defRPr/>
            </a:pPr>
            <a:fld id="{DB66F61D-73AE-4755-ABD8-588617BE0F56}" type="slidenum">
              <a:rPr lang="en-US"/>
              <a:pPr>
                <a:defRPr/>
              </a:pPr>
              <a:t>‹#›</a:t>
            </a:fld>
            <a:endParaRPr lang="en-US"/>
          </a:p>
        </p:txBody>
      </p:sp>
    </p:spTree>
    <p:extLst>
      <p:ext uri="{BB962C8B-B14F-4D97-AF65-F5344CB8AC3E}">
        <p14:creationId xmlns:p14="http://schemas.microsoft.com/office/powerpoint/2010/main" val="181821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smtClean="0"/>
            </a:lvl1pPr>
          </a:lstStyle>
          <a:p>
            <a:pPr>
              <a:defRPr/>
            </a:pPr>
            <a:fld id="{C88D3EBB-3FE1-456A-9A8A-F807367E5CDA}" type="slidenum">
              <a:rPr lang="en-US"/>
              <a:pPr>
                <a:defRPr/>
              </a:pPr>
              <a:t>‹#›</a:t>
            </a:fld>
            <a:endParaRPr lang="en-US"/>
          </a:p>
        </p:txBody>
      </p:sp>
    </p:spTree>
    <p:extLst>
      <p:ext uri="{BB962C8B-B14F-4D97-AF65-F5344CB8AC3E}">
        <p14:creationId xmlns:p14="http://schemas.microsoft.com/office/powerpoint/2010/main" val="217519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上海财经大学出版社，使用需经授权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03E8F6A9-80D8-498F-8A61-61CAB7F65F58}" type="slidenum">
              <a:rPr lang="en-US"/>
              <a:pPr>
                <a:defRPr/>
              </a:pPr>
              <a:t>‹#›</a:t>
            </a:fld>
            <a:endParaRPr lang="en-US"/>
          </a:p>
        </p:txBody>
      </p:sp>
    </p:spTree>
    <p:extLst>
      <p:ext uri="{BB962C8B-B14F-4D97-AF65-F5344CB8AC3E}">
        <p14:creationId xmlns:p14="http://schemas.microsoft.com/office/powerpoint/2010/main" val="273881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defRPr>
            </a:lvl1pPr>
          </a:lstStyle>
          <a:p>
            <a:pPr>
              <a:defRPr/>
            </a:pPr>
            <a:r>
              <a:rPr lang="zh-CN" altLang="en-US"/>
              <a:t>版权所有</a:t>
            </a:r>
            <a:r>
              <a:rPr lang="en-US" altLang="zh-CN"/>
              <a:t>@</a:t>
            </a:r>
            <a:r>
              <a:rPr lang="zh-CN" altLang="en-US"/>
              <a:t>上海财经大学出版社，使用需经授权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pPr>
              <a:defRPr/>
            </a:pPr>
            <a:fld id="{EC9BEFE7-0F24-4E1B-B5F2-FFEE8A0354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54" r:id="rId1"/>
    <p:sldLayoutId id="2147484355" r:id="rId2"/>
    <p:sldLayoutId id="2147484347" r:id="rId3"/>
    <p:sldLayoutId id="2147484348" r:id="rId4"/>
    <p:sldLayoutId id="2147484349" r:id="rId5"/>
    <p:sldLayoutId id="2147484350" r:id="rId6"/>
    <p:sldLayoutId id="2147484356" r:id="rId7"/>
    <p:sldLayoutId id="2147484357" r:id="rId8"/>
    <p:sldLayoutId id="2147484351" r:id="rId9"/>
    <p:sldLayoutId id="2147484352" r:id="rId10"/>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2"/>
          <p:cNvSpPr>
            <a:spLocks noGrp="1"/>
          </p:cNvSpPr>
          <p:nvPr>
            <p:ph type="ctrTitle"/>
          </p:nvPr>
        </p:nvSpPr>
        <p:spPr>
          <a:xfrm>
            <a:off x="457200" y="1752600"/>
            <a:ext cx="8229600" cy="842963"/>
          </a:xfrm>
        </p:spPr>
        <p:txBody>
          <a:bodyPr/>
          <a:lstStyle/>
          <a:p>
            <a:pPr eaLnBrk="1" hangingPunct="1"/>
            <a:r>
              <a:rPr lang="zh-CN" altLang="en-US" sz="3600" b="1" dirty="0">
                <a:latin typeface="DengXian" panose="02010600030101010101" pitchFamily="2" charset="-122"/>
                <a:ea typeface="DengXian" panose="02010600030101010101" pitchFamily="2" charset="-122"/>
                <a:cs typeface="Times New Roman" panose="02020603050405020304" pitchFamily="18" charset="0"/>
              </a:rPr>
              <a:t>第</a:t>
            </a:r>
            <a:r>
              <a:rPr lang="en-US" altLang="zh-CN" sz="3600" b="1" dirty="0">
                <a:latin typeface="DengXian" panose="02010600030101010101" pitchFamily="2" charset="-122"/>
                <a:ea typeface="DengXian" panose="02010600030101010101" pitchFamily="2" charset="-122"/>
                <a:cs typeface="Times New Roman" panose="02020603050405020304" pitchFamily="18" charset="0"/>
              </a:rPr>
              <a:t>10</a:t>
            </a:r>
            <a:r>
              <a:rPr lang="zh-CN" altLang="en-US" sz="3600" b="1" dirty="0">
                <a:latin typeface="DengXian" panose="02010600030101010101" pitchFamily="2" charset="-122"/>
                <a:ea typeface="DengXian" panose="02010600030101010101" pitchFamily="2" charset="-122"/>
                <a:cs typeface="Times New Roman" panose="02020603050405020304" pitchFamily="18" charset="0"/>
              </a:rPr>
              <a:t>章：工具变量</a:t>
            </a:r>
            <a:endParaRPr altLang="en-US" sz="3600" b="1" dirty="0">
              <a:latin typeface="DengXian" panose="02010600030101010101" pitchFamily="2" charset="-122"/>
              <a:ea typeface="DengXian" panose="02010600030101010101" pitchFamily="2" charset="-122"/>
              <a:cs typeface="Times New Roman" panose="02020603050405020304" pitchFamily="18" charset="0"/>
            </a:endParaRPr>
          </a:p>
        </p:txBody>
      </p:sp>
      <p:sp>
        <p:nvSpPr>
          <p:cNvPr id="2" name="TextBox 1">
            <a:extLst>
              <a:ext uri="{FF2B5EF4-FFF2-40B4-BE49-F238E27FC236}">
                <a16:creationId xmlns:a16="http://schemas.microsoft.com/office/drawing/2014/main" id="{B1033411-0C35-4FC1-BE87-C6DDE27D4315}"/>
              </a:ext>
            </a:extLst>
          </p:cNvPr>
          <p:cNvSpPr txBox="1"/>
          <p:nvPr/>
        </p:nvSpPr>
        <p:spPr>
          <a:xfrm>
            <a:off x="4018002" y="3429000"/>
            <a:ext cx="1107996" cy="461665"/>
          </a:xfrm>
          <a:prstGeom prst="rect">
            <a:avLst/>
          </a:prstGeom>
          <a:noFill/>
        </p:spPr>
        <p:txBody>
          <a:bodyPr wrap="none" rtlCol="0">
            <a:spAutoFit/>
          </a:bodyPr>
          <a:lstStyle/>
          <a:p>
            <a:r>
              <a:rPr lang="zh-CN" altLang="en-US" sz="2400" b="0" dirty="0">
                <a:latin typeface="DengXian" panose="02010600030101010101" pitchFamily="2" charset="-122"/>
                <a:ea typeface="DengXian" panose="02010600030101010101" pitchFamily="2" charset="-122"/>
              </a:rPr>
              <a:t>邱嘉平</a:t>
            </a:r>
            <a:endParaRPr lang="en-CA" sz="2400" b="0" dirty="0">
              <a:latin typeface="DengXian" panose="02010600030101010101" pitchFamily="2" charset="-122"/>
              <a:ea typeface="DengXian" panose="02010600030101010101" pitchFamily="2" charset="-122"/>
            </a:endParaRPr>
          </a:p>
        </p:txBody>
      </p:sp>
      <p:pic>
        <p:nvPicPr>
          <p:cNvPr id="4" name="Picture 3" descr="A screenshot of a cell phone&#10;&#10;Description automatically generated">
            <a:extLst>
              <a:ext uri="{FF2B5EF4-FFF2-40B4-BE49-F238E27FC236}">
                <a16:creationId xmlns:a16="http://schemas.microsoft.com/office/drawing/2014/main" id="{5632507B-8E2C-41BD-9433-C8F6CE0C83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986" y="3200400"/>
            <a:ext cx="3505200" cy="3429000"/>
          </a:xfrm>
          <a:prstGeom prst="rect">
            <a:avLst/>
          </a:prstGeom>
        </p:spPr>
      </p:pic>
      <p:sp>
        <p:nvSpPr>
          <p:cNvPr id="5" name="Footer Placeholder 4">
            <a:extLst>
              <a:ext uri="{FF2B5EF4-FFF2-40B4-BE49-F238E27FC236}">
                <a16:creationId xmlns:a16="http://schemas.microsoft.com/office/drawing/2014/main" id="{D456E8DD-42CF-47BF-B341-C4E58A7CAC12}"/>
              </a:ext>
            </a:extLst>
          </p:cNvPr>
          <p:cNvSpPr>
            <a:spLocks noGrp="1"/>
          </p:cNvSpPr>
          <p:nvPr>
            <p:ph type="ftr" sz="quarter" idx="11"/>
          </p:nvPr>
        </p:nvSpPr>
        <p:spPr>
          <a:xfrm>
            <a:off x="4343400" y="6172200"/>
            <a:ext cx="47244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9220200" cy="533401"/>
          </a:xfrm>
        </p:spPr>
        <p:txBody>
          <a:bodyPr/>
          <a:lstStyle/>
          <a:p>
            <a:r>
              <a:rPr lang="zh-CN" altLang="en-US" sz="2400" dirty="0"/>
              <a:t>估计方法</a:t>
            </a:r>
            <a:r>
              <a:rPr lang="en-US" sz="2400" dirty="0"/>
              <a:t>2</a:t>
            </a:r>
            <a:r>
              <a:rPr lang="zh-CN" altLang="en-US" sz="2400" dirty="0"/>
              <a:t>：两阶段最小二乘法</a:t>
            </a:r>
            <a:r>
              <a:rPr lang="en-CA" altLang="zh-CN" sz="2400" dirty="0"/>
              <a:t>(</a:t>
            </a:r>
            <a:r>
              <a:rPr lang="en-US" sz="2400" dirty="0"/>
              <a:t>Two Stages Least Square, 2SLS</a:t>
            </a:r>
            <a:r>
              <a:rPr lang="en-CA" sz="2400" dirty="0"/>
              <a:t>)</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sz="2400" dirty="0">
                    <a:latin typeface="+mn-lt"/>
                  </a:rPr>
                  <a:t>第一阶段通过工具变量</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zh-CN" altLang="en-US" sz="2400" dirty="0">
                    <a:latin typeface="+mn-lt"/>
                  </a:rPr>
                  <a:t>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分解为两个不相关的变量，</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a14:m>
                <a:r>
                  <a:rPr lang="zh-CN" altLang="en-US" sz="2400" dirty="0">
                    <a:latin typeface="+mn-lt"/>
                  </a:rPr>
                  <a:t>，其中</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smtClean="0">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en-US" sz="2400" dirty="0">
                    <a:latin typeface="+mn-lt"/>
                  </a:rPr>
                  <a:t>, </a:t>
                </a:r>
                <a:r>
                  <a:rPr lang="zh-CN" altLang="en-US" sz="2400" dirty="0">
                    <a:latin typeface="+mn-lt"/>
                  </a:rPr>
                  <a:t>分解可以通过将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对</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zh-CN" altLang="en-US" sz="2400" dirty="0">
                    <a:latin typeface="+mn-lt"/>
                  </a:rPr>
                  <a:t>回归，得到</a:t>
                </a:r>
                <a:r>
                  <a:rPr lang="en-US" sz="2400" dirty="0">
                    <a:latin typeface="+mn-lt"/>
                  </a:rPr>
                  <a:t>:</a:t>
                </a:r>
                <a:endParaRPr lang="en-CA" sz="2400" dirty="0">
                  <a:latin typeface="+mn-lt"/>
                </a:endParaRPr>
              </a:p>
              <a:p>
                <a:pPr algn="just"/>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m:oMathPara>
                </a14:m>
                <a:endParaRPr lang="en-US" altLang="zh-CN" sz="2400" dirty="0">
                  <a:latin typeface="+mn-lt"/>
                </a:endParaRPr>
              </a:p>
              <a:p>
                <a:pPr marL="457200" indent="-457200" algn="just">
                  <a:buFont typeface="Arial" panose="020B0604020202020204" pitchFamily="34" charset="0"/>
                  <a:buChar char="•"/>
                </a:pPr>
                <a:endParaRPr lang="en-CA" altLang="zh-CN" sz="2400" dirty="0">
                  <a:latin typeface="+mn-lt"/>
                </a:endParaRPr>
              </a:p>
              <a:p>
                <a:pPr marL="457200" indent="-457200" algn="just">
                  <a:buFont typeface="Arial" panose="020B0604020202020204" pitchFamily="34" charset="0"/>
                  <a:buChar char="•"/>
                </a:pPr>
                <a:r>
                  <a:rPr lang="zh-CN" altLang="en-US" sz="2400" dirty="0">
                    <a:latin typeface="+mn-lt"/>
                  </a:rPr>
                  <a:t>回归分解后</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e>
                    </m:d>
                    <m:r>
                      <a:rPr lang="en-US" sz="2400" i="1">
                        <a:latin typeface="Cambria Math" panose="02040503050406030204" pitchFamily="18" charset="0"/>
                      </a:rPr>
                      <m:t>=0</m:t>
                    </m:r>
                  </m:oMath>
                </a14:m>
                <a:r>
                  <a:rPr lang="zh-CN" altLang="en-US" sz="2400" dirty="0">
                    <a:latin typeface="+mn-lt"/>
                  </a:rPr>
                  <a:t>，因此</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e>
                    </m:d>
                    <m:r>
                      <a:rPr lang="en-US" sz="2400" i="1">
                        <a:latin typeface="Cambria Math" panose="02040503050406030204" pitchFamily="18" charset="0"/>
                      </a:rPr>
                      <m:t>=0</m:t>
                    </m:r>
                  </m:oMath>
                </a14:m>
                <a:r>
                  <a:rPr lang="zh-CN" altLang="en-US" sz="2400" dirty="0">
                    <a:latin typeface="+mn-lt"/>
                  </a:rPr>
                  <a:t>，</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oMath>
                </a14:m>
                <a:r>
                  <a:rPr lang="zh-CN" altLang="en-US" sz="2400" dirty="0">
                    <a:latin typeface="+mn-lt"/>
                  </a:rPr>
                  <a:t>也和</a:t>
                </a:r>
                <a14:m>
                  <m:oMath xmlns:m="http://schemas.openxmlformats.org/officeDocument/2006/math">
                    <m:r>
                      <a:rPr lang="en-US" sz="2400" i="1">
                        <a:latin typeface="Cambria Math" panose="02040503050406030204" pitchFamily="18" charset="0"/>
                      </a:rPr>
                      <m:t>𝑒</m:t>
                    </m:r>
                  </m:oMath>
                </a14:m>
                <a:r>
                  <a:rPr lang="zh-CN" altLang="en-US" sz="2400" dirty="0">
                    <a:latin typeface="+mn-lt"/>
                  </a:rPr>
                  <a:t>不相关</a:t>
                </a:r>
                <a:r>
                  <a:rPr lang="en-US" sz="2400" dirty="0">
                    <a:latin typeface="+mn-lt"/>
                  </a:rPr>
                  <a:t>, </a:t>
                </a:r>
                <a:r>
                  <a:rPr lang="zh-CN" altLang="en-US" sz="2400" dirty="0">
                    <a:latin typeface="+mn-lt"/>
                  </a:rPr>
                  <a:t>是</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中“好的部分”</a:t>
                </a:r>
                <a14:m>
                  <m:oMath xmlns:m="http://schemas.openxmlformats.org/officeDocument/2006/math">
                    <m:r>
                      <a:rPr lang="zh-CN" altLang="en-US" sz="2400" dirty="0">
                        <a:latin typeface="Cambria Math" panose="02040503050406030204" pitchFamily="18" charset="0"/>
                      </a:rPr>
                      <m:t>。</m:t>
                    </m:r>
                  </m:oMath>
                </a14:m>
                <a:endParaRPr lang="en-US" altLang="zh-CN" sz="2400"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grpSp>
        <p:nvGrpSpPr>
          <p:cNvPr id="4" name="Group 3"/>
          <p:cNvGrpSpPr/>
          <p:nvPr/>
        </p:nvGrpSpPr>
        <p:grpSpPr>
          <a:xfrm>
            <a:off x="2057400" y="4114800"/>
            <a:ext cx="5257800" cy="2590800"/>
            <a:chOff x="0" y="0"/>
            <a:chExt cx="2501974" cy="1507717"/>
          </a:xfrm>
        </p:grpSpPr>
        <p:grpSp>
          <p:nvGrpSpPr>
            <p:cNvPr id="5" name="Group 4"/>
            <p:cNvGrpSpPr/>
            <p:nvPr/>
          </p:nvGrpSpPr>
          <p:grpSpPr>
            <a:xfrm>
              <a:off x="0" y="0"/>
              <a:ext cx="2501974" cy="1507717"/>
              <a:chOff x="0" y="0"/>
              <a:chExt cx="2291463" cy="1384899"/>
            </a:xfrm>
          </p:grpSpPr>
          <p:grpSp>
            <p:nvGrpSpPr>
              <p:cNvPr id="7" name="Group 6"/>
              <p:cNvGrpSpPr/>
              <p:nvPr/>
            </p:nvGrpSpPr>
            <p:grpSpPr>
              <a:xfrm>
                <a:off x="0" y="0"/>
                <a:ext cx="2291463" cy="1384899"/>
                <a:chOff x="0" y="0"/>
                <a:chExt cx="2291463" cy="1384899"/>
              </a:xfrm>
            </p:grpSpPr>
            <p:grpSp>
              <p:nvGrpSpPr>
                <p:cNvPr id="9" name="Group 8"/>
                <p:cNvGrpSpPr/>
                <p:nvPr/>
              </p:nvGrpSpPr>
              <p:grpSpPr>
                <a:xfrm>
                  <a:off x="0" y="0"/>
                  <a:ext cx="2291463" cy="1384899"/>
                  <a:chOff x="-18167" y="0"/>
                  <a:chExt cx="2291463" cy="1384899"/>
                </a:xfrm>
              </p:grpSpPr>
              <p:grpSp>
                <p:nvGrpSpPr>
                  <p:cNvPr id="11" name="Group 10"/>
                  <p:cNvGrpSpPr/>
                  <p:nvPr/>
                </p:nvGrpSpPr>
                <p:grpSpPr>
                  <a:xfrm>
                    <a:off x="-18167" y="0"/>
                    <a:ext cx="2291463" cy="1384899"/>
                    <a:chOff x="237843" y="89830"/>
                    <a:chExt cx="2516730" cy="1140806"/>
                  </a:xfrm>
                </p:grpSpPr>
                <mc:AlternateContent xmlns:mc="http://schemas.openxmlformats.org/markup-compatibility/2006" xmlns:a14="http://schemas.microsoft.com/office/drawing/2010/main">
                  <mc:Choice Requires="a14">
                    <p:sp>
                      <p:nvSpPr>
                        <p:cNvPr id="16" name="Text Box 97"/>
                        <p:cNvSpPr txBox="1"/>
                        <p:nvPr/>
                      </p:nvSpPr>
                      <p:spPr>
                        <a:xfrm>
                          <a:off x="237843" y="970286"/>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Cambria Math" panose="02040503050406030204" pitchFamily="18" charset="0"/>
                                  </a:rPr>
                                  <m:t>𝑍</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16" name="Text Box 97"/>
                        <p:cNvSpPr txBox="1">
                          <a:spLocks noRot="1" noChangeAspect="1" noMove="1" noResize="1" noEditPoints="1" noAdjustHandles="1" noChangeArrowheads="1" noChangeShapeType="1" noTextEdit="1"/>
                        </p:cNvSpPr>
                        <p:nvPr/>
                      </p:nvSpPr>
                      <p:spPr>
                        <a:xfrm>
                          <a:off x="237843" y="970286"/>
                          <a:ext cx="222249" cy="260350"/>
                        </a:xfrm>
                        <a:prstGeom prst="rect">
                          <a:avLst/>
                        </a:prstGeom>
                        <a:blipFill>
                          <a:blip r:embed="rId3"/>
                          <a:stretch>
                            <a:fillRect/>
                          </a:stretch>
                        </a:blipFill>
                        <a:ln w="12700" cap="flat" cmpd="sng" algn="ctr">
                          <a:noFill/>
                          <a:prstDash val="solid"/>
                          <a:miter lim="800000"/>
                        </a:ln>
                        <a:effectLst/>
                      </p:spPr>
                      <p:txBody>
                        <a:bodyPr/>
                        <a:lstStyle/>
                        <a:p>
                          <a:r>
                            <a:rPr lang="en-CA">
                              <a:noFill/>
                            </a:rPr>
                            <a:t> </a:t>
                          </a:r>
                        </a:p>
                      </p:txBody>
                    </p:sp>
                  </mc:Fallback>
                </mc:AlternateContent>
                <p:grpSp>
                  <p:nvGrpSpPr>
                    <p:cNvPr id="17" name="Group 16"/>
                    <p:cNvGrpSpPr/>
                    <p:nvPr/>
                  </p:nvGrpSpPr>
                  <p:grpSpPr>
                    <a:xfrm>
                      <a:off x="480029" y="89830"/>
                      <a:ext cx="2274544" cy="1139267"/>
                      <a:chOff x="257779" y="89830"/>
                      <a:chExt cx="2274544" cy="1139267"/>
                    </a:xfrm>
                  </p:grpSpPr>
                  <p:grpSp>
                    <p:nvGrpSpPr>
                      <p:cNvPr id="18" name="Group 17"/>
                      <p:cNvGrpSpPr/>
                      <p:nvPr/>
                    </p:nvGrpSpPr>
                    <p:grpSpPr>
                      <a:xfrm>
                        <a:off x="1011426" y="89830"/>
                        <a:ext cx="1520897" cy="1139267"/>
                        <a:chOff x="363726" y="89830"/>
                        <a:chExt cx="1520897" cy="1139267"/>
                      </a:xfrm>
                    </p:grpSpPr>
                    <p:sp>
                      <p:nvSpPr>
                        <p:cNvPr id="22" name="Flowchart: Connector 21"/>
                        <p:cNvSpPr/>
                        <p:nvPr/>
                      </p:nvSpPr>
                      <p:spPr>
                        <a:xfrm>
                          <a:off x="1009650" y="323850"/>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23" name="Group 22"/>
                        <p:cNvGrpSpPr/>
                        <p:nvPr/>
                      </p:nvGrpSpPr>
                      <p:grpSpPr>
                        <a:xfrm>
                          <a:off x="363726" y="89830"/>
                          <a:ext cx="1520897" cy="1139267"/>
                          <a:chOff x="363726" y="89830"/>
                          <a:chExt cx="1520897" cy="1139267"/>
                        </a:xfrm>
                      </p:grpSpPr>
                      <mc:AlternateContent xmlns:mc="http://schemas.openxmlformats.org/markup-compatibility/2006" xmlns:a14="http://schemas.microsoft.com/office/drawing/2010/main">
                        <mc:Choice Requires="a14">
                          <p:sp>
                            <p:nvSpPr>
                              <p:cNvPr id="24" name="Text Box 102"/>
                              <p:cNvSpPr txBox="1"/>
                              <p:nvPr/>
                            </p:nvSpPr>
                            <p:spPr>
                              <a:xfrm>
                                <a:off x="869950" y="89830"/>
                                <a:ext cx="304810" cy="220694"/>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𝑒</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4" name="Text Box 102"/>
                              <p:cNvSpPr txBox="1">
                                <a:spLocks noRot="1" noChangeAspect="1" noMove="1" noResize="1" noEditPoints="1" noAdjustHandles="1" noChangeArrowheads="1" noChangeShapeType="1" noTextEdit="1"/>
                              </p:cNvSpPr>
                              <p:nvPr/>
                            </p:nvSpPr>
                            <p:spPr>
                              <a:xfrm>
                                <a:off x="869950" y="89830"/>
                                <a:ext cx="304810" cy="220694"/>
                              </a:xfrm>
                              <a:prstGeom prst="rect">
                                <a:avLst/>
                              </a:prstGeom>
                              <a:blipFill>
                                <a:blip r:embed="rId4"/>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5" name="Text Box 103"/>
                              <p:cNvSpPr txBox="1"/>
                              <p:nvPr/>
                            </p:nvSpPr>
                            <p:spPr>
                              <a:xfrm>
                                <a:off x="1662373" y="968747"/>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2400">
                                    <a:effectLst/>
                                    <a:latin typeface="Calibri" panose="020F0502020204030204" pitchFamily="34" charset="0"/>
                                    <a:ea typeface="等线" panose="02010600030101010101" pitchFamily="2" charset="-122"/>
                                    <a:cs typeface="Times New Roman" panose="02020603050405020304" pitchFamily="18" charset="0"/>
                                  </a:rPr>
                                  <a:t> </a:t>
                                </a:r>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5" name="Text Box 103"/>
                              <p:cNvSpPr txBox="1">
                                <a:spLocks noRot="1" noChangeAspect="1" noMove="1" noResize="1" noEditPoints="1" noAdjustHandles="1" noChangeArrowheads="1" noChangeShapeType="1" noTextEdit="1"/>
                              </p:cNvSpPr>
                              <p:nvPr/>
                            </p:nvSpPr>
                            <p:spPr>
                              <a:xfrm>
                                <a:off x="1662373" y="968747"/>
                                <a:ext cx="222250" cy="260350"/>
                              </a:xfrm>
                              <a:prstGeom prst="rect">
                                <a:avLst/>
                              </a:prstGeom>
                              <a:blipFill>
                                <a:blip r:embed="rId5"/>
                                <a:stretch>
                                  <a:fillRect/>
                                </a:stretch>
                              </a:blipFill>
                              <a:ln w="12700" cap="flat" cmpd="sng" algn="ctr">
                                <a:noFill/>
                                <a:prstDash val="solid"/>
                                <a:miter lim="800000"/>
                              </a:ln>
                              <a:effectLst/>
                            </p:spPr>
                            <p:txBody>
                              <a:bodyPr/>
                              <a:lstStyle/>
                              <a:p>
                                <a:r>
                                  <a:rPr lang="en-CA">
                                    <a:noFill/>
                                  </a:rPr>
                                  <a:t> </a:t>
                                </a:r>
                              </a:p>
                            </p:txBody>
                          </p:sp>
                        </mc:Fallback>
                      </mc:AlternateContent>
                      <p:sp>
                        <p:nvSpPr>
                          <p:cNvPr id="26" name="Flowchart: Connector 25"/>
                          <p:cNvSpPr/>
                          <p:nvPr/>
                        </p:nvSpPr>
                        <p:spPr>
                          <a:xfrm>
                            <a:off x="1736918" y="887737"/>
                            <a:ext cx="88900"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27" name="Straight Arrow Connector 26"/>
                          <p:cNvCxnSpPr/>
                          <p:nvPr/>
                        </p:nvCxnSpPr>
                        <p:spPr>
                          <a:xfrm>
                            <a:off x="594881" y="911763"/>
                            <a:ext cx="1067493" cy="0"/>
                          </a:xfrm>
                          <a:prstGeom prst="straightConnector1">
                            <a:avLst/>
                          </a:prstGeom>
                          <a:noFill/>
                          <a:ln w="6350" cap="flat" cmpd="sng" algn="ctr">
                            <a:solidFill>
                              <a:srgbClr val="5B9BD5"/>
                            </a:solidFill>
                            <a:prstDash val="solid"/>
                            <a:miter lim="800000"/>
                            <a:tailEnd type="triangle"/>
                          </a:ln>
                          <a:effectLst/>
                        </p:spPr>
                      </p:cxnSp>
                      <p:sp>
                        <p:nvSpPr>
                          <p:cNvPr id="28" name="Flowchart: Connector 27"/>
                          <p:cNvSpPr/>
                          <p:nvPr/>
                        </p:nvSpPr>
                        <p:spPr>
                          <a:xfrm>
                            <a:off x="505980" y="859969"/>
                            <a:ext cx="88901"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29" name="Text Box 108"/>
                              <p:cNvSpPr txBox="1"/>
                              <p:nvPr/>
                            </p:nvSpPr>
                            <p:spPr>
                              <a:xfrm>
                                <a:off x="363726" y="963882"/>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acc>
                                        <m:accPr>
                                          <m:chr m:val="̂"/>
                                          <m:ctrlPr>
                                            <a:rPr lang="en-CA" sz="2400" i="1">
                                              <a:effectLst/>
                                              <a:latin typeface="Cambria Math" panose="02040503050406030204" pitchFamily="18" charset="0"/>
                                              <a:ea typeface="等线" panose="02010600030101010101" pitchFamily="2" charset="-122"/>
                                              <a:cs typeface="Cambria Math" panose="02040503050406030204" pitchFamily="18" charset="0"/>
                                            </a:rPr>
                                          </m:ctrlPr>
                                        </m:accPr>
                                        <m:e>
                                          <m:r>
                                            <a:rPr lang="en-US" sz="2400" i="1">
                                              <a:effectLst/>
                                              <a:latin typeface="Cambria Math" panose="02040503050406030204" pitchFamily="18" charset="0"/>
                                              <a:ea typeface="等线" panose="02010600030101010101" pitchFamily="2" charset="-122"/>
                                              <a:cs typeface="Cambria Math" panose="02040503050406030204" pitchFamily="18" charset="0"/>
                                            </a:rPr>
                                            <m:t>𝐷</m:t>
                                          </m:r>
                                        </m:e>
                                      </m:acc>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9" name="Text Box 108"/>
                              <p:cNvSpPr txBox="1">
                                <a:spLocks noRot="1" noChangeAspect="1" noMove="1" noResize="1" noEditPoints="1" noAdjustHandles="1" noChangeArrowheads="1" noChangeShapeType="1" noTextEdit="1"/>
                              </p:cNvSpPr>
                              <p:nvPr/>
                            </p:nvSpPr>
                            <p:spPr>
                              <a:xfrm>
                                <a:off x="363726" y="963882"/>
                                <a:ext cx="222249" cy="260350"/>
                              </a:xfrm>
                              <a:prstGeom prst="rect">
                                <a:avLst/>
                              </a:prstGeom>
                              <a:blipFill>
                                <a:blip r:embed="rId6"/>
                                <a:stretch>
                                  <a:fillRect r="-7576"/>
                                </a:stretch>
                              </a:blipFill>
                              <a:ln w="12700" cap="flat" cmpd="sng" algn="ctr">
                                <a:noFill/>
                                <a:prstDash val="solid"/>
                                <a:miter lim="800000"/>
                              </a:ln>
                              <a:effectLst/>
                            </p:spPr>
                            <p:txBody>
                              <a:bodyPr/>
                              <a:lstStyle/>
                              <a:p>
                                <a:r>
                                  <a:rPr lang="en-CA">
                                    <a:noFill/>
                                  </a:rPr>
                                  <a:t> </a:t>
                                </a:r>
                              </a:p>
                            </p:txBody>
                          </p:sp>
                        </mc:Fallback>
                      </mc:AlternateContent>
                    </p:grpSp>
                  </p:grpSp>
                  <p:cxnSp>
                    <p:nvCxnSpPr>
                      <p:cNvPr id="19" name="Straight Arrow Connector 18"/>
                      <p:cNvCxnSpPr/>
                      <p:nvPr/>
                    </p:nvCxnSpPr>
                    <p:spPr>
                      <a:xfrm>
                        <a:off x="1727812" y="394311"/>
                        <a:ext cx="633753" cy="491718"/>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20" name="Text Box 112"/>
                          <p:cNvSpPr txBox="1"/>
                          <p:nvPr/>
                        </p:nvSpPr>
                        <p:spPr>
                          <a:xfrm>
                            <a:off x="1697885" y="925120"/>
                            <a:ext cx="222249" cy="260350"/>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0" name="Text Box 112"/>
                          <p:cNvSpPr txBox="1">
                            <a:spLocks noRot="1" noChangeAspect="1" noMove="1" noResize="1" noEditPoints="1" noAdjustHandles="1" noChangeArrowheads="1" noChangeShapeType="1" noTextEdit="1"/>
                          </p:cNvSpPr>
                          <p:nvPr/>
                        </p:nvSpPr>
                        <p:spPr>
                          <a:xfrm>
                            <a:off x="1697885" y="925120"/>
                            <a:ext cx="222249" cy="260350"/>
                          </a:xfrm>
                          <a:prstGeom prst="rect">
                            <a:avLst/>
                          </a:prstGeom>
                          <a:blipFill>
                            <a:blip r:embed="rId7"/>
                            <a:stretch>
                              <a:fillRect/>
                            </a:stretch>
                          </a:blipFill>
                          <a:ln w="12700" cap="flat" cmpd="sng" algn="ctr">
                            <a:noFill/>
                            <a:prstDash val="solid"/>
                            <a:miter lim="800000"/>
                          </a:ln>
                          <a:effectLst/>
                        </p:spPr>
                        <p:txBody>
                          <a:bodyPr/>
                          <a:lstStyle/>
                          <a:p>
                            <a:r>
                              <a:rPr lang="en-CA">
                                <a:noFill/>
                              </a:rPr>
                              <a:t> </a:t>
                            </a:r>
                          </a:p>
                        </p:txBody>
                      </p:sp>
                    </mc:Fallback>
                  </mc:AlternateContent>
                  <p:cxnSp>
                    <p:nvCxnSpPr>
                      <p:cNvPr id="21" name="Straight Arrow Connector 20"/>
                      <p:cNvCxnSpPr/>
                      <p:nvPr/>
                    </p:nvCxnSpPr>
                    <p:spPr>
                      <a:xfrm>
                        <a:off x="257779" y="903962"/>
                        <a:ext cx="830904" cy="7678"/>
                      </a:xfrm>
                      <a:prstGeom prst="straightConnector1">
                        <a:avLst/>
                      </a:prstGeom>
                      <a:noFill/>
                      <a:ln w="6350" cap="flat" cmpd="sng" algn="ctr">
                        <a:solidFill>
                          <a:srgbClr val="5B9BD5"/>
                        </a:solidFill>
                        <a:prstDash val="solid"/>
                        <a:miter lim="800000"/>
                        <a:tailEnd type="triangle"/>
                      </a:ln>
                      <a:effectLst/>
                    </p:spPr>
                  </p:cxnSp>
                </p:grpSp>
              </p:grpSp>
              <p:grpSp>
                <p:nvGrpSpPr>
                  <p:cNvPr id="12" name="Group 11"/>
                  <p:cNvGrpSpPr/>
                  <p:nvPr/>
                </p:nvGrpSpPr>
                <p:grpSpPr>
                  <a:xfrm>
                    <a:off x="1077901" y="369629"/>
                    <a:ext cx="926512" cy="587160"/>
                    <a:chOff x="0" y="-96654"/>
                    <a:chExt cx="926512" cy="587160"/>
                  </a:xfrm>
                </p:grpSpPr>
                <p:cxnSp>
                  <p:nvCxnSpPr>
                    <p:cNvPr id="13" name="Straight Arrow Connector 12"/>
                    <p:cNvCxnSpPr>
                      <a:cxnSpLocks/>
                      <a:stCxn id="22" idx="3"/>
                    </p:cNvCxnSpPr>
                    <p:nvPr/>
                  </p:nvCxnSpPr>
                  <p:spPr>
                    <a:xfrm flipH="1">
                      <a:off x="54502" y="-96654"/>
                      <a:ext cx="355246" cy="283571"/>
                    </a:xfrm>
                    <a:prstGeom prst="straightConnector1">
                      <a:avLst/>
                    </a:prstGeom>
                    <a:noFill/>
                    <a:ln w="6350" cap="flat" cmpd="sng" algn="ctr">
                      <a:solidFill>
                        <a:srgbClr val="5B9BD5"/>
                      </a:solidFill>
                      <a:prstDash val="solid"/>
                      <a:miter lim="800000"/>
                      <a:tailEnd type="triangle"/>
                    </a:ln>
                    <a:effectLst/>
                  </p:spPr>
                </p:cxnSp>
                <p:sp>
                  <p:nvSpPr>
                    <p:cNvPr id="14" name="Flowchart: Connector 13"/>
                    <p:cNvSpPr/>
                    <p:nvPr/>
                  </p:nvSpPr>
                  <p:spPr>
                    <a:xfrm>
                      <a:off x="0" y="175613"/>
                      <a:ext cx="75161" cy="9022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15" name="Straight Arrow Connector 14"/>
                    <p:cNvCxnSpPr/>
                    <p:nvPr/>
                  </p:nvCxnSpPr>
                  <p:spPr>
                    <a:xfrm>
                      <a:off x="60362" y="229813"/>
                      <a:ext cx="866150" cy="260693"/>
                    </a:xfrm>
                    <a:prstGeom prst="straightConnector1">
                      <a:avLst/>
                    </a:prstGeom>
                    <a:noFill/>
                    <a:ln w="6350" cap="flat" cmpd="sng" algn="ctr">
                      <a:solidFill>
                        <a:srgbClr val="5B9BD5"/>
                      </a:solidFill>
                      <a:prstDash val="solid"/>
                      <a:miter lim="800000"/>
                      <a:tailEnd type="triangle"/>
                    </a:ln>
                    <a:effectLst/>
                  </p:spPr>
                </p:cxnSp>
              </p:grpSp>
            </p:grpSp>
            <p:sp>
              <p:nvSpPr>
                <p:cNvPr id="10" name="Flowchart: Connector 9"/>
                <p:cNvSpPr/>
                <p:nvPr/>
              </p:nvSpPr>
              <p:spPr>
                <a:xfrm>
                  <a:off x="140245" y="942449"/>
                  <a:ext cx="75148" cy="9018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mc:AlternateContent xmlns:mc="http://schemas.openxmlformats.org/markup-compatibility/2006" xmlns:a14="http://schemas.microsoft.com/office/drawing/2010/main">
            <mc:Choice Requires="a14">
              <p:sp>
                <p:nvSpPr>
                  <p:cNvPr id="8" name="Text Box 32"/>
                  <p:cNvSpPr txBox="1"/>
                  <p:nvPr/>
                </p:nvSpPr>
                <p:spPr>
                  <a:xfrm>
                    <a:off x="841473" y="460005"/>
                    <a:ext cx="202322" cy="31592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𝑣</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8" name="Text Box 32"/>
                  <p:cNvSpPr txBox="1">
                    <a:spLocks noRot="1" noChangeAspect="1" noMove="1" noResize="1" noEditPoints="1" noAdjustHandles="1" noChangeArrowheads="1" noChangeShapeType="1" noTextEdit="1"/>
                  </p:cNvSpPr>
                  <p:nvPr/>
                </p:nvSpPr>
                <p:spPr>
                  <a:xfrm>
                    <a:off x="841473" y="460005"/>
                    <a:ext cx="202322" cy="315920"/>
                  </a:xfrm>
                  <a:prstGeom prst="rect">
                    <a:avLst/>
                  </a:prstGeom>
                  <a:blipFill>
                    <a:blip r:embed="rId8"/>
                    <a:stretch>
                      <a:fillRect/>
                    </a:stretch>
                  </a:blipFill>
                  <a:ln w="12700" cap="flat" cmpd="sng" algn="ctr">
                    <a:noFill/>
                    <a:prstDash val="solid"/>
                    <a:miter lim="800000"/>
                  </a:ln>
                  <a:effectLst/>
                </p:spPr>
                <p:txBody>
                  <a:bodyPr/>
                  <a:lstStyle/>
                  <a:p>
                    <a:r>
                      <a:rPr lang="en-CA">
                        <a:noFill/>
                      </a:rPr>
                      <a:t> </a:t>
                    </a:r>
                  </a:p>
                </p:txBody>
              </p:sp>
            </mc:Fallback>
          </mc:AlternateContent>
        </p:grpSp>
        <mc:AlternateContent xmlns:mc="http://schemas.openxmlformats.org/markup-compatibility/2006" xmlns:a14="http://schemas.microsoft.com/office/drawing/2010/main">
          <mc:Choice Requires="a14">
            <p:sp>
              <p:nvSpPr>
                <p:cNvPr id="6" name="Text Box 69"/>
                <p:cNvSpPr txBox="1"/>
                <p:nvPr/>
              </p:nvSpPr>
              <p:spPr>
                <a:xfrm>
                  <a:off x="507650" y="1147730"/>
                  <a:ext cx="220939" cy="344033"/>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𝛾</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6" name="Text Box 69"/>
                <p:cNvSpPr txBox="1">
                  <a:spLocks noRot="1" noChangeAspect="1" noMove="1" noResize="1" noEditPoints="1" noAdjustHandles="1" noChangeArrowheads="1" noChangeShapeType="1" noTextEdit="1"/>
                </p:cNvSpPr>
                <p:nvPr/>
              </p:nvSpPr>
              <p:spPr>
                <a:xfrm>
                  <a:off x="507650" y="1147730"/>
                  <a:ext cx="220939" cy="344033"/>
                </a:xfrm>
                <a:prstGeom prst="rect">
                  <a:avLst/>
                </a:prstGeom>
                <a:blipFill>
                  <a:blip r:embed="rId9"/>
                  <a:stretch>
                    <a:fillRect/>
                  </a:stretch>
                </a:blipFill>
                <a:ln w="12700" cap="flat" cmpd="sng" algn="ctr">
                  <a:noFill/>
                  <a:prstDash val="solid"/>
                  <a:miter lim="800000"/>
                </a:ln>
                <a:effectLst/>
              </p:spPr>
              <p:txBody>
                <a:bodyPr/>
                <a:lstStyle/>
                <a:p>
                  <a:r>
                    <a:rPr lang="en-CA">
                      <a:noFill/>
                    </a:rPr>
                    <a:t> </a:t>
                  </a:r>
                </a:p>
              </p:txBody>
            </p:sp>
          </mc:Fallback>
        </mc:AlternateContent>
      </p:grpSp>
      <p:sp>
        <p:nvSpPr>
          <p:cNvPr id="30" name="Footer Placeholder 29">
            <a:extLst>
              <a:ext uri="{FF2B5EF4-FFF2-40B4-BE49-F238E27FC236}">
                <a16:creationId xmlns:a16="http://schemas.microsoft.com/office/drawing/2014/main" id="{C3F46330-4947-4E71-BE06-B347599CB60C}"/>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509346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763000" cy="533401"/>
          </a:xfrm>
        </p:spPr>
        <p:txBody>
          <a:bodyPr/>
          <a:lstStyle/>
          <a:p>
            <a:r>
              <a:rPr lang="zh-CN" altLang="en-US" sz="2800" dirty="0"/>
              <a:t>估计方法</a:t>
            </a:r>
            <a:r>
              <a:rPr lang="en-US" sz="2800" dirty="0"/>
              <a:t>2</a:t>
            </a:r>
            <a:r>
              <a:rPr lang="zh-CN" altLang="en-US" sz="2800" dirty="0"/>
              <a:t>：两阶段最小二乘法（</a:t>
            </a:r>
            <a:r>
              <a:rPr lang="en-US" sz="2800" dirty="0"/>
              <a:t>2SLS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dirty="0">
                    <a:latin typeface="+mn-lt"/>
                  </a:rPr>
                  <a:t>第二阶段用</a:t>
                </a:r>
                <a14:m>
                  <m:oMath xmlns:m="http://schemas.openxmlformats.org/officeDocument/2006/math">
                    <m:r>
                      <a:rPr lang="en-CA" i="1">
                        <a:latin typeface="Cambria Math" panose="02040503050406030204" pitchFamily="18" charset="0"/>
                      </a:rPr>
                      <m:t>𝐷</m:t>
                    </m:r>
                  </m:oMath>
                </a14:m>
                <a:r>
                  <a:rPr lang="zh-CN" altLang="en-US" dirty="0">
                    <a:latin typeface="+mn-lt"/>
                  </a:rPr>
                  <a:t>中“好的部分”</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𝐷</m:t>
                        </m:r>
                      </m:e>
                    </m:acc>
                  </m:oMath>
                </a14:m>
                <a:r>
                  <a:rPr lang="zh-CN" altLang="en-US" dirty="0">
                    <a:latin typeface="+mn-lt"/>
                  </a:rPr>
                  <a:t>估计</a:t>
                </a:r>
                <a14:m>
                  <m:oMath xmlns:m="http://schemas.openxmlformats.org/officeDocument/2006/math">
                    <m:r>
                      <a:rPr lang="en-US" i="1">
                        <a:latin typeface="Cambria Math" panose="02040503050406030204" pitchFamily="18" charset="0"/>
                      </a:rPr>
                      <m:t>𝐷</m:t>
                    </m:r>
                  </m:oMath>
                </a14:m>
                <a:r>
                  <a:rPr lang="zh-CN" altLang="en-US" dirty="0">
                    <a:latin typeface="+mn-lt"/>
                  </a:rPr>
                  <a:t>对</a:t>
                </a:r>
                <a14:m>
                  <m:oMath xmlns:m="http://schemas.openxmlformats.org/officeDocument/2006/math">
                    <m:r>
                      <a:rPr lang="en-US" i="1">
                        <a:latin typeface="Cambria Math" panose="02040503050406030204" pitchFamily="18" charset="0"/>
                      </a:rPr>
                      <m:t>𝑌</m:t>
                    </m:r>
                  </m:oMath>
                </a14:m>
                <a:r>
                  <a:rPr lang="zh-CN" altLang="en-US" dirty="0">
                    <a:latin typeface="+mn-lt"/>
                  </a:rPr>
                  <a:t>的影响，将分解后的</a:t>
                </a:r>
                <a14:m>
                  <m:oMath xmlns:m="http://schemas.openxmlformats.org/officeDocument/2006/math">
                    <m:r>
                      <a:rPr lang="en-US" i="1">
                        <a:latin typeface="Cambria Math" panose="02040503050406030204" pitchFamily="18" charset="0"/>
                      </a:rPr>
                      <m:t>𝐷</m:t>
                    </m:r>
                  </m:oMath>
                </a14:m>
                <a:r>
                  <a:rPr lang="zh-CN" altLang="en-US" dirty="0">
                    <a:latin typeface="+mn-lt"/>
                  </a:rPr>
                  <a:t>代入公式，得到：</a:t>
                </a:r>
                <a:endParaRPr lang="en-CA" dirty="0">
                  <a:latin typeface="+mn-lt"/>
                </a:endParaRPr>
              </a:p>
              <a:p>
                <a:pPr algn="just">
                  <a:tabLst>
                    <a:tab pos="2063750" algn="l"/>
                  </a:tabLst>
                </a:pPr>
                <a:endParaRPr lang="en-US" i="1" dirty="0">
                  <a:latin typeface="+mn-lt"/>
                </a:endParaRPr>
              </a:p>
              <a:p>
                <a:pPr algn="ctr">
                  <a:tabLst>
                    <a:tab pos="2063750" algn="l"/>
                  </a:tabLst>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d>
                        <m:dPr>
                          <m:ctrlPr>
                            <a:rPr lang="en-CA" i="1">
                              <a:latin typeface="Cambria Math" panose="02040503050406030204" pitchFamily="18" charset="0"/>
                            </a:rPr>
                          </m:ctrlPr>
                        </m:dPr>
                        <m:e>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e>
                      </m:d>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algn="ct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e>
                        </m:groupChr>
                      </m:e>
                      <m:lim>
                        <m:eqArr>
                          <m:eqArrPr>
                            <m:ctrlPr>
                              <a:rPr lang="en-US" i="1">
                                <a:latin typeface="Cambria Math" panose="02040503050406030204" pitchFamily="18" charset="0"/>
                              </a:rPr>
                            </m:ctrlPr>
                          </m:eqArrPr>
                          <m:e/>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eqArr>
                      </m:lim>
                    </m:limLow>
                  </m:oMath>
                </a14:m>
                <a:r>
                  <a:rPr lang="en-US" dirty="0">
                    <a:latin typeface="+mn-lt"/>
                  </a:rPr>
                  <a:t>	</a:t>
                </a:r>
                <a:endParaRPr lang="en-CA" dirty="0">
                  <a:latin typeface="+mn-lt"/>
                </a:endParaRPr>
              </a:p>
              <a:p>
                <a:pPr algn="just"/>
                <a:endParaRPr lang="en-US" altLang="zh-CN" dirty="0">
                  <a:latin typeface="+mn-lt"/>
                </a:endParaRPr>
              </a:p>
              <a:p>
                <a:pPr marL="342900" indent="-342900" algn="just">
                  <a:buFont typeface="Arial" panose="020B0604020202020204" pitchFamily="34" charset="0"/>
                  <a:buChar char="•"/>
                </a:pPr>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altLang="zh-CN" dirty="0">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oMath>
                </a14:m>
                <a:r>
                  <a:rPr lang="zh-CN" altLang="en-US" dirty="0">
                    <a:latin typeface="+mn-lt"/>
                  </a:rPr>
                  <a:t>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latin typeface="+mn-lt"/>
                  </a:rPr>
                  <a:t>都不相关，因此</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𝐶𝑜𝑣</m:t>
                        </m:r>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，对回归可以得到正确的</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B34B1FCA-710A-4269-95F2-2AC4D1E1C59A}"/>
              </a:ext>
            </a:extLst>
          </p:cNvPr>
          <p:cNvSpPr>
            <a:spLocks noGrp="1"/>
          </p:cNvSpPr>
          <p:nvPr>
            <p:ph type="ftr" sz="quarter" idx="11"/>
          </p:nvPr>
        </p:nvSpPr>
        <p:spPr/>
        <p:txBody>
          <a:bodyPr/>
          <a:lstStyle/>
          <a:p>
            <a:pPr>
              <a:defRPr/>
            </a:pPr>
            <a:r>
              <a:rPr lang="zh-CN" altLang="en-US" dirty="0"/>
              <a:t>版权所有</a:t>
            </a:r>
            <a:r>
              <a:rPr lang="en-US" altLang="zh-CN" dirty="0"/>
              <a:t>@</a:t>
            </a:r>
            <a:r>
              <a:rPr lang="zh-CN" altLang="en-US" dirty="0"/>
              <a:t>上海财经大学出版社，使用需经授权</a:t>
            </a:r>
            <a:endParaRPr lang="en-US" dirty="0"/>
          </a:p>
        </p:txBody>
      </p:sp>
    </p:spTree>
    <p:extLst>
      <p:ext uri="{BB962C8B-B14F-4D97-AF65-F5344CB8AC3E}">
        <p14:creationId xmlns:p14="http://schemas.microsoft.com/office/powerpoint/2010/main" val="4029949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2800" dirty="0"/>
              <a:t>估计方法</a:t>
            </a:r>
            <a:r>
              <a:rPr lang="en-US" sz="2800" dirty="0"/>
              <a:t>2</a:t>
            </a:r>
            <a:r>
              <a:rPr lang="zh-CN" altLang="en-US" sz="2800" dirty="0"/>
              <a:t>：两阶段最小二乘法（</a:t>
            </a:r>
            <a:r>
              <a:rPr lang="en-US" sz="2800" dirty="0"/>
              <a:t>2SLS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pPr/>
                <a14:m>
                  <m:oMathPara xmlns:m="http://schemas.openxmlformats.org/officeDocument/2006/math">
                    <m:oMathParaPr>
                      <m:jc m:val="centerGroup"/>
                    </m:oMathParaPr>
                    <m:oMath xmlns:m="http://schemas.openxmlformats.org/officeDocument/2006/math">
                      <m:sSubSup>
                        <m:sSubSupPr>
                          <m:ctrlPr>
                            <a:rPr lang="en-CA" sz="2400" i="1" smtClean="0">
                              <a:latin typeface="Cambria Math" panose="02040503050406030204" pitchFamily="18" charset="0"/>
                            </a:rPr>
                          </m:ctrlPr>
                        </m:sSubSupPr>
                        <m:e>
                          <m:r>
                            <a:rPr lang="en-US" sz="2400" i="1">
                              <a:latin typeface="Cambria Math" panose="02040503050406030204" pitchFamily="18" charset="0"/>
                            </a:rPr>
                            <m:t>𝛽</m:t>
                          </m:r>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sSubSup>
                            <m:sSubSupPr>
                              <m:ctrlPr>
                                <a:rPr lang="en-CA" sz="2400" i="1">
                                  <a:latin typeface="Cambria Math" panose="02040503050406030204" pitchFamily="18" charset="0"/>
                                </a:rPr>
                              </m:ctrlPr>
                            </m:sSubSupPr>
                            <m:e>
                              <m:r>
                                <a:rPr lang="en-US" sz="2400" i="1">
                                  <a:latin typeface="Cambria Math" panose="02040503050406030204" pitchFamily="18" charset="0"/>
                                </a:rPr>
                                <m:t>𝛾</m:t>
                              </m:r>
                            </m:e>
                            <m:sub>
                              <m:r>
                                <a:rPr lang="en-US" sz="2400" i="1">
                                  <a:latin typeface="Cambria Math" panose="02040503050406030204" pitchFamily="18" charset="0"/>
                                </a:rPr>
                                <m:t>1</m:t>
                              </m:r>
                            </m:sub>
                            <m:sup>
                              <m:r>
                                <a:rPr lang="en-US" sz="2400" i="1">
                                  <a:latin typeface="Cambria Math" panose="02040503050406030204" pitchFamily="18" charset="0"/>
                                </a:rPr>
                                <m:t>2</m:t>
                              </m:r>
                            </m:sup>
                          </m:sSubSup>
                          <m:r>
                            <a:rPr lang="en-US" sz="2400" i="1">
                              <a:latin typeface="Cambria Math" panose="02040503050406030204" pitchFamily="18" charset="0"/>
                            </a:rPr>
                            <m:t>𝑉𝑎𝑟</m:t>
                          </m:r>
                          <m:d>
                            <m:dPr>
                              <m:ctrlPr>
                                <a:rPr lang="en-CA" sz="2400" i="1">
                                  <a:latin typeface="Cambria Math" panose="02040503050406030204" pitchFamily="18" charset="0"/>
                                </a:rPr>
                              </m:ctrlPr>
                            </m:dPr>
                            <m:e>
                              <m:r>
                                <a:rPr lang="en-US" sz="2400" i="1">
                                  <a:latin typeface="Cambria Math" panose="02040503050406030204" pitchFamily="18" charset="0"/>
                                </a:rPr>
                                <m:t>𝑍</m:t>
                              </m:r>
                            </m:e>
                          </m:d>
                        </m:den>
                      </m:f>
                      <m:r>
                        <a:rPr lang="en-US" sz="2400">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oMath>
                  </m:oMathPara>
                </a14:m>
                <a:endParaRPr lang="en-US" sz="2400" dirty="0">
                  <a:latin typeface="+mn-lt"/>
                </a:endParaRPr>
              </a:p>
              <a:p>
                <a:endParaRPr lang="en-US" dirty="0">
                  <a:latin typeface="+mn-lt"/>
                </a:endParaRPr>
              </a:p>
              <a:p>
                <a:r>
                  <a:rPr lang="zh-CN" altLang="en-US" dirty="0">
                    <a:latin typeface="+mn-lt"/>
                  </a:rPr>
                  <a:t>我们看到两阶段最小二乘法</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得到的系数和间接最小二乘法得到的系数</a:t>
                </a:r>
                <a14:m>
                  <m:oMath xmlns:m="http://schemas.openxmlformats.org/officeDocument/2006/math">
                    <m:sSup>
                      <m:sSupPr>
                        <m:ctrlPr>
                          <a:rPr lang="en-CA" i="1">
                            <a:latin typeface="Cambria Math" panose="02040503050406030204" pitchFamily="18" charset="0"/>
                          </a:rPr>
                        </m:ctrlPr>
                      </m:sSupPr>
                      <m:e>
                        <m:r>
                          <m:rPr>
                            <m:sty m:val="p"/>
                          </m:rPr>
                          <a:rPr lang="en-US">
                            <a:latin typeface="Cambria Math" panose="02040503050406030204" pitchFamily="18" charset="0"/>
                          </a:rPr>
                          <m:t>β</m:t>
                        </m:r>
                      </m:e>
                      <m:sup>
                        <m:r>
                          <a:rPr lang="en-US" i="1">
                            <a:latin typeface="Cambria Math" panose="02040503050406030204" pitchFamily="18" charset="0"/>
                          </a:rPr>
                          <m:t>𝐼𝐿𝑆</m:t>
                        </m:r>
                      </m:sup>
                    </m:sSup>
                  </m:oMath>
                </a14:m>
                <a:r>
                  <a:rPr lang="zh-CN" altLang="en-US" dirty="0">
                    <a:latin typeface="+mn-lt"/>
                  </a:rPr>
                  <a:t>是一样的</a:t>
                </a:r>
                <a:r>
                  <a:rPr lang="en-US" altLang="zh-CN" dirty="0">
                    <a:latin typeface="+mn-lt"/>
                  </a:rPr>
                  <a:t>,</a:t>
                </a:r>
                <a:endParaRPr lang="en-US"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𝐼𝐿𝑆</m:t>
                          </m:r>
                        </m:sup>
                      </m:sSubSup>
                      <m:r>
                        <a:rPr lang="en-US">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num>
                        <m:den>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den>
                      </m:f>
                    </m:oMath>
                  </m:oMathPara>
                </a14:m>
                <a:endParaRPr lang="en-US"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040" t="-676" r="-594"/>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8E2280C-DBFF-4F9A-A11B-E11FBC8D45C2}"/>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450454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工具变量数量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buFont typeface="Arial" panose="020B0604020202020204" pitchFamily="34" charset="0"/>
                  <a:buChar char="•"/>
                </a:pPr>
                <a:r>
                  <a:rPr lang="zh-CN" altLang="en-US" dirty="0">
                    <a:latin typeface="+mn-lt"/>
                  </a:rPr>
                  <a:t>识别不足：工具变量的数量</a:t>
                </a:r>
                <a:r>
                  <a:rPr lang="en-US" dirty="0">
                    <a:latin typeface="+mn-lt"/>
                  </a:rPr>
                  <a:t>&lt;</a:t>
                </a:r>
                <a:r>
                  <a:rPr lang="zh-CN" altLang="en-US" dirty="0">
                    <a:latin typeface="+mn-lt"/>
                  </a:rPr>
                  <a:t>内生变量的数量。这两种方法都没法估计出模型中内生变量的系数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a:t>
                </a:r>
                <a:endParaRPr lang="en-US" altLang="zh-CN" dirty="0">
                  <a:latin typeface="+mn-lt"/>
                </a:endParaRPr>
              </a:p>
              <a:p>
                <a:pPr marL="457200" indent="-457200">
                  <a:buFont typeface="Arial" panose="020B0604020202020204" pitchFamily="34" charset="0"/>
                  <a:buChar char="•"/>
                </a:pPr>
                <a:endParaRPr lang="en-US" altLang="zh-CN" dirty="0">
                  <a:latin typeface="+mn-lt"/>
                </a:endParaRPr>
              </a:p>
              <a:p>
                <a:pPr marL="457200" indent="-457200">
                  <a:buFont typeface="Arial" panose="020B0604020202020204" pitchFamily="34" charset="0"/>
                  <a:buChar char="•"/>
                </a:pPr>
                <a:endParaRPr lang="en-US" altLang="zh-CN" dirty="0">
                  <a:latin typeface="+mn-lt"/>
                </a:endParaRPr>
              </a:p>
              <a:p>
                <a:pPr marL="457200" indent="-457200">
                  <a:buFont typeface="Arial" panose="020B0604020202020204" pitchFamily="34" charset="0"/>
                  <a:buChar char="•"/>
                </a:pPr>
                <a:r>
                  <a:rPr lang="zh-CN" altLang="en-US" dirty="0">
                    <a:latin typeface="+mn-lt"/>
                  </a:rPr>
                  <a:t>刚好识别：工具变量数量</a:t>
                </a:r>
                <a:r>
                  <a:rPr lang="en-US" dirty="0">
                    <a:latin typeface="+mn-lt"/>
                  </a:rPr>
                  <a:t>=</a:t>
                </a:r>
                <a:r>
                  <a:rPr lang="zh-CN" altLang="en-US" dirty="0">
                    <a:latin typeface="+mn-lt"/>
                  </a:rPr>
                  <a:t>内生变量数量。模型中内生变量的系数</a:t>
                </a:r>
                <a14:m>
                  <m:oMath xmlns:m="http://schemas.openxmlformats.org/officeDocument/2006/math">
                    <m:r>
                      <a:rPr lang="en-US" i="1">
                        <a:latin typeface="Cambria Math" panose="02040503050406030204" pitchFamily="18" charset="0"/>
                      </a:rPr>
                      <m:t>𝛽</m:t>
                    </m:r>
                  </m:oMath>
                </a14:m>
                <a:r>
                  <a:rPr lang="zh-CN" altLang="en-US" dirty="0">
                    <a:latin typeface="+mn-lt"/>
                  </a:rPr>
                  <a:t>可以得到唯一的估计值，比如模型只有一个内生变量和一个工具变量，</a:t>
                </a:r>
                <a:r>
                  <a:rPr lang="en-US" dirty="0">
                    <a:latin typeface="+mn-lt"/>
                  </a:rPr>
                  <a:t>ISL</a:t>
                </a:r>
                <a:r>
                  <a:rPr lang="zh-CN" altLang="en-US" dirty="0">
                    <a:latin typeface="+mn-lt"/>
                  </a:rPr>
                  <a:t>法和</a:t>
                </a:r>
                <a:r>
                  <a:rPr lang="en-US" dirty="0">
                    <a:latin typeface="+mn-lt"/>
                  </a:rPr>
                  <a:t>2LSL</a:t>
                </a:r>
                <a:r>
                  <a:rPr lang="zh-CN" altLang="en-US" dirty="0">
                    <a:latin typeface="+mn-lt"/>
                  </a:rPr>
                  <a:t>法将得到相同的唯一解。</a:t>
                </a:r>
                <a:endParaRPr lang="en-US" altLang="zh-CN" dirty="0">
                  <a:latin typeface="+mn-lt"/>
                </a:endParaRPr>
              </a:p>
              <a:p>
                <a:pPr marL="457200" indent="-457200">
                  <a:buFont typeface="Arial" panose="020B0604020202020204" pitchFamily="34" charset="0"/>
                  <a:buChar char="•"/>
                </a:pPr>
                <a:endParaRPr lang="en-US" dirty="0">
                  <a:latin typeface="+mn-lt"/>
                </a:endParaRPr>
              </a:p>
              <a:p>
                <a:pPr marL="457200" indent="-457200">
                  <a:buFont typeface="Arial" panose="020B0604020202020204" pitchFamily="34" charset="0"/>
                  <a:buChar char="•"/>
                </a:pP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6134452-F8E9-40FD-92D4-3EEAFB1F1AA3}"/>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826555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工具变量数量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marL="457200" lvl="0" indent="-457200">
                  <a:buFont typeface="Arial" panose="020B0604020202020204" pitchFamily="34" charset="0"/>
                  <a:buChar char="•"/>
                </a:pPr>
                <a:r>
                  <a:rPr lang="zh-CN" altLang="en-US" sz="2400" dirty="0">
                    <a:latin typeface="+mn-lt"/>
                  </a:rPr>
                  <a:t>过度识别：工具变量数量</a:t>
                </a:r>
                <a:r>
                  <a:rPr lang="en-US" sz="2400" dirty="0">
                    <a:latin typeface="+mn-lt"/>
                  </a:rPr>
                  <a:t>&gt;</a:t>
                </a:r>
                <a:r>
                  <a:rPr lang="zh-CN" altLang="en-US" sz="2400" dirty="0">
                    <a:latin typeface="+mn-lt"/>
                  </a:rPr>
                  <a:t>内生变量数量。如果分别使用不同工具变量，会得到不同的</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oMath>
                </a14:m>
                <a:r>
                  <a:rPr lang="zh-CN" altLang="en-US" sz="2400" dirty="0">
                    <a:latin typeface="+mn-lt"/>
                  </a:rPr>
                  <a:t>估计值。</a:t>
                </a:r>
                <a:endParaRPr lang="en-US" altLang="zh-CN" sz="2400" dirty="0">
                  <a:latin typeface="+mn-lt"/>
                </a:endParaRPr>
              </a:p>
              <a:p>
                <a:pPr lvl="0"/>
                <a:endParaRPr lang="en-US" sz="2400" dirty="0">
                  <a:latin typeface="+mn-lt"/>
                </a:endParaRPr>
              </a:p>
              <a:p>
                <a:pPr marL="457200" lvl="0" indent="-457200">
                  <a:buFont typeface="Arial" panose="020B0604020202020204" pitchFamily="34" charset="0"/>
                  <a:buChar char="•"/>
                </a:pPr>
                <a:r>
                  <a:rPr lang="en-US" sz="2400" dirty="0">
                    <a:latin typeface="+mn-lt"/>
                  </a:rPr>
                  <a:t>2SLS</a:t>
                </a:r>
                <a:r>
                  <a:rPr lang="zh-CN" altLang="en-US" sz="2400" dirty="0">
                    <a:latin typeface="+mn-lt"/>
                  </a:rPr>
                  <a:t>提供了一个多工具变量的“最佳组合“方法。它通过第一阶段的回归找到两个工具变量的线性组合</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sub>
                    </m:sSub>
                  </m:oMath>
                </a14:m>
                <a:r>
                  <a:rPr lang="zh-CN" altLang="en-US" sz="2400" dirty="0">
                    <a:latin typeface="+mn-lt"/>
                  </a:rPr>
                  <a:t>来最佳地拟合</a:t>
                </a:r>
                <a14:m>
                  <m:oMath xmlns:m="http://schemas.openxmlformats.org/officeDocument/2006/math">
                    <m:r>
                      <a:rPr lang="en-US" sz="2400" i="1">
                        <a:latin typeface="Cambria Math" panose="02040503050406030204" pitchFamily="18" charset="0"/>
                      </a:rPr>
                      <m:t>𝐷</m:t>
                    </m:r>
                  </m:oMath>
                </a14:m>
                <a:r>
                  <a:rPr lang="zh-CN" altLang="en-US" sz="2400" dirty="0">
                    <a:latin typeface="+mn-lt"/>
                  </a:rPr>
                  <a:t>，即通过回归方程：</a:t>
                </a:r>
                <a:endParaRPr lang="en-CA" sz="2400" dirty="0">
                  <a:effectLst/>
                  <a:latin typeface="+mn-lt"/>
                </a:endParaRPr>
              </a:p>
              <a:p>
                <a:pPr algn="ct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Sup>
                      <m:sSubSupPr>
                        <m:ctrlPr>
                          <a:rPr lang="en-CA"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𝑖</m:t>
                        </m:r>
                      </m:sub>
                      <m:sup>
                        <m:r>
                          <a:rPr lang="en-US" sz="2400" i="1">
                            <a:latin typeface="Cambria Math" panose="02040503050406030204" pitchFamily="18" charset="0"/>
                          </a:rPr>
                          <m:t>1</m:t>
                        </m:r>
                      </m:sup>
                    </m:sSubSup>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2</m:t>
                        </m:r>
                      </m:sub>
                    </m:sSub>
                    <m:sSubSup>
                      <m:sSubSupPr>
                        <m:ctrlPr>
                          <a:rPr lang="en-CA"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𝑖</m:t>
                        </m:r>
                      </m:sub>
                      <m:sup>
                        <m:r>
                          <a:rPr lang="en-CA" sz="2400" b="0" i="1" smtClean="0">
                            <a:latin typeface="Cambria Math" panose="02040503050406030204" pitchFamily="18" charset="0"/>
                          </a:rPr>
                          <m:t>2</m:t>
                        </m:r>
                      </m:sup>
                    </m:sSubSup>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a14:m>
                <a:r>
                  <a:rPr lang="zh-CN" altLang="en-US" sz="2400" dirty="0">
                    <a:latin typeface="+mn-lt"/>
                  </a:rPr>
                  <a:t>。</a:t>
                </a:r>
                <a:endParaRPr lang="en-CA" altLang="zh-CN" sz="2400" dirty="0">
                  <a:latin typeface="+mn-lt"/>
                </a:endParaRPr>
              </a:p>
              <a:p>
                <a:pPr marL="457200"/>
                <a:r>
                  <a:rPr lang="zh-CN" altLang="en-US" sz="2400" dirty="0">
                    <a:latin typeface="+mn-lt"/>
                  </a:rPr>
                  <a:t>第二阶段将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zh-CN" altLang="en-US" sz="2400">
                        <a:latin typeface="Cambria Math" panose="02040503050406030204" pitchFamily="18" charset="0"/>
                      </a:rPr>
                      <m:t>对</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𝐷</m:t>
                            </m:r>
                          </m:e>
                        </m:acc>
                      </m:e>
                      <m:sub>
                        <m:r>
                          <a:rPr lang="en-CA" sz="2400" i="1">
                            <a:latin typeface="Cambria Math" panose="02040503050406030204" pitchFamily="18" charset="0"/>
                          </a:rPr>
                          <m:t>𝑖</m:t>
                        </m:r>
                      </m:sub>
                    </m:sSub>
                  </m:oMath>
                </a14:m>
                <a:r>
                  <a:rPr lang="zh-CN" altLang="en-US" sz="2400" dirty="0">
                    <a:latin typeface="+mn-lt"/>
                  </a:rPr>
                  <a:t>回归：</a:t>
                </a:r>
                <a:endParaRPr lang="en-CA" sz="2400" dirty="0">
                  <a:latin typeface="+mn-lt"/>
                </a:endParaRPr>
              </a:p>
              <a:p>
                <a:pPr algn="ct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r>
                      <a:rPr lang="en-US" sz="2400" i="1">
                        <a:latin typeface="Cambria Math" panose="02040503050406030204" pitchFamily="18" charset="0"/>
                      </a:rPr>
                      <m:t>𝛼</m:t>
                    </m:r>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𝐷</m:t>
                            </m:r>
                          </m:e>
                        </m:acc>
                      </m:e>
                      <m:sub>
                        <m:r>
                          <a:rPr lang="en-CA"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𝛿</m:t>
                        </m:r>
                      </m:e>
                      <m:sub>
                        <m:r>
                          <a:rPr lang="en-US" sz="2400" i="1">
                            <a:latin typeface="Cambria Math" panose="02040503050406030204" pitchFamily="18" charset="0"/>
                          </a:rPr>
                          <m:t>𝑖</m:t>
                        </m:r>
                      </m:sub>
                    </m:sSub>
                  </m:oMath>
                </a14:m>
                <a:r>
                  <a:rPr lang="zh-CN" altLang="en-US" sz="2400" dirty="0">
                    <a:latin typeface="+mn-lt"/>
                  </a:rPr>
                  <a:t>。</a:t>
                </a:r>
                <a:endParaRPr lang="en-CA" sz="2400" dirty="0">
                  <a:latin typeface="+mn-lt"/>
                </a:endParaRPr>
              </a:p>
              <a:p>
                <a:pPr marL="457200"/>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a:latin typeface="Cambria Math" panose="02040503050406030204" pitchFamily="18" charset="0"/>
                              </a:rPr>
                              <m:t>𝐷</m:t>
                            </m:r>
                          </m:e>
                        </m:acc>
                      </m:e>
                      <m:sub>
                        <m:r>
                          <a:rPr lang="en-CA">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a:latin typeface="Cambria Math" panose="02040503050406030204" pitchFamily="18" charset="0"/>
                          </a:rPr>
                          <m:t>𝛿</m:t>
                        </m:r>
                      </m:e>
                      <m:sub>
                        <m:r>
                          <a:rPr lang="en-US">
                            <a:latin typeface="Cambria Math" panose="02040503050406030204" pitchFamily="18" charset="0"/>
                          </a:rPr>
                          <m:t>𝑖</m:t>
                        </m:r>
                      </m:sub>
                    </m:sSub>
                  </m:oMath>
                </a14:m>
                <a:r>
                  <a:rPr lang="zh-CN" altLang="en-US" dirty="0">
                    <a:latin typeface="+mn-lt"/>
                  </a:rPr>
                  <a:t>不相关，得到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a:latin typeface="Cambria Math" panose="02040503050406030204" pitchFamily="18" charset="0"/>
                              </a:rPr>
                              <m:t>𝛽</m:t>
                            </m:r>
                          </m:e>
                        </m:acc>
                      </m:e>
                      <m:sub>
                        <m:r>
                          <a:rPr lang="en-US">
                            <a:latin typeface="Cambria Math" panose="02040503050406030204" pitchFamily="18" charset="0"/>
                          </a:rPr>
                          <m:t>1</m:t>
                        </m:r>
                      </m:sub>
                      <m:sup>
                        <m:r>
                          <a:rPr lang="en-US">
                            <a:latin typeface="Cambria Math" panose="02040503050406030204" pitchFamily="18" charset="0"/>
                          </a:rPr>
                          <m:t>2</m:t>
                        </m:r>
                        <m:r>
                          <a:rPr lang="en-US">
                            <a:latin typeface="Cambria Math" panose="02040503050406030204" pitchFamily="18" charset="0"/>
                          </a:rPr>
                          <m:t>𝑆𝐿𝑆</m:t>
                        </m:r>
                      </m:sup>
                    </m:sSubSup>
                    <m:r>
                      <a:rPr lang="zh-CN" altLang="en-US">
                        <a:latin typeface="Cambria Math" panose="02040503050406030204" pitchFamily="18" charset="0"/>
                      </a:rPr>
                      <m:t>是</m:t>
                    </m:r>
                    <m:sSub>
                      <m:sSubPr>
                        <m:ctrlPr>
                          <a:rPr lang="en-CA" i="1">
                            <a:latin typeface="Cambria Math" panose="02040503050406030204" pitchFamily="18" charset="0"/>
                          </a:rPr>
                        </m:ctrlPr>
                      </m:sSubPr>
                      <m:e>
                        <m:r>
                          <a:rPr lang="en-US">
                            <a:latin typeface="Cambria Math" panose="02040503050406030204" pitchFamily="18" charset="0"/>
                          </a:rPr>
                          <m:t>𝛽</m:t>
                        </m:r>
                      </m:e>
                      <m:sub>
                        <m:r>
                          <a:rPr lang="en-US">
                            <a:latin typeface="Cambria Math" panose="02040503050406030204" pitchFamily="18" charset="0"/>
                          </a:rPr>
                          <m:t>1</m:t>
                        </m:r>
                      </m:sub>
                    </m:sSub>
                  </m:oMath>
                </a14:m>
                <a:r>
                  <a:rPr lang="zh-CN" altLang="en-US" dirty="0">
                    <a:latin typeface="+mn-lt"/>
                  </a:rPr>
                  <a:t>一致估计量。</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649" t="-162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C39FA55-41C3-442B-B136-B24175FD7A46}"/>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805816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pPr lvl="0"/>
            <a:r>
              <a:rPr lang="zh-CN" altLang="en-US" sz="3200" dirty="0">
                <a:latin typeface="DengXian" panose="02010600030101010101" pitchFamily="2" charset="-122"/>
                <a:ea typeface="DengXian" panose="02010600030101010101" pitchFamily="2" charset="-122"/>
              </a:rPr>
              <a:t>工具变量两阶段估计法</a:t>
            </a:r>
            <a:endParaRPr lang="en-CA" sz="32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E25C603F-EAB8-403B-8E3C-950C5C865518}"/>
              </a:ext>
            </a:extLst>
          </p:cNvPr>
          <p:cNvSpPr>
            <a:spLocks noGrp="1"/>
          </p:cNvSpPr>
          <p:nvPr>
            <p:ph type="ftr" sz="quarter" idx="11"/>
          </p:nvPr>
        </p:nvSpPr>
        <p:spPr>
          <a:xfrm>
            <a:off x="4114800" y="6172200"/>
            <a:ext cx="48006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623401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模型设置</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gn="just"/>
                <a:r>
                  <a:rPr lang="zh-CN" altLang="en-US" dirty="0">
                    <a:latin typeface="+mn-lt"/>
                  </a:rPr>
                  <a:t>我们要估计的结果模型是：</a:t>
                </a:r>
                <a:endParaRPr lang="en-CA" dirty="0">
                  <a:latin typeface="+mn-lt"/>
                </a:endParaRPr>
              </a:p>
              <a:p>
                <a:pPr algn="just"/>
                <a:endParaRPr lang="en-CA" i="1"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algn="just"/>
                <a:endParaRPr lang="en-CA" altLang="zh-CN" dirty="0">
                  <a:latin typeface="+mn-lt"/>
                </a:endParaRPr>
              </a:p>
              <a:p>
                <a:pPr marL="342000" algn="just"/>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是一个内生变量，</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a:t>
                </a:r>
                <a:endParaRPr lang="en-CA" altLang="zh-CN" dirty="0">
                  <a:latin typeface="+mn-lt"/>
                </a:endParaRPr>
              </a:p>
              <a:p>
                <a:pPr algn="just"/>
                <a:endParaRPr lang="en-CA" i="1" dirty="0">
                  <a:latin typeface="+mn-lt"/>
                </a:endParaRPr>
              </a:p>
              <a:p>
                <a:pPr marL="342000" algn="just"/>
                <a14:m>
                  <m:oMath xmlns:m="http://schemas.openxmlformats.org/officeDocument/2006/math">
                    <m:sSub>
                      <m:sSubPr>
                        <m:ctrlPr>
                          <a:rPr lang="en-CA" i="1" smtClean="0">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oMath>
                </a14:m>
                <a:r>
                  <a:rPr lang="zh-CN" altLang="en-US" dirty="0">
                    <a:latin typeface="+mn-lt"/>
                  </a:rPr>
                  <a:t>是其他外生变量。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有一个工具变量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zh-CN" altLang="en-US" b="0" i="0" smtClean="0">
                        <a:latin typeface="Cambria Math" panose="02040503050406030204" pitchFamily="18" charset="0"/>
                      </a:rPr>
                      <m:t>。</m:t>
                    </m:r>
                  </m:oMath>
                </a14:m>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B69AAD93-CB32-4B99-8D11-A18DA4D232A3}"/>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4131518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合理的工具变量需要满足的条件</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67640" y="1066800"/>
                <a:ext cx="8991600" cy="5638800"/>
              </a:xfrm>
            </p:spPr>
            <p:txBody>
              <a:bodyPr/>
              <a:lstStyle/>
              <a:p>
                <a:pPr marL="342900" indent="-342900">
                  <a:buFont typeface="Arial" panose="020B0604020202020204" pitchFamily="34" charset="0"/>
                  <a:buChar char="•"/>
                </a:pPr>
                <a:r>
                  <a:rPr lang="zh-CN" altLang="en-US" b="1" dirty="0">
                    <a:latin typeface="+mn-lt"/>
                  </a:rPr>
                  <a:t>外生性</a:t>
                </a:r>
                <a14:m>
                  <m:oMath xmlns:m="http://schemas.openxmlformats.org/officeDocument/2006/math">
                    <m:r>
                      <a:rPr lang="zh-CN" altLang="en-US" b="1" dirty="0">
                        <a:latin typeface="Cambria Math" panose="02040503050406030204" pitchFamily="18" charset="0"/>
                      </a:rPr>
                      <m:t>（</m:t>
                    </m:r>
                  </m:oMath>
                </a14:m>
                <a:r>
                  <a:rPr lang="zh-CN" altLang="en-US" b="1" dirty="0">
                    <a:latin typeface="+mn-lt"/>
                  </a:rPr>
                  <a:t>干净</a:t>
                </a:r>
                <a14:m>
                  <m:oMath xmlns:m="http://schemas.openxmlformats.org/officeDocument/2006/math">
                    <m:r>
                      <a:rPr lang="zh-CN" altLang="en-US" b="1" dirty="0">
                        <a:latin typeface="Cambria Math" panose="02040503050406030204" pitchFamily="18" charset="0"/>
                      </a:rPr>
                      <m:t>）</m:t>
                    </m:r>
                  </m:oMath>
                </a14:m>
                <a:r>
                  <a:rPr lang="zh-CN" altLang="en-US" dirty="0">
                    <a:latin typeface="+mn-lt"/>
                  </a:rPr>
                  <a:t>：</a:t>
                </a:r>
                <a14:m>
                  <m:oMath xmlns:m="http://schemas.openxmlformats.org/officeDocument/2006/math">
                    <m:r>
                      <a:rPr lang="zh-CN" altLang="en-US" i="1">
                        <a:latin typeface="Cambria Math" panose="02040503050406030204" pitchFamily="18" charset="0"/>
                      </a:rPr>
                      <m:t> </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和结果模型中的干扰项</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latin typeface="+mn-lt"/>
                  </a:rPr>
                  <a:t>不相关， </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b="1" dirty="0">
                    <a:latin typeface="+mn-lt"/>
                  </a:rPr>
                  <a:t>，即当控制了模型里所有解释变量（包括内生变量和其他外生变量变量）对</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m:t>
                        </m:r>
                      </m:sub>
                    </m:sSub>
                  </m:oMath>
                </a14:m>
                <a:r>
                  <a:rPr lang="zh-CN" altLang="en-US" b="1" dirty="0">
                    <a:latin typeface="+mn-lt"/>
                  </a:rPr>
                  <a:t>的作用后，</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𝟏</m:t>
                        </m:r>
                        <m:r>
                          <a:rPr lang="en-US" b="1" i="1">
                            <a:latin typeface="Cambria Math" panose="02040503050406030204" pitchFamily="18" charset="0"/>
                          </a:rPr>
                          <m:t>𝒊</m:t>
                        </m:r>
                      </m:sub>
                    </m:sSub>
                  </m:oMath>
                </a14:m>
                <a:r>
                  <a:rPr lang="zh-CN" altLang="en-US" b="1" dirty="0">
                    <a:latin typeface="+mn-lt"/>
                  </a:rPr>
                  <a:t>对</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m:t>
                        </m:r>
                      </m:sub>
                    </m:sSub>
                  </m:oMath>
                </a14:m>
                <a:r>
                  <a:rPr lang="zh-CN" altLang="en-US" b="1" dirty="0">
                    <a:latin typeface="+mn-lt"/>
                  </a:rPr>
                  <a:t>没有作用</a:t>
                </a:r>
                <a:r>
                  <a:rPr lang="zh-CN" altLang="en-US" dirty="0">
                    <a:latin typeface="+mn-lt"/>
                  </a:rPr>
                  <a:t>。</a:t>
                </a:r>
                <a:endParaRPr lang="en-US" altLang="zh-CN" b="1" dirty="0">
                  <a:latin typeface="+mn-lt"/>
                </a:endParaRPr>
              </a:p>
              <a:p>
                <a:pPr algn="just"/>
                <a:endParaRPr lang="en-US" b="1" dirty="0">
                  <a:latin typeface="+mn-lt"/>
                </a:endParaRPr>
              </a:p>
              <a:p>
                <a:pPr marL="342900" indent="-342900" algn="just">
                  <a:buFont typeface="Arial" panose="020B0604020202020204" pitchFamily="34" charset="0"/>
                  <a:buChar char="•"/>
                </a:pPr>
                <a:r>
                  <a:rPr lang="zh-CN" altLang="en-US" b="1" dirty="0">
                    <a:latin typeface="+mn-lt"/>
                  </a:rPr>
                  <a:t>相关性（有用）</a:t>
                </a:r>
                <a:r>
                  <a:rPr lang="zh-CN" altLang="en-US" dirty="0">
                    <a:latin typeface="+mn-lt"/>
                  </a:rPr>
                  <a:t>：在内生变量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zh-CN" altLang="en-US">
                        <a:latin typeface="Cambria Math" panose="02040503050406030204" pitchFamily="18" charset="0"/>
                      </a:rPr>
                      <m:t>和</m:t>
                    </m:r>
                  </m:oMath>
                </a14:m>
                <a:r>
                  <a:rPr lang="zh-CN" altLang="en-US" dirty="0">
                    <a:latin typeface="+mn-lt"/>
                  </a:rPr>
                  <a:t>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和其它外生变量的回归关系中，</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a14:m>
                <a:r>
                  <a:rPr lang="zh-CN" altLang="en-US" dirty="0">
                    <a:latin typeface="+mn-lt"/>
                  </a:rPr>
                  <a:t>，</a:t>
                </a:r>
                <a:endParaRPr lang="en-CA" dirty="0">
                  <a:latin typeface="+mn-lt"/>
                </a:endParaRPr>
              </a:p>
              <a:p>
                <a:pPr marL="342000" algn="just"/>
                <a:r>
                  <a:rPr lang="zh-CN" altLang="en-US" dirty="0">
                    <a:latin typeface="+mn-lt"/>
                  </a:rPr>
                  <a:t>工具变量的系数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r>
                      <a:rPr lang="en-US">
                        <a:latin typeface="Cambria Math" panose="02040503050406030204" pitchFamily="18" charset="0"/>
                      </a:rPr>
                      <m:t>≠0</m:t>
                    </m:r>
                  </m:oMath>
                </a14:m>
                <a:r>
                  <a:rPr lang="zh-CN" altLang="en-US" dirty="0">
                    <a:latin typeface="+mn-lt"/>
                  </a:rPr>
                  <a:t>。即当控制了模型里所有外生变量和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的相关性后，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仍然存在相关性。具体而言，</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67640" y="1066800"/>
                <a:ext cx="8991600" cy="5638800"/>
              </a:xfrm>
              <a:blipFill>
                <a:blip r:embed="rId2"/>
                <a:stretch>
                  <a:fillRect l="-564" t="-1577" r="-98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1CB8E88-C4D2-435B-B747-5A6DC20D748C}"/>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288926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合理的工具变量需要满足的条件</a:t>
            </a:r>
            <a:endParaRPr lang="en-CA" dirty="0"/>
          </a:p>
        </p:txBody>
      </p:sp>
      <p:sp>
        <p:nvSpPr>
          <p:cNvPr id="3" name="Text Placeholder 2"/>
          <p:cNvSpPr>
            <a:spLocks noGrp="1"/>
          </p:cNvSpPr>
          <p:nvPr>
            <p:ph type="body" idx="1"/>
          </p:nvPr>
        </p:nvSpPr>
        <p:spPr>
          <a:xfrm>
            <a:off x="381000" y="1556099"/>
            <a:ext cx="8153400" cy="5638800"/>
          </a:xfrm>
        </p:spPr>
        <p:txBody>
          <a:bodyPr/>
          <a:lstStyle/>
          <a:p>
            <a:endParaRPr lang="en-CA" dirty="0"/>
          </a:p>
        </p:txBody>
      </p:sp>
      <p:grpSp>
        <p:nvGrpSpPr>
          <p:cNvPr id="4" name="Group 3"/>
          <p:cNvGrpSpPr/>
          <p:nvPr/>
        </p:nvGrpSpPr>
        <p:grpSpPr>
          <a:xfrm>
            <a:off x="544701" y="2458957"/>
            <a:ext cx="3048000" cy="2895600"/>
            <a:chOff x="1" y="0"/>
            <a:chExt cx="1997075" cy="2036364"/>
          </a:xfrm>
        </p:grpSpPr>
        <p:grpSp>
          <p:nvGrpSpPr>
            <p:cNvPr id="5" name="Group 4"/>
            <p:cNvGrpSpPr/>
            <p:nvPr/>
          </p:nvGrpSpPr>
          <p:grpSpPr>
            <a:xfrm>
              <a:off x="1" y="0"/>
              <a:ext cx="1997075" cy="1256123"/>
              <a:chOff x="104766" y="92247"/>
              <a:chExt cx="1998449" cy="1087139"/>
            </a:xfrm>
          </p:grpSpPr>
          <p:grpSp>
            <p:nvGrpSpPr>
              <p:cNvPr id="11" name="Group 10"/>
              <p:cNvGrpSpPr/>
              <p:nvPr/>
            </p:nvGrpSpPr>
            <p:grpSpPr>
              <a:xfrm>
                <a:off x="104766" y="92247"/>
                <a:ext cx="1998449" cy="1087139"/>
                <a:chOff x="104766" y="92247"/>
                <a:chExt cx="1998449" cy="1087139"/>
              </a:xfrm>
            </p:grpSpPr>
            <p:sp>
              <p:nvSpPr>
                <p:cNvPr id="13" name="Flowchart: Connector 12"/>
                <p:cNvSpPr/>
                <p:nvPr/>
              </p:nvSpPr>
              <p:spPr>
                <a:xfrm>
                  <a:off x="1030429" y="367546"/>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14" name="Group 13"/>
                <p:cNvGrpSpPr/>
                <p:nvPr/>
              </p:nvGrpSpPr>
              <p:grpSpPr>
                <a:xfrm>
                  <a:off x="104766" y="92247"/>
                  <a:ext cx="1998449" cy="1087139"/>
                  <a:chOff x="104766" y="92247"/>
                  <a:chExt cx="1998449" cy="1087139"/>
                </a:xfrm>
              </p:grpSpPr>
              <p:cxnSp>
                <p:nvCxnSpPr>
                  <p:cNvPr id="15" name="Straight Arrow Connector 14"/>
                  <p:cNvCxnSpPr/>
                  <p:nvPr/>
                </p:nvCxnSpPr>
                <p:spPr>
                  <a:xfrm flipH="1">
                    <a:off x="511109" y="457200"/>
                    <a:ext cx="498542" cy="461837"/>
                  </a:xfrm>
                  <a:prstGeom prst="straightConnector1">
                    <a:avLst/>
                  </a:prstGeom>
                  <a:noFill/>
                  <a:ln w="6350" cap="flat" cmpd="sng" algn="ctr">
                    <a:solidFill>
                      <a:srgbClr val="5B9BD5"/>
                    </a:solidFill>
                    <a:prstDash val="solid"/>
                    <a:miter lim="800000"/>
                    <a:tailEnd type="triangle"/>
                  </a:ln>
                  <a:effectLst/>
                </p:spPr>
              </p:cxnSp>
              <p:sp>
                <p:nvSpPr>
                  <p:cNvPr id="16" name="Flowchart: Connector 15"/>
                  <p:cNvSpPr/>
                  <p:nvPr/>
                </p:nvSpPr>
                <p:spPr>
                  <a:xfrm>
                    <a:off x="1756252" y="957709"/>
                    <a:ext cx="88900" cy="8255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17" name="Straight Arrow Connector 16"/>
                  <p:cNvCxnSpPr/>
                  <p:nvPr/>
                </p:nvCxnSpPr>
                <p:spPr>
                  <a:xfrm flipV="1">
                    <a:off x="536153" y="1015076"/>
                    <a:ext cx="1233066" cy="5313"/>
                  </a:xfrm>
                  <a:prstGeom prst="straightConnector1">
                    <a:avLst/>
                  </a:prstGeom>
                  <a:noFill/>
                  <a:ln w="6350" cap="flat" cmpd="sng" algn="ctr">
                    <a:solidFill>
                      <a:srgbClr val="5B9BD5"/>
                    </a:solidFill>
                    <a:prstDash val="solid"/>
                    <a:miter lim="800000"/>
                    <a:tailEnd type="triangle"/>
                  </a:ln>
                  <a:effectLst/>
                </p:spPr>
              </p:cxnSp>
              <p:sp>
                <p:nvSpPr>
                  <p:cNvPr id="18" name="Flowchart: Connector 17"/>
                  <p:cNvSpPr/>
                  <p:nvPr/>
                </p:nvSpPr>
                <p:spPr>
                  <a:xfrm>
                    <a:off x="428694" y="925400"/>
                    <a:ext cx="88900" cy="8255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9" name="Text Box 92"/>
                  <p:cNvSpPr txBox="1"/>
                  <p:nvPr/>
                </p:nvSpPr>
                <p:spPr>
                  <a:xfrm>
                    <a:off x="939800" y="92247"/>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Calibri" panose="020F0502020204030204" pitchFamily="34" charset="0"/>
                        <a:ea typeface="等线" panose="02010600030101010101" pitchFamily="2" charset="-122"/>
                        <a:cs typeface="Times New Roman" panose="02020603050405020304" pitchFamily="18" charset="0"/>
                      </a:rPr>
                      <a:t>e</a:t>
                    </a:r>
                  </a:p>
                </p:txBody>
              </p:sp>
              <mc:AlternateContent xmlns:mc="http://schemas.openxmlformats.org/markup-compatibility/2006" xmlns:a14="http://schemas.microsoft.com/office/drawing/2010/main">
                <mc:Choice Requires="a14">
                  <p:sp>
                    <p:nvSpPr>
                      <p:cNvPr id="20" name="Text Box 93"/>
                      <p:cNvSpPr txBox="1"/>
                      <p:nvPr/>
                    </p:nvSpPr>
                    <p:spPr>
                      <a:xfrm>
                        <a:off x="104766" y="885514"/>
                        <a:ext cx="261536"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𝐷</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0" name="Text Box 93"/>
                      <p:cNvSpPr txBox="1">
                        <a:spLocks noRot="1" noChangeAspect="1" noMove="1" noResize="1" noEditPoints="1" noAdjustHandles="1" noChangeArrowheads="1" noChangeShapeType="1" noTextEdit="1"/>
                      </p:cNvSpPr>
                      <p:nvPr/>
                    </p:nvSpPr>
                    <p:spPr>
                      <a:xfrm>
                        <a:off x="104766" y="885514"/>
                        <a:ext cx="261536" cy="260350"/>
                      </a:xfrm>
                      <a:prstGeom prst="rect">
                        <a:avLst/>
                      </a:prstGeom>
                      <a:blipFill>
                        <a:blip r:embed="rId2"/>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1" name="Text Box 94"/>
                      <p:cNvSpPr txBox="1"/>
                      <p:nvPr/>
                    </p:nvSpPr>
                    <p:spPr>
                      <a:xfrm>
                        <a:off x="1880965" y="919036"/>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1" name="Text Box 94"/>
                      <p:cNvSpPr txBox="1">
                        <a:spLocks noRot="1" noChangeAspect="1" noMove="1" noResize="1" noEditPoints="1" noAdjustHandles="1" noChangeArrowheads="1" noChangeShapeType="1" noTextEdit="1"/>
                      </p:cNvSpPr>
                      <p:nvPr/>
                    </p:nvSpPr>
                    <p:spPr>
                      <a:xfrm>
                        <a:off x="1880965" y="919036"/>
                        <a:ext cx="222250" cy="260350"/>
                      </a:xfrm>
                      <a:prstGeom prst="rect">
                        <a:avLst/>
                      </a:prstGeom>
                      <a:blipFill>
                        <a:blip r:embed="rId3"/>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2" name="Text Box 95"/>
                      <p:cNvSpPr txBox="1"/>
                      <p:nvPr/>
                    </p:nvSpPr>
                    <p:spPr>
                      <a:xfrm>
                        <a:off x="939800" y="735229"/>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2" name="Text Box 95"/>
                      <p:cNvSpPr txBox="1">
                        <a:spLocks noRot="1" noChangeAspect="1" noMove="1" noResize="1" noEditPoints="1" noAdjustHandles="1" noChangeArrowheads="1" noChangeShapeType="1" noTextEdit="1"/>
                      </p:cNvSpPr>
                      <p:nvPr/>
                    </p:nvSpPr>
                    <p:spPr>
                      <a:xfrm>
                        <a:off x="939800" y="735229"/>
                        <a:ext cx="222250" cy="260350"/>
                      </a:xfrm>
                      <a:prstGeom prst="rect">
                        <a:avLst/>
                      </a:prstGeom>
                      <a:blipFill>
                        <a:blip r:embed="rId4"/>
                        <a:stretch>
                          <a:fillRect r="-8929"/>
                        </a:stretch>
                      </a:blipFill>
                      <a:ln w="12700" cap="flat" cmpd="sng" algn="ctr">
                        <a:noFill/>
                        <a:prstDash val="solid"/>
                        <a:miter lim="800000"/>
                      </a:ln>
                      <a:effectLst/>
                    </p:spPr>
                    <p:txBody>
                      <a:bodyPr/>
                      <a:lstStyle/>
                      <a:p>
                        <a:r>
                          <a:rPr lang="en-CA">
                            <a:noFill/>
                          </a:rPr>
                          <a:t> </a:t>
                        </a:r>
                      </a:p>
                    </p:txBody>
                  </p:sp>
                </mc:Fallback>
              </mc:AlternateContent>
            </p:grpSp>
          </p:grpSp>
          <p:cxnSp>
            <p:nvCxnSpPr>
              <p:cNvPr id="12" name="Straight Arrow Connector 11"/>
              <p:cNvCxnSpPr/>
              <p:nvPr/>
            </p:nvCxnSpPr>
            <p:spPr>
              <a:xfrm>
                <a:off x="1130300" y="457200"/>
                <a:ext cx="600007" cy="485707"/>
              </a:xfrm>
              <a:prstGeom prst="straightConnector1">
                <a:avLst/>
              </a:prstGeom>
              <a:noFill/>
              <a:ln w="6350" cap="flat" cmpd="sng" algn="ctr">
                <a:solidFill>
                  <a:srgbClr val="5B9BD5"/>
                </a:solidFill>
                <a:prstDash val="solid"/>
                <a:miter lim="800000"/>
                <a:tailEnd type="triangle"/>
              </a:ln>
              <a:effectLst/>
            </p:spPr>
          </p:cxnSp>
        </p:grpSp>
        <p:grpSp>
          <p:nvGrpSpPr>
            <p:cNvPr id="6" name="Group 5"/>
            <p:cNvGrpSpPr/>
            <p:nvPr/>
          </p:nvGrpSpPr>
          <p:grpSpPr>
            <a:xfrm>
              <a:off x="302930" y="1093914"/>
              <a:ext cx="1329347" cy="942450"/>
              <a:chOff x="0" y="0"/>
              <a:chExt cx="1329347" cy="942450"/>
            </a:xfrm>
          </p:grpSpPr>
          <p:cxnSp>
            <p:nvCxnSpPr>
              <p:cNvPr id="7" name="Straight Arrow Connector 6"/>
              <p:cNvCxnSpPr/>
              <p:nvPr/>
            </p:nvCxnSpPr>
            <p:spPr>
              <a:xfrm flipH="1" flipV="1">
                <a:off x="100977" y="0"/>
                <a:ext cx="510493" cy="538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57325" y="39269"/>
                <a:ext cx="572022" cy="454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Flowchart: Connector 8"/>
              <p:cNvSpPr/>
              <p:nvPr/>
            </p:nvSpPr>
            <p:spPr>
              <a:xfrm>
                <a:off x="617080" y="499274"/>
                <a:ext cx="88877" cy="95406"/>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10" name="Text Box 149"/>
                  <p:cNvSpPr txBox="1"/>
                  <p:nvPr/>
                </p:nvSpPr>
                <p:spPr>
                  <a:xfrm>
                    <a:off x="0" y="594641"/>
                    <a:ext cx="1239770" cy="34780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borderBox>
                            <m:borderBox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borderBoxPr>
                            <m:e>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2</m:t>
                                  </m:r>
                                </m:sub>
                              </m:sSub>
                              <m:r>
                                <a:rPr lang="en-US" sz="24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𝑖</m:t>
                                  </m:r>
                                </m:sub>
                              </m:sSub>
                            </m:e>
                          </m:borderBox>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10" name="Text Box 149"/>
                  <p:cNvSpPr txBox="1">
                    <a:spLocks noRot="1" noChangeAspect="1" noMove="1" noResize="1" noEditPoints="1" noAdjustHandles="1" noChangeArrowheads="1" noChangeShapeType="1" noTextEdit="1"/>
                  </p:cNvSpPr>
                  <p:nvPr/>
                </p:nvSpPr>
                <p:spPr>
                  <a:xfrm>
                    <a:off x="0" y="594641"/>
                    <a:ext cx="1239770" cy="347809"/>
                  </a:xfrm>
                  <a:prstGeom prst="rect">
                    <a:avLst/>
                  </a:prstGeom>
                  <a:blipFill>
                    <a:blip r:embed="rId5"/>
                    <a:stretch>
                      <a:fillRect b="-7407"/>
                    </a:stretch>
                  </a:blipFill>
                  <a:ln w="6350">
                    <a:noFill/>
                  </a:ln>
                </p:spPr>
                <p:txBody>
                  <a:bodyPr/>
                  <a:lstStyle/>
                  <a:p>
                    <a:r>
                      <a:rPr lang="en-CA">
                        <a:noFill/>
                      </a:rPr>
                      <a:t> </a:t>
                    </a:r>
                  </a:p>
                </p:txBody>
              </p:sp>
            </mc:Fallback>
          </mc:AlternateContent>
        </p:grpSp>
      </p:grpSp>
      <p:grpSp>
        <p:nvGrpSpPr>
          <p:cNvPr id="23" name="Group 22"/>
          <p:cNvGrpSpPr/>
          <p:nvPr/>
        </p:nvGrpSpPr>
        <p:grpSpPr>
          <a:xfrm>
            <a:off x="4311040" y="2393687"/>
            <a:ext cx="3792731" cy="3352800"/>
            <a:chOff x="0" y="0"/>
            <a:chExt cx="2793361" cy="2075169"/>
          </a:xfrm>
        </p:grpSpPr>
        <p:grpSp>
          <p:nvGrpSpPr>
            <p:cNvPr id="24" name="Group 23"/>
            <p:cNvGrpSpPr/>
            <p:nvPr/>
          </p:nvGrpSpPr>
          <p:grpSpPr>
            <a:xfrm>
              <a:off x="0" y="0"/>
              <a:ext cx="2793361" cy="1261742"/>
              <a:chOff x="49610" y="0"/>
              <a:chExt cx="2366231" cy="1158253"/>
            </a:xfrm>
          </p:grpSpPr>
          <p:grpSp>
            <p:nvGrpSpPr>
              <p:cNvPr id="31" name="Group 30"/>
              <p:cNvGrpSpPr/>
              <p:nvPr/>
            </p:nvGrpSpPr>
            <p:grpSpPr>
              <a:xfrm>
                <a:off x="49610" y="0"/>
                <a:ext cx="2366231" cy="1158253"/>
                <a:chOff x="312282" y="89830"/>
                <a:chExt cx="2598848" cy="1059689"/>
              </a:xfrm>
            </p:grpSpPr>
            <mc:AlternateContent xmlns:mc="http://schemas.openxmlformats.org/markup-compatibility/2006" xmlns:a14="http://schemas.microsoft.com/office/drawing/2010/main">
              <mc:Choice Requires="a14">
                <p:sp>
                  <p:nvSpPr>
                    <p:cNvPr id="35" name="Text Box 122"/>
                    <p:cNvSpPr txBox="1"/>
                    <p:nvPr/>
                  </p:nvSpPr>
                  <p:spPr>
                    <a:xfrm>
                      <a:off x="312282" y="769286"/>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𝑍</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5" name="Text Box 122"/>
                    <p:cNvSpPr txBox="1">
                      <a:spLocks noRot="1" noChangeAspect="1" noMove="1" noResize="1" noEditPoints="1" noAdjustHandles="1" noChangeArrowheads="1" noChangeShapeType="1" noTextEdit="1"/>
                    </p:cNvSpPr>
                    <p:nvPr/>
                  </p:nvSpPr>
                  <p:spPr>
                    <a:xfrm>
                      <a:off x="312282" y="769286"/>
                      <a:ext cx="222249" cy="260350"/>
                    </a:xfrm>
                    <a:prstGeom prst="rect">
                      <a:avLst/>
                    </a:prstGeom>
                    <a:blipFill>
                      <a:blip r:embed="rId6"/>
                      <a:stretch>
                        <a:fillRect r="-16981"/>
                      </a:stretch>
                    </a:blipFill>
                    <a:ln w="12700" cap="flat" cmpd="sng" algn="ctr">
                      <a:noFill/>
                      <a:prstDash val="solid"/>
                      <a:miter lim="800000"/>
                    </a:ln>
                    <a:effectLst/>
                  </p:spPr>
                  <p:txBody>
                    <a:bodyPr/>
                    <a:lstStyle/>
                    <a:p>
                      <a:r>
                        <a:rPr lang="en-CA">
                          <a:noFill/>
                        </a:rPr>
                        <a:t> </a:t>
                      </a:r>
                    </a:p>
                  </p:txBody>
                </p:sp>
              </mc:Fallback>
            </mc:AlternateContent>
            <p:grpSp>
              <p:nvGrpSpPr>
                <p:cNvPr id="36" name="Group 35"/>
                <p:cNvGrpSpPr/>
                <p:nvPr/>
              </p:nvGrpSpPr>
              <p:grpSpPr>
                <a:xfrm>
                  <a:off x="658551" y="89830"/>
                  <a:ext cx="2252579" cy="1059689"/>
                  <a:chOff x="436301" y="89830"/>
                  <a:chExt cx="2252579" cy="1059689"/>
                </a:xfrm>
              </p:grpSpPr>
              <p:grpSp>
                <p:nvGrpSpPr>
                  <p:cNvPr id="37" name="Group 36"/>
                  <p:cNvGrpSpPr/>
                  <p:nvPr/>
                </p:nvGrpSpPr>
                <p:grpSpPr>
                  <a:xfrm>
                    <a:off x="979122" y="89830"/>
                    <a:ext cx="1709758" cy="1059689"/>
                    <a:chOff x="331422" y="89830"/>
                    <a:chExt cx="1709758" cy="1059689"/>
                  </a:xfrm>
                </p:grpSpPr>
                <p:sp>
                  <p:nvSpPr>
                    <p:cNvPr id="41" name="Flowchart: Connector 40"/>
                    <p:cNvSpPr/>
                    <p:nvPr/>
                  </p:nvSpPr>
                  <p:spPr>
                    <a:xfrm>
                      <a:off x="1009650" y="323850"/>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42" name="Group 41"/>
                    <p:cNvGrpSpPr/>
                    <p:nvPr/>
                  </p:nvGrpSpPr>
                  <p:grpSpPr>
                    <a:xfrm>
                      <a:off x="331422" y="89830"/>
                      <a:ext cx="1709758" cy="1059689"/>
                      <a:chOff x="331422" y="89830"/>
                      <a:chExt cx="1709758" cy="1059689"/>
                    </a:xfrm>
                  </p:grpSpPr>
                  <mc:AlternateContent xmlns:mc="http://schemas.openxmlformats.org/markup-compatibility/2006" xmlns:a14="http://schemas.microsoft.com/office/drawing/2010/main">
                    <mc:Choice Requires="a14">
                      <p:sp>
                        <p:nvSpPr>
                          <p:cNvPr id="43" name="Text Box 133"/>
                          <p:cNvSpPr txBox="1"/>
                          <p:nvPr/>
                        </p:nvSpPr>
                        <p:spPr>
                          <a:xfrm>
                            <a:off x="331422" y="911401"/>
                            <a:ext cx="222249" cy="238118"/>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𝐷</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3" name="Text Box 133"/>
                          <p:cNvSpPr txBox="1">
                            <a:spLocks noRot="1" noChangeAspect="1" noMove="1" noResize="1" noEditPoints="1" noAdjustHandles="1" noChangeArrowheads="1" noChangeShapeType="1" noTextEdit="1"/>
                          </p:cNvSpPr>
                          <p:nvPr/>
                        </p:nvSpPr>
                        <p:spPr>
                          <a:xfrm>
                            <a:off x="331422" y="911401"/>
                            <a:ext cx="222249" cy="238118"/>
                          </a:xfrm>
                          <a:prstGeom prst="rect">
                            <a:avLst/>
                          </a:prstGeom>
                          <a:blipFill>
                            <a:blip r:embed="rId7"/>
                            <a:stretch>
                              <a:fillRect r="-22642"/>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4" name="Text Box 127"/>
                          <p:cNvSpPr txBox="1"/>
                          <p:nvPr/>
                        </p:nvSpPr>
                        <p:spPr>
                          <a:xfrm>
                            <a:off x="869950" y="89830"/>
                            <a:ext cx="304810" cy="220694"/>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𝑒</m:t>
                                  </m:r>
                                </m:oMath>
                              </m:oMathPara>
                            </a14:m>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2400" dirty="0">
                                <a:effectLst/>
                                <a:latin typeface="Calibri" panose="020F0502020204030204" pitchFamily="34" charset="0"/>
                                <a:ea typeface="等线" panose="02010600030101010101" pitchFamily="2" charset="-122"/>
                                <a:cs typeface="Times New Roman" panose="02020603050405020304" pitchFamily="18" charset="0"/>
                              </a:rPr>
                              <a:t> </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4" name="Text Box 127"/>
                          <p:cNvSpPr txBox="1">
                            <a:spLocks noRot="1" noChangeAspect="1" noMove="1" noResize="1" noEditPoints="1" noAdjustHandles="1" noChangeArrowheads="1" noChangeShapeType="1" noTextEdit="1"/>
                          </p:cNvSpPr>
                          <p:nvPr/>
                        </p:nvSpPr>
                        <p:spPr>
                          <a:xfrm>
                            <a:off x="869950" y="89830"/>
                            <a:ext cx="304810" cy="220694"/>
                          </a:xfrm>
                          <a:prstGeom prst="rect">
                            <a:avLst/>
                          </a:prstGeom>
                          <a:blipFill>
                            <a:blip r:embed="rId8"/>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5" name="Text Box 128"/>
                          <p:cNvSpPr txBox="1"/>
                          <p:nvPr/>
                        </p:nvSpPr>
                        <p:spPr>
                          <a:xfrm>
                            <a:off x="1818930" y="827455"/>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5" name="Text Box 128"/>
                          <p:cNvSpPr txBox="1">
                            <a:spLocks noRot="1" noChangeAspect="1" noMove="1" noResize="1" noEditPoints="1" noAdjustHandles="1" noChangeArrowheads="1" noChangeShapeType="1" noTextEdit="1"/>
                          </p:cNvSpPr>
                          <p:nvPr/>
                        </p:nvSpPr>
                        <p:spPr>
                          <a:xfrm>
                            <a:off x="1818930" y="827455"/>
                            <a:ext cx="222250" cy="260350"/>
                          </a:xfrm>
                          <a:prstGeom prst="rect">
                            <a:avLst/>
                          </a:prstGeom>
                          <a:blipFill>
                            <a:blip r:embed="rId9"/>
                            <a:stretch>
                              <a:fillRect/>
                            </a:stretch>
                          </a:blipFill>
                          <a:ln w="12700" cap="flat" cmpd="sng" algn="ctr">
                            <a:noFill/>
                            <a:prstDash val="solid"/>
                            <a:miter lim="800000"/>
                          </a:ln>
                          <a:effectLst/>
                        </p:spPr>
                        <p:txBody>
                          <a:bodyPr/>
                          <a:lstStyle/>
                          <a:p>
                            <a:r>
                              <a:rPr lang="en-CA">
                                <a:noFill/>
                              </a:rPr>
                              <a:t> </a:t>
                            </a:r>
                          </a:p>
                        </p:txBody>
                      </p:sp>
                    </mc:Fallback>
                  </mc:AlternateContent>
                  <p:cxnSp>
                    <p:nvCxnSpPr>
                      <p:cNvPr id="46" name="Straight Arrow Connector 45"/>
                      <p:cNvCxnSpPr/>
                      <p:nvPr/>
                    </p:nvCxnSpPr>
                    <p:spPr>
                      <a:xfrm flipH="1">
                        <a:off x="586009" y="394311"/>
                        <a:ext cx="435731" cy="465658"/>
                      </a:xfrm>
                      <a:prstGeom prst="straightConnector1">
                        <a:avLst/>
                      </a:prstGeom>
                      <a:noFill/>
                      <a:ln w="6350" cap="flat" cmpd="sng" algn="ctr">
                        <a:solidFill>
                          <a:srgbClr val="5B9BD5"/>
                        </a:solidFill>
                        <a:prstDash val="solid"/>
                        <a:miter lim="800000"/>
                        <a:tailEnd type="triangle"/>
                      </a:ln>
                      <a:effectLst/>
                    </p:spPr>
                  </p:cxnSp>
                  <p:sp>
                    <p:nvSpPr>
                      <p:cNvPr id="47" name="Flowchart: Connector 46"/>
                      <p:cNvSpPr/>
                      <p:nvPr/>
                    </p:nvSpPr>
                    <p:spPr>
                      <a:xfrm>
                        <a:off x="1736918" y="887737"/>
                        <a:ext cx="88900"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48" name="Straight Arrow Connector 47"/>
                      <p:cNvCxnSpPr/>
                      <p:nvPr/>
                    </p:nvCxnSpPr>
                    <p:spPr>
                      <a:xfrm>
                        <a:off x="594881" y="911763"/>
                        <a:ext cx="1067493" cy="0"/>
                      </a:xfrm>
                      <a:prstGeom prst="straightConnector1">
                        <a:avLst/>
                      </a:prstGeom>
                      <a:noFill/>
                      <a:ln w="6350" cap="flat" cmpd="sng" algn="ctr">
                        <a:solidFill>
                          <a:srgbClr val="5B9BD5"/>
                        </a:solidFill>
                        <a:prstDash val="solid"/>
                        <a:miter lim="800000"/>
                        <a:tailEnd type="triangle"/>
                      </a:ln>
                      <a:effectLst/>
                    </p:spPr>
                  </p:cxnSp>
                  <p:sp>
                    <p:nvSpPr>
                      <p:cNvPr id="49" name="Flowchart: Connector 48"/>
                      <p:cNvSpPr/>
                      <p:nvPr/>
                    </p:nvSpPr>
                    <p:spPr>
                      <a:xfrm>
                        <a:off x="505980" y="859969"/>
                        <a:ext cx="88901"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grpSp>
              <p:cxnSp>
                <p:nvCxnSpPr>
                  <p:cNvPr id="38" name="Straight Arrow Connector 37"/>
                  <p:cNvCxnSpPr/>
                  <p:nvPr/>
                </p:nvCxnSpPr>
                <p:spPr>
                  <a:xfrm>
                    <a:off x="1727812" y="394311"/>
                    <a:ext cx="633753" cy="491718"/>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39" name="Text Box 135"/>
                      <p:cNvSpPr txBox="1"/>
                      <p:nvPr/>
                    </p:nvSpPr>
                    <p:spPr>
                      <a:xfrm>
                        <a:off x="1696439" y="666438"/>
                        <a:ext cx="222249" cy="260350"/>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9" name="Text Box 135"/>
                      <p:cNvSpPr txBox="1">
                        <a:spLocks noRot="1" noChangeAspect="1" noMove="1" noResize="1" noEditPoints="1" noAdjustHandles="1" noChangeArrowheads="1" noChangeShapeType="1" noTextEdit="1"/>
                      </p:cNvSpPr>
                      <p:nvPr/>
                    </p:nvSpPr>
                    <p:spPr>
                      <a:xfrm>
                        <a:off x="1696439" y="666438"/>
                        <a:ext cx="222249" cy="260350"/>
                      </a:xfrm>
                      <a:prstGeom prst="rect">
                        <a:avLst/>
                      </a:prstGeom>
                      <a:blipFill>
                        <a:blip r:embed="rId10"/>
                        <a:stretch>
                          <a:fillRect r="-15094"/>
                        </a:stretch>
                      </a:blipFill>
                      <a:ln w="12700" cap="flat" cmpd="sng" algn="ctr">
                        <a:noFill/>
                        <a:prstDash val="solid"/>
                        <a:miter lim="800000"/>
                      </a:ln>
                      <a:effectLst/>
                    </p:spPr>
                    <p:txBody>
                      <a:bodyPr/>
                      <a:lstStyle/>
                      <a:p>
                        <a:r>
                          <a:rPr lang="en-CA">
                            <a:noFill/>
                          </a:rPr>
                          <a:t> </a:t>
                        </a:r>
                      </a:p>
                    </p:txBody>
                  </p:sp>
                </mc:Fallback>
              </mc:AlternateContent>
              <p:cxnSp>
                <p:nvCxnSpPr>
                  <p:cNvPr id="40" name="Straight Arrow Connector 39"/>
                  <p:cNvCxnSpPr/>
                  <p:nvPr/>
                </p:nvCxnSpPr>
                <p:spPr>
                  <a:xfrm flipV="1">
                    <a:off x="436301" y="896649"/>
                    <a:ext cx="738385" cy="18302"/>
                  </a:xfrm>
                  <a:prstGeom prst="straightConnector1">
                    <a:avLst/>
                  </a:prstGeom>
                  <a:noFill/>
                  <a:ln w="6350" cap="flat" cmpd="sng" algn="ctr">
                    <a:solidFill>
                      <a:srgbClr val="5B9BD5"/>
                    </a:solidFill>
                    <a:prstDash val="solid"/>
                    <a:miter lim="800000"/>
                    <a:tailEnd type="triangle"/>
                  </a:ln>
                  <a:effectLst/>
                </p:spPr>
              </p:cxnSp>
            </p:grpSp>
          </p:grpSp>
          <p:grpSp>
            <p:nvGrpSpPr>
              <p:cNvPr id="32" name="Group 31"/>
              <p:cNvGrpSpPr/>
              <p:nvPr/>
            </p:nvGrpSpPr>
            <p:grpSpPr>
              <a:xfrm>
                <a:off x="288990" y="638342"/>
                <a:ext cx="455674" cy="296832"/>
                <a:chOff x="176794" y="-214350"/>
                <a:chExt cx="455674" cy="296832"/>
              </a:xfrm>
            </p:grpSpPr>
            <p:sp>
              <p:nvSpPr>
                <p:cNvPr id="33" name="Flowchart: Connector 32"/>
                <p:cNvSpPr/>
                <p:nvPr/>
              </p:nvSpPr>
              <p:spPr>
                <a:xfrm>
                  <a:off x="176794" y="6990"/>
                  <a:ext cx="75895" cy="75492"/>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34" name="Text Box 139"/>
                    <p:cNvSpPr txBox="1"/>
                    <p:nvPr/>
                  </p:nvSpPr>
                  <p:spPr>
                    <a:xfrm>
                      <a:off x="262220" y="-214350"/>
                      <a:ext cx="370248" cy="260042"/>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γ</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4" name="Text Box 139"/>
                    <p:cNvSpPr txBox="1">
                      <a:spLocks noRot="1" noChangeAspect="1" noMove="1" noResize="1" noEditPoints="1" noAdjustHandles="1" noChangeArrowheads="1" noChangeShapeType="1" noTextEdit="1"/>
                    </p:cNvSpPr>
                    <p:nvPr/>
                  </p:nvSpPr>
                  <p:spPr>
                    <a:xfrm>
                      <a:off x="262220" y="-214350"/>
                      <a:ext cx="370248" cy="260042"/>
                    </a:xfrm>
                    <a:prstGeom prst="rect">
                      <a:avLst/>
                    </a:prstGeom>
                    <a:blipFill>
                      <a:blip r:embed="rId11"/>
                      <a:stretch>
                        <a:fillRect/>
                      </a:stretch>
                    </a:blipFill>
                    <a:ln w="12700" cap="flat" cmpd="sng" algn="ctr">
                      <a:noFill/>
                      <a:prstDash val="solid"/>
                      <a:miter lim="800000"/>
                    </a:ln>
                    <a:effectLst/>
                  </p:spPr>
                  <p:txBody>
                    <a:bodyPr/>
                    <a:lstStyle/>
                    <a:p>
                      <a:r>
                        <a:rPr lang="en-CA">
                          <a:noFill/>
                        </a:rPr>
                        <a:t> </a:t>
                      </a:r>
                    </a:p>
                  </p:txBody>
                </p:sp>
              </mc:Fallback>
            </mc:AlternateContent>
          </p:grpSp>
        </p:grpSp>
        <p:grpSp>
          <p:nvGrpSpPr>
            <p:cNvPr id="25" name="Group 24"/>
            <p:cNvGrpSpPr/>
            <p:nvPr/>
          </p:nvGrpSpPr>
          <p:grpSpPr>
            <a:xfrm>
              <a:off x="342199" y="1015377"/>
              <a:ext cx="2114900" cy="1059792"/>
              <a:chOff x="0" y="0"/>
              <a:chExt cx="2114900" cy="1059792"/>
            </a:xfrm>
          </p:grpSpPr>
          <mc:AlternateContent xmlns:mc="http://schemas.openxmlformats.org/markup-compatibility/2006" xmlns:a14="http://schemas.microsoft.com/office/drawing/2010/main">
            <mc:Choice Requires="a14">
              <p:sp>
                <p:nvSpPr>
                  <p:cNvPr id="26" name="Text Box 150"/>
                  <p:cNvSpPr txBox="1"/>
                  <p:nvPr/>
                </p:nvSpPr>
                <p:spPr>
                  <a:xfrm>
                    <a:off x="622689" y="712447"/>
                    <a:ext cx="1239520" cy="347345"/>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borderBox>
                            <m:borderBox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borderBoxPr>
                            <m:e>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2</m:t>
                                  </m:r>
                                </m:sub>
                              </m:sSub>
                              <m:r>
                                <a:rPr lang="en-US" sz="24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𝑖</m:t>
                                  </m:r>
                                </m:sub>
                              </m:sSub>
                            </m:e>
                          </m:borderBox>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6" name="Text Box 150"/>
                  <p:cNvSpPr txBox="1">
                    <a:spLocks noRot="1" noChangeAspect="1" noMove="1" noResize="1" noEditPoints="1" noAdjustHandles="1" noChangeArrowheads="1" noChangeShapeType="1" noTextEdit="1"/>
                  </p:cNvSpPr>
                  <p:nvPr/>
                </p:nvSpPr>
                <p:spPr>
                  <a:xfrm>
                    <a:off x="622689" y="712447"/>
                    <a:ext cx="1239520" cy="347345"/>
                  </a:xfrm>
                  <a:prstGeom prst="rect">
                    <a:avLst/>
                  </a:prstGeom>
                  <a:blipFill>
                    <a:blip r:embed="rId12"/>
                    <a:stretch>
                      <a:fillRect/>
                    </a:stretch>
                  </a:blipFill>
                  <a:ln w="6350">
                    <a:noFill/>
                  </a:ln>
                </p:spPr>
                <p:txBody>
                  <a:bodyPr/>
                  <a:lstStyle/>
                  <a:p>
                    <a:r>
                      <a:rPr lang="en-CA">
                        <a:noFill/>
                      </a:rPr>
                      <a:t> </a:t>
                    </a:r>
                  </a:p>
                </p:txBody>
              </p:sp>
            </mc:Fallback>
          </mc:AlternateContent>
          <p:cxnSp>
            <p:nvCxnSpPr>
              <p:cNvPr id="27" name="Straight Arrow Connector 26"/>
              <p:cNvCxnSpPr/>
              <p:nvPr/>
            </p:nvCxnSpPr>
            <p:spPr>
              <a:xfrm flipH="1" flipV="1">
                <a:off x="908790" y="16830"/>
                <a:ext cx="263661" cy="521713"/>
              </a:xfrm>
              <a:prstGeom prst="straightConnector1">
                <a:avLst/>
              </a:prstGeom>
              <a:noFill/>
              <a:ln w="6350" cap="flat" cmpd="sng" algn="ctr">
                <a:solidFill>
                  <a:srgbClr val="5B9BD5"/>
                </a:solidFill>
                <a:prstDash val="solid"/>
                <a:miter lim="800000"/>
                <a:tailEnd type="triangle"/>
              </a:ln>
              <a:effectLst/>
            </p:spPr>
          </p:cxnSp>
          <p:cxnSp>
            <p:nvCxnSpPr>
              <p:cNvPr id="28" name="Straight Arrow Connector 27"/>
              <p:cNvCxnSpPr/>
              <p:nvPr/>
            </p:nvCxnSpPr>
            <p:spPr>
              <a:xfrm flipV="1">
                <a:off x="1245379" y="56099"/>
                <a:ext cx="869521" cy="508731"/>
              </a:xfrm>
              <a:prstGeom prst="straightConnector1">
                <a:avLst/>
              </a:prstGeom>
              <a:noFill/>
              <a:ln w="6350" cap="flat" cmpd="sng" algn="ctr">
                <a:solidFill>
                  <a:srgbClr val="5B9BD5"/>
                </a:solidFill>
                <a:prstDash val="solid"/>
                <a:miter lim="800000"/>
                <a:tailEnd type="triangle"/>
              </a:ln>
              <a:effectLst/>
            </p:spPr>
          </p:cxnSp>
          <p:cxnSp>
            <p:nvCxnSpPr>
              <p:cNvPr id="29" name="Straight Arrow Connector 28"/>
              <p:cNvCxnSpPr/>
              <p:nvPr/>
            </p:nvCxnSpPr>
            <p:spPr>
              <a:xfrm flipH="1" flipV="1">
                <a:off x="0" y="0"/>
                <a:ext cx="1116354" cy="555372"/>
              </a:xfrm>
              <a:prstGeom prst="straightConnector1">
                <a:avLst/>
              </a:prstGeom>
              <a:noFill/>
              <a:ln w="6350" cap="flat" cmpd="sng" algn="ctr">
                <a:solidFill>
                  <a:srgbClr val="5B9BD5"/>
                </a:solidFill>
                <a:prstDash val="solid"/>
                <a:miter lim="800000"/>
                <a:tailEnd type="triangle"/>
              </a:ln>
              <a:effectLst/>
            </p:spPr>
          </p:cxnSp>
          <p:sp>
            <p:nvSpPr>
              <p:cNvPr id="30" name="Flowchart: Connector 29"/>
              <p:cNvSpPr/>
              <p:nvPr/>
            </p:nvSpPr>
            <p:spPr>
              <a:xfrm>
                <a:off x="1144402" y="577811"/>
                <a:ext cx="88877" cy="9538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grpSp>
      <p:sp>
        <p:nvSpPr>
          <p:cNvPr id="50" name="Footer Placeholder 49">
            <a:extLst>
              <a:ext uri="{FF2B5EF4-FFF2-40B4-BE49-F238E27FC236}">
                <a16:creationId xmlns:a16="http://schemas.microsoft.com/office/drawing/2014/main" id="{300C4C80-DC99-45EF-98EA-23218F538040}"/>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885223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模型估计：一个内生变量和一个工具变量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b="1" dirty="0"/>
                  <a:t>第一阶段</a:t>
                </a:r>
                <a:r>
                  <a:rPr lang="zh-CN" altLang="en-US" dirty="0"/>
                  <a:t>：将内生变量对工具变量和所有外生变量做回归</a:t>
                </a:r>
                <a:endParaRPr lang="en-CA" dirty="0"/>
              </a:p>
              <a:p>
                <a:endParaRPr lang="en-CA" i="1" dirty="0"/>
              </a:p>
              <a:p>
                <a:pPr/>
                <a14:m>
                  <m:oMathPara xmlns:m="http://schemas.openxmlformats.org/officeDocument/2006/math">
                    <m:oMathParaPr>
                      <m:jc m:val="centerGroup"/>
                    </m:oMathParaPr>
                    <m:oMath xmlns:m="http://schemas.openxmlformats.org/officeDocument/2006/math">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内生变量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工具变量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m:oMathPara>
                </a14:m>
                <a:endParaRPr lang="en-CA" dirty="0"/>
              </a:p>
              <a:p>
                <a:endParaRPr lang="en-CA" altLang="zh-CN" dirty="0"/>
              </a:p>
              <a:p>
                <a:r>
                  <a:rPr lang="zh-CN" altLang="en-US" dirty="0"/>
                  <a:t>用得到的估计系数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2</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𝑖</m:t>
                        </m:r>
                      </m:sub>
                    </m:sSub>
                    <m:r>
                      <a:rPr lang="en-US" i="1">
                        <a:latin typeface="Cambria Math" panose="02040503050406030204" pitchFamily="18" charset="0"/>
                      </a:rPr>
                      <m:t>)</m:t>
                    </m:r>
                  </m:oMath>
                </a14:m>
                <a:r>
                  <a:rPr lang="zh-CN" altLang="en-US" dirty="0"/>
                  <a:t>计算内生变量的预测值：</a:t>
                </a:r>
                <a:endParaRPr lang="en-CA" dirty="0"/>
              </a:p>
              <a:p>
                <a:pPr algn="ct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𝑖</m:t>
                    </m:r>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oMath>
                </a14:m>
                <a:r>
                  <a:rPr lang="zh-CN" altLang="en-US" dirty="0"/>
                  <a:t>。</a:t>
                </a:r>
                <a:endParaRPr lang="en-CA" dirty="0"/>
              </a:p>
              <a:p>
                <a:r>
                  <a:rPr lang="zh-CN" altLang="en-US" dirty="0"/>
                  <a:t>这个预测值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t>不和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t>相关，它是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en-US" dirty="0"/>
                  <a:t> </a:t>
                </a:r>
                <a:r>
                  <a:rPr lang="zh-CN" altLang="en-US" dirty="0"/>
                  <a:t>中“好”的</a:t>
                </a:r>
                <a14:m>
                  <m:oMath xmlns:m="http://schemas.openxmlformats.org/officeDocument/2006/math">
                    <m:r>
                      <a:rPr lang="zh-CN" altLang="en-US">
                        <a:latin typeface="Cambria Math" panose="02040503050406030204" pitchFamily="18" charset="0"/>
                      </a:rPr>
                      <m:t>变化部分</m:t>
                    </m:r>
                  </m:oMath>
                </a14:m>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50" t="-86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5E1E8D5-A0DE-4FC0-935C-779EC92EF3EE}"/>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526963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a:xfrm>
            <a:off x="228600" y="1066800"/>
            <a:ext cx="8229600" cy="5638800"/>
          </a:xfrm>
        </p:spPr>
        <p:txBody>
          <a:bodyPr/>
          <a:lstStyle/>
          <a:p>
            <a:pPr marL="514350" lvl="0" indent="-514350">
              <a:buFont typeface="+mj-lt"/>
              <a:buAutoNum type="arabicPeriod"/>
            </a:pPr>
            <a:r>
              <a:rPr lang="zh-CN" altLang="en-US" dirty="0"/>
              <a:t>工具变量估计法的直观理解</a:t>
            </a:r>
            <a:endParaRPr lang="en-CA" dirty="0"/>
          </a:p>
          <a:p>
            <a:pPr marL="514350" lvl="0" indent="-514350">
              <a:buFont typeface="+mj-lt"/>
              <a:buAutoNum type="arabicPeriod"/>
            </a:pPr>
            <a:r>
              <a:rPr lang="zh-CN" altLang="en-US" dirty="0"/>
              <a:t>工具变量两阶段估计法</a:t>
            </a:r>
            <a:endParaRPr lang="en-CA" dirty="0"/>
          </a:p>
          <a:p>
            <a:pPr marL="514350" lvl="0" indent="-514350">
              <a:buFont typeface="+mj-lt"/>
              <a:buAutoNum type="arabicPeriod"/>
            </a:pPr>
            <a:r>
              <a:rPr lang="zh-CN" altLang="en-US" dirty="0"/>
              <a:t>工具变量估计法的局限性</a:t>
            </a:r>
            <a:endParaRPr lang="en-CA" dirty="0"/>
          </a:p>
          <a:p>
            <a:pPr marL="514350" lvl="0" indent="-514350">
              <a:buFont typeface="+mj-lt"/>
              <a:buAutoNum type="arabicPeriod"/>
            </a:pPr>
            <a:r>
              <a:rPr lang="zh-CN" altLang="en-US" dirty="0"/>
              <a:t>工具变量估计的检验</a:t>
            </a:r>
            <a:endParaRPr lang="en-CA" dirty="0"/>
          </a:p>
          <a:p>
            <a:pPr marL="514350" lvl="0" indent="-514350">
              <a:buFont typeface="+mj-lt"/>
              <a:buAutoNum type="arabicPeriod"/>
            </a:pPr>
            <a:r>
              <a:rPr lang="zh-CN" altLang="en-US" dirty="0"/>
              <a:t>工具变量使用步骤和常见问题</a:t>
            </a:r>
            <a:endParaRPr lang="en-CA" dirty="0"/>
          </a:p>
          <a:p>
            <a:endParaRPr lang="en-CA" dirty="0"/>
          </a:p>
        </p:txBody>
      </p:sp>
      <p:sp>
        <p:nvSpPr>
          <p:cNvPr id="4" name="Footer Placeholder 3">
            <a:extLst>
              <a:ext uri="{FF2B5EF4-FFF2-40B4-BE49-F238E27FC236}">
                <a16:creationId xmlns:a16="http://schemas.microsoft.com/office/drawing/2014/main" id="{3CEF8BC9-AB3C-4782-83E2-CAD8D4EAF6FF}"/>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433270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模型估计：一个内生变量和一个工具变量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066800"/>
                <a:ext cx="9067800" cy="5638800"/>
              </a:xfrm>
            </p:spPr>
            <p:txBody>
              <a:bodyPr/>
              <a:lstStyle/>
              <a:p>
                <a:r>
                  <a:rPr lang="zh-CN" altLang="en-US" b="1" dirty="0">
                    <a:latin typeface="+mn-lt"/>
                  </a:rPr>
                  <a:t>第二阶段</a:t>
                </a:r>
                <a:r>
                  <a:rPr lang="zh-CN" altLang="en-US" dirty="0">
                    <a:latin typeface="+mn-lt"/>
                  </a:rPr>
                  <a:t>：将预测值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替代结果模型中的内生变量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并进行回归</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预测值</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oMath>
                  </m:oMathPara>
                </a14:m>
                <a:endParaRPr lang="en-CA" dirty="0">
                  <a:latin typeface="+mn-lt"/>
                </a:endParaRPr>
              </a:p>
              <a:p>
                <a:endParaRPr lang="en-CA" altLang="zh-CN" dirty="0">
                  <a:latin typeface="+mn-lt"/>
                </a:endParaRPr>
              </a:p>
              <a:p>
                <a:r>
                  <a:rPr lang="zh-CN" altLang="en-US" dirty="0">
                    <a:latin typeface="+mn-lt"/>
                  </a:rPr>
                  <a:t>得到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的系数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up>
                        <m:r>
                          <a:rPr lang="en-CA" i="1">
                            <a:latin typeface="Cambria Math" panose="02040503050406030204" pitchFamily="18" charset="0"/>
                          </a:rPr>
                          <m:t>2</m:t>
                        </m:r>
                        <m:r>
                          <a:rPr lang="en-CA" i="1">
                            <a:latin typeface="Cambria Math" panose="02040503050406030204" pitchFamily="18" charset="0"/>
                          </a:rPr>
                          <m:t>𝑆𝐿𝑆</m:t>
                        </m:r>
                      </m:sup>
                    </m:sSubSup>
                  </m:oMath>
                </a14:m>
                <a:r>
                  <a:rPr lang="zh-CN" altLang="en-US" dirty="0">
                    <a:latin typeface="+mn-lt"/>
                  </a:rPr>
                  <a:t>称为样本两阶段最小二乘法（</a:t>
                </a:r>
                <a:r>
                  <a:rPr lang="en-US" dirty="0">
                    <a:latin typeface="+mn-lt"/>
                  </a:rPr>
                  <a:t>2SLS</a:t>
                </a:r>
                <a:r>
                  <a:rPr lang="zh-CN" altLang="en-US" dirty="0">
                    <a:latin typeface="+mn-lt"/>
                  </a:rPr>
                  <a:t>）系数。</a:t>
                </a:r>
                <a:endParaRPr lang="en-CA" altLang="zh-CN" dirty="0">
                  <a:latin typeface="+mn-lt"/>
                </a:endParaRPr>
              </a:p>
              <a:p>
                <a:endParaRPr lang="en-CA" altLang="zh-CN" dirty="0">
                  <a:latin typeface="+mn-lt"/>
                </a:endParaRPr>
              </a:p>
              <a:p>
                <a:r>
                  <a:rPr lang="zh-CN" altLang="en-US" dirty="0">
                    <a:latin typeface="+mn-lt"/>
                  </a:rPr>
                  <a:t>由于在第二阶段回归中只使用了</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en-US" dirty="0">
                    <a:latin typeface="+mn-lt"/>
                  </a:rPr>
                  <a:t> </a:t>
                </a:r>
                <a:r>
                  <a:rPr lang="zh-CN" altLang="en-US" dirty="0">
                    <a:latin typeface="+mn-lt"/>
                  </a:rPr>
                  <a:t>中和干扰项不相关的“好”的</a:t>
                </a:r>
                <a14:m>
                  <m:oMath xmlns:m="http://schemas.openxmlformats.org/officeDocument/2006/math">
                    <m:r>
                      <a:rPr lang="zh-CN" altLang="en-US">
                        <a:latin typeface="Cambria Math" panose="02040503050406030204" pitchFamily="18" charset="0"/>
                      </a:rPr>
                      <m:t>变化部分</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，因此得到的</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up>
                        <m:r>
                          <a:rPr lang="en-CA" i="1">
                            <a:latin typeface="Cambria Math" panose="02040503050406030204" pitchFamily="18" charset="0"/>
                          </a:rPr>
                          <m:t>2</m:t>
                        </m:r>
                        <m:r>
                          <a:rPr lang="en-CA" i="1">
                            <a:latin typeface="Cambria Math" panose="02040503050406030204" pitchFamily="18" charset="0"/>
                          </a:rPr>
                          <m:t>𝑆𝐿𝑆</m:t>
                        </m:r>
                      </m:sup>
                    </m:sSubSup>
                  </m:oMath>
                </a14:m>
                <a:r>
                  <a:rPr lang="zh-CN" altLang="en-US" dirty="0">
                    <a:latin typeface="+mn-lt"/>
                  </a:rPr>
                  <a:t>是系数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的一致估计量</a:t>
                </a:r>
                <a14:m>
                  <m:oMath xmlns:m="http://schemas.openxmlformats.org/officeDocument/2006/math">
                    <m:r>
                      <a:rPr lang="en-US" i="1">
                        <a:latin typeface="Cambria Math" panose="02040503050406030204" pitchFamily="18" charset="0"/>
                      </a:rPr>
                      <m:t>𝑝𝑙𝑖𝑚</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b="1"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066800"/>
                <a:ext cx="9067800" cy="5638800"/>
              </a:xfrm>
              <a:blipFill>
                <a:blip r:embed="rId2"/>
                <a:stretch>
                  <a:fillRect l="-83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9C672EFE-2AE2-4842-AF1A-93C7F3C1B16D}"/>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178090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30175" y="1066800"/>
                <a:ext cx="9013825" cy="5638800"/>
              </a:xfrm>
            </p:spPr>
            <p:txBody>
              <a:bodyPr/>
              <a:lstStyle/>
              <a:p>
                <a:r>
                  <a:rPr lang="en-CA" dirty="0">
                    <a:latin typeface="+mn-lt"/>
                  </a:rPr>
                  <a:t>2SLS</a:t>
                </a:r>
                <a:r>
                  <a:rPr lang="zh-CN" altLang="en-US" dirty="0">
                    <a:latin typeface="+mn-lt"/>
                  </a:rPr>
                  <a:t>可以很方便地处理有多个内生变量和多个工具变量的情况。</a:t>
                </a:r>
                <a:endParaRPr lang="en-CA" altLang="zh-CN" dirty="0">
                  <a:latin typeface="+mn-lt"/>
                </a:endParaRPr>
              </a:p>
              <a:p>
                <a:endParaRPr lang="en-CA" altLang="zh-CN" dirty="0">
                  <a:latin typeface="+mn-lt"/>
                </a:endParaRPr>
              </a:p>
              <a:p>
                <a:r>
                  <a:rPr lang="zh-CN" altLang="en-US" dirty="0">
                    <a:latin typeface="+mn-lt"/>
                  </a:rPr>
                  <a:t>假设我们要估计的模型是：</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CA" dirty="0">
                  <a:latin typeface="+mn-lt"/>
                </a:endParaRPr>
              </a:p>
              <a:p>
                <a:endParaRPr lang="en-CA" dirty="0">
                  <a:latin typeface="+mn-lt"/>
                </a:endParaRPr>
              </a:p>
              <a:p>
                <a:endParaRPr lang="en-CA" dirty="0">
                  <a:latin typeface="+mn-lt"/>
                </a:endParaRPr>
              </a:p>
              <a:p>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2</m:t>
                        </m:r>
                        <m:r>
                          <a:rPr lang="en-US" i="1">
                            <a:latin typeface="Cambria Math" panose="02040503050406030204" pitchFamily="18" charset="0"/>
                          </a:rPr>
                          <m:t>𝑖</m:t>
                        </m:r>
                      </m:sub>
                    </m:sSub>
                  </m:oMath>
                </a14:m>
                <a:r>
                  <a:rPr lang="zh-CN" altLang="en-US" dirty="0">
                    <a:latin typeface="+mn-lt"/>
                  </a:rPr>
                  <a:t>是内生变量。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有个工具变量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CA" b="0" i="1" smtClean="0">
                            <a:latin typeface="Cambria Math" panose="02040503050406030204" pitchFamily="18" charset="0"/>
                          </a:rPr>
                          <m:t>2</m:t>
                        </m:r>
                        <m:r>
                          <a:rPr lang="en-US" i="1">
                            <a:latin typeface="Cambria Math" panose="02040503050406030204" pitchFamily="18" charset="0"/>
                          </a:rPr>
                          <m:t>𝑖</m:t>
                        </m:r>
                      </m:sub>
                    </m:sSub>
                  </m:oMath>
                </a14:m>
                <a:r>
                  <a:rPr lang="zh-CN" altLang="en-US" dirty="0">
                    <a:latin typeface="+mn-lt"/>
                  </a:rPr>
                  <a:t>有两个工具变量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r>
                          <a:rPr lang="en-US" i="1">
                            <a:latin typeface="Cambria Math" panose="02040503050406030204" pitchFamily="18" charset="0"/>
                          </a:rPr>
                          <m:t>𝑖</m:t>
                        </m:r>
                      </m:sub>
                    </m:sSub>
                    <m:sSub>
                      <m:sSubPr>
                        <m:ctrlPr>
                          <a:rPr lang="en-CA" i="1">
                            <a:latin typeface="Cambria Math" panose="02040503050406030204" pitchFamily="18" charset="0"/>
                          </a:rPr>
                        </m:ctrlPr>
                      </m:sSubPr>
                      <m:e>
                        <m:r>
                          <a:rPr lang="zh-CN" altLang="en-US">
                            <a:latin typeface="Cambria Math" panose="02040503050406030204" pitchFamily="18" charset="0"/>
                          </a:rPr>
                          <m:t>和</m:t>
                        </m:r>
                        <m:r>
                          <a:rPr lang="en-US" i="1">
                            <a:latin typeface="Cambria Math" panose="02040503050406030204" pitchFamily="18" charset="0"/>
                          </a:rPr>
                          <m:t>𝑍</m:t>
                        </m:r>
                      </m:e>
                      <m:sub>
                        <m:r>
                          <a:rPr lang="en-US" i="1">
                            <a:latin typeface="Cambria Math" panose="02040503050406030204" pitchFamily="18" charset="0"/>
                          </a:rPr>
                          <m:t>3</m:t>
                        </m:r>
                        <m:r>
                          <a:rPr lang="en-US" i="1">
                            <a:latin typeface="Cambria Math" panose="02040503050406030204" pitchFamily="18" charset="0"/>
                          </a:rPr>
                          <m:t>𝑖</m:t>
                        </m:r>
                      </m:sub>
                    </m:sSub>
                  </m:oMath>
                </a14:m>
                <a:r>
                  <a:rPr lang="zh-CN" altLang="en-US" dirty="0">
                    <a:latin typeface="+mn-lt"/>
                  </a:rPr>
                  <a:t>。</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30175" y="1066800"/>
                <a:ext cx="9013825" cy="5638800"/>
              </a:xfrm>
              <a:blipFill>
                <a:blip r:embed="rId2"/>
                <a:stretch>
                  <a:fillRect l="-1014" t="-1622" r="-33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4E81A6D-B512-4E41-B36A-92453A694C80}"/>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75088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a:t>
            </a:r>
            <a:r>
              <a:rPr lang="en-CA" altLang="zh-CN" dirty="0"/>
              <a:t>:</a:t>
            </a:r>
            <a:r>
              <a:rPr lang="zh-CN" altLang="en-US" dirty="0"/>
              <a:t>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0" y="1066800"/>
                <a:ext cx="9220200" cy="5638800"/>
              </a:xfrm>
            </p:spPr>
            <p:txBody>
              <a:bodyPr/>
              <a:lstStyle/>
              <a:p>
                <a:r>
                  <a:rPr lang="zh-CN" altLang="en-US" sz="2400" b="1" dirty="0"/>
                  <a:t>第一阶段</a:t>
                </a:r>
                <a:r>
                  <a:rPr lang="zh-CN" altLang="en-US" sz="2400" dirty="0"/>
                  <a:t>：将每个内生变量单独对所有工具变量和所有其它外生变量做回归：</a:t>
                </a:r>
                <a:endParaRPr lang="en-US" altLang="zh-CN" sz="2400" dirty="0"/>
              </a:p>
              <a:p>
                <a:endParaRPr lang="en-US" altLang="zh-CN" sz="24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1</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内生变量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所有工具变量</m:t>
                              </m:r>
                            </m:e>
                          </m:eqArr>
                        </m:lim>
                      </m:limLow>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所有其他外生变量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1</m:t>
                          </m:r>
                          <m:r>
                            <a:rPr lang="en-US" sz="2400" i="1">
                              <a:latin typeface="Cambria Math" panose="02040503050406030204" pitchFamily="18" charset="0"/>
                            </a:rPr>
                            <m:t>𝑖</m:t>
                          </m:r>
                        </m:sub>
                      </m:sSub>
                    </m:oMath>
                  </m:oMathPara>
                </a14:m>
                <a:endParaRPr lang="en-CA" sz="2400" dirty="0"/>
              </a:p>
              <a:p>
                <a:endParaRPr lang="en-CA" sz="2400" dirty="0"/>
              </a:p>
              <a:p>
                <a:pPr/>
                <a14:m>
                  <m:oMathPara xmlns:m="http://schemas.openxmlformats.org/officeDocument/2006/math">
                    <m:oMathParaPr>
                      <m:jc m:val="centerGroup"/>
                    </m:oMathParaPr>
                    <m:oMath xmlns:m="http://schemas.openxmlformats.org/officeDocument/2006/math">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2</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内生变量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0</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所有的工具变量</m:t>
                              </m:r>
                            </m:e>
                          </m:eqArr>
                        </m:lim>
                      </m:limLow>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所有其他外生变量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2</m:t>
                          </m:r>
                          <m:r>
                            <a:rPr lang="en-US" sz="2400" i="1">
                              <a:latin typeface="Cambria Math" panose="02040503050406030204" pitchFamily="18" charset="0"/>
                            </a:rPr>
                            <m:t>𝑖</m:t>
                          </m:r>
                        </m:sub>
                      </m:sSub>
                    </m:oMath>
                  </m:oMathPara>
                </a14:m>
                <a:endParaRPr lang="en-US" altLang="zh-CN" sz="2400" dirty="0"/>
              </a:p>
              <a:p>
                <a:endParaRPr lang="en-CA" altLang="zh-CN" sz="2400" dirty="0"/>
              </a:p>
              <a:p>
                <a:r>
                  <a:rPr lang="zh-CN" altLang="en-US" sz="2400" dirty="0"/>
                  <a:t>用得到的系数计算每个内生变量的预测值：</a:t>
                </a:r>
                <a:endParaRPr lang="en-CA" sz="2400" i="1" dirty="0"/>
              </a:p>
              <a:p>
                <a:pPr/>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𝑘𝑖</m:t>
                          </m:r>
                        </m:sub>
                      </m:sSub>
                    </m:oMath>
                  </m:oMathPara>
                </a14:m>
                <a:endParaRPr lang="en-CA" sz="2400" dirty="0"/>
              </a:p>
              <a:p>
                <a:pPr/>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𝑘𝑖</m:t>
                          </m:r>
                        </m:sub>
                      </m:sSub>
                    </m:oMath>
                  </m:oMathPara>
                </a14:m>
                <a:endParaRPr lang="en-CA" sz="2400" dirty="0"/>
              </a:p>
              <a:p>
                <a:endParaRPr lang="en-CA" sz="24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0" y="1066800"/>
                <a:ext cx="9220200" cy="5638800"/>
              </a:xfrm>
              <a:blipFill>
                <a:blip r:embed="rId2"/>
                <a:stretch>
                  <a:fillRect l="-964"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E11867B4-5D94-4FBA-AED9-E3ACB6EEA41B}"/>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594949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a:t>
            </a:r>
            <a:r>
              <a:rPr lang="en-CA" altLang="zh-CN" dirty="0"/>
              <a:t>:</a:t>
            </a:r>
            <a:r>
              <a:rPr lang="zh-CN" altLang="en-US" dirty="0"/>
              <a:t>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gn="just"/>
                <a:r>
                  <a:rPr lang="zh-CN" altLang="en-US" b="1" dirty="0">
                    <a:latin typeface="+mn-lt"/>
                  </a:rPr>
                  <a:t>第二阶段</a:t>
                </a:r>
                <a:r>
                  <a:rPr lang="zh-CN" altLang="en-US" dirty="0">
                    <a:latin typeface="+mn-lt"/>
                  </a:rPr>
                  <a:t>：用内生变量的预测值替代结果模型中的内生变量并进行回归</a:t>
                </a:r>
                <a:endParaRPr lang="en-CA" dirty="0">
                  <a:latin typeface="+mn-lt"/>
                </a:endParaRPr>
              </a:p>
              <a:p>
                <a:pPr algn="just"/>
                <a:endParaRPr lang="en-CA" i="1" dirty="0">
                  <a:latin typeface="+mn-lt"/>
                </a:endParaRPr>
              </a:p>
              <a:p>
                <a:pPr algn="just"/>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2</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预测值</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oMath>
                  </m:oMathPara>
                </a14:m>
                <a:endParaRPr lang="en-CA" dirty="0">
                  <a:latin typeface="+mn-lt"/>
                </a:endParaRPr>
              </a:p>
              <a:p>
                <a:pPr algn="just"/>
                <a:endParaRPr lang="en-US" altLang="zh-CN" dirty="0">
                  <a:latin typeface="+mn-lt"/>
                </a:endParaRPr>
              </a:p>
              <a:p>
                <a:pPr algn="just"/>
                <a:r>
                  <a:rPr lang="zh-CN" altLang="en-US" dirty="0">
                    <a:latin typeface="+mn-lt"/>
                  </a:rPr>
                  <a:t>得到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oMath>
                </a14:m>
                <a:r>
                  <a:rPr lang="zh-CN" altLang="en-US" dirty="0">
                    <a:latin typeface="+mn-lt"/>
                  </a:rPr>
                  <a:t>的</a:t>
                </a:r>
                <a:r>
                  <a:rPr lang="en-US" dirty="0">
                    <a:latin typeface="+mn-lt"/>
                  </a:rPr>
                  <a:t>2SLS</a:t>
                </a:r>
                <a:r>
                  <a:rPr lang="zh-CN" altLang="en-US" dirty="0">
                    <a:latin typeface="+mn-lt"/>
                  </a:rPr>
                  <a:t>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2</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oMath>
                </a14:m>
                <a:r>
                  <a:rPr lang="zh-CN" altLang="en-US" dirty="0">
                    <a:latin typeface="+mn-lt"/>
                  </a:rPr>
                  <a:t>的一致估计量。</a:t>
                </a:r>
                <a:endParaRPr lang="en-CA"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901"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09A1A7B4-6E7F-46FA-B928-6883980673DC}"/>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6903186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sz="3200" dirty="0">
                <a:latin typeface="DengXian" panose="02010600030101010101" pitchFamily="2" charset="-122"/>
                <a:ea typeface="DengXian" panose="02010600030101010101" pitchFamily="2" charset="-122"/>
              </a:rPr>
              <a:t>工具变量估计法的局限性</a:t>
            </a:r>
            <a:endParaRPr lang="en-CA" sz="32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5F9FF3B4-94A3-43F7-8A6C-7C7780EF3809}"/>
              </a:ext>
            </a:extLst>
          </p:cNvPr>
          <p:cNvSpPr>
            <a:spLocks noGrp="1"/>
          </p:cNvSpPr>
          <p:nvPr>
            <p:ph type="ftr" sz="quarter" idx="11"/>
          </p:nvPr>
        </p:nvSpPr>
        <p:spPr>
          <a:xfrm>
            <a:off x="3886200" y="6172200"/>
            <a:ext cx="52578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247441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理解工具变量估计法的局限性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latin typeface="+mn-lt"/>
                  </a:rPr>
                  <a:t>为方便我们理解工具变量估计法的局限性，我们考虑简单的单变量两阶段模型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fontAlgn="ctr"/>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是内生变量，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oMath>
                </a14:m>
                <a:r>
                  <a:rPr lang="zh-CN" altLang="en-US" dirty="0">
                    <a:latin typeface="+mn-lt"/>
                  </a:rPr>
                  <a:t>是工具变量</a:t>
                </a:r>
                <a:r>
                  <a:rPr lang="zh-CN" altLang="en-US" b="1" dirty="0">
                    <a:latin typeface="+mn-lt"/>
                  </a:rPr>
                  <a:t>。</a:t>
                </a:r>
                <a:endParaRPr lang="en-CA" altLang="zh-CN" b="1" dirty="0">
                  <a:latin typeface="+mn-lt"/>
                </a:endParaRPr>
              </a:p>
              <a:p>
                <a:pPr fontAlgn="ctr"/>
                <a:endParaRPr lang="en-CA" altLang="zh-CN" dirty="0">
                  <a:latin typeface="+mn-lt"/>
                </a:endParaRPr>
              </a:p>
              <a:p>
                <a:pPr fontAlgn="ctr"/>
                <a:r>
                  <a:rPr lang="zh-CN" altLang="en-US" dirty="0">
                    <a:latin typeface="+mn-lt"/>
                  </a:rPr>
                  <a:t>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的样本两阶段估计量 为</a:t>
                </a:r>
                <a:endParaRPr lang="en-CA"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a:latin typeface="Cambria Math" panose="02040503050406030204" pitchFamily="18" charset="0"/>
                        </a:rPr>
                        <m:t>=</m:t>
                      </m:r>
                      <m:f>
                        <m:fPr>
                          <m:ctrlPr>
                            <a:rPr lang="en-CA" i="1">
                              <a:latin typeface="Cambria Math" panose="02040503050406030204" pitchFamily="18" charset="0"/>
                            </a:rPr>
                          </m:ctrlPr>
                        </m:fPr>
                        <m:num>
                          <m:acc>
                            <m:accPr>
                              <m:chr m:val="̂"/>
                              <m:ctrlPr>
                                <a:rPr lang="en-CA" i="1">
                                  <a:latin typeface="Cambria Math" panose="02040503050406030204" pitchFamily="18" charset="0"/>
                                </a:rPr>
                              </m:ctrlPr>
                            </m:accPr>
                            <m:e>
                              <m:r>
                                <a:rPr lang="en-US" i="1">
                                  <a:latin typeface="Cambria Math" panose="02040503050406030204" pitchFamily="18" charset="0"/>
                                </a:rPr>
                                <m:t>𝐶𝑜𝑣</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num>
                        <m:den>
                          <m:acc>
                            <m:accPr>
                              <m:chr m:val="̂"/>
                              <m:ctrlPr>
                                <a:rPr lang="en-CA" i="1">
                                  <a:latin typeface="Cambria Math" panose="02040503050406030204" pitchFamily="18" charset="0"/>
                                </a:rPr>
                              </m:ctrlPr>
                            </m:accPr>
                            <m:e>
                              <m:r>
                                <a:rPr lang="en-US" i="1">
                                  <a:latin typeface="Cambria Math" panose="02040503050406030204" pitchFamily="18" charset="0"/>
                                </a:rPr>
                                <m:t>𝐶𝑜𝑣</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den>
                      </m:f>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6532262-4CA7-4E86-BD49-6F6953241607}"/>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256627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915400" cy="5638800"/>
              </a:xfrm>
            </p:spPr>
            <p:txBody>
              <a:bodyPr/>
              <a:lstStyle/>
              <a:p>
                <a:pPr fontAlgn="ctr"/>
                <a14:m>
                  <m:oMath xmlns:m="http://schemas.openxmlformats.org/officeDocument/2006/math">
                    <m:sSubSup>
                      <m:sSubSupPr>
                        <m:ctrlPr>
                          <a:rPr lang="en-CA" sz="2400" i="1" smtClean="0">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oMath>
                </a14:m>
                <a:r>
                  <a:rPr lang="zh-CN" altLang="en-US" sz="2400" dirty="0">
                    <a:latin typeface="+mn-lt"/>
                  </a:rPr>
                  <a:t>的大样本概率极限值为：</a:t>
                </a:r>
                <a:endParaRPr lang="en-US" altLang="zh-CN" sz="2400" dirty="0">
                  <a:latin typeface="+mn-lt"/>
                </a:endParaRPr>
              </a:p>
              <a:p>
                <a:pPr fontAlgn="ctr"/>
                <a:endParaRPr lang="en-CA" sz="2400" dirty="0">
                  <a:latin typeface="+mn-lt"/>
                </a:endParaRPr>
              </a:p>
              <a:p>
                <a:pPr fontAlgn="ct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𝑝𝑙𝑖𝑚</m:t>
                      </m:r>
                      <m:sSubSup>
                        <m:sSubSupPr>
                          <m:ctrlPr>
                            <a:rPr lang="en-CA" sz="2400" i="1">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𝐿𝑆</m:t>
                          </m:r>
                        </m:sup>
                      </m:sSubSup>
                      <m:r>
                        <a:rPr lang="en-US" sz="2400" i="1">
                          <a:latin typeface="Cambria Math" panose="02040503050406030204" pitchFamily="18" charset="0"/>
                        </a:rPr>
                        <m:t>=</m:t>
                      </m:r>
                      <m:r>
                        <a:rPr lang="en-US" sz="2400" i="1">
                          <a:latin typeface="Cambria Math" panose="02040503050406030204" pitchFamily="18" charset="0"/>
                        </a:rPr>
                        <m:t>𝑝𝑙𝑖𝑚</m:t>
                      </m:r>
                      <m:f>
                        <m:fPr>
                          <m:ctrlPr>
                            <a:rPr lang="en-CA" sz="2400" i="1">
                              <a:latin typeface="Cambria Math" panose="02040503050406030204" pitchFamily="18" charset="0"/>
                            </a:rPr>
                          </m:ctrlPr>
                        </m:fPr>
                        <m:num>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num>
                        <m:den>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den>
                      </m:f>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r>
                        <a:rPr lang="en-US" sz="2400" i="1">
                          <a:latin typeface="Cambria Math" panose="02040503050406030204" pitchFamily="18" charset="0"/>
                        </a:rPr>
                        <m:t>𝑝𝑙𝑖𝑚</m:t>
                      </m:r>
                      <m:f>
                        <m:fPr>
                          <m:ctrlPr>
                            <a:rPr lang="en-CA" sz="2400" i="1">
                              <a:latin typeface="Cambria Math" panose="02040503050406030204" pitchFamily="18" charset="0"/>
                            </a:rPr>
                          </m:ctrlPr>
                        </m:fPr>
                        <m:num>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r>
                            <a:rPr lang="en-US" sz="2400" i="1">
                              <a:latin typeface="Cambria Math" panose="02040503050406030204" pitchFamily="18" charset="0"/>
                            </a:rPr>
                            <m:t>)</m:t>
                          </m:r>
                        </m:num>
                        <m:den>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den>
                      </m:f>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e>
                                  </m:d>
                                </m:num>
                                <m:den>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e>
                          </m:groupChr>
                        </m:e>
                        <m:lim>
                          <m:r>
                            <a:rPr lang="en-CA" sz="2400" b="0" i="0" smtClean="0">
                              <a:latin typeface="Cambria Math" panose="02040503050406030204" pitchFamily="18" charset="0"/>
                            </a:rPr>
                            <m:t>2</m:t>
                          </m:r>
                          <m:r>
                            <m:rPr>
                              <m:sty m:val="p"/>
                            </m:rPr>
                            <a:rPr lang="en-CA" sz="2400" b="0" i="0" smtClean="0">
                              <a:latin typeface="Cambria Math" panose="02040503050406030204" pitchFamily="18" charset="0"/>
                            </a:rPr>
                            <m:t>SLS</m:t>
                          </m:r>
                          <m:r>
                            <a:rPr lang="zh-CN" altLang="en-US" sz="2400">
                              <a:latin typeface="Cambria Math" panose="02040503050406030204" pitchFamily="18" charset="0"/>
                            </a:rPr>
                            <m:t>大样本偏差</m:t>
                          </m:r>
                          <m:r>
                            <a:rPr lang="zh-CN" altLang="en-US" sz="2400" smtClean="0">
                              <a:latin typeface="Cambria Math" panose="02040503050406030204" pitchFamily="18" charset="0"/>
                            </a:rPr>
                            <m:t>项</m:t>
                          </m:r>
                        </m:lim>
                      </m:limLow>
                    </m:oMath>
                  </m:oMathPara>
                </a14:m>
                <a:endParaRPr lang="en-CA" sz="2400" dirty="0">
                  <a:latin typeface="+mn-lt"/>
                </a:endParaRPr>
              </a:p>
              <a:p>
                <a:pPr fontAlgn="ctr"/>
                <a:endParaRPr lang="en-US" altLang="zh-CN" sz="2400" dirty="0">
                  <a:latin typeface="+mn-lt"/>
                </a:endParaRPr>
              </a:p>
              <a:p>
                <a:pPr marL="342900" indent="-342900" fontAlgn="ctr">
                  <a:buFont typeface="Arial" panose="020B0604020202020204" pitchFamily="34" charset="0"/>
                  <a:buChar char="•"/>
                </a:pPr>
                <a:r>
                  <a:rPr lang="zh-CN" altLang="en-US" sz="2400" dirty="0">
                    <a:latin typeface="+mn-lt"/>
                  </a:rPr>
                  <a:t>当工具变量是完全外生，即</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e>
                    </m:d>
                    <m:r>
                      <a:rPr lang="en-US" sz="2400">
                        <a:latin typeface="Cambria Math" panose="02040503050406030204" pitchFamily="18" charset="0"/>
                      </a:rPr>
                      <m:t>=0</m:t>
                    </m:r>
                  </m:oMath>
                </a14:m>
                <a:r>
                  <a:rPr lang="zh-CN" altLang="en-US" sz="2400" dirty="0">
                    <a:latin typeface="+mn-lt"/>
                  </a:rPr>
                  <a:t>，</a:t>
                </a:r>
                <a:r>
                  <a:rPr lang="en-US" sz="2400" dirty="0">
                    <a:latin typeface="+mn-lt"/>
                  </a:rPr>
                  <a:t>2SLS</a:t>
                </a:r>
                <a:r>
                  <a:rPr lang="zh-CN" altLang="en-US" sz="2400" dirty="0">
                    <a:latin typeface="+mn-lt"/>
                  </a:rPr>
                  <a:t>大样本偏差项</a:t>
                </a:r>
                <a:r>
                  <a:rPr lang="en-US" sz="2400" dirty="0">
                    <a:latin typeface="+mn-lt"/>
                  </a:rPr>
                  <a:t>为0</a:t>
                </a:r>
                <a:r>
                  <a:rPr lang="zh-CN" altLang="en-US" sz="2400" dirty="0">
                    <a:latin typeface="+mn-lt"/>
                  </a:rPr>
                  <a:t>，</a:t>
                </a:r>
                <a14:m>
                  <m:oMath xmlns:m="http://schemas.openxmlformats.org/officeDocument/2006/math">
                    <m:sSubSup>
                      <m:sSubSupPr>
                        <m:ctrlPr>
                          <a:rPr lang="en-CA" sz="2400" i="1">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oMath>
                </a14:m>
                <a:r>
                  <a:rPr lang="zh-CN" altLang="en-US" sz="2400" dirty="0">
                    <a:latin typeface="+mn-lt"/>
                  </a:rPr>
                  <a:t>是一致估计量</a:t>
                </a:r>
                <a:r>
                  <a:rPr lang="en-US" sz="2400" dirty="0">
                    <a:latin typeface="+mn-lt"/>
                  </a:rPr>
                  <a:t> (</a:t>
                </a:r>
                <a:r>
                  <a:rPr lang="zh-CN" altLang="en-US" sz="2400" dirty="0">
                    <a:latin typeface="+mn-lt"/>
                  </a:rPr>
                  <a:t>当样本足够大，估计量趋近真实值）。</a:t>
                </a:r>
                <a:endParaRPr lang="en-CA" sz="2400"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915400" cy="5638800"/>
              </a:xfrm>
              <a:blipFill>
                <a:blip r:embed="rId2"/>
                <a:stretch>
                  <a:fillRect l="-56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7924CC01-DE42-4690-9EA3-2B371FDEDD7F}"/>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76248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610600" cy="5638800"/>
              </a:xfrm>
            </p:spPr>
            <p:txBody>
              <a:bodyPr/>
              <a:lstStyle/>
              <a:p>
                <a:pPr fontAlgn="ctr"/>
                <a:endParaRPr lang="en-CA" dirty="0"/>
              </a:p>
              <a:p>
                <a:pPr font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𝑝𝑙𝑖𝑚</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i="1">
                          <a:latin typeface="Cambria Math" panose="02040503050406030204" pitchFamily="18" charset="0"/>
                        </a:rPr>
                        <m:t>+</m:t>
                      </m:r>
                      <m:limLow>
                        <m:limLowPr>
                          <m:ctrlPr>
                            <a:rPr lang="en-CA" i="1">
                              <a:latin typeface="Cambria Math" panose="02040503050406030204" pitchFamily="18" charset="0"/>
                              <a:ea typeface="+mn-ea"/>
                            </a:rPr>
                          </m:ctrlPr>
                        </m:limLowPr>
                        <m:e>
                          <m:groupChr>
                            <m:groupChrPr>
                              <m:chr m:val="⏟"/>
                              <m:ctrlPr>
                                <a:rPr lang="en-CA" i="1">
                                  <a:latin typeface="Cambria Math" panose="02040503050406030204" pitchFamily="18" charset="0"/>
                                  <a:ea typeface="+mn-ea"/>
                                </a:rPr>
                              </m:ctrlPr>
                            </m:groupChrPr>
                            <m:e>
                              <m:f>
                                <m:fPr>
                                  <m:ctrlPr>
                                    <a:rPr lang="en-CA" i="1">
                                      <a:latin typeface="Cambria Math" panose="02040503050406030204" pitchFamily="18" charset="0"/>
                                      <a:ea typeface="+mn-ea"/>
                                    </a:rPr>
                                  </m:ctrlPr>
                                </m:fPr>
                                <m:num>
                                  <m:r>
                                    <a:rPr lang="en-US" i="1">
                                      <a:latin typeface="Cambria Math" panose="02040503050406030204" pitchFamily="18" charset="0"/>
                                      <a:ea typeface="+mn-ea"/>
                                    </a:rPr>
                                    <m:t>𝐶𝑜𝑣</m:t>
                                  </m:r>
                                  <m:d>
                                    <m:dPr>
                                      <m:ctrlPr>
                                        <a:rPr lang="en-CA" i="1">
                                          <a:latin typeface="Cambria Math" panose="02040503050406030204" pitchFamily="18" charset="0"/>
                                          <a:ea typeface="+mn-ea"/>
                                        </a:rPr>
                                      </m:ctrlPr>
                                    </m:dPr>
                                    <m:e>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𝑍</m:t>
                                          </m:r>
                                        </m:e>
                                        <m:sub>
                                          <m:r>
                                            <a:rPr lang="en-US" i="1">
                                              <a:latin typeface="Cambria Math" panose="02040503050406030204" pitchFamily="18" charset="0"/>
                                              <a:ea typeface="+mn-ea"/>
                                            </a:rPr>
                                            <m:t>𝑖</m:t>
                                          </m:r>
                                        </m:sub>
                                      </m:sSub>
                                      <m:r>
                                        <a:rPr lang="en-US" i="1">
                                          <a:latin typeface="Cambria Math" panose="02040503050406030204" pitchFamily="18" charset="0"/>
                                          <a:ea typeface="+mn-ea"/>
                                        </a:rPr>
                                        <m:t>,</m:t>
                                      </m:r>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𝑒</m:t>
                                          </m:r>
                                        </m:e>
                                        <m:sub>
                                          <m:r>
                                            <a:rPr lang="en-US" i="1">
                                              <a:latin typeface="Cambria Math" panose="02040503050406030204" pitchFamily="18" charset="0"/>
                                              <a:ea typeface="+mn-ea"/>
                                            </a:rPr>
                                            <m:t>𝑖</m:t>
                                          </m:r>
                                        </m:sub>
                                      </m:sSub>
                                    </m:e>
                                  </m:d>
                                </m:num>
                                <m:den>
                                  <m:r>
                                    <a:rPr lang="en-US" i="1">
                                      <a:latin typeface="Cambria Math" panose="02040503050406030204" pitchFamily="18" charset="0"/>
                                      <a:ea typeface="+mn-ea"/>
                                    </a:rPr>
                                    <m:t>𝐶𝑜𝑣</m:t>
                                  </m:r>
                                  <m:d>
                                    <m:dPr>
                                      <m:ctrlPr>
                                        <a:rPr lang="en-CA" i="1">
                                          <a:latin typeface="Cambria Math" panose="02040503050406030204" pitchFamily="18" charset="0"/>
                                          <a:ea typeface="+mn-ea"/>
                                        </a:rPr>
                                      </m:ctrlPr>
                                    </m:dPr>
                                    <m:e>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𝐷</m:t>
                                          </m:r>
                                        </m:e>
                                        <m:sub>
                                          <m:r>
                                            <a:rPr lang="en-US" i="1">
                                              <a:latin typeface="Cambria Math" panose="02040503050406030204" pitchFamily="18" charset="0"/>
                                              <a:ea typeface="+mn-ea"/>
                                            </a:rPr>
                                            <m:t>𝑖</m:t>
                                          </m:r>
                                        </m:sub>
                                      </m:sSub>
                                      <m:r>
                                        <a:rPr lang="en-US" i="1">
                                          <a:latin typeface="Cambria Math" panose="02040503050406030204" pitchFamily="18" charset="0"/>
                                          <a:ea typeface="+mn-ea"/>
                                        </a:rPr>
                                        <m:t>,</m:t>
                                      </m:r>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𝑍</m:t>
                                          </m:r>
                                        </m:e>
                                        <m:sub>
                                          <m:r>
                                            <a:rPr lang="en-US" i="1">
                                              <a:latin typeface="Cambria Math" panose="02040503050406030204" pitchFamily="18" charset="0"/>
                                              <a:ea typeface="+mn-ea"/>
                                            </a:rPr>
                                            <m:t>𝑖</m:t>
                                          </m:r>
                                        </m:sub>
                                      </m:sSub>
                                    </m:e>
                                  </m:d>
                                </m:den>
                              </m:f>
                            </m:e>
                          </m:groupChr>
                        </m:e>
                        <m:lim>
                          <m:r>
                            <a:rPr lang="en-CA" b="0" i="0" smtClean="0">
                              <a:latin typeface="Cambria Math" panose="02040503050406030204" pitchFamily="18" charset="0"/>
                              <a:ea typeface="+mn-ea"/>
                            </a:rPr>
                            <m:t>2</m:t>
                          </m:r>
                          <m:r>
                            <m:rPr>
                              <m:sty m:val="p"/>
                            </m:rPr>
                            <a:rPr lang="en-CA" b="0" i="0" smtClean="0">
                              <a:latin typeface="Cambria Math" panose="02040503050406030204" pitchFamily="18" charset="0"/>
                              <a:ea typeface="+mn-ea"/>
                            </a:rPr>
                            <m:t>SLS</m:t>
                          </m:r>
                          <m:r>
                            <a:rPr lang="zh-CN" altLang="en-US" smtClean="0">
                              <a:latin typeface="Cambria Math" panose="02040503050406030204" pitchFamily="18" charset="0"/>
                              <a:ea typeface="+mn-ea"/>
                            </a:rPr>
                            <m:t>大样本偏</m:t>
                          </m:r>
                          <m:r>
                            <a:rPr lang="zh-CN" altLang="en-US">
                              <a:latin typeface="Cambria Math" panose="02040503050406030204" pitchFamily="18" charset="0"/>
                              <a:ea typeface="+mn-ea"/>
                            </a:rPr>
                            <m:t>差项</m:t>
                          </m:r>
                        </m:lim>
                      </m:limLow>
                    </m:oMath>
                  </m:oMathPara>
                </a14:m>
                <a:endParaRPr lang="en-CA" dirty="0">
                  <a:latin typeface="+mn-ea"/>
                  <a:ea typeface="+mn-ea"/>
                  <a:cs typeface="Times New Roman" panose="02020603050405020304" pitchFamily="18" charset="0"/>
                </a:endParaRPr>
              </a:p>
              <a:p>
                <a:pPr fontAlgn="ctr"/>
                <a:endParaRPr lang="en-US" altLang="zh-CN" dirty="0"/>
              </a:p>
              <a:p>
                <a:pPr marL="342900" indent="-342900" fontAlgn="ctr">
                  <a:buFont typeface="Arial" panose="020B0604020202020204" pitchFamily="34" charset="0"/>
                  <a:buChar char="•"/>
                </a:pPr>
                <a:r>
                  <a:rPr lang="zh-CN" altLang="en-US" dirty="0"/>
                  <a:t>但如果工具变量不是完全是外生的，</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t>，即使偏差项的分子</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oMath>
                </a14:m>
                <a:r>
                  <a:rPr lang="zh-CN" altLang="en-US" dirty="0"/>
                  <a:t>很小，如果工具变量和内生变量的相关性很小，即偏差项里的分母</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oMath>
                </a14:m>
                <a:r>
                  <a:rPr lang="zh-CN" altLang="en-US" dirty="0"/>
                  <a:t>很小，这个偏差也会被放得很大。</a:t>
                </a:r>
                <a:endParaRPr lang="en-CA" altLang="zh-CN" dirty="0"/>
              </a:p>
              <a:p>
                <a:pPr marL="342900" indent="-342900" fontAlgn="ctr">
                  <a:buFont typeface="Arial" panose="020B0604020202020204" pitchFamily="34" charset="0"/>
                  <a:buChar char="•"/>
                </a:pPr>
                <a:endParaRPr lang="en-US" altLang="zh-CN" dirty="0"/>
              </a:p>
              <a:p>
                <a:pPr marL="342900" indent="-342900" fontAlgn="ctr">
                  <a:buFont typeface="Arial" panose="020B0604020202020204" pitchFamily="34" charset="0"/>
                  <a:buChar char="•"/>
                </a:pPr>
                <a:r>
                  <a:rPr lang="zh-CN" altLang="en-US" b="1" dirty="0"/>
                  <a:t>和内生变量相关性很小的工具变量称为弱工具变量</a:t>
                </a:r>
                <a:r>
                  <a:rPr lang="zh-CN" altLang="en-US" dirty="0"/>
                  <a:t>。</a:t>
                </a:r>
                <a:endParaRPr lang="en-CA" dirty="0"/>
              </a:p>
              <a:p>
                <a:pPr fontAlgn="ctr"/>
                <a:endParaRPr lang="en-CA" dirty="0"/>
              </a:p>
              <a:p>
                <a:pPr fontAlgn="ct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610600" cy="5638800"/>
              </a:xfrm>
              <a:blipFill>
                <a:blip r:embed="rId2"/>
                <a:stretch>
                  <a:fillRect l="-637" r="-70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F7E0B9C-6C95-4906-9FBF-CAA8E97B3E49}"/>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351365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大样本下的局限性（精准性）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fontAlgn="ctr"/>
                <a:r>
                  <a:rPr lang="zh-CN" altLang="en-US" dirty="0">
                    <a:latin typeface="+mn-lt"/>
                  </a:rPr>
                  <a:t>工具变量两阶段估计量</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是渐近正态分布的，</a:t>
                </a:r>
                <a:endParaRPr lang="en-CA" dirty="0">
                  <a:latin typeface="+mn-lt"/>
                </a:endParaRPr>
              </a:p>
              <a:p>
                <a:pPr algn="ctr" fontAlgn="ct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box>
                      <m:boxPr>
                        <m:ctrlPr>
                          <a:rPr lang="en-CA" i="1">
                            <a:latin typeface="Cambria Math" panose="02040503050406030204" pitchFamily="18" charset="0"/>
                          </a:rPr>
                        </m:ctrlPr>
                      </m:boxPr>
                      <m:e>
                        <m:groupChr>
                          <m:groupChrPr>
                            <m:chr m:val="→"/>
                            <m:vertJc m:val="bot"/>
                            <m:ctrlPr>
                              <a:rPr lang="en-CA" i="1">
                                <a:latin typeface="Cambria Math" panose="02040503050406030204" pitchFamily="18" charset="0"/>
                              </a:rPr>
                            </m:ctrlPr>
                          </m:groupChrPr>
                          <m:e>
                            <m:r>
                              <a:rPr lang="en-US" i="1">
                                <a:latin typeface="Cambria Math" panose="02040503050406030204" pitchFamily="18" charset="0"/>
                              </a:rPr>
                              <m:t>𝑑</m:t>
                            </m:r>
                          </m:e>
                        </m:groupChr>
                      </m:e>
                    </m:box>
                    <m:r>
                      <m:rPr>
                        <m:sty m:val="p"/>
                      </m:rPr>
                      <a:rPr lang="en-US">
                        <a:latin typeface="Cambria Math" panose="02040503050406030204" pitchFamily="18" charset="0"/>
                      </a:rPr>
                      <m:t>N</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a:latin typeface="Cambria Math" panose="02040503050406030204" pitchFamily="18" charset="0"/>
                          </a:rPr>
                          <m:t>,</m:t>
                        </m:r>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e>
                    </m:d>
                  </m:oMath>
                </a14:m>
                <a:r>
                  <a:rPr lang="zh-CN" altLang="en-US" dirty="0">
                    <a:latin typeface="+mn-lt"/>
                  </a:rPr>
                  <a:t>。</a:t>
                </a:r>
                <a:endParaRPr lang="en-CA" dirty="0">
                  <a:latin typeface="+mn-lt"/>
                </a:endParaRPr>
              </a:p>
              <a:p>
                <a:pPr fontAlgn="ctr"/>
                <a:endParaRPr lang="en-US" altLang="zh-CN" dirty="0">
                  <a:latin typeface="+mn-lt"/>
                </a:endParaRPr>
              </a:p>
              <a:p>
                <a:pPr fontAlgn="ctr"/>
                <a:r>
                  <a:rPr lang="zh-CN" altLang="en-US" dirty="0">
                    <a:latin typeface="+mn-lt"/>
                  </a:rPr>
                  <a:t>在同方差情况下，其渐进方差为：</a:t>
                </a:r>
                <a:endParaRPr lang="en-CA" dirty="0">
                  <a:latin typeface="+mn-lt"/>
                </a:endParaRPr>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en-US" i="1">
                          <a:latin typeface="Cambria Math" panose="02040503050406030204" pitchFamily="18" charset="0"/>
                        </a:rPr>
                        <m:t>=</m:t>
                      </m:r>
                      <m:f>
                        <m:fPr>
                          <m:ctrlPr>
                            <a:rPr lang="en-CA" i="1">
                              <a:latin typeface="Cambria Math" panose="02040503050406030204" pitchFamily="18" charset="0"/>
                            </a:rPr>
                          </m:ctrlPr>
                        </m:fPr>
                        <m:num>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num>
                        <m:den>
                          <m:r>
                            <a:rPr lang="en-US" i="1">
                              <a:latin typeface="Cambria Math" panose="02040503050406030204" pitchFamily="18" charset="0"/>
                            </a:rPr>
                            <m:t>𝑁</m:t>
                          </m:r>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r>
                                <a:rPr lang="en-US" i="1">
                                  <a:latin typeface="Cambria Math" panose="02040503050406030204" pitchFamily="18" charset="0"/>
                                </a:rPr>
                                <m:t>2</m:t>
                              </m:r>
                            </m:sup>
                          </m:sSubSup>
                        </m:den>
                      </m:f>
                    </m:oMath>
                  </m:oMathPara>
                </a14:m>
                <a:endParaRPr lang="en-CA" dirty="0">
                  <a:latin typeface="+mn-lt"/>
                </a:endParaRPr>
              </a:p>
              <a:p>
                <a:endParaRPr lang="en-US" altLang="zh-CN" dirty="0">
                  <a:latin typeface="+mn-lt"/>
                </a:endParaRPr>
              </a:p>
              <a:p>
                <a:r>
                  <a:rPr lang="zh-CN" altLang="en-US" dirty="0">
                    <a:latin typeface="+mn-lt"/>
                  </a:rPr>
                  <a:t>其中</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oMath>
                </a14:m>
                <a:r>
                  <a:rPr lang="zh-CN" altLang="en-US" dirty="0">
                    <a:latin typeface="+mn-lt"/>
                  </a:rPr>
                  <a:t>和</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oMath>
                </a14:m>
                <a:r>
                  <a:rPr lang="zh-CN" altLang="en-US" dirty="0">
                    <a:latin typeface="+mn-lt"/>
                  </a:rPr>
                  <a:t>分别是干扰项</a:t>
                </a:r>
                <a14:m>
                  <m:oMath xmlns:m="http://schemas.openxmlformats.org/officeDocument/2006/math">
                    <m:r>
                      <m:rPr>
                        <m:sty m:val="p"/>
                      </m:rPr>
                      <a:rPr lang="en-US">
                        <a:latin typeface="Cambria Math" panose="02040503050406030204" pitchFamily="18" charset="0"/>
                      </a:rPr>
                      <m:t>e</m:t>
                    </m:r>
                  </m:oMath>
                </a14:m>
                <a:r>
                  <a:rPr lang="zh-CN" altLang="en-US" dirty="0">
                    <a:latin typeface="+mn-lt"/>
                  </a:rPr>
                  <a:t>和内生变量</a:t>
                </a:r>
                <a14:m>
                  <m:oMath xmlns:m="http://schemas.openxmlformats.org/officeDocument/2006/math">
                    <m:r>
                      <m:rPr>
                        <m:sty m:val="p"/>
                      </m:rPr>
                      <a:rPr lang="en-US">
                        <a:latin typeface="Cambria Math" panose="02040503050406030204" pitchFamily="18" charset="0"/>
                      </a:rPr>
                      <m:t>D</m:t>
                    </m:r>
                  </m:oMath>
                </a14:m>
                <a:r>
                  <a:rPr lang="zh-CN" altLang="en-US" dirty="0">
                    <a:latin typeface="+mn-lt"/>
                  </a:rPr>
                  <a:t>的方差， </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sSubSup>
                  </m:oMath>
                </a14:m>
                <a:r>
                  <a:rPr lang="zh-CN" altLang="en-US" dirty="0">
                    <a:latin typeface="+mn-lt"/>
                  </a:rPr>
                  <a:t>是工具变量和内生变量的相关系数</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sSubSup>
                    <m:r>
                      <a:rPr lang="en-US">
                        <a:latin typeface="Cambria Math" panose="02040503050406030204" pitchFamily="18" charset="0"/>
                      </a:rPr>
                      <m:t>=</m:t>
                    </m:r>
                    <m:f>
                      <m:fPr>
                        <m:ctrlPr>
                          <a:rPr lang="en-CA" i="1">
                            <a:latin typeface="Cambria Math" panose="02040503050406030204" pitchFamily="18" charset="0"/>
                          </a:rPr>
                        </m:ctrlPr>
                      </m:fPr>
                      <m:num>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D</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num>
                      <m:den>
                        <m:r>
                          <a:rPr lang="en-US" i="1">
                            <a:latin typeface="Cambria Math" panose="02040503050406030204" pitchFamily="18" charset="0"/>
                          </a:rPr>
                          <m:t>𝑉𝑎𝑟</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den>
                    </m:f>
                    <m:r>
                      <a:rPr lang="zh-CN" altLang="en-US" i="1">
                        <a:latin typeface="Cambria Math" panose="02040503050406030204" pitchFamily="18" charset="0"/>
                      </a:rPr>
                      <m:t>，</m:t>
                    </m:r>
                  </m:oMath>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50" t="-64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F2B81A7-679C-4841-9CCC-074A8FA35E34}"/>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4165444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大样本下的局限性（精准性）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如果不考虑内生性而直接使用</a:t>
                </a:r>
                <a:r>
                  <a:rPr lang="en-US" dirty="0"/>
                  <a:t>OLS</a:t>
                </a:r>
                <a:r>
                  <a:rPr lang="zh-CN" altLang="en-US" dirty="0"/>
                  <a:t>估计，得到的系数的渐进方差为：</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𝐴𝑣𝑎𝑟</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r>
                        <a:rPr lang="en-CA" i="1">
                          <a:latin typeface="Cambria Math" panose="02040503050406030204" pitchFamily="18" charset="0"/>
                        </a:rPr>
                        <m:t>=</m:t>
                      </m:r>
                      <m:f>
                        <m:fPr>
                          <m:ctrlPr>
                            <a:rPr lang="en-CA" i="1">
                              <a:latin typeface="Cambria Math" panose="02040503050406030204" pitchFamily="18" charset="0"/>
                            </a:rPr>
                          </m:ctrlPr>
                        </m:fPr>
                        <m:num>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num>
                        <m:den>
                          <m:r>
                            <a:rPr lang="en-US" i="1">
                              <a:latin typeface="Cambria Math" panose="02040503050406030204" pitchFamily="18" charset="0"/>
                            </a:rPr>
                            <m:t>𝑁</m:t>
                          </m:r>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den>
                      </m:f>
                    </m:oMath>
                  </m:oMathPara>
                </a14:m>
                <a:endParaRPr lang="en-CA" dirty="0"/>
              </a:p>
              <a:p>
                <a:r>
                  <a:rPr lang="zh-CN" altLang="en-US" dirty="0"/>
                  <a:t>对比</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t>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t>的方差，得到： </a:t>
                </a:r>
                <a:endParaRPr lang="en-CA" dirty="0"/>
              </a:p>
              <a:p>
                <a:endParaRPr lang="en-CA" i="1"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num>
                        <m:den>
                          <m:r>
                            <a:rPr lang="en-US" i="1">
                              <a:latin typeface="Cambria Math" panose="02040503050406030204" pitchFamily="18" charset="0"/>
                            </a:rPr>
                            <m:t>𝐴𝑣𝑎𝑟</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den>
                      </m:f>
                      <m:r>
                        <a:rPr lang="en-US" i="1">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1</m:t>
                          </m:r>
                        </m:num>
                        <m:den>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r>
                                <a:rPr lang="en-US" i="1">
                                  <a:latin typeface="Cambria Math" panose="02040503050406030204" pitchFamily="18" charset="0"/>
                                </a:rPr>
                                <m:t>2</m:t>
                              </m:r>
                            </m:sup>
                          </m:sSubSup>
                        </m:den>
                      </m:f>
                      <m:r>
                        <a:rPr lang="en-CA" b="0" i="0" smtClean="0">
                          <a:latin typeface="Cambria Math" panose="02040503050406030204" pitchFamily="18" charset="0"/>
                        </a:rPr>
                        <m:t>&gt;1</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571" t="-108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F47BC57-E41B-4C57-BB84-02FC55F22FB9}"/>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60783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工具变量估计法的直观理解</a:t>
            </a:r>
            <a:endParaRPr lang="en-CA" sz="36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2FAFA003-4055-4596-BDC5-E3DBC4E41D90}"/>
              </a:ext>
            </a:extLst>
          </p:cNvPr>
          <p:cNvSpPr>
            <a:spLocks noGrp="1"/>
          </p:cNvSpPr>
          <p:nvPr>
            <p:ph type="ftr" sz="quarter" idx="11"/>
          </p:nvPr>
        </p:nvSpPr>
        <p:spPr>
          <a:xfrm>
            <a:off x="3962400" y="6172200"/>
            <a:ext cx="5257800" cy="457200"/>
          </a:xfrm>
        </p:spPr>
        <p:txBody>
          <a:bodyPr/>
          <a:lstStyle/>
          <a:p>
            <a:pPr>
              <a:defRPr/>
            </a:pPr>
            <a:r>
              <a:rPr lang="zh-CN" altLang="en-US"/>
              <a:t>版权所有</a:t>
            </a:r>
            <a:r>
              <a:rPr lang="en-US" altLang="zh-CN"/>
              <a:t>@</a:t>
            </a:r>
            <a:r>
              <a:rPr lang="zh-CN" altLang="en-US"/>
              <a:t>上海财经大学出版社，使用需经授权</a:t>
            </a:r>
            <a:endParaRPr lang="en-US"/>
          </a:p>
        </p:txBody>
      </p:sp>
    </p:spTree>
    <p:extLst>
      <p:ext uri="{BB962C8B-B14F-4D97-AF65-F5344CB8AC3E}">
        <p14:creationId xmlns:p14="http://schemas.microsoft.com/office/powerpoint/2010/main" val="14886642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zh-CN" altLang="en-US" dirty="0"/>
                  <a:t>比较</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a:latin typeface="Cambria Math" panose="02040503050406030204" pitchFamily="18" charset="0"/>
                      </a:rPr>
                      <m:t>和</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t>在大样本下的精准性</a:t>
                </a:r>
                <a:endParaRPr lang="en-CA"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2"/>
                <a:stretch>
                  <a:fillRect l="-1955" t="-36364"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066800"/>
                <a:ext cx="8458200" cy="5638800"/>
              </a:xfrm>
            </p:spPr>
            <p:txBody>
              <a:bodyPr/>
              <a:lstStyle/>
              <a:p>
                <a:pPr marL="342900" indent="-342900">
                  <a:buFont typeface="Arial" panose="020B0604020202020204" pitchFamily="34" charset="0"/>
                  <a:buChar char="•"/>
                </a:pPr>
                <a:endParaRPr lang="en-CA" altLang="zh-CN" b="1" dirty="0">
                  <a:latin typeface="+mn-lt"/>
                </a:endParaRPr>
              </a:p>
              <a:p>
                <a:pPr marL="342900" indent="-342900">
                  <a:buFont typeface="Arial" panose="020B0604020202020204" pitchFamily="34" charset="0"/>
                  <a:buChar char="•"/>
                </a:pPr>
                <a:r>
                  <a:rPr lang="zh-CN" altLang="en-US" b="1" dirty="0">
                    <a:latin typeface="+mn-lt"/>
                  </a:rPr>
                  <a:t>工具变量估计量的方差总是大于</a:t>
                </a:r>
                <a:r>
                  <a:rPr lang="en-US" b="1" dirty="0">
                    <a:latin typeface="+mn-lt"/>
                  </a:rPr>
                  <a:t>OLS</a:t>
                </a:r>
                <a:r>
                  <a:rPr lang="zh-CN" altLang="en-US" b="1" dirty="0">
                    <a:latin typeface="+mn-lt"/>
                  </a:rPr>
                  <a:t>估计值的方差</a:t>
                </a:r>
                <a:endParaRPr lang="en-US" altLang="zh-CN" dirty="0">
                  <a:latin typeface="+mn-lt"/>
                </a:endParaRPr>
              </a:p>
              <a:p>
                <a:pPr marL="342900" indent="-342900">
                  <a:buFont typeface="Arial" panose="020B0604020202020204" pitchFamily="34" charset="0"/>
                  <a:buChar char="•"/>
                </a:pPr>
                <a:endParaRPr lang="en-CA" altLang="zh-CN" dirty="0">
                  <a:latin typeface="+mn-lt"/>
                </a:endParaRPr>
              </a:p>
              <a:p>
                <a:pPr marL="342900" indent="-342900">
                  <a:buFont typeface="Arial" panose="020B0604020202020204" pitchFamily="34" charset="0"/>
                  <a:buChar char="•"/>
                </a:pPr>
                <a:endParaRPr lang="en-CA" altLang="zh-CN" dirty="0">
                  <a:latin typeface="+mn-lt"/>
                </a:endParaRPr>
              </a:p>
              <a:p>
                <a:pPr marL="342900" indent="-342900">
                  <a:buFont typeface="Arial" panose="020B0604020202020204" pitchFamily="34" charset="0"/>
                  <a:buChar char="•"/>
                </a:pPr>
                <a:r>
                  <a:rPr lang="zh-CN" altLang="en-US" dirty="0">
                    <a:latin typeface="+mn-lt"/>
                  </a:rPr>
                  <a:t>在弱工具的情况下，工具变量和内生变量的相关系数</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𝑋𝑍</m:t>
                        </m:r>
                      </m:sub>
                      <m:sup/>
                    </m:sSubSup>
                  </m:oMath>
                </a14:m>
                <a:r>
                  <a:rPr lang="zh-CN" altLang="en-US" dirty="0">
                    <a:latin typeface="+mn-lt"/>
                  </a:rPr>
                  <a:t>很小，因此能分解出的内生变量“好</a:t>
                </a:r>
                <a:r>
                  <a:rPr lang="en-US" dirty="0">
                    <a:latin typeface="+mn-lt"/>
                  </a:rPr>
                  <a:t>”</a:t>
                </a:r>
                <a:r>
                  <a:rPr lang="zh-CN" altLang="en-US" dirty="0">
                    <a:latin typeface="+mn-lt"/>
                  </a:rPr>
                  <a:t>的信息很少，工具变量估计系数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的估计精确度很低，造成方差</a:t>
                </a:r>
                <a14:m>
                  <m:oMath xmlns:m="http://schemas.openxmlformats.org/officeDocument/2006/math">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zh-CN" altLang="en-US">
                        <a:latin typeface="Cambria Math" panose="02040503050406030204" pitchFamily="18" charset="0"/>
                      </a:rPr>
                      <m:t>很大</m:t>
                    </m:r>
                  </m:oMath>
                </a14:m>
                <a:r>
                  <a:rPr lang="zh-CN" altLang="en-US"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066800"/>
                <a:ext cx="8458200" cy="5638800"/>
              </a:xfrm>
              <a:blipFill>
                <a:blip r:embed="rId3"/>
                <a:stretch>
                  <a:fillRect l="-6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00EF541-A526-47D1-BF89-9406EA762046}"/>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753078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有限样本下的局限性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pPr marL="342900" indent="-342900">
                  <a:buFont typeface="Arial" panose="020B0604020202020204" pitchFamily="34" charset="0"/>
                  <a:buChar char="•"/>
                </a:pPr>
                <a:r>
                  <a:rPr lang="zh-CN" altLang="en-US" dirty="0">
                    <a:latin typeface="+mn-lt"/>
                  </a:rPr>
                  <a:t>在有限样本里，</a:t>
                </a:r>
                <a:r>
                  <a:rPr lang="en-US" dirty="0">
                    <a:latin typeface="+mn-lt"/>
                  </a:rPr>
                  <a:t>2SLS</a:t>
                </a:r>
                <a:r>
                  <a:rPr lang="zh-CN" altLang="en-US" dirty="0">
                    <a:latin typeface="+mn-lt"/>
                  </a:rPr>
                  <a:t>估计量</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是有偏的估计量（估计量的期望值不等于真实值），</a:t>
                </a:r>
                <a14:m>
                  <m:oMath xmlns:m="http://schemas.openxmlformats.org/officeDocument/2006/math">
                    <m:r>
                      <m:rPr>
                        <m:sty m:val="p"/>
                      </m:rPr>
                      <a:rPr lang="en-US">
                        <a:latin typeface="Cambria Math" panose="02040503050406030204" pitchFamily="18" charset="0"/>
                      </a:rPr>
                      <m:t>E</m:t>
                    </m:r>
                    <m:r>
                      <a:rPr lang="en-US">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a:t>
                </a:r>
                <a:endParaRPr lang="en-US" altLang="zh-CN" dirty="0">
                  <a:latin typeface="+mn-lt"/>
                </a:endParaRPr>
              </a:p>
              <a:p>
                <a:endParaRPr lang="en-US" dirty="0">
                  <a:latin typeface="+mn-lt"/>
                </a:endParaRPr>
              </a:p>
              <a:p>
                <a:pPr marL="342900" indent="-342900">
                  <a:buFont typeface="Arial" panose="020B0604020202020204" pitchFamily="34" charset="0"/>
                  <a:buChar char="•"/>
                </a:pPr>
                <a:r>
                  <a:rPr lang="en-US" dirty="0">
                    <a:latin typeface="+mn-lt"/>
                  </a:rPr>
                  <a:t>Hahn</a:t>
                </a:r>
                <a:r>
                  <a:rPr lang="zh-CN" altLang="en-US" dirty="0">
                    <a:latin typeface="+mn-lt"/>
                  </a:rPr>
                  <a:t>和</a:t>
                </a:r>
                <a:r>
                  <a:rPr lang="en-US" dirty="0" err="1">
                    <a:latin typeface="+mn-lt"/>
                  </a:rPr>
                  <a:t>Hausman</a:t>
                </a:r>
                <a:r>
                  <a:rPr lang="zh-CN" altLang="en-US" dirty="0">
                    <a:latin typeface="+mn-lt"/>
                  </a:rPr>
                  <a:t>（</a:t>
                </a:r>
                <a:r>
                  <a:rPr lang="en-US" dirty="0">
                    <a:latin typeface="+mn-lt"/>
                  </a:rPr>
                  <a:t>2002</a:t>
                </a:r>
                <a:r>
                  <a:rPr lang="zh-CN" altLang="en-US" dirty="0">
                    <a:latin typeface="+mn-lt"/>
                  </a:rPr>
                  <a:t>）给出了在有限样本里，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的偏差</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a:latin typeface="Cambria Math" panose="02040503050406030204" pitchFamily="18" charset="0"/>
                        </a:rPr>
                        <m:t>偏差</m:t>
                      </m:r>
                      <m:r>
                        <a:rPr lang="en-US">
                          <a:latin typeface="Cambria Math" panose="02040503050406030204" pitchFamily="18" charset="0"/>
                        </a:rPr>
                        <m:t>=</m:t>
                      </m:r>
                      <m:r>
                        <a:rPr lang="en-US" i="1">
                          <a:latin typeface="Cambria Math" panose="02040503050406030204" pitchFamily="18" charset="0"/>
                        </a:rPr>
                        <m:t>𝐸</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zh-CN" alt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i="1">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𝐾</m:t>
                          </m:r>
                          <m:r>
                            <a:rPr lang="en-US" i="1">
                              <a:latin typeface="Cambria Math" panose="02040503050406030204" pitchFamily="18" charset="0"/>
                            </a:rPr>
                            <m:t>𝜌</m:t>
                          </m:r>
                        </m:num>
                        <m:den>
                          <m:r>
                            <a:rPr lang="en-US" i="1">
                              <a:latin typeface="Cambria Math" panose="02040503050406030204" pitchFamily="18" charset="0"/>
                            </a:rPr>
                            <m:t>𝑁</m:t>
                          </m:r>
                        </m:den>
                      </m:f>
                      <m:d>
                        <m:dPr>
                          <m:ctrlPr>
                            <a:rPr lang="en-CA" i="1">
                              <a:latin typeface="Cambria Math" panose="02040503050406030204" pitchFamily="18" charset="0"/>
                            </a:rPr>
                          </m:ctrlPr>
                        </m:dPr>
                        <m:e>
                          <m:f>
                            <m:fPr>
                              <m:ctrlPr>
                                <a:rPr lang="en-CA" i="1">
                                  <a:latin typeface="Cambria Math" panose="02040503050406030204" pitchFamily="18" charset="0"/>
                                </a:rPr>
                              </m:ctrlPr>
                            </m:fPr>
                            <m:num>
                              <m:r>
                                <a:rPr lang="en-US" i="1">
                                  <a:latin typeface="Cambria Math" panose="02040503050406030204" pitchFamily="18" charset="0"/>
                                </a:rPr>
                                <m:t>1</m:t>
                              </m:r>
                            </m:num>
                            <m:den>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den>
                          </m:f>
                          <m:r>
                            <a:rPr lang="en-US" i="1">
                              <a:latin typeface="Cambria Math" panose="02040503050406030204" pitchFamily="18" charset="0"/>
                            </a:rPr>
                            <m:t>−1</m:t>
                          </m:r>
                        </m:e>
                      </m:d>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58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425503A-2BEE-45D4-AC7F-6DC6AF85542D}"/>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7864142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有限样本下的局限性 （精确性）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latin typeface="+mn-lt"/>
                  </a:rPr>
                  <a:t>在有限样本里，我们不知道</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的分布。</a:t>
                </a:r>
                <a:endParaRPr lang="en-US" altLang="zh-CN" dirty="0">
                  <a:latin typeface="+mn-lt"/>
                </a:endParaRPr>
              </a:p>
              <a:p>
                <a:endParaRPr lang="en-US" altLang="zh-CN" dirty="0">
                  <a:latin typeface="+mn-lt"/>
                </a:endParaRPr>
              </a:p>
              <a:p>
                <a:pPr marL="342900" indent="-342900">
                  <a:buFont typeface="Arial" panose="020B0604020202020204" pitchFamily="34" charset="0"/>
                  <a:buChar char="•"/>
                </a:pPr>
                <a:r>
                  <a:rPr lang="zh-CN" altLang="en-US" dirty="0">
                    <a:latin typeface="+mn-lt"/>
                  </a:rPr>
                  <a:t>样本方差</a:t>
                </a:r>
                <a14:m>
                  <m:oMath xmlns:m="http://schemas.openxmlformats.org/officeDocument/2006/math">
                    <m:r>
                      <a:rPr lang="zh-CN" altLang="en-US">
                        <a:latin typeface="Cambria Math" panose="02040503050406030204" pitchFamily="18" charset="0"/>
                      </a:rPr>
                      <m:t> </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𝑉𝑎𝑟</m:t>
                            </m:r>
                          </m:e>
                        </m:acc>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oMath>
                </a14:m>
                <a:r>
                  <a:rPr lang="zh-CN" altLang="en-US" dirty="0">
                    <a:latin typeface="+mn-lt"/>
                  </a:rPr>
                  <a:t>在有限样本通常偏小，尤其是当工具变量是弱工具变量。这意味着如果使用</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𝑉</m:t>
                        </m:r>
                        <m:r>
                          <m:rPr>
                            <m:sty m:val="p"/>
                          </m:rPr>
                          <a:rPr lang="en-US">
                            <a:latin typeface="Cambria Math" panose="02040503050406030204" pitchFamily="18" charset="0"/>
                          </a:rPr>
                          <m:t>ar</m:t>
                        </m:r>
                      </m:e>
                    </m:acc>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oMath>
                </a14:m>
                <a:r>
                  <a:rPr lang="zh-CN" altLang="en-US" dirty="0">
                    <a:latin typeface="+mn-lt"/>
                  </a:rPr>
                  <a:t>进行</a:t>
                </a:r>
                <a:r>
                  <a:rPr lang="en-US" i="1" dirty="0">
                    <a:latin typeface="+mn-lt"/>
                  </a:rPr>
                  <a:t>t</a:t>
                </a:r>
                <a:r>
                  <a:rPr lang="zh-CN" altLang="en-US" dirty="0">
                    <a:latin typeface="+mn-lt"/>
                  </a:rPr>
                  <a:t>检验我们会过于容易拒绝原假设而得到“显著”结果。因此通常使用的</a:t>
                </a:r>
                <a:r>
                  <a:rPr lang="en-US" i="1" dirty="0">
                    <a:latin typeface="+mn-lt"/>
                  </a:rPr>
                  <a:t>t</a:t>
                </a:r>
                <a:r>
                  <a:rPr lang="zh-CN" altLang="en-US" dirty="0">
                    <a:latin typeface="+mn-lt"/>
                  </a:rPr>
                  <a:t>检验在小样本里不适用。</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35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C4FE4FA-AF59-446E-BC6A-564B93308EF7}"/>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218478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066800"/>
                <a:ext cx="8937625" cy="5638800"/>
              </a:xfrm>
            </p:spPr>
            <p:txBody>
              <a:bodyPr/>
              <a:lstStyle/>
              <a:p>
                <a:pPr marL="457200" lvl="0" indent="-457200">
                  <a:buFont typeface="Arial" panose="020B0604020202020204" pitchFamily="34" charset="0"/>
                  <a:buChar char="•"/>
                </a:pPr>
                <a:r>
                  <a:rPr lang="zh-CN" altLang="en-US" b="1" dirty="0">
                    <a:latin typeface="+mn-lt"/>
                  </a:rPr>
                  <a:t>要注意样本数量</a:t>
                </a:r>
                <a:r>
                  <a:rPr lang="zh-CN" altLang="en-US" dirty="0">
                    <a:latin typeface="+mn-lt"/>
                  </a:rPr>
                  <a:t>。 </a:t>
                </a:r>
                <a:r>
                  <a:rPr lang="en-US" dirty="0">
                    <a:latin typeface="+mn-lt"/>
                  </a:rPr>
                  <a:t>2SLS</a:t>
                </a:r>
                <a:r>
                  <a:rPr lang="zh-CN" altLang="en-US" dirty="0">
                    <a:latin typeface="+mn-lt"/>
                  </a:rPr>
                  <a:t>的估计系数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只有在大样本里是一致的，在小样本里是有偏的。</a:t>
                </a:r>
                <a:endParaRPr lang="en-CA" dirty="0">
                  <a:latin typeface="+mn-lt"/>
                </a:endParaRPr>
              </a:p>
              <a:p>
                <a:pPr marL="457200" lvl="0" indent="-457200">
                  <a:buFont typeface="Arial" panose="020B0604020202020204" pitchFamily="34" charset="0"/>
                  <a:buChar char="•"/>
                </a:pPr>
                <a:endParaRPr lang="en-US" altLang="zh-CN" b="1" dirty="0">
                  <a:latin typeface="+mn-lt"/>
                </a:endParaRPr>
              </a:p>
              <a:p>
                <a:pPr marL="457200" lvl="0" indent="-457200">
                  <a:buFont typeface="Arial" panose="020B0604020202020204" pitchFamily="34" charset="0"/>
                  <a:buChar char="•"/>
                </a:pPr>
                <a:r>
                  <a:rPr lang="zh-CN" altLang="en-US" b="1" dirty="0">
                    <a:latin typeface="+mn-lt"/>
                  </a:rPr>
                  <a:t>除非确定有内生性，否则应避免使用工具变量估计</a:t>
                </a:r>
                <a:endParaRPr lang="en-US" altLang="zh-CN" b="1" dirty="0">
                  <a:latin typeface="+mn-lt"/>
                </a:endParaRPr>
              </a:p>
              <a:p>
                <a:pPr marL="457200" lvl="0" indent="-457200">
                  <a:buFont typeface="Arial" panose="020B0604020202020204" pitchFamily="34" charset="0"/>
                  <a:buChar char="•"/>
                </a:pPr>
                <a:endParaRPr lang="en-US" altLang="zh-CN" b="1" dirty="0">
                  <a:latin typeface="+mn-lt"/>
                </a:endParaRPr>
              </a:p>
              <a:p>
                <a:pPr marL="457200" lvl="0" indent="-457200">
                  <a:buFont typeface="Arial" panose="020B0604020202020204" pitchFamily="34" charset="0"/>
                  <a:buChar char="•"/>
                </a:pPr>
                <a:r>
                  <a:rPr lang="zh-CN" altLang="en-US" b="1" dirty="0">
                    <a:latin typeface="+mn-lt"/>
                  </a:rPr>
                  <a:t>避免使用弱工具变量</a:t>
                </a:r>
                <a:r>
                  <a:rPr lang="zh-CN" altLang="en-US" dirty="0">
                    <a:latin typeface="+mn-lt"/>
                  </a:rPr>
                  <a:t>。</a:t>
                </a:r>
                <a:endParaRPr lang="en-US" altLang="zh-CN"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066800"/>
                <a:ext cx="8937625" cy="5638800"/>
              </a:xfrm>
              <a:blipFill>
                <a:blip r:embed="rId2"/>
                <a:stretch>
                  <a:fillRect l="-614" t="-108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217BA7-A50F-4388-8298-3E264A7AC904}"/>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6381541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工具变量估计的检验</a:t>
            </a:r>
            <a:endParaRPr lang="en-CA" sz="36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FF10A7C5-740A-4712-8E58-B84EAFE0F01E}"/>
              </a:ext>
            </a:extLst>
          </p:cNvPr>
          <p:cNvSpPr>
            <a:spLocks noGrp="1"/>
          </p:cNvSpPr>
          <p:nvPr>
            <p:ph type="ftr" sz="quarter" idx="11"/>
          </p:nvPr>
        </p:nvSpPr>
        <p:spPr>
          <a:xfrm>
            <a:off x="3733800" y="6172200"/>
            <a:ext cx="50292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9468586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是否需要使用工具变量？（内生性检验）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86800" cy="5638800"/>
              </a:xfrm>
            </p:spPr>
            <p:txBody>
              <a:bodyPr/>
              <a:lstStyle/>
              <a:p>
                <a:pPr marL="457200" lvl="0" indent="-457200">
                  <a:buFont typeface="Arial" panose="020B0604020202020204" pitchFamily="34" charset="0"/>
                  <a:buChar char="•"/>
                </a:pPr>
                <a:r>
                  <a:rPr lang="en-US" b="1" dirty="0">
                    <a:latin typeface="+mn-lt"/>
                  </a:rPr>
                  <a:t>Durbin-Wu-</a:t>
                </a:r>
                <a:r>
                  <a:rPr lang="en-US" b="1" dirty="0" err="1">
                    <a:latin typeface="+mn-lt"/>
                  </a:rPr>
                  <a:t>Hausman</a:t>
                </a:r>
                <a:r>
                  <a:rPr lang="en-US" b="1" dirty="0">
                    <a:latin typeface="+mn-lt"/>
                  </a:rPr>
                  <a:t> </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𝜒</m:t>
                        </m:r>
                      </m:e>
                      <m:sub>
                        <m:r>
                          <a:rPr lang="en-US" i="1">
                            <a:latin typeface="Cambria Math" panose="02040503050406030204" pitchFamily="18" charset="0"/>
                          </a:rPr>
                          <m:t>𝐽</m:t>
                        </m:r>
                      </m:sub>
                      <m:sup>
                        <m:r>
                          <a:rPr lang="en-US" i="1">
                            <a:latin typeface="Cambria Math" panose="02040503050406030204" pitchFamily="18" charset="0"/>
                          </a:rPr>
                          <m:t>2</m:t>
                        </m:r>
                      </m:sup>
                    </m:sSubSup>
                  </m:oMath>
                </a14:m>
                <a:r>
                  <a:rPr lang="zh-CN" altLang="en-US" b="1" dirty="0">
                    <a:latin typeface="+mn-lt"/>
                  </a:rPr>
                  <a:t>检验</a:t>
                </a:r>
                <a:endParaRPr lang="en-CA" dirty="0">
                  <a:latin typeface="+mn-lt"/>
                </a:endParaRPr>
              </a:p>
              <a:p>
                <a:r>
                  <a:rPr lang="zh-CN" altLang="en-US" dirty="0">
                    <a:latin typeface="+mn-lt"/>
                  </a:rPr>
                  <a:t>通过比较工具变量估计值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和</a:t>
                </a:r>
                <a:r>
                  <a:rPr lang="en-US" dirty="0">
                    <a:latin typeface="+mn-lt"/>
                  </a:rPr>
                  <a:t>OLS</a:t>
                </a:r>
                <a:r>
                  <a:rPr lang="zh-CN" altLang="en-US" dirty="0">
                    <a:latin typeface="+mn-lt"/>
                  </a:rPr>
                  <a:t>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latin typeface="+mn-lt"/>
                  </a:rPr>
                  <a:t>来检验变量外生性的方法。</a:t>
                </a:r>
                <a:endParaRPr lang="en-US" altLang="zh-CN" dirty="0">
                  <a:latin typeface="+mn-lt"/>
                </a:endParaRPr>
              </a:p>
              <a:p>
                <a:pPr marL="457200" indent="-4572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是外生的，</a:t>
                </a:r>
                <a:r>
                  <a:rPr lang="zh-CN" altLang="en-US" b="1" dirty="0">
                    <a:latin typeface="+mn-lt"/>
                  </a:rPr>
                  <a:t>检验统计量：</a:t>
                </a:r>
                <a:endParaRPr lang="en-US" altLang="zh-CN" dirty="0">
                  <a:latin typeface="+mn-lt"/>
                </a:endParaRPr>
              </a:p>
              <a:p>
                <a:pPr marL="457200" indent="-457200">
                  <a:buFont typeface="Arial" panose="020B0604020202020204" pitchFamily="34" charset="0"/>
                  <a:buChar char="•"/>
                </a:pPr>
                <a:endParaRPr lang="en-US" b="1" dirty="0">
                  <a:latin typeface="+mn-lt"/>
                </a:endParaRPr>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H</m:t>
                      </m:r>
                      <m:r>
                        <a:rPr lang="en-US">
                          <a:latin typeface="Cambria Math" panose="02040503050406030204" pitchFamily="18" charset="0"/>
                        </a:rPr>
                        <m:t>=</m:t>
                      </m:r>
                      <m:sSup>
                        <m:sSupPr>
                          <m:ctrlPr>
                            <a:rPr lang="en-CA" i="1">
                              <a:latin typeface="Cambria Math" panose="02040503050406030204" pitchFamily="18" charset="0"/>
                            </a:rPr>
                          </m:ctrlPr>
                        </m:sSupPr>
                        <m:e>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e>
                        <m:sup>
                          <m:r>
                            <a:rPr lang="en-US" i="1">
                              <a:latin typeface="Cambria Math" panose="02040503050406030204" pitchFamily="18" charset="0"/>
                            </a:rPr>
                            <m:t>′</m:t>
                          </m:r>
                        </m:sup>
                      </m:sSup>
                      <m:sSup>
                        <m:sSupPr>
                          <m:ctrlPr>
                            <a:rPr lang="en-CA" i="1">
                              <a:latin typeface="Cambria Math" panose="02040503050406030204" pitchFamily="18" charset="0"/>
                            </a:rPr>
                          </m:ctrlPr>
                        </m:sSupPr>
                        <m:e>
                          <m:d>
                            <m:dPr>
                              <m:begChr m:val="["/>
                              <m:endChr m:val="]"/>
                              <m:ctrlPr>
                                <a:rPr lang="en-CA" i="1">
                                  <a:latin typeface="Cambria Math" panose="02040503050406030204" pitchFamily="18" charset="0"/>
                                </a:rPr>
                              </m:ctrlPr>
                            </m:dPr>
                            <m:e>
                              <m:r>
                                <a:rPr lang="en-US" i="1">
                                  <a:latin typeface="Cambria Math" panose="02040503050406030204" pitchFamily="18" charset="0"/>
                                </a:rPr>
                                <m:t>𝐴𝑣𝑎𝑟</m:t>
                              </m:r>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r>
                                <a:rPr lang="en-US" i="1">
                                  <a:latin typeface="Cambria Math" panose="02040503050406030204" pitchFamily="18" charset="0"/>
                                </a:rPr>
                                <m:t>𝐴𝑣𝑎𝑟</m:t>
                              </m:r>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r>
                                <a:rPr lang="en-US" i="1">
                                  <a:latin typeface="Cambria Math" panose="02040503050406030204" pitchFamily="18" charset="0"/>
                                </a:rPr>
                                <m:t>)</m:t>
                              </m:r>
                            </m:e>
                          </m:d>
                        </m:e>
                        <m:sup>
                          <m:r>
                            <a:rPr lang="en-US" i="1">
                              <a:latin typeface="Cambria Math" panose="02040503050406030204" pitchFamily="18" charset="0"/>
                            </a:rPr>
                            <m:t>−1</m:t>
                          </m:r>
                        </m:sup>
                      </m:sSup>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𝜒</m:t>
                          </m:r>
                        </m:e>
                        <m:sub>
                          <m:r>
                            <a:rPr lang="en-US" i="1">
                              <a:latin typeface="Cambria Math" panose="02040503050406030204" pitchFamily="18" charset="0"/>
                            </a:rPr>
                            <m:t>𝐽</m:t>
                          </m:r>
                        </m:sub>
                        <m:sup>
                          <m:r>
                            <a:rPr lang="en-US" i="1">
                              <a:latin typeface="Cambria Math" panose="02040503050406030204" pitchFamily="18" charset="0"/>
                            </a:rPr>
                            <m:t>2</m:t>
                          </m:r>
                        </m:sup>
                      </m:sSubSup>
                    </m:oMath>
                  </m:oMathPara>
                </a14:m>
                <a:endParaRPr lang="en-CA" dirty="0">
                  <a:latin typeface="+mn-lt"/>
                </a:endParaRPr>
              </a:p>
              <a:p>
                <a:endParaRPr lang="en-US" dirty="0">
                  <a:latin typeface="+mn-lt"/>
                </a:endParaRPr>
              </a:p>
              <a:p>
                <a:r>
                  <a:rPr lang="zh-CN" altLang="en-US" dirty="0">
                    <a:latin typeface="+mn-lt"/>
                  </a:rPr>
                  <a:t>在原假设下</a:t>
                </a:r>
                <a:r>
                  <a:rPr lang="en-US" dirty="0">
                    <a:latin typeface="+mn-lt"/>
                  </a:rPr>
                  <a:t>OLS</a:t>
                </a:r>
                <a:r>
                  <a:rPr lang="zh-CN" altLang="en-US" dirty="0">
                    <a:latin typeface="+mn-lt"/>
                  </a:rPr>
                  <a:t>和工具变量得到的参数估计量是一致的，因此</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latin typeface="+mn-lt"/>
                  </a:rPr>
                  <a:t>和</a:t>
                </a:r>
                <a:r>
                  <a:rPr lang="en-US" dirty="0">
                    <a:latin typeface="+mn-lt"/>
                  </a:rPr>
                  <a:t>H</a:t>
                </a:r>
                <a:r>
                  <a:rPr lang="zh-CN" altLang="en-US" dirty="0">
                    <a:latin typeface="+mn-lt"/>
                  </a:rPr>
                  <a:t>值应该接近零。</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86800" cy="5638800"/>
              </a:xfrm>
              <a:blipFill>
                <a:blip r:embed="rId2"/>
                <a:stretch>
                  <a:fillRect l="-1022" t="-901" r="-87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2257852-B9FB-4B9F-8DE0-2B4AEB2E3D68}"/>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508863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内生性检验的局限性</a:t>
            </a:r>
            <a:endParaRPr lang="en-CA" dirty="0"/>
          </a:p>
        </p:txBody>
      </p:sp>
      <p:sp>
        <p:nvSpPr>
          <p:cNvPr id="3" name="Text Placeholder 2"/>
          <p:cNvSpPr>
            <a:spLocks noGrp="1"/>
          </p:cNvSpPr>
          <p:nvPr>
            <p:ph type="body" idx="1"/>
          </p:nvPr>
        </p:nvSpPr>
        <p:spPr>
          <a:xfrm>
            <a:off x="304800" y="1066800"/>
            <a:ext cx="8401844" cy="5638800"/>
          </a:xfrm>
        </p:spPr>
        <p:txBody>
          <a:bodyPr/>
          <a:lstStyle/>
          <a:p>
            <a:endParaRPr lang="en-US" altLang="zh-CN" b="1" dirty="0"/>
          </a:p>
          <a:p>
            <a:r>
              <a:rPr lang="zh-CN" altLang="en-US" sz="2800" b="1" dirty="0"/>
              <a:t>检验一个变量是否是外生的前提条件是我们有一个有效的工具变量（满足相关性和外生性），如果工具变量本身不是有效的，检验出来的结果是无效的。</a:t>
            </a:r>
            <a:endParaRPr lang="en-CA" sz="2800" dirty="0"/>
          </a:p>
          <a:p>
            <a:endParaRPr lang="en-CA" dirty="0"/>
          </a:p>
        </p:txBody>
      </p:sp>
      <p:sp>
        <p:nvSpPr>
          <p:cNvPr id="4" name="Footer Placeholder 3">
            <a:extLst>
              <a:ext uri="{FF2B5EF4-FFF2-40B4-BE49-F238E27FC236}">
                <a16:creationId xmlns:a16="http://schemas.microsoft.com/office/drawing/2014/main" id="{3C17B9A5-DA53-4B5F-9682-68A32F7A294C}"/>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764728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工具变量是否满足相关性？</a:t>
            </a:r>
            <a:r>
              <a:rPr lang="en-US" dirty="0"/>
              <a:t>(</a:t>
            </a:r>
            <a:r>
              <a:rPr lang="zh-CN" altLang="en-US" dirty="0"/>
              <a:t>弱工具变量检验</a:t>
            </a:r>
            <a:r>
              <a:rPr lang="en-US" dirty="0"/>
              <a:t>)</a:t>
            </a:r>
            <a:endParaRPr lang="en-CA" dirty="0"/>
          </a:p>
        </p:txBody>
      </p:sp>
      <p:sp>
        <p:nvSpPr>
          <p:cNvPr id="3" name="Text Placeholder 2"/>
          <p:cNvSpPr>
            <a:spLocks noGrp="1"/>
          </p:cNvSpPr>
          <p:nvPr>
            <p:ph type="body" idx="1"/>
          </p:nvPr>
        </p:nvSpPr>
        <p:spPr>
          <a:xfrm>
            <a:off x="152400" y="1066800"/>
            <a:ext cx="8686800" cy="5638800"/>
          </a:xfrm>
        </p:spPr>
        <p:txBody>
          <a:bodyPr/>
          <a:lstStyle/>
          <a:p>
            <a:pPr marL="457200" indent="-457200" algn="just">
              <a:buFont typeface="Arial" panose="020B0604020202020204" pitchFamily="34" charset="0"/>
              <a:buChar char="•"/>
            </a:pPr>
            <a:r>
              <a:rPr lang="zh-CN" altLang="en-US" dirty="0">
                <a:latin typeface="+mn-lt"/>
              </a:rPr>
              <a:t>如果只有一个内生变量，一个简单的检验方法就是观察</a:t>
            </a:r>
            <a:r>
              <a:rPr lang="en-US" dirty="0">
                <a:latin typeface="+mn-lt"/>
              </a:rPr>
              <a:t>2SLS</a:t>
            </a:r>
            <a:r>
              <a:rPr lang="zh-CN" altLang="en-US" dirty="0">
                <a:latin typeface="+mn-lt"/>
              </a:rPr>
              <a:t>中第一阶段的关于所有工具变量的系数同时为</a:t>
            </a:r>
            <a:r>
              <a:rPr lang="en-US" dirty="0">
                <a:latin typeface="+mn-lt"/>
              </a:rPr>
              <a:t>0</a:t>
            </a:r>
            <a:r>
              <a:rPr lang="zh-CN" altLang="en-US" dirty="0">
                <a:latin typeface="+mn-lt"/>
              </a:rPr>
              <a:t>的</a:t>
            </a:r>
            <a:r>
              <a:rPr lang="en-US" dirty="0">
                <a:latin typeface="+mn-lt"/>
              </a:rPr>
              <a:t>F</a:t>
            </a:r>
            <a:r>
              <a:rPr lang="zh-CN" altLang="en-US" dirty="0">
                <a:latin typeface="+mn-lt"/>
              </a:rPr>
              <a:t>检验。当工具变量数量为</a:t>
            </a:r>
            <a:r>
              <a:rPr lang="en-US" dirty="0">
                <a:latin typeface="+mn-lt"/>
              </a:rPr>
              <a:t>1</a:t>
            </a:r>
            <a:r>
              <a:rPr lang="zh-CN" altLang="en-US" dirty="0">
                <a:latin typeface="+mn-lt"/>
              </a:rPr>
              <a:t>，</a:t>
            </a:r>
            <a:r>
              <a:rPr lang="en-US" dirty="0">
                <a:latin typeface="+mn-lt"/>
              </a:rPr>
              <a:t>2</a:t>
            </a:r>
            <a:r>
              <a:rPr lang="zh-CN" altLang="en-US" dirty="0">
                <a:latin typeface="+mn-lt"/>
              </a:rPr>
              <a:t>，</a:t>
            </a:r>
            <a:r>
              <a:rPr lang="en-US" dirty="0">
                <a:latin typeface="+mn-lt"/>
              </a:rPr>
              <a:t>3</a:t>
            </a:r>
            <a:r>
              <a:rPr lang="zh-CN" altLang="en-US" dirty="0">
                <a:latin typeface="+mn-lt"/>
              </a:rPr>
              <a:t>，</a:t>
            </a:r>
            <a:r>
              <a:rPr lang="en-US" dirty="0">
                <a:latin typeface="+mn-lt"/>
              </a:rPr>
              <a:t>5</a:t>
            </a:r>
            <a:r>
              <a:rPr lang="zh-CN" altLang="en-US" dirty="0">
                <a:latin typeface="+mn-lt"/>
              </a:rPr>
              <a:t>，</a:t>
            </a:r>
            <a:r>
              <a:rPr lang="en-US" dirty="0">
                <a:latin typeface="+mn-lt"/>
              </a:rPr>
              <a:t>10</a:t>
            </a:r>
            <a:r>
              <a:rPr lang="zh-CN" altLang="en-US" dirty="0">
                <a:latin typeface="+mn-lt"/>
              </a:rPr>
              <a:t>时，</a:t>
            </a:r>
            <a:r>
              <a:rPr lang="en-CA" dirty="0">
                <a:latin typeface="+mn-lt"/>
              </a:rPr>
              <a:t>Stock, Wright, and </a:t>
            </a:r>
            <a:r>
              <a:rPr lang="en-CA" dirty="0" err="1">
                <a:latin typeface="+mn-lt"/>
              </a:rPr>
              <a:t>Yogo</a:t>
            </a:r>
            <a:r>
              <a:rPr lang="en-CA" dirty="0">
                <a:latin typeface="+mn-lt"/>
              </a:rPr>
              <a:t> (2002)</a:t>
            </a:r>
            <a:r>
              <a:rPr lang="zh-CN" altLang="en-US" dirty="0">
                <a:latin typeface="+mn-lt"/>
              </a:rPr>
              <a:t>　建议第一阶段的</a:t>
            </a:r>
            <a:r>
              <a:rPr lang="en-US" dirty="0">
                <a:latin typeface="+mn-lt"/>
              </a:rPr>
              <a:t>F</a:t>
            </a:r>
            <a:r>
              <a:rPr lang="zh-CN" altLang="en-US" dirty="0">
                <a:latin typeface="+mn-lt"/>
              </a:rPr>
              <a:t>统计量的关键值设为</a:t>
            </a:r>
            <a:r>
              <a:rPr lang="en-US" dirty="0">
                <a:latin typeface="+mn-lt"/>
              </a:rPr>
              <a:t>8.96</a:t>
            </a:r>
            <a:r>
              <a:rPr lang="zh-CN" altLang="en-US" dirty="0">
                <a:latin typeface="+mn-lt"/>
              </a:rPr>
              <a:t>，</a:t>
            </a:r>
            <a:r>
              <a:rPr lang="en-US" dirty="0">
                <a:latin typeface="+mn-lt"/>
              </a:rPr>
              <a:t>11.59</a:t>
            </a:r>
            <a:r>
              <a:rPr lang="zh-CN" altLang="en-US" dirty="0">
                <a:latin typeface="+mn-lt"/>
              </a:rPr>
              <a:t>，</a:t>
            </a:r>
            <a:r>
              <a:rPr lang="en-US" dirty="0">
                <a:latin typeface="+mn-lt"/>
              </a:rPr>
              <a:t>12.83</a:t>
            </a:r>
            <a:r>
              <a:rPr lang="zh-CN" altLang="en-US" dirty="0">
                <a:latin typeface="+mn-lt"/>
              </a:rPr>
              <a:t>，</a:t>
            </a:r>
            <a:r>
              <a:rPr lang="en-US" dirty="0">
                <a:latin typeface="+mn-lt"/>
              </a:rPr>
              <a:t>15.09</a:t>
            </a:r>
            <a:r>
              <a:rPr lang="zh-CN" altLang="en-US" dirty="0">
                <a:latin typeface="+mn-lt"/>
              </a:rPr>
              <a:t>和</a:t>
            </a:r>
            <a:r>
              <a:rPr lang="en-US" dirty="0">
                <a:latin typeface="+mn-lt"/>
              </a:rPr>
              <a:t>22.88</a:t>
            </a:r>
            <a:r>
              <a:rPr lang="zh-CN" altLang="en-US" dirty="0">
                <a:latin typeface="+mn-lt"/>
              </a:rPr>
              <a:t>。如果第一阶段的</a:t>
            </a:r>
            <a:r>
              <a:rPr lang="en-US" dirty="0">
                <a:latin typeface="+mn-lt"/>
              </a:rPr>
              <a:t>F</a:t>
            </a:r>
            <a:r>
              <a:rPr lang="zh-CN" altLang="en-US" dirty="0">
                <a:latin typeface="+mn-lt"/>
              </a:rPr>
              <a:t>检验值低于这些关键值，则可能存在弱工具变量问题。</a:t>
            </a:r>
            <a:endParaRPr lang="en-US" altLang="zh-CN"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FCCDD291-89E9-41A2-894E-749AE0FB6790}"/>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41193083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lgn="just">
                  <a:buFont typeface="Arial" panose="020B0604020202020204" pitchFamily="34" charset="0"/>
                  <a:buChar char="•"/>
                </a:pPr>
                <a:r>
                  <a:rPr lang="zh-CN" altLang="en-US" b="1" dirty="0">
                    <a:latin typeface="+mn-lt"/>
                  </a:rPr>
                  <a:t>恰当识别（工具变量的数量</a:t>
                </a:r>
                <a:r>
                  <a:rPr lang="en-US" b="1" dirty="0">
                    <a:latin typeface="+mn-lt"/>
                  </a:rPr>
                  <a:t>=</a:t>
                </a:r>
                <a:r>
                  <a:rPr lang="zh-CN" altLang="en-US" b="1" dirty="0">
                    <a:latin typeface="+mn-lt"/>
                  </a:rPr>
                  <a:t>内生变量的数量）</a:t>
                </a:r>
                <a:r>
                  <a:rPr lang="zh-CN" altLang="en-US" dirty="0">
                    <a:latin typeface="+mn-lt"/>
                  </a:rPr>
                  <a:t>情况下，我们无法对外生性假设进行检验。</a:t>
                </a:r>
                <a:endParaRPr lang="en-US" altLang="zh-CN" dirty="0">
                  <a:latin typeface="+mn-lt"/>
                </a:endParaRPr>
              </a:p>
              <a:p>
                <a:pPr algn="just"/>
                <a:endParaRPr lang="en-US" altLang="zh-CN" dirty="0">
                  <a:latin typeface="+mn-lt"/>
                </a:endParaRPr>
              </a:p>
              <a:p>
                <a:pPr marL="342900" indent="-342900" algn="just">
                  <a:buFont typeface="Arial" panose="020B0604020202020204" pitchFamily="34" charset="0"/>
                  <a:buChar char="•"/>
                </a:pPr>
                <a:r>
                  <a:rPr lang="zh-CN" altLang="en-US" dirty="0">
                    <a:latin typeface="+mn-lt"/>
                  </a:rPr>
                  <a:t>因为要检验</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e>
                    </m:d>
                    <m:r>
                      <a:rPr lang="en-US">
                        <a:latin typeface="Cambria Math" panose="02040503050406030204" pitchFamily="18" charset="0"/>
                      </a:rPr>
                      <m:t>=0</m:t>
                    </m:r>
                  </m:oMath>
                </a14:m>
                <a:r>
                  <a:rPr lang="en-US" dirty="0">
                    <a:latin typeface="+mn-lt"/>
                  </a:rPr>
                  <a:t>, </a:t>
                </a:r>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oMath>
                </a14:m>
                <a:r>
                  <a:rPr lang="zh-CN" altLang="en-US" dirty="0">
                    <a:latin typeface="+mn-lt"/>
                  </a:rPr>
                  <a:t>观测不到，我们必须先估计</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i</m:t>
                        </m:r>
                      </m:sub>
                    </m:sSub>
                  </m:oMath>
                </a14:m>
                <a:r>
                  <a:rPr lang="zh-CN" altLang="en-US" dirty="0">
                    <a:latin typeface="+mn-lt"/>
                  </a:rPr>
                  <a:t>，再用的它估计值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oMath>
                </a14:m>
                <a:r>
                  <a:rPr lang="zh-CN" altLang="en-US" dirty="0">
                    <a:latin typeface="+mn-lt"/>
                  </a:rPr>
                  <a:t>检验</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m:rPr>
                                    <m:sty m:val="p"/>
                                  </m:rPr>
                                  <a:rPr lang="en-US">
                                    <a:latin typeface="Cambria Math" panose="02040503050406030204" pitchFamily="18" charset="0"/>
                                  </a:rPr>
                                  <m:t>e</m:t>
                                </m:r>
                              </m:e>
                            </m:acc>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latin typeface="+mn-lt"/>
                  </a:rPr>
                  <a:t>。但是当我们去估计</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时，我们需要满足外生条件的工具变量才能得到一致的估计值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oMath>
                </a14:m>
                <a:r>
                  <a:rPr lang="zh-CN" altLang="en-US" dirty="0">
                    <a:latin typeface="+mn-lt"/>
                  </a:rPr>
                  <a:t>，从而得到</a:t>
                </a:r>
                <a14:m>
                  <m:oMath xmlns:m="http://schemas.openxmlformats.org/officeDocument/2006/math">
                    <m:r>
                      <a:rPr lang="zh-CN" altLang="en-US">
                        <a:latin typeface="Cambria Math" panose="02040503050406030204" pitchFamily="18" charset="0"/>
                      </a:rPr>
                      <m:t>一致的估计量</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oMath>
                </a14:m>
                <a:r>
                  <a:rPr lang="zh-CN" altLang="en-US" dirty="0">
                    <a:latin typeface="+mn-lt"/>
                  </a:rPr>
                  <a:t>。因此</a:t>
                </a:r>
                <a14:m>
                  <m:oMath xmlns:m="http://schemas.openxmlformats.org/officeDocument/2006/math">
                    <m:r>
                      <a:rPr lang="zh-CN" altLang="en-US">
                        <a:latin typeface="Cambria Math" panose="02040503050406030204" pitchFamily="18" charset="0"/>
                      </a:rPr>
                      <m:t>通过</m:t>
                    </m:r>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m:rPr>
                                    <m:sty m:val="p"/>
                                  </m:rPr>
                                  <a:rPr lang="en-US">
                                    <a:latin typeface="Cambria Math" panose="02040503050406030204" pitchFamily="18" charset="0"/>
                                  </a:rPr>
                                  <m:t>e</m:t>
                                </m:r>
                              </m:e>
                            </m:acc>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latin typeface="+mn-lt"/>
                  </a:rPr>
                  <a:t>检验工具变量是否外生是没有意义的，因为要得到一致的估计量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oMath>
                </a14:m>
                <a:r>
                  <a:rPr lang="zh-CN" altLang="en-US" dirty="0">
                    <a:latin typeface="+mn-lt"/>
                  </a:rPr>
                  <a:t>，我们已经假设了工具是外生的。</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577"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AD4B7F4-F4EA-4356-B03F-129BA39603F0}"/>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1971347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41514" y="1066800"/>
                <a:ext cx="8763000" cy="5638800"/>
              </a:xfrm>
            </p:spPr>
            <p:txBody>
              <a:bodyPr/>
              <a:lstStyle/>
              <a:p>
                <a:pPr marL="342900" indent="-342900" algn="just">
                  <a:buFont typeface="Arial" panose="020B0604020202020204" pitchFamily="34" charset="0"/>
                  <a:buChar char="•"/>
                </a:pPr>
                <a:r>
                  <a:rPr lang="zh-CN" altLang="en-US" b="1" dirty="0">
                    <a:latin typeface="+mn-lt"/>
                  </a:rPr>
                  <a:t>过度识别</a:t>
                </a:r>
                <a:r>
                  <a:rPr lang="en-US" b="1" dirty="0">
                    <a:latin typeface="+mn-lt"/>
                  </a:rPr>
                  <a:t>(</a:t>
                </a:r>
                <a:r>
                  <a:rPr lang="zh-CN" altLang="en-US" b="1" dirty="0">
                    <a:latin typeface="+mn-lt"/>
                  </a:rPr>
                  <a:t>工具变量的数量</a:t>
                </a:r>
                <a:r>
                  <a:rPr lang="en-US" b="1" dirty="0">
                    <a:latin typeface="+mn-lt"/>
                  </a:rPr>
                  <a:t>&gt;</a:t>
                </a:r>
                <a:r>
                  <a:rPr lang="zh-CN" altLang="en-US" b="1" dirty="0">
                    <a:latin typeface="+mn-lt"/>
                  </a:rPr>
                  <a:t>内生变量的数量）：</a:t>
                </a:r>
                <a:r>
                  <a:rPr lang="zh-CN" altLang="en-US" dirty="0">
                    <a:latin typeface="+mn-lt"/>
                  </a:rPr>
                  <a:t>假设有一个内生变量，两个工具变量</a:t>
                </a:r>
                <a14:m>
                  <m:oMath xmlns:m="http://schemas.openxmlformats.org/officeDocument/2006/math">
                    <m:r>
                      <a:rPr lang="en-US">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a:latin typeface="Cambria Math" panose="02040503050406030204" pitchFamily="18" charset="0"/>
                          </a:rPr>
                          <m:t>1</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r>
                      <a:rPr lang="en-US" i="1">
                        <a:latin typeface="Cambria Math" panose="02040503050406030204" pitchFamily="18" charset="0"/>
                      </a:rPr>
                      <m:t>)</m:t>
                    </m:r>
                  </m:oMath>
                </a14:m>
                <a:r>
                  <a:rPr lang="zh-CN" altLang="en-US" dirty="0">
                    <a:latin typeface="+mn-lt"/>
                  </a:rPr>
                  <a:t>，我们可以采用下面的分步检验方法：</a:t>
                </a:r>
                <a:endParaRPr lang="en-US" altLang="zh-CN" dirty="0">
                  <a:latin typeface="+mn-lt"/>
                </a:endParaRPr>
              </a:p>
              <a:p>
                <a:pPr marL="342900" indent="-342900" algn="just">
                  <a:buFont typeface="Arial" panose="020B0604020202020204" pitchFamily="34" charset="0"/>
                  <a:buChar char="•"/>
                </a:pPr>
                <a:endParaRPr lang="en-CA" dirty="0">
                  <a:latin typeface="+mn-lt"/>
                </a:endParaRPr>
              </a:p>
              <a:p>
                <a:pPr marL="342900" indent="-342900" algn="just">
                  <a:buFont typeface="Arial" panose="020B0604020202020204" pitchFamily="34" charset="0"/>
                  <a:buChar char="•"/>
                </a:pPr>
                <a:r>
                  <a:rPr lang="zh-CN" altLang="en-US" dirty="0">
                    <a:latin typeface="+mn-lt"/>
                  </a:rPr>
                  <a:t>先假设第一个工具变量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满足外生性</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a:latin typeface="Cambria Math" panose="02040503050406030204" pitchFamily="18" charset="0"/>
                              </a:rPr>
                              <m:t>1</m:t>
                            </m:r>
                            <m:r>
                              <m:rPr>
                                <m:sty m:val="p"/>
                              </m:rPr>
                              <a:rPr lang="en-US">
                                <a:latin typeface="Cambria Math" panose="02040503050406030204" pitchFamily="18" charset="0"/>
                              </a:rPr>
                              <m:t>i</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，并只用</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作为工具变量得到系数的估计值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一致估计量，因此残差</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也是</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oMath>
                </a14:m>
                <a:r>
                  <a:rPr lang="zh-CN" altLang="en-US" dirty="0">
                    <a:latin typeface="+mn-lt"/>
                  </a:rPr>
                  <a:t>一致估计量。接着使用</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对工具变量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的外生性进行检验，即检验 </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sup>
                        </m:sSubSup>
                      </m:e>
                    </m:d>
                    <m:r>
                      <a:rPr lang="en-US" i="1">
                        <a:latin typeface="Cambria Math" panose="02040503050406030204" pitchFamily="18" charset="0"/>
                      </a:rPr>
                      <m:t>=0</m:t>
                    </m:r>
                  </m:oMath>
                </a14:m>
                <a:r>
                  <a:rPr lang="zh-CN" altLang="en-US" dirty="0">
                    <a:latin typeface="+mn-lt"/>
                  </a:rPr>
                  <a:t>是否成立。</a:t>
                </a:r>
                <a:r>
                  <a:rPr lang="zh-CN" altLang="en-US" b="1" dirty="0">
                    <a:latin typeface="+mn-lt"/>
                  </a:rPr>
                  <a:t>注意这个检验是建立在第一个工具变量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𝟏</m:t>
                        </m:r>
                      </m:sub>
                    </m:sSub>
                  </m:oMath>
                </a14:m>
                <a:r>
                  <a:rPr lang="zh-CN" altLang="en-US" b="1" dirty="0">
                    <a:latin typeface="+mn-lt"/>
                  </a:rPr>
                  <a:t>满足外生性的假设成立的前提下</a:t>
                </a:r>
                <a:r>
                  <a:rPr lang="zh-CN" altLang="en-US" dirty="0">
                    <a:latin typeface="+mn-lt"/>
                  </a:rPr>
                  <a:t>。</a:t>
                </a:r>
                <a:endParaRPr lang="en-CA" dirty="0">
                  <a:latin typeface="+mn-lt"/>
                </a:endParaRPr>
              </a:p>
              <a:p>
                <a:pPr marL="342900" indent="-342900" algn="just">
                  <a:buFont typeface="Arial" panose="020B0604020202020204" pitchFamily="34" charset="0"/>
                  <a:buChar char="•"/>
                </a:pP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41514" y="1066800"/>
                <a:ext cx="8763000" cy="5638800"/>
              </a:xfrm>
              <a:blipFill>
                <a:blip r:embed="rId2"/>
                <a:stretch>
                  <a:fillRect l="-579" t="-1577" r="-101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6AFF181-5716-472E-A085-F97262A46AC1}"/>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069506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工具变量的作用</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dirty="0"/>
                  <a:t>如果我们直观地认为处置变量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t>变化中和干扰项相关的部分为“坏的变化</a:t>
                </a:r>
                <a:r>
                  <a:rPr lang="en-US" dirty="0"/>
                  <a:t>”, </a:t>
                </a:r>
                <a:r>
                  <a:rPr lang="zh-CN" altLang="en-US" dirty="0"/>
                  <a:t>和干扰项不相关的部分为“好的变化</a:t>
                </a:r>
                <a:r>
                  <a:rPr lang="en-US" dirty="0"/>
                  <a:t>”</a:t>
                </a:r>
                <a:r>
                  <a:rPr lang="zh-CN" altLang="en-US" dirty="0"/>
                  <a:t>。</a:t>
                </a:r>
                <a:endParaRPr lang="en-US" altLang="zh-CN" dirty="0"/>
              </a:p>
              <a:p>
                <a:pPr algn="just"/>
                <a:endParaRPr lang="en-US" altLang="zh-CN" dirty="0"/>
              </a:p>
              <a:p>
                <a:pPr algn="just"/>
                <a:endParaRPr lang="en-US" altLang="zh-CN" dirty="0"/>
              </a:p>
              <a:p>
                <a:pPr marL="457200" indent="-457200" algn="just">
                  <a:buFont typeface="Arial" panose="020B0604020202020204" pitchFamily="34" charset="0"/>
                  <a:buChar char="•"/>
                </a:pPr>
                <a:r>
                  <a:rPr lang="zh-CN" altLang="en-US" dirty="0"/>
                  <a:t>工具变量的方法就是将处置变量中“好的变化”分离出来，并只用“好的变化“部分去估计处置变量对被解释变量的因果影响。</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851DE1B2-255C-4FC4-877C-25A0376C7D45}"/>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788736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lvl="0" indent="-342900" algn="just">
                  <a:buFont typeface="Arial" panose="020B0604020202020204" pitchFamily="34" charset="0"/>
                  <a:buChar char="•"/>
                </a:pPr>
                <a:r>
                  <a:rPr lang="zh-CN" altLang="en-US" dirty="0">
                    <a:latin typeface="+mn-lt"/>
                  </a:rPr>
                  <a:t>类似地，我们也可以先假设第二个工具变量满足外生条件</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CA" b="0" i="0" smtClean="0">
                                <a:solidFill>
                                  <a:srgbClr val="FF0000"/>
                                </a:solidFill>
                                <a:latin typeface="Cambria Math" panose="02040503050406030204" pitchFamily="18" charset="0"/>
                              </a:rPr>
                              <m:t>2</m:t>
                            </m:r>
                            <m:r>
                              <m:rPr>
                                <m:sty m:val="p"/>
                              </m:rPr>
                              <a:rPr lang="en-US">
                                <a:latin typeface="Cambria Math" panose="02040503050406030204" pitchFamily="18" charset="0"/>
                              </a:rPr>
                              <m:t>i</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。并只用</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i="1">
                            <a:latin typeface="Cambria Math" panose="02040503050406030204" pitchFamily="18" charset="0"/>
                          </a:rPr>
                          <m:t>2</m:t>
                        </m:r>
                      </m:sub>
                    </m:sSub>
                  </m:oMath>
                </a14:m>
                <a:r>
                  <a:rPr lang="zh-CN" altLang="en-US" dirty="0">
                    <a:latin typeface="+mn-lt"/>
                  </a:rPr>
                  <a:t>作为工具变量得到系数的估计值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，如果</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满足外生性的假设成立，</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一致估计量，因此残差</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zh-CN" altLang="en-US">
                        <a:latin typeface="Cambria Math" panose="02040503050406030204" pitchFamily="18" charset="0"/>
                      </a:rPr>
                      <m:t>也是</m:t>
                    </m:r>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r>
                      <a:rPr lang="zh-CN" altLang="en-US">
                        <a:latin typeface="Cambria Math" panose="02040503050406030204" pitchFamily="18" charset="0"/>
                      </a:rPr>
                      <m:t>一致估计量</m:t>
                    </m:r>
                  </m:oMath>
                </a14:m>
                <a:r>
                  <a:rPr lang="zh-CN" altLang="en-US" dirty="0">
                    <a:latin typeface="+mn-lt"/>
                  </a:rPr>
                  <a:t>。接着使用</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对工具变量</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i="1">
                            <a:latin typeface="Cambria Math" panose="02040503050406030204" pitchFamily="18" charset="0"/>
                          </a:rPr>
                          <m:t>1</m:t>
                        </m:r>
                      </m:sub>
                    </m:sSub>
                  </m:oMath>
                </a14:m>
                <a:r>
                  <a:rPr lang="zh-CN" altLang="en-US" dirty="0">
                    <a:latin typeface="+mn-lt"/>
                  </a:rPr>
                  <a:t>的外生性进行检验，即检验 </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CA" b="0" i="1" smtClean="0">
                                <a:solidFill>
                                  <a:srgbClr val="FF0000"/>
                                </a:solidFill>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CA" b="0" i="1" smtClean="0">
                                    <a:solidFill>
                                      <a:srgbClr val="FF0000"/>
                                    </a:solidFill>
                                    <a:latin typeface="Cambria Math" panose="02040503050406030204" pitchFamily="18" charset="0"/>
                                  </a:rPr>
                                  <m:t>2</m:t>
                                </m:r>
                              </m:sub>
                            </m:sSub>
                          </m:sup>
                        </m:sSubSup>
                      </m:e>
                    </m:d>
                    <m:r>
                      <a:rPr lang="en-US" i="1">
                        <a:latin typeface="Cambria Math" panose="02040503050406030204" pitchFamily="18" charset="0"/>
                      </a:rPr>
                      <m:t>=0</m:t>
                    </m:r>
                  </m:oMath>
                </a14:m>
                <a:r>
                  <a:rPr lang="zh-CN" altLang="en-US" dirty="0">
                    <a:latin typeface="+mn-lt"/>
                  </a:rPr>
                  <a:t>是否成立。</a:t>
                </a:r>
                <a:r>
                  <a:rPr lang="zh-CN" altLang="en-US" b="1" dirty="0">
                    <a:latin typeface="+mn-lt"/>
                  </a:rPr>
                  <a:t>注意这个检验是建立在第二个工具变量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𝟐</m:t>
                        </m:r>
                      </m:sub>
                    </m:sSub>
                  </m:oMath>
                </a14:m>
                <a:r>
                  <a:rPr lang="zh-CN" altLang="en-US" b="1" dirty="0">
                    <a:latin typeface="+mn-lt"/>
                  </a:rPr>
                  <a:t>满足外生性的假设成立的前提下。</a:t>
                </a:r>
                <a:endParaRPr lang="en-CA" b="1"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630" t="-865" r="-105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27BEB56-72C3-461B-B9F4-016DD31EC515}"/>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65088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过度识别检验的局限性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990600"/>
                <a:ext cx="8763000" cy="5638800"/>
              </a:xfrm>
            </p:spPr>
            <p:txBody>
              <a:bodyPr/>
              <a:lstStyle/>
              <a:p>
                <a:pPr lvl="0" algn="just"/>
                <a:endParaRPr lang="en-US" altLang="zh-CN" sz="2400" dirty="0">
                  <a:latin typeface="+mn-lt"/>
                </a:endParaRPr>
              </a:p>
              <a:p>
                <a:pPr marL="457200" lvl="0" indent="-457200" algn="just">
                  <a:buFont typeface="Arial" panose="020B0604020202020204" pitchFamily="34" charset="0"/>
                  <a:buChar char="•"/>
                </a:pPr>
                <a:r>
                  <a:rPr lang="zh-CN" altLang="en-US" dirty="0">
                    <a:latin typeface="+mn-lt"/>
                  </a:rPr>
                  <a:t>如果一个工具变量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通过了外生性检验，并不能说明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一定是外生的，因为可能是另一个工具</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的外生性假设错误导致了</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通过了外生性检验。</a:t>
                </a:r>
                <a:endParaRPr lang="en-US" altLang="zh-CN" dirty="0">
                  <a:latin typeface="+mn-lt"/>
                </a:endParaRPr>
              </a:p>
              <a:p>
                <a:pPr marL="457200" lvl="0" indent="-457200" algn="just">
                  <a:buFont typeface="Arial" panose="020B0604020202020204" pitchFamily="34" charset="0"/>
                  <a:buChar char="•"/>
                </a:pPr>
                <a:r>
                  <a:rPr lang="zh-CN" altLang="en-US" dirty="0">
                    <a:latin typeface="+mn-lt"/>
                  </a:rPr>
                  <a:t>同理，当</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通过检验是，我们也不能得出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是外生的结论。</a:t>
                </a:r>
                <a:endParaRPr lang="en-US" altLang="zh-CN" dirty="0">
                  <a:latin typeface="+mn-lt"/>
                </a:endParaRPr>
              </a:p>
              <a:p>
                <a:pPr marL="457200" lvl="0" indent="-457200" algn="just">
                  <a:buFont typeface="Arial" panose="020B0604020202020204" pitchFamily="34" charset="0"/>
                  <a:buChar char="•"/>
                </a:pPr>
                <a:endParaRPr lang="en-US" altLang="zh-CN" b="1" dirty="0">
                  <a:latin typeface="+mn-lt"/>
                </a:endParaRPr>
              </a:p>
              <a:p>
                <a:pPr marL="457200" lvl="0" indent="-457200" algn="just">
                  <a:buFont typeface="Arial" panose="020B0604020202020204" pitchFamily="34" charset="0"/>
                  <a:buChar char="•"/>
                </a:pPr>
                <a:r>
                  <a:rPr lang="zh-CN" altLang="en-US" b="1" dirty="0">
                    <a:latin typeface="+mn-lt"/>
                  </a:rPr>
                  <a:t>因此，当过度识别检验通过时，我们并不能得出所有工具变量都是外生的结论。</a:t>
                </a:r>
                <a:endParaRPr lang="en-CA" dirty="0">
                  <a:latin typeface="+mn-lt"/>
                </a:endParaRPr>
              </a:p>
              <a:p>
                <a:pPr algn="just"/>
                <a:r>
                  <a:rPr lang="en-US" dirty="0">
                    <a:latin typeface="+mn-lt"/>
                  </a:rPr>
                  <a:t> </a:t>
                </a:r>
                <a:endParaRPr lang="en-CA" dirty="0">
                  <a:latin typeface="+mn-lt"/>
                </a:endParaRPr>
              </a:p>
              <a:p>
                <a:pPr algn="just"/>
                <a:endParaRPr lang="en-CA" sz="2400"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990600"/>
                <a:ext cx="8763000" cy="5638800"/>
              </a:xfrm>
              <a:blipFill>
                <a:blip r:embed="rId2"/>
                <a:stretch>
                  <a:fillRect l="-579" r="-101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E82CA3D-211D-45FA-9891-3FCB768CD040}"/>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9805203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常用的过度识别检验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lvl="0" algn="just"/>
                <a:r>
                  <a:rPr lang="zh-CN" altLang="en-US" dirty="0">
                    <a:latin typeface="+mn-lt"/>
                  </a:rPr>
                  <a:t>原假设为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0</m:t>
                        </m:r>
                      </m:sub>
                    </m:sSub>
                  </m:oMath>
                </a14:m>
                <a:r>
                  <a:rPr lang="en-US" dirty="0">
                    <a:latin typeface="+mn-lt"/>
                  </a:rPr>
                  <a:t>: </a:t>
                </a:r>
                <a:r>
                  <a:rPr lang="zh-CN" altLang="en-US" dirty="0">
                    <a:latin typeface="+mn-lt"/>
                  </a:rPr>
                  <a:t>所有的工具变量都是外生的。</a:t>
                </a:r>
                <a:endParaRPr lang="en-CA" dirty="0">
                  <a:latin typeface="+mn-lt"/>
                </a:endParaRPr>
              </a:p>
              <a:p>
                <a:pPr marL="457200" lvl="0" indent="-457200" algn="just">
                  <a:buFont typeface="Arial" panose="020B0604020202020204" pitchFamily="34" charset="0"/>
                  <a:buChar char="•"/>
                </a:pPr>
                <a:r>
                  <a:rPr lang="zh-CN" altLang="en-US" sz="2400" dirty="0">
                    <a:latin typeface="+mn-lt"/>
                  </a:rPr>
                  <a:t>先使用所有工具变量用</a:t>
                </a:r>
                <a:r>
                  <a:rPr lang="en-US" sz="2400" dirty="0">
                    <a:latin typeface="+mn-lt"/>
                  </a:rPr>
                  <a:t>2SLS</a:t>
                </a:r>
                <a:r>
                  <a:rPr lang="zh-CN" altLang="en-US" sz="2400" dirty="0">
                    <a:latin typeface="+mn-lt"/>
                  </a:rPr>
                  <a:t>进行回归，得到残差（干扰项的估计值）</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en-US" sz="2400" dirty="0">
                    <a:latin typeface="+mn-lt"/>
                  </a:rPr>
                  <a:t> </a:t>
                </a:r>
                <a:r>
                  <a:rPr lang="zh-CN" altLang="en-US" sz="2400" dirty="0">
                    <a:latin typeface="+mn-lt"/>
                  </a:rPr>
                  <a:t>。如果所有工具变量是外生的，残差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是干扰项</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oMath>
                </a14:m>
                <a:r>
                  <a:rPr lang="zh-CN" altLang="en-US" sz="2400" dirty="0">
                    <a:latin typeface="+mn-lt"/>
                  </a:rPr>
                  <a:t>的一致估计量。</a:t>
                </a:r>
                <a:endParaRPr lang="en-CA" sz="2400" dirty="0">
                  <a:latin typeface="+mn-lt"/>
                </a:endParaRPr>
              </a:p>
              <a:p>
                <a:pPr marL="457200" lvl="0" indent="-457200" algn="just">
                  <a:buFont typeface="Arial" panose="020B0604020202020204" pitchFamily="34" charset="0"/>
                  <a:buChar char="•"/>
                </a:pPr>
                <a:endParaRPr lang="en-US" altLang="zh-CN" sz="2400" dirty="0">
                  <a:latin typeface="+mn-lt"/>
                </a:endParaRPr>
              </a:p>
              <a:p>
                <a:pPr marL="457200" lvl="0" indent="-457200" algn="just">
                  <a:buFont typeface="Arial" panose="020B0604020202020204" pitchFamily="34" charset="0"/>
                  <a:buChar char="•"/>
                </a:pPr>
                <a:r>
                  <a:rPr lang="zh-CN" altLang="en-US" sz="2400" dirty="0">
                    <a:latin typeface="+mn-lt"/>
                  </a:rPr>
                  <a:t>将</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作为被解释变量，所有的工具变量（和模型里的其他外生变量）作为解释变量，用</a:t>
                </a:r>
                <a:r>
                  <a:rPr lang="en-US" sz="2400" dirty="0">
                    <a:latin typeface="+mn-lt"/>
                  </a:rPr>
                  <a:t>OLS</a:t>
                </a:r>
                <a:r>
                  <a:rPr lang="zh-CN" altLang="en-US" sz="2400" dirty="0">
                    <a:latin typeface="+mn-lt"/>
                  </a:rPr>
                  <a:t>进行回归，得到</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R</m:t>
                        </m:r>
                      </m:e>
                      <m:sup>
                        <m:r>
                          <a:rPr lang="en-US" sz="2400">
                            <a:latin typeface="Cambria Math" panose="02040503050406030204" pitchFamily="18" charset="0"/>
                          </a:rPr>
                          <m:t>2</m:t>
                        </m:r>
                      </m:sup>
                    </m:sSup>
                  </m:oMath>
                </a14:m>
                <a:r>
                  <a:rPr lang="zh-CN" altLang="en-US" sz="2400" dirty="0">
                    <a:latin typeface="+mn-lt"/>
                  </a:rPr>
                  <a:t>。如果所有的工具变量都是外生的，那么它们与残差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是无关的，所以</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R</m:t>
                        </m:r>
                      </m:e>
                      <m:sup>
                        <m:r>
                          <a:rPr lang="en-US" sz="2400">
                            <a:latin typeface="Cambria Math" panose="02040503050406030204" pitchFamily="18" charset="0"/>
                          </a:rPr>
                          <m:t>2</m:t>
                        </m:r>
                      </m:sup>
                    </m:sSup>
                  </m:oMath>
                </a14:m>
                <a:r>
                  <a:rPr lang="zh-CN" altLang="en-US" sz="2400" dirty="0">
                    <a:latin typeface="+mn-lt"/>
                  </a:rPr>
                  <a:t>会较小。</a:t>
                </a:r>
                <a:endParaRPr lang="en-CA" sz="2400" dirty="0">
                  <a:latin typeface="+mn-lt"/>
                </a:endParaRPr>
              </a:p>
              <a:p>
                <a:pPr marL="457200" lvl="0" indent="-457200" algn="just">
                  <a:buFont typeface="Arial" panose="020B0604020202020204" pitchFamily="34" charset="0"/>
                  <a:buChar char="•"/>
                </a:pPr>
                <a:endParaRPr lang="en-US" altLang="zh-CN" sz="2400" dirty="0">
                  <a:latin typeface="+mn-lt"/>
                </a:endParaRPr>
              </a:p>
              <a:p>
                <a:pPr marL="457200" lvl="0" indent="-457200" algn="just">
                  <a:buFont typeface="Arial" panose="020B0604020202020204" pitchFamily="34" charset="0"/>
                  <a:buChar char="•"/>
                </a:pPr>
                <a:r>
                  <a:rPr lang="zh-CN" altLang="en-US" sz="2400" dirty="0">
                    <a:latin typeface="+mn-lt"/>
                  </a:rPr>
                  <a:t>进行假设检验，原假设 </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0</m:t>
                        </m:r>
                      </m:sub>
                    </m:sSub>
                    <m:r>
                      <a:rPr lang="en-US" sz="2400">
                        <a:latin typeface="Cambria Math" panose="02040503050406030204" pitchFamily="18" charset="0"/>
                      </a:rPr>
                      <m:t>:</m:t>
                    </m:r>
                    <m:r>
                      <a:rPr lang="zh-CN" altLang="en-US" sz="2400">
                        <a:latin typeface="Cambria Math" panose="02040503050406030204" pitchFamily="18" charset="0"/>
                      </a:rPr>
                      <m:t>所有工具变量都是外生</m:t>
                    </m:r>
                  </m:oMath>
                </a14:m>
                <a:r>
                  <a:rPr lang="zh-CN" altLang="en-US" sz="2400" dirty="0">
                    <a:latin typeface="+mn-lt"/>
                  </a:rPr>
                  <a:t>下，统计量</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NR</m:t>
                        </m:r>
                      </m:e>
                      <m:sup>
                        <m:r>
                          <a:rPr lang="en-US" sz="2400">
                            <a:latin typeface="Cambria Math" panose="02040503050406030204" pitchFamily="18" charset="0"/>
                          </a:rPr>
                          <m:t>2</m:t>
                        </m:r>
                      </m:sup>
                    </m:sSup>
                    <m:r>
                      <a:rPr lang="en-US" sz="2400" i="1">
                        <a:latin typeface="Cambria Math" panose="02040503050406030204" pitchFamily="18" charset="0"/>
                      </a:rPr>
                      <m:t>~</m:t>
                    </m:r>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a:t>
                </a:r>
                <a:r>
                  <a:rPr lang="en-US" sz="2400" dirty="0">
                    <a:latin typeface="+mn-lt"/>
                  </a:rPr>
                  <a:t>n</a:t>
                </a:r>
                <a:r>
                  <a:rPr lang="zh-CN" altLang="en-US" sz="2400" dirty="0">
                    <a:latin typeface="+mn-lt"/>
                  </a:rPr>
                  <a:t>是样本数，</a:t>
                </a:r>
                <a:r>
                  <a:rPr lang="en-US" sz="2400" dirty="0">
                    <a:latin typeface="+mn-lt"/>
                  </a:rPr>
                  <a:t>q</a:t>
                </a:r>
                <a:r>
                  <a:rPr lang="zh-CN" altLang="en-US" sz="2400" dirty="0">
                    <a:latin typeface="+mn-lt"/>
                  </a:rPr>
                  <a:t>是自由度</a:t>
                </a:r>
                <a:r>
                  <a:rPr lang="en-US" sz="2400" dirty="0">
                    <a:latin typeface="+mn-lt"/>
                  </a:rPr>
                  <a:t>=</a:t>
                </a:r>
                <a:r>
                  <a:rPr lang="zh-CN" altLang="en-US" sz="2400" dirty="0">
                    <a:latin typeface="+mn-lt"/>
                  </a:rPr>
                  <a:t>工具变量数</a:t>
                </a:r>
                <a:r>
                  <a:rPr lang="en-US" sz="2400" dirty="0">
                    <a:latin typeface="+mn-lt"/>
                  </a:rPr>
                  <a:t>-</a:t>
                </a:r>
                <a:r>
                  <a:rPr lang="zh-CN" altLang="en-US" sz="2400" dirty="0">
                    <a:latin typeface="+mn-lt"/>
                  </a:rPr>
                  <a:t>内生变量数。</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1577"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98653F7-C74E-4BE5-978C-344236DB1723}"/>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5670731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常用的过度识别检验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lvl="0" indent="-342900" algn="just">
                  <a:buFont typeface="Arial" panose="020B0604020202020204" pitchFamily="34" charset="0"/>
                  <a:buChar char="•"/>
                </a:pPr>
                <a:r>
                  <a:rPr lang="zh-CN" altLang="en-US" sz="2400" dirty="0">
                    <a:latin typeface="+mn-lt"/>
                  </a:rPr>
                  <a:t>如果</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NR</m:t>
                        </m:r>
                      </m:e>
                      <m:sup>
                        <m:r>
                          <a:rPr lang="en-US" sz="2400">
                            <a:latin typeface="Cambria Math" panose="02040503050406030204" pitchFamily="18" charset="0"/>
                          </a:rPr>
                          <m:t>2</m:t>
                        </m:r>
                      </m:sup>
                    </m:sSup>
                  </m:oMath>
                </a14:m>
                <a:r>
                  <a:rPr lang="zh-CN" altLang="en-US" sz="2400" dirty="0">
                    <a:latin typeface="+mn-lt"/>
                  </a:rPr>
                  <a:t>大于相关的</a:t>
                </a:r>
                <a14:m>
                  <m:oMath xmlns:m="http://schemas.openxmlformats.org/officeDocument/2006/math">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关键值，那么我们可以得出结论：不是所有的工具变量都是外生的。虽然我们知道存在一些工具变量不是外生的，但是我们并不知道哪些工具变量不是外生的。</a:t>
                </a:r>
                <a:endParaRPr lang="en-US" altLang="zh-CN" sz="2400" dirty="0">
                  <a:latin typeface="+mn-lt"/>
                </a:endParaRPr>
              </a:p>
              <a:p>
                <a:pPr marL="342900" lvl="0" indent="-342900" algn="just">
                  <a:buFont typeface="Arial" panose="020B0604020202020204" pitchFamily="34" charset="0"/>
                  <a:buChar char="•"/>
                </a:pPr>
                <a:endParaRPr lang="en-US" altLang="zh-CN" sz="2400" dirty="0">
                  <a:latin typeface="+mn-lt"/>
                </a:endParaRPr>
              </a:p>
              <a:p>
                <a:pPr marL="342900" lvl="0" indent="-342900" algn="just">
                  <a:buFont typeface="Arial" panose="020B0604020202020204" pitchFamily="34" charset="0"/>
                  <a:buChar char="•"/>
                </a:pPr>
                <a:r>
                  <a:rPr lang="zh-CN" altLang="en-US" sz="2400" dirty="0">
                    <a:latin typeface="+mn-lt"/>
                  </a:rPr>
                  <a:t>如果</a:t>
                </a:r>
                <a14:m>
                  <m:oMath xmlns:m="http://schemas.openxmlformats.org/officeDocument/2006/math">
                    <m:r>
                      <m:rPr>
                        <m:sty m:val="p"/>
                      </m:rPr>
                      <a:rPr lang="en-US" sz="2400">
                        <a:latin typeface="Cambria Math" panose="02040503050406030204" pitchFamily="18" charset="0"/>
                      </a:rPr>
                      <m:t>nR</m:t>
                    </m:r>
                  </m:oMath>
                </a14:m>
                <a:r>
                  <a:rPr lang="zh-CN" altLang="en-US" sz="2400" dirty="0">
                    <a:latin typeface="+mn-lt"/>
                  </a:rPr>
                  <a:t>小于相关的</a:t>
                </a:r>
                <a14:m>
                  <m:oMath xmlns:m="http://schemas.openxmlformats.org/officeDocument/2006/math">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关键值，虽然通过了过度识别检验，但我们仍然不能确定所有工具变量都是外生的，因为有可能有的工具变量是内生的，造成残差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的估计是错误的，检验也是无效的。</a:t>
                </a:r>
                <a:endParaRPr lang="en-US" altLang="zh-CN" sz="2400" dirty="0">
                  <a:latin typeface="+mn-lt"/>
                </a:endParaRPr>
              </a:p>
              <a:p>
                <a:pPr marL="342900" lvl="0" indent="-342900" algn="just">
                  <a:buFont typeface="Arial" panose="020B0604020202020204" pitchFamily="34" charset="0"/>
                  <a:buChar char="•"/>
                </a:pPr>
                <a:endParaRPr lang="en-CA" sz="2400"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CEA2493-8A6A-4E29-AC98-21370B9B5B2A}"/>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4042059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工具变量使用步骤</a:t>
            </a:r>
            <a:endParaRPr lang="en-CA" sz="3600" dirty="0">
              <a:latin typeface="DengXian" panose="02010600030101010101" pitchFamily="2" charset="-122"/>
              <a:ea typeface="DengXian" panose="02010600030101010101" pitchFamily="2" charset="-122"/>
            </a:endParaRPr>
          </a:p>
        </p:txBody>
      </p:sp>
      <p:sp>
        <p:nvSpPr>
          <p:cNvPr id="2" name="Footer Placeholder 1">
            <a:extLst>
              <a:ext uri="{FF2B5EF4-FFF2-40B4-BE49-F238E27FC236}">
                <a16:creationId xmlns:a16="http://schemas.microsoft.com/office/drawing/2014/main" id="{42F8E8F6-63FD-4DCB-B431-D83FE577280F}"/>
              </a:ext>
            </a:extLst>
          </p:cNvPr>
          <p:cNvSpPr>
            <a:spLocks noGrp="1"/>
          </p:cNvSpPr>
          <p:nvPr>
            <p:ph type="ftr" sz="quarter" idx="11"/>
          </p:nvPr>
        </p:nvSpPr>
        <p:spPr>
          <a:xfrm>
            <a:off x="3733800" y="6172200"/>
            <a:ext cx="5257800" cy="457200"/>
          </a:xfrm>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35596093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工具变量使用步骤</a:t>
            </a:r>
            <a:endParaRPr lang="en-CA" dirty="0"/>
          </a:p>
        </p:txBody>
      </p:sp>
      <p:sp>
        <p:nvSpPr>
          <p:cNvPr id="3" name="Text Placeholder 2"/>
          <p:cNvSpPr>
            <a:spLocks noGrp="1"/>
          </p:cNvSpPr>
          <p:nvPr>
            <p:ph type="body" idx="1"/>
          </p:nvPr>
        </p:nvSpPr>
        <p:spPr/>
        <p:txBody>
          <a:bodyPr/>
          <a:lstStyle/>
          <a:p>
            <a:pPr marL="514350" lvl="0" indent="-514350" algn="just">
              <a:buFont typeface="+mj-lt"/>
              <a:buAutoNum type="arabicPeriod"/>
            </a:pPr>
            <a:r>
              <a:rPr lang="zh-CN" altLang="en-US" dirty="0">
                <a:latin typeface="+mn-lt"/>
              </a:rPr>
              <a:t>清楚地定义研究问题，描述经济机制，设置基本的模型，对基本模型进行</a:t>
            </a:r>
            <a:r>
              <a:rPr lang="en-US" dirty="0">
                <a:latin typeface="+mn-lt"/>
              </a:rPr>
              <a:t>OLS</a:t>
            </a:r>
            <a:r>
              <a:rPr lang="zh-CN" altLang="en-US" dirty="0">
                <a:latin typeface="+mn-lt"/>
              </a:rPr>
              <a:t>回归得到初步结果，理解并描述模型可能存在的内生性问题的原因（反向因果关系问题，遗漏变量问题，测量误差问题）。</a:t>
            </a:r>
            <a:endParaRPr lang="en-CA" altLang="zh-CN" dirty="0">
              <a:latin typeface="+mn-lt"/>
            </a:endParaRPr>
          </a:p>
          <a:p>
            <a:pPr marL="514350" lvl="0" indent="-514350" algn="just">
              <a:buFont typeface="+mj-lt"/>
              <a:buAutoNum type="arabicPeriod"/>
            </a:pPr>
            <a:endParaRPr lang="en-CA" dirty="0">
              <a:latin typeface="+mn-lt"/>
            </a:endParaRPr>
          </a:p>
          <a:p>
            <a:pPr marL="514350" lvl="0" indent="-514350" algn="just">
              <a:buFont typeface="+mj-lt"/>
              <a:buAutoNum type="arabicPeriod"/>
            </a:pPr>
            <a:r>
              <a:rPr lang="zh-CN" altLang="en-US" dirty="0">
                <a:latin typeface="+mn-lt"/>
              </a:rPr>
              <a:t>寻找有效的工具变量，我们需要根据经济机制和理论基础提出有效的工具，并解释为什么选择的工具变量是相关的和外生的。由于外生性本质上没法通过统计方法检验，因此使用描述性语言和经济原理说明工具变量的外生性是使用工具变量的关键之处。</a:t>
            </a:r>
            <a:endParaRPr lang="en-CA"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91538D40-9991-4813-8B5C-4FC529A2AA7D}"/>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1630664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工具变量使用步骤</a:t>
            </a:r>
            <a:endParaRPr lang="en-CA" dirty="0"/>
          </a:p>
        </p:txBody>
      </p:sp>
      <p:sp>
        <p:nvSpPr>
          <p:cNvPr id="3" name="Text Placeholder 2"/>
          <p:cNvSpPr>
            <a:spLocks noGrp="1"/>
          </p:cNvSpPr>
          <p:nvPr>
            <p:ph type="body" idx="1"/>
          </p:nvPr>
        </p:nvSpPr>
        <p:spPr>
          <a:xfrm>
            <a:off x="381000" y="1066800"/>
            <a:ext cx="8458200" cy="5638800"/>
          </a:xfrm>
        </p:spPr>
        <p:txBody>
          <a:bodyPr/>
          <a:lstStyle/>
          <a:p>
            <a:pPr marL="514350" lvl="0" indent="-514350" algn="just" fontAlgn="ctr">
              <a:buFont typeface="+mj-lt"/>
              <a:buAutoNum type="arabicPeriod" startAt="3"/>
            </a:pPr>
            <a:r>
              <a:rPr lang="zh-CN" altLang="en-US" dirty="0">
                <a:latin typeface="+mn-lt"/>
              </a:rPr>
              <a:t>使用工具变量估计法对模型进行估计，同时进行必要的统计检验并谨慎地对结果进行解释，这包括：</a:t>
            </a:r>
            <a:endParaRPr lang="en-CA" sz="2400" dirty="0">
              <a:latin typeface="+mn-lt"/>
            </a:endParaRPr>
          </a:p>
          <a:p>
            <a:pPr marL="879475" lvl="2" indent="-285750" algn="just" fontAlgn="ctr">
              <a:buFont typeface="Arial" panose="020B0604020202020204" pitchFamily="34" charset="0"/>
              <a:buChar char="•"/>
            </a:pPr>
            <a:r>
              <a:rPr lang="zh-CN" altLang="en-US" sz="2000" dirty="0">
                <a:solidFill>
                  <a:schemeClr val="tx1"/>
                </a:solidFill>
              </a:rPr>
              <a:t>检验变量外生性：</a:t>
            </a:r>
            <a:endParaRPr lang="en-CA" sz="2000" dirty="0">
              <a:solidFill>
                <a:schemeClr val="tx1"/>
              </a:solidFill>
            </a:endParaRPr>
          </a:p>
          <a:p>
            <a:pPr marL="879475" lvl="2" indent="-285750" algn="just" fontAlgn="ctr">
              <a:buFont typeface="Arial" panose="020B0604020202020204" pitchFamily="34" charset="0"/>
              <a:buChar char="•"/>
            </a:pPr>
            <a:r>
              <a:rPr lang="zh-CN" altLang="en-US" sz="2000" dirty="0">
                <a:solidFill>
                  <a:schemeClr val="tx1"/>
                </a:solidFill>
              </a:rPr>
              <a:t>检验工具变量相关性：报告第一阶段的</a:t>
            </a:r>
            <a:r>
              <a:rPr lang="en-US" sz="2000" dirty="0">
                <a:solidFill>
                  <a:schemeClr val="tx1"/>
                </a:solidFill>
              </a:rPr>
              <a:t>F</a:t>
            </a:r>
            <a:r>
              <a:rPr lang="zh-CN" altLang="en-US" sz="2000" dirty="0">
                <a:solidFill>
                  <a:schemeClr val="tx1"/>
                </a:solidFill>
              </a:rPr>
              <a:t>统计值，检验是否有弱工具变量；</a:t>
            </a:r>
            <a:endParaRPr lang="en-CA" sz="2000" dirty="0">
              <a:solidFill>
                <a:schemeClr val="tx1"/>
              </a:solidFill>
            </a:endParaRPr>
          </a:p>
          <a:p>
            <a:pPr marL="879475" lvl="2" indent="-285750" algn="just" fontAlgn="ctr">
              <a:buFont typeface="Arial" panose="020B0604020202020204" pitchFamily="34" charset="0"/>
              <a:buChar char="•"/>
            </a:pPr>
            <a:r>
              <a:rPr lang="zh-CN" altLang="en-US" sz="2000" dirty="0">
                <a:solidFill>
                  <a:schemeClr val="tx1"/>
                </a:solidFill>
              </a:rPr>
              <a:t>检验工具变量外生性：在过度识别情况下，使用过度识别检验检验工具变量是否是外生的，如果检验没通过，则存在至少有一个工具变量是内生的可能</a:t>
            </a:r>
            <a:r>
              <a:rPr lang="zh-CN" altLang="en-US" dirty="0">
                <a:solidFill>
                  <a:schemeClr val="tx1"/>
                </a:solidFill>
              </a:rPr>
              <a:t>。</a:t>
            </a:r>
            <a:endParaRPr lang="en-US" altLang="zh-CN" dirty="0">
              <a:solidFill>
                <a:schemeClr val="tx1"/>
              </a:solidFill>
            </a:endParaRPr>
          </a:p>
          <a:p>
            <a:pPr marL="879475" lvl="2" indent="-285750" algn="just" fontAlgn="ctr">
              <a:buFont typeface="Arial" panose="020B0604020202020204" pitchFamily="34" charset="0"/>
              <a:buChar char="•"/>
            </a:pPr>
            <a:endParaRPr lang="en-CA" altLang="zh-CN" sz="1400" dirty="0">
              <a:solidFill>
                <a:schemeClr val="tx1"/>
              </a:solidFill>
            </a:endParaRPr>
          </a:p>
          <a:p>
            <a:pPr marL="285750" indent="-514350" algn="just" fontAlgn="ctr">
              <a:buFont typeface="+mj-lt"/>
              <a:buAutoNum type="arabicPeriod" startAt="4"/>
            </a:pPr>
            <a:r>
              <a:rPr lang="zh-CN" altLang="en-US" dirty="0">
                <a:latin typeface="+mn-lt"/>
              </a:rPr>
              <a:t>将工具变量估计结果和</a:t>
            </a:r>
            <a:r>
              <a:rPr lang="en-US" dirty="0">
                <a:latin typeface="+mn-lt"/>
              </a:rPr>
              <a:t>OLS</a:t>
            </a:r>
            <a:r>
              <a:rPr lang="zh-CN" altLang="en-US" dirty="0">
                <a:latin typeface="+mn-lt"/>
              </a:rPr>
              <a:t>结果进行对比，理解结果为何有差异。</a:t>
            </a:r>
            <a:endParaRPr lang="en-CA" sz="3400"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360DD3F8-9DEC-4C60-ADB3-9D31DC046FAD}"/>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3733781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常见问题</a:t>
            </a:r>
            <a:endParaRPr lang="en-CA" dirty="0"/>
          </a:p>
        </p:txBody>
      </p:sp>
      <p:sp>
        <p:nvSpPr>
          <p:cNvPr id="3" name="Text Placeholder 2"/>
          <p:cNvSpPr>
            <a:spLocks noGrp="1"/>
          </p:cNvSpPr>
          <p:nvPr>
            <p:ph type="body" idx="1"/>
          </p:nvPr>
        </p:nvSpPr>
        <p:spPr>
          <a:xfrm>
            <a:off x="76200" y="1447800"/>
            <a:ext cx="9013825" cy="4114800"/>
          </a:xfrm>
        </p:spPr>
        <p:txBody>
          <a:bodyPr/>
          <a:lstStyle/>
          <a:p>
            <a:r>
              <a:rPr lang="zh-CN" altLang="en-US" dirty="0"/>
              <a:t>一、</a:t>
            </a:r>
            <a:r>
              <a:rPr lang="zh-CN" altLang="en-US" sz="2200" dirty="0"/>
              <a:t>用计量软件估计工具变量模型，不要自己手动进行两步回归</a:t>
            </a:r>
            <a:endParaRPr lang="en-CA" altLang="zh-CN" sz="2200" dirty="0"/>
          </a:p>
          <a:p>
            <a:r>
              <a:rPr lang="zh-CN" altLang="en-US" sz="2200" dirty="0"/>
              <a:t>二、第一阶段回归应包含所有的外生变量</a:t>
            </a:r>
            <a:endParaRPr lang="en-CA" sz="2200" dirty="0"/>
          </a:p>
          <a:p>
            <a:r>
              <a:rPr lang="zh-CN" altLang="en-US" sz="2200" dirty="0"/>
              <a:t>三、避免用组（组可以是行业，学校，省等）均值作为工具变量</a:t>
            </a:r>
            <a:endParaRPr lang="en-US" altLang="zh-CN" sz="2200" dirty="0"/>
          </a:p>
          <a:p>
            <a:r>
              <a:rPr lang="zh-CN" altLang="en-US" sz="2200" dirty="0"/>
              <a:t>四、避免用内生变量的滞后项做工具变量</a:t>
            </a:r>
            <a:endParaRPr lang="en-CA" sz="2200" dirty="0"/>
          </a:p>
          <a:p>
            <a:r>
              <a:rPr lang="zh-CN" altLang="en-US" sz="2200" dirty="0"/>
              <a:t>五、模型含有二次项的工具变量的用法</a:t>
            </a:r>
            <a:endParaRPr lang="en-CA" sz="2200" dirty="0"/>
          </a:p>
          <a:p>
            <a:r>
              <a:rPr lang="zh-CN" altLang="en-US" sz="2200" dirty="0"/>
              <a:t>六、模型存在交叉项时工具变量的用法</a:t>
            </a:r>
            <a:endParaRPr lang="en-US" altLang="zh-CN" sz="2200" dirty="0"/>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七、工具变量是越多越好吗</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八、工具变量是解决内生性的万灵药吗？</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九、理解工具变量的结果只是局部平均处置效应</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endParaRPr lang="en-CA" sz="2800" dirty="0">
              <a:solidFill>
                <a:schemeClr val="tx1"/>
              </a:solidFill>
              <a:latin typeface="楷体" panose="02010609060101010101" pitchFamily="49" charset="-122"/>
              <a:ea typeface="楷体" panose="02010609060101010101" pitchFamily="49" charset="-122"/>
            </a:endParaRPr>
          </a:p>
          <a:p>
            <a:pPr marL="0" lvl="1" indent="0">
              <a:spcBef>
                <a:spcPts val="575"/>
              </a:spcBef>
              <a:buClr>
                <a:schemeClr val="accent1"/>
              </a:buClr>
            </a:pPr>
            <a:endParaRPr lang="en-CA" sz="2800" dirty="0">
              <a:solidFill>
                <a:schemeClr val="tx1"/>
              </a:solidFill>
              <a:latin typeface="楷体" panose="02010609060101010101" pitchFamily="49" charset="-122"/>
              <a:ea typeface="楷体" panose="02010609060101010101" pitchFamily="49" charset="-122"/>
            </a:endParaRPr>
          </a:p>
          <a:p>
            <a:endParaRPr lang="en-CA" dirty="0"/>
          </a:p>
          <a:p>
            <a:endParaRPr lang="en-CA" dirty="0"/>
          </a:p>
        </p:txBody>
      </p:sp>
      <p:sp>
        <p:nvSpPr>
          <p:cNvPr id="4" name="Footer Placeholder 3">
            <a:extLst>
              <a:ext uri="{FF2B5EF4-FFF2-40B4-BE49-F238E27FC236}">
                <a16:creationId xmlns:a16="http://schemas.microsoft.com/office/drawing/2014/main" id="{54662F11-2A13-4FC0-8721-CCEF304B3F6D}"/>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641500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通过工具变量清理内生变量以解决内生性问题</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13360" y="1206137"/>
                <a:ext cx="8763000" cy="5638800"/>
              </a:xfrm>
            </p:spPr>
            <p:txBody>
              <a:bodyPr/>
              <a:lstStyle/>
              <a:p>
                <a:endParaRPr lang="en-US" altLang="zh-CN" dirty="0"/>
              </a:p>
              <a:p>
                <a:pPr marL="457200" indent="-457200">
                  <a:buFont typeface="Arial" panose="020B0604020202020204" pitchFamily="34" charset="0"/>
                  <a:buChar char="•"/>
                </a:pPr>
                <a:r>
                  <a:rPr lang="zh-CN" altLang="en-US" dirty="0"/>
                  <a:t>工具变量，顾名思义，不同于解释变量，它是帮助我们找到因果关系的工具。</a:t>
                </a:r>
                <a:endParaRPr lang="en-US" altLang="zh-CN" dirty="0"/>
              </a:p>
              <a:p>
                <a:endParaRPr lang="en-US" altLang="zh-CN" dirty="0"/>
              </a:p>
              <a:p>
                <a:endParaRPr lang="en-US" altLang="zh-CN" dirty="0"/>
              </a:p>
              <a:p>
                <a:pPr marL="457200" indent="-457200">
                  <a:buFont typeface="Arial" panose="020B0604020202020204" pitchFamily="34" charset="0"/>
                  <a:buChar char="•"/>
                </a:pPr>
                <a:r>
                  <a:rPr lang="zh-CN" altLang="en-US" dirty="0"/>
                  <a:t>工具变量方法解决内生性走的是另一条途径：它先“清理”掉内生处置变量中和干扰项相关的变化（“坏”的变化），再用和干扰项不相关的变化（“好”的变化）去估计对</a:t>
                </a:r>
                <a14:m>
                  <m:oMath xmlns:m="http://schemas.openxmlformats.org/officeDocument/2006/math">
                    <m:r>
                      <a:rPr lang="en-US" i="1">
                        <a:latin typeface="Cambria Math" panose="02040503050406030204" pitchFamily="18" charset="0"/>
                      </a:rPr>
                      <m:t>𝑌</m:t>
                    </m:r>
                  </m:oMath>
                </a14:m>
                <a:r>
                  <a:rPr lang="zh-CN" altLang="en-US" dirty="0"/>
                  <a:t>的作用。</a:t>
                </a:r>
                <a:endParaRPr lang="en-CA" dirty="0"/>
              </a:p>
              <a:p>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13360" y="1206137"/>
                <a:ext cx="8763000" cy="5638800"/>
              </a:xfrm>
              <a:blipFill>
                <a:blip r:embed="rId2"/>
                <a:stretch>
                  <a:fillRect l="-579" r="-868"/>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2E2D2C5-E7EF-4055-B2A2-F0B4B8AEDBA7}"/>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757755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工具变量的要求</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143000"/>
                <a:ext cx="9067800" cy="5236029"/>
              </a:xfrm>
            </p:spPr>
            <p:txBody>
              <a:bodyPr/>
              <a:lstStyle/>
              <a:p>
                <a:pPr algn="just"/>
                <a:r>
                  <a:rPr lang="zh-CN" altLang="en-US" b="1" dirty="0">
                    <a:latin typeface="+mn-lt"/>
                  </a:rPr>
                  <a:t>一个能达到清理内生变量的工具变量需要“有用”并且“干净”</a:t>
                </a:r>
                <a:r>
                  <a:rPr lang="zh-CN" altLang="en-US" dirty="0">
                    <a:latin typeface="+mn-lt"/>
                  </a:rPr>
                  <a:t>。</a:t>
                </a:r>
                <a:endParaRPr lang="en-CA" dirty="0">
                  <a:latin typeface="+mn-lt"/>
                </a:endParaRPr>
              </a:p>
              <a:p>
                <a:pPr algn="just"/>
                <a:endParaRPr lang="en-US" altLang="zh-CN" dirty="0">
                  <a:latin typeface="+mn-lt"/>
                </a:endParaRPr>
              </a:p>
              <a:p>
                <a:pPr marL="457200" indent="-457200" algn="just">
                  <a:buFont typeface="Arial" panose="020B0604020202020204" pitchFamily="34" charset="0"/>
                  <a:buChar char="•"/>
                </a:pPr>
                <a:r>
                  <a:rPr lang="zh-CN" altLang="en-US" dirty="0">
                    <a:latin typeface="+mn-lt"/>
                  </a:rPr>
                  <a:t>要清理出</a:t>
                </a:r>
                <a14:m>
                  <m:oMath xmlns:m="http://schemas.openxmlformats.org/officeDocument/2006/math">
                    <m:r>
                      <a:rPr lang="en-US" i="1">
                        <a:latin typeface="Cambria Math" panose="02040503050406030204" pitchFamily="18" charset="0"/>
                      </a:rPr>
                      <m:t>𝐷</m:t>
                    </m:r>
                  </m:oMath>
                </a14:m>
                <a:r>
                  <a:rPr lang="zh-CN" altLang="en-US" dirty="0">
                    <a:latin typeface="+mn-lt"/>
                  </a:rPr>
                  <a:t>好的部分，</a:t>
                </a:r>
                <a14:m>
                  <m:oMath xmlns:m="http://schemas.openxmlformats.org/officeDocument/2006/math">
                    <m:r>
                      <a:rPr lang="en-US" i="1">
                        <a:latin typeface="Cambria Math" panose="02040503050406030204" pitchFamily="18" charset="0"/>
                      </a:rPr>
                      <m:t>𝑍</m:t>
                    </m:r>
                  </m:oMath>
                </a14:m>
                <a:r>
                  <a:rPr lang="zh-CN" altLang="en-US" dirty="0">
                    <a:latin typeface="+mn-lt"/>
                  </a:rPr>
                  <a:t>本身必须是</a:t>
                </a:r>
                <a:r>
                  <a:rPr lang="zh-CN" altLang="en-US" b="1" dirty="0">
                    <a:latin typeface="+mn-lt"/>
                  </a:rPr>
                  <a:t>干净</a:t>
                </a:r>
                <a:r>
                  <a:rPr lang="zh-CN" altLang="en-US" dirty="0">
                    <a:latin typeface="+mn-lt"/>
                  </a:rPr>
                  <a:t>的，</a:t>
                </a:r>
                <a14:m>
                  <m:oMath xmlns:m="http://schemas.openxmlformats.org/officeDocument/2006/math">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。我们称这个条件为“外生性”（</a:t>
                </a:r>
                <a:r>
                  <a:rPr lang="en-US" dirty="0" err="1">
                    <a:latin typeface="+mn-lt"/>
                  </a:rPr>
                  <a:t>Exogeneity</a:t>
                </a:r>
                <a:r>
                  <a:rPr lang="zh-CN" altLang="en-US" dirty="0">
                    <a:latin typeface="+mn-lt"/>
                  </a:rPr>
                  <a:t>）</a:t>
                </a:r>
                <a:endParaRPr lang="en-US" altLang="zh-CN" dirty="0">
                  <a:latin typeface="+mn-lt"/>
                </a:endParaRPr>
              </a:p>
              <a:p>
                <a:pPr marL="457200" indent="-457200" algn="just">
                  <a:buFont typeface="Arial" panose="020B0604020202020204" pitchFamily="34" charset="0"/>
                  <a:buChar char="•"/>
                </a:pPr>
                <a:endParaRPr lang="en-US" i="1" dirty="0">
                  <a:latin typeface="+mn-lt"/>
                </a:endParaRPr>
              </a:p>
              <a:p>
                <a:pPr marL="457200" indent="-457200" algn="just">
                  <a:buFont typeface="Arial" panose="020B0604020202020204" pitchFamily="34" charset="0"/>
                  <a:buChar char="•"/>
                </a:pPr>
                <a14:m>
                  <m:oMath xmlns:m="http://schemas.openxmlformats.org/officeDocument/2006/math">
                    <m:r>
                      <a:rPr lang="en-US" i="1">
                        <a:latin typeface="Cambria Math" panose="02040503050406030204" pitchFamily="18" charset="0"/>
                      </a:rPr>
                      <m:t>𝑍</m:t>
                    </m:r>
                  </m:oMath>
                </a14:m>
                <a:r>
                  <a:rPr lang="zh-CN" altLang="en-US" dirty="0">
                    <a:latin typeface="+mn-lt"/>
                  </a:rPr>
                  <a:t>能够清理内生变量</a:t>
                </a:r>
                <a14:m>
                  <m:oMath xmlns:m="http://schemas.openxmlformats.org/officeDocument/2006/math">
                    <m:r>
                      <a:rPr lang="en-US" i="1">
                        <a:latin typeface="Cambria Math" panose="02040503050406030204" pitchFamily="18" charset="0"/>
                      </a:rPr>
                      <m:t>𝐷</m:t>
                    </m:r>
                  </m:oMath>
                </a14:m>
                <a:r>
                  <a:rPr lang="zh-CN" altLang="en-US" dirty="0">
                    <a:latin typeface="+mn-lt"/>
                  </a:rPr>
                  <a:t>， </a:t>
                </a:r>
                <a14:m>
                  <m:oMath xmlns:m="http://schemas.openxmlformats.org/officeDocument/2006/math">
                    <m:r>
                      <a:rPr lang="en-US" i="1">
                        <a:latin typeface="Cambria Math" panose="02040503050406030204" pitchFamily="18" charset="0"/>
                      </a:rPr>
                      <m:t>𝑍</m:t>
                    </m:r>
                  </m:oMath>
                </a14:m>
                <a:r>
                  <a:rPr lang="zh-CN" altLang="en-US" dirty="0">
                    <a:latin typeface="+mn-lt"/>
                  </a:rPr>
                  <a:t>必须和</a:t>
                </a:r>
                <a14:m>
                  <m:oMath xmlns:m="http://schemas.openxmlformats.org/officeDocument/2006/math">
                    <m:r>
                      <a:rPr lang="en-US" i="1">
                        <a:latin typeface="Cambria Math" panose="02040503050406030204" pitchFamily="18" charset="0"/>
                      </a:rPr>
                      <m:t>𝐷</m:t>
                    </m:r>
                  </m:oMath>
                </a14:m>
                <a:r>
                  <a:rPr lang="zh-CN" altLang="en-US" dirty="0">
                    <a:latin typeface="+mn-lt"/>
                  </a:rPr>
                  <a:t>相关，即</a:t>
                </a:r>
                <a14:m>
                  <m:oMath xmlns:m="http://schemas.openxmlformats.org/officeDocument/2006/math">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，如果二者不相关，它的变化信息没法帮助我们分离出</a:t>
                </a:r>
                <a14:m>
                  <m:oMath xmlns:m="http://schemas.openxmlformats.org/officeDocument/2006/math">
                    <m:r>
                      <m:rPr>
                        <m:sty m:val="p"/>
                      </m:rPr>
                      <a:rPr lang="en-US">
                        <a:latin typeface="Cambria Math" panose="02040503050406030204" pitchFamily="18" charset="0"/>
                      </a:rPr>
                      <m:t>D</m:t>
                    </m:r>
                  </m:oMath>
                </a14:m>
                <a:r>
                  <a:rPr lang="en-US" dirty="0">
                    <a:latin typeface="+mn-lt"/>
                  </a:rPr>
                  <a:t> </a:t>
                </a:r>
                <a:r>
                  <a:rPr lang="zh-CN" altLang="en-US" dirty="0">
                    <a:latin typeface="+mn-lt"/>
                  </a:rPr>
                  <a:t>“好”的变化，</a:t>
                </a:r>
                <a14:m>
                  <m:oMath xmlns:m="http://schemas.openxmlformats.org/officeDocument/2006/math">
                    <m:r>
                      <a:rPr lang="en-US" i="1">
                        <a:latin typeface="Cambria Math" panose="02040503050406030204" pitchFamily="18" charset="0"/>
                      </a:rPr>
                      <m:t>𝑍</m:t>
                    </m:r>
                  </m:oMath>
                </a14:m>
                <a:r>
                  <a:rPr lang="zh-CN" altLang="en-US" dirty="0">
                    <a:latin typeface="+mn-lt"/>
                  </a:rPr>
                  <a:t>是“没用的”工具变量。</a:t>
                </a:r>
                <a:endParaRPr lang="en-CA"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143000"/>
                <a:ext cx="9067800" cy="5236029"/>
              </a:xfrm>
              <a:blipFill>
                <a:blip r:embed="rId2"/>
                <a:stretch>
                  <a:fillRect l="-839" t="-1453" r="-97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75F712C-F3CF-44A7-A1A7-1A7148B051CB}"/>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813738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915400" cy="533401"/>
          </a:xfrm>
        </p:spPr>
        <p:txBody>
          <a:bodyPr/>
          <a:lstStyle/>
          <a:p>
            <a:r>
              <a:rPr lang="zh-CN" altLang="en-US" sz="2800" dirty="0"/>
              <a:t>估计方法</a:t>
            </a:r>
            <a:r>
              <a:rPr lang="en-US" sz="2800" dirty="0"/>
              <a:t>1</a:t>
            </a:r>
            <a:r>
              <a:rPr lang="zh-CN" altLang="en-US" sz="2800" dirty="0"/>
              <a:t>：间接最小二乘法（</a:t>
            </a:r>
            <a:r>
              <a:rPr lang="en-US" sz="2400" dirty="0"/>
              <a:t>Indirect Least Squares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pPr marL="342900" indent="-342900">
                  <a:buFont typeface="Arial" panose="020B0604020202020204" pitchFamily="34" charset="0"/>
                  <a:buChar char="•"/>
                </a:pPr>
                <a:r>
                  <a:rPr lang="zh-CN" altLang="en-US" dirty="0">
                    <a:latin typeface="+mn-lt"/>
                  </a:rPr>
                  <a:t>假设结果方程为：</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r>
                      <a:rPr lang="zh-CN" altLang="en-US" b="0" i="0" smtClean="0">
                        <a:latin typeface="Cambria Math" panose="02040503050406030204" pitchFamily="18" charset="0"/>
                      </a:rPr>
                      <m:t>   </m:t>
                    </m:r>
                  </m:oMath>
                </a14:m>
                <a:r>
                  <a:rPr lang="zh-CN" altLang="en-US" dirty="0">
                    <a:latin typeface="+mn-lt"/>
                  </a:rPr>
                  <a:t>（</a:t>
                </a:r>
                <a:r>
                  <a:rPr lang="en-US" altLang="zh-CN" dirty="0">
                    <a:latin typeface="+mn-lt"/>
                  </a:rPr>
                  <a:t>1</a:t>
                </a:r>
                <a:r>
                  <a:rPr lang="zh-CN" altLang="en-US" dirty="0">
                    <a:latin typeface="+mn-lt"/>
                  </a:rPr>
                  <a:t>）</a:t>
                </a:r>
                <a:endParaRPr lang="en-CA" dirty="0">
                  <a:latin typeface="+mn-lt"/>
                </a:endParaRPr>
              </a:p>
              <a:p>
                <a:pPr marL="342000"/>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zh-CN" altLang="en-US" i="1">
                        <a:latin typeface="Cambria Math" panose="02040503050406030204" pitchFamily="18" charset="0"/>
                      </a:rPr>
                      <m:t>是内生变量，</m:t>
                    </m:r>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r>
                      <a:rPr lang="en-US">
                        <a:latin typeface="Cambria Math" panose="02040503050406030204" pitchFamily="18" charset="0"/>
                      </a:rPr>
                      <m:t> </m:t>
                    </m:r>
                  </m:oMath>
                </a14:m>
                <a:r>
                  <a:rPr lang="zh-CN" altLang="en-US" dirty="0">
                    <a:latin typeface="+mn-lt"/>
                  </a:rPr>
                  <a:t>，</a:t>
                </a:r>
                <a:endParaRPr lang="en-US" altLang="zh-CN" dirty="0">
                  <a:latin typeface="+mn-lt"/>
                </a:endParaRPr>
              </a:p>
              <a:p>
                <a:endParaRPr lang="en-US" altLang="zh-CN" dirty="0">
                  <a:latin typeface="+mn-lt"/>
                </a:endParaRPr>
              </a:p>
              <a:p>
                <a:pPr marL="342900" indent="-342900">
                  <a:buFont typeface="Arial" panose="020B0604020202020204" pitchFamily="34" charset="0"/>
                  <a:buChar char="•"/>
                </a:pPr>
                <a:r>
                  <a:rPr lang="zh-CN" altLang="en-US" dirty="0">
                    <a:latin typeface="+mn-lt"/>
                  </a:rPr>
                  <a:t>内生变量</a:t>
                </a:r>
                <a14:m>
                  <m:oMath xmlns:m="http://schemas.openxmlformats.org/officeDocument/2006/math">
                    <m:r>
                      <a:rPr lang="en-CA" i="1">
                        <a:latin typeface="Cambria Math" panose="02040503050406030204" pitchFamily="18" charset="0"/>
                      </a:rPr>
                      <m:t>𝐷</m:t>
                    </m:r>
                  </m:oMath>
                </a14:m>
                <a:r>
                  <a:rPr lang="zh-CN" altLang="en-US" dirty="0">
                    <a:latin typeface="+mn-lt"/>
                  </a:rPr>
                  <a:t>和工具变量</a:t>
                </a:r>
                <a14:m>
                  <m:oMath xmlns:m="http://schemas.openxmlformats.org/officeDocument/2006/math">
                    <m:r>
                      <a:rPr lang="en-CA" i="1">
                        <a:latin typeface="Cambria Math" panose="02040503050406030204" pitchFamily="18" charset="0"/>
                      </a:rPr>
                      <m:t>𝑍</m:t>
                    </m:r>
                  </m:oMath>
                </a14:m>
                <a:r>
                  <a:rPr lang="zh-CN" altLang="en-US" dirty="0">
                    <a:latin typeface="+mn-lt"/>
                  </a:rPr>
                  <a:t>的回归关系如下：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oMath>
                </a14:m>
                <a:r>
                  <a:rPr lang="zh-CN" altLang="en-US" dirty="0">
                    <a:latin typeface="+mn-lt"/>
                  </a:rPr>
                  <a:t>  </a:t>
                </a:r>
                <a:r>
                  <a:rPr lang="zh-CN" altLang="en-US" dirty="0"/>
                  <a:t>（</a:t>
                </a:r>
                <a:r>
                  <a:rPr lang="en-US" altLang="zh-CN" dirty="0"/>
                  <a:t>2</a:t>
                </a:r>
                <a:r>
                  <a:rPr lang="zh-CN" altLang="en-US" dirty="0"/>
                  <a:t>）</a:t>
                </a:r>
                <a:endParaRPr lang="en-CA" dirty="0">
                  <a:latin typeface="+mn-lt"/>
                </a:endParaRPr>
              </a:p>
              <a:p>
                <a:pPr marL="342000"/>
                <a:r>
                  <a:rPr lang="zh-CN" altLang="en-US" dirty="0">
                    <a:latin typeface="+mn-lt"/>
                  </a:rPr>
                  <a:t>将方程（</a:t>
                </a:r>
                <a:r>
                  <a:rPr lang="en-US" altLang="zh-CN" dirty="0">
                    <a:latin typeface="+mn-lt"/>
                  </a:rPr>
                  <a:t>2</a:t>
                </a:r>
                <a:r>
                  <a:rPr lang="zh-CN" altLang="en-US" dirty="0">
                    <a:latin typeface="+mn-lt"/>
                  </a:rPr>
                  <a:t>）带入方程（</a:t>
                </a:r>
                <a:r>
                  <a:rPr lang="en-US" altLang="zh-CN" dirty="0">
                    <a:latin typeface="+mn-lt"/>
                  </a:rPr>
                  <a:t>1</a:t>
                </a:r>
                <a:r>
                  <a:rPr lang="zh-CN" altLang="en-US" dirty="0">
                    <a:latin typeface="+mn-lt"/>
                  </a:rPr>
                  <a:t>），得到：</a:t>
                </a:r>
                <a:endParaRPr lang="en-CA" altLang="zh-CN" dirty="0">
                  <a:latin typeface="+mn-lt"/>
                </a:endParaRPr>
              </a:p>
              <a:p>
                <a:pPr defTabSz="854075">
                  <a:tabLst>
                    <a:tab pos="1524000" algn="l"/>
                  </a:tabLst>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e>
                      </m:d>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indent="2151063"/>
                <a14:m>
                  <m:oMath xmlns:m="http://schemas.openxmlformats.org/officeDocument/2006/math">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𝛼</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0</m:t>
                            </m:r>
                          </m:sub>
                        </m:sSub>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1</m:t>
                            </m:r>
                          </m:sub>
                        </m:sSub>
                      </m:lim>
                    </m:limLow>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𝜁</m:t>
                                </m:r>
                              </m:e>
                            </m:eqArr>
                          </m:e>
                          <m:sub>
                            <m:r>
                              <a:rPr lang="en-US" i="1">
                                <a:latin typeface="Cambria Math" panose="02040503050406030204" pitchFamily="18" charset="0"/>
                              </a:rPr>
                              <m:t>𝑖</m:t>
                            </m:r>
                          </m:sub>
                        </m:sSub>
                      </m:lim>
                    </m:limLow>
                  </m:oMath>
                </a14:m>
                <a:r>
                  <a:rPr lang="en-US" dirty="0">
                    <a:latin typeface="+mn-lt"/>
                  </a:rPr>
                  <a:t>	</a:t>
                </a:r>
              </a:p>
              <a:p>
                <a:pPr marL="342000"/>
                <a:r>
                  <a:rPr lang="zh-CN" altLang="en-US" dirty="0">
                    <a:latin typeface="+mn-lt"/>
                  </a:rPr>
                  <a:t>可见工具变量</a:t>
                </a:r>
                <a14:m>
                  <m:oMath xmlns:m="http://schemas.openxmlformats.org/officeDocument/2006/math">
                    <m:r>
                      <a:rPr lang="en-US" i="1">
                        <a:latin typeface="Cambria Math" panose="02040503050406030204" pitchFamily="18" charset="0"/>
                      </a:rPr>
                      <m:t>𝑍</m:t>
                    </m:r>
                  </m:oMath>
                </a14:m>
                <a:r>
                  <a:rPr lang="zh-CN" altLang="en-US" dirty="0">
                    <a:latin typeface="+mn-lt"/>
                  </a:rPr>
                  <a:t>和被解释变量</a:t>
                </a:r>
                <a14:m>
                  <m:oMath xmlns:m="http://schemas.openxmlformats.org/officeDocument/2006/math">
                    <m:r>
                      <a:rPr lang="en-CA" i="1">
                        <a:latin typeface="Cambria Math" panose="02040503050406030204" pitchFamily="18" charset="0"/>
                      </a:rPr>
                      <m:t>𝑌</m:t>
                    </m:r>
                  </m:oMath>
                </a14:m>
                <a:r>
                  <a:rPr lang="zh-CN" altLang="en-US" dirty="0">
                    <a:latin typeface="+mn-lt"/>
                  </a:rPr>
                  <a:t>的的关系如下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𝜁</m:t>
                        </m:r>
                      </m:e>
                      <m:sub>
                        <m:r>
                          <a:rPr lang="en-US" i="1">
                            <a:latin typeface="Cambria Math" panose="02040503050406030204" pitchFamily="18" charset="0"/>
                          </a:rPr>
                          <m:t>𝑖</m:t>
                        </m:r>
                      </m:sub>
                    </m:sSub>
                  </m:oMath>
                </a14:m>
                <a:r>
                  <a:rPr lang="zh-CN" altLang="en-US"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58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11B9854-82E8-47A0-99D7-8DEFD05EBC07}"/>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51105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533401"/>
          </a:xfrm>
        </p:spPr>
        <p:txBody>
          <a:bodyPr/>
          <a:lstStyle/>
          <a:p>
            <a:r>
              <a:rPr lang="zh-CN" altLang="en-US" sz="2800" b="1" dirty="0"/>
              <a:t>估计方法</a:t>
            </a:r>
            <a:r>
              <a:rPr lang="en-US" sz="2800" b="1" dirty="0"/>
              <a:t>1</a:t>
            </a:r>
            <a:r>
              <a:rPr lang="zh-CN" altLang="en-US" sz="2800" b="1" dirty="0"/>
              <a:t>：间接最小二乘法（</a:t>
            </a:r>
            <a:r>
              <a:rPr lang="en-US" altLang="zh-CN" sz="2800" b="1" dirty="0"/>
              <a:t>ILS</a:t>
            </a:r>
            <a:r>
              <a:rPr lang="zh-CN" altLang="en-US" sz="2800" b="1" dirty="0"/>
              <a:t>）</a:t>
            </a:r>
            <a:endParaRPr lang="en-CA" sz="2800" b="1"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9100" y="1524000"/>
                <a:ext cx="8153400" cy="5638800"/>
              </a:xfrm>
            </p:spPr>
            <p:txBody>
              <a:bodyPr/>
              <a:lstStyle/>
              <a:p>
                <a:pPr algn="ctr"/>
                <a14:m>
                  <m:oMath xmlns:m="http://schemas.openxmlformats.org/officeDocument/2006/math">
                    <m:sSub>
                      <m:sSubPr>
                        <m:ctrlPr>
                          <a:rPr lang="en-CA" i="1" smtClean="0">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oMath>
                </a14:m>
                <a:r>
                  <a:rPr lang="zh-CN" altLang="en-US" dirty="0">
                    <a:latin typeface="+mn-lt"/>
                  </a:rPr>
                  <a:t>，</a:t>
                </a:r>
                <a:endParaRPr lang="en-CA" dirty="0">
                  <a:latin typeface="+mn-lt"/>
                </a:endParaRPr>
              </a:p>
              <a:p>
                <a:r>
                  <a:rPr lang="zh-CN" altLang="en-US" dirty="0">
                    <a:latin typeface="+mn-lt"/>
                  </a:rPr>
                  <a:t>它的意思是</a:t>
                </a:r>
                <a:endParaRPr lang="en-CA" dirty="0">
                  <a:latin typeface="+mn-lt"/>
                </a:endParaRPr>
              </a:p>
              <a:p>
                <a:pPr/>
                <a14:m>
                  <m:oMathPara xmlns:m="http://schemas.openxmlformats.org/officeDocument/2006/math">
                    <m:oMathParaPr>
                      <m:jc m:val="centerGroup"/>
                    </m:oMathParaPr>
                    <m:oMath xmlns:m="http://schemas.openxmlformats.org/officeDocument/2006/math">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d>
                                <m:dPr>
                                  <m:begChr m:val="（"/>
                                  <m:endChr m:val="）"/>
                                  <m:ctrlPr>
                                    <a:rPr lang="en-CA" i="1">
                                      <a:latin typeface="Cambria Math" panose="02040503050406030204" pitchFamily="18" charset="0"/>
                                    </a:rPr>
                                  </m:ctrlPr>
                                </m:dPr>
                                <m:e>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e>
                              </m:d>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1</m:t>
                              </m:r>
                            </m:sub>
                          </m:sSub>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CA" i="1">
                                  <a:latin typeface="Cambria Math" panose="02040503050406030204" pitchFamily="18" charset="0"/>
                                </a:rPr>
                                <m:t>𝐷</m:t>
                              </m:r>
                              <m:r>
                                <a:rPr lang="zh-CN" altLang="en-US">
                                  <a:latin typeface="Cambria Math" panose="02040503050406030204" pitchFamily="18" charset="0"/>
                                </a:rPr>
                                <m:t>的作用</m:t>
                              </m:r>
                              <m:r>
                                <a:rPr lang="en-US">
                                  <a:latin typeface="Cambria Math" panose="02040503050406030204" pitchFamily="18" charset="0"/>
                                </a:rPr>
                                <m:t>)</m:t>
                              </m:r>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𝛾</m:t>
                                  </m:r>
                                </m:e>
                              </m:eqArr>
                            </m:e>
                            <m:sub>
                              <m:r>
                                <a:rPr lang="en-US" i="1">
                                  <a:latin typeface="Cambria Math" panose="02040503050406030204" pitchFamily="18" charset="0"/>
                                </a:rPr>
                                <m:t>1</m:t>
                              </m:r>
                            </m:sub>
                          </m:sSub>
                        </m:lim>
                      </m:limLow>
                      <m:r>
                        <a:rPr lang="en-US">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m:t>
                              </m:r>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r>
                                <a:rPr lang="en-US">
                                  <a:latin typeface="Cambria Math" panose="02040503050406030204" pitchFamily="18" charset="0"/>
                                </a:rPr>
                                <m:t>)</m:t>
                              </m:r>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m:rPr>
                                      <m:sty m:val="p"/>
                                    </m:rPr>
                                    <a:rPr lang="en-US">
                                      <a:latin typeface="Cambria Math" panose="02040503050406030204" pitchFamily="18" charset="0"/>
                                    </a:rPr>
                                    <m:t>β</m:t>
                                  </m:r>
                                </m:e>
                              </m:eqArr>
                            </m:e>
                            <m:sub>
                              <m:r>
                                <a:rPr lang="en-US" i="1">
                                  <a:latin typeface="Cambria Math" panose="02040503050406030204" pitchFamily="18" charset="0"/>
                                </a:rPr>
                                <m:t>1</m:t>
                              </m:r>
                            </m:sub>
                          </m:sSub>
                        </m:lim>
                      </m:limLow>
                      <m:r>
                        <a:rPr lang="zh-CN" altLang="en-US">
                          <a:latin typeface="Cambria Math" panose="02040503050406030204" pitchFamily="18" charset="0"/>
                        </a:rPr>
                        <m:t>。</m:t>
                      </m:r>
                    </m:oMath>
                  </m:oMathPara>
                </a14:m>
                <a:endParaRPr lang="en-CA" dirty="0">
                  <a:latin typeface="+mn-lt"/>
                </a:endParaRPr>
              </a:p>
              <a:p>
                <a:pPr algn="just"/>
                <a:r>
                  <a:rPr lang="zh-CN" altLang="en-US" dirty="0">
                    <a:latin typeface="+mn-lt"/>
                  </a:rPr>
                  <a:t>因此，要得到</a:t>
                </a:r>
                <a14:m>
                  <m:oMath xmlns:m="http://schemas.openxmlformats.org/officeDocument/2006/math">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的作用的系数</m:t>
                    </m:r>
                    <m:sSub>
                      <m:sSubPr>
                        <m:ctrlPr>
                          <a:rPr lang="en-CA" i="1">
                            <a:latin typeface="Cambria Math" panose="02040503050406030204" pitchFamily="18" charset="0"/>
                          </a:rPr>
                        </m:ctrlPr>
                      </m:sSubPr>
                      <m:e>
                        <m:r>
                          <m:rPr>
                            <m:sty m:val="p"/>
                          </m:rPr>
                          <a:rPr lang="en-US">
                            <a:latin typeface="Cambria Math" panose="02040503050406030204" pitchFamily="18" charset="0"/>
                          </a:rPr>
                          <m:t>β</m:t>
                        </m:r>
                      </m:e>
                      <m:sub>
                        <m:r>
                          <a:rPr lang="en-US" i="1">
                            <a:latin typeface="Cambria Math" panose="02040503050406030204" pitchFamily="18" charset="0"/>
                          </a:rPr>
                          <m:t>1</m:t>
                        </m:r>
                      </m:sub>
                    </m:sSub>
                  </m:oMath>
                </a14:m>
                <a:r>
                  <a:rPr lang="zh-CN" altLang="en-US" dirty="0">
                    <a:latin typeface="+mn-lt"/>
                  </a:rPr>
                  <a:t>，我们可以用下面</a:t>
                </a:r>
                <a14:m>
                  <m:oMath xmlns:m="http://schemas.openxmlformats.org/officeDocument/2006/math">
                    <m:r>
                      <a:rPr lang="zh-CN" altLang="en-US">
                        <a:latin typeface="Cambria Math" panose="02040503050406030204" pitchFamily="18" charset="0"/>
                      </a:rPr>
                      <m:t>关系</m:t>
                    </m:r>
                  </m:oMath>
                </a14:m>
                <a:r>
                  <a:rPr lang="zh-CN" altLang="en-US" dirty="0">
                    <a:latin typeface="+mn-lt"/>
                  </a:rPr>
                  <a:t>得到</a:t>
                </a:r>
                <a:r>
                  <a:rPr lang="en-US" dirty="0">
                    <a:latin typeface="+mn-lt"/>
                  </a:rPr>
                  <a:t>:</a:t>
                </a:r>
                <a:endParaRPr lang="en-CA" dirty="0">
                  <a:latin typeface="+mn-lt"/>
                </a:endParaRPr>
              </a:p>
              <a:p>
                <a:pPr/>
                <a14:m>
                  <m:oMathPara xmlns:m="http://schemas.openxmlformats.org/officeDocument/2006/math">
                    <m:oMathParaPr>
                      <m:jc m:val="centerGroup"/>
                    </m:oMathParaPr>
                    <m:oMath xmlns:m="http://schemas.openxmlformats.org/officeDocument/2006/math">
                      <m:r>
                        <a:rPr lang="zh-CN" altLang="en-US">
                          <a:latin typeface="Cambria Math" panose="02040503050406030204" pitchFamily="18" charset="0"/>
                        </a:rPr>
                        <m:t>（</m:t>
                      </m:r>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r>
                        <a:rPr lang="en-US" i="1">
                          <a:latin typeface="Cambria Math" panose="02040503050406030204" pitchFamily="18" charset="0"/>
                        </a:rPr>
                        <m:t>=</m:t>
                      </m:r>
                      <m:f>
                        <m:fPr>
                          <m:ctrlPr>
                            <a:rPr lang="en-CA" i="1">
                              <a:latin typeface="Cambria Math" panose="02040503050406030204" pitchFamily="18" charset="0"/>
                            </a:rPr>
                          </m:ctrlPr>
                        </m:fPr>
                        <m:num>
                          <m:r>
                            <a:rPr lang="zh-CN" alt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num>
                        <m:den>
                          <m:r>
                            <a:rPr lang="zh-CN" alt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𝐷</m:t>
                          </m:r>
                          <m:r>
                            <a:rPr lang="zh-CN" altLang="en-US">
                              <a:latin typeface="Cambria Math" panose="02040503050406030204" pitchFamily="18" charset="0"/>
                            </a:rPr>
                            <m:t>的作用）</m:t>
                          </m:r>
                        </m:den>
                      </m:f>
                    </m:oMath>
                  </m:oMathPara>
                </a14:m>
                <a:endParaRPr lang="en-CA"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β</m:t>
                          </m:r>
                        </m:e>
                        <m:sub>
                          <m:r>
                            <a:rPr lang="en-US" i="1">
                              <a:latin typeface="Cambria Math" panose="02040503050406030204" pitchFamily="18" charset="0"/>
                            </a:rPr>
                            <m:t>1</m:t>
                          </m:r>
                        </m:sub>
                      </m:sSub>
                      <m:r>
                        <a:rPr lang="en-US">
                          <a:latin typeface="Cambria Math" panose="02040503050406030204" pitchFamily="18" charset="0"/>
                        </a:rPr>
                        <m:t>=</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num>
                        <m:den>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den>
                      </m:f>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9100" y="1524000"/>
                <a:ext cx="8153400" cy="5638800"/>
              </a:xfrm>
              <a:blipFill>
                <a:blip r:embed="rId2"/>
                <a:stretch>
                  <a:fillRect l="-1089" t="-1577"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DEB74AA-8DBF-41C9-B3C8-8271A7E2C95E}"/>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313668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533401"/>
          </a:xfrm>
        </p:spPr>
        <p:txBody>
          <a:bodyPr/>
          <a:lstStyle/>
          <a:p>
            <a:r>
              <a:rPr lang="zh-CN" altLang="en-US" sz="2800" dirty="0"/>
              <a:t>估计方法</a:t>
            </a:r>
            <a:r>
              <a:rPr lang="en-US" sz="2800" dirty="0"/>
              <a:t>1</a:t>
            </a:r>
            <a:r>
              <a:rPr lang="zh-CN" altLang="en-US" sz="2800" dirty="0"/>
              <a:t>：间接最小二乘法（</a:t>
            </a:r>
            <a:r>
              <a:rPr lang="en-US" altLang="zh-CN" sz="2800" dirty="0"/>
              <a:t>ILS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9100" y="990600"/>
                <a:ext cx="8153400" cy="6172200"/>
              </a:xfrm>
            </p:spPr>
            <p:txBody>
              <a:bodyPr/>
              <a:lstStyle/>
              <a:p>
                <a:pPr marL="342900" indent="-342900">
                  <a:spcBef>
                    <a:spcPts val="0"/>
                  </a:spcBef>
                  <a:buFont typeface="Arial" panose="020B0604020202020204" pitchFamily="34" charset="0"/>
                  <a:buChar char="•"/>
                </a:pPr>
                <a:r>
                  <a:rPr lang="zh-CN" altLang="en-US" sz="2200" dirty="0">
                    <a:latin typeface="+mn-ea"/>
                    <a:ea typeface="+mn-ea"/>
                    <a:cs typeface="Cambria Math" panose="02040503050406030204" pitchFamily="18" charset="0"/>
                  </a:rPr>
                  <a:t>从回归方程</a:t>
                </a:r>
                <a:r>
                  <a:rPr lang="en-CA" altLang="zh-CN" sz="2200" dirty="0">
                    <a:latin typeface="+mn-ea"/>
                    <a:ea typeface="+mn-ea"/>
                    <a:cs typeface="Cambria Math" panose="02040503050406030204" pitchFamily="18" charset="0"/>
                  </a:rPr>
                  <a:t>: </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0</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1</m:t>
                        </m:r>
                      </m:sub>
                    </m:sSub>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𝜁</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oMath>
                </a14:m>
                <a:endParaRPr lang="en-CA" sz="2200" i="1" dirty="0">
                  <a:effectLst/>
                  <a:latin typeface="Cambria Math" panose="02040503050406030204" pitchFamily="18" charset="0"/>
                  <a:cs typeface="Cambria Math" panose="02040503050406030204" pitchFamily="18" charset="0"/>
                </a:endParaRPr>
              </a:p>
              <a:p>
                <a:pPr indent="360363">
                  <a:spcBef>
                    <a:spcPts val="0"/>
                  </a:spcBef>
                </a:pPr>
                <a:r>
                  <a:rPr lang="zh-CN" altLang="en-US" sz="2200" dirty="0">
                    <a:latin typeface="+mn-ea"/>
                    <a:ea typeface="+mn-ea"/>
                    <a:cs typeface="Cambria Math" panose="02040503050406030204" pitchFamily="18" charset="0"/>
                  </a:rPr>
                  <a:t>得到：</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a:effectLst/>
                            <a:latin typeface="Cambria Math" panose="02040503050406030204" pitchFamily="18" charset="0"/>
                            <a:ea typeface="DengXian" panose="02010600030101010101" pitchFamily="2" charset="-122"/>
                            <a:cs typeface="Cambria Math" panose="02040503050406030204" pitchFamily="18" charset="0"/>
                          </a:rPr>
                          <m:t>1</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𝑉𝑎𝑟</m:t>
                    </m:r>
                    <m:d>
                      <m:dPr>
                        <m:ctrlPr>
                          <a:rPr lang="en-CA" sz="2200" i="1">
                            <a:effectLst/>
                            <a:latin typeface="Cambria Math" panose="02040503050406030204" pitchFamily="18" charset="0"/>
                            <a:cs typeface="Cambria Math" panose="02040503050406030204" pitchFamily="18" charset="0"/>
                          </a:rPr>
                        </m:ctrlPr>
                      </m:dPr>
                      <m:e>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e>
                    </m:d>
                  </m:oMath>
                </a14:m>
                <a:endParaRPr lang="en-CA" sz="2200" i="1" dirty="0">
                  <a:effectLst/>
                  <a:latin typeface="Cambria Math" panose="02040503050406030204" pitchFamily="18" charset="0"/>
                  <a:cs typeface="Cambria Math" panose="02040503050406030204" pitchFamily="18" charset="0"/>
                </a:endParaRPr>
              </a:p>
              <a:p>
                <a:pPr>
                  <a:spcBef>
                    <a:spcPts val="0"/>
                  </a:spcBef>
                </a:pPr>
                <a:endParaRPr lang="en-CA" altLang="zh-CN" sz="2200" dirty="0">
                  <a:latin typeface="+mn-ea"/>
                  <a:ea typeface="+mn-ea"/>
                  <a:cs typeface="Cambria Math" panose="02040503050406030204" pitchFamily="18" charset="0"/>
                </a:endParaRPr>
              </a:p>
              <a:p>
                <a:pPr marL="342900" indent="-342900">
                  <a:spcBef>
                    <a:spcPts val="0"/>
                  </a:spcBef>
                  <a:buFont typeface="Arial" panose="020B0604020202020204" pitchFamily="34" charset="0"/>
                  <a:buChar char="•"/>
                </a:pPr>
                <a:r>
                  <a:rPr lang="zh-CN" altLang="en-US" sz="2200" dirty="0">
                    <a:latin typeface="+mn-ea"/>
                    <a:ea typeface="+mn-ea"/>
                    <a:cs typeface="Cambria Math" panose="02040503050406030204" pitchFamily="18" charset="0"/>
                  </a:rPr>
                  <a:t>从回归方程</a:t>
                </a:r>
                <a:r>
                  <a:rPr lang="en-CA" altLang="zh-CN" sz="2200" dirty="0">
                    <a:latin typeface="+mn-ea"/>
                    <a:ea typeface="+mn-ea"/>
                    <a:cs typeface="Cambria Math" panose="02040503050406030204" pitchFamily="18" charset="0"/>
                  </a:rPr>
                  <a:t>:</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0</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1</m:t>
                        </m:r>
                      </m:sub>
                    </m:sSub>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𝑢</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oMath>
                </a14:m>
                <a:endParaRPr lang="en-CA" sz="2200" dirty="0">
                  <a:latin typeface="+mn-lt"/>
                </a:endParaRPr>
              </a:p>
              <a:p>
                <a:pPr indent="360363">
                  <a:spcBef>
                    <a:spcPts val="0"/>
                  </a:spcBef>
                </a:pPr>
                <a:r>
                  <a:rPr lang="zh-CN" altLang="en-US" sz="2200" dirty="0">
                    <a:latin typeface="+mn-ea"/>
                    <a:ea typeface="+mn-ea"/>
                    <a:cs typeface="Cambria Math" panose="02040503050406030204" pitchFamily="18" charset="0"/>
                  </a:rPr>
                  <a:t>得到：</a:t>
                </a:r>
                <a14:m>
                  <m:oMath xmlns:m="http://schemas.openxmlformats.org/officeDocument/2006/math">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a:effectLst/>
                            <a:latin typeface="Cambria Math" panose="02040503050406030204" pitchFamily="18" charset="0"/>
                            <a:ea typeface="DengXian" panose="02010600030101010101" pitchFamily="2" charset="-122"/>
                            <a:cs typeface="Cambria Math" panose="02040503050406030204" pitchFamily="18" charset="0"/>
                          </a:rPr>
                          <m:t>1</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oMath>
                </a14:m>
                <a:endParaRPr lang="en-CA" altLang="zh-CN" sz="2200" dirty="0">
                  <a:effectLst/>
                  <a:ea typeface="DengXian" panose="02010600030101010101" pitchFamily="2" charset="-122"/>
                  <a:cs typeface="Cambria Math" panose="02040503050406030204" pitchFamily="18" charset="0"/>
                </a:endParaRPr>
              </a:p>
              <a:p>
                <a:pPr>
                  <a:spcBef>
                    <a:spcPts val="0"/>
                  </a:spcBef>
                </a:pPr>
                <a:endParaRPr lang="en-CA" altLang="zh-CN" sz="2200" dirty="0">
                  <a:effectLst/>
                  <a:ea typeface="DengXian" panose="02010600030101010101" pitchFamily="2" charset="-122"/>
                  <a:cs typeface="Cambria Math" panose="02040503050406030204" pitchFamily="18" charset="0"/>
                </a:endParaRPr>
              </a:p>
              <a:p>
                <a:pPr>
                  <a:spcBef>
                    <a:spcPts val="0"/>
                  </a:spcBef>
                </a:pPr>
                <a:endParaRPr lang="en-CA" altLang="zh-CN" sz="2200" dirty="0">
                  <a:effectLst/>
                  <a:ea typeface="DengXian" panose="02010600030101010101" pitchFamily="2" charset="-122"/>
                  <a:cs typeface="Cambria Math" panose="02040503050406030204" pitchFamily="18" charset="0"/>
                </a:endParaRPr>
              </a:p>
              <a:p>
                <a:pPr marL="342900" indent="-342900">
                  <a:spcBef>
                    <a:spcPts val="0"/>
                  </a:spcBef>
                  <a:buFont typeface="Arial" panose="020B0604020202020204" pitchFamily="34" charset="0"/>
                  <a:buChar char="•"/>
                </a:pPr>
                <a:r>
                  <a:rPr lang="zh-CN" sz="2200" dirty="0">
                    <a:effectLst/>
                    <a:ea typeface="DengXian" panose="02010600030101010101" pitchFamily="2" charset="-122"/>
                    <a:cs typeface="Cambria Math" panose="02040503050406030204" pitchFamily="18" charset="0"/>
                  </a:rPr>
                  <a:t>代入</a:t>
                </a:r>
                <a14:m>
                  <m:oMath xmlns:m="http://schemas.openxmlformats.org/officeDocument/2006/math">
                    <m:sSub>
                      <m:sSubPr>
                        <m:ctrlPr>
                          <a:rPr lang="en-CA" sz="2200" i="1" smtClean="0">
                            <a:latin typeface="Cambria Math" panose="02040503050406030204" pitchFamily="18" charset="0"/>
                          </a:rPr>
                        </m:ctrlPr>
                      </m:sSubPr>
                      <m:e>
                        <m:r>
                          <m:rPr>
                            <m:sty m:val="p"/>
                          </m:rPr>
                          <a:rPr lang="en-US" sz="2200">
                            <a:latin typeface="Cambria Math" panose="02040503050406030204" pitchFamily="18" charset="0"/>
                          </a:rPr>
                          <m:t>β</m:t>
                        </m:r>
                      </m:e>
                      <m:sub>
                        <m:r>
                          <a:rPr lang="en-US" sz="2200" i="1">
                            <a:latin typeface="Cambria Math" panose="02040503050406030204" pitchFamily="18" charset="0"/>
                          </a:rPr>
                          <m:t>1</m:t>
                        </m:r>
                      </m:sub>
                    </m:sSub>
                    <m:r>
                      <a:rPr lang="en-US" sz="2200">
                        <a:latin typeface="Cambria Math" panose="02040503050406030204" pitchFamily="18" charset="0"/>
                      </a:rPr>
                      <m:t>=</m:t>
                    </m:r>
                    <m:f>
                      <m:fPr>
                        <m:ctrlPr>
                          <a:rPr lang="en-CA" sz="2200" i="1">
                            <a:latin typeface="Cambria Math" panose="02040503050406030204" pitchFamily="18" charset="0"/>
                          </a:rPr>
                        </m:ctrlPr>
                      </m:fPr>
                      <m:num>
                        <m:sSub>
                          <m:sSubPr>
                            <m:ctrlPr>
                              <a:rPr lang="en-CA" sz="2200" i="1">
                                <a:latin typeface="Cambria Math" panose="02040503050406030204" pitchFamily="18" charset="0"/>
                              </a:rPr>
                            </m:ctrlPr>
                          </m:sSubPr>
                          <m:e>
                            <m:r>
                              <a:rPr lang="en-US" sz="2200" i="1">
                                <a:latin typeface="Cambria Math" panose="02040503050406030204" pitchFamily="18" charset="0"/>
                              </a:rPr>
                              <m:t>𝜋</m:t>
                            </m:r>
                          </m:e>
                          <m:sub>
                            <m:r>
                              <a:rPr lang="en-US" sz="2200" i="1">
                                <a:latin typeface="Cambria Math" panose="02040503050406030204" pitchFamily="18" charset="0"/>
                              </a:rPr>
                              <m:t>1</m:t>
                            </m:r>
                          </m:sub>
                        </m:sSub>
                      </m:num>
                      <m:den>
                        <m:sSub>
                          <m:sSubPr>
                            <m:ctrlPr>
                              <a:rPr lang="en-CA" sz="2200" i="1">
                                <a:latin typeface="Cambria Math" panose="02040503050406030204" pitchFamily="18" charset="0"/>
                              </a:rPr>
                            </m:ctrlPr>
                          </m:sSubPr>
                          <m:e>
                            <m:r>
                              <a:rPr lang="en-US" sz="2200" i="1">
                                <a:latin typeface="Cambria Math" panose="02040503050406030204" pitchFamily="18" charset="0"/>
                              </a:rPr>
                              <m:t>𝛾</m:t>
                            </m:r>
                          </m:e>
                          <m:sub>
                            <m:r>
                              <a:rPr lang="en-US" sz="2200" i="1">
                                <a:latin typeface="Cambria Math" panose="02040503050406030204" pitchFamily="18" charset="0"/>
                              </a:rPr>
                              <m:t>1</m:t>
                            </m:r>
                          </m:sub>
                        </m:sSub>
                      </m:den>
                    </m:f>
                    <m:r>
                      <a:rPr lang="en-US" sz="2200" i="1">
                        <a:latin typeface="Cambria Math" panose="02040503050406030204" pitchFamily="18" charset="0"/>
                      </a:rPr>
                      <m:t> </m:t>
                    </m:r>
                  </m:oMath>
                </a14:m>
                <a:r>
                  <a:rPr lang="zh-CN" sz="2200" dirty="0">
                    <a:effectLst/>
                    <a:ea typeface="DengXian" panose="02010600030101010101" pitchFamily="2" charset="-122"/>
                    <a:cs typeface="Cambria Math" panose="02040503050406030204" pitchFamily="18" charset="0"/>
                  </a:rPr>
                  <a:t>，我们得到间接最小二乘法的系数估计量</a:t>
                </a:r>
                <a14:m>
                  <m:oMath xmlns:m="http://schemas.openxmlformats.org/officeDocument/2006/math">
                    <m:sSup>
                      <m:sSupPr>
                        <m:ctrlPr>
                          <a:rPr lang="en-CA" sz="2200" i="1">
                            <a:effectLst/>
                            <a:latin typeface="Cambria Math" panose="02040503050406030204" pitchFamily="18" charset="0"/>
                            <a:cs typeface="Cambria Math" panose="02040503050406030204" pitchFamily="18" charset="0"/>
                          </a:rPr>
                        </m:ctrlPr>
                      </m:sSupPr>
                      <m:e>
                        <m:r>
                          <m:rPr>
                            <m:sty m:val="p"/>
                          </m:rPr>
                          <a:rPr lang="en-US" sz="2200">
                            <a:effectLst/>
                            <a:latin typeface="Cambria Math" panose="02040503050406030204" pitchFamily="18" charset="0"/>
                            <a:ea typeface="DengXian" panose="02010600030101010101" pitchFamily="2" charset="-122"/>
                            <a:cs typeface="Cambria Math" panose="02040503050406030204" pitchFamily="18" charset="0"/>
                          </a:rPr>
                          <m:t>β</m:t>
                        </m:r>
                      </m:e>
                      <m:sup>
                        <m:r>
                          <a:rPr lang="en-US" sz="2200" i="1">
                            <a:effectLst/>
                            <a:latin typeface="Cambria Math" panose="02040503050406030204" pitchFamily="18" charset="0"/>
                            <a:ea typeface="DengXian" panose="02010600030101010101" pitchFamily="2" charset="-122"/>
                            <a:cs typeface="Cambria Math" panose="02040503050406030204" pitchFamily="18" charset="0"/>
                          </a:rPr>
                          <m:t>𝐼𝐿𝑆</m:t>
                        </m:r>
                      </m:sup>
                    </m:sSup>
                  </m:oMath>
                </a14:m>
                <a:r>
                  <a:rPr lang="zh-CN" altLang="en-US" sz="2200" dirty="0">
                    <a:latin typeface="+mn-lt"/>
                  </a:rPr>
                  <a:t>。</a:t>
                </a:r>
                <a:endParaRPr lang="en-CA" altLang="zh-CN" sz="2200" dirty="0">
                  <a:latin typeface="+mn-lt"/>
                </a:endParaRPr>
              </a:p>
              <a:p>
                <a:pPr>
                  <a:spcBef>
                    <a:spcPts val="0"/>
                  </a:spcBef>
                </a:pPr>
                <a:endParaRPr lang="en-CA" altLang="zh-CN" sz="2200" dirty="0">
                  <a:latin typeface="+mn-lt"/>
                </a:endParaRPr>
              </a:p>
              <a:p>
                <a:pPr>
                  <a:spcBef>
                    <a:spcPts val="0"/>
                  </a:spcBef>
                </a:pPr>
                <a14:m>
                  <m:oMathPara xmlns:m="http://schemas.openxmlformats.org/officeDocument/2006/math">
                    <m:oMathParaPr>
                      <m:jc m:val="centerGroup"/>
                    </m:oMathParaPr>
                    <m:oMath xmlns:m="http://schemas.openxmlformats.org/officeDocument/2006/math">
                      <m:sSubSup>
                        <m:sSubSupPr>
                          <m:ctrlPr>
                            <a:rPr lang="en-CA" sz="2200" i="1" smtClean="0">
                              <a:effectLst/>
                              <a:latin typeface="Cambria Math" panose="02040503050406030204" pitchFamily="18" charset="0"/>
                              <a:cs typeface="Cambria Math" panose="02040503050406030204" pitchFamily="18" charset="0"/>
                            </a:rPr>
                          </m:ctrlPr>
                        </m:sSubSupPr>
                        <m:e>
                          <m:r>
                            <a:rPr lang="en-CA" sz="2200" i="1">
                              <a:effectLst/>
                              <a:latin typeface="Cambria Math" panose="02040503050406030204" pitchFamily="18" charset="0"/>
                              <a:ea typeface="DengXian" panose="02010600030101010101" pitchFamily="2" charset="-122"/>
                              <a:cs typeface="Cambria Math" panose="02040503050406030204" pitchFamily="18" charset="0"/>
                            </a:rPr>
                            <m:t>𝛽</m:t>
                          </m:r>
                        </m:e>
                        <m:sub>
                          <m:r>
                            <a:rPr lang="en-CA" sz="2200">
                              <a:effectLst/>
                              <a:latin typeface="Cambria Math" panose="02040503050406030204" pitchFamily="18" charset="0"/>
                              <a:ea typeface="DengXian" panose="02010600030101010101" pitchFamily="2" charset="-122"/>
                              <a:cs typeface="Cambria Math" panose="02040503050406030204" pitchFamily="18" charset="0"/>
                            </a:rPr>
                            <m:t>1</m:t>
                          </m:r>
                        </m:sub>
                        <m:sup>
                          <m:r>
                            <a:rPr lang="en-CA" sz="2200" i="1">
                              <a:effectLst/>
                              <a:latin typeface="Cambria Math" panose="02040503050406030204" pitchFamily="18" charset="0"/>
                              <a:ea typeface="DengXian" panose="02010600030101010101" pitchFamily="2" charset="-122"/>
                              <a:cs typeface="Cambria Math" panose="02040503050406030204" pitchFamily="18" charset="0"/>
                            </a:rPr>
                            <m:t>𝐼𝐿𝑆</m:t>
                          </m:r>
                        </m:sup>
                      </m:sSubSup>
                      <m:r>
                        <a:rPr lang="en-CA" sz="2200">
                          <a:effectLst/>
                          <a:latin typeface="Cambria Math" panose="02040503050406030204" pitchFamily="18" charset="0"/>
                          <a:ea typeface="DengXian" panose="02010600030101010101" pitchFamily="2" charset="-122"/>
                          <a:cs typeface="Cambria Math" panose="02040503050406030204" pitchFamily="18" charset="0"/>
                        </a:rPr>
                        <m:t>=</m:t>
                      </m:r>
                      <m:f>
                        <m:fPr>
                          <m:ctrlPr>
                            <a:rPr lang="en-CA" sz="2200" i="1">
                              <a:effectLst/>
                              <a:latin typeface="Cambria Math" panose="02040503050406030204" pitchFamily="18" charset="0"/>
                              <a:cs typeface="Cambria Math" panose="02040503050406030204" pitchFamily="18" charset="0"/>
                            </a:rPr>
                          </m:ctrlPr>
                        </m:fPr>
                        <m:num>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r>
                            <a:rPr lang="en-CA"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num>
                        <m:den>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r>
                            <a:rPr lang="en-CA"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den>
                      </m:f>
                      <m:r>
                        <a:rPr lang="en-CA" sz="2200">
                          <a:effectLst/>
                          <a:latin typeface="Cambria Math" panose="02040503050406030204" pitchFamily="18" charset="0"/>
                          <a:ea typeface="DengXian" panose="02010600030101010101" pitchFamily="2" charset="-122"/>
                          <a:cs typeface="Cambria Math" panose="02040503050406030204" pitchFamily="18" charset="0"/>
                        </a:rPr>
                        <m:t>=</m:t>
                      </m:r>
                      <m:f>
                        <m:fPr>
                          <m:ctrlPr>
                            <a:rPr lang="en-CA" sz="2200" i="1">
                              <a:effectLst/>
                              <a:latin typeface="Cambria Math" panose="02040503050406030204" pitchFamily="18" charset="0"/>
                              <a:cs typeface="Cambria Math" panose="02040503050406030204" pitchFamily="18" charset="0"/>
                            </a:rPr>
                          </m:ctrlPr>
                        </m:fPr>
                        <m:num>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num>
                        <m:den>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den>
                      </m:f>
                    </m:oMath>
                  </m:oMathPara>
                </a14:m>
                <a:endParaRPr lang="en-CA" sz="2200"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9100" y="990600"/>
                <a:ext cx="8153400" cy="6172200"/>
              </a:xfrm>
              <a:blipFill>
                <a:blip r:embed="rId2"/>
                <a:stretch>
                  <a:fillRect l="-524" t="-98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9FF251A-7C06-4A1F-A6DE-FDA5FA3189DE}"/>
              </a:ext>
            </a:extLst>
          </p:cNvPr>
          <p:cNvSpPr>
            <a:spLocks noGrp="1"/>
          </p:cNvSpPr>
          <p:nvPr>
            <p:ph type="ftr" sz="quarter" idx="11"/>
          </p:nvPr>
        </p:nvSpPr>
        <p:spPr/>
        <p:txBody>
          <a:bodyPr/>
          <a:lstStyle/>
          <a:p>
            <a:pPr>
              <a:defRPr/>
            </a:pPr>
            <a:r>
              <a:rPr lang="zh-CN" altLang="en-US"/>
              <a:t>版权所有</a:t>
            </a:r>
            <a:r>
              <a:rPr lang="en-US" altLang="zh-CN"/>
              <a:t>@</a:t>
            </a:r>
            <a:r>
              <a:rPr lang="zh-CN" altLang="en-US"/>
              <a:t>上海财经大学出版社，使用需经授权</a:t>
            </a:r>
            <a:endParaRPr lang="en-US" dirty="0"/>
          </a:p>
        </p:txBody>
      </p:sp>
    </p:spTree>
    <p:extLst>
      <p:ext uri="{BB962C8B-B14F-4D97-AF65-F5344CB8AC3E}">
        <p14:creationId xmlns:p14="http://schemas.microsoft.com/office/powerpoint/2010/main" val="20196340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32760</TotalTime>
  <Words>6192</Words>
  <Application>Microsoft Office PowerPoint</Application>
  <PresentationFormat>On-screen Show (4:3)</PresentationFormat>
  <Paragraphs>337</Paragraphs>
  <Slides>47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47</vt:i4>
      </vt:variant>
    </vt:vector>
  </HeadingPairs>
  <TitlesOfParts>
    <vt:vector size="58" baseType="lpstr">
      <vt:lpstr>DengXian</vt:lpstr>
      <vt:lpstr>宋体</vt:lpstr>
      <vt:lpstr>楷体</vt:lpstr>
      <vt:lpstr>Arial</vt:lpstr>
      <vt:lpstr>Calibri</vt:lpstr>
      <vt:lpstr>Cambria Math</vt:lpstr>
      <vt:lpstr>Franklin Gothic Book</vt:lpstr>
      <vt:lpstr>Perpetua</vt:lpstr>
      <vt:lpstr>Tahoma</vt:lpstr>
      <vt:lpstr>Wingdings 2</vt:lpstr>
      <vt:lpstr>Theme1</vt:lpstr>
      <vt:lpstr>第10章：工具变量</vt:lpstr>
      <vt:lpstr>大纲</vt:lpstr>
      <vt:lpstr>工具变量估计法的直观理解</vt:lpstr>
      <vt:lpstr>工具变量的作用</vt:lpstr>
      <vt:lpstr>通过工具变量清理内生变量以解决内生性问题</vt:lpstr>
      <vt:lpstr>工具变量的要求</vt:lpstr>
      <vt:lpstr>估计方法1：间接最小二乘法（Indirect Least Squares）</vt:lpstr>
      <vt:lpstr>估计方法1：间接最小二乘法（ILS）</vt:lpstr>
      <vt:lpstr>估计方法1：间接最小二乘法（ILS）</vt:lpstr>
      <vt:lpstr>估计方法2：两阶段最小二乘法(Two Stages Least Square, 2SLS)</vt:lpstr>
      <vt:lpstr>估计方法2：两阶段最小二乘法（2SLS）</vt:lpstr>
      <vt:lpstr>估计方法2：两阶段最小二乘法（2SLS）</vt:lpstr>
      <vt:lpstr>工具变量数量</vt:lpstr>
      <vt:lpstr>工具变量数量</vt:lpstr>
      <vt:lpstr>工具变量两阶段估计法</vt:lpstr>
      <vt:lpstr>模型设置</vt:lpstr>
      <vt:lpstr>合理的工具变量需要满足的条件</vt:lpstr>
      <vt:lpstr>合理的工具变量需要满足的条件</vt:lpstr>
      <vt:lpstr>模型估计：一个内生变量和一个工具变量</vt:lpstr>
      <vt:lpstr>模型估计：一个内生变量和一个工具变量</vt:lpstr>
      <vt:lpstr>模型估计：多个内生变量和多个工具变量</vt:lpstr>
      <vt:lpstr>模型估计:多个内生变量和多个工具变量</vt:lpstr>
      <vt:lpstr>模型估计:多个内生变量和多个工具变量</vt:lpstr>
      <vt:lpstr>工具变量估计法的局限性</vt:lpstr>
      <vt:lpstr>理解工具变量估计法的局限性</vt:lpstr>
      <vt:lpstr>大样本下的局限性 （偏差性）</vt:lpstr>
      <vt:lpstr>大样本下的局限性 （偏差性）</vt:lpstr>
      <vt:lpstr>大样本下的局限性（精准性）</vt:lpstr>
      <vt:lpstr>大样本下的局限性（精准性）</vt:lpstr>
      <vt:lpstr>比较β ̂_1^2SLS 和β ̂_1^OLS在大样本下的精准性</vt:lpstr>
      <vt:lpstr>有限样本下的局限性 （偏差性）</vt:lpstr>
      <vt:lpstr>有限样本下的局限性 （精确性）</vt:lpstr>
      <vt:lpstr>工具变量的局限性</vt:lpstr>
      <vt:lpstr>工具变量估计的检验</vt:lpstr>
      <vt:lpstr>是否需要使用工具变量？（内生性检验）</vt:lpstr>
      <vt:lpstr>内生性检验的局限性</vt:lpstr>
      <vt:lpstr>工具变量是否满足相关性？(弱工具变量检验)</vt:lpstr>
      <vt:lpstr>工具变量是否是外生的？（过度识别检验）</vt:lpstr>
      <vt:lpstr>工具变量是否是外生的？（过度识别检验）</vt:lpstr>
      <vt:lpstr>工具变量是否是外生的？（过度识别检验）</vt:lpstr>
      <vt:lpstr>过度识别检验的局限性</vt:lpstr>
      <vt:lpstr>常用的过度识别检验</vt:lpstr>
      <vt:lpstr>常用的过度识别检验</vt:lpstr>
      <vt:lpstr>工具变量使用步骤</vt:lpstr>
      <vt:lpstr>工具变量使用步骤</vt:lpstr>
      <vt:lpstr>工具变量使用步骤</vt:lpstr>
      <vt:lpstr>常见问题</vt:lpstr>
    </vt:vector>
  </TitlesOfParts>
  <Company>University of the Witwatersrand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Structure Theory</dc:title>
  <dc:creator>Wits User</dc:creator>
  <cp:lastModifiedBy>Qiu, Jiaping</cp:lastModifiedBy>
  <cp:revision>1379</cp:revision>
  <cp:lastPrinted>2020-07-16T03:46:05Z</cp:lastPrinted>
  <dcterms:created xsi:type="dcterms:W3CDTF">2006-11-16T19:07:49Z</dcterms:created>
  <dcterms:modified xsi:type="dcterms:W3CDTF">2020-10-01T20:12:17Z</dcterms:modified>
</cp:coreProperties>
</file>