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82" r:id="rId7"/>
    <p:sldId id="260" r:id="rId8"/>
    <p:sldId id="261" r:id="rId9"/>
    <p:sldId id="262" r:id="rId10"/>
    <p:sldId id="283" r:id="rId11"/>
    <p:sldId id="284" r:id="rId12"/>
    <p:sldId id="285" r:id="rId13"/>
    <p:sldId id="314" r:id="rId14"/>
    <p:sldId id="263" r:id="rId15"/>
    <p:sldId id="264" r:id="rId16"/>
    <p:sldId id="286" r:id="rId17"/>
    <p:sldId id="287" r:id="rId18"/>
    <p:sldId id="288" r:id="rId19"/>
    <p:sldId id="265" r:id="rId20"/>
    <p:sldId id="289" r:id="rId21"/>
    <p:sldId id="290" r:id="rId22"/>
    <p:sldId id="266" r:id="rId23"/>
    <p:sldId id="291" r:id="rId24"/>
    <p:sldId id="292" r:id="rId25"/>
    <p:sldId id="267" r:id="rId26"/>
    <p:sldId id="268" r:id="rId27"/>
    <p:sldId id="293" r:id="rId28"/>
    <p:sldId id="269" r:id="rId29"/>
    <p:sldId id="295" r:id="rId30"/>
    <p:sldId id="294" r:id="rId31"/>
    <p:sldId id="315" r:id="rId32"/>
    <p:sldId id="270" r:id="rId33"/>
    <p:sldId id="297" r:id="rId34"/>
    <p:sldId id="298" r:id="rId35"/>
    <p:sldId id="299" r:id="rId36"/>
    <p:sldId id="300" r:id="rId37"/>
    <p:sldId id="296" r:id="rId38"/>
    <p:sldId id="271" r:id="rId39"/>
    <p:sldId id="272" r:id="rId40"/>
    <p:sldId id="301" r:id="rId41"/>
    <p:sldId id="273" r:id="rId42"/>
    <p:sldId id="274" r:id="rId43"/>
    <p:sldId id="302" r:id="rId44"/>
    <p:sldId id="275" r:id="rId45"/>
    <p:sldId id="304" r:id="rId46"/>
    <p:sldId id="305" r:id="rId47"/>
    <p:sldId id="307" r:id="rId48"/>
    <p:sldId id="308" r:id="rId49"/>
    <p:sldId id="309" r:id="rId50"/>
    <p:sldId id="310" r:id="rId51"/>
    <p:sldId id="311" r:id="rId52"/>
    <p:sldId id="316" r:id="rId53"/>
    <p:sldId id="278" r:id="rId54"/>
    <p:sldId id="312" r:id="rId55"/>
    <p:sldId id="279" r:id="rId56"/>
    <p:sldId id="313" r:id="rId57"/>
    <p:sldId id="281" r:id="rId5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026" autoAdjust="0"/>
    <p:restoredTop sz="94660"/>
  </p:normalViewPr>
  <p:slideViewPr>
    <p:cSldViewPr>
      <p:cViewPr varScale="1">
        <p:scale>
          <a:sx n="80" d="100"/>
          <a:sy n="80" d="100"/>
        </p:scale>
        <p:origin x="-2088"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16044B7-8754-4F94-80A4-4988DC20717C}"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513D03-0E7F-49EE-862D-2643E880D087}"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DD2487A-B470-4A4E-B4E1-E93DBD84CEF8}"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68293AB-55CA-4A0E-896C-0668D4EB4F7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D369187-621B-4A9F-9791-C3C262060C47}"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4FC0A66-6D5E-465E-9EEB-2E720B3A1108}"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A54D0943-4030-49D1-BBA0-B77A238EA61C}"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910855DC-9C2E-4791-8D82-B1AB9D9CD987}"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404" y="1196975"/>
            <a:ext cx="8497068" cy="51847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CA32C15C-2EA8-4D53-8AE3-7ED9E6FC1A5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8F7EBE89-83E4-4AA8-B748-F28F52BEDBFF}"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75B0B42D-101A-4C58-9EB6-8DBC8165C4D5}"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FFF56ED3-E08D-4BC0-8537-D68C337C7608}"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481D23A0-E04B-4E85-BBF0-31C07F062C80}"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1AAA491E-5C2F-4FD9-B78C-8AF40FD1BF52}"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6FB4F314-658B-4168-B48D-800D3808F324}"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0FEE0CB3-4506-4EE5-AD46-8324C21B179B}"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0C962D0A-78C8-4C59-9CD0-5D6159921271}"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2BE12855-9AF1-43BB-BCAD-E89437E4276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3AD3AE2-691E-464F-9F83-4260DD98D321}"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31ED472-C448-4E82-8389-8CE5ED39AF5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6CA8DF6-083C-4AF0-B93D-A6AF64BD145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6220A56-22A7-4D6A-9EFC-46B21EAC16F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D99F215-D6E1-4288-A7DC-AEF13C6035AB}"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1B6701E-3A02-45CD-8B26-341945ED4700}"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B918C75-6A40-4910-A4EE-4D44992178EF}"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0B9ACDA-A329-4339-9040-F50AF20E511D}"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CA671E1E-F12A-4FAD-A8D0-3C463E7B7436}"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D3D5A0B-1F3E-4C06-8BA5-22830CF4DD4A}"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662C970-314E-4579-899F-1DBFD3B8B784}"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1B8CFB4-2129-49E4-AF4C-BA0A6B0EB73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C397626-4083-4A62-A7A8-88210B1C07E3}"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29BA2C7-1773-456E-982F-55407C059C8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DABF3E3-89DD-4F00-AEF4-AB631E15DB2D}"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7C7CE82-726C-4B9B-B832-D54BDDA299E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F3B4C38-48B6-4B41-BABE-717D688A7351}"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E2D122CA-1D3B-4B3F-B7FF-A22CAAD69AD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250825" y="1196975"/>
            <a:ext cx="8642350"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800B7427-810D-4629-9149-76E0F8D175BC}"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E0A3CDB3-8F20-464E-8263-A4DC69A89DFF}"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中宋" pitchFamily="2" charset="-122"/>
          <a:ea typeface="华文中宋" pitchFamily="2" charset="-122"/>
          <a:cs typeface="华文中宋" pitchFamily="2" charset="-122"/>
        </a:defRPr>
      </a:lvl1pPr>
      <a:lvl2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2pPr>
      <a:lvl3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3pPr>
      <a:lvl4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4pPr>
      <a:lvl5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l"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84213" y="2060575"/>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第六章　增值税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idx="4294967295"/>
          </p:nvPr>
        </p:nvSpPr>
        <p:spPr>
          <a:xfrm>
            <a:off x="2268538" y="333375"/>
            <a:ext cx="6264275"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29698" name="内容占位符 2"/>
          <p:cNvSpPr>
            <a:spLocks noGrp="1"/>
          </p:cNvSpPr>
          <p:nvPr>
            <p:ph idx="4294967295"/>
          </p:nvPr>
        </p:nvSpPr>
        <p:spPr>
          <a:xfrm>
            <a:off x="323850" y="1052513"/>
            <a:ext cx="8496300" cy="5329237"/>
          </a:xfrm>
        </p:spPr>
        <p:txBody>
          <a:bodyPr/>
          <a:lstStyle/>
          <a:p>
            <a:pPr marL="228600" indent="-228600"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cs typeface="楷体_GB2312"/>
              </a:rPr>
              <a:t>二、</a:t>
            </a:r>
            <a:r>
              <a:rPr lang="zh-CN" altLang="zh-CN" sz="2400" b="1" dirty="0" smtClean="0">
                <a:solidFill>
                  <a:srgbClr val="000000"/>
                </a:solidFill>
                <a:latin typeface="黑体" pitchFamily="49" charset="-122"/>
                <a:ea typeface="黑体" pitchFamily="49" charset="-122"/>
                <a:cs typeface="楷体_GB2312"/>
              </a:rPr>
              <a:t>一般纳税人和小规模纳税人的</a:t>
            </a:r>
            <a:r>
              <a:rPr lang="zh-CN" altLang="en-US" sz="2400" b="1" dirty="0" smtClean="0">
                <a:solidFill>
                  <a:srgbClr val="000000"/>
                </a:solidFill>
                <a:latin typeface="黑体" pitchFamily="49" charset="-122"/>
                <a:ea typeface="黑体" pitchFamily="49" charset="-122"/>
                <a:cs typeface="楷体_GB2312"/>
              </a:rPr>
              <a:t>登记</a:t>
            </a:r>
            <a:endParaRPr lang="zh-CN" altLang="zh-CN" sz="2200" b="1" dirty="0" smtClean="0">
              <a:solidFill>
                <a:srgbClr val="000000"/>
              </a:solidFill>
              <a:latin typeface="楷体_GB2312"/>
              <a:ea typeface="黑体" pitchFamily="49" charset="-122"/>
              <a:cs typeface="楷体_GB2312"/>
            </a:endParaRPr>
          </a:p>
          <a:p>
            <a:pPr marL="228600" indent="-228600" defTabSz="449263">
              <a:buFont typeface="Arial" charset="0"/>
              <a:buNone/>
            </a:pPr>
            <a:r>
              <a:rPr lang="en-US" altLang="zh-CN" sz="2200" dirty="0" smtClean="0">
                <a:solidFill>
                  <a:srgbClr val="000000"/>
                </a:solidFill>
                <a:latin typeface="楷体_GB2312"/>
                <a:ea typeface="黑体" pitchFamily="49" charset="-122"/>
                <a:cs typeface="楷体_GB2312"/>
              </a:rPr>
              <a:t>(</a:t>
            </a:r>
            <a:r>
              <a:rPr lang="zh-CN" altLang="en-US" sz="2200" dirty="0" smtClean="0">
                <a:solidFill>
                  <a:srgbClr val="000000"/>
                </a:solidFill>
                <a:latin typeface="楷体_GB2312"/>
                <a:ea typeface="黑体" pitchFamily="49" charset="-122"/>
                <a:cs typeface="楷体_GB2312"/>
              </a:rPr>
              <a:t>一</a:t>
            </a:r>
            <a:r>
              <a:rPr lang="en-US" altLang="zh-CN" sz="2200" dirty="0" smtClean="0">
                <a:solidFill>
                  <a:srgbClr val="000000"/>
                </a:solidFill>
                <a:latin typeface="楷体_GB2312"/>
                <a:ea typeface="黑体" pitchFamily="49" charset="-122"/>
                <a:cs typeface="楷体_GB2312"/>
              </a:rPr>
              <a:t>)</a:t>
            </a:r>
            <a:r>
              <a:rPr lang="zh-CN" altLang="en-US" sz="2200" dirty="0" smtClean="0">
                <a:solidFill>
                  <a:srgbClr val="000000"/>
                </a:solidFill>
                <a:latin typeface="楷体_GB2312"/>
                <a:ea typeface="黑体" pitchFamily="49" charset="-122"/>
                <a:cs typeface="楷体_GB2312"/>
              </a:rPr>
              <a:t>一般纳税人的登记</a:t>
            </a:r>
            <a:endParaRPr lang="en-US" altLang="zh-CN" dirty="0" smtClean="0">
              <a:ea typeface="黑体" pitchFamily="49" charset="-122"/>
              <a:cs typeface="楷体_GB2312"/>
            </a:endParaRPr>
          </a:p>
          <a:p>
            <a:pPr marL="228600" indent="-228600" defTabSz="449263"/>
            <a:r>
              <a:rPr lang="en-US" altLang="zh-CN" dirty="0" smtClean="0">
                <a:ea typeface="黑体" pitchFamily="49" charset="-122"/>
                <a:cs typeface="楷体_GB2312"/>
              </a:rPr>
              <a:t>1.</a:t>
            </a:r>
            <a:r>
              <a:rPr lang="zh-CN" altLang="zh-CN" dirty="0" smtClean="0">
                <a:ea typeface="黑体" pitchFamily="49" charset="-122"/>
                <a:cs typeface="楷体_GB2312"/>
              </a:rPr>
              <a:t>一般纳税人的</a:t>
            </a:r>
            <a:r>
              <a:rPr lang="zh-CN" altLang="en-US" dirty="0" smtClean="0">
                <a:ea typeface="黑体" pitchFamily="49" charset="-122"/>
                <a:cs typeface="楷体_GB2312"/>
              </a:rPr>
              <a:t>登记条件</a:t>
            </a:r>
          </a:p>
          <a:p>
            <a:pPr marL="228600" indent="-228600" defTabSz="449263"/>
            <a:r>
              <a:rPr lang="zh-CN" altLang="en-US" dirty="0" smtClean="0">
                <a:ea typeface="黑体" pitchFamily="49" charset="-122"/>
                <a:cs typeface="楷体_GB2312"/>
              </a:rPr>
              <a:t>增值税纳税人的年应税销售额超过财政部、国家税务总局规定的小规模纳税人标准的，除下述第</a:t>
            </a:r>
            <a:r>
              <a:rPr lang="en-US" altLang="zh-CN" dirty="0" smtClean="0">
                <a:ea typeface="黑体" pitchFamily="49" charset="-122"/>
                <a:cs typeface="楷体_GB2312"/>
              </a:rPr>
              <a:t>2</a:t>
            </a:r>
            <a:r>
              <a:rPr lang="zh-CN" altLang="en-US" dirty="0" smtClean="0">
                <a:ea typeface="黑体" pitchFamily="49" charset="-122"/>
                <a:cs typeface="楷体_GB2312"/>
              </a:rPr>
              <a:t>点第</a:t>
            </a:r>
            <a:r>
              <a:rPr lang="en-US" altLang="zh-CN" dirty="0" smtClean="0">
                <a:ea typeface="黑体" pitchFamily="49" charset="-122"/>
                <a:cs typeface="楷体_GB2312"/>
              </a:rPr>
              <a:t>(1)</a:t>
            </a:r>
            <a:r>
              <a:rPr lang="zh-CN" altLang="en-US" dirty="0" smtClean="0">
                <a:ea typeface="黑体" pitchFamily="49" charset="-122"/>
                <a:cs typeface="楷体_GB2312"/>
              </a:rPr>
              <a:t>条规定外，应当向主管税务机关办理一般纳税人登记。</a:t>
            </a:r>
          </a:p>
          <a:p>
            <a:pPr marL="228600" indent="-228600" defTabSz="449263"/>
            <a:r>
              <a:rPr lang="zh-CN" altLang="en-US" dirty="0" smtClean="0">
                <a:ea typeface="黑体" pitchFamily="49" charset="-122"/>
                <a:cs typeface="楷体_GB2312"/>
              </a:rPr>
              <a:t>年应税销售额未超过规定标准的纳税人，会计核算健全，能够提供准确税务资料的，可以向主管税务机关办理一般纳税人登记。</a:t>
            </a:r>
          </a:p>
          <a:p>
            <a:pPr marL="228600" indent="-228600" defTabSz="449263"/>
            <a:r>
              <a:rPr lang="zh-CN" altLang="en-US" dirty="0" smtClean="0">
                <a:ea typeface="黑体" pitchFamily="49" charset="-122"/>
                <a:cs typeface="楷体_GB2312"/>
              </a:rPr>
              <a:t>纳税人应当向其机构所在地主管税务机关办理一般纳税人登记手续。</a:t>
            </a:r>
          </a:p>
          <a:p>
            <a:pPr marL="228600" indent="-228600" defTabSz="449263"/>
            <a:r>
              <a:rPr lang="zh-CN" altLang="en-US" dirty="0" smtClean="0">
                <a:ea typeface="黑体" pitchFamily="49" charset="-122"/>
                <a:cs typeface="楷体_GB2312"/>
              </a:rPr>
              <a:t>纳税人登记为一般纳税人后，不得转为小规模纳税人，国家税务总局另有规定的除外。</a:t>
            </a:r>
            <a:endParaRPr lang="zh-CN" altLang="zh-CN" dirty="0" smtClean="0">
              <a:ea typeface="黑体" pitchFamily="49" charset="-122"/>
              <a:cs typeface="楷体_GB231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idx="4294967295"/>
          </p:nvPr>
        </p:nvSpPr>
        <p:spPr>
          <a:xfrm>
            <a:off x="2339975" y="333375"/>
            <a:ext cx="6192838"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0722" name="内容占位符 2"/>
          <p:cNvSpPr>
            <a:spLocks noGrp="1"/>
          </p:cNvSpPr>
          <p:nvPr>
            <p:ph idx="4294967295"/>
          </p:nvPr>
        </p:nvSpPr>
        <p:spPr>
          <a:xfrm>
            <a:off x="323850" y="1125538"/>
            <a:ext cx="8496300" cy="5256212"/>
          </a:xfrm>
        </p:spPr>
        <p:txBody>
          <a:bodyPr/>
          <a:lstStyle/>
          <a:p>
            <a:pPr marL="228600" indent="-228600" defTabSz="449263">
              <a:lnSpc>
                <a:spcPct val="160000"/>
              </a:lnSpc>
            </a:pPr>
            <a:r>
              <a:rPr lang="en-US" altLang="zh-CN" dirty="0" smtClean="0"/>
              <a:t>2.</a:t>
            </a:r>
            <a:r>
              <a:rPr lang="zh-CN" altLang="en-US" dirty="0" smtClean="0"/>
              <a:t>不得办理一般纳税人登记的情况</a:t>
            </a:r>
          </a:p>
          <a:p>
            <a:pPr marL="228600" indent="-228600" defTabSz="449263">
              <a:lnSpc>
                <a:spcPct val="160000"/>
              </a:lnSpc>
            </a:pPr>
            <a:r>
              <a:rPr lang="en-US" altLang="zh-CN" dirty="0" smtClean="0"/>
              <a:t>(1)</a:t>
            </a:r>
            <a:r>
              <a:rPr lang="zh-CN" altLang="en-US" dirty="0" smtClean="0"/>
              <a:t>按照政策规定，选择按照小规模纳税人纳税的（应当向主管税务机关提交书面说明）。</a:t>
            </a:r>
          </a:p>
          <a:p>
            <a:pPr marL="228600" indent="-228600" defTabSz="449263">
              <a:lnSpc>
                <a:spcPct val="160000"/>
              </a:lnSpc>
            </a:pPr>
            <a:r>
              <a:rPr lang="en-US" altLang="zh-CN" dirty="0" smtClean="0"/>
              <a:t>(2)</a:t>
            </a:r>
            <a:r>
              <a:rPr lang="zh-CN" altLang="en-US" dirty="0" smtClean="0"/>
              <a:t>年应税销售额超过规定标准的其他个人。</a:t>
            </a:r>
          </a:p>
          <a:p>
            <a:pPr marL="228600" indent="-228600" defTabSz="449263">
              <a:lnSpc>
                <a:spcPct val="160000"/>
              </a:lnSpc>
            </a:pPr>
            <a:r>
              <a:rPr lang="en-US" altLang="zh-CN" dirty="0" smtClean="0"/>
              <a:t>3.</a:t>
            </a:r>
            <a:r>
              <a:rPr lang="zh-CN" altLang="en-US" dirty="0" smtClean="0"/>
              <a:t>纳税人办理一般纳税人登记的程序</a:t>
            </a:r>
          </a:p>
          <a:p>
            <a:pPr marL="228600" indent="-228600" defTabSz="449263">
              <a:lnSpc>
                <a:spcPct val="160000"/>
              </a:lnSpc>
            </a:pPr>
            <a:r>
              <a:rPr lang="en-US" altLang="zh-CN" dirty="0" smtClean="0"/>
              <a:t>(1)</a:t>
            </a:r>
            <a:r>
              <a:rPr lang="zh-CN" altLang="en-US" dirty="0" smtClean="0"/>
              <a:t>纳税人向主管税务机关填报“增值税一般纳税人登记表”</a:t>
            </a:r>
            <a:r>
              <a:rPr lang="en-US" altLang="zh-CN" dirty="0" smtClean="0"/>
              <a:t>,</a:t>
            </a:r>
            <a:r>
              <a:rPr lang="zh-CN" altLang="en-US" dirty="0" smtClean="0"/>
              <a:t>如实填写固定资产经营场所等信息，并提供税务登记证件。</a:t>
            </a:r>
            <a:endParaRPr lang="en-US" altLang="zh-CN" dirty="0" smtClean="0"/>
          </a:p>
          <a:p>
            <a:pPr marL="228600" indent="-228600" defTabSz="449263">
              <a:lnSpc>
                <a:spcPct val="160000"/>
              </a:lnSpc>
            </a:pPr>
            <a:r>
              <a:rPr lang="en-US" altLang="zh-CN" dirty="0" smtClean="0"/>
              <a:t>(2)</a:t>
            </a:r>
            <a:r>
              <a:rPr lang="zh-CN" altLang="en-US" dirty="0" smtClean="0"/>
              <a:t>纳税人填报内容与税务登记信息一致的</a:t>
            </a:r>
            <a:r>
              <a:rPr lang="en-US" altLang="zh-CN" dirty="0" smtClean="0"/>
              <a:t>,</a:t>
            </a:r>
            <a:r>
              <a:rPr lang="zh-CN" altLang="en-US" dirty="0" smtClean="0"/>
              <a:t>主管税务机关当场登记。</a:t>
            </a:r>
            <a:endParaRPr lang="en-US" altLang="zh-CN" dirty="0" smtClean="0"/>
          </a:p>
          <a:p>
            <a:pPr marL="228600" indent="-228600" defTabSz="449263">
              <a:lnSpc>
                <a:spcPct val="160000"/>
              </a:lnSpc>
            </a:pPr>
            <a:r>
              <a:rPr lang="en-US" altLang="zh-CN" dirty="0" smtClean="0"/>
              <a:t>(3)</a:t>
            </a:r>
            <a:r>
              <a:rPr lang="zh-CN" altLang="en-US" dirty="0" smtClean="0"/>
              <a:t>纳税人填报内容与税务登记信息不一致</a:t>
            </a:r>
            <a:r>
              <a:rPr lang="en-US" altLang="zh-CN" dirty="0" smtClean="0"/>
              <a:t>,</a:t>
            </a:r>
            <a:r>
              <a:rPr lang="zh-CN" altLang="en-US" dirty="0" smtClean="0"/>
              <a:t>或者不符合填列要求的</a:t>
            </a:r>
            <a:r>
              <a:rPr lang="en-US" altLang="zh-CN" dirty="0" smtClean="0"/>
              <a:t>,</a:t>
            </a:r>
            <a:r>
              <a:rPr lang="zh-CN" altLang="en-US" dirty="0" smtClean="0"/>
              <a:t>税务机关应当场告知纳税人需要补正的内容。　　</a:t>
            </a:r>
            <a:endParaRPr lang="zh-CN" altLang="zh-CN" sz="2200" b="1" dirty="0" smtClean="0">
              <a:solidFill>
                <a:srgbClr val="000000"/>
              </a:solidFill>
              <a:latin typeface="楷体_GB2312"/>
              <a:ea typeface="楷体_GB2312"/>
              <a:cs typeface="楷体_GB2312"/>
            </a:endParaRPr>
          </a:p>
          <a:p>
            <a:pPr marL="228600" indent="-228600" defTabSz="449263">
              <a:lnSpc>
                <a:spcPct val="140000"/>
              </a:lnSpc>
              <a:spcBef>
                <a:spcPct val="0"/>
              </a:spcBef>
              <a:buClr>
                <a:srgbClr val="486AC1"/>
              </a:buClr>
              <a:buFont typeface="Arial" charset="0"/>
              <a:buNone/>
            </a:pPr>
            <a:endParaRPr lang="zh-CN" altLang="zh-CN" sz="2200" b="1" dirty="0" smtClean="0">
              <a:solidFill>
                <a:srgbClr val="000000"/>
              </a:solidFill>
              <a:latin typeface="楷体_GB2312"/>
              <a:ea typeface="楷体_GB2312"/>
              <a:cs typeface="楷体_GB231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1"/>
          <p:cNvSpPr>
            <a:spLocks noGrp="1"/>
          </p:cNvSpPr>
          <p:nvPr>
            <p:ph type="title" idx="4294967295"/>
          </p:nvPr>
        </p:nvSpPr>
        <p:spPr>
          <a:xfrm>
            <a:off x="2411413" y="404813"/>
            <a:ext cx="6048375"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82947" name="内容占位符 2"/>
          <p:cNvSpPr>
            <a:spLocks noGrp="1"/>
          </p:cNvSpPr>
          <p:nvPr>
            <p:ph idx="4294967295"/>
          </p:nvPr>
        </p:nvSpPr>
        <p:spPr>
          <a:xfrm>
            <a:off x="323850" y="1196975"/>
            <a:ext cx="8351838" cy="5184775"/>
          </a:xfrm>
        </p:spPr>
        <p:txBody>
          <a:bodyPr/>
          <a:lstStyle/>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 小规模纳税人的</a:t>
            </a:r>
            <a:r>
              <a:rPr lang="zh-CN" altLang="en-US" sz="2200" dirty="0" smtClean="0">
                <a:solidFill>
                  <a:srgbClr val="000000"/>
                </a:solidFill>
                <a:latin typeface="楷体_GB2312"/>
                <a:ea typeface="楷体_GB2312"/>
                <a:cs typeface="楷体_GB2312"/>
              </a:rPr>
              <a:t>登记</a:t>
            </a:r>
          </a:p>
          <a:p>
            <a:pPr marL="228600" indent="-228600" defTabSz="449263">
              <a:lnSpc>
                <a:spcPct val="160000"/>
              </a:lnSpc>
            </a:pPr>
            <a:r>
              <a:rPr lang="zh-CN" altLang="zh-CN" dirty="0" smtClean="0"/>
              <a:t>小规模纳税人是指年销售额在规定标准以下</a:t>
            </a:r>
            <a:r>
              <a:rPr lang="en-US" altLang="zh-CN" dirty="0" smtClean="0"/>
              <a:t>,</a:t>
            </a:r>
            <a:r>
              <a:rPr lang="zh-CN" altLang="en-US" dirty="0" smtClean="0"/>
              <a:t>并且会计核算不健全</a:t>
            </a:r>
            <a:r>
              <a:rPr lang="en-US" altLang="zh-CN" dirty="0" smtClean="0"/>
              <a:t>,</a:t>
            </a:r>
            <a:r>
              <a:rPr lang="zh-CN" altLang="en-US" dirty="0" smtClean="0"/>
              <a:t>不能按规定报送有关税务资料的增值税纳税人。</a:t>
            </a:r>
          </a:p>
          <a:p>
            <a:pPr marL="228600" indent="-228600" defTabSz="449263">
              <a:lnSpc>
                <a:spcPct val="160000"/>
              </a:lnSpc>
            </a:pPr>
            <a:r>
              <a:rPr lang="zh-CN" altLang="en-US" dirty="0" smtClean="0"/>
              <a:t>根据</a:t>
            </a:r>
            <a:r>
              <a:rPr lang="en-US" altLang="zh-CN" dirty="0" smtClean="0"/>
              <a:t>《</a:t>
            </a:r>
            <a:r>
              <a:rPr lang="zh-CN" altLang="en-US" dirty="0" smtClean="0"/>
              <a:t>财政部、税务总局关于统一增值税小规模纳税人标准的通知</a:t>
            </a:r>
            <a:r>
              <a:rPr lang="en-US" altLang="zh-CN" dirty="0" smtClean="0"/>
              <a:t>》</a:t>
            </a:r>
            <a:r>
              <a:rPr lang="zh-CN" altLang="en-US" dirty="0" smtClean="0"/>
              <a:t>和</a:t>
            </a:r>
            <a:r>
              <a:rPr lang="en-US" altLang="zh-CN" dirty="0" smtClean="0"/>
              <a:t>《</a:t>
            </a:r>
            <a:r>
              <a:rPr lang="zh-CN" altLang="en-US" dirty="0" smtClean="0"/>
              <a:t>国家税务总局关于统一小规模纳税人标准等若干增值税问题的公告</a:t>
            </a:r>
            <a:r>
              <a:rPr lang="en-US" altLang="zh-CN" dirty="0" smtClean="0"/>
              <a:t>》</a:t>
            </a:r>
            <a:r>
              <a:rPr lang="zh-CN" altLang="en-US" dirty="0" smtClean="0"/>
              <a:t>等相关文件的规定，小规模纳税人的具体认定标准为年应征增值税销售额</a:t>
            </a:r>
            <a:r>
              <a:rPr lang="en-US" altLang="zh-CN" dirty="0" smtClean="0"/>
              <a:t>500</a:t>
            </a:r>
            <a:r>
              <a:rPr lang="zh-CN" altLang="en-US" dirty="0" smtClean="0"/>
              <a:t>万元及以下。</a:t>
            </a:r>
          </a:p>
          <a:p>
            <a:pPr marL="228600" indent="-228600" defTabSz="449263">
              <a:lnSpc>
                <a:spcPct val="160000"/>
              </a:lnSpc>
              <a:buFont typeface="Arial" charset="0"/>
              <a:buNone/>
            </a:pPr>
            <a:endParaRPr lang="zh-CN" altLang="zh-CN" sz="2200" b="1" dirty="0" smtClean="0">
              <a:solidFill>
                <a:srgbClr val="000000"/>
              </a:solidFill>
              <a:latin typeface="楷体_GB2312"/>
              <a:ea typeface="楷体_GB2312"/>
              <a:cs typeface="楷体_GB2312"/>
            </a:endParaRPr>
          </a:p>
          <a:p>
            <a:pPr marL="228600" indent="-228600" defTabSz="449263">
              <a:lnSpc>
                <a:spcPct val="140000"/>
              </a:lnSpc>
              <a:spcBef>
                <a:spcPct val="0"/>
              </a:spcBef>
              <a:buClr>
                <a:srgbClr val="486AC1"/>
              </a:buClr>
              <a:buFont typeface="Arial" charset="0"/>
              <a:buNone/>
            </a:pPr>
            <a:endParaRPr lang="zh-CN" altLang="zh-CN" sz="2200" b="1" dirty="0" smtClean="0">
              <a:solidFill>
                <a:srgbClr val="000000"/>
              </a:solidFill>
              <a:latin typeface="楷体_GB2312"/>
              <a:ea typeface="楷体_GB2312"/>
              <a:cs typeface="楷体_GB2312"/>
            </a:endParaRPr>
          </a:p>
          <a:p>
            <a:pPr marL="228600" indent="-228600" defTabSz="449263">
              <a:lnSpc>
                <a:spcPct val="140000"/>
              </a:lnSpc>
              <a:spcBef>
                <a:spcPct val="0"/>
              </a:spcBef>
              <a:buClr>
                <a:srgbClr val="486AC1"/>
              </a:buClr>
              <a:buFont typeface="Arial" charset="0"/>
              <a:buNone/>
            </a:pPr>
            <a:endParaRPr lang="zh-CN" altLang="zh-CN" sz="2200" b="1" dirty="0" smtClean="0">
              <a:solidFill>
                <a:srgbClr val="000000"/>
              </a:solidFill>
              <a:latin typeface="楷体_GB2312"/>
              <a:ea typeface="楷体_GB2312"/>
              <a:cs typeface="楷体_GB231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268538" y="333375"/>
            <a:ext cx="6264275"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1746" name="内容占位符 2"/>
          <p:cNvSpPr>
            <a:spLocks noGrp="1"/>
          </p:cNvSpPr>
          <p:nvPr>
            <p:ph idx="1"/>
          </p:nvPr>
        </p:nvSpPr>
        <p:spPr>
          <a:xfrm>
            <a:off x="539750" y="1196975"/>
            <a:ext cx="8280400" cy="5184775"/>
          </a:xfrm>
        </p:spPr>
        <p:txBody>
          <a:bodyPr/>
          <a:lstStyle/>
          <a:p>
            <a:pPr marL="228600" indent="-228600" defTabSz="449263">
              <a:lnSpc>
                <a:spcPct val="16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三</a:t>
            </a:r>
            <a:r>
              <a:rPr lang="zh-CN" altLang="zh-CN" sz="2400" b="1" dirty="0" smtClean="0">
                <a:solidFill>
                  <a:srgbClr val="000000"/>
                </a:solidFill>
                <a:latin typeface="黑体" pitchFamily="49" charset="-122"/>
                <a:ea typeface="黑体" pitchFamily="49" charset="-122"/>
              </a:rPr>
              <a:t>、征税范围</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销售货物</a:t>
            </a:r>
            <a:endParaRPr lang="zh-CN" altLang="en-US" sz="2200" dirty="0" smtClean="0">
              <a:solidFill>
                <a:srgbClr val="000000"/>
              </a:solidFill>
              <a:latin typeface="楷体_GB2312"/>
              <a:ea typeface="楷体_GB2312"/>
              <a:cs typeface="楷体_GB2312"/>
            </a:endParaRPr>
          </a:p>
          <a:p>
            <a:pPr marL="228600" indent="-228600" defTabSz="449263">
              <a:lnSpc>
                <a:spcPct val="160000"/>
              </a:lnSpc>
              <a:spcBef>
                <a:spcPct val="0"/>
              </a:spcBef>
              <a:buClr>
                <a:schemeClr val="tx1"/>
              </a:buClr>
            </a:pPr>
            <a:r>
              <a:rPr lang="zh-CN" altLang="en-US" dirty="0" smtClean="0"/>
              <a:t>货物是指有形动产</a:t>
            </a:r>
            <a:r>
              <a:rPr lang="en-US" altLang="zh-CN" dirty="0" smtClean="0"/>
              <a:t>,</a:t>
            </a:r>
            <a:r>
              <a:rPr lang="zh-CN" altLang="en-US" dirty="0" smtClean="0"/>
              <a:t>包括电力、热力和气体在内。</a:t>
            </a:r>
          </a:p>
          <a:p>
            <a:pPr marL="228600" indent="-228600" defTabSz="449263">
              <a:lnSpc>
                <a:spcPct val="160000"/>
              </a:lnSpc>
              <a:spcBef>
                <a:spcPct val="0"/>
              </a:spcBef>
              <a:buClr>
                <a:schemeClr val="tx1"/>
              </a:buClr>
            </a:pPr>
            <a:r>
              <a:rPr lang="zh-CN" altLang="en-US" dirty="0" smtClean="0"/>
              <a:t>销售货物是指有偿转让各种有形动产的所有权</a:t>
            </a:r>
            <a:r>
              <a:rPr lang="en-US" altLang="zh-CN" dirty="0" smtClean="0"/>
              <a:t>,</a:t>
            </a:r>
            <a:r>
              <a:rPr lang="zh-CN" altLang="en-US" dirty="0" smtClean="0"/>
              <a:t>能从购买方取得货款、货物和其他经济利益的行为。 </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销售</a:t>
            </a:r>
            <a:r>
              <a:rPr lang="zh-CN" altLang="zh-CN" sz="2200" dirty="0" smtClean="0">
                <a:solidFill>
                  <a:srgbClr val="000000"/>
                </a:solidFill>
                <a:latin typeface="楷体_GB2312"/>
                <a:ea typeface="楷体_GB2312"/>
                <a:cs typeface="楷体_GB2312"/>
              </a:rPr>
              <a:t>劳务</a:t>
            </a:r>
          </a:p>
          <a:p>
            <a:pPr marL="228600" indent="-228600" defTabSz="449263">
              <a:lnSpc>
                <a:spcPct val="160000"/>
              </a:lnSpc>
            </a:pPr>
            <a:r>
              <a:rPr lang="zh-CN" altLang="zh-CN" dirty="0" smtClean="0"/>
              <a:t>劳务是指</a:t>
            </a:r>
            <a:r>
              <a:rPr lang="zh-CN" altLang="en-US" dirty="0" smtClean="0"/>
              <a:t>纳税人</a:t>
            </a:r>
            <a:r>
              <a:rPr lang="zh-CN" altLang="zh-CN" dirty="0" smtClean="0"/>
              <a:t>提供</a:t>
            </a:r>
            <a:r>
              <a:rPr lang="zh-CN" altLang="en-US" dirty="0" smtClean="0"/>
              <a:t>的</a:t>
            </a:r>
            <a:r>
              <a:rPr lang="zh-CN" altLang="zh-CN" dirty="0" smtClean="0"/>
              <a:t>加工、修理修配劳务。</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1835150" y="404813"/>
            <a:ext cx="6192838"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2770" name="内容占位符 2"/>
          <p:cNvSpPr>
            <a:spLocks noGrp="1"/>
          </p:cNvSpPr>
          <p:nvPr>
            <p:ph idx="1"/>
          </p:nvPr>
        </p:nvSpPr>
        <p:spPr>
          <a:xfrm>
            <a:off x="827088" y="1196975"/>
            <a:ext cx="7993062" cy="5184775"/>
          </a:xfrm>
        </p:spPr>
        <p:txBody>
          <a:bodyPr/>
          <a:lstStyle/>
          <a:p>
            <a:pPr marL="228600" indent="-228600" defTabSz="449263">
              <a:lnSpc>
                <a:spcPct val="160000"/>
              </a:lnSpc>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销售服务</a:t>
            </a:r>
            <a:endParaRPr lang="zh-CN" altLang="zh-CN" sz="2200" dirty="0" smtClean="0">
              <a:solidFill>
                <a:srgbClr val="000000"/>
              </a:solidFill>
              <a:latin typeface="楷体_GB2312"/>
              <a:ea typeface="楷体_GB2312"/>
              <a:cs typeface="楷体_GB2312"/>
            </a:endParaRPr>
          </a:p>
          <a:p>
            <a:pPr marL="228600" indent="-228600" defTabSz="449263">
              <a:lnSpc>
                <a:spcPct val="160000"/>
              </a:lnSpc>
            </a:pPr>
            <a:r>
              <a:rPr lang="zh-CN" altLang="en-US" dirty="0" smtClean="0"/>
              <a:t> 交通运输服务</a:t>
            </a:r>
          </a:p>
          <a:p>
            <a:pPr marL="228600" indent="-228600" defTabSz="449263">
              <a:lnSpc>
                <a:spcPct val="160000"/>
              </a:lnSpc>
            </a:pPr>
            <a:r>
              <a:rPr lang="zh-CN" altLang="en-US" dirty="0" smtClean="0"/>
              <a:t> 邮政服务</a:t>
            </a:r>
          </a:p>
          <a:p>
            <a:pPr marL="228600" indent="-228600" defTabSz="449263">
              <a:lnSpc>
                <a:spcPct val="160000"/>
              </a:lnSpc>
            </a:pPr>
            <a:r>
              <a:rPr lang="zh-CN" altLang="en-US" dirty="0" smtClean="0"/>
              <a:t> 电信服务</a:t>
            </a:r>
          </a:p>
          <a:p>
            <a:pPr marL="228600" indent="-228600" defTabSz="449263">
              <a:lnSpc>
                <a:spcPct val="160000"/>
              </a:lnSpc>
            </a:pPr>
            <a:r>
              <a:rPr lang="zh-CN" altLang="en-US" dirty="0" smtClean="0"/>
              <a:t> 建筑服务</a:t>
            </a:r>
          </a:p>
          <a:p>
            <a:pPr marL="228600" indent="-228600" defTabSz="449263">
              <a:lnSpc>
                <a:spcPct val="160000"/>
              </a:lnSpc>
            </a:pPr>
            <a:r>
              <a:rPr lang="zh-CN" altLang="en-US" dirty="0" smtClean="0"/>
              <a:t> 金融服务</a:t>
            </a:r>
          </a:p>
          <a:p>
            <a:pPr marL="228600" indent="-228600" defTabSz="449263">
              <a:lnSpc>
                <a:spcPct val="160000"/>
              </a:lnSpc>
            </a:pPr>
            <a:r>
              <a:rPr lang="zh-CN" altLang="en-US" dirty="0" smtClean="0"/>
              <a:t> 现代服务</a:t>
            </a:r>
          </a:p>
          <a:p>
            <a:pPr marL="228600" indent="-228600" defTabSz="449263">
              <a:lnSpc>
                <a:spcPct val="160000"/>
              </a:lnSpc>
            </a:pPr>
            <a:r>
              <a:rPr lang="zh-CN" altLang="en-US" dirty="0" smtClean="0"/>
              <a:t> 生活服务</a:t>
            </a:r>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idx="4294967295"/>
          </p:nvPr>
        </p:nvSpPr>
        <p:spPr>
          <a:xfrm>
            <a:off x="1979613" y="333375"/>
            <a:ext cx="6553200"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3794" name="内容占位符 2"/>
          <p:cNvSpPr>
            <a:spLocks noGrp="1"/>
          </p:cNvSpPr>
          <p:nvPr>
            <p:ph idx="4294967295"/>
          </p:nvPr>
        </p:nvSpPr>
        <p:spPr>
          <a:xfrm>
            <a:off x="539750" y="1196975"/>
            <a:ext cx="8280400" cy="5184775"/>
          </a:xfrm>
        </p:spPr>
        <p:txBody>
          <a:bodyPr/>
          <a:lstStyle/>
          <a:p>
            <a:pPr marL="228600" indent="-228600" defTabSz="449263">
              <a:lnSpc>
                <a:spcPct val="16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销售无形资产</a:t>
            </a:r>
          </a:p>
          <a:p>
            <a:pPr marL="228600" indent="-228600" defTabSz="449263">
              <a:lnSpc>
                <a:spcPct val="160000"/>
              </a:lnSpc>
            </a:pPr>
            <a:r>
              <a:rPr lang="zh-CN" altLang="en-US" dirty="0" smtClean="0"/>
              <a:t>销售无形资产</a:t>
            </a:r>
            <a:r>
              <a:rPr lang="en-US" altLang="zh-CN" dirty="0" smtClean="0"/>
              <a:t>,</a:t>
            </a:r>
            <a:r>
              <a:rPr lang="zh-CN" altLang="en-US" dirty="0" smtClean="0"/>
              <a:t>是指转让无形资产所有权或者使用权的业务。</a:t>
            </a:r>
            <a:endParaRPr lang="zh-CN" altLang="en-US" dirty="0" smtClean="0">
              <a:ea typeface="楷体_GB2312"/>
              <a:cs typeface="楷体_GB2312"/>
            </a:endParaRPr>
          </a:p>
          <a:p>
            <a:pPr marL="228600" indent="-228600" defTabSz="449263">
              <a:lnSpc>
                <a:spcPct val="16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销售不动产</a:t>
            </a:r>
          </a:p>
          <a:p>
            <a:pPr marL="228600" indent="-228600" defTabSz="449263">
              <a:lnSpc>
                <a:spcPct val="160000"/>
              </a:lnSpc>
            </a:pPr>
            <a:r>
              <a:rPr lang="zh-CN" altLang="en-US" dirty="0" smtClean="0"/>
              <a:t>销售不动产</a:t>
            </a:r>
            <a:r>
              <a:rPr lang="en-US" altLang="zh-CN" dirty="0" smtClean="0"/>
              <a:t>,</a:t>
            </a:r>
            <a:r>
              <a:rPr lang="zh-CN" altLang="en-US" dirty="0" smtClean="0"/>
              <a:t>是指转让不动产所有权的业务活动。 </a:t>
            </a:r>
            <a:endParaRPr lang="zh-CN" altLang="zh-CN" dirty="0" smtClean="0"/>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六</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进口货物</a:t>
            </a:r>
          </a:p>
          <a:p>
            <a:pPr marL="228600" indent="-228600" defTabSz="449263">
              <a:lnSpc>
                <a:spcPct val="160000"/>
              </a:lnSpc>
            </a:pPr>
            <a:r>
              <a:rPr lang="zh-CN" altLang="zh-CN" dirty="0" smtClean="0"/>
              <a:t>进口货物</a:t>
            </a:r>
            <a:r>
              <a:rPr lang="zh-CN" altLang="en-US" dirty="0" smtClean="0"/>
              <a:t>，</a:t>
            </a:r>
            <a:r>
              <a:rPr lang="zh-CN" altLang="zh-CN" dirty="0" smtClean="0"/>
              <a:t>是指将货物从</a:t>
            </a:r>
            <a:r>
              <a:rPr lang="zh-CN" altLang="en-US" dirty="0" smtClean="0"/>
              <a:t>我</a:t>
            </a:r>
            <a:r>
              <a:rPr lang="zh-CN" altLang="zh-CN" dirty="0" smtClean="0"/>
              <a:t>国境外移送到</a:t>
            </a:r>
            <a:r>
              <a:rPr lang="zh-CN" altLang="en-US" dirty="0" smtClean="0"/>
              <a:t>我</a:t>
            </a:r>
            <a:r>
              <a:rPr lang="zh-CN" altLang="zh-CN" dirty="0" smtClean="0"/>
              <a:t>国境内的行为。</a:t>
            </a:r>
          </a:p>
          <a:p>
            <a:pPr marL="228600" indent="-228600" defTabSz="449263">
              <a:lnSpc>
                <a:spcPct val="160000"/>
              </a:lnSpc>
            </a:pPr>
            <a:endParaRPr lang="zh-CN" alt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idx="4294967295"/>
          </p:nvPr>
        </p:nvSpPr>
        <p:spPr>
          <a:xfrm>
            <a:off x="2339975" y="404813"/>
            <a:ext cx="6264275"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4818" name="内容占位符 2"/>
          <p:cNvSpPr>
            <a:spLocks noGrp="1"/>
          </p:cNvSpPr>
          <p:nvPr>
            <p:ph idx="4294967295"/>
          </p:nvPr>
        </p:nvSpPr>
        <p:spPr>
          <a:xfrm>
            <a:off x="323850" y="1125538"/>
            <a:ext cx="8569325" cy="5184775"/>
          </a:xfrm>
        </p:spPr>
        <p:txBody>
          <a:bodyPr/>
          <a:lstStyle/>
          <a:p>
            <a:pPr marL="228600" indent="-228600" defTabSz="449263">
              <a:lnSpc>
                <a:spcPct val="11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七</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视同销售</a:t>
            </a:r>
          </a:p>
          <a:p>
            <a:pPr marL="228600" indent="-228600" defTabSz="449263">
              <a:lnSpc>
                <a:spcPct val="110000"/>
              </a:lnSpc>
            </a:pPr>
            <a:r>
              <a:rPr lang="zh-CN" altLang="en-US" dirty="0" smtClean="0"/>
              <a:t>将货物交付其他单位或者个人代销。</a:t>
            </a:r>
            <a:endParaRPr lang="en-US" altLang="zh-CN" dirty="0" smtClean="0"/>
          </a:p>
          <a:p>
            <a:pPr marL="228600" indent="-228600" defTabSz="449263">
              <a:lnSpc>
                <a:spcPct val="110000"/>
              </a:lnSpc>
            </a:pPr>
            <a:r>
              <a:rPr lang="zh-CN" altLang="en-US" dirty="0" smtClean="0"/>
              <a:t>销售代销货物。</a:t>
            </a:r>
          </a:p>
          <a:p>
            <a:pPr marL="228600" indent="-228600" defTabSz="449263">
              <a:lnSpc>
                <a:spcPct val="110000"/>
              </a:lnSpc>
            </a:pPr>
            <a:r>
              <a:rPr lang="zh-CN" altLang="en-US" dirty="0" smtClean="0"/>
              <a:t>设有两个以上机构并实行统一核算的纳税人</a:t>
            </a:r>
            <a:r>
              <a:rPr lang="en-US" altLang="zh-CN" dirty="0" smtClean="0"/>
              <a:t>,</a:t>
            </a:r>
            <a:r>
              <a:rPr lang="zh-CN" altLang="en-US" dirty="0" smtClean="0"/>
              <a:t>将货物从一个机构移送至其他机构用于销售</a:t>
            </a:r>
            <a:r>
              <a:rPr lang="en-US" altLang="zh-CN" dirty="0" smtClean="0"/>
              <a:t>,</a:t>
            </a:r>
            <a:r>
              <a:rPr lang="zh-CN" altLang="en-US" dirty="0" smtClean="0"/>
              <a:t>但相关机构设在同一县</a:t>
            </a:r>
            <a:r>
              <a:rPr lang="en-US" altLang="zh-CN" dirty="0" smtClean="0"/>
              <a:t>(</a:t>
            </a:r>
            <a:r>
              <a:rPr lang="zh-CN" altLang="en-US" dirty="0" smtClean="0"/>
              <a:t>市</a:t>
            </a:r>
            <a:r>
              <a:rPr lang="en-US" altLang="zh-CN" dirty="0" smtClean="0"/>
              <a:t>)</a:t>
            </a:r>
            <a:r>
              <a:rPr lang="zh-CN" altLang="en-US" dirty="0" smtClean="0"/>
              <a:t>的除外。</a:t>
            </a:r>
          </a:p>
          <a:p>
            <a:pPr marL="228600" indent="-228600" defTabSz="449263">
              <a:lnSpc>
                <a:spcPct val="110000"/>
              </a:lnSpc>
            </a:pPr>
            <a:r>
              <a:rPr lang="zh-CN" altLang="en-US" dirty="0" smtClean="0"/>
              <a:t>将自产或者委托加工的货物用于非应税项目。</a:t>
            </a:r>
            <a:endParaRPr lang="en-US" altLang="zh-CN" dirty="0" smtClean="0"/>
          </a:p>
          <a:p>
            <a:pPr marL="228600" indent="-228600" defTabSz="449263">
              <a:lnSpc>
                <a:spcPct val="110000"/>
              </a:lnSpc>
            </a:pPr>
            <a:r>
              <a:rPr lang="zh-CN" altLang="en-US" dirty="0" smtClean="0"/>
              <a:t>将自产、委托加工的货物用于集体福利或者个人消费。</a:t>
            </a:r>
          </a:p>
          <a:p>
            <a:pPr marL="228600" indent="-228600" defTabSz="449263">
              <a:lnSpc>
                <a:spcPct val="110000"/>
              </a:lnSpc>
            </a:pPr>
            <a:r>
              <a:rPr lang="zh-CN" altLang="en-US" dirty="0" smtClean="0"/>
              <a:t>将自产、委托加工或者购进的货物作为投资</a:t>
            </a:r>
            <a:r>
              <a:rPr lang="en-US" altLang="zh-CN" dirty="0" smtClean="0"/>
              <a:t>,</a:t>
            </a:r>
            <a:r>
              <a:rPr lang="zh-CN" altLang="en-US" dirty="0" smtClean="0"/>
              <a:t>提供给其他单位或者个体工商户。</a:t>
            </a:r>
          </a:p>
          <a:p>
            <a:pPr marL="228600" indent="-228600" defTabSz="449263">
              <a:lnSpc>
                <a:spcPct val="110000"/>
              </a:lnSpc>
            </a:pPr>
            <a:r>
              <a:rPr lang="zh-CN" altLang="en-US" dirty="0" smtClean="0"/>
              <a:t>将自产、委托加工或者购进的货物分配给股东或者投资者。</a:t>
            </a:r>
          </a:p>
          <a:p>
            <a:pPr marL="228600" indent="-228600" defTabSz="449263">
              <a:lnSpc>
                <a:spcPct val="110000"/>
              </a:lnSpc>
            </a:pPr>
            <a:r>
              <a:rPr lang="zh-CN" altLang="en-US" dirty="0" smtClean="0"/>
              <a:t>将自产、委托加工或者购进的货物无偿赠送给其他单位或者个人。</a:t>
            </a:r>
          </a:p>
          <a:p>
            <a:pPr marL="228600" indent="-228600" defTabSz="449263">
              <a:lnSpc>
                <a:spcPct val="110000"/>
              </a:lnSpc>
            </a:pPr>
            <a:r>
              <a:rPr lang="zh-CN" altLang="en-US" dirty="0" smtClean="0"/>
              <a:t>单位或者个体工商户向其他单位或者个人无偿销售应税服务、无偿转让无形资产或者不动产</a:t>
            </a:r>
            <a:r>
              <a:rPr lang="en-US" altLang="zh-CN" dirty="0" smtClean="0"/>
              <a:t>,</a:t>
            </a:r>
            <a:r>
              <a:rPr lang="zh-CN" altLang="en-US" dirty="0" smtClean="0"/>
              <a:t>但用于公益事业或者以社会公众为对象的除外。</a:t>
            </a:r>
            <a:endParaRPr lang="en-US" altLang="zh-CN" dirty="0" smtClean="0"/>
          </a:p>
          <a:p>
            <a:pPr marL="228600" indent="-228600" defTabSz="449263">
              <a:lnSpc>
                <a:spcPct val="110000"/>
              </a:lnSpc>
            </a:pPr>
            <a:r>
              <a:rPr lang="zh-CN" altLang="en-US" dirty="0" smtClean="0"/>
              <a:t>财政部和国家税务总局规定的其他情形。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idx="4294967295"/>
          </p:nvPr>
        </p:nvSpPr>
        <p:spPr>
          <a:xfrm>
            <a:off x="2268538" y="476250"/>
            <a:ext cx="6191250"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5842" name="内容占位符 2"/>
          <p:cNvSpPr>
            <a:spLocks noGrp="1"/>
          </p:cNvSpPr>
          <p:nvPr>
            <p:ph idx="4294967295"/>
          </p:nvPr>
        </p:nvSpPr>
        <p:spPr>
          <a:xfrm>
            <a:off x="395288" y="1196975"/>
            <a:ext cx="8280400" cy="5184775"/>
          </a:xfrm>
        </p:spPr>
        <p:txBody>
          <a:bodyPr/>
          <a:lstStyle/>
          <a:p>
            <a:pPr marL="228600" indent="-228600" defTabSz="449263">
              <a:lnSpc>
                <a:spcPct val="18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八</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混合销售</a:t>
            </a:r>
          </a:p>
          <a:p>
            <a:pPr marL="228600" indent="-228600" defTabSz="449263">
              <a:lnSpc>
                <a:spcPct val="180000"/>
              </a:lnSpc>
            </a:pPr>
            <a:r>
              <a:rPr lang="zh-CN" altLang="en-US" dirty="0" smtClean="0"/>
              <a:t>混合销售</a:t>
            </a:r>
            <a:r>
              <a:rPr lang="en-US" altLang="zh-CN" dirty="0" smtClean="0"/>
              <a:t>,</a:t>
            </a:r>
            <a:r>
              <a:rPr lang="zh-CN" altLang="en-US" dirty="0" smtClean="0"/>
              <a:t>是指一项销售行为既涉及货物又涉及服务。从事货物的生产、批发或零售的单位和个体工商户的混合销售</a:t>
            </a:r>
            <a:r>
              <a:rPr lang="en-US" altLang="zh-CN" dirty="0" smtClean="0"/>
              <a:t>,</a:t>
            </a:r>
            <a:r>
              <a:rPr lang="zh-CN" altLang="en-US" dirty="0" smtClean="0"/>
              <a:t>按照“销售货物”缴纳增值税</a:t>
            </a:r>
            <a:r>
              <a:rPr lang="en-US" altLang="zh-CN" dirty="0" smtClean="0"/>
              <a:t>;</a:t>
            </a:r>
            <a:r>
              <a:rPr lang="zh-CN" altLang="en-US" dirty="0" smtClean="0"/>
              <a:t>其他单位和个体工商户的混合销售</a:t>
            </a:r>
            <a:r>
              <a:rPr lang="en-US" altLang="zh-CN" dirty="0" smtClean="0"/>
              <a:t>,</a:t>
            </a:r>
            <a:r>
              <a:rPr lang="zh-CN" altLang="en-US" dirty="0" smtClean="0"/>
              <a:t>按照“销售服务”缴纳增值税。 </a:t>
            </a:r>
            <a:endParaRPr lang="zh-CN" altLang="en-US" dirty="0" smtClean="0">
              <a:ea typeface="楷体_GB2312"/>
              <a:cs typeface="楷体_GB2312"/>
            </a:endParaRPr>
          </a:p>
          <a:p>
            <a:pPr marL="228600" indent="-228600" defTabSz="449263">
              <a:lnSpc>
                <a:spcPct val="18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九</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rPr>
              <a:t>征税范围的特殊项目</a:t>
            </a:r>
            <a:r>
              <a:rPr lang="zh-CN" altLang="en-US" dirty="0" smtClean="0"/>
              <a:t> </a:t>
            </a:r>
            <a:endParaRPr lang="zh-CN" altLang="en-US" sz="2200" dirty="0" smtClean="0">
              <a:solidFill>
                <a:srgbClr val="000000"/>
              </a:solidFill>
              <a:latin typeface="楷体_GB2312"/>
              <a:ea typeface="楷体_GB2312"/>
              <a:cs typeface="楷体_GB2312"/>
            </a:endParaRPr>
          </a:p>
          <a:p>
            <a:pPr marL="228600" indent="-228600" defTabSz="449263"/>
            <a:endParaRPr lang="zh-CN" altLang="zh-CN"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a:xfrm>
            <a:off x="2411413" y="333375"/>
            <a:ext cx="6264275" cy="503238"/>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6866" name="内容占位符 2"/>
          <p:cNvSpPr>
            <a:spLocks noGrp="1"/>
          </p:cNvSpPr>
          <p:nvPr>
            <p:ph idx="1"/>
          </p:nvPr>
        </p:nvSpPr>
        <p:spPr>
          <a:xfrm>
            <a:off x="468313" y="981075"/>
            <a:ext cx="8496175" cy="5472113"/>
          </a:xfrm>
        </p:spPr>
        <p:txBody>
          <a:bodyPr/>
          <a:lstStyle/>
          <a:p>
            <a:pPr marL="228600" indent="-228600" defTabSz="449263">
              <a:lnSpc>
                <a:spcPct val="115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四</a:t>
            </a:r>
            <a:r>
              <a:rPr lang="zh-CN" altLang="zh-CN" sz="2400" b="1" dirty="0" smtClean="0">
                <a:solidFill>
                  <a:srgbClr val="000000"/>
                </a:solidFill>
                <a:latin typeface="黑体" pitchFamily="49" charset="-122"/>
                <a:ea typeface="黑体" pitchFamily="49" charset="-122"/>
              </a:rPr>
              <a:t>、税率与征收率</a:t>
            </a:r>
          </a:p>
          <a:p>
            <a:pPr marL="228600" indent="-228600" defTabSz="449263">
              <a:lnSpc>
                <a:spcPct val="115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基本</a:t>
            </a:r>
            <a:r>
              <a:rPr lang="zh-CN" altLang="zh-CN" sz="2200" dirty="0" smtClean="0">
                <a:solidFill>
                  <a:srgbClr val="000000"/>
                </a:solidFill>
                <a:latin typeface="楷体_GB2312"/>
                <a:ea typeface="楷体_GB2312"/>
                <a:cs typeface="楷体_GB2312"/>
              </a:rPr>
              <a:t>税率</a:t>
            </a:r>
            <a:endParaRPr lang="zh-CN" altLang="en-US" sz="2200" dirty="0" smtClean="0">
              <a:solidFill>
                <a:srgbClr val="000000"/>
              </a:solidFill>
              <a:latin typeface="楷体_GB2312"/>
              <a:ea typeface="楷体_GB2312"/>
              <a:cs typeface="楷体_GB2312"/>
            </a:endParaRPr>
          </a:p>
          <a:p>
            <a:pPr marL="228600" indent="-228600" defTabSz="449263">
              <a:lnSpc>
                <a:spcPct val="115000"/>
              </a:lnSpc>
              <a:spcBef>
                <a:spcPct val="0"/>
              </a:spcBef>
              <a:buClr>
                <a:schemeClr val="tx1"/>
              </a:buClr>
            </a:pPr>
            <a:r>
              <a:rPr lang="zh-CN" altLang="en-US" dirty="0" smtClean="0"/>
              <a:t>纳税人销售货物、劳务、有形动产租赁服务或者进口货物</a:t>
            </a:r>
            <a:r>
              <a:rPr lang="en-US" altLang="zh-CN" dirty="0" smtClean="0"/>
              <a:t>,</a:t>
            </a:r>
            <a:r>
              <a:rPr lang="zh-CN" altLang="en-US" dirty="0" smtClean="0"/>
              <a:t>除下列第</a:t>
            </a:r>
            <a:r>
              <a:rPr lang="en-US" altLang="zh-CN" dirty="0" smtClean="0"/>
              <a:t>(</a:t>
            </a:r>
            <a:r>
              <a:rPr lang="zh-CN" altLang="en-US" dirty="0" smtClean="0"/>
              <a:t>二</a:t>
            </a:r>
            <a:r>
              <a:rPr lang="en-US" altLang="zh-CN" dirty="0" smtClean="0"/>
              <a:t>)</a:t>
            </a:r>
            <a:r>
              <a:rPr lang="zh-CN" altLang="en-US" dirty="0" smtClean="0"/>
              <a:t>项、第</a:t>
            </a:r>
            <a:r>
              <a:rPr lang="en-US" altLang="zh-CN" dirty="0" smtClean="0"/>
              <a:t>(</a:t>
            </a:r>
            <a:r>
              <a:rPr lang="zh-CN" altLang="en-US" dirty="0" smtClean="0"/>
              <a:t>四</a:t>
            </a:r>
            <a:r>
              <a:rPr lang="en-US" altLang="zh-CN" dirty="0" smtClean="0"/>
              <a:t>)</a:t>
            </a:r>
            <a:r>
              <a:rPr lang="zh-CN" altLang="en-US" dirty="0" smtClean="0"/>
              <a:t>项、第</a:t>
            </a:r>
            <a:r>
              <a:rPr lang="en-US" altLang="zh-CN" dirty="0" smtClean="0"/>
              <a:t>(</a:t>
            </a:r>
            <a:r>
              <a:rPr lang="zh-CN" altLang="en-US" dirty="0" smtClean="0"/>
              <a:t>五</a:t>
            </a:r>
            <a:r>
              <a:rPr lang="en-US" altLang="zh-CN" dirty="0" smtClean="0"/>
              <a:t>)</a:t>
            </a:r>
            <a:r>
              <a:rPr lang="zh-CN" altLang="en-US" dirty="0" smtClean="0"/>
              <a:t>项另有规定外，适用税率为</a:t>
            </a:r>
            <a:r>
              <a:rPr lang="en-US" altLang="zh-CN" dirty="0" smtClean="0"/>
              <a:t>13%</a:t>
            </a:r>
            <a:r>
              <a:rPr lang="zh-CN" altLang="en-US" dirty="0" smtClean="0"/>
              <a:t>。 </a:t>
            </a:r>
            <a:endParaRPr lang="zh-CN" altLang="en-US" b="1" dirty="0" smtClean="0">
              <a:solidFill>
                <a:srgbClr val="000000"/>
              </a:solidFill>
              <a:latin typeface="楷体_GB2312"/>
              <a:ea typeface="楷体_GB2312"/>
              <a:cs typeface="楷体_GB2312"/>
            </a:endParaRPr>
          </a:p>
          <a:p>
            <a:pPr marL="228600" indent="-228600" defTabSz="449263">
              <a:lnSpc>
                <a:spcPct val="115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)9%</a:t>
            </a:r>
            <a:r>
              <a:rPr lang="zh-CN" altLang="en-US" sz="2200" dirty="0" smtClean="0">
                <a:solidFill>
                  <a:srgbClr val="000000"/>
                </a:solidFill>
                <a:latin typeface="楷体_GB2312"/>
                <a:ea typeface="楷体_GB2312"/>
                <a:cs typeface="楷体_GB2312"/>
              </a:rPr>
              <a:t>低</a:t>
            </a:r>
            <a:r>
              <a:rPr lang="zh-CN" altLang="zh-CN" sz="2200" dirty="0" smtClean="0">
                <a:solidFill>
                  <a:srgbClr val="000000"/>
                </a:solidFill>
                <a:latin typeface="楷体_GB2312"/>
                <a:ea typeface="楷体_GB2312"/>
                <a:cs typeface="楷体_GB2312"/>
              </a:rPr>
              <a:t>税率</a:t>
            </a:r>
          </a:p>
          <a:p>
            <a:pPr marL="228600" indent="-228600" defTabSz="449263">
              <a:lnSpc>
                <a:spcPct val="115000"/>
              </a:lnSpc>
            </a:pPr>
            <a:r>
              <a:rPr lang="en-US" altLang="zh-CN" dirty="0" smtClean="0"/>
              <a:t>1.</a:t>
            </a:r>
            <a:r>
              <a:rPr lang="zh-CN" altLang="en-US" dirty="0" smtClean="0"/>
              <a:t>纳税人销售交通运输、邮政、基础电信、建筑、不动产租赁服务</a:t>
            </a:r>
            <a:r>
              <a:rPr lang="en-US" altLang="zh-CN" dirty="0" smtClean="0"/>
              <a:t>,</a:t>
            </a:r>
            <a:r>
              <a:rPr lang="zh-CN" altLang="en-US" dirty="0" smtClean="0"/>
              <a:t>销售不动产</a:t>
            </a:r>
            <a:r>
              <a:rPr lang="en-US" altLang="zh-CN" dirty="0" smtClean="0"/>
              <a:t>,</a:t>
            </a:r>
            <a:r>
              <a:rPr lang="zh-CN" altLang="en-US" dirty="0" smtClean="0"/>
              <a:t>转让土地使用权，适用税率为</a:t>
            </a:r>
            <a:r>
              <a:rPr lang="en-US" altLang="zh-CN" dirty="0" smtClean="0"/>
              <a:t>9%</a:t>
            </a:r>
            <a:r>
              <a:rPr lang="zh-CN" altLang="en-US" dirty="0" smtClean="0"/>
              <a:t>。</a:t>
            </a:r>
          </a:p>
          <a:p>
            <a:pPr marL="228600" indent="-228600" defTabSz="449263">
              <a:lnSpc>
                <a:spcPct val="115000"/>
              </a:lnSpc>
            </a:pPr>
            <a:r>
              <a:rPr lang="en-US" altLang="zh-CN" dirty="0" smtClean="0"/>
              <a:t>2.</a:t>
            </a:r>
            <a:r>
              <a:rPr lang="zh-CN" altLang="en-US" dirty="0" smtClean="0"/>
              <a:t>纳税人销售或者进口下列货物</a:t>
            </a:r>
            <a:r>
              <a:rPr lang="en-US" altLang="zh-CN" dirty="0" smtClean="0"/>
              <a:t>,</a:t>
            </a:r>
            <a:r>
              <a:rPr lang="zh-CN" altLang="en-US" dirty="0" smtClean="0"/>
              <a:t>税率为</a:t>
            </a:r>
            <a:r>
              <a:rPr lang="en-US" altLang="zh-CN" dirty="0" smtClean="0"/>
              <a:t>9%:</a:t>
            </a:r>
            <a:endParaRPr lang="zh-CN" altLang="zh-CN" dirty="0" smtClean="0"/>
          </a:p>
          <a:p>
            <a:pPr marL="228600" indent="-228600" defTabSz="449263">
              <a:lnSpc>
                <a:spcPct val="115000"/>
              </a:lnSpc>
            </a:pPr>
            <a:r>
              <a:rPr lang="en-US" altLang="zh-CN" dirty="0" smtClean="0"/>
              <a:t>(1)</a:t>
            </a:r>
            <a:r>
              <a:rPr lang="zh-CN" altLang="en-US" dirty="0" smtClean="0"/>
              <a:t>粮食等农产品、食用植物油、食用盐。 </a:t>
            </a:r>
            <a:endParaRPr lang="zh-CN" altLang="zh-CN" dirty="0" smtClean="0"/>
          </a:p>
          <a:p>
            <a:pPr marL="228600" indent="-228600" defTabSz="449263">
              <a:lnSpc>
                <a:spcPct val="115000"/>
              </a:lnSpc>
            </a:pPr>
            <a:r>
              <a:rPr lang="en-US" altLang="zh-CN" dirty="0" smtClean="0"/>
              <a:t>(2)</a:t>
            </a:r>
            <a:r>
              <a:rPr lang="zh-CN" altLang="zh-CN" dirty="0" smtClean="0"/>
              <a:t>自来水、暖气、冷气、热水、煤气、石油液化气、天然气、沼气、居民用煤炭制品。</a:t>
            </a:r>
          </a:p>
          <a:p>
            <a:pPr marL="228600" indent="-228600" defTabSz="449263">
              <a:lnSpc>
                <a:spcPct val="115000"/>
              </a:lnSpc>
            </a:pPr>
            <a:r>
              <a:rPr lang="en-US" altLang="zh-CN" dirty="0" smtClean="0"/>
              <a:t>(3)</a:t>
            </a:r>
            <a:r>
              <a:rPr lang="zh-CN" altLang="zh-CN" dirty="0" smtClean="0"/>
              <a:t>图书、报纸、杂志</a:t>
            </a:r>
            <a:r>
              <a:rPr lang="zh-CN" altLang="en-US" dirty="0" smtClean="0"/>
              <a:t>、音像制品、电子出版物</a:t>
            </a:r>
            <a:r>
              <a:rPr lang="zh-CN" altLang="zh-CN" dirty="0" smtClean="0"/>
              <a:t>。</a:t>
            </a:r>
          </a:p>
          <a:p>
            <a:pPr marL="228600" indent="-228600" defTabSz="449263">
              <a:lnSpc>
                <a:spcPct val="115000"/>
              </a:lnSpc>
            </a:pPr>
            <a:r>
              <a:rPr lang="en-US" altLang="zh-CN" dirty="0" smtClean="0"/>
              <a:t>(4)</a:t>
            </a:r>
            <a:r>
              <a:rPr lang="zh-CN" altLang="zh-CN" dirty="0" smtClean="0"/>
              <a:t>饲料、化肥、农药、农机、农膜。</a:t>
            </a:r>
          </a:p>
          <a:p>
            <a:pPr marL="228600" indent="-228600" defTabSz="449263">
              <a:lnSpc>
                <a:spcPct val="115000"/>
              </a:lnSpc>
            </a:pPr>
            <a:r>
              <a:rPr lang="en-US" altLang="zh-CN" dirty="0" smtClean="0"/>
              <a:t>(5)</a:t>
            </a:r>
            <a:r>
              <a:rPr lang="zh-CN" altLang="zh-CN" dirty="0" smtClean="0"/>
              <a:t>国务院规定的其他货物</a:t>
            </a:r>
            <a:r>
              <a:rPr lang="zh-CN" altLang="en-US" dirty="0" smtClean="0"/>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idx="4294967295"/>
          </p:nvPr>
        </p:nvSpPr>
        <p:spPr>
          <a:xfrm>
            <a:off x="2268538" y="333375"/>
            <a:ext cx="6284912"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7890" name="内容占位符 2"/>
          <p:cNvSpPr>
            <a:spLocks noGrp="1"/>
          </p:cNvSpPr>
          <p:nvPr>
            <p:ph idx="4294967295"/>
          </p:nvPr>
        </p:nvSpPr>
        <p:spPr>
          <a:xfrm>
            <a:off x="323850" y="1125538"/>
            <a:ext cx="8496300" cy="5111750"/>
          </a:xfrm>
        </p:spPr>
        <p:txBody>
          <a:bodyPr/>
          <a:lstStyle/>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)6%</a:t>
            </a:r>
            <a:r>
              <a:rPr lang="zh-CN" altLang="en-US" sz="2200" dirty="0" smtClean="0">
                <a:solidFill>
                  <a:srgbClr val="000000"/>
                </a:solidFill>
                <a:latin typeface="楷体_GB2312"/>
                <a:ea typeface="楷体_GB2312"/>
                <a:cs typeface="楷体_GB2312"/>
              </a:rPr>
              <a:t>低</a:t>
            </a:r>
            <a:r>
              <a:rPr lang="zh-CN" altLang="zh-CN" sz="2200" dirty="0" smtClean="0">
                <a:solidFill>
                  <a:srgbClr val="000000"/>
                </a:solidFill>
                <a:latin typeface="楷体_GB2312"/>
                <a:ea typeface="楷体_GB2312"/>
                <a:cs typeface="楷体_GB2312"/>
              </a:rPr>
              <a:t>税率</a:t>
            </a:r>
            <a:endParaRPr lang="zh-CN" altLang="en-US" sz="2200" dirty="0" smtClean="0">
              <a:solidFill>
                <a:srgbClr val="000000"/>
              </a:solidFill>
              <a:latin typeface="楷体_GB2312"/>
              <a:ea typeface="楷体_GB2312"/>
              <a:cs typeface="楷体_GB2312"/>
            </a:endParaRPr>
          </a:p>
          <a:p>
            <a:pPr marL="228600" indent="-228600" defTabSz="449263">
              <a:lnSpc>
                <a:spcPct val="160000"/>
              </a:lnSpc>
            </a:pPr>
            <a:r>
              <a:rPr lang="zh-CN" altLang="en-US" dirty="0" smtClean="0"/>
              <a:t>纳税人销售服务、无形资产，除第</a:t>
            </a:r>
            <a:r>
              <a:rPr lang="en-US" altLang="zh-CN" dirty="0" smtClean="0"/>
              <a:t>(</a:t>
            </a:r>
            <a:r>
              <a:rPr lang="zh-CN" altLang="en-US" dirty="0" smtClean="0"/>
              <a:t>一</a:t>
            </a:r>
            <a:r>
              <a:rPr lang="en-US" altLang="zh-CN" dirty="0" smtClean="0"/>
              <a:t>)</a:t>
            </a:r>
            <a:r>
              <a:rPr lang="zh-CN" altLang="en-US" dirty="0" smtClean="0"/>
              <a:t>项、第</a:t>
            </a:r>
            <a:r>
              <a:rPr lang="en-US" altLang="zh-CN" dirty="0" smtClean="0"/>
              <a:t>(</a:t>
            </a:r>
            <a:r>
              <a:rPr lang="zh-CN" altLang="en-US" dirty="0" smtClean="0"/>
              <a:t>二</a:t>
            </a:r>
            <a:r>
              <a:rPr lang="en-US" altLang="zh-CN" dirty="0" smtClean="0"/>
              <a:t>)</a:t>
            </a:r>
            <a:r>
              <a:rPr lang="zh-CN" altLang="en-US" dirty="0" smtClean="0"/>
              <a:t>项、第</a:t>
            </a:r>
            <a:r>
              <a:rPr lang="en-US" altLang="zh-CN" dirty="0" smtClean="0"/>
              <a:t>(</a:t>
            </a:r>
            <a:r>
              <a:rPr lang="zh-CN" altLang="en-US" dirty="0" smtClean="0"/>
              <a:t>五</a:t>
            </a:r>
            <a:r>
              <a:rPr lang="en-US" altLang="zh-CN" dirty="0" smtClean="0"/>
              <a:t>)</a:t>
            </a:r>
            <a:r>
              <a:rPr lang="zh-CN" altLang="en-US" dirty="0" smtClean="0"/>
              <a:t>项另有规定外，适用税率为</a:t>
            </a:r>
            <a:r>
              <a:rPr lang="en-US" altLang="zh-CN" dirty="0" smtClean="0"/>
              <a:t>6%</a:t>
            </a:r>
            <a:r>
              <a:rPr lang="zh-CN" altLang="en-US" dirty="0" smtClean="0"/>
              <a:t>。</a:t>
            </a:r>
          </a:p>
          <a:p>
            <a:pPr marL="228600" indent="-228600" defTabSz="449263">
              <a:lnSpc>
                <a:spcPct val="160000"/>
              </a:lnSpc>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四</a:t>
            </a:r>
            <a:r>
              <a:rPr lang="en-US" altLang="zh-CN" sz="2200" dirty="0" smtClean="0">
                <a:solidFill>
                  <a:srgbClr val="000000"/>
                </a:solidFill>
                <a:latin typeface="楷体_GB2312"/>
              </a:rPr>
              <a:t>)</a:t>
            </a:r>
            <a:r>
              <a:rPr lang="zh-CN" altLang="en-US" sz="2200" dirty="0" smtClean="0">
                <a:solidFill>
                  <a:srgbClr val="000000"/>
                </a:solidFill>
                <a:latin typeface="楷体_GB2312"/>
                <a:ea typeface="楷体_GB2312"/>
                <a:cs typeface="楷体_GB2312"/>
              </a:rPr>
              <a:t>出口零税率</a:t>
            </a:r>
          </a:p>
          <a:p>
            <a:pPr marL="228600" indent="-228600" defTabSz="449263">
              <a:lnSpc>
                <a:spcPct val="160000"/>
              </a:lnSpc>
            </a:pPr>
            <a:r>
              <a:rPr lang="zh-CN" altLang="en-US" dirty="0" smtClean="0"/>
              <a:t>纳税人出口货物，税率为零</a:t>
            </a:r>
            <a:r>
              <a:rPr lang="en-US" altLang="zh-CN" dirty="0" smtClean="0"/>
              <a:t>;</a:t>
            </a:r>
            <a:r>
              <a:rPr lang="zh-CN" altLang="en-US" dirty="0" smtClean="0"/>
              <a:t>但是，国务院另有规定的除外。</a:t>
            </a:r>
          </a:p>
          <a:p>
            <a:pPr marL="228600" indent="-228600" defTabSz="449263">
              <a:lnSpc>
                <a:spcPct val="160000"/>
              </a:lnSpc>
            </a:pPr>
            <a:r>
              <a:rPr lang="zh-CN" altLang="en-US" dirty="0" smtClean="0"/>
              <a:t>增值税的零税率是指对出口货物除了在出口环节不征收增值税外</a:t>
            </a:r>
            <a:r>
              <a:rPr lang="en-US" altLang="zh-CN" dirty="0" smtClean="0"/>
              <a:t>,</a:t>
            </a:r>
            <a:r>
              <a:rPr lang="zh-CN" altLang="en-US" dirty="0" smtClean="0"/>
              <a:t>还要对该产品在出口前已经缴纳的增值税进行退税，使该出口产品在出口时完全不含增值税，以无税产品进入国际市场。</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中宋"/>
              </a:rPr>
              <a:t>目   录</a:t>
            </a:r>
          </a:p>
        </p:txBody>
      </p:sp>
      <p:sp>
        <p:nvSpPr>
          <p:cNvPr id="21506" name="Line 3"/>
          <p:cNvSpPr>
            <a:spLocks noChangeShapeType="1"/>
          </p:cNvSpPr>
          <p:nvPr/>
        </p:nvSpPr>
        <p:spPr bwMode="gray">
          <a:xfrm>
            <a:off x="2627313" y="4437063"/>
            <a:ext cx="5832475"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7" name="Rectangle 4"/>
          <p:cNvSpPr>
            <a:spLocks noChangeArrowheads="1"/>
          </p:cNvSpPr>
          <p:nvPr/>
        </p:nvSpPr>
        <p:spPr bwMode="gray">
          <a:xfrm rot="3419336">
            <a:off x="2071687" y="3840163"/>
            <a:ext cx="479425" cy="520700"/>
          </a:xfrm>
          <a:prstGeom prst="rect">
            <a:avLst/>
          </a:prstGeom>
          <a:gradFill rotWithShape="1">
            <a:gsLst>
              <a:gs pos="0">
                <a:schemeClr val="folHlink"/>
              </a:gs>
              <a:gs pos="100000">
                <a:srgbClr val="3B003B"/>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wrap="none" anchor="ctr">
            <a:flatTx/>
          </a:bodyPr>
          <a:lstStyle/>
          <a:p>
            <a:endParaRPr lang="zh-CN" altLang="en-US">
              <a:solidFill>
                <a:srgbClr val="000000"/>
              </a:solidFill>
            </a:endParaRPr>
          </a:p>
        </p:txBody>
      </p:sp>
      <p:sp>
        <p:nvSpPr>
          <p:cNvPr id="21508" name="Text Box 5"/>
          <p:cNvSpPr txBox="1">
            <a:spLocks noChangeArrowheads="1"/>
          </p:cNvSpPr>
          <p:nvPr/>
        </p:nvSpPr>
        <p:spPr bwMode="gray">
          <a:xfrm>
            <a:off x="2133600" y="4321175"/>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9" name="Line 6"/>
          <p:cNvSpPr>
            <a:spLocks noChangeShapeType="1"/>
          </p:cNvSpPr>
          <p:nvPr/>
        </p:nvSpPr>
        <p:spPr bwMode="gray">
          <a:xfrm>
            <a:off x="2411413" y="1989138"/>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0" name="Rectangle 7"/>
          <p:cNvSpPr>
            <a:spLocks noChangeArrowheads="1"/>
          </p:cNvSpPr>
          <p:nvPr/>
        </p:nvSpPr>
        <p:spPr bwMode="gray">
          <a:xfrm rot="3419336">
            <a:off x="2144712" y="1392238"/>
            <a:ext cx="479425" cy="520700"/>
          </a:xfrm>
          <a:prstGeom prst="rect">
            <a:avLst/>
          </a:prstGeom>
          <a:gradFill rotWithShape="1">
            <a:gsLst>
              <a:gs pos="0">
                <a:schemeClr val="accent1"/>
              </a:gs>
              <a:gs pos="100000">
                <a:srgbClr val="253C57"/>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endParaRPr lang="zh-CN" altLang="en-US">
              <a:solidFill>
                <a:srgbClr val="000000"/>
              </a:solidFill>
            </a:endParaRPr>
          </a:p>
        </p:txBody>
      </p:sp>
      <p:sp>
        <p:nvSpPr>
          <p:cNvPr id="21511" name="Text Box 8"/>
          <p:cNvSpPr txBox="1">
            <a:spLocks noChangeArrowheads="1"/>
          </p:cNvSpPr>
          <p:nvPr/>
        </p:nvSpPr>
        <p:spPr bwMode="gray">
          <a:xfrm>
            <a:off x="2987675" y="1341438"/>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增值税概述</a:t>
            </a:r>
            <a:endParaRPr lang="en-US" altLang="zh-CN" sz="2400" b="1">
              <a:solidFill>
                <a:srgbClr val="000000"/>
              </a:solidFill>
              <a:cs typeface="Arial" charset="0"/>
            </a:endParaRPr>
          </a:p>
        </p:txBody>
      </p:sp>
      <p:sp>
        <p:nvSpPr>
          <p:cNvPr id="21512" name="Line 10"/>
          <p:cNvSpPr>
            <a:spLocks noChangeShapeType="1"/>
          </p:cNvSpPr>
          <p:nvPr/>
        </p:nvSpPr>
        <p:spPr bwMode="gray">
          <a:xfrm>
            <a:off x="2411413" y="2781300"/>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3" name="Rectangle 11"/>
          <p:cNvSpPr>
            <a:spLocks noChangeArrowheads="1"/>
          </p:cNvSpPr>
          <p:nvPr/>
        </p:nvSpPr>
        <p:spPr bwMode="gray">
          <a:xfrm rot="3419336">
            <a:off x="2144712" y="2184401"/>
            <a:ext cx="479425" cy="520700"/>
          </a:xfrm>
          <a:prstGeom prst="rect">
            <a:avLst/>
          </a:prstGeom>
          <a:gradFill rotWithShape="1">
            <a:gsLst>
              <a:gs pos="0">
                <a:schemeClr val="accent2"/>
              </a:gs>
              <a:gs pos="100000">
                <a:srgbClr val="592524"/>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endParaRPr lang="zh-CN" altLang="en-US">
              <a:solidFill>
                <a:srgbClr val="000000"/>
              </a:solidFill>
            </a:endParaRPr>
          </a:p>
        </p:txBody>
      </p:sp>
      <p:sp>
        <p:nvSpPr>
          <p:cNvPr id="21514" name="Text Box 12"/>
          <p:cNvSpPr txBox="1">
            <a:spLocks noChangeArrowheads="1"/>
          </p:cNvSpPr>
          <p:nvPr/>
        </p:nvSpPr>
        <p:spPr bwMode="gray">
          <a:xfrm>
            <a:off x="2124075" y="2636838"/>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5" name="Line 13"/>
          <p:cNvSpPr>
            <a:spLocks noChangeShapeType="1"/>
          </p:cNvSpPr>
          <p:nvPr/>
        </p:nvSpPr>
        <p:spPr bwMode="gray">
          <a:xfrm>
            <a:off x="2411413" y="3644900"/>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6" name="Rectangle 14"/>
          <p:cNvSpPr>
            <a:spLocks noChangeArrowheads="1"/>
          </p:cNvSpPr>
          <p:nvPr/>
        </p:nvSpPr>
        <p:spPr bwMode="gray">
          <a:xfrm rot="3419336">
            <a:off x="2071687" y="3048001"/>
            <a:ext cx="479425" cy="520700"/>
          </a:xfrm>
          <a:prstGeom prst="rect">
            <a:avLst/>
          </a:prstGeom>
          <a:gradFill rotWithShape="1">
            <a:gsLst>
              <a:gs pos="0">
                <a:schemeClr val="hlink"/>
              </a:gs>
              <a:gs pos="100000">
                <a:srgbClr val="000076"/>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1517" name="Text Box 15"/>
          <p:cNvSpPr txBox="1">
            <a:spLocks noChangeArrowheads="1"/>
          </p:cNvSpPr>
          <p:nvPr/>
        </p:nvSpPr>
        <p:spPr bwMode="gray">
          <a:xfrm>
            <a:off x="2195513" y="3068638"/>
            <a:ext cx="354012"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8" name="Line 16"/>
          <p:cNvSpPr>
            <a:spLocks noChangeShapeType="1"/>
          </p:cNvSpPr>
          <p:nvPr/>
        </p:nvSpPr>
        <p:spPr bwMode="gray">
          <a:xfrm>
            <a:off x="2411413" y="53006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9" name="Rectangle 17"/>
          <p:cNvSpPr>
            <a:spLocks noChangeArrowheads="1"/>
          </p:cNvSpPr>
          <p:nvPr/>
        </p:nvSpPr>
        <p:spPr bwMode="ltGray">
          <a:xfrm rot="3419336">
            <a:off x="2000250" y="4703763"/>
            <a:ext cx="479425" cy="520700"/>
          </a:xfrm>
          <a:prstGeom prst="rect">
            <a:avLst/>
          </a:prstGeom>
          <a:gradFill rotWithShape="1">
            <a:gsLst>
              <a:gs pos="0">
                <a:schemeClr val="tx2"/>
              </a:gs>
              <a:gs pos="100000">
                <a:srgbClr val="0E223A"/>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tx2"/>
            </a:extrusionClr>
          </a:sp3d>
        </p:spPr>
        <p:txBody>
          <a:bodyPr rot="10800000" vert="eaVert" wrap="none" anchor="ctr">
            <a:flatTx/>
          </a:bodyPr>
          <a:lstStyle/>
          <a:p>
            <a:endParaRPr lang="zh-CN" altLang="en-US">
              <a:solidFill>
                <a:srgbClr val="000000"/>
              </a:solidFill>
            </a:endParaRPr>
          </a:p>
        </p:txBody>
      </p:sp>
      <p:sp>
        <p:nvSpPr>
          <p:cNvPr id="21520" name="Text Box 18"/>
          <p:cNvSpPr txBox="1">
            <a:spLocks noChangeArrowheads="1"/>
          </p:cNvSpPr>
          <p:nvPr/>
        </p:nvSpPr>
        <p:spPr bwMode="gray">
          <a:xfrm>
            <a:off x="2051050" y="4724400"/>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5</a:t>
            </a:r>
          </a:p>
        </p:txBody>
      </p:sp>
      <p:sp>
        <p:nvSpPr>
          <p:cNvPr id="21521" name="Text Box 19"/>
          <p:cNvSpPr txBox="1">
            <a:spLocks noChangeArrowheads="1"/>
          </p:cNvSpPr>
          <p:nvPr/>
        </p:nvSpPr>
        <p:spPr bwMode="gray">
          <a:xfrm>
            <a:off x="2987675" y="2205038"/>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增值税的基本制度</a:t>
            </a:r>
            <a:endParaRPr lang="en-US" altLang="zh-CN" sz="2400" b="1">
              <a:solidFill>
                <a:srgbClr val="000000"/>
              </a:solidFill>
              <a:cs typeface="Arial" charset="0"/>
            </a:endParaRPr>
          </a:p>
        </p:txBody>
      </p:sp>
      <p:sp>
        <p:nvSpPr>
          <p:cNvPr id="21522" name="Text Box 20"/>
          <p:cNvSpPr txBox="1">
            <a:spLocks noChangeArrowheads="1"/>
          </p:cNvSpPr>
          <p:nvPr/>
        </p:nvSpPr>
        <p:spPr bwMode="gray">
          <a:xfrm>
            <a:off x="2987675" y="2997200"/>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增值税应纳税额的计算</a:t>
            </a:r>
            <a:endParaRPr lang="en-US" altLang="zh-CN" sz="2400" b="1">
              <a:solidFill>
                <a:srgbClr val="000000"/>
              </a:solidFill>
              <a:cs typeface="Arial" charset="0"/>
            </a:endParaRPr>
          </a:p>
        </p:txBody>
      </p:sp>
      <p:sp>
        <p:nvSpPr>
          <p:cNvPr id="21523" name="Text Box 21"/>
          <p:cNvSpPr txBox="1">
            <a:spLocks noChangeArrowheads="1"/>
          </p:cNvSpPr>
          <p:nvPr/>
        </p:nvSpPr>
        <p:spPr bwMode="gray">
          <a:xfrm>
            <a:off x="2916238" y="3933825"/>
            <a:ext cx="590550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出口及跨境业务增值税的退</a:t>
            </a:r>
            <a:r>
              <a:rPr lang="en-US" altLang="zh-CN" sz="2400" b="1">
                <a:solidFill>
                  <a:srgbClr val="000000"/>
                </a:solidFill>
                <a:cs typeface="Arial" charset="0"/>
              </a:rPr>
              <a:t>(</a:t>
            </a:r>
            <a:r>
              <a:rPr lang="zh-CN" altLang="en-US" sz="2400" b="1">
                <a:solidFill>
                  <a:srgbClr val="000000"/>
                </a:solidFill>
                <a:cs typeface="Arial" charset="0"/>
              </a:rPr>
              <a:t>免</a:t>
            </a:r>
            <a:r>
              <a:rPr lang="en-US" altLang="zh-CN" sz="2400" b="1">
                <a:solidFill>
                  <a:srgbClr val="000000"/>
                </a:solidFill>
                <a:cs typeface="Arial" charset="0"/>
              </a:rPr>
              <a:t>)</a:t>
            </a:r>
            <a:r>
              <a:rPr lang="zh-CN" altLang="en-US" sz="2400" b="1">
                <a:solidFill>
                  <a:srgbClr val="000000"/>
                </a:solidFill>
                <a:cs typeface="Arial" charset="0"/>
              </a:rPr>
              <a:t>税和征税</a:t>
            </a:r>
            <a:endParaRPr lang="en-US" altLang="zh-CN" sz="2400" b="1">
              <a:solidFill>
                <a:srgbClr val="000000"/>
              </a:solidFill>
              <a:cs typeface="Arial" charset="0"/>
            </a:endParaRPr>
          </a:p>
        </p:txBody>
      </p:sp>
      <p:sp>
        <p:nvSpPr>
          <p:cNvPr id="21524" name="Text Box 22"/>
          <p:cNvSpPr txBox="1">
            <a:spLocks noChangeArrowheads="1"/>
          </p:cNvSpPr>
          <p:nvPr/>
        </p:nvSpPr>
        <p:spPr bwMode="gray">
          <a:xfrm>
            <a:off x="2987675" y="4724400"/>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增值税税收优惠</a:t>
            </a:r>
            <a:endParaRPr lang="en-US" altLang="zh-CN" sz="2400" b="1">
              <a:solidFill>
                <a:srgbClr val="000000"/>
              </a:solidFill>
              <a:cs typeface="Arial" charset="0"/>
            </a:endParaRPr>
          </a:p>
        </p:txBody>
      </p:sp>
      <p:sp>
        <p:nvSpPr>
          <p:cNvPr id="21525" name="Text Box 12"/>
          <p:cNvSpPr txBox="1">
            <a:spLocks noChangeArrowheads="1"/>
          </p:cNvSpPr>
          <p:nvPr/>
        </p:nvSpPr>
        <p:spPr bwMode="gray">
          <a:xfrm>
            <a:off x="2195513" y="5876925"/>
            <a:ext cx="354012"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26" name="Rectangle 11"/>
          <p:cNvSpPr>
            <a:spLocks noChangeArrowheads="1"/>
          </p:cNvSpPr>
          <p:nvPr/>
        </p:nvSpPr>
        <p:spPr bwMode="gray">
          <a:xfrm rot="3419336">
            <a:off x="2000250" y="5495926"/>
            <a:ext cx="479425" cy="520700"/>
          </a:xfrm>
          <a:prstGeom prst="rect">
            <a:avLst/>
          </a:prstGeom>
          <a:gradFill rotWithShape="1">
            <a:gsLst>
              <a:gs pos="0">
                <a:schemeClr val="accent2"/>
              </a:gs>
              <a:gs pos="100000">
                <a:srgbClr val="592524"/>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27" name="Text Box 22"/>
          <p:cNvSpPr txBox="1">
            <a:spLocks noChangeArrowheads="1"/>
          </p:cNvSpPr>
          <p:nvPr/>
        </p:nvSpPr>
        <p:spPr bwMode="gray">
          <a:xfrm>
            <a:off x="2987675" y="5516563"/>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增值税的征收管理</a:t>
            </a:r>
            <a:endParaRPr lang="en-US" altLang="zh-CN" sz="2400" b="1">
              <a:solidFill>
                <a:srgbClr val="000000"/>
              </a:solidFill>
              <a:cs typeface="Arial" charset="0"/>
            </a:endParaRPr>
          </a:p>
        </p:txBody>
      </p:sp>
      <p:sp>
        <p:nvSpPr>
          <p:cNvPr id="21528" name="Line 16"/>
          <p:cNvSpPr>
            <a:spLocks noChangeShapeType="1"/>
          </p:cNvSpPr>
          <p:nvPr/>
        </p:nvSpPr>
        <p:spPr bwMode="gray">
          <a:xfrm>
            <a:off x="2411413" y="6092825"/>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29" name="Text Box 15"/>
          <p:cNvSpPr txBox="1">
            <a:spLocks noChangeArrowheads="1"/>
          </p:cNvSpPr>
          <p:nvPr/>
        </p:nvSpPr>
        <p:spPr bwMode="gray">
          <a:xfrm>
            <a:off x="2195513" y="1412875"/>
            <a:ext cx="280987" cy="457200"/>
          </a:xfrm>
          <a:prstGeom prst="rect">
            <a:avLst/>
          </a:prstGeom>
          <a:noFill/>
          <a:ln w="9525">
            <a:noFill/>
            <a:miter lim="800000"/>
            <a:headEnd/>
            <a:tailEnd/>
          </a:ln>
        </p:spPr>
        <p:txBody>
          <a:bodyPr>
            <a:spAutoFit/>
          </a:bodyPr>
          <a:lstStyle/>
          <a:p>
            <a:pPr algn="ctr" eaLnBrk="0" hangingPunct="0"/>
            <a:r>
              <a:rPr lang="en-US" altLang="zh-CN" sz="2400" b="1">
                <a:solidFill>
                  <a:srgbClr val="FFFFFF"/>
                </a:solidFill>
                <a:cs typeface="Arial" charset="0"/>
              </a:rPr>
              <a:t>1</a:t>
            </a:r>
          </a:p>
        </p:txBody>
      </p:sp>
      <p:sp>
        <p:nvSpPr>
          <p:cNvPr id="21530" name="Text Box 15"/>
          <p:cNvSpPr txBox="1">
            <a:spLocks noChangeArrowheads="1"/>
          </p:cNvSpPr>
          <p:nvPr/>
        </p:nvSpPr>
        <p:spPr bwMode="gray">
          <a:xfrm>
            <a:off x="2051050" y="5516563"/>
            <a:ext cx="287338" cy="457200"/>
          </a:xfrm>
          <a:prstGeom prst="rect">
            <a:avLst/>
          </a:prstGeom>
          <a:noFill/>
          <a:ln w="9525">
            <a:noFill/>
            <a:miter lim="800000"/>
            <a:headEnd/>
            <a:tailEnd/>
          </a:ln>
        </p:spPr>
        <p:txBody>
          <a:bodyPr>
            <a:spAutoFit/>
          </a:bodyPr>
          <a:lstStyle/>
          <a:p>
            <a:pPr algn="ctr" eaLnBrk="0" hangingPunct="0"/>
            <a:r>
              <a:rPr lang="en-US" altLang="zh-CN" sz="2400" b="1">
                <a:solidFill>
                  <a:srgbClr val="FFFFFF"/>
                </a:solidFill>
                <a:cs typeface="Arial" charset="0"/>
              </a:rPr>
              <a:t>6</a:t>
            </a:r>
          </a:p>
        </p:txBody>
      </p:sp>
      <p:sp>
        <p:nvSpPr>
          <p:cNvPr id="21531" name="Text Box 15"/>
          <p:cNvSpPr txBox="1">
            <a:spLocks noChangeArrowheads="1"/>
          </p:cNvSpPr>
          <p:nvPr/>
        </p:nvSpPr>
        <p:spPr bwMode="gray">
          <a:xfrm>
            <a:off x="2124075" y="3860800"/>
            <a:ext cx="360363" cy="457200"/>
          </a:xfrm>
          <a:prstGeom prst="rect">
            <a:avLst/>
          </a:prstGeom>
          <a:noFill/>
          <a:ln w="9525">
            <a:noFill/>
            <a:miter lim="800000"/>
            <a:headEnd/>
            <a:tailEnd/>
          </a:ln>
        </p:spPr>
        <p:txBody>
          <a:bodyPr>
            <a:spAutoFit/>
          </a:bodyPr>
          <a:lstStyle/>
          <a:p>
            <a:pPr algn="ctr" eaLnBrk="0" hangingPunct="0"/>
            <a:r>
              <a:rPr lang="en-US" altLang="zh-CN" sz="2400" b="1">
                <a:solidFill>
                  <a:srgbClr val="FFFFFF"/>
                </a:solidFill>
                <a:cs typeface="Arial" charset="0"/>
              </a:rPr>
              <a:t>4</a:t>
            </a:r>
          </a:p>
        </p:txBody>
      </p:sp>
      <p:sp>
        <p:nvSpPr>
          <p:cNvPr id="21532" name="Text Box 15"/>
          <p:cNvSpPr txBox="1">
            <a:spLocks noChangeArrowheads="1"/>
          </p:cNvSpPr>
          <p:nvPr/>
        </p:nvSpPr>
        <p:spPr bwMode="gray">
          <a:xfrm>
            <a:off x="2195513" y="2205038"/>
            <a:ext cx="354012" cy="457200"/>
          </a:xfrm>
          <a:prstGeom prst="rect">
            <a:avLst/>
          </a:prstGeom>
          <a:noFill/>
          <a:ln w="9525">
            <a:noFill/>
            <a:miter lim="800000"/>
            <a:headEnd/>
            <a:tailEnd/>
          </a:ln>
        </p:spPr>
        <p:txBody>
          <a:bodyPr>
            <a:spAutoFit/>
          </a:bodyPr>
          <a:lstStyle/>
          <a:p>
            <a:pPr algn="ctr" eaLnBrk="0" hangingPunct="0"/>
            <a:r>
              <a:rPr lang="en-US" altLang="zh-CN" sz="2400" b="1">
                <a:solidFill>
                  <a:srgbClr val="FFFFFF"/>
                </a:solidFill>
                <a:cs typeface="Arial" charset="0"/>
              </a:rPr>
              <a:t>2</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idx="4294967295"/>
          </p:nvPr>
        </p:nvSpPr>
        <p:spPr>
          <a:xfrm>
            <a:off x="2195513" y="333375"/>
            <a:ext cx="6408737"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8914" name="内容占位符 2"/>
          <p:cNvSpPr>
            <a:spLocks noGrp="1"/>
          </p:cNvSpPr>
          <p:nvPr>
            <p:ph idx="4294967295"/>
          </p:nvPr>
        </p:nvSpPr>
        <p:spPr>
          <a:xfrm>
            <a:off x="395288" y="1125538"/>
            <a:ext cx="8496300" cy="5111750"/>
          </a:xfrm>
        </p:spPr>
        <p:txBody>
          <a:bodyPr/>
          <a:lstStyle/>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 </a:t>
            </a:r>
            <a:r>
              <a:rPr lang="zh-CN" altLang="en-US" sz="2200" dirty="0" smtClean="0">
                <a:solidFill>
                  <a:srgbClr val="000000"/>
                </a:solidFill>
                <a:latin typeface="楷体_GB2312"/>
                <a:ea typeface="楷体_GB2312"/>
                <a:cs typeface="楷体_GB2312"/>
              </a:rPr>
              <a:t>服务、无形资产等零税率</a:t>
            </a:r>
          </a:p>
          <a:p>
            <a:pPr marL="228600" indent="-228600" defTabSz="449263">
              <a:lnSpc>
                <a:spcPct val="120000"/>
              </a:lnSpc>
            </a:pPr>
            <a:r>
              <a:rPr lang="zh-CN" altLang="en-US" dirty="0" smtClean="0"/>
              <a:t>境内单位和个人跨境销售国务院规定范围内的服务、无形资产，适用税率为零。</a:t>
            </a:r>
          </a:p>
          <a:p>
            <a:pPr marL="228600" indent="-228600" defTabSz="449263">
              <a:lnSpc>
                <a:spcPct val="120000"/>
              </a:lnSpc>
            </a:pPr>
            <a:r>
              <a:rPr lang="en-US" altLang="zh-CN" dirty="0" smtClean="0"/>
              <a:t>1.</a:t>
            </a:r>
            <a:r>
              <a:rPr lang="zh-CN" altLang="en-US" dirty="0" smtClean="0"/>
              <a:t>我国境内的单位和个人销售的下列服务和无形资产，适用增值税零税率</a:t>
            </a:r>
            <a:r>
              <a:rPr lang="en-US" altLang="zh-CN" dirty="0" smtClean="0"/>
              <a:t>:</a:t>
            </a:r>
          </a:p>
          <a:p>
            <a:pPr marL="228600" indent="-228600" defTabSz="449263">
              <a:lnSpc>
                <a:spcPct val="120000"/>
              </a:lnSpc>
            </a:pPr>
            <a:r>
              <a:rPr lang="en-US" altLang="zh-CN" dirty="0" smtClean="0"/>
              <a:t>(1)</a:t>
            </a:r>
            <a:r>
              <a:rPr lang="zh-CN" altLang="en-US" dirty="0" smtClean="0"/>
              <a:t>国际运输服务。</a:t>
            </a:r>
          </a:p>
          <a:p>
            <a:pPr marL="228600" indent="-228600" defTabSz="449263">
              <a:lnSpc>
                <a:spcPct val="120000"/>
              </a:lnSpc>
            </a:pPr>
            <a:r>
              <a:rPr lang="en-US" altLang="zh-CN" dirty="0" smtClean="0"/>
              <a:t>(2)</a:t>
            </a:r>
            <a:r>
              <a:rPr lang="zh-CN" altLang="en-US" dirty="0" smtClean="0"/>
              <a:t>航天运输服务。</a:t>
            </a:r>
          </a:p>
          <a:p>
            <a:pPr marL="228600" indent="-228600" defTabSz="449263">
              <a:lnSpc>
                <a:spcPct val="120000"/>
              </a:lnSpc>
            </a:pPr>
            <a:r>
              <a:rPr lang="en-US" altLang="zh-CN" dirty="0" smtClean="0"/>
              <a:t>(3)</a:t>
            </a:r>
            <a:r>
              <a:rPr lang="zh-CN" altLang="en-US" dirty="0" smtClean="0"/>
              <a:t>向境外单位提供的完全在境外消费的下列服务</a:t>
            </a:r>
            <a:r>
              <a:rPr lang="en-US" altLang="zh-CN" dirty="0" smtClean="0"/>
              <a:t>:①</a:t>
            </a:r>
            <a:r>
              <a:rPr lang="zh-CN" altLang="en-US" dirty="0" smtClean="0"/>
              <a:t>研发服务</a:t>
            </a:r>
            <a:r>
              <a:rPr lang="en-US" altLang="zh-CN" dirty="0" smtClean="0"/>
              <a:t>;②</a:t>
            </a:r>
            <a:r>
              <a:rPr lang="zh-CN" altLang="en-US" dirty="0" smtClean="0"/>
              <a:t>合同能源管理服务</a:t>
            </a:r>
            <a:r>
              <a:rPr lang="en-US" altLang="zh-CN" dirty="0" smtClean="0"/>
              <a:t>;③</a:t>
            </a:r>
            <a:r>
              <a:rPr lang="zh-CN" altLang="en-US" dirty="0" smtClean="0"/>
              <a:t>设计服务</a:t>
            </a:r>
            <a:r>
              <a:rPr lang="en-US" altLang="zh-CN" dirty="0" smtClean="0"/>
              <a:t>;④</a:t>
            </a:r>
            <a:r>
              <a:rPr lang="zh-CN" altLang="en-US" dirty="0" smtClean="0"/>
              <a:t>广播影视节目</a:t>
            </a:r>
            <a:r>
              <a:rPr lang="en-US" altLang="zh-CN" dirty="0" smtClean="0"/>
              <a:t>(</a:t>
            </a:r>
            <a:r>
              <a:rPr lang="zh-CN" altLang="en-US" dirty="0" smtClean="0"/>
              <a:t>作品</a:t>
            </a:r>
            <a:r>
              <a:rPr lang="en-US" altLang="zh-CN" dirty="0" smtClean="0"/>
              <a:t>)</a:t>
            </a:r>
            <a:r>
              <a:rPr lang="zh-CN" altLang="en-US" dirty="0" smtClean="0"/>
              <a:t>的制作和发行服务</a:t>
            </a:r>
            <a:r>
              <a:rPr lang="en-US" altLang="zh-CN" dirty="0" smtClean="0"/>
              <a:t>;⑤</a:t>
            </a:r>
            <a:r>
              <a:rPr lang="zh-CN" altLang="en-US" dirty="0" smtClean="0"/>
              <a:t>软件服务</a:t>
            </a:r>
            <a:r>
              <a:rPr lang="en-US" altLang="zh-CN" dirty="0" smtClean="0"/>
              <a:t>;⑥</a:t>
            </a:r>
            <a:r>
              <a:rPr lang="zh-CN" altLang="en-US" dirty="0" smtClean="0"/>
              <a:t>电路设计及测试服务</a:t>
            </a:r>
            <a:r>
              <a:rPr lang="en-US" altLang="zh-CN" dirty="0" smtClean="0"/>
              <a:t>;⑦</a:t>
            </a:r>
            <a:r>
              <a:rPr lang="zh-CN" altLang="en-US" dirty="0" smtClean="0"/>
              <a:t>信息系统服务</a:t>
            </a:r>
            <a:r>
              <a:rPr lang="en-US" altLang="zh-CN" dirty="0" smtClean="0"/>
              <a:t>;⑧</a:t>
            </a:r>
            <a:r>
              <a:rPr lang="zh-CN" altLang="en-US" dirty="0" smtClean="0"/>
              <a:t>业务流程管理服务</a:t>
            </a:r>
            <a:r>
              <a:rPr lang="en-US" altLang="zh-CN" dirty="0" smtClean="0"/>
              <a:t>;⑨</a:t>
            </a:r>
            <a:r>
              <a:rPr lang="zh-CN" altLang="en-US" dirty="0" smtClean="0"/>
              <a:t>离岸服务外包业务</a:t>
            </a:r>
            <a:r>
              <a:rPr lang="en-US" altLang="zh-CN" dirty="0" smtClean="0"/>
              <a:t>,</a:t>
            </a:r>
            <a:r>
              <a:rPr lang="zh-CN" altLang="en-US" dirty="0" smtClean="0"/>
              <a:t>包括信息技术外包服务</a:t>
            </a:r>
            <a:r>
              <a:rPr lang="en-US" altLang="zh-CN" dirty="0" smtClean="0"/>
              <a:t>(ITO)</a:t>
            </a:r>
            <a:r>
              <a:rPr lang="zh-CN" altLang="en-US" dirty="0" smtClean="0"/>
              <a:t>、技术性业务流程外包服务</a:t>
            </a:r>
            <a:r>
              <a:rPr lang="en-US" altLang="zh-CN" dirty="0" smtClean="0"/>
              <a:t>(BPO)</a:t>
            </a:r>
            <a:r>
              <a:rPr lang="zh-CN" altLang="en-US" dirty="0" smtClean="0"/>
              <a:t>、技术性知识流程外包服务</a:t>
            </a:r>
            <a:r>
              <a:rPr lang="en-US" altLang="zh-CN" dirty="0" smtClean="0"/>
              <a:t>(KPO),</a:t>
            </a:r>
            <a:r>
              <a:rPr lang="zh-CN" altLang="en-US" dirty="0" smtClean="0"/>
              <a:t>其所涉及的具体业务按照</a:t>
            </a:r>
            <a:r>
              <a:rPr lang="en-US" altLang="zh-CN" dirty="0" smtClean="0"/>
              <a:t>《</a:t>
            </a:r>
            <a:r>
              <a:rPr lang="zh-CN" altLang="en-US" dirty="0" smtClean="0"/>
              <a:t>销售服务、无形资产、不动产注释</a:t>
            </a:r>
            <a:r>
              <a:rPr lang="en-US" altLang="zh-CN" dirty="0" smtClean="0"/>
              <a:t>》</a:t>
            </a:r>
            <a:r>
              <a:rPr lang="zh-CN" altLang="en-US" dirty="0" smtClean="0"/>
              <a:t>相对应的业务执行</a:t>
            </a:r>
            <a:r>
              <a:rPr lang="en-US" altLang="zh-CN" dirty="0" smtClean="0"/>
              <a:t>;⑩</a:t>
            </a:r>
            <a:r>
              <a:rPr lang="zh-CN" altLang="en-US" dirty="0" smtClean="0"/>
              <a:t>转让技术。</a:t>
            </a:r>
          </a:p>
          <a:p>
            <a:pPr marL="228600" indent="-228600" defTabSz="449263">
              <a:lnSpc>
                <a:spcPct val="120000"/>
              </a:lnSpc>
            </a:pPr>
            <a:r>
              <a:rPr lang="en-US" altLang="zh-CN" dirty="0" smtClean="0"/>
              <a:t>(4)</a:t>
            </a:r>
            <a:r>
              <a:rPr lang="zh-CN" altLang="en-US" dirty="0" smtClean="0"/>
              <a:t>财政部和国家税务总局规定的其他服务。</a:t>
            </a:r>
          </a:p>
          <a:p>
            <a:pPr marL="228600" indent="-228600" defTabSz="449263">
              <a:lnSpc>
                <a:spcPct val="120000"/>
              </a:lnSpc>
            </a:pPr>
            <a:r>
              <a:rPr lang="en-US" altLang="zh-CN" dirty="0" smtClean="0"/>
              <a:t>2.</a:t>
            </a:r>
            <a:r>
              <a:rPr lang="zh-CN" altLang="en-US" dirty="0" smtClean="0"/>
              <a:t>其他零税率政策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a:xfrm>
            <a:off x="2627313" y="333375"/>
            <a:ext cx="5905500"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39938" name="内容占位符 2"/>
          <p:cNvSpPr>
            <a:spLocks noGrp="1"/>
          </p:cNvSpPr>
          <p:nvPr>
            <p:ph idx="1"/>
          </p:nvPr>
        </p:nvSpPr>
        <p:spPr>
          <a:xfrm>
            <a:off x="323850" y="1196975"/>
            <a:ext cx="8496300" cy="5184775"/>
          </a:xfrm>
        </p:spPr>
        <p:txBody>
          <a:bodyPr/>
          <a:lstStyle/>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六</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 征收率</a:t>
            </a:r>
          </a:p>
          <a:p>
            <a:pPr marL="228600" indent="-228600" defTabSz="449263">
              <a:lnSpc>
                <a:spcPct val="180000"/>
              </a:lnSpc>
            </a:pPr>
            <a:r>
              <a:rPr lang="zh-CN" altLang="en-US" dirty="0" smtClean="0"/>
              <a:t>增值税的征收率适用于小规模纳税人，一般纳税人发生应税销售行为的，按规定可以选择简易计税方法计税。 </a:t>
            </a:r>
            <a:endParaRPr lang="en-US" altLang="zh-CN" dirty="0" smtClean="0"/>
          </a:p>
          <a:p>
            <a:pPr marL="228600" indent="-228600" defTabSz="449263">
              <a:lnSpc>
                <a:spcPct val="180000"/>
              </a:lnSpc>
            </a:pPr>
            <a:r>
              <a:rPr lang="en-US" altLang="zh-CN" dirty="0" smtClean="0"/>
              <a:t>1.</a:t>
            </a:r>
            <a:r>
              <a:rPr lang="zh-CN" altLang="zh-CN" dirty="0" smtClean="0"/>
              <a:t>小规模纳税人实行按销售额与征收率计算应纳税额的简易办法</a:t>
            </a:r>
            <a:r>
              <a:rPr lang="zh-CN" altLang="en-US" dirty="0" smtClean="0"/>
              <a:t>，</a:t>
            </a:r>
            <a:r>
              <a:rPr lang="zh-CN" altLang="zh-CN" dirty="0" smtClean="0"/>
              <a:t>适用的征收率是</a:t>
            </a:r>
            <a:r>
              <a:rPr lang="en-US" altLang="zh-CN" dirty="0" smtClean="0"/>
              <a:t>3%</a:t>
            </a:r>
            <a:r>
              <a:rPr lang="zh-CN" altLang="zh-CN" dirty="0" smtClean="0"/>
              <a:t>。</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idx="4294967295"/>
          </p:nvPr>
        </p:nvSpPr>
        <p:spPr>
          <a:xfrm>
            <a:off x="2339975" y="333375"/>
            <a:ext cx="6192838"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40962" name="内容占位符 2"/>
          <p:cNvSpPr>
            <a:spLocks noGrp="1"/>
          </p:cNvSpPr>
          <p:nvPr>
            <p:ph idx="4294967295"/>
          </p:nvPr>
        </p:nvSpPr>
        <p:spPr>
          <a:xfrm>
            <a:off x="611188" y="1052513"/>
            <a:ext cx="8208962" cy="5329237"/>
          </a:xfrm>
        </p:spPr>
        <p:txBody>
          <a:bodyPr/>
          <a:lstStyle/>
          <a:p>
            <a:pPr marL="228600" indent="-228600" defTabSz="449263">
              <a:lnSpc>
                <a:spcPct val="110000"/>
              </a:lnSpc>
            </a:pPr>
            <a:r>
              <a:rPr lang="en-US" altLang="zh-CN" sz="1600" dirty="0" smtClean="0"/>
              <a:t>2.</a:t>
            </a:r>
            <a:r>
              <a:rPr lang="zh-CN" altLang="zh-CN" sz="1600" dirty="0" smtClean="0"/>
              <a:t>根据</a:t>
            </a:r>
            <a:r>
              <a:rPr lang="zh-CN" altLang="en-US" sz="1600" dirty="0" smtClean="0"/>
              <a:t>营业税</a:t>
            </a:r>
            <a:r>
              <a:rPr lang="zh-CN" altLang="zh-CN" sz="1600" dirty="0" smtClean="0"/>
              <a:t>改</a:t>
            </a:r>
            <a:r>
              <a:rPr lang="zh-CN" altLang="en-US" sz="1600" dirty="0" smtClean="0"/>
              <a:t>征增值税</a:t>
            </a:r>
            <a:r>
              <a:rPr lang="zh-CN" altLang="zh-CN" sz="1600" dirty="0" smtClean="0"/>
              <a:t>通知的规定，下列情况适用</a:t>
            </a:r>
            <a:r>
              <a:rPr lang="en-US" altLang="zh-CN" sz="1600" dirty="0" smtClean="0"/>
              <a:t>5%</a:t>
            </a:r>
            <a:r>
              <a:rPr lang="zh-CN" altLang="en-US" sz="1600" dirty="0" smtClean="0"/>
              <a:t>的征收率：</a:t>
            </a:r>
          </a:p>
          <a:p>
            <a:pPr marL="228600" indent="-228600" defTabSz="449263">
              <a:lnSpc>
                <a:spcPct val="110000"/>
              </a:lnSpc>
            </a:pPr>
            <a:r>
              <a:rPr lang="en-US" altLang="zh-CN" sz="1600" dirty="0" smtClean="0"/>
              <a:t>(1)</a:t>
            </a:r>
            <a:r>
              <a:rPr lang="zh-CN" altLang="en-US" sz="1600" dirty="0" smtClean="0"/>
              <a:t>小规模纳税人销售自建或者取得的不动产。</a:t>
            </a:r>
          </a:p>
          <a:p>
            <a:pPr marL="228600" indent="-228600" defTabSz="449263">
              <a:lnSpc>
                <a:spcPct val="110000"/>
              </a:lnSpc>
            </a:pPr>
            <a:r>
              <a:rPr lang="en-US" altLang="zh-CN" sz="1600" dirty="0" smtClean="0"/>
              <a:t>(2)</a:t>
            </a:r>
            <a:r>
              <a:rPr lang="zh-CN" altLang="en-US" sz="1600" dirty="0" smtClean="0"/>
              <a:t>一般纳税人选择简易计税方法计税的不动产销售。</a:t>
            </a:r>
          </a:p>
          <a:p>
            <a:pPr marL="228600" indent="-228600" defTabSz="449263">
              <a:lnSpc>
                <a:spcPct val="110000"/>
              </a:lnSpc>
            </a:pPr>
            <a:r>
              <a:rPr lang="en-US" altLang="zh-CN" sz="1600" dirty="0" smtClean="0"/>
              <a:t>(3)</a:t>
            </a:r>
            <a:r>
              <a:rPr lang="zh-CN" altLang="en-US" sz="1600" dirty="0" smtClean="0"/>
              <a:t>房地产开发企业中的小规模纳税人销售自行开发的房地产项目。</a:t>
            </a:r>
          </a:p>
          <a:p>
            <a:pPr marL="228600" indent="-228600" defTabSz="449263">
              <a:lnSpc>
                <a:spcPct val="110000"/>
              </a:lnSpc>
            </a:pPr>
            <a:r>
              <a:rPr lang="en-US" altLang="zh-CN" sz="1600" dirty="0" smtClean="0"/>
              <a:t>(4)</a:t>
            </a:r>
            <a:r>
              <a:rPr lang="zh-CN" altLang="en-US" sz="1600" dirty="0" smtClean="0"/>
              <a:t>其他个人销售其取得</a:t>
            </a:r>
            <a:r>
              <a:rPr lang="en-US" altLang="zh-CN" sz="1600" dirty="0" smtClean="0"/>
              <a:t>(</a:t>
            </a:r>
            <a:r>
              <a:rPr lang="zh-CN" altLang="en-US" sz="1600" dirty="0" smtClean="0"/>
              <a:t>不含自建</a:t>
            </a:r>
            <a:r>
              <a:rPr lang="en-US" altLang="zh-CN" sz="1600" dirty="0" smtClean="0"/>
              <a:t>)</a:t>
            </a:r>
            <a:r>
              <a:rPr lang="zh-CN" altLang="en-US" sz="1600" dirty="0" smtClean="0"/>
              <a:t>的不动产</a:t>
            </a:r>
            <a:r>
              <a:rPr lang="en-US" altLang="zh-CN" sz="1600" dirty="0" smtClean="0"/>
              <a:t>(</a:t>
            </a:r>
            <a:r>
              <a:rPr lang="zh-CN" altLang="en-US" sz="1600" dirty="0" smtClean="0"/>
              <a:t>不含其购买的住房</a:t>
            </a:r>
            <a:r>
              <a:rPr lang="en-US" altLang="zh-CN" sz="1600" dirty="0" smtClean="0"/>
              <a:t>)</a:t>
            </a:r>
            <a:r>
              <a:rPr lang="zh-CN" altLang="en-US" sz="1600" dirty="0" smtClean="0"/>
              <a:t>。</a:t>
            </a:r>
          </a:p>
          <a:p>
            <a:pPr marL="228600" indent="-228600" defTabSz="449263">
              <a:lnSpc>
                <a:spcPct val="110000"/>
              </a:lnSpc>
            </a:pPr>
            <a:r>
              <a:rPr lang="en-US" altLang="zh-CN" sz="1600" dirty="0" smtClean="0"/>
              <a:t>(5)</a:t>
            </a:r>
            <a:r>
              <a:rPr lang="zh-CN" altLang="en-US" sz="1600" dirty="0" smtClean="0"/>
              <a:t>一般纳税人选择简易计税方法计税的不动产经营租赁。</a:t>
            </a:r>
          </a:p>
          <a:p>
            <a:pPr marL="228600" indent="-228600" defTabSz="449263">
              <a:lnSpc>
                <a:spcPct val="110000"/>
              </a:lnSpc>
            </a:pPr>
            <a:r>
              <a:rPr lang="en-US" altLang="zh-CN" sz="1600" dirty="0" smtClean="0"/>
              <a:t>(6)</a:t>
            </a:r>
            <a:r>
              <a:rPr lang="zh-CN" altLang="en-US" sz="1600" dirty="0" smtClean="0"/>
              <a:t>小规模纳税人出租（经营租赁）其取得的不动产</a:t>
            </a:r>
            <a:r>
              <a:rPr lang="en-US" altLang="zh-CN" sz="1600" dirty="0" smtClean="0"/>
              <a:t>(</a:t>
            </a:r>
            <a:r>
              <a:rPr lang="zh-CN" altLang="en-US" sz="1600" dirty="0" smtClean="0"/>
              <a:t>不含个人出租住房</a:t>
            </a:r>
            <a:r>
              <a:rPr lang="en-US" altLang="zh-CN" sz="1600" dirty="0" smtClean="0"/>
              <a:t>)</a:t>
            </a:r>
            <a:r>
              <a:rPr lang="zh-CN" altLang="en-US" sz="1600" dirty="0" smtClean="0"/>
              <a:t>。</a:t>
            </a:r>
          </a:p>
          <a:p>
            <a:pPr marL="228600" indent="-228600" defTabSz="449263">
              <a:lnSpc>
                <a:spcPct val="110000"/>
              </a:lnSpc>
            </a:pPr>
            <a:r>
              <a:rPr lang="en-US" altLang="zh-CN" sz="1600" dirty="0" smtClean="0"/>
              <a:t>(7)</a:t>
            </a:r>
            <a:r>
              <a:rPr lang="zh-CN" altLang="en-US" sz="1600" dirty="0" smtClean="0"/>
              <a:t>其他个人出租（经营租赁）其取得的不动产</a:t>
            </a:r>
            <a:r>
              <a:rPr lang="en-US" altLang="zh-CN" sz="1600" dirty="0" smtClean="0"/>
              <a:t>(</a:t>
            </a:r>
            <a:r>
              <a:rPr lang="zh-CN" altLang="en-US" sz="1600" dirty="0" smtClean="0"/>
              <a:t>不含住房</a:t>
            </a:r>
            <a:r>
              <a:rPr lang="en-US" altLang="zh-CN" sz="1600" dirty="0" smtClean="0"/>
              <a:t>)</a:t>
            </a:r>
            <a:r>
              <a:rPr lang="zh-CN" altLang="en-US" sz="1600" dirty="0" smtClean="0"/>
              <a:t>。</a:t>
            </a:r>
          </a:p>
          <a:p>
            <a:pPr marL="228600" indent="-228600" defTabSz="449263">
              <a:lnSpc>
                <a:spcPct val="110000"/>
              </a:lnSpc>
            </a:pPr>
            <a:r>
              <a:rPr lang="en-US" altLang="zh-CN" sz="1600" dirty="0" smtClean="0"/>
              <a:t>(8)</a:t>
            </a:r>
            <a:r>
              <a:rPr lang="zh-CN" altLang="en-US" sz="1600" dirty="0" smtClean="0"/>
              <a:t>个人出租住房</a:t>
            </a:r>
            <a:r>
              <a:rPr lang="en-US" altLang="zh-CN" sz="1600" dirty="0" smtClean="0"/>
              <a:t>,</a:t>
            </a:r>
            <a:r>
              <a:rPr lang="zh-CN" altLang="en-US" sz="1600" dirty="0" smtClean="0"/>
              <a:t>应按照</a:t>
            </a:r>
            <a:r>
              <a:rPr lang="en-US" altLang="zh-CN" sz="1600" dirty="0" smtClean="0"/>
              <a:t>5%</a:t>
            </a:r>
            <a:r>
              <a:rPr lang="zh-CN" altLang="en-US" sz="1600" dirty="0" smtClean="0"/>
              <a:t>的征收率减按</a:t>
            </a:r>
            <a:r>
              <a:rPr lang="en-US" altLang="zh-CN" sz="1600" dirty="0" smtClean="0"/>
              <a:t>1.5%</a:t>
            </a:r>
            <a:r>
              <a:rPr lang="zh-CN" altLang="en-US" sz="1600" dirty="0" smtClean="0"/>
              <a:t>计算应纳税额。</a:t>
            </a:r>
          </a:p>
          <a:p>
            <a:pPr marL="228600" indent="-228600" defTabSz="449263">
              <a:lnSpc>
                <a:spcPct val="110000"/>
              </a:lnSpc>
            </a:pPr>
            <a:r>
              <a:rPr lang="en-US" altLang="zh-CN" sz="1600" dirty="0" smtClean="0"/>
              <a:t>(9)</a:t>
            </a:r>
            <a:r>
              <a:rPr lang="zh-CN" altLang="en-US" sz="1600" dirty="0" smtClean="0"/>
              <a:t>一般纳税人和小规模纳税人提供劳务派遣服务，选择差额纳税。</a:t>
            </a:r>
          </a:p>
          <a:p>
            <a:pPr marL="228600" indent="-228600" defTabSz="449263">
              <a:lnSpc>
                <a:spcPct val="110000"/>
              </a:lnSpc>
            </a:pPr>
            <a:r>
              <a:rPr lang="en-US" altLang="zh-CN" sz="1600" dirty="0" smtClean="0"/>
              <a:t>(10)</a:t>
            </a:r>
            <a:r>
              <a:rPr lang="zh-CN" altLang="en-US" sz="1600" dirty="0" smtClean="0"/>
              <a:t>一般纳税人在</a:t>
            </a:r>
            <a:r>
              <a:rPr lang="en-US" altLang="zh-CN" sz="1600" dirty="0" smtClean="0"/>
              <a:t>2016</a:t>
            </a:r>
            <a:r>
              <a:rPr lang="zh-CN" altLang="en-US" sz="1600" dirty="0" smtClean="0"/>
              <a:t>年</a:t>
            </a:r>
            <a:r>
              <a:rPr lang="en-US" altLang="zh-CN" sz="1600" dirty="0" smtClean="0"/>
              <a:t>4</a:t>
            </a:r>
            <a:r>
              <a:rPr lang="zh-CN" altLang="en-US" sz="1600" dirty="0" smtClean="0"/>
              <a:t>月</a:t>
            </a:r>
            <a:r>
              <a:rPr lang="en-US" altLang="zh-CN" sz="1600" dirty="0" smtClean="0"/>
              <a:t>30</a:t>
            </a:r>
            <a:r>
              <a:rPr lang="zh-CN" altLang="en-US" sz="1600" dirty="0" smtClean="0"/>
              <a:t>日前签订的不动产融资租赁合同，或以</a:t>
            </a:r>
            <a:r>
              <a:rPr lang="en-US" altLang="zh-CN" sz="1600" dirty="0" smtClean="0"/>
              <a:t>2016</a:t>
            </a:r>
            <a:r>
              <a:rPr lang="zh-CN" altLang="en-US" sz="1600" dirty="0" smtClean="0"/>
              <a:t>年</a:t>
            </a:r>
            <a:r>
              <a:rPr lang="en-US" altLang="zh-CN" sz="1600" dirty="0" smtClean="0"/>
              <a:t>4</a:t>
            </a:r>
            <a:r>
              <a:rPr lang="zh-CN" altLang="en-US" sz="1600" dirty="0" smtClean="0"/>
              <a:t>月</a:t>
            </a:r>
            <a:r>
              <a:rPr lang="en-US" altLang="zh-CN" sz="1600" dirty="0" smtClean="0"/>
              <a:t>30</a:t>
            </a:r>
            <a:r>
              <a:rPr lang="zh-CN" altLang="en-US" sz="1600" dirty="0" smtClean="0"/>
              <a:t>日前取得的不动产提供的融资租赁服务，选择适用简易计税方法。</a:t>
            </a:r>
          </a:p>
          <a:p>
            <a:pPr marL="228600" indent="-228600" defTabSz="449263">
              <a:lnSpc>
                <a:spcPct val="110000"/>
              </a:lnSpc>
            </a:pPr>
            <a:r>
              <a:rPr lang="en-US" altLang="zh-CN" sz="1600" dirty="0" smtClean="0"/>
              <a:t>(11)</a:t>
            </a:r>
            <a:r>
              <a:rPr lang="zh-CN" altLang="en-US" sz="1600" dirty="0" smtClean="0"/>
              <a:t>一般纳税人收取试点前开工的一级公路、二级公路、桥、闸通行费，选择适用简易计税方法。</a:t>
            </a:r>
          </a:p>
          <a:p>
            <a:pPr marL="228600" indent="-228600" defTabSz="449263">
              <a:lnSpc>
                <a:spcPct val="110000"/>
              </a:lnSpc>
            </a:pPr>
            <a:r>
              <a:rPr lang="en-US" altLang="zh-CN" sz="1600" dirty="0" smtClean="0"/>
              <a:t>(12)</a:t>
            </a:r>
            <a:r>
              <a:rPr lang="zh-CN" altLang="en-US" sz="1600" dirty="0" smtClean="0"/>
              <a:t>一般纳税人提供人力资源外包服务，选择适用简易计税方法。</a:t>
            </a:r>
          </a:p>
          <a:p>
            <a:pPr marL="228600" indent="-228600" defTabSz="449263">
              <a:lnSpc>
                <a:spcPct val="110000"/>
              </a:lnSpc>
            </a:pPr>
            <a:r>
              <a:rPr lang="en-US" altLang="zh-CN" sz="1600" dirty="0" smtClean="0"/>
              <a:t>(13)</a:t>
            </a:r>
            <a:r>
              <a:rPr lang="zh-CN" altLang="en-US" sz="1600" dirty="0" smtClean="0"/>
              <a:t>纳税人转让在</a:t>
            </a:r>
            <a:r>
              <a:rPr lang="en-US" altLang="zh-CN" sz="1600" dirty="0" smtClean="0"/>
              <a:t>2016</a:t>
            </a:r>
            <a:r>
              <a:rPr lang="zh-CN" altLang="en-US" sz="1600" dirty="0" smtClean="0"/>
              <a:t>年</a:t>
            </a:r>
            <a:r>
              <a:rPr lang="en-US" altLang="zh-CN" sz="1600" dirty="0" smtClean="0"/>
              <a:t>4</a:t>
            </a:r>
            <a:r>
              <a:rPr lang="zh-CN" altLang="en-US" sz="1600" dirty="0" smtClean="0"/>
              <a:t>月</a:t>
            </a:r>
            <a:r>
              <a:rPr lang="en-US" altLang="zh-CN" sz="1600" dirty="0" smtClean="0"/>
              <a:t>30</a:t>
            </a:r>
            <a:r>
              <a:rPr lang="zh-CN" altLang="en-US" sz="1600" dirty="0" smtClean="0"/>
              <a:t>日前取得的土地使用权，选择适用简易计税方法。</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idx="4294967295"/>
          </p:nvPr>
        </p:nvSpPr>
        <p:spPr>
          <a:xfrm>
            <a:off x="2484438" y="333375"/>
            <a:ext cx="6069012"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41986" name="内容占位符 2"/>
          <p:cNvSpPr>
            <a:spLocks noGrp="1"/>
          </p:cNvSpPr>
          <p:nvPr>
            <p:ph idx="4294967295"/>
          </p:nvPr>
        </p:nvSpPr>
        <p:spPr>
          <a:xfrm>
            <a:off x="539750" y="1052513"/>
            <a:ext cx="8135938" cy="5329237"/>
          </a:xfrm>
        </p:spPr>
        <p:txBody>
          <a:bodyPr/>
          <a:lstStyle/>
          <a:p>
            <a:pPr marL="228600" indent="-228600" defTabSz="449263">
              <a:lnSpc>
                <a:spcPct val="120000"/>
              </a:lnSpc>
            </a:pPr>
            <a:r>
              <a:rPr lang="en-US" altLang="zh-CN" smtClean="0"/>
              <a:t>3.</a:t>
            </a:r>
            <a:r>
              <a:rPr lang="zh-CN" altLang="en-US" smtClean="0"/>
              <a:t>根据增值税法的有关规定，适用</a:t>
            </a:r>
            <a:r>
              <a:rPr lang="en-US" altLang="zh-CN" smtClean="0"/>
              <a:t>3%</a:t>
            </a:r>
            <a:r>
              <a:rPr lang="zh-CN" altLang="en-US" smtClean="0"/>
              <a:t>征收率的某些一般纳税人和小规模纳税人可以减按</a:t>
            </a:r>
            <a:r>
              <a:rPr lang="en-US" altLang="zh-CN" smtClean="0"/>
              <a:t>2%</a:t>
            </a:r>
            <a:r>
              <a:rPr lang="zh-CN" altLang="en-US" smtClean="0"/>
              <a:t>计征增值税。</a:t>
            </a:r>
          </a:p>
          <a:p>
            <a:pPr marL="228600" indent="-228600" defTabSz="449263">
              <a:lnSpc>
                <a:spcPct val="120000"/>
              </a:lnSpc>
            </a:pPr>
            <a:r>
              <a:rPr lang="en-US" altLang="zh-CN" smtClean="0"/>
              <a:t>(1)</a:t>
            </a:r>
            <a:r>
              <a:rPr lang="zh-CN" altLang="en-US" smtClean="0"/>
              <a:t>一般纳税人销售自己使用过的不得从销项税额中抵扣且未抵扣进项税额的固定资产</a:t>
            </a:r>
            <a:r>
              <a:rPr lang="en-US" altLang="zh-CN" smtClean="0"/>
              <a:t>,</a:t>
            </a:r>
            <a:r>
              <a:rPr lang="zh-CN" altLang="en-US" smtClean="0"/>
              <a:t>按简易办法依</a:t>
            </a:r>
            <a:r>
              <a:rPr lang="en-US" altLang="zh-CN" smtClean="0"/>
              <a:t>3%</a:t>
            </a:r>
            <a:r>
              <a:rPr lang="zh-CN" altLang="en-US" smtClean="0"/>
              <a:t>的征收率减按</a:t>
            </a:r>
            <a:r>
              <a:rPr lang="en-US" altLang="zh-CN" smtClean="0"/>
              <a:t>2%</a:t>
            </a:r>
            <a:r>
              <a:rPr lang="zh-CN" altLang="en-US" smtClean="0"/>
              <a:t>征收增值税。</a:t>
            </a:r>
          </a:p>
          <a:p>
            <a:pPr marL="228600" indent="-228600" defTabSz="449263">
              <a:lnSpc>
                <a:spcPct val="120000"/>
              </a:lnSpc>
            </a:pPr>
            <a:r>
              <a:rPr lang="zh-CN" altLang="en-US" smtClean="0"/>
              <a:t>纳税人销售自己使用过的固定资产适用简易办法依照</a:t>
            </a:r>
            <a:r>
              <a:rPr lang="en-US" altLang="zh-CN" smtClean="0"/>
              <a:t>3%</a:t>
            </a:r>
            <a:r>
              <a:rPr lang="zh-CN" altLang="en-US" smtClean="0"/>
              <a:t>的征收率减按</a:t>
            </a:r>
            <a:r>
              <a:rPr lang="en-US" altLang="zh-CN" smtClean="0"/>
              <a:t>2%</a:t>
            </a:r>
            <a:r>
              <a:rPr lang="zh-CN" altLang="en-US" smtClean="0"/>
              <a:t>征收增值税</a:t>
            </a:r>
            <a:r>
              <a:rPr lang="en-US" altLang="zh-CN" smtClean="0"/>
              <a:t>,</a:t>
            </a:r>
            <a:r>
              <a:rPr lang="zh-CN" altLang="en-US" smtClean="0"/>
              <a:t>可以放弃减税</a:t>
            </a:r>
            <a:r>
              <a:rPr lang="en-US" altLang="zh-CN" smtClean="0"/>
              <a:t>,</a:t>
            </a:r>
            <a:r>
              <a:rPr lang="zh-CN" altLang="en-US" smtClean="0"/>
              <a:t>按照简易办法依照</a:t>
            </a:r>
            <a:r>
              <a:rPr lang="en-US" altLang="zh-CN" smtClean="0"/>
              <a:t>3%</a:t>
            </a:r>
            <a:r>
              <a:rPr lang="zh-CN" altLang="en-US" smtClean="0"/>
              <a:t>的征收率缴纳增值税</a:t>
            </a:r>
            <a:r>
              <a:rPr lang="en-US" altLang="zh-CN" smtClean="0"/>
              <a:t>,</a:t>
            </a:r>
            <a:r>
              <a:rPr lang="zh-CN" altLang="en-US" smtClean="0"/>
              <a:t>并可以开具增值税专用发票。</a:t>
            </a:r>
          </a:p>
          <a:p>
            <a:pPr marL="228600" indent="-228600" defTabSz="449263">
              <a:lnSpc>
                <a:spcPct val="120000"/>
              </a:lnSpc>
            </a:pPr>
            <a:r>
              <a:rPr lang="zh-CN" altLang="en-US" smtClean="0"/>
              <a:t>一般纳税人销售自己使用过的除固定资产以外的物品</a:t>
            </a:r>
            <a:r>
              <a:rPr lang="en-US" altLang="zh-CN" smtClean="0"/>
              <a:t>,</a:t>
            </a:r>
            <a:r>
              <a:rPr lang="zh-CN" altLang="en-US" smtClean="0"/>
              <a:t>应当按照适用税率征收增值税。</a:t>
            </a:r>
          </a:p>
          <a:p>
            <a:pPr marL="228600" indent="-228600" defTabSz="449263">
              <a:lnSpc>
                <a:spcPct val="120000"/>
              </a:lnSpc>
            </a:pPr>
            <a:r>
              <a:rPr lang="en-US" altLang="zh-CN" smtClean="0"/>
              <a:t>(2)</a:t>
            </a:r>
            <a:r>
              <a:rPr lang="zh-CN" altLang="en-US" smtClean="0"/>
              <a:t>小规模纳税人</a:t>
            </a:r>
            <a:r>
              <a:rPr lang="en-US" altLang="zh-CN" smtClean="0"/>
              <a:t>(</a:t>
            </a:r>
            <a:r>
              <a:rPr lang="zh-CN" altLang="en-US" smtClean="0"/>
              <a:t>除其他个人外</a:t>
            </a:r>
            <a:r>
              <a:rPr lang="en-US" altLang="zh-CN" smtClean="0"/>
              <a:t>)</a:t>
            </a:r>
            <a:r>
              <a:rPr lang="zh-CN" altLang="en-US" smtClean="0"/>
              <a:t>销售自己使用过的固定资产</a:t>
            </a:r>
            <a:r>
              <a:rPr lang="en-US" altLang="zh-CN" smtClean="0"/>
              <a:t>,</a:t>
            </a:r>
            <a:r>
              <a:rPr lang="zh-CN" altLang="en-US" smtClean="0"/>
              <a:t>减按</a:t>
            </a:r>
            <a:r>
              <a:rPr lang="en-US" altLang="zh-CN" smtClean="0"/>
              <a:t>2%</a:t>
            </a:r>
            <a:r>
              <a:rPr lang="zh-CN" altLang="en-US" smtClean="0"/>
              <a:t>的征收率征收增值税。</a:t>
            </a:r>
          </a:p>
          <a:p>
            <a:pPr marL="228600" indent="-228600" defTabSz="449263">
              <a:lnSpc>
                <a:spcPct val="120000"/>
              </a:lnSpc>
            </a:pPr>
            <a:r>
              <a:rPr lang="zh-CN" altLang="en-US" smtClean="0"/>
              <a:t>小规模纳税人销售自己使用过的除固定资产以外的物品</a:t>
            </a:r>
            <a:r>
              <a:rPr lang="en-US" altLang="zh-CN" smtClean="0"/>
              <a:t>,</a:t>
            </a:r>
            <a:r>
              <a:rPr lang="zh-CN" altLang="en-US" smtClean="0"/>
              <a:t>应按</a:t>
            </a:r>
            <a:r>
              <a:rPr lang="en-US" altLang="zh-CN" smtClean="0"/>
              <a:t>3%</a:t>
            </a:r>
            <a:r>
              <a:rPr lang="zh-CN" altLang="en-US" smtClean="0"/>
              <a:t>的征收率征收增值税。</a:t>
            </a:r>
          </a:p>
          <a:p>
            <a:pPr marL="228600" indent="-228600" defTabSz="449263">
              <a:lnSpc>
                <a:spcPct val="120000"/>
              </a:lnSpc>
            </a:pPr>
            <a:r>
              <a:rPr lang="en-US" altLang="zh-CN" smtClean="0"/>
              <a:t>(3)</a:t>
            </a:r>
            <a:r>
              <a:rPr lang="zh-CN" altLang="en-US" smtClean="0"/>
              <a:t>纳税人销售旧货</a:t>
            </a:r>
            <a:r>
              <a:rPr lang="en-US" altLang="zh-CN" smtClean="0"/>
              <a:t>,</a:t>
            </a:r>
            <a:r>
              <a:rPr lang="zh-CN" altLang="en-US" smtClean="0"/>
              <a:t>按照简易办法依照</a:t>
            </a:r>
            <a:r>
              <a:rPr lang="en-US" altLang="zh-CN" smtClean="0"/>
              <a:t>3%</a:t>
            </a:r>
            <a:r>
              <a:rPr lang="zh-CN" altLang="en-US" smtClean="0"/>
              <a:t>的征收率减按</a:t>
            </a:r>
            <a:r>
              <a:rPr lang="en-US" altLang="zh-CN" smtClean="0"/>
              <a:t>2%</a:t>
            </a:r>
            <a:r>
              <a:rPr lang="zh-CN" altLang="en-US" smtClean="0"/>
              <a:t>征收增值税。</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43010" name="内容占位符 2"/>
          <p:cNvSpPr>
            <a:spLocks noGrp="1"/>
          </p:cNvSpPr>
          <p:nvPr>
            <p:ph idx="1"/>
          </p:nvPr>
        </p:nvSpPr>
        <p:spPr>
          <a:xfrm>
            <a:off x="539750" y="1125538"/>
            <a:ext cx="8352730" cy="5256212"/>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七</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兼营</a:t>
            </a:r>
            <a:r>
              <a:rPr lang="zh-CN" altLang="en-US" sz="2200" dirty="0" smtClean="0">
                <a:solidFill>
                  <a:srgbClr val="000000"/>
                </a:solidFill>
                <a:latin typeface="楷体_GB2312"/>
                <a:ea typeface="楷体_GB2312"/>
                <a:cs typeface="楷体_GB2312"/>
              </a:rPr>
              <a:t>行为的</a:t>
            </a:r>
            <a:r>
              <a:rPr lang="zh-CN" altLang="zh-CN" sz="2200" dirty="0" smtClean="0">
                <a:solidFill>
                  <a:srgbClr val="000000"/>
                </a:solidFill>
                <a:latin typeface="楷体_GB2312"/>
                <a:ea typeface="楷体_GB2312"/>
                <a:cs typeface="楷体_GB2312"/>
              </a:rPr>
              <a:t>税率</a:t>
            </a:r>
            <a:r>
              <a:rPr lang="zh-CN" altLang="en-US" sz="2200" dirty="0" smtClean="0">
                <a:solidFill>
                  <a:srgbClr val="000000"/>
                </a:solidFill>
                <a:latin typeface="楷体_GB2312"/>
                <a:ea typeface="楷体_GB2312"/>
                <a:cs typeface="楷体_GB2312"/>
              </a:rPr>
              <a:t>选择</a:t>
            </a:r>
            <a:endParaRPr lang="zh-CN" altLang="zh-CN" sz="2200" dirty="0" smtClean="0">
              <a:solidFill>
                <a:srgbClr val="000000"/>
              </a:solidFill>
              <a:latin typeface="楷体_GB2312"/>
              <a:ea typeface="楷体_GB2312"/>
              <a:cs typeface="楷体_GB2312"/>
            </a:endParaRPr>
          </a:p>
          <a:p>
            <a:pPr marL="228600" indent="-228600" defTabSz="449263"/>
            <a:r>
              <a:rPr lang="zh-CN" altLang="zh-CN" dirty="0" smtClean="0"/>
              <a:t>纳税人发生应税销售行为适用不同税率或者征收率的</a:t>
            </a:r>
            <a:r>
              <a:rPr lang="en-US" altLang="zh-CN" dirty="0" smtClean="0"/>
              <a:t>,</a:t>
            </a:r>
            <a:r>
              <a:rPr lang="zh-CN" altLang="en-US" dirty="0" smtClean="0"/>
              <a:t>应当分别核算适用不同税率或者征收率的销售额。</a:t>
            </a:r>
          </a:p>
          <a:p>
            <a:pPr marL="228600" indent="-228600" defTabSz="449263"/>
            <a:r>
              <a:rPr lang="zh-CN" altLang="zh-CN" dirty="0" smtClean="0"/>
              <a:t>纳税人发生应税销售行为适用不同税率或者征收率</a:t>
            </a:r>
            <a:r>
              <a:rPr lang="en-US" altLang="zh-CN" dirty="0" smtClean="0"/>
              <a:t>,</a:t>
            </a:r>
            <a:r>
              <a:rPr lang="zh-CN" altLang="en-US" dirty="0" smtClean="0"/>
              <a:t>未分别核算销售额的</a:t>
            </a:r>
            <a:r>
              <a:rPr lang="en-US" altLang="zh-CN" dirty="0" smtClean="0"/>
              <a:t>,</a:t>
            </a:r>
            <a:r>
              <a:rPr lang="zh-CN" altLang="en-US" dirty="0" smtClean="0"/>
              <a:t>按照以下方法适用税率或者征收率</a:t>
            </a:r>
            <a:r>
              <a:rPr lang="en-US" altLang="zh-CN" dirty="0" smtClean="0"/>
              <a:t>:</a:t>
            </a:r>
          </a:p>
          <a:p>
            <a:pPr marL="228600" indent="-228600" defTabSz="449263"/>
            <a:r>
              <a:rPr lang="zh-CN" altLang="en-US" dirty="0" smtClean="0"/>
              <a:t>（</a:t>
            </a:r>
            <a:r>
              <a:rPr lang="en-US" altLang="zh-CN" dirty="0" smtClean="0"/>
              <a:t>1</a:t>
            </a:r>
            <a:r>
              <a:rPr lang="zh-CN" altLang="en-US" dirty="0" smtClean="0"/>
              <a:t>）兼有不同税率的应税销售行为</a:t>
            </a:r>
            <a:r>
              <a:rPr lang="en-US" altLang="zh-CN" dirty="0" smtClean="0"/>
              <a:t>,</a:t>
            </a:r>
            <a:r>
              <a:rPr lang="zh-CN" altLang="en-US" dirty="0" smtClean="0"/>
              <a:t>从高适用税率。</a:t>
            </a:r>
          </a:p>
          <a:p>
            <a:pPr marL="228600" indent="-228600" defTabSz="449263"/>
            <a:r>
              <a:rPr lang="zh-CN" altLang="en-US" dirty="0" smtClean="0"/>
              <a:t>（</a:t>
            </a:r>
            <a:r>
              <a:rPr lang="en-US" altLang="zh-CN" dirty="0" smtClean="0"/>
              <a:t>2</a:t>
            </a:r>
            <a:r>
              <a:rPr lang="zh-CN" altLang="en-US" dirty="0" smtClean="0"/>
              <a:t>）兼有不同征收率的应税销售行为</a:t>
            </a:r>
            <a:r>
              <a:rPr lang="en-US" altLang="zh-CN" dirty="0" smtClean="0"/>
              <a:t>,</a:t>
            </a:r>
            <a:r>
              <a:rPr lang="zh-CN" altLang="en-US" dirty="0" smtClean="0"/>
              <a:t>从高适用征收率。</a:t>
            </a:r>
          </a:p>
          <a:p>
            <a:pPr marL="228600" indent="-228600" defTabSz="449263"/>
            <a:r>
              <a:rPr lang="zh-CN" altLang="en-US" dirty="0" smtClean="0"/>
              <a:t>（</a:t>
            </a:r>
            <a:r>
              <a:rPr lang="en-US" altLang="zh-CN" dirty="0" smtClean="0"/>
              <a:t>3</a:t>
            </a:r>
            <a:r>
              <a:rPr lang="zh-CN" altLang="en-US" dirty="0" smtClean="0"/>
              <a:t>）兼有不同税率和征收率的应税销售行为</a:t>
            </a:r>
            <a:r>
              <a:rPr lang="en-US" altLang="zh-CN" dirty="0" smtClean="0"/>
              <a:t>,</a:t>
            </a:r>
            <a:r>
              <a:rPr lang="zh-CN" altLang="en-US" dirty="0" smtClean="0"/>
              <a:t>从高适用税率。</a:t>
            </a:r>
          </a:p>
          <a:p>
            <a:pPr marL="228600" indent="-228600" defTabSz="449263"/>
            <a:r>
              <a:rPr lang="zh-CN" altLang="en-US" dirty="0" smtClean="0"/>
              <a:t>（</a:t>
            </a:r>
            <a:r>
              <a:rPr lang="en-US" altLang="zh-CN" dirty="0" smtClean="0"/>
              <a:t>4</a:t>
            </a:r>
            <a:r>
              <a:rPr lang="zh-CN" altLang="en-US" dirty="0" smtClean="0"/>
              <a:t>）纳税人销售活动板房、机器设备、钢结构件等自产货物的同时提供建筑、安装服务，不属于混合销售，应分别核算货物和建筑服务的销售额，分别适用不同的税率或者征收率。</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a:xfrm>
            <a:off x="2339975" y="260350"/>
            <a:ext cx="5905500"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44034" name="内容占位符 2"/>
          <p:cNvSpPr>
            <a:spLocks noGrp="1"/>
          </p:cNvSpPr>
          <p:nvPr>
            <p:ph idx="1"/>
          </p:nvPr>
        </p:nvSpPr>
        <p:spPr>
          <a:xfrm>
            <a:off x="468313" y="1125538"/>
            <a:ext cx="8351837" cy="5256212"/>
          </a:xfrm>
        </p:spPr>
        <p:txBody>
          <a:bodyPr/>
          <a:lstStyle/>
          <a:p>
            <a:pPr marL="228600" indent="-228600" defTabSz="449263"/>
            <a:r>
              <a:rPr lang="zh-CN" altLang="en-US" dirty="0" smtClean="0"/>
              <a:t>增值税一般纳税人发生应税销售行为，除适用简易征税办法外的，均适用一般计税方法计算缴纳增值税</a:t>
            </a:r>
            <a:r>
              <a:rPr lang="en-US" altLang="zh-CN" dirty="0" smtClean="0"/>
              <a:t>,</a:t>
            </a:r>
            <a:r>
              <a:rPr lang="zh-CN" altLang="en-US" dirty="0" smtClean="0"/>
              <a:t>应纳税额等于当期销项税额抵扣当期进项税额后的余额。其计算公式如下</a:t>
            </a:r>
            <a:r>
              <a:rPr lang="en-US" altLang="zh-CN" dirty="0" smtClean="0"/>
              <a:t>:</a:t>
            </a:r>
          </a:p>
          <a:p>
            <a:pPr marL="228600" indent="-228600" defTabSz="449263"/>
            <a:r>
              <a:rPr lang="zh-CN" altLang="en-US" dirty="0" smtClean="0"/>
              <a:t>当期应纳税额</a:t>
            </a:r>
            <a:r>
              <a:rPr lang="en-US" altLang="zh-CN" dirty="0" smtClean="0"/>
              <a:t>=</a:t>
            </a:r>
            <a:r>
              <a:rPr lang="zh-CN" altLang="en-US" dirty="0" smtClean="0"/>
              <a:t>当期销项税额</a:t>
            </a:r>
            <a:r>
              <a:rPr lang="en-US" altLang="zh-CN" dirty="0" smtClean="0"/>
              <a:t>-</a:t>
            </a:r>
            <a:r>
              <a:rPr lang="zh-CN" altLang="en-US" dirty="0" smtClean="0"/>
              <a:t>当期进项税额   </a:t>
            </a:r>
          </a:p>
          <a:p>
            <a:pPr marL="228600" indent="-228600" defTabSz="449263">
              <a:buFont typeface="Arial" charset="0"/>
              <a:buNone/>
            </a:pPr>
            <a:r>
              <a:rPr lang="zh-CN" altLang="en-US" dirty="0" smtClean="0"/>
              <a:t>  　　　　　　</a:t>
            </a:r>
            <a:r>
              <a:rPr lang="en-US" altLang="zh-CN" dirty="0" smtClean="0"/>
              <a:t>=</a:t>
            </a:r>
            <a:r>
              <a:rPr lang="zh-CN" altLang="en-US" dirty="0" smtClean="0"/>
              <a:t>当期销售额</a:t>
            </a:r>
            <a:r>
              <a:rPr lang="en-US" altLang="zh-CN" dirty="0" smtClean="0"/>
              <a:t>×</a:t>
            </a:r>
            <a:r>
              <a:rPr lang="zh-CN" altLang="en-US" dirty="0" smtClean="0"/>
              <a:t>适用税率</a:t>
            </a:r>
            <a:r>
              <a:rPr lang="en-US" altLang="zh-CN" dirty="0" smtClean="0"/>
              <a:t>-</a:t>
            </a:r>
            <a:r>
              <a:rPr lang="zh-CN" altLang="en-US" dirty="0" smtClean="0"/>
              <a:t>当期进项税额</a:t>
            </a:r>
          </a:p>
          <a:p>
            <a:pPr marL="228600" indent="-228600" defTabSz="449263"/>
            <a:endParaRPr lang="zh-CN" altLang="en-US" sz="1200" dirty="0" smtClean="0"/>
          </a:p>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一、销项税额的计算</a:t>
            </a:r>
          </a:p>
          <a:p>
            <a:pPr marL="228600" indent="-228600" defTabSz="449263"/>
            <a:r>
              <a:rPr lang="zh-CN" altLang="zh-CN" dirty="0" smtClean="0"/>
              <a:t>销项税额</a:t>
            </a:r>
            <a:r>
              <a:rPr lang="zh-CN" altLang="en-US" dirty="0" smtClean="0"/>
              <a:t>，</a:t>
            </a:r>
            <a:r>
              <a:rPr lang="zh-CN" altLang="zh-CN" dirty="0" smtClean="0"/>
              <a:t>是指纳税人发生应税销售行为时</a:t>
            </a:r>
            <a:r>
              <a:rPr lang="en-US" altLang="zh-CN" dirty="0" smtClean="0"/>
              <a:t>,</a:t>
            </a:r>
            <a:r>
              <a:rPr lang="zh-CN" altLang="en-US" dirty="0" smtClean="0"/>
              <a:t>按照销售额和规定的税率计算并向购买方收取的增值税税额。销项税额的计算公式为</a:t>
            </a:r>
            <a:r>
              <a:rPr lang="en-US" altLang="zh-CN" dirty="0" smtClean="0"/>
              <a:t>:</a:t>
            </a:r>
          </a:p>
          <a:p>
            <a:pPr marL="228600" indent="-228600" defTabSz="449263"/>
            <a:r>
              <a:rPr lang="zh-CN" altLang="en-US" dirty="0" smtClean="0"/>
              <a:t>销项税额</a:t>
            </a:r>
            <a:r>
              <a:rPr lang="en-US" altLang="zh-CN" dirty="0" smtClean="0"/>
              <a:t>=</a:t>
            </a:r>
            <a:r>
              <a:rPr lang="zh-CN" altLang="en-US" dirty="0" smtClean="0"/>
              <a:t>销售额</a:t>
            </a:r>
            <a:r>
              <a:rPr lang="en-US" altLang="zh-CN" dirty="0" smtClean="0"/>
              <a:t>×</a:t>
            </a:r>
            <a:r>
              <a:rPr lang="zh-CN" altLang="en-US" dirty="0" smtClean="0"/>
              <a:t>适用税率</a:t>
            </a:r>
          </a:p>
          <a:p>
            <a:pPr marL="228600" indent="-228600" defTabSz="449263"/>
            <a:r>
              <a:rPr lang="zh-CN" altLang="en-US" dirty="0" smtClean="0"/>
              <a:t>增值税是价外税</a:t>
            </a:r>
            <a:r>
              <a:rPr lang="en-US" altLang="zh-CN" dirty="0" smtClean="0"/>
              <a:t>,</a:t>
            </a:r>
            <a:r>
              <a:rPr lang="zh-CN" altLang="en-US" dirty="0" smtClean="0"/>
              <a:t>公式中的销售额是不包括收取的销项税额的销售额。 </a:t>
            </a:r>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idx="4294967295"/>
          </p:nvPr>
        </p:nvSpPr>
        <p:spPr>
          <a:xfrm>
            <a:off x="2195513" y="333375"/>
            <a:ext cx="6337300" cy="503238"/>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45058" name="内容占位符 2"/>
          <p:cNvSpPr>
            <a:spLocks noGrp="1"/>
          </p:cNvSpPr>
          <p:nvPr>
            <p:ph idx="4294967295"/>
          </p:nvPr>
        </p:nvSpPr>
        <p:spPr>
          <a:xfrm>
            <a:off x="468313" y="908050"/>
            <a:ext cx="8280400" cy="5473700"/>
          </a:xfrm>
        </p:spPr>
        <p:txBody>
          <a:bodyPr/>
          <a:lstStyle/>
          <a:p>
            <a:pPr marL="228600" indent="-228600" defTabSz="449263">
              <a:lnSpc>
                <a:spcPct val="12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一</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一般销售方式下销售额</a:t>
            </a:r>
            <a:r>
              <a:rPr lang="zh-CN" altLang="en-US" sz="2000" dirty="0" smtClean="0">
                <a:solidFill>
                  <a:srgbClr val="000000"/>
                </a:solidFill>
                <a:latin typeface="楷体_GB2312"/>
                <a:ea typeface="楷体_GB2312"/>
                <a:cs typeface="楷体_GB2312"/>
              </a:rPr>
              <a:t>的确定</a:t>
            </a:r>
            <a:endParaRPr lang="zh-CN" altLang="zh-CN" sz="2000" dirty="0" smtClean="0">
              <a:solidFill>
                <a:srgbClr val="000000"/>
              </a:solidFill>
              <a:latin typeface="楷体_GB2312"/>
              <a:ea typeface="楷体_GB2312"/>
              <a:cs typeface="楷体_GB2312"/>
            </a:endParaRPr>
          </a:p>
          <a:p>
            <a:pPr marL="228600" indent="-228600" defTabSz="449263">
              <a:lnSpc>
                <a:spcPct val="120000"/>
              </a:lnSpc>
            </a:pPr>
            <a:r>
              <a:rPr lang="zh-CN" altLang="en-US" sz="1600" dirty="0" smtClean="0"/>
              <a:t>销售额是指纳税人发生应税销售行为时向购买方收取的全部价款和价外费用</a:t>
            </a:r>
            <a:r>
              <a:rPr lang="en-US" altLang="zh-CN" sz="1600" dirty="0" smtClean="0"/>
              <a:t>,</a:t>
            </a:r>
            <a:r>
              <a:rPr lang="zh-CN" altLang="en-US" sz="1600" dirty="0" smtClean="0"/>
              <a:t>但不包括收取的销项税额。 </a:t>
            </a:r>
            <a:endParaRPr lang="zh-CN" altLang="zh-CN" sz="1600" dirty="0" smtClean="0"/>
          </a:p>
          <a:p>
            <a:pPr marL="228600" indent="-228600" defTabSz="449263">
              <a:lnSpc>
                <a:spcPct val="120000"/>
              </a:lnSpc>
            </a:pPr>
            <a:r>
              <a:rPr lang="zh-CN" altLang="zh-CN" sz="1600" dirty="0" smtClean="0"/>
              <a:t>价外费用</a:t>
            </a:r>
            <a:r>
              <a:rPr lang="zh-CN" altLang="en-US" sz="1600" dirty="0" smtClean="0"/>
              <a:t>，</a:t>
            </a:r>
            <a:r>
              <a:rPr lang="zh-CN" altLang="zh-CN" sz="1600" dirty="0" smtClean="0"/>
              <a:t>是指价外收取的各种性质的费</a:t>
            </a:r>
            <a:r>
              <a:rPr lang="zh-CN" altLang="en-US" sz="1600" dirty="0" smtClean="0"/>
              <a:t>用</a:t>
            </a:r>
            <a:r>
              <a:rPr lang="en-US" altLang="zh-CN" sz="1600" dirty="0" smtClean="0"/>
              <a:t>,</a:t>
            </a:r>
            <a:r>
              <a:rPr lang="zh-CN" altLang="en-US" sz="1600" dirty="0" smtClean="0"/>
              <a:t>但下列项目不包括在内</a:t>
            </a:r>
            <a:r>
              <a:rPr lang="en-US" altLang="zh-CN" sz="1600" dirty="0" smtClean="0"/>
              <a:t>:</a:t>
            </a:r>
          </a:p>
          <a:p>
            <a:pPr marL="228600" indent="-228600" defTabSz="449263">
              <a:lnSpc>
                <a:spcPct val="120000"/>
              </a:lnSpc>
            </a:pPr>
            <a:r>
              <a:rPr lang="en-US" altLang="zh-CN" sz="1600" dirty="0" smtClean="0"/>
              <a:t>(1)</a:t>
            </a:r>
            <a:r>
              <a:rPr lang="zh-CN" altLang="en-US" sz="1600" dirty="0" smtClean="0"/>
              <a:t>受托加工应征消费税的消费品所代收代缴的消费税。</a:t>
            </a:r>
          </a:p>
          <a:p>
            <a:pPr marL="228600" indent="-228600" defTabSz="449263">
              <a:lnSpc>
                <a:spcPct val="120000"/>
              </a:lnSpc>
            </a:pPr>
            <a:r>
              <a:rPr lang="en-US" altLang="zh-CN" sz="1600" dirty="0" smtClean="0"/>
              <a:t>(2)</a:t>
            </a:r>
            <a:r>
              <a:rPr lang="zh-CN" altLang="en-US" sz="1600" dirty="0" smtClean="0"/>
              <a:t>同时符合以下条件代为收取的政府性基金或者行政事业性收费</a:t>
            </a:r>
            <a:r>
              <a:rPr lang="en-US" altLang="zh-CN" sz="1600" dirty="0" smtClean="0"/>
              <a:t>:①</a:t>
            </a:r>
            <a:r>
              <a:rPr lang="zh-CN" altLang="en-US" sz="1600" dirty="0" smtClean="0"/>
              <a:t>由国务院或者财政部批准设立的政府性基金</a:t>
            </a:r>
            <a:r>
              <a:rPr lang="en-US" altLang="zh-CN" sz="1600" dirty="0" smtClean="0"/>
              <a:t>,</a:t>
            </a:r>
            <a:r>
              <a:rPr lang="zh-CN" altLang="en-US" sz="1600" dirty="0" smtClean="0"/>
              <a:t>由国务院或者省级人民政府及其财政、价格主管部门批准设立的行政事业性收费</a:t>
            </a:r>
            <a:r>
              <a:rPr lang="en-US" altLang="zh-CN" sz="1600" dirty="0" smtClean="0"/>
              <a:t>;②</a:t>
            </a:r>
            <a:r>
              <a:rPr lang="zh-CN" altLang="en-US" sz="1600" dirty="0" smtClean="0"/>
              <a:t>收取时开具省级以上财政部门印制的财政票据</a:t>
            </a:r>
            <a:r>
              <a:rPr lang="en-US" altLang="zh-CN" sz="1600" dirty="0" smtClean="0"/>
              <a:t>;③</a:t>
            </a:r>
            <a:r>
              <a:rPr lang="zh-CN" altLang="en-US" sz="1600" dirty="0" smtClean="0"/>
              <a:t>所收款项全额上缴财政。</a:t>
            </a:r>
          </a:p>
          <a:p>
            <a:pPr marL="228600" indent="-228600" defTabSz="449263">
              <a:lnSpc>
                <a:spcPct val="120000"/>
              </a:lnSpc>
            </a:pPr>
            <a:r>
              <a:rPr lang="en-US" altLang="zh-CN" sz="1600" dirty="0" smtClean="0"/>
              <a:t>(3)</a:t>
            </a:r>
            <a:r>
              <a:rPr lang="zh-CN" altLang="en-US" sz="1600" dirty="0" smtClean="0"/>
              <a:t>以委托方名义开具发票代委托方收取的款项。</a:t>
            </a:r>
          </a:p>
          <a:p>
            <a:pPr marL="228600" indent="-228600" defTabSz="449263">
              <a:lnSpc>
                <a:spcPct val="120000"/>
              </a:lnSpc>
            </a:pPr>
            <a:r>
              <a:rPr lang="en-US" altLang="zh-CN" sz="1600" dirty="0" smtClean="0"/>
              <a:t>(4)</a:t>
            </a:r>
            <a:r>
              <a:rPr lang="zh-CN" altLang="en-US" sz="1600" dirty="0" smtClean="0"/>
              <a:t>销售货物的同时代办保险等而向购买方收取的保险费</a:t>
            </a:r>
            <a:r>
              <a:rPr lang="en-US" altLang="zh-CN" sz="1600" dirty="0" smtClean="0"/>
              <a:t>,</a:t>
            </a:r>
            <a:r>
              <a:rPr lang="zh-CN" altLang="en-US" sz="1600" dirty="0" smtClean="0"/>
              <a:t>以及向购买方收取的代购买方缴纳的车辆购置税、车辆牌照费。</a:t>
            </a:r>
          </a:p>
          <a:p>
            <a:pPr marL="228600" indent="-228600" defTabSz="449263">
              <a:lnSpc>
                <a:spcPct val="120000"/>
              </a:lnSpc>
            </a:pPr>
            <a:r>
              <a:rPr lang="zh-CN" altLang="en-US" sz="1600" dirty="0" smtClean="0"/>
              <a:t>凡随同应税销售行为向购买方收取的价外费用</a:t>
            </a:r>
            <a:r>
              <a:rPr lang="en-US" altLang="zh-CN" sz="1600" dirty="0" smtClean="0"/>
              <a:t>,</a:t>
            </a:r>
            <a:r>
              <a:rPr lang="zh-CN" altLang="en-US" sz="1600" dirty="0" smtClean="0"/>
              <a:t>无论其会计制度如何核算</a:t>
            </a:r>
            <a:r>
              <a:rPr lang="en-US" altLang="zh-CN" sz="1600" dirty="0" smtClean="0"/>
              <a:t>,</a:t>
            </a:r>
            <a:r>
              <a:rPr lang="zh-CN" altLang="en-US" sz="1600" dirty="0" smtClean="0"/>
              <a:t>均应并入销售额计算应纳税额。</a:t>
            </a:r>
          </a:p>
          <a:p>
            <a:pPr marL="228600" indent="-228600" defTabSz="449263">
              <a:lnSpc>
                <a:spcPct val="120000"/>
              </a:lnSpc>
            </a:pPr>
            <a:r>
              <a:rPr lang="zh-CN" altLang="en-US" sz="1600" dirty="0" smtClean="0"/>
              <a:t>对增值税一般纳税人</a:t>
            </a:r>
            <a:r>
              <a:rPr lang="en-US" altLang="zh-CN" sz="1600" dirty="0" smtClean="0"/>
              <a:t>(</a:t>
            </a:r>
            <a:r>
              <a:rPr lang="zh-CN" altLang="en-US" sz="1600" dirty="0" smtClean="0"/>
              <a:t>包括纳税人自己或代其他部门</a:t>
            </a:r>
            <a:r>
              <a:rPr lang="en-US" altLang="zh-CN" sz="1600" dirty="0" smtClean="0"/>
              <a:t>)</a:t>
            </a:r>
            <a:r>
              <a:rPr lang="zh-CN" altLang="en-US" sz="1600" dirty="0" smtClean="0"/>
              <a:t>向购买方收取的价外费用和逾期包装物押金</a:t>
            </a:r>
            <a:r>
              <a:rPr lang="en-US" altLang="zh-CN" sz="1600" dirty="0" smtClean="0"/>
              <a:t>,</a:t>
            </a:r>
            <a:r>
              <a:rPr lang="zh-CN" altLang="en-US" sz="1600" dirty="0" smtClean="0"/>
              <a:t>应视为含增值税收入</a:t>
            </a:r>
            <a:r>
              <a:rPr lang="en-US" altLang="zh-CN" sz="1600" dirty="0" smtClean="0"/>
              <a:t>,</a:t>
            </a:r>
            <a:r>
              <a:rPr lang="zh-CN" altLang="en-US" sz="1600" dirty="0" smtClean="0"/>
              <a:t>在征税时换算成不含税收入</a:t>
            </a:r>
            <a:r>
              <a:rPr lang="en-US" altLang="zh-CN" sz="1600" dirty="0" smtClean="0"/>
              <a:t>,</a:t>
            </a:r>
            <a:r>
              <a:rPr lang="zh-CN" altLang="en-US" sz="1600" dirty="0" smtClean="0"/>
              <a:t>再并入销售额。</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a:xfrm>
            <a:off x="2268538" y="333375"/>
            <a:ext cx="6048375"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46082" name="内容占位符 2"/>
          <p:cNvSpPr>
            <a:spLocks noGrp="1"/>
          </p:cNvSpPr>
          <p:nvPr>
            <p:ph idx="1"/>
          </p:nvPr>
        </p:nvSpPr>
        <p:spPr>
          <a:xfrm>
            <a:off x="611188" y="1196975"/>
            <a:ext cx="8208962"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特殊销售方式下销售额</a:t>
            </a:r>
            <a:r>
              <a:rPr lang="zh-CN" altLang="en-US" sz="2200" dirty="0" smtClean="0">
                <a:solidFill>
                  <a:srgbClr val="000000"/>
                </a:solidFill>
                <a:latin typeface="楷体_GB2312"/>
                <a:ea typeface="楷体_GB2312"/>
                <a:cs typeface="楷体_GB2312"/>
              </a:rPr>
              <a:t>的确定</a:t>
            </a:r>
            <a:endParaRPr lang="zh-CN" altLang="zh-CN" sz="2200" dirty="0" smtClean="0">
              <a:solidFill>
                <a:srgbClr val="000000"/>
              </a:solidFill>
              <a:latin typeface="楷体_GB2312"/>
              <a:ea typeface="楷体_GB2312"/>
              <a:cs typeface="楷体_GB2312"/>
            </a:endParaRPr>
          </a:p>
          <a:p>
            <a:pPr marL="228600" indent="-228600" defTabSz="449263">
              <a:lnSpc>
                <a:spcPct val="140000"/>
              </a:lnSpc>
            </a:pPr>
            <a:r>
              <a:rPr lang="zh-CN" altLang="zh-CN" dirty="0" smtClean="0"/>
              <a:t>采取折扣方式销售</a:t>
            </a:r>
          </a:p>
          <a:p>
            <a:pPr marL="228600" indent="-228600" defTabSz="449263">
              <a:lnSpc>
                <a:spcPct val="140000"/>
              </a:lnSpc>
            </a:pPr>
            <a:r>
              <a:rPr lang="zh-CN" altLang="zh-CN" dirty="0" smtClean="0"/>
              <a:t>采取以旧换新方式销售</a:t>
            </a:r>
          </a:p>
          <a:p>
            <a:pPr marL="228600" indent="-228600" defTabSz="449263">
              <a:lnSpc>
                <a:spcPct val="140000"/>
              </a:lnSpc>
            </a:pPr>
            <a:r>
              <a:rPr lang="zh-CN" altLang="zh-CN" dirty="0" smtClean="0"/>
              <a:t>采取还本销售方式销售</a:t>
            </a:r>
          </a:p>
          <a:p>
            <a:pPr marL="228600" indent="-228600" defTabSz="449263">
              <a:lnSpc>
                <a:spcPct val="140000"/>
              </a:lnSpc>
            </a:pPr>
            <a:r>
              <a:rPr lang="zh-CN" altLang="zh-CN" dirty="0" smtClean="0"/>
              <a:t>采取以物易物方式销售</a:t>
            </a:r>
          </a:p>
          <a:p>
            <a:pPr marL="228600" indent="-228600" defTabSz="449263">
              <a:lnSpc>
                <a:spcPct val="140000"/>
              </a:lnSpc>
            </a:pPr>
            <a:r>
              <a:rPr lang="zh-CN" altLang="en-US" dirty="0" smtClean="0"/>
              <a:t>直销企业的税务处理</a:t>
            </a:r>
          </a:p>
          <a:p>
            <a:pPr marL="228600" indent="-228600" defTabSz="449263">
              <a:lnSpc>
                <a:spcPct val="140000"/>
              </a:lnSpc>
            </a:pPr>
            <a:r>
              <a:rPr lang="zh-CN" altLang="zh-CN" dirty="0" smtClean="0"/>
              <a:t>包装物押金</a:t>
            </a:r>
            <a:r>
              <a:rPr lang="zh-CN" altLang="en-US" dirty="0" smtClean="0"/>
              <a:t>的税务处理</a:t>
            </a:r>
            <a:endParaRPr lang="zh-CN" altLang="zh-CN" dirty="0" smtClean="0"/>
          </a:p>
          <a:p>
            <a:pPr marL="228600" indent="-228600" defTabSz="449263">
              <a:lnSpc>
                <a:spcPct val="140000"/>
              </a:lnSpc>
            </a:pPr>
            <a:r>
              <a:rPr lang="zh-CN" altLang="en-US" dirty="0" smtClean="0"/>
              <a:t>贷款服务的销售额 </a:t>
            </a:r>
            <a:endParaRPr lang="en-US" altLang="zh-CN" dirty="0" smtClean="0"/>
          </a:p>
          <a:p>
            <a:pPr marL="228600" indent="-228600" defTabSz="449263">
              <a:lnSpc>
                <a:spcPct val="140000"/>
              </a:lnSpc>
            </a:pPr>
            <a:r>
              <a:rPr lang="zh-CN" altLang="en-US" dirty="0" smtClean="0"/>
              <a:t>直接收费金融服务的销售额 </a:t>
            </a:r>
            <a:endParaRPr lang="zh-CN" altLang="zh-CN" dirty="0" smtClean="0"/>
          </a:p>
          <a:p>
            <a:pPr marL="228600" indent="-228600" defTabSz="449263">
              <a:lnSpc>
                <a:spcPct val="140000"/>
              </a:lnSpc>
              <a:spcBef>
                <a:spcPct val="0"/>
              </a:spcBef>
              <a:buClr>
                <a:srgbClr val="486AC1"/>
              </a:buClr>
              <a:buFont typeface="Arial" charset="0"/>
              <a:buNone/>
            </a:pPr>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idx="4294967295"/>
          </p:nvPr>
        </p:nvSpPr>
        <p:spPr>
          <a:xfrm>
            <a:off x="2195513" y="333375"/>
            <a:ext cx="5184775"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47106" name="内容占位符 2"/>
          <p:cNvSpPr>
            <a:spLocks noGrp="1"/>
          </p:cNvSpPr>
          <p:nvPr>
            <p:ph idx="4294967295"/>
          </p:nvPr>
        </p:nvSpPr>
        <p:spPr>
          <a:xfrm>
            <a:off x="684213" y="1196975"/>
            <a:ext cx="8135937"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按差额确定</a:t>
            </a:r>
            <a:r>
              <a:rPr lang="zh-CN" altLang="zh-CN" sz="2200" dirty="0" smtClean="0">
                <a:solidFill>
                  <a:srgbClr val="000000"/>
                </a:solidFill>
                <a:latin typeface="楷体_GB2312"/>
                <a:ea typeface="楷体_GB2312"/>
                <a:cs typeface="楷体_GB2312"/>
              </a:rPr>
              <a:t>销售额</a:t>
            </a:r>
          </a:p>
          <a:p>
            <a:pPr marL="228600" indent="-228600" defTabSz="449263"/>
            <a:r>
              <a:rPr lang="zh-CN" altLang="en-US" dirty="0" smtClean="0"/>
              <a:t>金融商品转让的销售额</a:t>
            </a:r>
          </a:p>
          <a:p>
            <a:pPr marL="228600" indent="-228600" defTabSz="449263"/>
            <a:r>
              <a:rPr lang="zh-CN" altLang="en-US" dirty="0" smtClean="0"/>
              <a:t>经纪代理服务的销售额 </a:t>
            </a:r>
          </a:p>
          <a:p>
            <a:pPr marL="228600" indent="-228600" defTabSz="449263"/>
            <a:r>
              <a:rPr lang="zh-CN" altLang="en-US" dirty="0" smtClean="0"/>
              <a:t>融资租赁和融资性售后回租业务的销售额</a:t>
            </a:r>
          </a:p>
          <a:p>
            <a:pPr marL="228600" indent="-228600" defTabSz="449263"/>
            <a:r>
              <a:rPr lang="zh-CN" altLang="en-US" dirty="0" smtClean="0"/>
              <a:t>航空运输服务的销售额</a:t>
            </a:r>
          </a:p>
          <a:p>
            <a:pPr marL="228600" indent="-228600" defTabSz="449263"/>
            <a:r>
              <a:rPr lang="zh-CN" altLang="en-US" dirty="0" smtClean="0"/>
              <a:t>客运场站服务的销售额</a:t>
            </a:r>
          </a:p>
          <a:p>
            <a:pPr marL="228600" indent="-228600" defTabSz="449263"/>
            <a:r>
              <a:rPr lang="zh-CN" altLang="en-US" dirty="0" smtClean="0"/>
              <a:t>旅游服务的销售额</a:t>
            </a:r>
          </a:p>
          <a:p>
            <a:pPr marL="228600" indent="-228600" defTabSz="449263"/>
            <a:r>
              <a:rPr lang="zh-CN" altLang="en-US" dirty="0" smtClean="0"/>
              <a:t>建筑服务的销售额</a:t>
            </a:r>
          </a:p>
          <a:p>
            <a:pPr marL="228600" indent="-228600" defTabSz="449263"/>
            <a:r>
              <a:rPr lang="zh-CN" altLang="en-US" dirty="0" smtClean="0"/>
              <a:t>房地产项目的销售额</a:t>
            </a:r>
            <a:endParaRPr lang="en-US" altLang="zh-CN"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idx="4294967295"/>
          </p:nvPr>
        </p:nvSpPr>
        <p:spPr>
          <a:xfrm>
            <a:off x="2268538" y="333375"/>
            <a:ext cx="6264275"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48130" name="内容占位符 2"/>
          <p:cNvSpPr>
            <a:spLocks noGrp="1"/>
          </p:cNvSpPr>
          <p:nvPr>
            <p:ph idx="4294967295"/>
          </p:nvPr>
        </p:nvSpPr>
        <p:spPr>
          <a:xfrm>
            <a:off x="539750" y="1052513"/>
            <a:ext cx="8064500" cy="5329237"/>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rPr>
              <a:t>视同发生应税销售行为的销售额的确定</a:t>
            </a:r>
            <a:r>
              <a:rPr lang="zh-CN" altLang="en-US" dirty="0" smtClean="0"/>
              <a:t> </a:t>
            </a:r>
            <a:endParaRPr lang="zh-CN" altLang="zh-CN" sz="2200" b="1" dirty="0" smtClean="0">
              <a:solidFill>
                <a:srgbClr val="000000"/>
              </a:solidFill>
              <a:latin typeface="楷体_GB2312"/>
              <a:ea typeface="楷体_GB2312"/>
              <a:cs typeface="楷体_GB2312"/>
            </a:endParaRPr>
          </a:p>
          <a:p>
            <a:pPr marL="228600" indent="-228600" defTabSz="449263"/>
            <a:r>
              <a:rPr lang="zh-CN" altLang="zh-CN" dirty="0" smtClean="0"/>
              <a:t>税法规定</a:t>
            </a:r>
            <a:r>
              <a:rPr lang="en-US" altLang="zh-CN" dirty="0" smtClean="0"/>
              <a:t>,</a:t>
            </a:r>
            <a:r>
              <a:rPr lang="zh-CN" altLang="en-US" dirty="0" smtClean="0"/>
              <a:t>纳税人发生应税销售行为而无销售额的</a:t>
            </a:r>
            <a:r>
              <a:rPr lang="en-US" altLang="zh-CN" dirty="0" smtClean="0"/>
              <a:t>,</a:t>
            </a:r>
            <a:r>
              <a:rPr lang="zh-CN" altLang="en-US" dirty="0" smtClean="0"/>
              <a:t>或者应税销售的价格明显偏低又没有正当理由的</a:t>
            </a:r>
            <a:r>
              <a:rPr lang="en-US" altLang="zh-CN" dirty="0" smtClean="0"/>
              <a:t>,</a:t>
            </a:r>
            <a:r>
              <a:rPr lang="zh-CN" altLang="en-US" dirty="0" smtClean="0"/>
              <a:t>由主管税务机关按下列顺序确定其销售额</a:t>
            </a:r>
            <a:r>
              <a:rPr lang="en-US" altLang="zh-CN" dirty="0" smtClean="0"/>
              <a:t>:</a:t>
            </a:r>
            <a:r>
              <a:rPr lang="zh-CN" altLang="en-US" dirty="0" smtClean="0"/>
              <a:t>一是按纳税人最近时期发生同类应税销售行为的平均价格确定</a:t>
            </a:r>
            <a:r>
              <a:rPr lang="en-US" altLang="zh-CN" dirty="0" smtClean="0"/>
              <a:t>;</a:t>
            </a:r>
            <a:r>
              <a:rPr lang="zh-CN" altLang="en-US" dirty="0" smtClean="0"/>
              <a:t>二是按其他纳税人最近时期发生同类应税销售行为的平均价格确定</a:t>
            </a:r>
            <a:r>
              <a:rPr lang="en-US" altLang="zh-CN" dirty="0" smtClean="0"/>
              <a:t>;</a:t>
            </a:r>
            <a:r>
              <a:rPr lang="zh-CN" altLang="en-US" dirty="0" smtClean="0"/>
              <a:t>三是按组成计税价格确定。</a:t>
            </a:r>
          </a:p>
          <a:p>
            <a:pPr marL="228600" indent="-228600" defTabSz="449263"/>
            <a:r>
              <a:rPr lang="zh-CN" altLang="en-US" dirty="0" smtClean="0"/>
              <a:t>组成计税价格的公式为</a:t>
            </a:r>
            <a:r>
              <a:rPr lang="en-US" altLang="zh-CN" dirty="0" smtClean="0"/>
              <a:t>:</a:t>
            </a:r>
          </a:p>
          <a:p>
            <a:pPr marL="228600" indent="-228600" defTabSz="449263">
              <a:buNone/>
            </a:pPr>
            <a:r>
              <a:rPr lang="zh-CN" altLang="en-US" dirty="0" smtClean="0"/>
              <a:t>                  组成计税价格</a:t>
            </a:r>
            <a:r>
              <a:rPr lang="en-US" altLang="zh-CN" dirty="0" smtClean="0"/>
              <a:t>=</a:t>
            </a:r>
            <a:r>
              <a:rPr lang="zh-CN" altLang="en-US" dirty="0" smtClean="0"/>
              <a:t>成本</a:t>
            </a:r>
            <a:r>
              <a:rPr lang="en-US" altLang="zh-CN" dirty="0" smtClean="0"/>
              <a:t>×(1+</a:t>
            </a:r>
            <a:r>
              <a:rPr lang="zh-CN" altLang="en-US" dirty="0" smtClean="0"/>
              <a:t>成本利润率</a:t>
            </a:r>
            <a:r>
              <a:rPr lang="en-US" altLang="zh-CN" dirty="0" smtClean="0"/>
              <a:t>)</a:t>
            </a:r>
            <a:endParaRPr lang="zh-CN" altLang="zh-CN"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2627313" y="476250"/>
            <a:ext cx="5905500" cy="647700"/>
          </a:xfrm>
        </p:spPr>
        <p:txBody>
          <a:bodyPr/>
          <a:lstStyle/>
          <a:p>
            <a:r>
              <a:rPr lang="zh-CN" altLang="zh-CN" smtClean="0">
                <a:latin typeface="华文细黑"/>
                <a:ea typeface="华文细黑"/>
                <a:cs typeface="华文细黑"/>
              </a:rPr>
              <a:t>第一节　增值税概述</a:t>
            </a:r>
            <a:endParaRPr lang="zh-CN" altLang="en-US" smtClean="0">
              <a:latin typeface="华文细黑"/>
              <a:ea typeface="华文细黑"/>
              <a:cs typeface="华文细黑"/>
            </a:endParaRPr>
          </a:p>
        </p:txBody>
      </p:sp>
      <p:sp>
        <p:nvSpPr>
          <p:cNvPr id="22530" name="内容占位符 2"/>
          <p:cNvSpPr>
            <a:spLocks noGrp="1"/>
          </p:cNvSpPr>
          <p:nvPr>
            <p:ph idx="1"/>
          </p:nvPr>
        </p:nvSpPr>
        <p:spPr>
          <a:xfrm>
            <a:off x="323850" y="1196975"/>
            <a:ext cx="8351838"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一、增值税的概念</a:t>
            </a:r>
          </a:p>
          <a:p>
            <a:pPr marL="228600" indent="-228600" defTabSz="449263">
              <a:lnSpc>
                <a:spcPct val="160000"/>
              </a:lnSpc>
            </a:pPr>
            <a:r>
              <a:rPr lang="zh-CN" altLang="en-US" dirty="0" smtClean="0"/>
              <a:t>增值税是以商品和劳务在流转过程中产生的增值额作为课税对象而征收的一种流转税。按照我国增值税法的规定</a:t>
            </a:r>
            <a:r>
              <a:rPr lang="en-US" altLang="zh-CN" dirty="0" smtClean="0"/>
              <a:t>,</a:t>
            </a:r>
            <a:r>
              <a:rPr lang="zh-CN" altLang="en-US" dirty="0" smtClean="0"/>
              <a:t>增值税是对在我国境内销售货物或者加工、修理修配劳务，销售服务、无形资产、不动产以及进口货物的单位和个人</a:t>
            </a:r>
            <a:r>
              <a:rPr lang="en-US" altLang="zh-CN" dirty="0" smtClean="0"/>
              <a:t>,</a:t>
            </a:r>
            <a:r>
              <a:rPr lang="zh-CN" altLang="en-US" dirty="0" smtClean="0"/>
              <a:t>就其销售货物、劳务、服务、无形资产、不动产的增值额和货物进口金额为计税依据而课征的一种流转税。 </a:t>
            </a:r>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idx="4294967295"/>
          </p:nvPr>
        </p:nvSpPr>
        <p:spPr>
          <a:xfrm>
            <a:off x="2268538" y="333375"/>
            <a:ext cx="6264275"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48130" name="内容占位符 2"/>
          <p:cNvSpPr>
            <a:spLocks noGrp="1"/>
          </p:cNvSpPr>
          <p:nvPr>
            <p:ph idx="4294967295"/>
          </p:nvPr>
        </p:nvSpPr>
        <p:spPr>
          <a:xfrm>
            <a:off x="539750" y="1052513"/>
            <a:ext cx="8064500" cy="5329237"/>
          </a:xfrm>
        </p:spPr>
        <p:txBody>
          <a:bodyPr/>
          <a:lstStyle/>
          <a:p>
            <a:pPr marL="228600" indent="-228600" defTabSz="449263">
              <a:lnSpc>
                <a:spcPct val="140000"/>
              </a:lnSpc>
              <a:spcBef>
                <a:spcPct val="0"/>
              </a:spcBef>
              <a:buClr>
                <a:srgbClr val="486AC1"/>
              </a:buClr>
              <a:buFont typeface="Arial" charset="0"/>
              <a:buNone/>
            </a:pPr>
            <a:endParaRPr lang="zh-CN" altLang="zh-CN"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含税销售额的换算</a:t>
            </a:r>
          </a:p>
          <a:p>
            <a:pPr marL="228600" indent="-228600" defTabSz="449263"/>
            <a:r>
              <a:rPr lang="zh-CN" altLang="zh-CN" dirty="0" smtClean="0"/>
              <a:t>一般纳税人发生应税销售行为取得的含税销售额在计算销项税额时</a:t>
            </a:r>
            <a:r>
              <a:rPr lang="en-US" altLang="zh-CN" dirty="0" smtClean="0"/>
              <a:t>,</a:t>
            </a:r>
            <a:r>
              <a:rPr lang="zh-CN" altLang="en-US" dirty="0" smtClean="0"/>
              <a:t>必须将其换算为不含税销售额。其计算公式为</a:t>
            </a:r>
            <a:r>
              <a:rPr lang="en-US" altLang="zh-CN" dirty="0" smtClean="0"/>
              <a:t>:</a:t>
            </a:r>
          </a:p>
          <a:p>
            <a:pPr marL="228600" indent="-228600" defTabSz="449263">
              <a:buNone/>
            </a:pPr>
            <a:r>
              <a:rPr lang="zh-CN" altLang="en-US" dirty="0" smtClean="0"/>
              <a:t>                    销售额</a:t>
            </a:r>
            <a:r>
              <a:rPr lang="en-US" altLang="zh-CN" dirty="0" smtClean="0"/>
              <a:t>=</a:t>
            </a:r>
            <a:r>
              <a:rPr lang="zh-CN" altLang="en-US" dirty="0" smtClean="0"/>
              <a:t>含税销售额</a:t>
            </a:r>
            <a:r>
              <a:rPr lang="en-US" altLang="zh-CN" dirty="0" smtClean="0"/>
              <a:t>÷</a:t>
            </a:r>
            <a:r>
              <a:rPr lang="zh-CN" altLang="en-US" dirty="0" smtClean="0"/>
              <a:t>（</a:t>
            </a:r>
            <a:r>
              <a:rPr lang="en-US" altLang="zh-CN" dirty="0" smtClean="0"/>
              <a:t>1</a:t>
            </a:r>
            <a:r>
              <a:rPr lang="zh-CN" altLang="en-US" dirty="0" smtClean="0"/>
              <a:t>＋税率）</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a:xfrm>
            <a:off x="2195513" y="404813"/>
            <a:ext cx="6408737"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49154" name="内容占位符 2"/>
          <p:cNvSpPr>
            <a:spLocks noGrp="1"/>
          </p:cNvSpPr>
          <p:nvPr>
            <p:ph idx="1"/>
          </p:nvPr>
        </p:nvSpPr>
        <p:spPr>
          <a:xfrm>
            <a:off x="323850" y="1196975"/>
            <a:ext cx="8496300" cy="5184775"/>
          </a:xfrm>
        </p:spPr>
        <p:txBody>
          <a:bodyPr/>
          <a:lstStyle/>
          <a:p>
            <a:pPr marL="228600" indent="-228600" defTabSz="449263">
              <a:lnSpc>
                <a:spcPct val="15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二、进项税额的</a:t>
            </a:r>
            <a:r>
              <a:rPr lang="zh-CN" altLang="en-US" sz="2400" b="1" dirty="0" smtClean="0">
                <a:solidFill>
                  <a:srgbClr val="000000"/>
                </a:solidFill>
                <a:latin typeface="黑体" pitchFamily="49" charset="-122"/>
                <a:ea typeface="黑体" pitchFamily="49" charset="-122"/>
              </a:rPr>
              <a:t>确认和</a:t>
            </a:r>
            <a:r>
              <a:rPr lang="zh-CN" altLang="zh-CN" sz="2400" b="1" dirty="0" smtClean="0">
                <a:solidFill>
                  <a:srgbClr val="000000"/>
                </a:solidFill>
                <a:latin typeface="黑体" pitchFamily="49" charset="-122"/>
                <a:ea typeface="黑体" pitchFamily="49" charset="-122"/>
              </a:rPr>
              <a:t>计算</a:t>
            </a:r>
            <a:endParaRPr lang="zh-CN" altLang="en-US" sz="2400" b="1" dirty="0" smtClean="0">
              <a:solidFill>
                <a:srgbClr val="000000"/>
              </a:solidFill>
              <a:latin typeface="黑体" pitchFamily="49" charset="-122"/>
              <a:ea typeface="黑体" pitchFamily="49" charset="-122"/>
            </a:endParaRPr>
          </a:p>
          <a:p>
            <a:pPr marL="228600" indent="-228600" defTabSz="449263">
              <a:lnSpc>
                <a:spcPct val="150000"/>
              </a:lnSpc>
              <a:spcBef>
                <a:spcPct val="0"/>
              </a:spcBef>
              <a:buClr>
                <a:schemeClr val="tx1"/>
              </a:buClr>
            </a:pPr>
            <a:r>
              <a:rPr lang="zh-CN" altLang="en-US" dirty="0" smtClean="0"/>
              <a:t>进项税额是指纳税人购进货物、劳务、服务、无形资产、不动产所支付或者负担的增值税额。 </a:t>
            </a:r>
            <a:endParaRPr lang="zh-CN" altLang="zh-CN" sz="1600" b="1" dirty="0" smtClean="0">
              <a:solidFill>
                <a:srgbClr val="000000"/>
              </a:solidFill>
              <a:latin typeface="黑体" pitchFamily="49" charset="-122"/>
              <a:ea typeface="黑体" pitchFamily="49" charset="-122"/>
            </a:endParaRPr>
          </a:p>
          <a:p>
            <a:pPr marL="228600" indent="-228600" defTabSz="449263">
              <a:lnSpc>
                <a:spcPct val="15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准予从销项税额中抵扣的进项税额</a:t>
            </a:r>
          </a:p>
          <a:p>
            <a:pPr marL="228600" indent="-228600" defTabSz="449263">
              <a:lnSpc>
                <a:spcPct val="150000"/>
              </a:lnSpc>
            </a:pPr>
            <a:r>
              <a:rPr lang="en-US" altLang="zh-CN" dirty="0" smtClean="0"/>
              <a:t>1.</a:t>
            </a:r>
            <a:r>
              <a:rPr lang="zh-CN" altLang="en-US" dirty="0" smtClean="0"/>
              <a:t>销售方取得的增值税专用发票上注明的增值税额。</a:t>
            </a:r>
          </a:p>
          <a:p>
            <a:pPr marL="228600" indent="-228600" defTabSz="449263">
              <a:lnSpc>
                <a:spcPct val="150000"/>
              </a:lnSpc>
            </a:pPr>
            <a:r>
              <a:rPr lang="en-US" altLang="zh-CN" dirty="0" smtClean="0"/>
              <a:t>2.</a:t>
            </a:r>
            <a:r>
              <a:rPr lang="zh-CN" altLang="en-US" dirty="0" smtClean="0"/>
              <a:t>海关取得的海关进口增值税专用缴款书上注明的增值税额。</a:t>
            </a:r>
          </a:p>
          <a:p>
            <a:pPr marL="228600" indent="-228600" defTabSz="449263">
              <a:lnSpc>
                <a:spcPct val="150000"/>
              </a:lnSpc>
            </a:pPr>
            <a:r>
              <a:rPr lang="en-US" altLang="zh-CN" dirty="0" smtClean="0"/>
              <a:t>3.</a:t>
            </a:r>
            <a:r>
              <a:rPr lang="zh-CN" altLang="en-US" dirty="0" smtClean="0"/>
              <a:t>自境外单位或者个人购进劳务、服务、无形资产或者境内的不动产，从税务机关或者扣缴义务人取得的代扣代缴税款的完税凭证上注明的增值税额。</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idx="4294967295"/>
          </p:nvPr>
        </p:nvSpPr>
        <p:spPr>
          <a:xfrm>
            <a:off x="2124075" y="333375"/>
            <a:ext cx="6408738"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50178" name="内容占位符 2"/>
          <p:cNvSpPr>
            <a:spLocks noGrp="1"/>
          </p:cNvSpPr>
          <p:nvPr>
            <p:ph idx="4294967295"/>
          </p:nvPr>
        </p:nvSpPr>
        <p:spPr>
          <a:xfrm>
            <a:off x="395288" y="1052513"/>
            <a:ext cx="8496300" cy="5184775"/>
          </a:xfrm>
        </p:spPr>
        <p:txBody>
          <a:bodyPr/>
          <a:lstStyle/>
          <a:p>
            <a:pPr marL="228600" indent="-228600" defTabSz="449263">
              <a:lnSpc>
                <a:spcPct val="110000"/>
              </a:lnSpc>
              <a:spcBef>
                <a:spcPct val="0"/>
              </a:spcBef>
              <a:buClr>
                <a:srgbClr val="486AC1"/>
              </a:buClr>
              <a:buFont typeface="Arial" charset="0"/>
              <a:buNone/>
            </a:pPr>
            <a:r>
              <a:rPr lang="en-US" altLang="zh-CN" dirty="0" smtClean="0"/>
              <a:t>4.</a:t>
            </a:r>
            <a:r>
              <a:rPr lang="zh-CN" altLang="en-US" dirty="0" smtClean="0"/>
              <a:t>纳税人购进农产品，按下列规定抵扣进项税额：</a:t>
            </a:r>
          </a:p>
          <a:p>
            <a:pPr marL="228600" indent="-228600" defTabSz="449263">
              <a:lnSpc>
                <a:spcPct val="110000"/>
              </a:lnSpc>
            </a:pPr>
            <a:r>
              <a:rPr lang="en-US" altLang="zh-CN" dirty="0" smtClean="0"/>
              <a:t>(1)</a:t>
            </a:r>
            <a:r>
              <a:rPr lang="zh-CN" altLang="en-US" dirty="0" smtClean="0"/>
              <a:t>购进农产品</a:t>
            </a:r>
            <a:r>
              <a:rPr lang="en-US" altLang="zh-CN" dirty="0" smtClean="0"/>
              <a:t>,</a:t>
            </a:r>
            <a:r>
              <a:rPr lang="zh-CN" altLang="en-US" dirty="0" smtClean="0"/>
              <a:t>除取得增值税专用发票或者海关进口增值税专用缴款书外</a:t>
            </a:r>
            <a:r>
              <a:rPr lang="en-US" altLang="zh-CN" dirty="0" smtClean="0"/>
              <a:t>,</a:t>
            </a:r>
            <a:r>
              <a:rPr lang="zh-CN" altLang="en-US" dirty="0" smtClean="0"/>
              <a:t>按照农产品收购发票或者销售发票上注明的农产品买价和</a:t>
            </a:r>
            <a:r>
              <a:rPr lang="en-US" altLang="zh-CN" dirty="0" smtClean="0"/>
              <a:t>9%</a:t>
            </a:r>
            <a:r>
              <a:rPr lang="zh-CN" altLang="en-US" dirty="0" smtClean="0"/>
              <a:t>的扣除率计算进项税额；国务院另有规定的除外。</a:t>
            </a:r>
          </a:p>
          <a:p>
            <a:pPr marL="228600" indent="-228600" defTabSz="449263">
              <a:lnSpc>
                <a:spcPct val="110000"/>
              </a:lnSpc>
            </a:pPr>
            <a:r>
              <a:rPr lang="en-US" altLang="zh-CN" dirty="0" smtClean="0"/>
              <a:t>(2)</a:t>
            </a:r>
            <a:r>
              <a:rPr lang="zh-CN" altLang="en-US" dirty="0" smtClean="0"/>
              <a:t>纳税人购进农产品</a:t>
            </a:r>
            <a:r>
              <a:rPr lang="en-US" altLang="zh-CN" dirty="0" smtClean="0"/>
              <a:t>,</a:t>
            </a:r>
            <a:r>
              <a:rPr lang="zh-CN" altLang="en-US" dirty="0" smtClean="0"/>
              <a:t>取得一般纳税人开具的增值税专用发票或者海关进口增值税专用缴款书的</a:t>
            </a:r>
            <a:r>
              <a:rPr lang="en-US" altLang="zh-CN" dirty="0" smtClean="0"/>
              <a:t>,</a:t>
            </a:r>
            <a:r>
              <a:rPr lang="zh-CN" altLang="en-US" dirty="0" smtClean="0"/>
              <a:t>以增值税专用发票或海关进口增值税专用缴款书上注明的增值税额为进项税额；从按照简易计税方法依照</a:t>
            </a:r>
            <a:r>
              <a:rPr lang="en-US" altLang="zh-CN" dirty="0" smtClean="0"/>
              <a:t>3%</a:t>
            </a:r>
            <a:r>
              <a:rPr lang="zh-CN" altLang="en-US" dirty="0" smtClean="0"/>
              <a:t>征收率计算缴纳增值税的小规模纳税人取得增值税专用发票的，以增值税专用发票上注明的金额和</a:t>
            </a:r>
            <a:r>
              <a:rPr lang="en-US" altLang="zh-CN" dirty="0" smtClean="0"/>
              <a:t>9%</a:t>
            </a:r>
            <a:r>
              <a:rPr lang="zh-CN" altLang="en-US" dirty="0" smtClean="0"/>
              <a:t>的扣除率计算进项税额；取得</a:t>
            </a:r>
            <a:r>
              <a:rPr lang="en-US" altLang="zh-CN" dirty="0" smtClean="0"/>
              <a:t>(</a:t>
            </a:r>
            <a:r>
              <a:rPr lang="zh-CN" altLang="en-US" dirty="0" smtClean="0"/>
              <a:t>开具</a:t>
            </a:r>
            <a:r>
              <a:rPr lang="en-US" altLang="zh-CN" dirty="0" smtClean="0"/>
              <a:t>)</a:t>
            </a:r>
            <a:r>
              <a:rPr lang="zh-CN" altLang="en-US" dirty="0" smtClean="0"/>
              <a:t>农产品销售发票或收购发票的，以农产品销售发票或收购发票上注明的农产品买价和</a:t>
            </a:r>
            <a:r>
              <a:rPr lang="en-US" altLang="zh-CN" dirty="0" smtClean="0"/>
              <a:t>9%</a:t>
            </a:r>
            <a:r>
              <a:rPr lang="zh-CN" altLang="en-US" dirty="0" smtClean="0"/>
              <a:t>的扣除率计算进项税额。</a:t>
            </a:r>
          </a:p>
          <a:p>
            <a:pPr marL="228600" indent="-228600" defTabSz="449263">
              <a:lnSpc>
                <a:spcPct val="110000"/>
              </a:lnSpc>
            </a:pPr>
            <a:r>
              <a:rPr lang="zh-CN" altLang="en-US" dirty="0" smtClean="0"/>
              <a:t>纳税人购进用于生产销售或委托加工</a:t>
            </a:r>
            <a:r>
              <a:rPr lang="en-US" altLang="zh-CN" dirty="0" smtClean="0"/>
              <a:t>13%</a:t>
            </a:r>
            <a:r>
              <a:rPr lang="zh-CN" altLang="en-US" dirty="0" smtClean="0"/>
              <a:t>税率货物的农产品</a:t>
            </a:r>
            <a:r>
              <a:rPr lang="en-US" altLang="zh-CN" dirty="0" smtClean="0"/>
              <a:t>,</a:t>
            </a:r>
            <a:r>
              <a:rPr lang="zh-CN" altLang="en-US" dirty="0" smtClean="0"/>
              <a:t>按照</a:t>
            </a:r>
            <a:r>
              <a:rPr lang="en-US" altLang="zh-CN" dirty="0" smtClean="0"/>
              <a:t>10%</a:t>
            </a:r>
            <a:r>
              <a:rPr lang="zh-CN" altLang="en-US" dirty="0" smtClean="0"/>
              <a:t>的扣除率计算进项税额。</a:t>
            </a:r>
          </a:p>
          <a:p>
            <a:pPr marL="228600" indent="-228600" defTabSz="449263">
              <a:lnSpc>
                <a:spcPct val="110000"/>
              </a:lnSpc>
            </a:pPr>
            <a:r>
              <a:rPr lang="en-US" altLang="zh-CN" dirty="0" smtClean="0"/>
              <a:t>(3)</a:t>
            </a:r>
            <a:r>
              <a:rPr lang="zh-CN" altLang="en-US" dirty="0" smtClean="0"/>
              <a:t>购进农产品进项税额的计算公式为</a:t>
            </a:r>
            <a:r>
              <a:rPr lang="en-US" altLang="zh-CN" dirty="0" smtClean="0"/>
              <a:t>: </a:t>
            </a:r>
          </a:p>
          <a:p>
            <a:pPr marL="228600" indent="-228600" defTabSz="449263">
              <a:lnSpc>
                <a:spcPct val="110000"/>
              </a:lnSpc>
              <a:buNone/>
            </a:pPr>
            <a:r>
              <a:rPr lang="en-US" altLang="zh-CN" dirty="0" smtClean="0"/>
              <a:t>                         </a:t>
            </a:r>
            <a:r>
              <a:rPr lang="zh-CN" altLang="en-US" dirty="0" smtClean="0"/>
              <a:t>进项税额</a:t>
            </a:r>
            <a:r>
              <a:rPr lang="en-US" altLang="zh-CN" dirty="0" smtClean="0"/>
              <a:t>=</a:t>
            </a:r>
            <a:r>
              <a:rPr lang="zh-CN" altLang="en-US" dirty="0" smtClean="0"/>
              <a:t>买价</a:t>
            </a:r>
            <a:r>
              <a:rPr lang="en-US" altLang="zh-CN" dirty="0" smtClean="0"/>
              <a:t>×</a:t>
            </a:r>
            <a:r>
              <a:rPr lang="zh-CN" altLang="en-US" dirty="0" smtClean="0"/>
              <a:t>扣除率</a:t>
            </a:r>
          </a:p>
          <a:p>
            <a:pPr marL="228600" indent="-228600" defTabSz="449263">
              <a:lnSpc>
                <a:spcPct val="110000"/>
              </a:lnSpc>
            </a:pPr>
            <a:r>
              <a:rPr lang="en-US" altLang="zh-CN" dirty="0" smtClean="0"/>
              <a:t>(4)</a:t>
            </a:r>
            <a:r>
              <a:rPr lang="zh-CN" altLang="en-US" dirty="0" smtClean="0"/>
              <a:t>纳税人从批发、零售环节购进适用免征增值税政策的蔬菜、部分鲜活肉蛋而取得的普通发票，不得作为计算抵扣进项税额的凭证。</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p:cNvSpPr>
          <p:nvPr>
            <p:ph type="title" idx="4294967295"/>
          </p:nvPr>
        </p:nvSpPr>
        <p:spPr>
          <a:xfrm>
            <a:off x="2268538" y="333375"/>
            <a:ext cx="6264275"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51202" name="内容占位符 2"/>
          <p:cNvSpPr>
            <a:spLocks noGrp="1"/>
          </p:cNvSpPr>
          <p:nvPr>
            <p:ph idx="4294967295"/>
          </p:nvPr>
        </p:nvSpPr>
        <p:spPr>
          <a:xfrm>
            <a:off x="323850" y="1196975"/>
            <a:ext cx="8496300" cy="5184775"/>
          </a:xfrm>
        </p:spPr>
        <p:txBody>
          <a:bodyPr/>
          <a:lstStyle/>
          <a:p>
            <a:pPr marL="228600" indent="-228600" defTabSz="449263"/>
            <a:r>
              <a:rPr lang="en-US" altLang="zh-CN" dirty="0" smtClean="0"/>
              <a:t>5.</a:t>
            </a:r>
            <a:r>
              <a:rPr lang="zh-CN" altLang="en-US" dirty="0" smtClean="0"/>
              <a:t>纳税人购进国内旅客运输服务，其进项税额允许从销项税额中抵扣。</a:t>
            </a:r>
          </a:p>
          <a:p>
            <a:pPr marL="228600" indent="-228600" defTabSz="449263"/>
            <a:r>
              <a:rPr lang="zh-CN" altLang="en-US" dirty="0" smtClean="0"/>
              <a:t>纳税人未取得增值税专用发票的，暂按照以下规定确定进项税额：</a:t>
            </a:r>
          </a:p>
          <a:p>
            <a:pPr marL="228600" indent="-228600" defTabSz="449263"/>
            <a:r>
              <a:rPr lang="en-US" altLang="zh-CN" dirty="0" smtClean="0"/>
              <a:t>(1)</a:t>
            </a:r>
            <a:r>
              <a:rPr lang="zh-CN" altLang="en-US" dirty="0" smtClean="0"/>
              <a:t>取得增值税电子普通发票的，为发票上注明的税额；</a:t>
            </a:r>
          </a:p>
          <a:p>
            <a:pPr marL="228600" indent="-228600" defTabSz="449263"/>
            <a:r>
              <a:rPr lang="en-US" altLang="zh-CN" dirty="0" smtClean="0"/>
              <a:t>(2)</a:t>
            </a:r>
            <a:r>
              <a:rPr lang="zh-CN" altLang="en-US" dirty="0" smtClean="0"/>
              <a:t>取得注明旅客身份信息的航空运输电子客票行程单的，按照下列公式计算进项税额：</a:t>
            </a:r>
          </a:p>
          <a:p>
            <a:pPr marL="228600" indent="-228600" defTabSz="449263">
              <a:buNone/>
            </a:pPr>
            <a:r>
              <a:rPr lang="zh-CN" altLang="en-US" dirty="0" smtClean="0"/>
              <a:t>           航空旅客运输进项税额</a:t>
            </a:r>
            <a:r>
              <a:rPr lang="en-US" altLang="zh-CN" dirty="0" smtClean="0"/>
              <a:t>=(</a:t>
            </a:r>
            <a:r>
              <a:rPr lang="zh-CN" altLang="en-US" dirty="0" smtClean="0"/>
              <a:t>票价</a:t>
            </a:r>
            <a:r>
              <a:rPr lang="en-US" altLang="zh-CN" dirty="0" smtClean="0"/>
              <a:t>+</a:t>
            </a:r>
            <a:r>
              <a:rPr lang="zh-CN" altLang="en-US" dirty="0" smtClean="0"/>
              <a:t>燃油附加费</a:t>
            </a:r>
            <a:r>
              <a:rPr lang="en-US" altLang="zh-CN" dirty="0" smtClean="0"/>
              <a:t>)÷(1+9%)×9%</a:t>
            </a:r>
          </a:p>
          <a:p>
            <a:pPr marL="228600" indent="-228600" defTabSz="449263"/>
            <a:r>
              <a:rPr lang="en-US" altLang="zh-CN" dirty="0" smtClean="0"/>
              <a:t>(3)</a:t>
            </a:r>
            <a:r>
              <a:rPr lang="zh-CN" altLang="en-US" dirty="0" smtClean="0"/>
              <a:t>取得注明旅客身份信息的铁路车票的，按照下列公式计算进项税额：</a:t>
            </a:r>
          </a:p>
          <a:p>
            <a:pPr marL="228600" indent="-228600" defTabSz="449263">
              <a:buNone/>
            </a:pPr>
            <a:r>
              <a:rPr lang="zh-CN" altLang="en-US" dirty="0" smtClean="0"/>
              <a:t>                铁路旅客运输进项税额</a:t>
            </a:r>
            <a:r>
              <a:rPr lang="en-US" altLang="zh-CN" dirty="0" smtClean="0"/>
              <a:t>=</a:t>
            </a:r>
            <a:r>
              <a:rPr lang="zh-CN" altLang="en-US" dirty="0" smtClean="0"/>
              <a:t>票面金额</a:t>
            </a:r>
            <a:r>
              <a:rPr lang="en-US" altLang="zh-CN" dirty="0" smtClean="0"/>
              <a:t>÷(1+9%)×9%</a:t>
            </a:r>
          </a:p>
          <a:p>
            <a:pPr marL="228600" indent="-228600" defTabSz="449263"/>
            <a:r>
              <a:rPr lang="en-US" altLang="zh-CN" dirty="0" smtClean="0"/>
              <a:t>(4)</a:t>
            </a:r>
            <a:r>
              <a:rPr lang="zh-CN" altLang="en-US" dirty="0" smtClean="0"/>
              <a:t>取得注明旅客身份信息的公路、水路等其他客票的，按照下列公式计算进项税额：</a:t>
            </a:r>
          </a:p>
          <a:p>
            <a:pPr marL="228600" indent="-228600" defTabSz="449263">
              <a:buNone/>
            </a:pPr>
            <a:r>
              <a:rPr lang="zh-CN" altLang="en-US" dirty="0" smtClean="0"/>
              <a:t>           公路、水路等其他旅客运输进项税额</a:t>
            </a:r>
            <a:r>
              <a:rPr lang="en-US" altLang="zh-CN" dirty="0" smtClean="0"/>
              <a:t>=</a:t>
            </a:r>
            <a:r>
              <a:rPr lang="zh-CN" altLang="en-US" dirty="0" smtClean="0"/>
              <a:t>票面金额</a:t>
            </a:r>
            <a:r>
              <a:rPr lang="en-US" altLang="zh-CN" dirty="0" smtClean="0"/>
              <a:t>÷(1+3%)×3%</a:t>
            </a:r>
            <a:endParaRPr lang="zh-CN" alt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title" idx="4294967295"/>
          </p:nvPr>
        </p:nvSpPr>
        <p:spPr>
          <a:xfrm>
            <a:off x="2124075" y="404813"/>
            <a:ext cx="6408738"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52226" name="内容占位符 2"/>
          <p:cNvSpPr>
            <a:spLocks noGrp="1"/>
          </p:cNvSpPr>
          <p:nvPr>
            <p:ph idx="4294967295"/>
          </p:nvPr>
        </p:nvSpPr>
        <p:spPr>
          <a:xfrm>
            <a:off x="468313" y="1196975"/>
            <a:ext cx="8280400" cy="5184775"/>
          </a:xfrm>
        </p:spPr>
        <p:txBody>
          <a:bodyPr/>
          <a:lstStyle/>
          <a:p>
            <a:pPr marL="228600" indent="-228600" defTabSz="449263">
              <a:lnSpc>
                <a:spcPct val="160000"/>
              </a:lnSpc>
            </a:pPr>
            <a:r>
              <a:rPr lang="en-US" altLang="zh-CN" dirty="0" smtClean="0"/>
              <a:t>6.</a:t>
            </a:r>
            <a:r>
              <a:rPr lang="zh-CN" altLang="en-US" dirty="0" smtClean="0"/>
              <a:t>通行费，是指有关单位依法或者依规设立并收取的过路、过桥和过闸费用。自</a:t>
            </a:r>
            <a:r>
              <a:rPr lang="en-US" altLang="zh-CN" dirty="0" smtClean="0"/>
              <a:t>2018</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日起，纳税人支付的道路、桥、闸通行费，按照以下规定抵扣进项税额：</a:t>
            </a:r>
          </a:p>
          <a:p>
            <a:pPr marL="228600" indent="-228600" defTabSz="449263">
              <a:lnSpc>
                <a:spcPct val="160000"/>
              </a:lnSpc>
            </a:pPr>
            <a:r>
              <a:rPr lang="en-US" altLang="zh-CN" dirty="0" smtClean="0"/>
              <a:t>(1)</a:t>
            </a:r>
            <a:r>
              <a:rPr lang="zh-CN" altLang="en-US" dirty="0" smtClean="0"/>
              <a:t>纳税人支付的道路通行费，按照收费公路通行费增值税电子普通发票上注明的增值税额抵扣进项税额。</a:t>
            </a:r>
          </a:p>
          <a:p>
            <a:pPr marL="228600" indent="-228600" defTabSz="449263">
              <a:lnSpc>
                <a:spcPct val="160000"/>
              </a:lnSpc>
            </a:pPr>
            <a:r>
              <a:rPr lang="en-US" altLang="zh-CN" dirty="0" smtClean="0"/>
              <a:t>(2)</a:t>
            </a:r>
            <a:r>
              <a:rPr lang="zh-CN" altLang="en-US" dirty="0" smtClean="0"/>
              <a:t>纳税人支付的桥、闸通行费，暂凭取得的通行费发票上注明的收费金额按照下列公式计算可抵扣的进项税额：</a:t>
            </a:r>
          </a:p>
          <a:p>
            <a:pPr marL="228600" indent="-228600" defTabSz="449263">
              <a:lnSpc>
                <a:spcPct val="160000"/>
              </a:lnSpc>
              <a:buNone/>
            </a:pPr>
            <a:r>
              <a:rPr lang="zh-CN" altLang="en-US" dirty="0" smtClean="0"/>
              <a:t>  桥、闸通行费可抵扣进项税额</a:t>
            </a:r>
            <a:r>
              <a:rPr lang="en-US" altLang="zh-CN" dirty="0" smtClean="0"/>
              <a:t>=</a:t>
            </a:r>
            <a:r>
              <a:rPr lang="zh-CN" altLang="en-US" dirty="0" smtClean="0"/>
              <a:t>桥、闸通行费发票上注明的金额</a:t>
            </a:r>
            <a:r>
              <a:rPr lang="en-US" altLang="zh-CN" dirty="0" smtClean="0"/>
              <a:t>÷(1+5%)×5%</a:t>
            </a:r>
          </a:p>
          <a:p>
            <a:pPr marL="228600" indent="-228600" defTabSz="449263">
              <a:buFont typeface="Arial" charset="0"/>
              <a:buNone/>
            </a:pPr>
            <a:endParaRPr lang="zh-CN" alt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idx="4294967295"/>
          </p:nvPr>
        </p:nvSpPr>
        <p:spPr>
          <a:xfrm>
            <a:off x="2268538" y="404813"/>
            <a:ext cx="6264275"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53250" name="内容占位符 2"/>
          <p:cNvSpPr>
            <a:spLocks noGrp="1"/>
          </p:cNvSpPr>
          <p:nvPr>
            <p:ph idx="4294967295"/>
          </p:nvPr>
        </p:nvSpPr>
        <p:spPr>
          <a:xfrm>
            <a:off x="323850" y="1196975"/>
            <a:ext cx="8496300" cy="5184775"/>
          </a:xfrm>
        </p:spPr>
        <p:txBody>
          <a:bodyPr/>
          <a:lstStyle/>
          <a:p>
            <a:pPr marL="228600" indent="-228600" defTabSz="449263"/>
            <a:r>
              <a:rPr lang="en-US" altLang="zh-CN" smtClean="0"/>
              <a:t>7.</a:t>
            </a:r>
            <a:r>
              <a:rPr lang="zh-CN" altLang="en-US" smtClean="0"/>
              <a:t>加计抵减政策的具体规定如下：</a:t>
            </a:r>
          </a:p>
          <a:p>
            <a:pPr marL="228600" indent="-228600" defTabSz="449263"/>
            <a:r>
              <a:rPr lang="en-US" altLang="zh-CN" smtClean="0"/>
              <a:t>(1)</a:t>
            </a:r>
            <a:r>
              <a:rPr lang="zh-CN" altLang="en-US" smtClean="0"/>
              <a:t>自</a:t>
            </a:r>
            <a:r>
              <a:rPr lang="en-US" altLang="zh-CN" smtClean="0"/>
              <a:t>2019</a:t>
            </a:r>
            <a:r>
              <a:rPr lang="zh-CN" altLang="en-US" smtClean="0"/>
              <a:t>年</a:t>
            </a:r>
            <a:r>
              <a:rPr lang="en-US" altLang="zh-CN" smtClean="0"/>
              <a:t>4</a:t>
            </a:r>
            <a:r>
              <a:rPr lang="zh-CN" altLang="en-US" smtClean="0"/>
              <a:t>月</a:t>
            </a:r>
            <a:r>
              <a:rPr lang="en-US" altLang="zh-CN" smtClean="0"/>
              <a:t>1</a:t>
            </a:r>
            <a:r>
              <a:rPr lang="zh-CN" altLang="en-US" smtClean="0"/>
              <a:t>日至</a:t>
            </a:r>
            <a:r>
              <a:rPr lang="en-US" altLang="zh-CN" smtClean="0"/>
              <a:t>2021</a:t>
            </a:r>
            <a:r>
              <a:rPr lang="zh-CN" altLang="en-US" smtClean="0"/>
              <a:t>年</a:t>
            </a:r>
            <a:r>
              <a:rPr lang="en-US" altLang="zh-CN" smtClean="0"/>
              <a:t>12</a:t>
            </a:r>
            <a:r>
              <a:rPr lang="zh-CN" altLang="en-US" smtClean="0"/>
              <a:t>月</a:t>
            </a:r>
            <a:r>
              <a:rPr lang="en-US" altLang="zh-CN" smtClean="0"/>
              <a:t>31</a:t>
            </a:r>
            <a:r>
              <a:rPr lang="zh-CN" altLang="en-US" smtClean="0"/>
              <a:t>日，允许生产、生活性服务业纳税人按照当期可抵扣进项税额加计</a:t>
            </a:r>
            <a:r>
              <a:rPr lang="en-US" altLang="zh-CN" smtClean="0"/>
              <a:t>10%</a:t>
            </a:r>
            <a:r>
              <a:rPr lang="zh-CN" altLang="en-US" smtClean="0"/>
              <a:t>抵减应纳税额。</a:t>
            </a:r>
          </a:p>
          <a:p>
            <a:pPr marL="228600" indent="-228600" defTabSz="449263"/>
            <a:r>
              <a:rPr lang="zh-CN" altLang="en-US" smtClean="0"/>
              <a:t>①生产、生活性服务业纳税人，是指提供邮政服务、电信服务、现代服务、生活服务取得的销售额占全部销售额的比重超过</a:t>
            </a:r>
            <a:r>
              <a:rPr lang="en-US" altLang="zh-CN" smtClean="0"/>
              <a:t>50%</a:t>
            </a:r>
            <a:r>
              <a:rPr lang="zh-CN" altLang="en-US" smtClean="0"/>
              <a:t>的纳税人。</a:t>
            </a:r>
          </a:p>
          <a:p>
            <a:pPr marL="228600" indent="-228600" defTabSz="449263"/>
            <a:r>
              <a:rPr lang="zh-CN" altLang="en-US" smtClean="0"/>
              <a:t>②纳税人应按照当期可抵扣进项税额的</a:t>
            </a:r>
            <a:r>
              <a:rPr lang="en-US" altLang="zh-CN" smtClean="0"/>
              <a:t>10%</a:t>
            </a:r>
            <a:r>
              <a:rPr lang="zh-CN" altLang="en-US" smtClean="0"/>
              <a:t>计提当期加计抵减额。</a:t>
            </a:r>
          </a:p>
          <a:p>
            <a:pPr marL="228600" indent="-228600" defTabSz="449263"/>
            <a:r>
              <a:rPr lang="en-US" altLang="zh-CN" smtClean="0"/>
              <a:t>(2)</a:t>
            </a:r>
            <a:r>
              <a:rPr lang="zh-CN" altLang="en-US" smtClean="0"/>
              <a:t>自</a:t>
            </a:r>
            <a:r>
              <a:rPr lang="en-US" altLang="zh-CN" smtClean="0"/>
              <a:t>2019</a:t>
            </a:r>
            <a:r>
              <a:rPr lang="zh-CN" altLang="en-US" smtClean="0"/>
              <a:t>年</a:t>
            </a:r>
            <a:r>
              <a:rPr lang="en-US" altLang="zh-CN" smtClean="0"/>
              <a:t>10</a:t>
            </a:r>
            <a:r>
              <a:rPr lang="zh-CN" altLang="en-US" smtClean="0"/>
              <a:t>月</a:t>
            </a:r>
            <a:r>
              <a:rPr lang="en-US" altLang="zh-CN" smtClean="0"/>
              <a:t>1</a:t>
            </a:r>
            <a:r>
              <a:rPr lang="zh-CN" altLang="en-US" smtClean="0"/>
              <a:t>日至</a:t>
            </a:r>
            <a:r>
              <a:rPr lang="en-US" altLang="zh-CN" smtClean="0"/>
              <a:t>2021</a:t>
            </a:r>
            <a:r>
              <a:rPr lang="zh-CN" altLang="en-US" smtClean="0"/>
              <a:t>年</a:t>
            </a:r>
            <a:r>
              <a:rPr lang="en-US" altLang="zh-CN" smtClean="0"/>
              <a:t>12</a:t>
            </a:r>
            <a:r>
              <a:rPr lang="zh-CN" altLang="en-US" smtClean="0"/>
              <a:t>月</a:t>
            </a:r>
            <a:r>
              <a:rPr lang="en-US" altLang="zh-CN" smtClean="0"/>
              <a:t>31</a:t>
            </a:r>
            <a:r>
              <a:rPr lang="zh-CN" altLang="en-US" smtClean="0"/>
              <a:t>日，允许生活性服务业纳税人按照当期可抵扣进项税额加计</a:t>
            </a:r>
            <a:r>
              <a:rPr lang="en-US" altLang="zh-CN" smtClean="0"/>
              <a:t>15%</a:t>
            </a:r>
            <a:r>
              <a:rPr lang="zh-CN" altLang="en-US" smtClean="0"/>
              <a:t>抵减应纳税额。</a:t>
            </a:r>
          </a:p>
          <a:p>
            <a:pPr marL="228600" indent="-228600" defTabSz="449263"/>
            <a:r>
              <a:rPr lang="zh-CN" altLang="en-US" smtClean="0"/>
              <a:t>①生活性服务业纳税人，是指提供生活服务取得的销售额占全部销售额的比重超过</a:t>
            </a:r>
            <a:r>
              <a:rPr lang="en-US" altLang="zh-CN" smtClean="0"/>
              <a:t>50%</a:t>
            </a:r>
            <a:r>
              <a:rPr lang="zh-CN" altLang="en-US" smtClean="0"/>
              <a:t>的纳税人。</a:t>
            </a:r>
          </a:p>
          <a:p>
            <a:pPr marL="228600" indent="-228600" defTabSz="449263"/>
            <a:r>
              <a:rPr lang="zh-CN" altLang="en-US" smtClean="0"/>
              <a:t>②生活性服务业纳税人应按照当期可抵扣进项税额的</a:t>
            </a:r>
            <a:r>
              <a:rPr lang="en-US" altLang="zh-CN" smtClean="0"/>
              <a:t>15%</a:t>
            </a:r>
            <a:r>
              <a:rPr lang="zh-CN" altLang="en-US" smtClean="0"/>
              <a:t>计提当期加计抵减额。</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idx="4294967295"/>
          </p:nvPr>
        </p:nvSpPr>
        <p:spPr>
          <a:xfrm>
            <a:off x="2268538" y="333375"/>
            <a:ext cx="6264275"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54274" name="内容占位符 2"/>
          <p:cNvSpPr>
            <a:spLocks noGrp="1"/>
          </p:cNvSpPr>
          <p:nvPr>
            <p:ph idx="4294967295"/>
          </p:nvPr>
        </p:nvSpPr>
        <p:spPr>
          <a:xfrm>
            <a:off x="395288" y="1052513"/>
            <a:ext cx="8280400" cy="5329237"/>
          </a:xfrm>
        </p:spPr>
        <p:txBody>
          <a:bodyPr/>
          <a:lstStyle/>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不得从销项税额中抵扣的进项税额</a:t>
            </a:r>
          </a:p>
          <a:p>
            <a:pPr marL="228600" indent="-228600" defTabSz="449263">
              <a:lnSpc>
                <a:spcPct val="120000"/>
              </a:lnSpc>
            </a:pPr>
            <a:r>
              <a:rPr lang="zh-CN" altLang="en-US" dirty="0" smtClean="0"/>
              <a:t>用于简易计税方法应税项目</a:t>
            </a:r>
            <a:r>
              <a:rPr lang="en-US" altLang="zh-CN" dirty="0" smtClean="0"/>
              <a:t>,</a:t>
            </a:r>
            <a:r>
              <a:rPr lang="zh-CN" altLang="en-US" dirty="0" smtClean="0"/>
              <a:t>免征增值税项目</a:t>
            </a:r>
            <a:r>
              <a:rPr lang="en-US" altLang="zh-CN" dirty="0" smtClean="0"/>
              <a:t>,</a:t>
            </a:r>
            <a:r>
              <a:rPr lang="zh-CN" altLang="en-US" dirty="0" smtClean="0"/>
              <a:t>集体福利或者个人消费的购进货物、劳务、服务、无形资产</a:t>
            </a:r>
            <a:r>
              <a:rPr lang="en-US" altLang="zh-CN" dirty="0" smtClean="0"/>
              <a:t>(</a:t>
            </a:r>
            <a:r>
              <a:rPr lang="zh-CN" altLang="en-US" dirty="0" smtClean="0"/>
              <a:t>不包括其他权益性无形资产</a:t>
            </a:r>
            <a:r>
              <a:rPr lang="en-US" altLang="zh-CN" dirty="0" smtClean="0"/>
              <a:t>)</a:t>
            </a:r>
            <a:r>
              <a:rPr lang="zh-CN" altLang="en-US" dirty="0" smtClean="0"/>
              <a:t>和不动产；但是，发生兼用于上述不允许抵扣项目情况的，该进项税额准予全部抵扣。</a:t>
            </a:r>
          </a:p>
          <a:p>
            <a:pPr marL="228600" indent="-228600" defTabSz="449263">
              <a:lnSpc>
                <a:spcPct val="120000"/>
              </a:lnSpc>
            </a:pPr>
            <a:r>
              <a:rPr lang="zh-CN" altLang="en-US" dirty="0" smtClean="0"/>
              <a:t>非正常损失的购进货物，以及相关劳务和交通运输服务。</a:t>
            </a:r>
          </a:p>
          <a:p>
            <a:pPr marL="228600" indent="-228600" defTabSz="449263">
              <a:lnSpc>
                <a:spcPct val="120000"/>
              </a:lnSpc>
            </a:pPr>
            <a:r>
              <a:rPr lang="zh-CN" altLang="en-US" dirty="0" smtClean="0"/>
              <a:t>非正常损失的在产品、产成品所耗用的购进货物</a:t>
            </a:r>
            <a:r>
              <a:rPr lang="en-US" altLang="zh-CN" dirty="0" smtClean="0"/>
              <a:t>(</a:t>
            </a:r>
            <a:r>
              <a:rPr lang="zh-CN" altLang="en-US" dirty="0" smtClean="0"/>
              <a:t>不包括固定资产</a:t>
            </a:r>
            <a:r>
              <a:rPr lang="en-US" altLang="zh-CN" dirty="0" smtClean="0"/>
              <a:t>)</a:t>
            </a:r>
            <a:r>
              <a:rPr lang="zh-CN" altLang="en-US" dirty="0" smtClean="0"/>
              <a:t>、劳务和交通运输服务。</a:t>
            </a:r>
          </a:p>
          <a:p>
            <a:pPr marL="228600" indent="-228600" defTabSz="449263">
              <a:lnSpc>
                <a:spcPct val="120000"/>
              </a:lnSpc>
            </a:pPr>
            <a:r>
              <a:rPr lang="zh-CN" altLang="en-US" dirty="0" smtClean="0"/>
              <a:t>非正常损失的不动产及该不动产所耗用的购进货物、设计服务和建筑服务。</a:t>
            </a:r>
          </a:p>
          <a:p>
            <a:pPr marL="228600" indent="-228600" defTabSz="449263">
              <a:lnSpc>
                <a:spcPct val="120000"/>
              </a:lnSpc>
            </a:pPr>
            <a:r>
              <a:rPr lang="zh-CN" altLang="en-US" dirty="0" smtClean="0"/>
              <a:t>非正常损失的不动产在建工程所耗用的购进货物、设计服务和建筑服务。</a:t>
            </a:r>
          </a:p>
          <a:p>
            <a:pPr marL="228600" indent="-228600" defTabSz="449263">
              <a:lnSpc>
                <a:spcPct val="120000"/>
              </a:lnSpc>
            </a:pPr>
            <a:r>
              <a:rPr lang="zh-CN" altLang="en-US" dirty="0" smtClean="0"/>
              <a:t>购进的贷款服务、餐饮服务、居民日常服务和娱乐服务。</a:t>
            </a:r>
          </a:p>
          <a:p>
            <a:pPr marL="228600" indent="-228600" defTabSz="449263">
              <a:lnSpc>
                <a:spcPct val="120000"/>
              </a:lnSpc>
            </a:pPr>
            <a:r>
              <a:rPr lang="zh-CN" altLang="en-US" dirty="0" smtClean="0"/>
              <a:t>纳税人接受贷款服务向贷款方支付的与该笔贷款直接相关的投融资顾问费、手续费、咨询费等费用。</a:t>
            </a:r>
          </a:p>
          <a:p>
            <a:pPr marL="228600" indent="-228600" defTabSz="449263">
              <a:lnSpc>
                <a:spcPct val="120000"/>
              </a:lnSpc>
            </a:pPr>
            <a:r>
              <a:rPr lang="zh-CN" altLang="en-US" dirty="0" smtClean="0"/>
              <a:t>财政部和国家税务总局规定的其他情形。</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p:nvPr>
        </p:nvSpPr>
        <p:spPr>
          <a:xfrm>
            <a:off x="2268538" y="333375"/>
            <a:ext cx="6284912"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55298" name="内容占位符 2"/>
          <p:cNvSpPr>
            <a:spLocks noGrp="1"/>
          </p:cNvSpPr>
          <p:nvPr>
            <p:ph idx="1"/>
          </p:nvPr>
        </p:nvSpPr>
        <p:spPr>
          <a:xfrm>
            <a:off x="611188" y="1052513"/>
            <a:ext cx="82804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三、应纳税额的计算</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一般</a:t>
            </a:r>
            <a:r>
              <a:rPr lang="zh-CN" altLang="en-US" sz="2200" dirty="0" smtClean="0">
                <a:solidFill>
                  <a:srgbClr val="000000"/>
                </a:solidFill>
                <a:latin typeface="楷体_GB2312"/>
                <a:ea typeface="楷体_GB2312"/>
                <a:cs typeface="楷体_GB2312"/>
              </a:rPr>
              <a:t>计税方法</a:t>
            </a:r>
            <a:r>
              <a:rPr lang="zh-CN" altLang="zh-CN" sz="2200" dirty="0" smtClean="0">
                <a:solidFill>
                  <a:srgbClr val="000000"/>
                </a:solidFill>
                <a:latin typeface="楷体_GB2312"/>
                <a:ea typeface="楷体_GB2312"/>
                <a:cs typeface="楷体_GB2312"/>
              </a:rPr>
              <a:t>应纳税额的计算</a:t>
            </a:r>
          </a:p>
          <a:p>
            <a:pPr marL="228600" indent="-228600" defTabSz="449263"/>
            <a:r>
              <a:rPr lang="en-US" altLang="zh-CN" dirty="0" smtClean="0"/>
              <a:t>1.</a:t>
            </a:r>
            <a:r>
              <a:rPr lang="zh-CN" altLang="zh-CN" dirty="0" smtClean="0"/>
              <a:t>计算应纳税额的时间限定</a:t>
            </a:r>
          </a:p>
          <a:p>
            <a:pPr marL="228600" indent="-228600" defTabSz="449263"/>
            <a:r>
              <a:rPr lang="en-US" altLang="zh-CN" dirty="0" smtClean="0"/>
              <a:t>(1)</a:t>
            </a:r>
            <a:r>
              <a:rPr lang="zh-CN" altLang="en-US" dirty="0" smtClean="0"/>
              <a:t>计算销项税额的时间限定 </a:t>
            </a:r>
            <a:endParaRPr lang="zh-CN" altLang="zh-CN" dirty="0" smtClean="0"/>
          </a:p>
          <a:p>
            <a:pPr marL="228600" indent="-228600" defTabSz="449263"/>
            <a:r>
              <a:rPr lang="en-US" altLang="zh-CN" dirty="0" smtClean="0"/>
              <a:t>(2)</a:t>
            </a:r>
            <a:r>
              <a:rPr lang="zh-CN" altLang="en-US" dirty="0" smtClean="0"/>
              <a:t>增值税专用发票进项税额抵扣的时间限定 </a:t>
            </a:r>
            <a:endParaRPr lang="zh-CN" altLang="zh-CN" dirty="0" smtClean="0"/>
          </a:p>
          <a:p>
            <a:pPr marL="228600" indent="-228600" defTabSz="449263"/>
            <a:r>
              <a:rPr lang="en-US" altLang="zh-CN" dirty="0" smtClean="0"/>
              <a:t>(3)</a:t>
            </a:r>
            <a:r>
              <a:rPr lang="zh-CN" altLang="en-US" dirty="0" smtClean="0"/>
              <a:t>海关进口增值税专用缴款书进项税额抵扣的时间限定 </a:t>
            </a:r>
            <a:endParaRPr lang="zh-CN" altLang="zh-CN" dirty="0" smtClean="0"/>
          </a:p>
          <a:p>
            <a:pPr marL="228600" indent="-228600" defTabSz="449263"/>
            <a:r>
              <a:rPr lang="en-US" altLang="zh-CN" dirty="0" smtClean="0"/>
              <a:t>2.</a:t>
            </a:r>
            <a:r>
              <a:rPr lang="zh-CN" altLang="en-US" dirty="0" smtClean="0"/>
              <a:t>计算应纳税额时销项税额不足抵扣进项税额的处理 </a:t>
            </a:r>
            <a:endParaRPr lang="zh-CN" altLang="zh-CN" dirty="0" smtClean="0"/>
          </a:p>
          <a:p>
            <a:pPr marL="228600" indent="-228600" defTabSz="449263"/>
            <a:r>
              <a:rPr lang="en-US" altLang="zh-CN" dirty="0" smtClean="0"/>
              <a:t>3.</a:t>
            </a:r>
            <a:r>
              <a:rPr lang="zh-CN" altLang="en-US" dirty="0" smtClean="0"/>
              <a:t>扣减发生期进项税额的规定 </a:t>
            </a:r>
            <a:endParaRPr lang="zh-CN" altLang="zh-CN" dirty="0" smtClean="0"/>
          </a:p>
          <a:p>
            <a:pPr marL="228600" indent="-228600" defTabSz="449263"/>
            <a:r>
              <a:rPr lang="en-US" altLang="zh-CN" dirty="0" smtClean="0"/>
              <a:t>4.</a:t>
            </a:r>
            <a:r>
              <a:rPr lang="zh-CN" altLang="en-US" dirty="0" smtClean="0"/>
              <a:t>销售折让、中止或者退回涉及销项税额和进项税额的税务处理</a:t>
            </a:r>
            <a:endParaRPr lang="zh-CN" altLang="zh-CN" dirty="0" smtClean="0"/>
          </a:p>
          <a:p>
            <a:pPr marL="228600" indent="-228600" defTabSz="449263"/>
            <a:r>
              <a:rPr lang="en-US" altLang="zh-CN" dirty="0" smtClean="0"/>
              <a:t>5.</a:t>
            </a:r>
            <a:r>
              <a:rPr lang="zh-CN" altLang="en-US" dirty="0" smtClean="0"/>
              <a:t>向供货方取得返还收入的税务处理</a:t>
            </a:r>
          </a:p>
          <a:p>
            <a:pPr marL="228600" indent="-228600" defTabSz="449263"/>
            <a:r>
              <a:rPr lang="en-US" altLang="zh-CN" dirty="0" smtClean="0"/>
              <a:t>6.</a:t>
            </a:r>
            <a:r>
              <a:rPr lang="zh-CN" altLang="en-US" dirty="0" smtClean="0"/>
              <a:t>一般纳税人注销时进项税额的处理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p:nvPr>
        </p:nvSpPr>
        <p:spPr>
          <a:xfrm>
            <a:off x="2051050" y="333375"/>
            <a:ext cx="6502400"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56322" name="内容占位符 2"/>
          <p:cNvSpPr>
            <a:spLocks noGrp="1"/>
          </p:cNvSpPr>
          <p:nvPr>
            <p:ph idx="1"/>
          </p:nvPr>
        </p:nvSpPr>
        <p:spPr>
          <a:xfrm>
            <a:off x="684213" y="1196975"/>
            <a:ext cx="7991475"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简易计税方法</a:t>
            </a:r>
            <a:r>
              <a:rPr lang="zh-CN" altLang="zh-CN" sz="2200" dirty="0" smtClean="0">
                <a:solidFill>
                  <a:srgbClr val="000000"/>
                </a:solidFill>
                <a:latin typeface="楷体_GB2312"/>
                <a:ea typeface="楷体_GB2312"/>
                <a:cs typeface="楷体_GB2312"/>
              </a:rPr>
              <a:t>应纳税额的计算</a:t>
            </a:r>
          </a:p>
          <a:p>
            <a:pPr marL="228600" indent="-228600" defTabSz="449263"/>
            <a:r>
              <a:rPr lang="en-US" altLang="zh-CN" dirty="0" smtClean="0"/>
              <a:t>1.</a:t>
            </a:r>
            <a:r>
              <a:rPr lang="zh-CN" altLang="en-US" dirty="0" smtClean="0"/>
              <a:t>应纳税额的计算</a:t>
            </a:r>
          </a:p>
          <a:p>
            <a:pPr marL="228600" indent="-228600" defTabSz="449263"/>
            <a:r>
              <a:rPr lang="zh-CN" altLang="en-US" dirty="0" smtClean="0"/>
              <a:t>纳税人发生应税销售行为适用简易计税方法的</a:t>
            </a:r>
            <a:r>
              <a:rPr lang="en-US" altLang="zh-CN" dirty="0" smtClean="0"/>
              <a:t>,</a:t>
            </a:r>
            <a:r>
              <a:rPr lang="zh-CN" altLang="en-US" dirty="0" smtClean="0"/>
              <a:t>应该按照销售额和征收率计算应纳增值税税额</a:t>
            </a:r>
            <a:r>
              <a:rPr lang="en-US" altLang="zh-CN" dirty="0" smtClean="0"/>
              <a:t>,</a:t>
            </a:r>
            <a:r>
              <a:rPr lang="zh-CN" altLang="en-US" dirty="0" smtClean="0"/>
              <a:t>并且不得抵扣进项税额。其应纳税额的计算公式为</a:t>
            </a:r>
            <a:r>
              <a:rPr lang="en-US" altLang="zh-CN" dirty="0" smtClean="0"/>
              <a:t>:</a:t>
            </a:r>
          </a:p>
          <a:p>
            <a:pPr marL="228600" indent="-228600" defTabSz="449263">
              <a:buNone/>
            </a:pPr>
            <a:r>
              <a:rPr lang="zh-CN" altLang="en-US" dirty="0" smtClean="0"/>
              <a:t>                 应纳税额</a:t>
            </a:r>
            <a:r>
              <a:rPr lang="en-US" altLang="zh-CN" dirty="0" smtClean="0"/>
              <a:t>=</a:t>
            </a:r>
            <a:r>
              <a:rPr lang="zh-CN" altLang="en-US" dirty="0" smtClean="0"/>
              <a:t>销售额</a:t>
            </a:r>
            <a:r>
              <a:rPr lang="en-US" altLang="zh-CN" dirty="0" smtClean="0"/>
              <a:t>(</a:t>
            </a:r>
            <a:r>
              <a:rPr lang="zh-CN" altLang="en-US" dirty="0" smtClean="0"/>
              <a:t>不含增值税</a:t>
            </a:r>
            <a:r>
              <a:rPr lang="en-US" altLang="zh-CN" dirty="0" smtClean="0"/>
              <a:t>)×</a:t>
            </a:r>
            <a:r>
              <a:rPr lang="zh-CN" altLang="en-US" dirty="0" smtClean="0"/>
              <a:t>征收率</a:t>
            </a:r>
          </a:p>
          <a:p>
            <a:pPr marL="228600" indent="-228600" defTabSz="449263"/>
            <a:r>
              <a:rPr lang="en-US" altLang="zh-CN" dirty="0" smtClean="0"/>
              <a:t>2.</a:t>
            </a:r>
            <a:r>
              <a:rPr lang="zh-CN" altLang="en-US" dirty="0" smtClean="0"/>
              <a:t>含税销售额的换算</a:t>
            </a:r>
          </a:p>
          <a:p>
            <a:pPr marL="228600" indent="-228600" defTabSz="449263"/>
            <a:r>
              <a:rPr lang="zh-CN" altLang="en-US" dirty="0" smtClean="0"/>
              <a:t>按简易计税方法计税的销售额不包括其应纳的增值税税额。纳税人采用销售额和应纳增值税税额合并定价方法的，按照下列公式计算销售额： </a:t>
            </a:r>
          </a:p>
          <a:p>
            <a:pPr marL="228600" indent="-228600" defTabSz="449263">
              <a:buNone/>
            </a:pPr>
            <a:r>
              <a:rPr lang="zh-CN" altLang="en-US" dirty="0" smtClean="0"/>
              <a:t>                   销售额</a:t>
            </a:r>
            <a:r>
              <a:rPr lang="en-US" altLang="zh-CN" dirty="0" smtClean="0"/>
              <a:t>=</a:t>
            </a:r>
            <a:r>
              <a:rPr lang="zh-CN" altLang="en-US" dirty="0" smtClean="0"/>
              <a:t>含税销售额</a:t>
            </a:r>
            <a:r>
              <a:rPr lang="en-US" altLang="zh-CN" dirty="0" smtClean="0"/>
              <a:t>÷(1</a:t>
            </a:r>
            <a:r>
              <a:rPr lang="zh-CN" altLang="en-US" dirty="0" smtClean="0"/>
              <a:t>＋征收率</a:t>
            </a:r>
            <a:r>
              <a:rPr lang="en-US" altLang="zh-CN" dirty="0" smtClean="0"/>
              <a:t>)</a:t>
            </a:r>
          </a:p>
          <a:p>
            <a:pPr marL="228600" indent="-228600" defTabSz="449263"/>
            <a:r>
              <a:rPr lang="en-US" altLang="zh-CN" dirty="0" smtClean="0"/>
              <a:t>3.</a:t>
            </a:r>
            <a:r>
              <a:rPr lang="zh-CN" altLang="en-US" dirty="0" smtClean="0"/>
              <a:t>一般纳税人按简易计税方法计税的规定 </a:t>
            </a:r>
            <a:endParaRPr lang="en-US"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idx="4294967295"/>
          </p:nvPr>
        </p:nvSpPr>
        <p:spPr>
          <a:xfrm>
            <a:off x="2195513" y="333375"/>
            <a:ext cx="6357937" cy="647700"/>
          </a:xfrm>
        </p:spPr>
        <p:txBody>
          <a:bodyPr/>
          <a:lstStyle/>
          <a:p>
            <a:r>
              <a:rPr lang="zh-CN" altLang="zh-CN" smtClean="0">
                <a:latin typeface="华文细黑"/>
                <a:ea typeface="华文细黑"/>
                <a:cs typeface="华文细黑"/>
              </a:rPr>
              <a:t>第三节　增值税应纳税额的计算</a:t>
            </a:r>
            <a:endParaRPr lang="zh-CN" altLang="en-US" smtClean="0">
              <a:latin typeface="华文细黑"/>
              <a:ea typeface="华文细黑"/>
              <a:cs typeface="华文细黑"/>
            </a:endParaRPr>
          </a:p>
        </p:txBody>
      </p:sp>
      <p:sp>
        <p:nvSpPr>
          <p:cNvPr id="57346" name="内容占位符 2"/>
          <p:cNvSpPr>
            <a:spLocks noGrp="1"/>
          </p:cNvSpPr>
          <p:nvPr>
            <p:ph idx="4294967295"/>
          </p:nvPr>
        </p:nvSpPr>
        <p:spPr>
          <a:xfrm>
            <a:off x="684213" y="1196975"/>
            <a:ext cx="7848600"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进口</a:t>
            </a:r>
            <a:r>
              <a:rPr lang="zh-CN" altLang="en-US" sz="2200" dirty="0" smtClean="0">
                <a:solidFill>
                  <a:srgbClr val="000000"/>
                </a:solidFill>
                <a:latin typeface="楷体_GB2312"/>
                <a:ea typeface="楷体_GB2312"/>
                <a:cs typeface="楷体_GB2312"/>
              </a:rPr>
              <a:t>环节增值税</a:t>
            </a:r>
            <a:r>
              <a:rPr lang="zh-CN" altLang="zh-CN" sz="2200" dirty="0" smtClean="0">
                <a:solidFill>
                  <a:srgbClr val="000000"/>
                </a:solidFill>
                <a:latin typeface="楷体_GB2312"/>
                <a:ea typeface="楷体_GB2312"/>
                <a:cs typeface="楷体_GB2312"/>
              </a:rPr>
              <a:t>应纳税额的计算</a:t>
            </a:r>
            <a:endParaRPr lang="zh-CN" altLang="en-US" dirty="0" smtClean="0"/>
          </a:p>
          <a:p>
            <a:pPr marL="228600" indent="-228600" defTabSz="449263"/>
            <a:r>
              <a:rPr lang="zh-CN" altLang="en-US" dirty="0" smtClean="0"/>
              <a:t>纳税人进口货物</a:t>
            </a:r>
            <a:r>
              <a:rPr lang="en-US" altLang="zh-CN" dirty="0" smtClean="0"/>
              <a:t>,</a:t>
            </a:r>
            <a:r>
              <a:rPr lang="zh-CN" altLang="en-US" dirty="0" smtClean="0"/>
              <a:t>应当按照组成计税价格和规定的税率计算应纳税额</a:t>
            </a:r>
            <a:r>
              <a:rPr lang="en-US" altLang="zh-CN" dirty="0" smtClean="0"/>
              <a:t>,</a:t>
            </a:r>
            <a:r>
              <a:rPr lang="zh-CN" altLang="en-US" dirty="0" smtClean="0"/>
              <a:t>不得抵扣任何进项税额。 </a:t>
            </a:r>
            <a:endParaRPr lang="en-US" altLang="zh-CN" dirty="0" smtClean="0"/>
          </a:p>
          <a:p>
            <a:pPr marL="228600" indent="-228600" defTabSz="449263"/>
            <a:r>
              <a:rPr lang="en-US" altLang="zh-CN" dirty="0" smtClean="0"/>
              <a:t>1.</a:t>
            </a:r>
            <a:r>
              <a:rPr lang="zh-CN" altLang="en-US" dirty="0" smtClean="0"/>
              <a:t>不缴纳消费税的进口货物的组成计税价格和应纳税额的计算</a:t>
            </a:r>
            <a:r>
              <a:rPr lang="en-US" altLang="zh-CN" dirty="0" smtClean="0"/>
              <a:t>:</a:t>
            </a:r>
          </a:p>
          <a:p>
            <a:pPr marL="228600" indent="-228600" defTabSz="449263">
              <a:buNone/>
            </a:pPr>
            <a:r>
              <a:rPr lang="zh-CN" altLang="en-US" dirty="0" smtClean="0"/>
              <a:t>                 组成计税价格</a:t>
            </a:r>
            <a:r>
              <a:rPr lang="en-US" altLang="zh-CN" dirty="0" smtClean="0"/>
              <a:t>=</a:t>
            </a:r>
            <a:r>
              <a:rPr lang="zh-CN" altLang="en-US" dirty="0" smtClean="0"/>
              <a:t>关税完税价格</a:t>
            </a:r>
            <a:r>
              <a:rPr lang="en-US" altLang="zh-CN" dirty="0" smtClean="0"/>
              <a:t>+</a:t>
            </a:r>
            <a:r>
              <a:rPr lang="zh-CN" altLang="en-US" dirty="0" smtClean="0"/>
              <a:t>关税</a:t>
            </a:r>
          </a:p>
          <a:p>
            <a:pPr marL="228600" indent="-228600" defTabSz="449263">
              <a:buNone/>
            </a:pPr>
            <a:r>
              <a:rPr lang="zh-CN" altLang="en-US" dirty="0" smtClean="0"/>
              <a:t>               应纳增值税</a:t>
            </a:r>
            <a:r>
              <a:rPr lang="en-US" altLang="zh-CN" dirty="0" smtClean="0"/>
              <a:t>=</a:t>
            </a:r>
            <a:r>
              <a:rPr lang="zh-CN" altLang="en-US" dirty="0" smtClean="0"/>
              <a:t>组成计税价格</a:t>
            </a:r>
            <a:r>
              <a:rPr lang="en-US" altLang="zh-CN" dirty="0" smtClean="0"/>
              <a:t>×</a:t>
            </a:r>
            <a:r>
              <a:rPr lang="zh-CN" altLang="en-US" dirty="0" smtClean="0"/>
              <a:t>增值税税率</a:t>
            </a:r>
          </a:p>
          <a:p>
            <a:pPr marL="228600" indent="-228600" defTabSz="449263"/>
            <a:r>
              <a:rPr lang="en-US" altLang="zh-CN" dirty="0" smtClean="0"/>
              <a:t>2.</a:t>
            </a:r>
            <a:r>
              <a:rPr lang="zh-CN" altLang="en-US" dirty="0" smtClean="0"/>
              <a:t>缴纳消费税的进口货物的组成计税价格和应纳税额的计算</a:t>
            </a:r>
          </a:p>
          <a:p>
            <a:pPr marL="228600" indent="-228600" defTabSz="449263">
              <a:buNone/>
            </a:pPr>
            <a:r>
              <a:rPr lang="zh-CN" altLang="en-US" dirty="0" smtClean="0"/>
              <a:t>                组成计税价格</a:t>
            </a:r>
            <a:r>
              <a:rPr lang="en-US" altLang="zh-CN" dirty="0" smtClean="0"/>
              <a:t>=</a:t>
            </a:r>
            <a:r>
              <a:rPr lang="zh-CN" altLang="en-US" dirty="0" smtClean="0"/>
              <a:t>关税完税价格</a:t>
            </a:r>
            <a:r>
              <a:rPr lang="en-US" altLang="zh-CN" dirty="0" smtClean="0"/>
              <a:t>+</a:t>
            </a:r>
            <a:r>
              <a:rPr lang="zh-CN" altLang="en-US" dirty="0" smtClean="0"/>
              <a:t>关税</a:t>
            </a:r>
            <a:r>
              <a:rPr lang="en-US" altLang="zh-CN" dirty="0" smtClean="0"/>
              <a:t>+</a:t>
            </a:r>
            <a:r>
              <a:rPr lang="zh-CN" altLang="en-US" dirty="0" smtClean="0"/>
              <a:t>消费税</a:t>
            </a:r>
          </a:p>
          <a:p>
            <a:pPr marL="228600" indent="-228600" defTabSz="449263">
              <a:buNone/>
            </a:pPr>
            <a:r>
              <a:rPr lang="zh-CN" altLang="en-US" dirty="0" smtClean="0"/>
              <a:t>                 应纳增值税</a:t>
            </a:r>
            <a:r>
              <a:rPr lang="en-US" altLang="zh-CN" dirty="0" smtClean="0"/>
              <a:t>=</a:t>
            </a:r>
            <a:r>
              <a:rPr lang="zh-CN" altLang="en-US" dirty="0" smtClean="0"/>
              <a:t>组成计税价格</a:t>
            </a:r>
            <a:r>
              <a:rPr lang="en-US" altLang="zh-CN" dirty="0" smtClean="0"/>
              <a:t>×</a:t>
            </a:r>
            <a:r>
              <a:rPr lang="zh-CN" altLang="en-US" dirty="0" smtClean="0"/>
              <a:t>增值税税率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2627313" y="333375"/>
            <a:ext cx="5905500" cy="647700"/>
          </a:xfrm>
        </p:spPr>
        <p:txBody>
          <a:bodyPr/>
          <a:lstStyle/>
          <a:p>
            <a:r>
              <a:rPr lang="zh-CN" altLang="zh-CN" smtClean="0">
                <a:latin typeface="华文细黑"/>
                <a:ea typeface="华文细黑"/>
                <a:cs typeface="华文细黑"/>
              </a:rPr>
              <a:t>第一节　增值税概述</a:t>
            </a:r>
            <a:endParaRPr lang="zh-CN" altLang="en-US" smtClean="0">
              <a:latin typeface="华文细黑"/>
              <a:ea typeface="华文细黑"/>
              <a:cs typeface="华文细黑"/>
            </a:endParaRPr>
          </a:p>
        </p:txBody>
      </p:sp>
      <p:sp>
        <p:nvSpPr>
          <p:cNvPr id="23554" name="内容占位符 2"/>
          <p:cNvSpPr>
            <a:spLocks noGrp="1"/>
          </p:cNvSpPr>
          <p:nvPr>
            <p:ph idx="1"/>
          </p:nvPr>
        </p:nvSpPr>
        <p:spPr>
          <a:xfrm>
            <a:off x="468313" y="1052513"/>
            <a:ext cx="8207375" cy="5329237"/>
          </a:xfrm>
        </p:spPr>
        <p:txBody>
          <a:bodyPr/>
          <a:lstStyle/>
          <a:p>
            <a:pPr marL="228600" indent="-228600" defTabSz="449263">
              <a:lnSpc>
                <a:spcPct val="12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二、增值税的产生和发展</a:t>
            </a:r>
          </a:p>
          <a:p>
            <a:pPr marL="228600" indent="-228600" defTabSz="449263">
              <a:lnSpc>
                <a:spcPct val="12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我国增值税制度的发展历程</a:t>
            </a:r>
          </a:p>
          <a:p>
            <a:pPr marL="228600" indent="-228600" defTabSz="449263">
              <a:lnSpc>
                <a:spcPct val="120000"/>
              </a:lnSpc>
            </a:pPr>
            <a:r>
              <a:rPr lang="zh-CN" altLang="en-US" dirty="0" smtClean="0"/>
              <a:t>增值税最早产生于</a:t>
            </a:r>
            <a:r>
              <a:rPr lang="en-US" altLang="zh-CN" dirty="0" smtClean="0"/>
              <a:t>1954</a:t>
            </a:r>
            <a:r>
              <a:rPr lang="zh-CN" altLang="en-US" dirty="0" smtClean="0"/>
              <a:t>年的法国。</a:t>
            </a:r>
          </a:p>
          <a:p>
            <a:pPr marL="228600" indent="-228600" defTabSz="449263">
              <a:lnSpc>
                <a:spcPct val="120000"/>
              </a:lnSpc>
            </a:pPr>
            <a:r>
              <a:rPr lang="en-US" altLang="zh-CN" dirty="0" smtClean="0"/>
              <a:t>1979</a:t>
            </a:r>
            <a:r>
              <a:rPr lang="zh-CN" altLang="en-US" dirty="0" smtClean="0"/>
              <a:t>年</a:t>
            </a:r>
            <a:r>
              <a:rPr lang="en-US" altLang="zh-CN" dirty="0" smtClean="0"/>
              <a:t>,</a:t>
            </a:r>
            <a:r>
              <a:rPr lang="zh-CN" altLang="en-US" dirty="0" smtClean="0"/>
              <a:t>我国在部分城市实行生产型增值税试点。</a:t>
            </a:r>
          </a:p>
          <a:p>
            <a:pPr marL="228600" indent="-228600" defTabSz="449263">
              <a:lnSpc>
                <a:spcPct val="120000"/>
              </a:lnSpc>
            </a:pPr>
            <a:r>
              <a:rPr lang="en-US" altLang="zh-CN" dirty="0" smtClean="0"/>
              <a:t>1982</a:t>
            </a:r>
            <a:r>
              <a:rPr lang="zh-CN" altLang="en-US" dirty="0" smtClean="0"/>
              <a:t>年</a:t>
            </a:r>
            <a:r>
              <a:rPr lang="en-US" altLang="zh-CN" dirty="0" smtClean="0"/>
              <a:t>,</a:t>
            </a:r>
            <a:r>
              <a:rPr lang="zh-CN" altLang="en-US" dirty="0" smtClean="0"/>
              <a:t>财政部制定了</a:t>
            </a:r>
            <a:r>
              <a:rPr lang="en-US" altLang="zh-CN" dirty="0" smtClean="0"/>
              <a:t>《</a:t>
            </a:r>
            <a:r>
              <a:rPr lang="zh-CN" altLang="en-US" dirty="0" smtClean="0"/>
              <a:t>增值税暂行办法</a:t>
            </a:r>
            <a:r>
              <a:rPr lang="en-US" altLang="zh-CN" dirty="0" smtClean="0"/>
              <a:t>》,</a:t>
            </a:r>
            <a:r>
              <a:rPr lang="zh-CN" altLang="en-US" dirty="0" smtClean="0"/>
              <a:t>自</a:t>
            </a:r>
            <a:r>
              <a:rPr lang="en-US" altLang="zh-CN" dirty="0" smtClean="0"/>
              <a:t>1983</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日起在全国试行。</a:t>
            </a:r>
          </a:p>
          <a:p>
            <a:pPr marL="228600" indent="-228600" defTabSz="449263">
              <a:lnSpc>
                <a:spcPct val="120000"/>
              </a:lnSpc>
            </a:pPr>
            <a:r>
              <a:rPr lang="en-US" altLang="zh-CN" dirty="0" smtClean="0"/>
              <a:t>1984</a:t>
            </a:r>
            <a:r>
              <a:rPr lang="zh-CN" altLang="en-US" dirty="0" smtClean="0"/>
              <a:t>年</a:t>
            </a:r>
            <a:r>
              <a:rPr lang="en-US" altLang="zh-CN" dirty="0" smtClean="0"/>
              <a:t>9</a:t>
            </a:r>
            <a:r>
              <a:rPr lang="zh-CN" altLang="en-US" dirty="0" smtClean="0"/>
              <a:t>月</a:t>
            </a:r>
            <a:r>
              <a:rPr lang="en-US" altLang="zh-CN" dirty="0" smtClean="0"/>
              <a:t>,</a:t>
            </a:r>
            <a:r>
              <a:rPr lang="zh-CN" altLang="en-US" dirty="0" smtClean="0"/>
              <a:t>国务院正式发布了</a:t>
            </a:r>
            <a:r>
              <a:rPr lang="en-US" altLang="zh-CN" dirty="0" smtClean="0"/>
              <a:t>《</a:t>
            </a:r>
            <a:r>
              <a:rPr lang="zh-CN" altLang="en-US" dirty="0" smtClean="0"/>
              <a:t>中华人民共和国增值税条例</a:t>
            </a:r>
            <a:r>
              <a:rPr lang="en-US" altLang="zh-CN" dirty="0" smtClean="0"/>
              <a:t>(</a:t>
            </a:r>
            <a:r>
              <a:rPr lang="zh-CN" altLang="en-US" dirty="0" smtClean="0"/>
              <a:t>草案</a:t>
            </a:r>
            <a:r>
              <a:rPr lang="en-US" altLang="zh-CN" dirty="0" smtClean="0"/>
              <a:t>)》,</a:t>
            </a:r>
            <a:r>
              <a:rPr lang="zh-CN" altLang="en-US" dirty="0" smtClean="0"/>
              <a:t>自当年</a:t>
            </a:r>
            <a:r>
              <a:rPr lang="en-US" altLang="zh-CN" dirty="0" smtClean="0"/>
              <a:t>10</a:t>
            </a:r>
            <a:r>
              <a:rPr lang="zh-CN" altLang="en-US" dirty="0" smtClean="0"/>
              <a:t>月起施行</a:t>
            </a:r>
            <a:r>
              <a:rPr lang="en-US" altLang="zh-CN" dirty="0" smtClean="0"/>
              <a:t>,</a:t>
            </a:r>
            <a:r>
              <a:rPr lang="zh-CN" altLang="en-US" dirty="0" smtClean="0"/>
              <a:t>将机器机械、钢材钢坯、自行车、缝纫机、电风扇及其零配件等</a:t>
            </a:r>
            <a:r>
              <a:rPr lang="en-US" altLang="zh-CN" dirty="0" smtClean="0"/>
              <a:t>12</a:t>
            </a:r>
            <a:r>
              <a:rPr lang="zh-CN" altLang="en-US" dirty="0" smtClean="0"/>
              <a:t>类商品纳入增值税的征税范围</a:t>
            </a:r>
            <a:r>
              <a:rPr lang="en-US" altLang="zh-CN" dirty="0" smtClean="0"/>
              <a:t>,</a:t>
            </a:r>
            <a:r>
              <a:rPr lang="zh-CN" altLang="en-US" dirty="0" smtClean="0"/>
              <a:t>对其他商品则征收产品税。</a:t>
            </a:r>
          </a:p>
          <a:p>
            <a:pPr marL="228600" indent="-228600" defTabSz="449263">
              <a:lnSpc>
                <a:spcPct val="120000"/>
              </a:lnSpc>
            </a:pPr>
            <a:r>
              <a:rPr lang="en-US" altLang="zh-CN" dirty="0" smtClean="0"/>
              <a:t>1993</a:t>
            </a:r>
            <a:r>
              <a:rPr lang="zh-CN" altLang="en-US" dirty="0" smtClean="0"/>
              <a:t>年</a:t>
            </a:r>
            <a:r>
              <a:rPr lang="en-US" altLang="zh-CN" dirty="0" smtClean="0"/>
              <a:t>12</a:t>
            </a:r>
            <a:r>
              <a:rPr lang="zh-CN" altLang="en-US" dirty="0" smtClean="0"/>
              <a:t>月</a:t>
            </a:r>
            <a:r>
              <a:rPr lang="en-US" altLang="zh-CN" dirty="0" smtClean="0"/>
              <a:t>13</a:t>
            </a:r>
            <a:r>
              <a:rPr lang="zh-CN" altLang="en-US" dirty="0" smtClean="0"/>
              <a:t>日</a:t>
            </a:r>
            <a:r>
              <a:rPr lang="en-US" altLang="zh-CN" dirty="0" smtClean="0"/>
              <a:t>,</a:t>
            </a:r>
            <a:r>
              <a:rPr lang="zh-CN" altLang="en-US" dirty="0" smtClean="0"/>
              <a:t>国务院颁布了</a:t>
            </a:r>
            <a:r>
              <a:rPr lang="en-US" altLang="zh-CN" dirty="0" smtClean="0"/>
              <a:t>《</a:t>
            </a:r>
            <a:r>
              <a:rPr lang="zh-CN" altLang="en-US" dirty="0" smtClean="0"/>
              <a:t>中华人民共和国增值税暂行条例</a:t>
            </a:r>
            <a:r>
              <a:rPr lang="en-US" altLang="zh-CN" dirty="0" smtClean="0"/>
              <a:t>》,</a:t>
            </a:r>
            <a:r>
              <a:rPr lang="zh-CN" altLang="en-US" dirty="0" smtClean="0"/>
              <a:t>从</a:t>
            </a:r>
            <a:r>
              <a:rPr lang="en-US" altLang="zh-CN" dirty="0" smtClean="0"/>
              <a:t>1994</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日开始在我国生产和流通领域全面推行生产型增值税。</a:t>
            </a:r>
          </a:p>
          <a:p>
            <a:pPr marL="228600" indent="-228600" defTabSz="449263">
              <a:lnSpc>
                <a:spcPct val="120000"/>
              </a:lnSpc>
            </a:pPr>
            <a:r>
              <a:rPr lang="en-US" altLang="zh-CN" dirty="0" smtClean="0"/>
              <a:t>2008</a:t>
            </a:r>
            <a:r>
              <a:rPr lang="zh-CN" altLang="en-US" dirty="0" smtClean="0"/>
              <a:t>年</a:t>
            </a:r>
            <a:r>
              <a:rPr lang="en-US" altLang="zh-CN" dirty="0" smtClean="0"/>
              <a:t>11</a:t>
            </a:r>
            <a:r>
              <a:rPr lang="zh-CN" altLang="en-US" dirty="0" smtClean="0"/>
              <a:t>月</a:t>
            </a:r>
            <a:r>
              <a:rPr lang="en-US" altLang="zh-CN" dirty="0" smtClean="0"/>
              <a:t>5</a:t>
            </a:r>
            <a:r>
              <a:rPr lang="zh-CN" altLang="en-US" dirty="0" smtClean="0"/>
              <a:t>日</a:t>
            </a:r>
            <a:r>
              <a:rPr lang="en-US" altLang="zh-CN" dirty="0" smtClean="0"/>
              <a:t>,</a:t>
            </a:r>
            <a:r>
              <a:rPr lang="zh-CN" altLang="en-US" dirty="0" smtClean="0"/>
              <a:t>经国务院第三十四次常务会议审议通过</a:t>
            </a:r>
            <a:r>
              <a:rPr lang="en-US" altLang="zh-CN" dirty="0" smtClean="0"/>
              <a:t>,</a:t>
            </a:r>
            <a:r>
              <a:rPr lang="zh-CN" altLang="en-US" dirty="0" smtClean="0"/>
              <a:t>修订了</a:t>
            </a:r>
            <a:r>
              <a:rPr lang="en-US" altLang="zh-CN" dirty="0" smtClean="0"/>
              <a:t>《</a:t>
            </a:r>
            <a:r>
              <a:rPr lang="zh-CN" altLang="en-US" dirty="0" smtClean="0"/>
              <a:t>中华人民共和国增值税暂行条例</a:t>
            </a:r>
            <a:r>
              <a:rPr lang="en-US" altLang="zh-CN" dirty="0" smtClean="0"/>
              <a:t>》,</a:t>
            </a:r>
            <a:r>
              <a:rPr lang="zh-CN" altLang="en-US" dirty="0" smtClean="0"/>
              <a:t>将生产型增值税转为消费型增值税，于</a:t>
            </a:r>
            <a:r>
              <a:rPr lang="en-US" altLang="zh-CN" dirty="0" smtClean="0"/>
              <a:t>2009</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日起施行。</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a:xfrm>
            <a:off x="1476375" y="404813"/>
            <a:ext cx="7056438" cy="647700"/>
          </a:xfrm>
        </p:spPr>
        <p:txBody>
          <a:bodyPr/>
          <a:lstStyle/>
          <a:p>
            <a:r>
              <a:rPr lang="zh-CN" altLang="zh-CN" smtClean="0">
                <a:latin typeface="华文细黑"/>
                <a:ea typeface="华文细黑"/>
                <a:cs typeface="华文细黑"/>
              </a:rPr>
              <a:t>第四节　</a:t>
            </a:r>
            <a:r>
              <a:rPr lang="zh-CN" altLang="en-US" smtClean="0">
                <a:latin typeface="华文中宋"/>
                <a:ea typeface="华文中宋"/>
                <a:cs typeface="华文中宋"/>
              </a:rPr>
              <a:t>出口和跨境业务增值税的退</a:t>
            </a:r>
            <a:r>
              <a:rPr lang="en-US" altLang="zh-CN" smtClean="0">
                <a:latin typeface="华文中宋"/>
                <a:ea typeface="华文中宋"/>
                <a:cs typeface="华文中宋"/>
              </a:rPr>
              <a:t>(</a:t>
            </a:r>
            <a:r>
              <a:rPr lang="zh-CN" altLang="en-US" smtClean="0">
                <a:latin typeface="华文中宋"/>
                <a:ea typeface="华文中宋"/>
                <a:cs typeface="华文中宋"/>
              </a:rPr>
              <a:t>免</a:t>
            </a:r>
            <a:r>
              <a:rPr lang="en-US" altLang="zh-CN" smtClean="0">
                <a:latin typeface="华文中宋"/>
                <a:ea typeface="华文中宋"/>
                <a:cs typeface="华文中宋"/>
              </a:rPr>
              <a:t>)</a:t>
            </a:r>
            <a:r>
              <a:rPr lang="zh-CN" altLang="en-US" smtClean="0">
                <a:latin typeface="华文中宋"/>
                <a:ea typeface="华文中宋"/>
                <a:cs typeface="华文中宋"/>
              </a:rPr>
              <a:t>税和征税 </a:t>
            </a:r>
          </a:p>
        </p:txBody>
      </p:sp>
      <p:sp>
        <p:nvSpPr>
          <p:cNvPr id="58370" name="内容占位符 2"/>
          <p:cNvSpPr>
            <a:spLocks noGrp="1"/>
          </p:cNvSpPr>
          <p:nvPr>
            <p:ph idx="1"/>
          </p:nvPr>
        </p:nvSpPr>
        <p:spPr>
          <a:xfrm>
            <a:off x="323850" y="1196975"/>
            <a:ext cx="8496300" cy="5184775"/>
          </a:xfrm>
        </p:spPr>
        <p:txBody>
          <a:bodyPr/>
          <a:lstStyle/>
          <a:p>
            <a:pPr marL="228600" indent="-228600" defTabSz="449263">
              <a:lnSpc>
                <a:spcPct val="18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a:t>
            </a:r>
            <a:r>
              <a:rPr lang="zh-CN" altLang="en-US" sz="2400" b="1" dirty="0" smtClean="0">
                <a:solidFill>
                  <a:srgbClr val="000000"/>
                </a:solidFill>
                <a:latin typeface="黑体" pitchFamily="49" charset="-122"/>
                <a:ea typeface="黑体" pitchFamily="49" charset="-122"/>
              </a:rPr>
              <a:t>出口货物、劳务和跨境应税行为退</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免</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增值税</a:t>
            </a:r>
            <a:r>
              <a:rPr lang="zh-CN" altLang="zh-CN" sz="2400" b="1" dirty="0" smtClean="0">
                <a:solidFill>
                  <a:srgbClr val="000000"/>
                </a:solidFill>
                <a:latin typeface="黑体" pitchFamily="49" charset="-122"/>
                <a:ea typeface="黑体" pitchFamily="49" charset="-122"/>
              </a:rPr>
              <a:t>基本政策</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出口免税并退税</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出口免税不退税</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出口不免税也不退税</a:t>
            </a:r>
          </a:p>
          <a:p>
            <a:pPr marL="228600" indent="-228600" defTabSz="449263">
              <a:lnSpc>
                <a:spcPct val="180000"/>
              </a:lnSpc>
            </a:pPr>
            <a:endParaRPr lang="zh-CN" altLang="en-US" dirty="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a:xfrm>
            <a:off x="1476375" y="476250"/>
            <a:ext cx="7077075" cy="647700"/>
          </a:xfrm>
        </p:spPr>
        <p:txBody>
          <a:bodyPr/>
          <a:lstStyle/>
          <a:p>
            <a:r>
              <a:rPr lang="zh-CN" altLang="zh-CN" smtClean="0">
                <a:latin typeface="华文细黑"/>
                <a:ea typeface="华文细黑"/>
                <a:cs typeface="华文细黑"/>
              </a:rPr>
              <a:t>第四节　</a:t>
            </a:r>
            <a:r>
              <a:rPr lang="zh-CN" altLang="en-US" smtClean="0">
                <a:latin typeface="华文中宋"/>
                <a:ea typeface="华文中宋"/>
                <a:cs typeface="华文中宋"/>
              </a:rPr>
              <a:t>出口和跨境业务增值税的退</a:t>
            </a:r>
            <a:r>
              <a:rPr lang="en-US" altLang="zh-CN" smtClean="0">
                <a:latin typeface="华文中宋"/>
                <a:ea typeface="华文中宋"/>
                <a:cs typeface="华文中宋"/>
              </a:rPr>
              <a:t>(</a:t>
            </a:r>
            <a:r>
              <a:rPr lang="zh-CN" altLang="en-US" smtClean="0">
                <a:latin typeface="华文中宋"/>
                <a:ea typeface="华文中宋"/>
                <a:cs typeface="华文中宋"/>
              </a:rPr>
              <a:t>免</a:t>
            </a:r>
            <a:r>
              <a:rPr lang="en-US" altLang="zh-CN" smtClean="0">
                <a:latin typeface="华文中宋"/>
                <a:ea typeface="华文中宋"/>
                <a:cs typeface="华文中宋"/>
              </a:rPr>
              <a:t>)</a:t>
            </a:r>
            <a:r>
              <a:rPr lang="zh-CN" altLang="en-US" smtClean="0">
                <a:latin typeface="华文中宋"/>
                <a:ea typeface="华文中宋"/>
                <a:cs typeface="华文中宋"/>
              </a:rPr>
              <a:t>税和征税 </a:t>
            </a:r>
          </a:p>
        </p:txBody>
      </p:sp>
      <p:sp>
        <p:nvSpPr>
          <p:cNvPr id="59394" name="内容占位符 2"/>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a:t>
            </a:r>
            <a:r>
              <a:rPr lang="zh-CN" altLang="en-US" sz="2400" b="1" dirty="0" smtClean="0">
                <a:solidFill>
                  <a:srgbClr val="000000"/>
                </a:solidFill>
                <a:latin typeface="黑体" pitchFamily="49" charset="-122"/>
                <a:ea typeface="黑体" pitchFamily="49" charset="-122"/>
              </a:rPr>
              <a:t>适用增值税退</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免</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税政策的范围</a:t>
            </a:r>
            <a:endParaRPr lang="zh-CN" altLang="zh-CN" sz="2400" b="1" dirty="0" smtClean="0">
              <a:solidFill>
                <a:srgbClr val="000000"/>
              </a:solidFill>
              <a:latin typeface="黑体" pitchFamily="49" charset="-122"/>
              <a:ea typeface="黑体" pitchFamily="49" charset="-122"/>
            </a:endParaRPr>
          </a:p>
          <a:p>
            <a:pPr marL="228600" indent="-228600" defTabSz="449263">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一</a:t>
            </a:r>
            <a:r>
              <a:rPr lang="en-US" altLang="zh-CN" sz="2200" dirty="0" smtClean="0">
                <a:solidFill>
                  <a:srgbClr val="000000"/>
                </a:solidFill>
                <a:latin typeface="楷体_GB2312"/>
              </a:rPr>
              <a:t>)</a:t>
            </a:r>
            <a:r>
              <a:rPr lang="zh-CN" altLang="en-US" sz="2200" dirty="0" smtClean="0">
                <a:solidFill>
                  <a:srgbClr val="000000"/>
                </a:solidFill>
                <a:latin typeface="楷体_GB2312"/>
              </a:rPr>
              <a:t>出口企业出口货物</a:t>
            </a:r>
          </a:p>
          <a:p>
            <a:pPr marL="228600" indent="-228600" defTabSz="449263">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二</a:t>
            </a:r>
            <a:r>
              <a:rPr lang="en-US" altLang="zh-CN" sz="2200" dirty="0" smtClean="0">
                <a:solidFill>
                  <a:srgbClr val="000000"/>
                </a:solidFill>
                <a:latin typeface="楷体_GB2312"/>
              </a:rPr>
              <a:t>)</a:t>
            </a:r>
            <a:r>
              <a:rPr lang="zh-CN" altLang="en-US" sz="2200" dirty="0" smtClean="0">
                <a:solidFill>
                  <a:srgbClr val="000000"/>
                </a:solidFill>
                <a:latin typeface="楷体_GB2312"/>
              </a:rPr>
              <a:t>出口企业或其他单位视同出口货物</a:t>
            </a:r>
          </a:p>
          <a:p>
            <a:pPr marL="228600" indent="-228600" defTabSz="449263">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三</a:t>
            </a:r>
            <a:r>
              <a:rPr lang="en-US" altLang="zh-CN" sz="2200" dirty="0" smtClean="0">
                <a:solidFill>
                  <a:srgbClr val="000000"/>
                </a:solidFill>
                <a:latin typeface="楷体_GB2312"/>
              </a:rPr>
              <a:t>)</a:t>
            </a:r>
            <a:r>
              <a:rPr lang="zh-CN" altLang="en-US" sz="2200" dirty="0" smtClean="0">
                <a:solidFill>
                  <a:srgbClr val="000000"/>
                </a:solidFill>
                <a:latin typeface="楷体_GB2312"/>
              </a:rPr>
              <a:t>生产企业视同出口货物的满足条件</a:t>
            </a:r>
            <a:endParaRPr lang="en-US" altLang="zh-CN" sz="2200" dirty="0" smtClean="0">
              <a:solidFill>
                <a:srgbClr val="000000"/>
              </a:solidFill>
              <a:latin typeface="楷体_GB2312"/>
            </a:endParaRPr>
          </a:p>
          <a:p>
            <a:pPr marL="228600" indent="-228600" defTabSz="449263">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四</a:t>
            </a:r>
            <a:r>
              <a:rPr lang="en-US" altLang="zh-CN" sz="2200" dirty="0" smtClean="0">
                <a:solidFill>
                  <a:srgbClr val="000000"/>
                </a:solidFill>
                <a:latin typeface="楷体_GB2312"/>
              </a:rPr>
              <a:t>)</a:t>
            </a:r>
            <a:r>
              <a:rPr lang="zh-CN" altLang="en-US" sz="2200" dirty="0" smtClean="0">
                <a:solidFill>
                  <a:srgbClr val="000000"/>
                </a:solidFill>
                <a:latin typeface="楷体_GB2312"/>
              </a:rPr>
              <a:t>出口企业对外提供加工修理修配劳务</a:t>
            </a:r>
          </a:p>
          <a:p>
            <a:pPr marL="228600" indent="-228600" defTabSz="449263">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五</a:t>
            </a:r>
            <a:r>
              <a:rPr lang="en-US" altLang="zh-CN" sz="2200" dirty="0" smtClean="0">
                <a:solidFill>
                  <a:srgbClr val="000000"/>
                </a:solidFill>
                <a:latin typeface="楷体_GB2312"/>
              </a:rPr>
              <a:t>)</a:t>
            </a:r>
            <a:r>
              <a:rPr lang="zh-CN" altLang="en-US" sz="2200" dirty="0" smtClean="0">
                <a:solidFill>
                  <a:srgbClr val="000000"/>
                </a:solidFill>
                <a:latin typeface="楷体_GB2312"/>
              </a:rPr>
              <a:t>融资租赁货物出口退税</a:t>
            </a:r>
            <a:endParaRPr lang="en-US" altLang="zh-CN" sz="2200" dirty="0" smtClean="0">
              <a:solidFill>
                <a:srgbClr val="000000"/>
              </a:solidFill>
              <a:latin typeface="楷体_GB2312"/>
            </a:endParaRPr>
          </a:p>
          <a:p>
            <a:pPr marL="228600" indent="-228600" defTabSz="449263">
              <a:lnSpc>
                <a:spcPct val="140000"/>
              </a:lnSpc>
              <a:spcBef>
                <a:spcPct val="0"/>
              </a:spcBef>
              <a:buClr>
                <a:srgbClr val="486AC1"/>
              </a:buClr>
              <a:buFont typeface="Arial" charset="0"/>
              <a:buNone/>
            </a:pPr>
            <a:endParaRPr lang="zh-CN" altLang="zh-CN" sz="2200" dirty="0" smtClean="0">
              <a:solidFill>
                <a:srgbClr val="000000"/>
              </a:solidFill>
              <a:latin typeface="楷体_GB2312"/>
            </a:endParaRPr>
          </a:p>
          <a:p>
            <a:pPr marL="228600" indent="-228600" defTabSz="449263"/>
            <a:endParaRPr lang="zh-CN" altLang="en-US" dirty="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idx="4294967295"/>
          </p:nvPr>
        </p:nvSpPr>
        <p:spPr>
          <a:xfrm>
            <a:off x="1476375" y="476250"/>
            <a:ext cx="7077075" cy="647700"/>
          </a:xfrm>
        </p:spPr>
        <p:txBody>
          <a:bodyPr/>
          <a:lstStyle/>
          <a:p>
            <a:r>
              <a:rPr lang="zh-CN" altLang="zh-CN" smtClean="0">
                <a:latin typeface="华文细黑"/>
                <a:ea typeface="华文细黑"/>
                <a:cs typeface="华文细黑"/>
              </a:rPr>
              <a:t>第四节　</a:t>
            </a:r>
            <a:r>
              <a:rPr lang="zh-CN" altLang="en-US" smtClean="0">
                <a:latin typeface="华文中宋"/>
                <a:ea typeface="华文中宋"/>
                <a:cs typeface="华文中宋"/>
              </a:rPr>
              <a:t>出口和跨境业务增值税的退</a:t>
            </a:r>
            <a:r>
              <a:rPr lang="en-US" altLang="zh-CN" smtClean="0">
                <a:latin typeface="华文中宋"/>
                <a:ea typeface="华文中宋"/>
                <a:cs typeface="华文中宋"/>
              </a:rPr>
              <a:t>(</a:t>
            </a:r>
            <a:r>
              <a:rPr lang="zh-CN" altLang="en-US" smtClean="0">
                <a:latin typeface="华文中宋"/>
                <a:ea typeface="华文中宋"/>
                <a:cs typeface="华文中宋"/>
              </a:rPr>
              <a:t>免</a:t>
            </a:r>
            <a:r>
              <a:rPr lang="en-US" altLang="zh-CN" smtClean="0">
                <a:latin typeface="华文中宋"/>
                <a:ea typeface="华文中宋"/>
                <a:cs typeface="华文中宋"/>
              </a:rPr>
              <a:t>)</a:t>
            </a:r>
            <a:r>
              <a:rPr lang="zh-CN" altLang="en-US" smtClean="0">
                <a:latin typeface="华文中宋"/>
                <a:ea typeface="华文中宋"/>
                <a:cs typeface="华文中宋"/>
              </a:rPr>
              <a:t>税和征税 </a:t>
            </a:r>
          </a:p>
        </p:txBody>
      </p:sp>
      <p:sp>
        <p:nvSpPr>
          <p:cNvPr id="60418" name="内容占位符 2"/>
          <p:cNvSpPr>
            <a:spLocks noGrp="1"/>
          </p:cNvSpPr>
          <p:nvPr>
            <p:ph idx="4294967295"/>
          </p:nvPr>
        </p:nvSpPr>
        <p:spPr>
          <a:xfrm>
            <a:off x="611188" y="1196975"/>
            <a:ext cx="8208962" cy="5184775"/>
          </a:xfrm>
        </p:spPr>
        <p:txBody>
          <a:bodyPr/>
          <a:lstStyle/>
          <a:p>
            <a:pPr marL="228600" indent="-228600"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三</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增值税退</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免</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税办法</a:t>
            </a:r>
            <a:endParaRPr lang="zh-CN" altLang="zh-CN" sz="2400" b="1" dirty="0" smtClean="0">
              <a:solidFill>
                <a:srgbClr val="000000"/>
              </a:solidFill>
              <a:latin typeface="黑体" pitchFamily="49" charset="-122"/>
              <a:ea typeface="黑体" pitchFamily="49" charset="-122"/>
            </a:endParaRPr>
          </a:p>
          <a:p>
            <a:pPr marL="228600" indent="-228600" defTabSz="449263">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一</a:t>
            </a:r>
            <a:r>
              <a:rPr lang="en-US" altLang="zh-CN" sz="2200" dirty="0" smtClean="0">
                <a:solidFill>
                  <a:srgbClr val="000000"/>
                </a:solidFill>
                <a:latin typeface="楷体_GB2312"/>
              </a:rPr>
              <a:t>) </a:t>
            </a:r>
            <a:r>
              <a:rPr lang="zh-CN" altLang="en-US" sz="2200" dirty="0" smtClean="0">
                <a:solidFill>
                  <a:srgbClr val="000000"/>
                </a:solidFill>
                <a:latin typeface="楷体_GB2312"/>
              </a:rPr>
              <a:t>“免、抵、退”税办法</a:t>
            </a:r>
          </a:p>
          <a:p>
            <a:pPr marL="228600" indent="-228600" defTabSz="449263">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二</a:t>
            </a:r>
            <a:r>
              <a:rPr lang="en-US" altLang="zh-CN" sz="2200" dirty="0" smtClean="0">
                <a:solidFill>
                  <a:srgbClr val="000000"/>
                </a:solidFill>
                <a:latin typeface="楷体_GB2312"/>
              </a:rPr>
              <a:t>)</a:t>
            </a:r>
            <a:r>
              <a:rPr lang="zh-CN" altLang="en-US" sz="2200" dirty="0" smtClean="0">
                <a:solidFill>
                  <a:srgbClr val="000000"/>
                </a:solidFill>
                <a:latin typeface="楷体_GB2312"/>
              </a:rPr>
              <a:t> “免、退”税办法</a:t>
            </a:r>
            <a:r>
              <a:rPr lang="zh-CN" altLang="en-US" dirty="0" smtClean="0"/>
              <a:t> </a:t>
            </a:r>
            <a:endParaRPr lang="zh-CN" altLang="en-US" sz="2200" dirty="0" smtClean="0">
              <a:solidFill>
                <a:srgbClr val="000000"/>
              </a:solidFill>
              <a:latin typeface="楷体_GB2312"/>
            </a:endParaRPr>
          </a:p>
          <a:p>
            <a:pPr marL="228600" indent="-228600" defTabSz="449263">
              <a:buFont typeface="Arial" charset="0"/>
              <a:buNone/>
            </a:pPr>
            <a:r>
              <a:rPr lang="zh-CN" altLang="en-US" sz="2400" b="1" dirty="0" smtClean="0">
                <a:solidFill>
                  <a:srgbClr val="000000"/>
                </a:solidFill>
                <a:latin typeface="黑体" pitchFamily="49" charset="-122"/>
                <a:ea typeface="黑体" pitchFamily="49" charset="-122"/>
              </a:rPr>
              <a:t>四</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增值税</a:t>
            </a:r>
            <a:r>
              <a:rPr lang="zh-CN" altLang="zh-CN" sz="2400" b="1" dirty="0" smtClean="0">
                <a:solidFill>
                  <a:srgbClr val="000000"/>
                </a:solidFill>
                <a:latin typeface="黑体" pitchFamily="49" charset="-122"/>
                <a:ea typeface="黑体" pitchFamily="49" charset="-122"/>
              </a:rPr>
              <a:t>出口退税率</a:t>
            </a:r>
          </a:p>
          <a:p>
            <a:pPr marL="228600" indent="-228600" defTabSz="449263">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一</a:t>
            </a:r>
            <a:r>
              <a:rPr lang="en-US" altLang="zh-CN" sz="2200" dirty="0" smtClean="0">
                <a:solidFill>
                  <a:srgbClr val="000000"/>
                </a:solidFill>
                <a:latin typeface="楷体_GB2312"/>
              </a:rPr>
              <a:t>) </a:t>
            </a:r>
            <a:r>
              <a:rPr lang="zh-CN" altLang="en-US" sz="2200" dirty="0" smtClean="0">
                <a:solidFill>
                  <a:srgbClr val="000000"/>
                </a:solidFill>
                <a:latin typeface="楷体_GB2312"/>
              </a:rPr>
              <a:t>退税率的一般规定 </a:t>
            </a:r>
            <a:endParaRPr lang="zh-CN" altLang="zh-CN" sz="2200" dirty="0" smtClean="0">
              <a:solidFill>
                <a:srgbClr val="000000"/>
              </a:solidFill>
              <a:latin typeface="楷体_GB2312"/>
            </a:endParaRPr>
          </a:p>
          <a:p>
            <a:pPr marL="228600" indent="-228600" defTabSz="449263">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二</a:t>
            </a:r>
            <a:r>
              <a:rPr lang="en-US" altLang="zh-CN" sz="2200" dirty="0" smtClean="0">
                <a:solidFill>
                  <a:srgbClr val="000000"/>
                </a:solidFill>
                <a:latin typeface="楷体_GB2312"/>
              </a:rPr>
              <a:t>) </a:t>
            </a:r>
            <a:r>
              <a:rPr lang="zh-CN" altLang="en-US" sz="2200" dirty="0" smtClean="0">
                <a:solidFill>
                  <a:srgbClr val="000000"/>
                </a:solidFill>
                <a:latin typeface="楷体_GB2312"/>
              </a:rPr>
              <a:t>退税率的特殊规定</a:t>
            </a:r>
          </a:p>
          <a:p>
            <a:pPr marL="228600" indent="-228600" defTabSz="449263">
              <a:buFont typeface="Arial" charset="0"/>
              <a:buNone/>
            </a:pPr>
            <a:r>
              <a:rPr lang="zh-CN" altLang="en-US" sz="2400" b="1" dirty="0" smtClean="0">
                <a:solidFill>
                  <a:srgbClr val="000000"/>
                </a:solidFill>
                <a:latin typeface="黑体" pitchFamily="49" charset="-122"/>
                <a:ea typeface="黑体" pitchFamily="49" charset="-122"/>
              </a:rPr>
              <a:t>五</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增值税退</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免</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税的计税依据</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p:cNvSpPr>
          <p:nvPr>
            <p:ph type="title"/>
          </p:nvPr>
        </p:nvSpPr>
        <p:spPr>
          <a:xfrm>
            <a:off x="1331913" y="476250"/>
            <a:ext cx="7077075" cy="647700"/>
          </a:xfrm>
        </p:spPr>
        <p:txBody>
          <a:bodyPr/>
          <a:lstStyle/>
          <a:p>
            <a:r>
              <a:rPr lang="zh-CN" altLang="zh-CN" smtClean="0">
                <a:latin typeface="华文细黑"/>
                <a:ea typeface="华文细黑"/>
                <a:cs typeface="华文细黑"/>
              </a:rPr>
              <a:t>第四节　</a:t>
            </a:r>
            <a:r>
              <a:rPr lang="zh-CN" altLang="en-US" smtClean="0">
                <a:latin typeface="华文中宋"/>
                <a:ea typeface="华文中宋"/>
                <a:cs typeface="华文中宋"/>
              </a:rPr>
              <a:t>出口和跨境业务增值税的退</a:t>
            </a:r>
            <a:r>
              <a:rPr lang="en-US" altLang="zh-CN" smtClean="0">
                <a:latin typeface="华文中宋"/>
                <a:ea typeface="华文中宋"/>
                <a:cs typeface="华文中宋"/>
              </a:rPr>
              <a:t>(</a:t>
            </a:r>
            <a:r>
              <a:rPr lang="zh-CN" altLang="en-US" smtClean="0">
                <a:latin typeface="华文中宋"/>
                <a:ea typeface="华文中宋"/>
                <a:cs typeface="华文中宋"/>
              </a:rPr>
              <a:t>免</a:t>
            </a:r>
            <a:r>
              <a:rPr lang="en-US" altLang="zh-CN" smtClean="0">
                <a:latin typeface="华文中宋"/>
                <a:ea typeface="华文中宋"/>
                <a:cs typeface="华文中宋"/>
              </a:rPr>
              <a:t>)</a:t>
            </a:r>
            <a:r>
              <a:rPr lang="zh-CN" altLang="en-US" smtClean="0">
                <a:latin typeface="华文中宋"/>
                <a:ea typeface="华文中宋"/>
                <a:cs typeface="华文中宋"/>
              </a:rPr>
              <a:t>税和征税 </a:t>
            </a:r>
          </a:p>
        </p:txBody>
      </p:sp>
      <p:sp>
        <p:nvSpPr>
          <p:cNvPr id="61442" name="内容占位符 1"/>
          <p:cNvSpPr>
            <a:spLocks noGrp="1"/>
          </p:cNvSpPr>
          <p:nvPr>
            <p:ph idx="1"/>
          </p:nvPr>
        </p:nvSpPr>
        <p:spPr>
          <a:xfrm>
            <a:off x="323850" y="1268413"/>
            <a:ext cx="8496300" cy="4897437"/>
          </a:xfrm>
        </p:spPr>
        <p:txBody>
          <a:bodyPr/>
          <a:lstStyle/>
          <a:p>
            <a:pPr marL="0" indent="0">
              <a:buFont typeface="Arial" charset="0"/>
              <a:buNone/>
            </a:pPr>
            <a:r>
              <a:rPr lang="zh-CN" altLang="en-US" sz="2400" b="1" dirty="0" smtClean="0">
                <a:solidFill>
                  <a:srgbClr val="000000"/>
                </a:solidFill>
                <a:latin typeface="黑体" pitchFamily="49" charset="-122"/>
                <a:ea typeface="黑体" pitchFamily="49" charset="-122"/>
              </a:rPr>
              <a:t>六</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增值税</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免、抵、退”税和“免、退”税的计算</a:t>
            </a:r>
            <a:endParaRPr lang="zh-CN" altLang="zh-CN" sz="2400" b="1" dirty="0" smtClean="0">
              <a:solidFill>
                <a:srgbClr val="000000"/>
              </a:solidFill>
              <a:latin typeface="黑体" pitchFamily="49" charset="-122"/>
              <a:ea typeface="黑体" pitchFamily="49" charset="-122"/>
            </a:endParaRPr>
          </a:p>
          <a:p>
            <a:pPr marL="0" indent="0"/>
            <a:r>
              <a:rPr lang="en-US" altLang="zh-CN" dirty="0" smtClean="0"/>
              <a:t> </a:t>
            </a:r>
            <a:r>
              <a:rPr lang="zh-CN" altLang="zh-CN" dirty="0" smtClean="0"/>
              <a:t>生产企业出口货物、劳务、服务和无形资产的增值税“免、抵、退”</a:t>
            </a:r>
            <a:r>
              <a:rPr lang="zh-CN" altLang="en-US" dirty="0" smtClean="0"/>
              <a:t>税的</a:t>
            </a:r>
            <a:r>
              <a:rPr lang="zh-CN" altLang="zh-CN" dirty="0" smtClean="0"/>
              <a:t>计算</a:t>
            </a:r>
            <a:r>
              <a:rPr lang="zh-CN" altLang="en-US" dirty="0" smtClean="0"/>
              <a:t>。</a:t>
            </a:r>
          </a:p>
          <a:p>
            <a:pPr marL="0" indent="0"/>
            <a:r>
              <a:rPr lang="en-US" altLang="zh-CN" dirty="0" smtClean="0"/>
              <a:t> </a:t>
            </a:r>
            <a:r>
              <a:rPr lang="zh-CN" altLang="en-US" dirty="0" smtClean="0"/>
              <a:t>外贸企业出口货物、劳务和应税行为增值税“免、退”税的计算。 </a:t>
            </a:r>
            <a:endParaRPr lang="zh-CN" altLang="zh-CN" dirty="0" smtClean="0"/>
          </a:p>
          <a:p>
            <a:pPr marL="0" indent="0"/>
            <a:r>
              <a:rPr lang="en-US" altLang="zh-CN" dirty="0" smtClean="0"/>
              <a:t> </a:t>
            </a:r>
            <a:r>
              <a:rPr lang="zh-CN" altLang="en-US" dirty="0" smtClean="0"/>
              <a:t>融资租赁出口货物退税的计算。</a:t>
            </a:r>
          </a:p>
          <a:p>
            <a:pPr marL="0" indent="0"/>
            <a:r>
              <a:rPr lang="zh-CN" altLang="en-US" dirty="0" smtClean="0"/>
              <a:t> 退税率低于适用税率的</a:t>
            </a:r>
            <a:r>
              <a:rPr lang="en-US" altLang="zh-CN" dirty="0" smtClean="0"/>
              <a:t>,</a:t>
            </a:r>
            <a:r>
              <a:rPr lang="zh-CN" altLang="en-US" dirty="0" smtClean="0"/>
              <a:t>相应计算出的差额部分的税款计入出口货物劳务成本。</a:t>
            </a:r>
          </a:p>
          <a:p>
            <a:pPr marL="0" indent="0"/>
            <a:r>
              <a:rPr lang="en-US" altLang="zh-CN" dirty="0" smtClean="0"/>
              <a:t> </a:t>
            </a:r>
            <a:r>
              <a:rPr lang="zh-CN" altLang="en-US" dirty="0" smtClean="0"/>
              <a:t>出口企业既有适用增值税“免、抵、退”项目</a:t>
            </a:r>
            <a:r>
              <a:rPr lang="en-US" altLang="zh-CN" dirty="0" smtClean="0"/>
              <a:t>,</a:t>
            </a:r>
            <a:r>
              <a:rPr lang="zh-CN" altLang="en-US" dirty="0" smtClean="0"/>
              <a:t>也有增值税即征即退、先征后退项目的</a:t>
            </a:r>
            <a:r>
              <a:rPr lang="en-US" altLang="zh-CN" dirty="0" smtClean="0"/>
              <a:t>,</a:t>
            </a:r>
            <a:r>
              <a:rPr lang="zh-CN" altLang="en-US" dirty="0" smtClean="0"/>
              <a:t>增值税即征即退和先征后退项目不参与出口项目“免、抵、退”税计算。</a:t>
            </a:r>
          </a:p>
          <a:p>
            <a:pPr marL="0" indent="0"/>
            <a:r>
              <a:rPr lang="zh-CN" altLang="en-US" dirty="0" smtClean="0"/>
              <a:t> 实行“免、抵、退”税办法的零税率应税行为提供者如同时有货物、劳务</a:t>
            </a:r>
            <a:r>
              <a:rPr lang="en-US" altLang="zh-CN" dirty="0" smtClean="0"/>
              <a:t>(</a:t>
            </a:r>
            <a:r>
              <a:rPr lang="zh-CN" altLang="en-US" dirty="0" smtClean="0"/>
              <a:t>对外加工、修理修配劳务</a:t>
            </a:r>
            <a:r>
              <a:rPr lang="en-US" altLang="zh-CN" dirty="0" smtClean="0"/>
              <a:t>)</a:t>
            </a:r>
            <a:r>
              <a:rPr lang="zh-CN" altLang="en-US" dirty="0" smtClean="0"/>
              <a:t>出口且未分别计算的，可一并计算“免、抵、退”税额。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p:cNvSpPr>
          <p:nvPr>
            <p:ph type="title" idx="4294967295"/>
          </p:nvPr>
        </p:nvSpPr>
        <p:spPr>
          <a:xfrm>
            <a:off x="1403350" y="404813"/>
            <a:ext cx="7077075" cy="647700"/>
          </a:xfrm>
        </p:spPr>
        <p:txBody>
          <a:bodyPr/>
          <a:lstStyle/>
          <a:p>
            <a:r>
              <a:rPr lang="zh-CN" altLang="zh-CN" smtClean="0">
                <a:latin typeface="华文细黑"/>
                <a:ea typeface="华文细黑"/>
                <a:cs typeface="华文细黑"/>
              </a:rPr>
              <a:t>第四节　</a:t>
            </a:r>
            <a:r>
              <a:rPr lang="zh-CN" altLang="en-US" smtClean="0">
                <a:latin typeface="华文中宋"/>
                <a:ea typeface="华文中宋"/>
                <a:cs typeface="华文中宋"/>
              </a:rPr>
              <a:t>出口和跨境业务增值税的退</a:t>
            </a:r>
            <a:r>
              <a:rPr lang="en-US" altLang="zh-CN" smtClean="0">
                <a:latin typeface="华文中宋"/>
                <a:ea typeface="华文中宋"/>
                <a:cs typeface="华文中宋"/>
              </a:rPr>
              <a:t>(</a:t>
            </a:r>
            <a:r>
              <a:rPr lang="zh-CN" altLang="en-US" smtClean="0">
                <a:latin typeface="华文中宋"/>
                <a:ea typeface="华文中宋"/>
                <a:cs typeface="华文中宋"/>
              </a:rPr>
              <a:t>免</a:t>
            </a:r>
            <a:r>
              <a:rPr lang="en-US" altLang="zh-CN" smtClean="0">
                <a:latin typeface="华文中宋"/>
                <a:ea typeface="华文中宋"/>
                <a:cs typeface="华文中宋"/>
              </a:rPr>
              <a:t>)</a:t>
            </a:r>
            <a:r>
              <a:rPr lang="zh-CN" altLang="en-US" smtClean="0">
                <a:latin typeface="华文中宋"/>
                <a:ea typeface="华文中宋"/>
                <a:cs typeface="华文中宋"/>
              </a:rPr>
              <a:t>税和征税 </a:t>
            </a:r>
          </a:p>
        </p:txBody>
      </p:sp>
      <p:sp>
        <p:nvSpPr>
          <p:cNvPr id="62466" name="内容占位符 2"/>
          <p:cNvSpPr>
            <a:spLocks noGrp="1"/>
          </p:cNvSpPr>
          <p:nvPr>
            <p:ph idx="4294967295"/>
          </p:nvPr>
        </p:nvSpPr>
        <p:spPr>
          <a:xfrm>
            <a:off x="395288" y="1341438"/>
            <a:ext cx="8496300" cy="4824412"/>
          </a:xfrm>
        </p:spPr>
        <p:txBody>
          <a:bodyPr/>
          <a:lstStyle/>
          <a:p>
            <a:pPr>
              <a:buFont typeface="Arial" charset="0"/>
              <a:buNone/>
            </a:pPr>
            <a:r>
              <a:rPr lang="zh-CN" altLang="en-US" sz="2400" b="1" dirty="0" smtClean="0">
                <a:solidFill>
                  <a:srgbClr val="000000"/>
                </a:solidFill>
                <a:latin typeface="黑体" pitchFamily="49" charset="-122"/>
                <a:ea typeface="黑体" pitchFamily="49" charset="-122"/>
              </a:rPr>
              <a:t>七</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出口货物、劳务和跨境应税行为增值税的免税政策</a:t>
            </a:r>
          </a:p>
          <a:p>
            <a:pPr>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一</a:t>
            </a:r>
            <a:r>
              <a:rPr lang="en-US" altLang="zh-CN" sz="2200" dirty="0" smtClean="0">
                <a:solidFill>
                  <a:srgbClr val="000000"/>
                </a:solidFill>
                <a:latin typeface="楷体_GB2312"/>
              </a:rPr>
              <a:t>)</a:t>
            </a:r>
            <a:r>
              <a:rPr lang="zh-CN" altLang="en-US" sz="2200" dirty="0" smtClean="0">
                <a:solidFill>
                  <a:srgbClr val="000000"/>
                </a:solidFill>
                <a:latin typeface="楷体_GB2312"/>
              </a:rPr>
              <a:t>适用增值税免税政策的范围</a:t>
            </a:r>
          </a:p>
          <a:p>
            <a:r>
              <a:rPr lang="zh-CN" altLang="en-US" dirty="0" smtClean="0"/>
              <a:t>出口企业或其他单位出口规定的货物。</a:t>
            </a:r>
          </a:p>
          <a:p>
            <a:r>
              <a:rPr lang="zh-CN" altLang="en-US" dirty="0" smtClean="0"/>
              <a:t>出口企业或其他单位视同出口的货物和劳务。</a:t>
            </a:r>
          </a:p>
          <a:p>
            <a:r>
              <a:rPr lang="zh-CN" altLang="en-US" dirty="0" smtClean="0"/>
              <a:t>出口企业或其他单位未按规定申报或未补齐增值税退</a:t>
            </a:r>
            <a:r>
              <a:rPr lang="en-US" altLang="zh-CN" dirty="0" smtClean="0"/>
              <a:t>(</a:t>
            </a:r>
            <a:r>
              <a:rPr lang="zh-CN" altLang="en-US" dirty="0" smtClean="0"/>
              <a:t>免</a:t>
            </a:r>
            <a:r>
              <a:rPr lang="en-US" altLang="zh-CN" dirty="0" smtClean="0"/>
              <a:t>)</a:t>
            </a:r>
            <a:r>
              <a:rPr lang="zh-CN" altLang="en-US" dirty="0" smtClean="0"/>
              <a:t>税凭证的出口货物和劳务。</a:t>
            </a:r>
          </a:p>
          <a:p>
            <a:r>
              <a:rPr lang="zh-CN" altLang="en-US" dirty="0" smtClean="0"/>
              <a:t>境内的单位和个人销售的跨境应税行为免征增值税，但财政部和国家税务总局规定适用增值税零税率的除外。 </a:t>
            </a:r>
          </a:p>
          <a:p>
            <a:pPr>
              <a:buFont typeface="Arial" charset="0"/>
              <a:buNone/>
            </a:pPr>
            <a:r>
              <a:rPr lang="zh-CN" altLang="en-US" dirty="0" smtClean="0"/>
              <a:t> </a:t>
            </a:r>
            <a:r>
              <a:rPr lang="en-US" altLang="zh-CN" sz="2200" dirty="0" smtClean="0">
                <a:solidFill>
                  <a:srgbClr val="000000"/>
                </a:solidFill>
                <a:latin typeface="楷体_GB2312"/>
              </a:rPr>
              <a:t>(</a:t>
            </a:r>
            <a:r>
              <a:rPr lang="zh-CN" altLang="en-US" sz="2200" dirty="0" smtClean="0">
                <a:solidFill>
                  <a:srgbClr val="000000"/>
                </a:solidFill>
                <a:latin typeface="楷体_GB2312"/>
              </a:rPr>
              <a:t>二</a:t>
            </a:r>
            <a:r>
              <a:rPr lang="en-US" altLang="zh-CN" sz="2200" dirty="0" smtClean="0">
                <a:solidFill>
                  <a:srgbClr val="000000"/>
                </a:solidFill>
                <a:latin typeface="楷体_GB2312"/>
              </a:rPr>
              <a:t>)</a:t>
            </a:r>
            <a:r>
              <a:rPr lang="zh-CN" altLang="en-US" sz="2200" dirty="0" smtClean="0">
                <a:solidFill>
                  <a:srgbClr val="000000"/>
                </a:solidFill>
                <a:latin typeface="楷体_GB2312"/>
              </a:rPr>
              <a:t> 进项税额的处理和计算</a:t>
            </a:r>
          </a:p>
          <a:p>
            <a:pPr>
              <a:buFont typeface="Arial" charset="0"/>
              <a:buNone/>
            </a:pPr>
            <a:r>
              <a:rPr lang="zh-CN" altLang="en-US" dirty="0" smtClean="0"/>
              <a:t>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p:cNvSpPr>
          <p:nvPr>
            <p:ph type="title" idx="4294967295"/>
          </p:nvPr>
        </p:nvSpPr>
        <p:spPr>
          <a:xfrm>
            <a:off x="1476375" y="476250"/>
            <a:ext cx="7077075" cy="647700"/>
          </a:xfrm>
        </p:spPr>
        <p:txBody>
          <a:bodyPr/>
          <a:lstStyle/>
          <a:p>
            <a:r>
              <a:rPr lang="zh-CN" altLang="zh-CN" smtClean="0">
                <a:latin typeface="华文细黑"/>
                <a:ea typeface="华文细黑"/>
                <a:cs typeface="华文细黑"/>
              </a:rPr>
              <a:t>第四节　</a:t>
            </a:r>
            <a:r>
              <a:rPr lang="zh-CN" altLang="en-US" smtClean="0">
                <a:latin typeface="华文中宋"/>
                <a:ea typeface="华文中宋"/>
                <a:cs typeface="华文中宋"/>
              </a:rPr>
              <a:t>出口和跨境业务增值税的退</a:t>
            </a:r>
            <a:r>
              <a:rPr lang="en-US" altLang="zh-CN" smtClean="0">
                <a:latin typeface="华文中宋"/>
                <a:ea typeface="华文中宋"/>
                <a:cs typeface="华文中宋"/>
              </a:rPr>
              <a:t>(</a:t>
            </a:r>
            <a:r>
              <a:rPr lang="zh-CN" altLang="en-US" smtClean="0">
                <a:latin typeface="华文中宋"/>
                <a:ea typeface="华文中宋"/>
                <a:cs typeface="华文中宋"/>
              </a:rPr>
              <a:t>免</a:t>
            </a:r>
            <a:r>
              <a:rPr lang="en-US" altLang="zh-CN" smtClean="0">
                <a:latin typeface="华文中宋"/>
                <a:ea typeface="华文中宋"/>
                <a:cs typeface="华文中宋"/>
              </a:rPr>
              <a:t>)</a:t>
            </a:r>
            <a:r>
              <a:rPr lang="zh-CN" altLang="en-US" smtClean="0">
                <a:latin typeface="华文中宋"/>
                <a:ea typeface="华文中宋"/>
                <a:cs typeface="华文中宋"/>
              </a:rPr>
              <a:t>税和征税 </a:t>
            </a:r>
          </a:p>
        </p:txBody>
      </p:sp>
      <p:sp>
        <p:nvSpPr>
          <p:cNvPr id="64514" name="内容占位符 2"/>
          <p:cNvSpPr>
            <a:spLocks noGrp="1"/>
          </p:cNvSpPr>
          <p:nvPr>
            <p:ph idx="4294967295"/>
          </p:nvPr>
        </p:nvSpPr>
        <p:spPr>
          <a:xfrm>
            <a:off x="323850" y="1196975"/>
            <a:ext cx="8496300" cy="5184775"/>
          </a:xfrm>
        </p:spPr>
        <p:txBody>
          <a:bodyPr/>
          <a:lstStyle/>
          <a:p>
            <a:pPr>
              <a:lnSpc>
                <a:spcPct val="180000"/>
              </a:lnSpc>
              <a:buFont typeface="Arial" charset="0"/>
              <a:buNone/>
            </a:pPr>
            <a:r>
              <a:rPr lang="zh-CN" altLang="en-US" sz="2400" b="1" dirty="0" smtClean="0">
                <a:solidFill>
                  <a:srgbClr val="000000"/>
                </a:solidFill>
                <a:latin typeface="黑体" pitchFamily="49" charset="-122"/>
                <a:ea typeface="黑体" pitchFamily="49" charset="-122"/>
              </a:rPr>
              <a:t>八</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出口货物、劳务和跨境应税行为增值税征税政策</a:t>
            </a:r>
          </a:p>
          <a:p>
            <a:pPr>
              <a:lnSpc>
                <a:spcPct val="180000"/>
              </a:lnSpc>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一</a:t>
            </a:r>
            <a:r>
              <a:rPr lang="en-US" altLang="zh-CN" sz="2200" dirty="0" smtClean="0">
                <a:solidFill>
                  <a:srgbClr val="000000"/>
                </a:solidFill>
                <a:latin typeface="楷体_GB2312"/>
              </a:rPr>
              <a:t>)</a:t>
            </a:r>
            <a:r>
              <a:rPr lang="zh-CN" altLang="en-US" sz="2200" dirty="0" smtClean="0">
                <a:solidFill>
                  <a:srgbClr val="000000"/>
                </a:solidFill>
                <a:latin typeface="楷体_GB2312"/>
              </a:rPr>
              <a:t>适用增值税征税政策的范围</a:t>
            </a:r>
          </a:p>
          <a:p>
            <a:pPr>
              <a:lnSpc>
                <a:spcPct val="180000"/>
              </a:lnSpc>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二</a:t>
            </a:r>
            <a:r>
              <a:rPr lang="en-US" altLang="zh-CN" sz="2200" dirty="0" smtClean="0">
                <a:solidFill>
                  <a:srgbClr val="000000"/>
                </a:solidFill>
                <a:latin typeface="楷体_GB2312"/>
              </a:rPr>
              <a:t>)</a:t>
            </a:r>
            <a:r>
              <a:rPr lang="zh-CN" altLang="en-US" sz="2200" dirty="0" smtClean="0">
                <a:solidFill>
                  <a:srgbClr val="000000"/>
                </a:solidFill>
                <a:latin typeface="楷体_GB2312"/>
              </a:rPr>
              <a:t>应纳增值税的计算</a:t>
            </a:r>
          </a:p>
          <a:p>
            <a:pPr>
              <a:lnSpc>
                <a:spcPct val="160000"/>
              </a:lnSpc>
              <a:buFont typeface="Arial" charset="0"/>
              <a:buNone/>
            </a:pPr>
            <a:r>
              <a:rPr lang="zh-CN" altLang="en-US" sz="2400" b="1" dirty="0" smtClean="0">
                <a:solidFill>
                  <a:srgbClr val="000000"/>
                </a:solidFill>
                <a:latin typeface="黑体" pitchFamily="49" charset="-122"/>
                <a:ea typeface="黑体" pitchFamily="49" charset="-122"/>
              </a:rPr>
              <a:t>九</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外国驻华使</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领</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馆及其馆员在华购买货物和服务的增值税退税管理办法</a:t>
            </a:r>
          </a:p>
          <a:p>
            <a:pPr>
              <a:lnSpc>
                <a:spcPct val="160000"/>
              </a:lnSpc>
              <a:buFont typeface="Arial" charset="0"/>
              <a:buNone/>
            </a:pPr>
            <a:r>
              <a:rPr lang="zh-CN" altLang="en-US" sz="2400" b="1" dirty="0" smtClean="0">
                <a:solidFill>
                  <a:srgbClr val="000000"/>
                </a:solidFill>
                <a:latin typeface="黑体" pitchFamily="49" charset="-122"/>
                <a:ea typeface="黑体" pitchFamily="49" charset="-122"/>
              </a:rPr>
              <a:t>十、境外旅客购物离境退税政策</a:t>
            </a:r>
            <a:endParaRPr lang="zh-CN" altLang="en-US" sz="2200" b="1" dirty="0" smtClean="0">
              <a:solidFill>
                <a:srgbClr val="000000"/>
              </a:solidFill>
              <a:latin typeface="楷体_GB2312"/>
            </a:endParaRPr>
          </a:p>
          <a:p>
            <a:pPr>
              <a:buFont typeface="Arial" charset="0"/>
              <a:buNone/>
            </a:pPr>
            <a:endParaRPr lang="zh-CN" altLang="en-US" sz="2200" b="1" dirty="0" smtClean="0">
              <a:solidFill>
                <a:srgbClr val="000000"/>
              </a:solidFill>
              <a:latin typeface="楷体_GB2312"/>
            </a:endParaRPr>
          </a:p>
          <a:p>
            <a:endParaRPr lang="en-US" altLang="zh-CN" dirty="0" smtClean="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p:cNvSpPr>
          <p:nvPr>
            <p:ph type="title" idx="4294967295"/>
          </p:nvPr>
        </p:nvSpPr>
        <p:spPr>
          <a:xfrm>
            <a:off x="2195513" y="476250"/>
            <a:ext cx="6357937" cy="647700"/>
          </a:xfrm>
        </p:spPr>
        <p:txBody>
          <a:bodyPr/>
          <a:lstStyle/>
          <a:p>
            <a:r>
              <a:rPr lang="zh-CN" altLang="zh-CN" smtClean="0">
                <a:latin typeface="华文细黑"/>
                <a:ea typeface="华文细黑"/>
                <a:cs typeface="华文细黑"/>
              </a:rPr>
              <a:t>第五节　增值税</a:t>
            </a:r>
            <a:r>
              <a:rPr lang="zh-CN" altLang="en-US" smtClean="0">
                <a:latin typeface="华文细黑"/>
                <a:ea typeface="华文细黑"/>
                <a:cs typeface="华文细黑"/>
              </a:rPr>
              <a:t>税收优惠</a:t>
            </a:r>
          </a:p>
        </p:txBody>
      </p:sp>
      <p:sp>
        <p:nvSpPr>
          <p:cNvPr id="66562" name="内容占位符 2"/>
          <p:cNvSpPr>
            <a:spLocks noGrp="1"/>
          </p:cNvSpPr>
          <p:nvPr>
            <p:ph idx="4294967295"/>
          </p:nvPr>
        </p:nvSpPr>
        <p:spPr>
          <a:xfrm>
            <a:off x="611188" y="1196975"/>
            <a:ext cx="8208962"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增值税暂行条例</a:t>
            </a:r>
            <a:r>
              <a:rPr lang="en-US"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规定的免税项目</a:t>
            </a:r>
            <a:r>
              <a:rPr lang="zh-CN" altLang="en-US" dirty="0" smtClean="0"/>
              <a:t> </a:t>
            </a:r>
            <a:endParaRPr lang="zh-CN" altLang="zh-CN" sz="2400" b="1" dirty="0" smtClean="0">
              <a:solidFill>
                <a:srgbClr val="000000"/>
              </a:solidFill>
              <a:latin typeface="黑体" pitchFamily="49" charset="-122"/>
              <a:ea typeface="黑体" pitchFamily="49" charset="-122"/>
            </a:endParaRPr>
          </a:p>
          <a:p>
            <a:pPr marL="228600" indent="-228600" defTabSz="449263">
              <a:lnSpc>
                <a:spcPct val="160000"/>
              </a:lnSpc>
            </a:pPr>
            <a:r>
              <a:rPr lang="zh-CN" altLang="zh-CN" dirty="0" smtClean="0"/>
              <a:t>农业生产者销售的自产农产品。</a:t>
            </a:r>
            <a:endParaRPr lang="zh-CN" altLang="en-US" dirty="0" smtClean="0"/>
          </a:p>
          <a:p>
            <a:pPr marL="228600" indent="-228600" defTabSz="449263">
              <a:lnSpc>
                <a:spcPct val="160000"/>
              </a:lnSpc>
            </a:pPr>
            <a:r>
              <a:rPr lang="zh-CN" altLang="en-US" dirty="0" smtClean="0"/>
              <a:t>避孕药品和用具。</a:t>
            </a:r>
          </a:p>
          <a:p>
            <a:pPr marL="228600" indent="-228600" defTabSz="449263">
              <a:lnSpc>
                <a:spcPct val="160000"/>
              </a:lnSpc>
            </a:pPr>
            <a:r>
              <a:rPr lang="zh-CN" altLang="en-US" dirty="0" smtClean="0"/>
              <a:t>古旧图书。</a:t>
            </a:r>
          </a:p>
          <a:p>
            <a:pPr marL="228600" indent="-228600" defTabSz="449263">
              <a:lnSpc>
                <a:spcPct val="160000"/>
              </a:lnSpc>
            </a:pPr>
            <a:r>
              <a:rPr lang="zh-CN" altLang="en-US" dirty="0" smtClean="0"/>
              <a:t>直接用于科学研究、科学实验和教学的进口仪器、设备。</a:t>
            </a:r>
          </a:p>
          <a:p>
            <a:pPr marL="228600" indent="-228600" defTabSz="449263">
              <a:lnSpc>
                <a:spcPct val="160000"/>
              </a:lnSpc>
            </a:pPr>
            <a:r>
              <a:rPr lang="zh-CN" altLang="en-US" dirty="0" smtClean="0"/>
              <a:t>外国政府、国际组织无偿援助的进口物资和设备。</a:t>
            </a:r>
          </a:p>
          <a:p>
            <a:pPr marL="228600" indent="-228600" defTabSz="449263">
              <a:lnSpc>
                <a:spcPct val="160000"/>
              </a:lnSpc>
            </a:pPr>
            <a:r>
              <a:rPr lang="zh-CN" altLang="en-US" dirty="0" smtClean="0"/>
              <a:t>由残疾人组织直接进口供残疾人专用的物品。</a:t>
            </a:r>
          </a:p>
          <a:p>
            <a:pPr marL="228600" indent="-228600" defTabSz="449263">
              <a:lnSpc>
                <a:spcPct val="160000"/>
              </a:lnSpc>
            </a:pPr>
            <a:r>
              <a:rPr lang="zh-CN" altLang="en-US" dirty="0" smtClean="0"/>
              <a:t>销售的自己使用过的物品。 </a:t>
            </a:r>
            <a:endParaRPr lang="zh-CN" altLang="zh-CN" dirty="0" smtClean="0"/>
          </a:p>
          <a:p>
            <a:pPr marL="228600" indent="-228600" defTabSz="449263"/>
            <a:endParaRPr lang="zh-CN" altLang="en-US"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idx="4294967295"/>
          </p:nvPr>
        </p:nvSpPr>
        <p:spPr>
          <a:xfrm>
            <a:off x="2268538" y="404813"/>
            <a:ext cx="5256212" cy="647700"/>
          </a:xfrm>
        </p:spPr>
        <p:txBody>
          <a:bodyPr/>
          <a:lstStyle/>
          <a:p>
            <a:r>
              <a:rPr lang="zh-CN" altLang="zh-CN" smtClean="0">
                <a:latin typeface="华文细黑"/>
                <a:ea typeface="华文细黑"/>
                <a:cs typeface="华文细黑"/>
              </a:rPr>
              <a:t>第五节　增值税</a:t>
            </a:r>
            <a:r>
              <a:rPr lang="zh-CN" altLang="en-US" smtClean="0">
                <a:latin typeface="华文细黑"/>
                <a:ea typeface="华文细黑"/>
                <a:cs typeface="华文细黑"/>
              </a:rPr>
              <a:t>税收优惠</a:t>
            </a:r>
          </a:p>
        </p:txBody>
      </p:sp>
      <p:sp>
        <p:nvSpPr>
          <p:cNvPr id="67586" name="内容占位符 2"/>
          <p:cNvSpPr>
            <a:spLocks noGrp="1"/>
          </p:cNvSpPr>
          <p:nvPr>
            <p:ph idx="4294967295"/>
          </p:nvPr>
        </p:nvSpPr>
        <p:spPr>
          <a:xfrm>
            <a:off x="611188" y="1196975"/>
            <a:ext cx="8208962" cy="5184775"/>
          </a:xfrm>
        </p:spPr>
        <p:txBody>
          <a:bodyPr/>
          <a:lstStyle/>
          <a:p>
            <a:pPr marL="228600" indent="-228600" defTabSz="449263">
              <a:lnSpc>
                <a:spcPct val="16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二</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财政部、国家税务总局规定的其他免税项目</a:t>
            </a:r>
            <a:r>
              <a:rPr lang="zh-CN" altLang="en-US" dirty="0" smtClean="0"/>
              <a:t> </a:t>
            </a:r>
            <a:endParaRPr lang="zh-CN" altLang="zh-CN" sz="2400" b="1" dirty="0" smtClean="0">
              <a:solidFill>
                <a:srgbClr val="000000"/>
              </a:solidFill>
              <a:latin typeface="黑体" pitchFamily="49" charset="-122"/>
              <a:ea typeface="黑体" pitchFamily="49" charset="-122"/>
            </a:endParaRPr>
          </a:p>
          <a:p>
            <a:pPr marL="228600" indent="-228600" defTabSz="449263">
              <a:lnSpc>
                <a:spcPct val="160000"/>
              </a:lnSpc>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rPr>
              <a:t>资源综合利用产品和劳务增值税优惠政策</a:t>
            </a:r>
            <a:r>
              <a:rPr lang="zh-CN" altLang="en-US" dirty="0" smtClean="0"/>
              <a:t> </a:t>
            </a:r>
            <a:endParaRPr lang="zh-CN" altLang="zh-CN" sz="2200" dirty="0" smtClean="0">
              <a:solidFill>
                <a:srgbClr val="000000"/>
              </a:solidFill>
              <a:latin typeface="楷体_GB2312"/>
              <a:ea typeface="楷体_GB2312"/>
              <a:cs typeface="楷体_GB2312"/>
            </a:endParaRP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rPr>
              <a:t>蔬菜流通环节增值税免税政策</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三</a:t>
            </a:r>
            <a:r>
              <a:rPr lang="en-US" altLang="zh-CN" sz="2200" dirty="0" smtClean="0">
                <a:solidFill>
                  <a:srgbClr val="000000"/>
                </a:solidFill>
                <a:latin typeface="楷体_GB2312"/>
              </a:rPr>
              <a:t>)</a:t>
            </a:r>
            <a:r>
              <a:rPr lang="zh-CN" altLang="en-US" sz="2200" dirty="0" smtClean="0">
                <a:solidFill>
                  <a:srgbClr val="000000"/>
                </a:solidFill>
                <a:latin typeface="楷体_GB2312"/>
              </a:rPr>
              <a:t>制种行业增值税免税政策</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四</a:t>
            </a:r>
            <a:r>
              <a:rPr lang="en-US" altLang="zh-CN" sz="2200" dirty="0" smtClean="0">
                <a:solidFill>
                  <a:srgbClr val="000000"/>
                </a:solidFill>
                <a:latin typeface="楷体_GB2312"/>
              </a:rPr>
              <a:t>)</a:t>
            </a:r>
            <a:r>
              <a:rPr lang="zh-CN" altLang="en-US" sz="2200" dirty="0" smtClean="0">
                <a:solidFill>
                  <a:srgbClr val="000000"/>
                </a:solidFill>
                <a:latin typeface="楷体_GB2312"/>
              </a:rPr>
              <a:t>增值税期末留抵税额</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五</a:t>
            </a:r>
            <a:r>
              <a:rPr lang="en-US" altLang="zh-CN" sz="2200" dirty="0" smtClean="0">
                <a:solidFill>
                  <a:srgbClr val="000000"/>
                </a:solidFill>
                <a:latin typeface="楷体_GB2312"/>
              </a:rPr>
              <a:t>)</a:t>
            </a:r>
            <a:r>
              <a:rPr lang="zh-CN" altLang="en-US" sz="2200" dirty="0" smtClean="0">
                <a:solidFill>
                  <a:srgbClr val="000000"/>
                </a:solidFill>
                <a:latin typeface="楷体_GB2312"/>
              </a:rPr>
              <a:t>小规模纳税人的免税规定</a:t>
            </a:r>
            <a:endParaRPr lang="zh-CN" altLang="zh-CN" sz="2200" dirty="0" smtClean="0">
              <a:solidFill>
                <a:srgbClr val="000000"/>
              </a:solidFill>
              <a:latin typeface="楷体_GB231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p:cNvSpPr>
          <p:nvPr>
            <p:ph type="title" idx="4294967295"/>
          </p:nvPr>
        </p:nvSpPr>
        <p:spPr>
          <a:xfrm>
            <a:off x="2339975" y="333375"/>
            <a:ext cx="6213475" cy="647700"/>
          </a:xfrm>
        </p:spPr>
        <p:txBody>
          <a:bodyPr/>
          <a:lstStyle/>
          <a:p>
            <a:r>
              <a:rPr lang="zh-CN" altLang="zh-CN" smtClean="0">
                <a:latin typeface="华文细黑"/>
                <a:ea typeface="华文细黑"/>
                <a:cs typeface="华文细黑"/>
              </a:rPr>
              <a:t>第五节　增值税</a:t>
            </a:r>
            <a:r>
              <a:rPr lang="zh-CN" altLang="en-US" smtClean="0">
                <a:latin typeface="华文细黑"/>
                <a:ea typeface="华文细黑"/>
                <a:cs typeface="华文细黑"/>
              </a:rPr>
              <a:t>税收优惠</a:t>
            </a:r>
          </a:p>
        </p:txBody>
      </p:sp>
      <p:sp>
        <p:nvSpPr>
          <p:cNvPr id="68610" name="内容占位符 2"/>
          <p:cNvSpPr>
            <a:spLocks noGrp="1"/>
          </p:cNvSpPr>
          <p:nvPr>
            <p:ph idx="4294967295"/>
          </p:nvPr>
        </p:nvSpPr>
        <p:spPr>
          <a:xfrm>
            <a:off x="395288" y="1052513"/>
            <a:ext cx="8496300" cy="5184775"/>
          </a:xfrm>
        </p:spPr>
        <p:txBody>
          <a:bodyPr/>
          <a:lstStyle/>
          <a:p>
            <a:pPr marL="228600" indent="-228600" defTabSz="449263">
              <a:lnSpc>
                <a:spcPct val="12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三、营业税改征增值税的</a:t>
            </a:r>
            <a:r>
              <a:rPr lang="zh-CN" altLang="zh-CN" sz="2400" b="1" dirty="0" smtClean="0">
                <a:solidFill>
                  <a:srgbClr val="000000"/>
                </a:solidFill>
                <a:latin typeface="黑体" pitchFamily="49" charset="-122"/>
                <a:ea typeface="黑体" pitchFamily="49" charset="-122"/>
              </a:rPr>
              <a:t>通知及有关部门规定的税收优惠政策</a:t>
            </a:r>
          </a:p>
          <a:p>
            <a:pPr marL="228600" indent="-228600" defTabSz="449263">
              <a:lnSpc>
                <a:spcPct val="120000"/>
              </a:lnSpc>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rPr>
              <a:t>免征增值税项目</a:t>
            </a:r>
          </a:p>
          <a:p>
            <a:pPr marL="228600" indent="-228600" defTabSz="449263">
              <a:lnSpc>
                <a:spcPct val="120000"/>
              </a:lnSpc>
            </a:pPr>
            <a:r>
              <a:rPr lang="zh-CN" altLang="en-US" dirty="0" smtClean="0"/>
              <a:t>托儿所、幼儿园提供的保育和教育服务。</a:t>
            </a:r>
          </a:p>
          <a:p>
            <a:pPr marL="228600" indent="-228600" defTabSz="449263">
              <a:lnSpc>
                <a:spcPct val="120000"/>
              </a:lnSpc>
            </a:pPr>
            <a:r>
              <a:rPr lang="zh-CN" altLang="en-US" dirty="0" smtClean="0"/>
              <a:t>养老机构提供的养老服务。</a:t>
            </a:r>
          </a:p>
          <a:p>
            <a:pPr marL="228600" indent="-228600" defTabSz="449263">
              <a:lnSpc>
                <a:spcPct val="120000"/>
              </a:lnSpc>
            </a:pPr>
            <a:r>
              <a:rPr lang="zh-CN" altLang="en-US" dirty="0" smtClean="0"/>
              <a:t>残疾人福利机构提供的育养服务。</a:t>
            </a:r>
          </a:p>
          <a:p>
            <a:pPr marL="228600" indent="-228600" defTabSz="449263">
              <a:lnSpc>
                <a:spcPct val="120000"/>
              </a:lnSpc>
            </a:pPr>
            <a:r>
              <a:rPr lang="zh-CN" altLang="en-US" dirty="0" smtClean="0"/>
              <a:t>婚姻介绍服务。</a:t>
            </a:r>
          </a:p>
          <a:p>
            <a:pPr marL="228600" indent="-228600" defTabSz="449263">
              <a:lnSpc>
                <a:spcPct val="120000"/>
              </a:lnSpc>
            </a:pPr>
            <a:r>
              <a:rPr lang="zh-CN" altLang="en-US" dirty="0" smtClean="0"/>
              <a:t>殡葬服务。</a:t>
            </a:r>
          </a:p>
          <a:p>
            <a:pPr marL="228600" indent="-228600" defTabSz="449263">
              <a:lnSpc>
                <a:spcPct val="120000"/>
              </a:lnSpc>
            </a:pPr>
            <a:r>
              <a:rPr lang="zh-CN" altLang="en-US" dirty="0" smtClean="0"/>
              <a:t>残疾人员本人为社会提供的服务。</a:t>
            </a:r>
          </a:p>
          <a:p>
            <a:pPr marL="228600" indent="-228600" defTabSz="449263">
              <a:lnSpc>
                <a:spcPct val="120000"/>
              </a:lnSpc>
            </a:pPr>
            <a:r>
              <a:rPr lang="zh-CN" altLang="en-US" dirty="0" smtClean="0"/>
              <a:t>医疗机构提供的医疗服务。</a:t>
            </a:r>
          </a:p>
          <a:p>
            <a:pPr marL="228600" indent="-228600" defTabSz="449263">
              <a:lnSpc>
                <a:spcPct val="120000"/>
              </a:lnSpc>
            </a:pPr>
            <a:r>
              <a:rPr lang="zh-CN" altLang="en-US" dirty="0" smtClean="0"/>
              <a:t>从事学历教育的学校提供的教育服务。</a:t>
            </a:r>
          </a:p>
          <a:p>
            <a:pPr marL="228600" indent="-228600" defTabSz="449263">
              <a:lnSpc>
                <a:spcPct val="120000"/>
              </a:lnSpc>
            </a:pPr>
            <a:r>
              <a:rPr lang="zh-CN" altLang="en-US" dirty="0" smtClean="0"/>
              <a:t>学生勤工俭学提供的服务。</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idx="4294967295"/>
          </p:nvPr>
        </p:nvSpPr>
        <p:spPr>
          <a:xfrm>
            <a:off x="2268538" y="333375"/>
            <a:ext cx="6284912" cy="647700"/>
          </a:xfrm>
        </p:spPr>
        <p:txBody>
          <a:bodyPr/>
          <a:lstStyle/>
          <a:p>
            <a:r>
              <a:rPr lang="zh-CN" altLang="zh-CN" smtClean="0">
                <a:latin typeface="华文细黑"/>
                <a:ea typeface="华文细黑"/>
                <a:cs typeface="华文细黑"/>
              </a:rPr>
              <a:t>第五节　增值税</a:t>
            </a:r>
            <a:r>
              <a:rPr lang="zh-CN" altLang="en-US" smtClean="0">
                <a:latin typeface="华文细黑"/>
                <a:ea typeface="华文细黑"/>
                <a:cs typeface="华文细黑"/>
              </a:rPr>
              <a:t>税收优惠</a:t>
            </a:r>
          </a:p>
        </p:txBody>
      </p:sp>
      <p:sp>
        <p:nvSpPr>
          <p:cNvPr id="69634" name="内容占位符 2"/>
          <p:cNvSpPr>
            <a:spLocks noGrp="1"/>
          </p:cNvSpPr>
          <p:nvPr>
            <p:ph idx="4294967295"/>
          </p:nvPr>
        </p:nvSpPr>
        <p:spPr>
          <a:xfrm>
            <a:off x="395288" y="1052513"/>
            <a:ext cx="8496300" cy="5184775"/>
          </a:xfrm>
        </p:spPr>
        <p:txBody>
          <a:bodyPr/>
          <a:lstStyle/>
          <a:p>
            <a:pPr marL="228600" indent="-228600" defTabSz="449263"/>
            <a:r>
              <a:rPr lang="zh-CN" altLang="en-US" dirty="0" smtClean="0"/>
              <a:t>农业机耕、排灌、病虫害防治、植物保护、农牧保险以及相关技术培训业务</a:t>
            </a:r>
            <a:r>
              <a:rPr lang="en-US" altLang="zh-CN" dirty="0" smtClean="0"/>
              <a:t>,</a:t>
            </a:r>
            <a:r>
              <a:rPr lang="zh-CN" altLang="en-US" dirty="0" smtClean="0"/>
              <a:t>家禽、牲畜、水生动物的配种和疾病及防治。</a:t>
            </a:r>
            <a:endParaRPr lang="en-US" altLang="zh-CN" dirty="0" smtClean="0"/>
          </a:p>
          <a:p>
            <a:pPr marL="228600" indent="-228600" defTabSz="449263"/>
            <a:r>
              <a:rPr lang="zh-CN" altLang="zh-CN" dirty="0" smtClean="0"/>
              <a:t>纪念馆、博物馆、文化馆、文物保护单位管理机构、美术馆、展览馆、书画院、图书馆在自己的场所提供文化体育服务取得的第一道门票收入。</a:t>
            </a:r>
          </a:p>
          <a:p>
            <a:pPr marL="228600" indent="-228600" defTabSz="449263"/>
            <a:r>
              <a:rPr lang="zh-CN" altLang="en-US" dirty="0" smtClean="0"/>
              <a:t>寺院、宫观、清真寺和教堂举办文化、宗教活动的门票收入。</a:t>
            </a:r>
          </a:p>
          <a:p>
            <a:pPr marL="228600" indent="-228600" defTabSz="449263"/>
            <a:r>
              <a:rPr lang="zh-CN" altLang="en-US" dirty="0" smtClean="0"/>
              <a:t>行政单位以外的其他单位收取的符合规定条件的政府性基金和行政事业性收费。</a:t>
            </a:r>
          </a:p>
          <a:p>
            <a:pPr marL="228600" indent="-228600" defTabSz="449263"/>
            <a:r>
              <a:rPr lang="zh-CN" altLang="en-US" dirty="0" smtClean="0"/>
              <a:t>个人转让著作权。</a:t>
            </a:r>
          </a:p>
          <a:p>
            <a:pPr marL="228600" indent="-228600" defTabSz="449263"/>
            <a:r>
              <a:rPr lang="zh-CN" altLang="en-US" dirty="0" smtClean="0"/>
              <a:t>个人销售自建自用住房。</a:t>
            </a:r>
          </a:p>
          <a:p>
            <a:pPr marL="228600" indent="-228600" defTabSz="449263"/>
            <a:r>
              <a:rPr lang="zh-CN" altLang="en-US" dirty="0" smtClean="0"/>
              <a:t>台湾航运公司、航空公司从事海峡两岸海上直航、空中直航业务在大陆取得的运输收入。</a:t>
            </a:r>
          </a:p>
          <a:p>
            <a:pPr marL="228600" indent="-228600" defTabSz="449263"/>
            <a:r>
              <a:rPr lang="zh-CN" altLang="en-US" dirty="0" smtClean="0"/>
              <a:t>纳税人提供的直接或者间接国际货物运输代理服务。 </a:t>
            </a:r>
            <a:endParaRPr lang="zh-CN" altLang="zh-CN"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idx="4294967295"/>
          </p:nvPr>
        </p:nvSpPr>
        <p:spPr>
          <a:xfrm>
            <a:off x="2843213" y="333375"/>
            <a:ext cx="5689600" cy="647700"/>
          </a:xfrm>
        </p:spPr>
        <p:txBody>
          <a:bodyPr/>
          <a:lstStyle/>
          <a:p>
            <a:r>
              <a:rPr lang="zh-CN" altLang="zh-CN" smtClean="0">
                <a:latin typeface="华文细黑"/>
                <a:ea typeface="华文细黑"/>
                <a:cs typeface="华文细黑"/>
              </a:rPr>
              <a:t>第一节　增值税概述</a:t>
            </a:r>
            <a:endParaRPr lang="zh-CN" altLang="en-US" smtClean="0">
              <a:latin typeface="华文细黑"/>
              <a:ea typeface="华文细黑"/>
              <a:cs typeface="华文细黑"/>
            </a:endParaRPr>
          </a:p>
        </p:txBody>
      </p:sp>
      <p:sp>
        <p:nvSpPr>
          <p:cNvPr id="24578" name="内容占位符 2"/>
          <p:cNvSpPr>
            <a:spLocks noGrp="1"/>
          </p:cNvSpPr>
          <p:nvPr>
            <p:ph idx="4294967295"/>
          </p:nvPr>
        </p:nvSpPr>
        <p:spPr>
          <a:xfrm>
            <a:off x="395288" y="981075"/>
            <a:ext cx="8280400" cy="5256213"/>
          </a:xfrm>
        </p:spPr>
        <p:txBody>
          <a:bodyPr/>
          <a:lstStyle/>
          <a:p>
            <a:pPr marL="228600" indent="-228600" defTabSz="449263">
              <a:lnSpc>
                <a:spcPct val="130000"/>
              </a:lnSpc>
              <a:buFont typeface="Arial" charset="0"/>
              <a:buNone/>
            </a:pPr>
            <a:r>
              <a:rPr lang="en-US" altLang="zh-CN" sz="2200" b="1" dirty="0" smtClean="0">
                <a:solidFill>
                  <a:srgbClr val="000000"/>
                </a:solidFill>
                <a:latin typeface="楷体_GB2312"/>
                <a:ea typeface="楷体_GB2312"/>
                <a:cs typeface="楷体_GB2312"/>
              </a:rPr>
              <a:t>  </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营业税改征增值税改革试点</a:t>
            </a:r>
          </a:p>
          <a:p>
            <a:pPr marL="228600" indent="-228600" defTabSz="449263">
              <a:lnSpc>
                <a:spcPct val="130000"/>
              </a:lnSpc>
            </a:pPr>
            <a:r>
              <a:rPr lang="en-US" altLang="zh-CN" sz="1600" dirty="0" smtClean="0"/>
              <a:t>2011</a:t>
            </a:r>
            <a:r>
              <a:rPr lang="zh-CN" altLang="en-US" sz="1600" dirty="0" smtClean="0"/>
              <a:t>年</a:t>
            </a:r>
            <a:r>
              <a:rPr lang="en-US" altLang="zh-CN" sz="1600" dirty="0" smtClean="0"/>
              <a:t>,</a:t>
            </a:r>
            <a:r>
              <a:rPr lang="zh-CN" altLang="en-US" sz="1600" dirty="0" smtClean="0"/>
              <a:t>经国务院批准</a:t>
            </a:r>
            <a:r>
              <a:rPr lang="en-US" altLang="zh-CN" sz="1600" dirty="0" smtClean="0"/>
              <a:t>,</a:t>
            </a:r>
            <a:r>
              <a:rPr lang="zh-CN" altLang="en-US" sz="1600" dirty="0" smtClean="0"/>
              <a:t>财政部、国家税务总局联合下发营业税改征增值税试点方案。自</a:t>
            </a:r>
            <a:r>
              <a:rPr lang="en-US" altLang="zh-CN" sz="1600" dirty="0" smtClean="0"/>
              <a:t>2012</a:t>
            </a:r>
            <a:r>
              <a:rPr lang="zh-CN" altLang="en-US" sz="1600" dirty="0" smtClean="0"/>
              <a:t>年</a:t>
            </a:r>
            <a:r>
              <a:rPr lang="en-US" altLang="zh-CN" sz="1600" dirty="0" smtClean="0"/>
              <a:t>1</a:t>
            </a:r>
            <a:r>
              <a:rPr lang="zh-CN" altLang="en-US" sz="1600" dirty="0" smtClean="0"/>
              <a:t>月</a:t>
            </a:r>
            <a:r>
              <a:rPr lang="en-US" altLang="zh-CN" sz="1600" dirty="0" smtClean="0"/>
              <a:t>1</a:t>
            </a:r>
            <a:r>
              <a:rPr lang="zh-CN" altLang="en-US" sz="1600" dirty="0" smtClean="0"/>
              <a:t>日起</a:t>
            </a:r>
            <a:r>
              <a:rPr lang="en-US" altLang="zh-CN" sz="1600" dirty="0" smtClean="0"/>
              <a:t>,</a:t>
            </a:r>
            <a:r>
              <a:rPr lang="zh-CN" altLang="en-US" sz="1600" dirty="0" smtClean="0"/>
              <a:t>在上海交通运输业和部分现代服务业开展营业税改征增值税试点。</a:t>
            </a:r>
          </a:p>
          <a:p>
            <a:pPr marL="228600" indent="-228600" defTabSz="449263">
              <a:lnSpc>
                <a:spcPct val="130000"/>
              </a:lnSpc>
            </a:pPr>
            <a:r>
              <a:rPr lang="zh-CN" altLang="en-US" sz="1600" dirty="0" smtClean="0"/>
              <a:t>自</a:t>
            </a:r>
            <a:r>
              <a:rPr lang="en-US" altLang="zh-CN" sz="1600" dirty="0" smtClean="0"/>
              <a:t>2012</a:t>
            </a:r>
            <a:r>
              <a:rPr lang="zh-CN" altLang="en-US" sz="1600" dirty="0" smtClean="0"/>
              <a:t>年</a:t>
            </a:r>
            <a:r>
              <a:rPr lang="en-US" altLang="zh-CN" sz="1600" dirty="0" smtClean="0"/>
              <a:t>9</a:t>
            </a:r>
            <a:r>
              <a:rPr lang="zh-CN" altLang="en-US" sz="1600" dirty="0" smtClean="0"/>
              <a:t>月起</a:t>
            </a:r>
            <a:r>
              <a:rPr lang="en-US" altLang="zh-CN" sz="1600" dirty="0" smtClean="0"/>
              <a:t>,</a:t>
            </a:r>
            <a:r>
              <a:rPr lang="zh-CN" altLang="en-US" sz="1600" dirty="0" smtClean="0"/>
              <a:t>营业税改征增值税试点地区扩大到北京市、天津市、江苏省、安徽省、浙江省</a:t>
            </a:r>
            <a:r>
              <a:rPr lang="en-US" altLang="zh-CN" sz="1600" dirty="0" smtClean="0"/>
              <a:t>(</a:t>
            </a:r>
            <a:r>
              <a:rPr lang="zh-CN" altLang="en-US" sz="1600" dirty="0" smtClean="0"/>
              <a:t>含宁波市</a:t>
            </a:r>
            <a:r>
              <a:rPr lang="en-US" altLang="zh-CN" sz="1600" dirty="0" smtClean="0"/>
              <a:t>)</a:t>
            </a:r>
            <a:r>
              <a:rPr lang="zh-CN" altLang="en-US" sz="1600" dirty="0" smtClean="0"/>
              <a:t>、福建省</a:t>
            </a:r>
            <a:r>
              <a:rPr lang="en-US" altLang="zh-CN" sz="1600" dirty="0" smtClean="0"/>
              <a:t>(</a:t>
            </a:r>
            <a:r>
              <a:rPr lang="zh-CN" altLang="en-US" sz="1600" dirty="0" smtClean="0"/>
              <a:t>含厦门市</a:t>
            </a:r>
            <a:r>
              <a:rPr lang="en-US" altLang="zh-CN" sz="1600" dirty="0" smtClean="0"/>
              <a:t>)</a:t>
            </a:r>
            <a:r>
              <a:rPr lang="zh-CN" altLang="en-US" sz="1600" dirty="0" smtClean="0"/>
              <a:t>、湖北省、广东省</a:t>
            </a:r>
            <a:r>
              <a:rPr lang="en-US" altLang="zh-CN" sz="1600" dirty="0" smtClean="0"/>
              <a:t>(</a:t>
            </a:r>
            <a:r>
              <a:rPr lang="zh-CN" altLang="en-US" sz="1600" dirty="0" smtClean="0"/>
              <a:t>含深圳市</a:t>
            </a:r>
            <a:r>
              <a:rPr lang="en-US" altLang="zh-CN" sz="1600" dirty="0" smtClean="0"/>
              <a:t>)8</a:t>
            </a:r>
            <a:r>
              <a:rPr lang="zh-CN" altLang="en-US" sz="1600" dirty="0" smtClean="0"/>
              <a:t>个省市。</a:t>
            </a:r>
          </a:p>
          <a:p>
            <a:pPr marL="228600" indent="-228600" defTabSz="449263">
              <a:lnSpc>
                <a:spcPct val="130000"/>
              </a:lnSpc>
            </a:pPr>
            <a:r>
              <a:rPr lang="zh-CN" altLang="en-US" sz="1600" dirty="0" smtClean="0"/>
              <a:t>自</a:t>
            </a:r>
            <a:r>
              <a:rPr lang="en-US" altLang="zh-CN" sz="1600" dirty="0" smtClean="0"/>
              <a:t>2013</a:t>
            </a:r>
            <a:r>
              <a:rPr lang="zh-CN" altLang="en-US" sz="1600" dirty="0" smtClean="0"/>
              <a:t>年</a:t>
            </a:r>
            <a:r>
              <a:rPr lang="en-US" altLang="zh-CN" sz="1600" dirty="0" smtClean="0"/>
              <a:t>8</a:t>
            </a:r>
            <a:r>
              <a:rPr lang="zh-CN" altLang="en-US" sz="1600" dirty="0" smtClean="0"/>
              <a:t>月</a:t>
            </a:r>
            <a:r>
              <a:rPr lang="en-US" altLang="zh-CN" sz="1600" dirty="0" smtClean="0"/>
              <a:t>1</a:t>
            </a:r>
            <a:r>
              <a:rPr lang="zh-CN" altLang="en-US" sz="1600" dirty="0" smtClean="0"/>
              <a:t>日起</a:t>
            </a:r>
            <a:r>
              <a:rPr lang="en-US" altLang="zh-CN" sz="1600" dirty="0" smtClean="0"/>
              <a:t>,</a:t>
            </a:r>
            <a:r>
              <a:rPr lang="zh-CN" altLang="en-US" sz="1600" dirty="0" smtClean="0"/>
              <a:t>营业税改征增值税试点在全国范围内推开</a:t>
            </a:r>
            <a:r>
              <a:rPr lang="en-US" altLang="zh-CN" sz="1600" dirty="0" smtClean="0"/>
              <a:t>,</a:t>
            </a:r>
            <a:r>
              <a:rPr lang="zh-CN" altLang="en-US" sz="1600" dirty="0" smtClean="0"/>
              <a:t>将广播影视作品的制作、播映、发行纳入试点行业。</a:t>
            </a:r>
          </a:p>
          <a:p>
            <a:pPr marL="228600" indent="-228600" defTabSz="449263">
              <a:lnSpc>
                <a:spcPct val="130000"/>
              </a:lnSpc>
            </a:pPr>
            <a:r>
              <a:rPr lang="zh-CN" altLang="en-US" sz="1600" dirty="0" smtClean="0"/>
              <a:t>自</a:t>
            </a:r>
            <a:r>
              <a:rPr lang="en-US" altLang="zh-CN" sz="1600" dirty="0" smtClean="0"/>
              <a:t>2014</a:t>
            </a:r>
            <a:r>
              <a:rPr lang="zh-CN" altLang="en-US" sz="1600" dirty="0" smtClean="0"/>
              <a:t>年</a:t>
            </a:r>
            <a:r>
              <a:rPr lang="en-US" altLang="zh-CN" sz="1600" dirty="0" smtClean="0"/>
              <a:t>1</a:t>
            </a:r>
            <a:r>
              <a:rPr lang="zh-CN" altLang="en-US" sz="1600" dirty="0" smtClean="0"/>
              <a:t>月</a:t>
            </a:r>
            <a:r>
              <a:rPr lang="en-US" altLang="zh-CN" sz="1600" dirty="0" smtClean="0"/>
              <a:t>1</a:t>
            </a:r>
            <a:r>
              <a:rPr lang="zh-CN" altLang="en-US" sz="1600" dirty="0" smtClean="0"/>
              <a:t>日起</a:t>
            </a:r>
            <a:r>
              <a:rPr lang="en-US" altLang="zh-CN" sz="1600" dirty="0" smtClean="0"/>
              <a:t>,</a:t>
            </a:r>
            <a:r>
              <a:rPr lang="zh-CN" altLang="en-US" sz="1600" dirty="0" smtClean="0"/>
              <a:t>将铁路运输和邮政服务业纳入营业税改征增值税试点</a:t>
            </a:r>
            <a:r>
              <a:rPr lang="en-US" altLang="zh-CN" sz="1600" dirty="0" smtClean="0"/>
              <a:t>,</a:t>
            </a:r>
            <a:r>
              <a:rPr lang="zh-CN" altLang="en-US" sz="1600" dirty="0" smtClean="0"/>
              <a:t>至此</a:t>
            </a:r>
            <a:r>
              <a:rPr lang="en-US" altLang="zh-CN" sz="1600" dirty="0" smtClean="0"/>
              <a:t>,</a:t>
            </a:r>
            <a:r>
              <a:rPr lang="zh-CN" altLang="en-US" sz="1600" dirty="0" smtClean="0"/>
              <a:t>交通运输业已全部纳入营业税改征增值税试点范围。</a:t>
            </a:r>
          </a:p>
          <a:p>
            <a:pPr marL="228600" indent="-228600" defTabSz="449263">
              <a:lnSpc>
                <a:spcPct val="130000"/>
              </a:lnSpc>
            </a:pPr>
            <a:r>
              <a:rPr lang="zh-CN" altLang="en-US" sz="1600" dirty="0" smtClean="0"/>
              <a:t>经国务院批准</a:t>
            </a:r>
            <a:r>
              <a:rPr lang="en-US" altLang="zh-CN" sz="1600" dirty="0" smtClean="0"/>
              <a:t>,</a:t>
            </a:r>
            <a:r>
              <a:rPr lang="zh-CN" altLang="en-US" sz="1600" dirty="0" smtClean="0"/>
              <a:t>自</a:t>
            </a:r>
            <a:r>
              <a:rPr lang="en-US" altLang="zh-CN" sz="1600" dirty="0" smtClean="0"/>
              <a:t>2014</a:t>
            </a:r>
            <a:r>
              <a:rPr lang="zh-CN" altLang="en-US" sz="1600" dirty="0" smtClean="0"/>
              <a:t>年</a:t>
            </a:r>
            <a:r>
              <a:rPr lang="en-US" altLang="zh-CN" sz="1600" dirty="0" smtClean="0"/>
              <a:t>6</a:t>
            </a:r>
            <a:r>
              <a:rPr lang="zh-CN" altLang="en-US" sz="1600" dirty="0" smtClean="0"/>
              <a:t>月</a:t>
            </a:r>
            <a:r>
              <a:rPr lang="en-US" altLang="zh-CN" sz="1600" dirty="0" smtClean="0"/>
              <a:t>1</a:t>
            </a:r>
            <a:r>
              <a:rPr lang="zh-CN" altLang="en-US" sz="1600" dirty="0" smtClean="0"/>
              <a:t>日起</a:t>
            </a:r>
            <a:r>
              <a:rPr lang="en-US" altLang="zh-CN" sz="1600" dirty="0" smtClean="0"/>
              <a:t>,</a:t>
            </a:r>
            <a:r>
              <a:rPr lang="zh-CN" altLang="en-US" sz="1600" dirty="0" smtClean="0"/>
              <a:t>将电信业纳入营业税改征增值税试点范围。</a:t>
            </a:r>
          </a:p>
          <a:p>
            <a:pPr marL="228600" indent="-228600" defTabSz="449263">
              <a:lnSpc>
                <a:spcPct val="130000"/>
              </a:lnSpc>
            </a:pPr>
            <a:r>
              <a:rPr lang="zh-CN" altLang="en-US" sz="1600" dirty="0" smtClean="0"/>
              <a:t>自</a:t>
            </a:r>
            <a:r>
              <a:rPr lang="en-US" altLang="zh-CN" sz="1600" dirty="0" smtClean="0"/>
              <a:t>2016</a:t>
            </a:r>
            <a:r>
              <a:rPr lang="zh-CN" altLang="en-US" sz="1600" dirty="0" smtClean="0"/>
              <a:t>年</a:t>
            </a:r>
            <a:r>
              <a:rPr lang="en-US" altLang="zh-CN" sz="1600" dirty="0" smtClean="0"/>
              <a:t>5</a:t>
            </a:r>
            <a:r>
              <a:rPr lang="zh-CN" altLang="en-US" sz="1600" dirty="0" smtClean="0"/>
              <a:t>月</a:t>
            </a:r>
            <a:r>
              <a:rPr lang="en-US" altLang="zh-CN" sz="1600" dirty="0" smtClean="0"/>
              <a:t>1</a:t>
            </a:r>
            <a:r>
              <a:rPr lang="zh-CN" altLang="en-US" sz="1600" dirty="0" smtClean="0"/>
              <a:t>日起</a:t>
            </a:r>
            <a:r>
              <a:rPr lang="en-US" altLang="zh-CN" sz="1600" dirty="0" smtClean="0"/>
              <a:t>,</a:t>
            </a:r>
            <a:r>
              <a:rPr lang="zh-CN" altLang="en-US" sz="1600" dirty="0" smtClean="0"/>
              <a:t>建筑业、房地产业、金融业、生活服务业由缴纳营业税改为缴纳增值税。至此</a:t>
            </a:r>
            <a:r>
              <a:rPr lang="en-US" altLang="zh-CN" sz="1600" dirty="0" smtClean="0"/>
              <a:t>,</a:t>
            </a:r>
            <a:r>
              <a:rPr lang="zh-CN" altLang="en-US" sz="1600" dirty="0" smtClean="0"/>
              <a:t>营业税全部改征增值税</a:t>
            </a:r>
            <a:r>
              <a:rPr lang="en-US" altLang="zh-CN" sz="1600" dirty="0" smtClean="0"/>
              <a:t>,</a:t>
            </a:r>
            <a:r>
              <a:rPr lang="zh-CN" altLang="en-US" sz="1600" dirty="0" smtClean="0"/>
              <a:t>流通环节由增值税全覆盖。</a:t>
            </a:r>
          </a:p>
          <a:p>
            <a:pPr marL="228600" indent="-228600" defTabSz="449263">
              <a:lnSpc>
                <a:spcPct val="130000"/>
              </a:lnSpc>
            </a:pP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19</a:t>
            </a:r>
            <a:r>
              <a:rPr lang="zh-CN" altLang="en-US" sz="1600" dirty="0" smtClean="0"/>
              <a:t>日，国务院发布了</a:t>
            </a:r>
            <a:r>
              <a:rPr lang="en-US" altLang="zh-CN" sz="1600" dirty="0" smtClean="0"/>
              <a:t>《</a:t>
            </a:r>
            <a:r>
              <a:rPr lang="zh-CN" altLang="en-US" sz="1600" dirty="0" smtClean="0"/>
              <a:t>关于废止</a:t>
            </a:r>
            <a:r>
              <a:rPr lang="en-US" altLang="zh-CN" sz="1600" dirty="0" smtClean="0"/>
              <a:t>&lt;</a:t>
            </a:r>
            <a:r>
              <a:rPr lang="zh-CN" altLang="en-US" sz="1600" dirty="0" smtClean="0"/>
              <a:t>中华人民共和国营业税暂行条例</a:t>
            </a:r>
            <a:r>
              <a:rPr lang="en-US" altLang="zh-CN" sz="1600" dirty="0" smtClean="0"/>
              <a:t>&gt;</a:t>
            </a:r>
            <a:r>
              <a:rPr lang="zh-CN" altLang="en-US" sz="1600" dirty="0" smtClean="0"/>
              <a:t>和修改</a:t>
            </a:r>
            <a:r>
              <a:rPr lang="en-US" altLang="zh-CN" sz="1600" dirty="0" smtClean="0"/>
              <a:t>&lt;</a:t>
            </a:r>
            <a:r>
              <a:rPr lang="zh-CN" altLang="en-US" sz="1600" dirty="0" smtClean="0"/>
              <a:t>中华人民共和国增值税暂行条例</a:t>
            </a:r>
            <a:r>
              <a:rPr lang="en-US" altLang="zh-CN" sz="1600" dirty="0" smtClean="0"/>
              <a:t>&gt;</a:t>
            </a:r>
            <a:r>
              <a:rPr lang="zh-CN" altLang="en-US" sz="1600" dirty="0" smtClean="0"/>
              <a:t>的决定</a:t>
            </a:r>
            <a:r>
              <a:rPr lang="en-US" altLang="zh-CN" sz="1600" dirty="0" smtClean="0"/>
              <a:t>》</a:t>
            </a:r>
            <a:r>
              <a:rPr lang="zh-CN" altLang="en-US" sz="1600" dirty="0" smtClean="0"/>
              <a:t>，正式结束了营业税的历史使命。</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p:cNvSpPr>
            <a:spLocks noGrp="1"/>
          </p:cNvSpPr>
          <p:nvPr>
            <p:ph type="title" idx="4294967295"/>
          </p:nvPr>
        </p:nvSpPr>
        <p:spPr>
          <a:xfrm>
            <a:off x="2124075" y="333375"/>
            <a:ext cx="6645275" cy="647700"/>
          </a:xfrm>
        </p:spPr>
        <p:txBody>
          <a:bodyPr/>
          <a:lstStyle/>
          <a:p>
            <a:r>
              <a:rPr lang="zh-CN" altLang="zh-CN" smtClean="0">
                <a:latin typeface="华文细黑"/>
                <a:ea typeface="华文细黑"/>
                <a:cs typeface="华文细黑"/>
              </a:rPr>
              <a:t>第五节　增值税</a:t>
            </a:r>
            <a:r>
              <a:rPr lang="zh-CN" altLang="en-US" smtClean="0">
                <a:latin typeface="华文细黑"/>
                <a:ea typeface="华文细黑"/>
                <a:cs typeface="华文细黑"/>
              </a:rPr>
              <a:t>税收优惠</a:t>
            </a:r>
          </a:p>
        </p:txBody>
      </p:sp>
      <p:sp>
        <p:nvSpPr>
          <p:cNvPr id="70658" name="内容占位符 2"/>
          <p:cNvSpPr>
            <a:spLocks noGrp="1"/>
          </p:cNvSpPr>
          <p:nvPr>
            <p:ph idx="4294967295"/>
          </p:nvPr>
        </p:nvSpPr>
        <p:spPr>
          <a:xfrm>
            <a:off x="611188" y="1052513"/>
            <a:ext cx="8208962" cy="5184775"/>
          </a:xfrm>
        </p:spPr>
        <p:txBody>
          <a:bodyPr/>
          <a:lstStyle/>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rPr>
              <a:t> 增值税即征即退</a:t>
            </a:r>
          </a:p>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三</a:t>
            </a:r>
            <a:r>
              <a:rPr lang="en-US" altLang="zh-CN" sz="2200" dirty="0" smtClean="0">
                <a:solidFill>
                  <a:srgbClr val="000000"/>
                </a:solidFill>
                <a:latin typeface="楷体_GB2312"/>
              </a:rPr>
              <a:t>)</a:t>
            </a:r>
            <a:r>
              <a:rPr lang="zh-CN" altLang="en-US" sz="2200" dirty="0" smtClean="0">
                <a:solidFill>
                  <a:srgbClr val="000000"/>
                </a:solidFill>
                <a:latin typeface="楷体_GB2312"/>
              </a:rPr>
              <a:t>扣减增值税的规定</a:t>
            </a:r>
          </a:p>
          <a:p>
            <a:pPr marL="228600" indent="-228600" defTabSz="449263">
              <a:lnSpc>
                <a:spcPct val="120000"/>
              </a:lnSpc>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四</a:t>
            </a:r>
            <a:r>
              <a:rPr lang="en-US" altLang="zh-CN" sz="2200" dirty="0" smtClean="0">
                <a:solidFill>
                  <a:srgbClr val="000000"/>
                </a:solidFill>
                <a:latin typeface="楷体_GB2312"/>
              </a:rPr>
              <a:t>)</a:t>
            </a:r>
            <a:r>
              <a:rPr lang="zh-CN" altLang="en-US" sz="2200" dirty="0" smtClean="0">
                <a:solidFill>
                  <a:srgbClr val="000000"/>
                </a:solidFill>
                <a:latin typeface="楷体_GB2312"/>
              </a:rPr>
              <a:t>关于金融企业的规定</a:t>
            </a:r>
          </a:p>
          <a:p>
            <a:pPr marL="228600" indent="-228600" defTabSz="449263">
              <a:lnSpc>
                <a:spcPct val="120000"/>
              </a:lnSpc>
              <a:buFont typeface="Arial" charset="0"/>
              <a:buNone/>
            </a:pPr>
            <a:r>
              <a:rPr lang="en-US" altLang="zh-CN" sz="2200" dirty="0" smtClean="0">
                <a:solidFill>
                  <a:srgbClr val="000000"/>
                </a:solidFill>
                <a:latin typeface="楷体_GB2312"/>
              </a:rPr>
              <a:t>(</a:t>
            </a:r>
            <a:r>
              <a:rPr lang="zh-CN" altLang="en-US" sz="2200" dirty="0" smtClean="0">
                <a:solidFill>
                  <a:srgbClr val="000000"/>
                </a:solidFill>
                <a:latin typeface="楷体_GB2312"/>
              </a:rPr>
              <a:t>五</a:t>
            </a:r>
            <a:r>
              <a:rPr lang="en-US" altLang="zh-CN" sz="2200" dirty="0" smtClean="0">
                <a:solidFill>
                  <a:srgbClr val="000000"/>
                </a:solidFill>
                <a:latin typeface="楷体_GB2312"/>
              </a:rPr>
              <a:t>)</a:t>
            </a:r>
            <a:r>
              <a:rPr lang="zh-CN" altLang="en-US" sz="2200" dirty="0" smtClean="0">
                <a:solidFill>
                  <a:srgbClr val="000000"/>
                </a:solidFill>
                <a:latin typeface="楷体_GB2312"/>
              </a:rPr>
              <a:t>个人购买住房的规定</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p:cNvSpPr>
            <a:spLocks noGrp="1"/>
          </p:cNvSpPr>
          <p:nvPr>
            <p:ph type="title" idx="4294967295"/>
          </p:nvPr>
        </p:nvSpPr>
        <p:spPr>
          <a:xfrm>
            <a:off x="2124075" y="333375"/>
            <a:ext cx="6645275" cy="647700"/>
          </a:xfrm>
        </p:spPr>
        <p:txBody>
          <a:bodyPr/>
          <a:lstStyle/>
          <a:p>
            <a:r>
              <a:rPr lang="zh-CN" altLang="zh-CN" smtClean="0">
                <a:latin typeface="华文细黑"/>
                <a:ea typeface="华文细黑"/>
                <a:cs typeface="华文细黑"/>
              </a:rPr>
              <a:t>第五节　增值税</a:t>
            </a:r>
            <a:r>
              <a:rPr lang="zh-CN" altLang="en-US" smtClean="0">
                <a:latin typeface="华文细黑"/>
                <a:ea typeface="华文细黑"/>
                <a:cs typeface="华文细黑"/>
              </a:rPr>
              <a:t>税收优惠</a:t>
            </a:r>
          </a:p>
        </p:txBody>
      </p:sp>
      <p:sp>
        <p:nvSpPr>
          <p:cNvPr id="70658" name="内容占位符 2"/>
          <p:cNvSpPr>
            <a:spLocks noGrp="1"/>
          </p:cNvSpPr>
          <p:nvPr>
            <p:ph idx="4294967295"/>
          </p:nvPr>
        </p:nvSpPr>
        <p:spPr>
          <a:xfrm>
            <a:off x="611188" y="1052513"/>
            <a:ext cx="8208962" cy="5184775"/>
          </a:xfrm>
        </p:spPr>
        <p:txBody>
          <a:bodyPr/>
          <a:lstStyle/>
          <a:p>
            <a:pPr marL="228600" indent="-228600" defTabSz="449263">
              <a:lnSpc>
                <a:spcPct val="120000"/>
              </a:lnSpc>
              <a:buFont typeface="Arial" charset="0"/>
              <a:buNone/>
            </a:pPr>
            <a:r>
              <a:rPr lang="zh-CN" altLang="en-US" sz="2400" b="1" dirty="0" smtClean="0">
                <a:solidFill>
                  <a:srgbClr val="000000"/>
                </a:solidFill>
                <a:latin typeface="黑体" pitchFamily="49" charset="-122"/>
                <a:ea typeface="黑体" pitchFamily="49" charset="-122"/>
              </a:rPr>
              <a:t>四、增值税起征点的规定</a:t>
            </a:r>
          </a:p>
          <a:p>
            <a:pPr marL="228600" indent="-228600" defTabSz="449263"/>
            <a:r>
              <a:rPr lang="zh-CN" altLang="zh-CN" dirty="0" smtClean="0"/>
              <a:t>增值税起征点的适用范围限于个人。</a:t>
            </a:r>
          </a:p>
          <a:p>
            <a:pPr marL="228600" indent="-228600" defTabSz="449263"/>
            <a:r>
              <a:rPr lang="zh-CN" altLang="zh-CN" dirty="0" smtClean="0"/>
              <a:t>增值税起征点的幅度如下</a:t>
            </a:r>
            <a:r>
              <a:rPr lang="en-US" altLang="zh-CN" dirty="0" smtClean="0"/>
              <a:t>:</a:t>
            </a:r>
          </a:p>
          <a:p>
            <a:pPr marL="228600" indent="-228600" defTabSz="449263"/>
            <a:r>
              <a:rPr lang="en-US" altLang="zh-CN" dirty="0" smtClean="0"/>
              <a:t>(1)</a:t>
            </a:r>
            <a:r>
              <a:rPr lang="zh-CN" altLang="en-US" dirty="0" smtClean="0"/>
              <a:t>按期纳税的</a:t>
            </a:r>
            <a:r>
              <a:rPr lang="en-US" altLang="zh-CN" dirty="0" smtClean="0"/>
              <a:t>,</a:t>
            </a:r>
            <a:r>
              <a:rPr lang="zh-CN" altLang="en-US" dirty="0" smtClean="0"/>
              <a:t>为月销售额</a:t>
            </a:r>
            <a:r>
              <a:rPr lang="en-US" altLang="zh-CN" dirty="0" smtClean="0"/>
              <a:t>5 000—20 000</a:t>
            </a:r>
            <a:r>
              <a:rPr lang="zh-CN" altLang="en-US" dirty="0" smtClean="0"/>
              <a:t>元（含本数）</a:t>
            </a:r>
            <a:r>
              <a:rPr lang="en-US" altLang="zh-CN" dirty="0" smtClean="0"/>
              <a:t>;</a:t>
            </a:r>
          </a:p>
          <a:p>
            <a:pPr marL="228600" indent="-228600" defTabSz="449263"/>
            <a:r>
              <a:rPr lang="en-US" altLang="zh-CN" dirty="0" smtClean="0"/>
              <a:t>(2)</a:t>
            </a:r>
            <a:r>
              <a:rPr lang="zh-CN" altLang="en-US" dirty="0" smtClean="0"/>
              <a:t>按次纳税的</a:t>
            </a:r>
            <a:r>
              <a:rPr lang="en-US" altLang="zh-CN" dirty="0" smtClean="0"/>
              <a:t>,</a:t>
            </a:r>
            <a:r>
              <a:rPr lang="zh-CN" altLang="en-US" dirty="0" smtClean="0"/>
              <a:t>为每次</a:t>
            </a:r>
            <a:r>
              <a:rPr lang="en-US" altLang="zh-CN" dirty="0" smtClean="0"/>
              <a:t>(</a:t>
            </a:r>
            <a:r>
              <a:rPr lang="zh-CN" altLang="en-US" dirty="0" smtClean="0"/>
              <a:t>日</a:t>
            </a:r>
            <a:r>
              <a:rPr lang="en-US" altLang="zh-CN" dirty="0" smtClean="0"/>
              <a:t>)</a:t>
            </a:r>
            <a:r>
              <a:rPr lang="zh-CN" altLang="en-US" dirty="0" smtClean="0"/>
              <a:t>销售额</a:t>
            </a:r>
            <a:r>
              <a:rPr lang="en-US" altLang="zh-CN" dirty="0" smtClean="0"/>
              <a:t>300—500</a:t>
            </a:r>
            <a:r>
              <a:rPr lang="zh-CN" altLang="en-US" dirty="0" smtClean="0"/>
              <a:t>元（含本数）。</a:t>
            </a:r>
          </a:p>
          <a:p>
            <a:pPr marL="228600" indent="-228600" defTabSz="449263"/>
            <a:r>
              <a:rPr lang="zh-CN" altLang="en-US" dirty="0" smtClean="0"/>
              <a:t>起征点的调整由财政部和国家税务总局规定。省、自治区、直辖市财政厅</a:t>
            </a:r>
            <a:r>
              <a:rPr lang="en-US" altLang="zh-CN" dirty="0" smtClean="0"/>
              <a:t>(</a:t>
            </a:r>
            <a:r>
              <a:rPr lang="zh-CN" altLang="en-US" dirty="0" smtClean="0"/>
              <a:t>局</a:t>
            </a:r>
            <a:r>
              <a:rPr lang="en-US" altLang="zh-CN" dirty="0" smtClean="0"/>
              <a:t>)</a:t>
            </a:r>
            <a:r>
              <a:rPr lang="zh-CN" altLang="en-US" dirty="0" smtClean="0"/>
              <a:t>和国家税务局应在规定的幅度内</a:t>
            </a:r>
            <a:r>
              <a:rPr lang="en-US" altLang="zh-CN" dirty="0" smtClean="0"/>
              <a:t>,</a:t>
            </a:r>
            <a:r>
              <a:rPr lang="zh-CN" altLang="en-US" dirty="0" smtClean="0"/>
              <a:t>根据实际情况确定本地区适用的起征点</a:t>
            </a:r>
            <a:r>
              <a:rPr lang="en-US" altLang="zh-CN" dirty="0" smtClean="0"/>
              <a:t>,</a:t>
            </a:r>
            <a:r>
              <a:rPr lang="zh-CN" altLang="en-US" dirty="0" smtClean="0"/>
              <a:t>并报财政部、国家税务总局备案。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p:cNvSpPr>
            <a:spLocks noGrp="1"/>
          </p:cNvSpPr>
          <p:nvPr>
            <p:ph type="title"/>
          </p:nvPr>
        </p:nvSpPr>
        <p:spPr>
          <a:xfrm>
            <a:off x="2051050" y="476250"/>
            <a:ext cx="6645275"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六</a:t>
            </a:r>
            <a:r>
              <a:rPr lang="zh-CN" altLang="zh-CN" smtClean="0">
                <a:latin typeface="华文细黑"/>
                <a:ea typeface="华文细黑"/>
                <a:cs typeface="华文细黑"/>
              </a:rPr>
              <a:t>节　增值税的征收管理</a:t>
            </a:r>
            <a:endParaRPr lang="zh-CN" altLang="en-US" smtClean="0">
              <a:latin typeface="华文细黑"/>
              <a:ea typeface="华文细黑"/>
              <a:cs typeface="华文细黑"/>
            </a:endParaRPr>
          </a:p>
        </p:txBody>
      </p:sp>
      <p:sp>
        <p:nvSpPr>
          <p:cNvPr id="71682" name="内容占位符 2"/>
          <p:cNvSpPr>
            <a:spLocks noGrp="1"/>
          </p:cNvSpPr>
          <p:nvPr>
            <p:ph idx="1"/>
          </p:nvPr>
        </p:nvSpPr>
        <p:spPr>
          <a:xfrm>
            <a:off x="323850" y="1268413"/>
            <a:ext cx="8496300"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一、纳税义务发生时间</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一般规定</a:t>
            </a:r>
            <a:endParaRPr lang="zh-CN" altLang="en-US" sz="2200" dirty="0" smtClean="0">
              <a:solidFill>
                <a:srgbClr val="000000"/>
              </a:solidFill>
              <a:latin typeface="楷体_GB2312"/>
              <a:ea typeface="楷体_GB2312"/>
              <a:cs typeface="楷体_GB2312"/>
            </a:endParaRPr>
          </a:p>
          <a:p>
            <a:pPr marL="228600" indent="-228600" defTabSz="449263">
              <a:lnSpc>
                <a:spcPct val="160000"/>
              </a:lnSpc>
            </a:pPr>
            <a:r>
              <a:rPr lang="zh-CN" altLang="zh-CN" dirty="0" smtClean="0"/>
              <a:t>纳税人发生应税销售行为</a:t>
            </a:r>
            <a:r>
              <a:rPr lang="en-US" altLang="zh-CN" dirty="0" smtClean="0"/>
              <a:t>,</a:t>
            </a:r>
            <a:r>
              <a:rPr lang="zh-CN" altLang="en-US" dirty="0" smtClean="0"/>
              <a:t>其纳税义务发生时间为收讫销售款项或者取得索取销售款项凭据的当日；先开具发票的</a:t>
            </a:r>
            <a:r>
              <a:rPr lang="en-US" altLang="zh-CN" dirty="0" smtClean="0"/>
              <a:t>,</a:t>
            </a:r>
            <a:r>
              <a:rPr lang="zh-CN" altLang="en-US" dirty="0" smtClean="0"/>
              <a:t>为开具发票的当日。</a:t>
            </a:r>
          </a:p>
          <a:p>
            <a:pPr marL="228600" indent="-228600" defTabSz="449263">
              <a:lnSpc>
                <a:spcPct val="160000"/>
              </a:lnSpc>
            </a:pPr>
            <a:r>
              <a:rPr lang="zh-CN" altLang="en-US" dirty="0" smtClean="0"/>
              <a:t>纳税人进口货物</a:t>
            </a:r>
            <a:r>
              <a:rPr lang="en-US" altLang="zh-CN" dirty="0" smtClean="0"/>
              <a:t>,</a:t>
            </a:r>
            <a:r>
              <a:rPr lang="zh-CN" altLang="en-US" dirty="0" smtClean="0"/>
              <a:t>其纳税义务发生时间为报关进口的当日。</a:t>
            </a:r>
          </a:p>
          <a:p>
            <a:pPr marL="228600" indent="-228600" defTabSz="449263">
              <a:lnSpc>
                <a:spcPct val="160000"/>
              </a:lnSpc>
            </a:pPr>
            <a:r>
              <a:rPr lang="zh-CN" altLang="en-US" dirty="0" smtClean="0"/>
              <a:t>增值税扣缴义务发生时间为增值税纳税义务发生的当日。</a:t>
            </a:r>
            <a:endParaRPr lang="zh-CN" altLang="zh-CN" dirty="0" smtClean="0">
              <a:ea typeface="楷体_GB2312"/>
              <a:cs typeface="楷体_GB2312"/>
            </a:endParaRPr>
          </a:p>
          <a:p>
            <a:pPr marL="228600" indent="-228600" defTabSz="449263"/>
            <a:endParaRPr lang="zh-CN" altLang="en-US" dirty="0"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p:cNvSpPr>
            <a:spLocks noGrp="1"/>
          </p:cNvSpPr>
          <p:nvPr>
            <p:ph type="title" idx="4294967295"/>
          </p:nvPr>
        </p:nvSpPr>
        <p:spPr>
          <a:xfrm>
            <a:off x="2195513" y="333375"/>
            <a:ext cx="6357937"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六</a:t>
            </a:r>
            <a:r>
              <a:rPr lang="zh-CN" altLang="zh-CN" smtClean="0">
                <a:latin typeface="华文细黑"/>
                <a:ea typeface="华文细黑"/>
                <a:cs typeface="华文细黑"/>
              </a:rPr>
              <a:t>节　增值税的征收管理</a:t>
            </a:r>
            <a:endParaRPr lang="zh-CN" altLang="en-US" smtClean="0">
              <a:latin typeface="华文细黑"/>
              <a:ea typeface="华文细黑"/>
              <a:cs typeface="华文细黑"/>
            </a:endParaRPr>
          </a:p>
        </p:txBody>
      </p:sp>
      <p:sp>
        <p:nvSpPr>
          <p:cNvPr id="72706" name="内容占位符 2"/>
          <p:cNvSpPr>
            <a:spLocks noGrp="1"/>
          </p:cNvSpPr>
          <p:nvPr>
            <p:ph idx="4294967295"/>
          </p:nvPr>
        </p:nvSpPr>
        <p:spPr>
          <a:xfrm>
            <a:off x="395288" y="981075"/>
            <a:ext cx="8353425" cy="5472113"/>
          </a:xfrm>
        </p:spPr>
        <p:txBody>
          <a:bodyPr/>
          <a:lstStyle/>
          <a:p>
            <a:pPr marL="228600" indent="-228600" defTabSz="449263">
              <a:lnSpc>
                <a:spcPct val="11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具体规定</a:t>
            </a:r>
            <a:endParaRPr lang="zh-CN" altLang="en-US" sz="2200" dirty="0" smtClean="0">
              <a:solidFill>
                <a:srgbClr val="000000"/>
              </a:solidFill>
              <a:latin typeface="楷体_GB2312"/>
              <a:ea typeface="楷体_GB2312"/>
              <a:cs typeface="楷体_GB2312"/>
            </a:endParaRPr>
          </a:p>
          <a:p>
            <a:pPr marL="228600" indent="-228600" defTabSz="449263">
              <a:lnSpc>
                <a:spcPct val="110000"/>
              </a:lnSpc>
            </a:pPr>
            <a:r>
              <a:rPr lang="zh-CN" altLang="zh-CN" sz="1600" dirty="0" smtClean="0"/>
              <a:t>采取直接收款方式销售货物</a:t>
            </a:r>
            <a:r>
              <a:rPr lang="en-US" altLang="zh-CN" sz="1600" dirty="0" smtClean="0"/>
              <a:t>,</a:t>
            </a:r>
            <a:r>
              <a:rPr lang="zh-CN" altLang="en-US" sz="1600" dirty="0" smtClean="0"/>
              <a:t>不论货物是否发出</a:t>
            </a:r>
            <a:r>
              <a:rPr lang="en-US" altLang="zh-CN" sz="1600" dirty="0" smtClean="0"/>
              <a:t>,</a:t>
            </a:r>
            <a:r>
              <a:rPr lang="zh-CN" altLang="en-US" sz="1600" dirty="0" smtClean="0"/>
              <a:t>均为收到销售款或者取得索取销售款凭据的当日。</a:t>
            </a:r>
          </a:p>
          <a:p>
            <a:pPr marL="228600" indent="-228600" defTabSz="449263">
              <a:lnSpc>
                <a:spcPct val="110000"/>
              </a:lnSpc>
            </a:pPr>
            <a:r>
              <a:rPr lang="zh-CN" altLang="en-US" sz="1600" dirty="0" smtClean="0"/>
              <a:t>采取托收承付和委托银行收款方式销售货物</a:t>
            </a:r>
            <a:r>
              <a:rPr lang="en-US" altLang="zh-CN" sz="1600" dirty="0" smtClean="0"/>
              <a:t>,</a:t>
            </a:r>
            <a:r>
              <a:rPr lang="zh-CN" altLang="en-US" sz="1600" dirty="0" smtClean="0"/>
              <a:t>为发出货物并办妥托收手续的当日。</a:t>
            </a:r>
          </a:p>
          <a:p>
            <a:pPr marL="228600" indent="-228600" defTabSz="449263">
              <a:lnSpc>
                <a:spcPct val="110000"/>
              </a:lnSpc>
            </a:pPr>
            <a:r>
              <a:rPr lang="zh-CN" altLang="en-US" sz="1600" dirty="0" smtClean="0"/>
              <a:t>采取赊销和分期收款方式销售货物</a:t>
            </a:r>
            <a:r>
              <a:rPr lang="en-US" altLang="zh-CN" sz="1600" dirty="0" smtClean="0"/>
              <a:t>,</a:t>
            </a:r>
            <a:r>
              <a:rPr lang="zh-CN" altLang="en-US" sz="1600" dirty="0" smtClean="0"/>
              <a:t>为书面合同约定的收款日期的当日；无书面合同或者书面合同没有约定收款日期的</a:t>
            </a:r>
            <a:r>
              <a:rPr lang="en-US" altLang="zh-CN" sz="1600" dirty="0" smtClean="0"/>
              <a:t>,</a:t>
            </a:r>
            <a:r>
              <a:rPr lang="zh-CN" altLang="en-US" sz="1600" dirty="0" smtClean="0"/>
              <a:t>为货物发出的当日。</a:t>
            </a:r>
          </a:p>
          <a:p>
            <a:pPr marL="228600" indent="-228600" defTabSz="449263">
              <a:lnSpc>
                <a:spcPct val="110000"/>
              </a:lnSpc>
            </a:pPr>
            <a:r>
              <a:rPr lang="zh-CN" altLang="en-US" sz="1600" dirty="0" smtClean="0"/>
              <a:t>采取预收货款方式销售货物</a:t>
            </a:r>
            <a:r>
              <a:rPr lang="en-US" altLang="zh-CN" sz="1600" dirty="0" smtClean="0"/>
              <a:t>,</a:t>
            </a:r>
            <a:r>
              <a:rPr lang="zh-CN" altLang="en-US" sz="1600" dirty="0" smtClean="0"/>
              <a:t>为货物发出的当日；但销售生产工期超过</a:t>
            </a:r>
            <a:r>
              <a:rPr lang="en-US" altLang="zh-CN" sz="1600" dirty="0" smtClean="0"/>
              <a:t>12</a:t>
            </a:r>
            <a:r>
              <a:rPr lang="zh-CN" altLang="en-US" sz="1600" dirty="0" smtClean="0"/>
              <a:t>个月的大型机械设备、船舶、飞机等货物</a:t>
            </a:r>
            <a:r>
              <a:rPr lang="en-US" altLang="zh-CN" sz="1600" dirty="0" smtClean="0"/>
              <a:t>,</a:t>
            </a:r>
            <a:r>
              <a:rPr lang="zh-CN" altLang="en-US" sz="1600" dirty="0" smtClean="0"/>
              <a:t>为收到预收款或者书面合同约定的收款日期的当日。</a:t>
            </a:r>
          </a:p>
          <a:p>
            <a:pPr marL="228600" indent="-228600" defTabSz="449263">
              <a:lnSpc>
                <a:spcPct val="110000"/>
              </a:lnSpc>
            </a:pPr>
            <a:r>
              <a:rPr lang="zh-CN" altLang="en-US" sz="1600" dirty="0" smtClean="0"/>
              <a:t>委托其他纳税人代销货物</a:t>
            </a:r>
            <a:r>
              <a:rPr lang="en-US" altLang="zh-CN" sz="1600" dirty="0" smtClean="0"/>
              <a:t>,</a:t>
            </a:r>
            <a:r>
              <a:rPr lang="zh-CN" altLang="en-US" sz="1600" dirty="0" smtClean="0"/>
              <a:t>为收到代销单位的代销清单或收到全部或者部分货款的当日；未收到代销清单及货款</a:t>
            </a:r>
            <a:r>
              <a:rPr lang="en-US" altLang="zh-CN" sz="1600" dirty="0" smtClean="0"/>
              <a:t>,</a:t>
            </a:r>
            <a:r>
              <a:rPr lang="zh-CN" altLang="en-US" sz="1600" dirty="0" smtClean="0"/>
              <a:t>为发出代销货物满</a:t>
            </a:r>
            <a:r>
              <a:rPr lang="en-US" altLang="zh-CN" sz="1600" dirty="0" smtClean="0"/>
              <a:t>180</a:t>
            </a:r>
            <a:r>
              <a:rPr lang="zh-CN" altLang="en-US" sz="1600" dirty="0" smtClean="0"/>
              <a:t>日的当日。</a:t>
            </a:r>
          </a:p>
          <a:p>
            <a:pPr marL="228600" indent="-228600" defTabSz="449263">
              <a:lnSpc>
                <a:spcPct val="110000"/>
              </a:lnSpc>
            </a:pPr>
            <a:r>
              <a:rPr lang="zh-CN" altLang="en-US" sz="1600" dirty="0" smtClean="0"/>
              <a:t>销售劳务</a:t>
            </a:r>
            <a:r>
              <a:rPr lang="en-US" altLang="zh-CN" sz="1600" dirty="0" smtClean="0"/>
              <a:t>,</a:t>
            </a:r>
            <a:r>
              <a:rPr lang="zh-CN" altLang="en-US" sz="1600" dirty="0" smtClean="0"/>
              <a:t>为提供劳务同时收讫销售款或者取得索取销售款凭据的当日。</a:t>
            </a:r>
          </a:p>
          <a:p>
            <a:pPr marL="228600" indent="-228600" defTabSz="449263">
              <a:lnSpc>
                <a:spcPct val="110000"/>
              </a:lnSpc>
            </a:pPr>
            <a:r>
              <a:rPr lang="zh-CN" altLang="en-US" sz="1600" dirty="0" smtClean="0"/>
              <a:t>纳税人发生除将货物交付其他单位或个人代销和销售代销货物以外的视同销售货物行为，为货物移送的当日。</a:t>
            </a:r>
          </a:p>
          <a:p>
            <a:pPr marL="228600" indent="-228600" defTabSz="449263">
              <a:lnSpc>
                <a:spcPct val="110000"/>
              </a:lnSpc>
            </a:pPr>
            <a:r>
              <a:rPr lang="zh-CN" altLang="en-US" sz="1600" dirty="0" smtClean="0"/>
              <a:t>纳税人提供租赁服务采取预收款方式，为收到货款的当日。</a:t>
            </a:r>
          </a:p>
          <a:p>
            <a:pPr marL="228600" indent="-228600" defTabSz="449263">
              <a:lnSpc>
                <a:spcPct val="110000"/>
              </a:lnSpc>
            </a:pPr>
            <a:r>
              <a:rPr lang="zh-CN" altLang="en-US" sz="1600" dirty="0" smtClean="0"/>
              <a:t>纳税人从事金融商品转让，为金融商品所有权转移的当日。</a:t>
            </a:r>
          </a:p>
          <a:p>
            <a:pPr marL="228600" indent="-228600" defTabSz="449263">
              <a:lnSpc>
                <a:spcPct val="110000"/>
              </a:lnSpc>
            </a:pPr>
            <a:r>
              <a:rPr lang="zh-CN" altLang="en-US" sz="1600" dirty="0" smtClean="0"/>
              <a:t>纳税人发生视同销售服务、无形资产或者不动产情形</a:t>
            </a:r>
            <a:r>
              <a:rPr lang="en-US" altLang="zh-CN" sz="1600" dirty="0" smtClean="0"/>
              <a:t>,</a:t>
            </a:r>
            <a:r>
              <a:rPr lang="zh-CN" altLang="en-US" sz="1600" dirty="0" smtClean="0"/>
              <a:t> 为服务、无形资产转让完成的当日或者不动产权属变更的当日。</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标题 1"/>
          <p:cNvSpPr>
            <a:spLocks noGrp="1"/>
          </p:cNvSpPr>
          <p:nvPr>
            <p:ph type="title"/>
          </p:nvPr>
        </p:nvSpPr>
        <p:spPr>
          <a:xfrm>
            <a:off x="2066925" y="404813"/>
            <a:ext cx="5097463"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六</a:t>
            </a:r>
            <a:r>
              <a:rPr lang="zh-CN" altLang="zh-CN" smtClean="0">
                <a:latin typeface="华文细黑"/>
                <a:ea typeface="华文细黑"/>
                <a:cs typeface="华文细黑"/>
              </a:rPr>
              <a:t>节　增值税的征收管理</a:t>
            </a:r>
            <a:endParaRPr lang="zh-CN" altLang="en-US" smtClean="0">
              <a:latin typeface="华文细黑"/>
              <a:ea typeface="华文细黑"/>
              <a:cs typeface="华文细黑"/>
            </a:endParaRPr>
          </a:p>
        </p:txBody>
      </p:sp>
      <p:sp>
        <p:nvSpPr>
          <p:cNvPr id="73730" name="内容占位符 2"/>
          <p:cNvSpPr>
            <a:spLocks noGrp="1"/>
          </p:cNvSpPr>
          <p:nvPr>
            <p:ph idx="1"/>
          </p:nvPr>
        </p:nvSpPr>
        <p:spPr>
          <a:xfrm>
            <a:off x="539750" y="1196975"/>
            <a:ext cx="80645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二、纳税期限</a:t>
            </a:r>
          </a:p>
          <a:p>
            <a:pPr marL="228600" indent="-228600" defTabSz="449263"/>
            <a:r>
              <a:rPr lang="zh-CN" altLang="en-US" dirty="0" smtClean="0"/>
              <a:t>增值税的纳税期限分为</a:t>
            </a:r>
            <a:r>
              <a:rPr lang="en-US" altLang="zh-CN" dirty="0" smtClean="0"/>
              <a:t>1</a:t>
            </a:r>
            <a:r>
              <a:rPr lang="zh-CN" altLang="en-US" dirty="0" smtClean="0"/>
              <a:t>日、</a:t>
            </a:r>
            <a:r>
              <a:rPr lang="en-US" altLang="zh-CN" dirty="0" smtClean="0"/>
              <a:t>3</a:t>
            </a:r>
            <a:r>
              <a:rPr lang="zh-CN" altLang="en-US" dirty="0" smtClean="0"/>
              <a:t>日、</a:t>
            </a:r>
            <a:r>
              <a:rPr lang="en-US" altLang="zh-CN" dirty="0" smtClean="0"/>
              <a:t>5</a:t>
            </a:r>
            <a:r>
              <a:rPr lang="zh-CN" altLang="en-US" dirty="0" smtClean="0"/>
              <a:t>日、</a:t>
            </a:r>
            <a:r>
              <a:rPr lang="en-US" altLang="zh-CN" dirty="0" smtClean="0"/>
              <a:t>10</a:t>
            </a:r>
            <a:r>
              <a:rPr lang="zh-CN" altLang="en-US" dirty="0" smtClean="0"/>
              <a:t>日、</a:t>
            </a:r>
            <a:r>
              <a:rPr lang="en-US" altLang="zh-CN" dirty="0" smtClean="0"/>
              <a:t>15</a:t>
            </a:r>
            <a:r>
              <a:rPr lang="zh-CN" altLang="en-US" dirty="0" smtClean="0"/>
              <a:t>日、</a:t>
            </a:r>
            <a:r>
              <a:rPr lang="en-US" altLang="zh-CN" dirty="0" smtClean="0"/>
              <a:t>1</a:t>
            </a:r>
            <a:r>
              <a:rPr lang="zh-CN" altLang="en-US" dirty="0" smtClean="0"/>
              <a:t>个月或者</a:t>
            </a:r>
            <a:r>
              <a:rPr lang="en-US" altLang="zh-CN" dirty="0" smtClean="0"/>
              <a:t>1</a:t>
            </a:r>
            <a:r>
              <a:rPr lang="zh-CN" altLang="en-US" dirty="0" smtClean="0"/>
              <a:t>个季度。</a:t>
            </a:r>
          </a:p>
          <a:p>
            <a:pPr marL="228600" indent="-228600" defTabSz="449263"/>
            <a:r>
              <a:rPr lang="zh-CN" altLang="zh-CN" dirty="0" smtClean="0"/>
              <a:t>纳税人的具体纳税期限</a:t>
            </a:r>
            <a:r>
              <a:rPr lang="zh-CN" altLang="en-US" dirty="0" smtClean="0"/>
              <a:t>，</a:t>
            </a:r>
            <a:r>
              <a:rPr lang="zh-CN" altLang="zh-CN" dirty="0" smtClean="0"/>
              <a:t>由主管税务机关根据纳税人应纳税额的大小分别核定</a:t>
            </a:r>
            <a:r>
              <a:rPr lang="zh-CN" altLang="en-US" dirty="0" smtClean="0"/>
              <a:t>。</a:t>
            </a:r>
            <a:r>
              <a:rPr lang="zh-CN" altLang="zh-CN" dirty="0" smtClean="0"/>
              <a:t>不能按照固定期限纳税的</a:t>
            </a:r>
            <a:r>
              <a:rPr lang="en-US" altLang="zh-CN" dirty="0" smtClean="0"/>
              <a:t>,</a:t>
            </a:r>
            <a:r>
              <a:rPr lang="zh-CN" altLang="zh-CN" dirty="0" smtClean="0"/>
              <a:t>可以按次纳税。</a:t>
            </a:r>
            <a:endParaRPr lang="zh-CN" altLang="en-US" dirty="0" smtClean="0"/>
          </a:p>
          <a:p>
            <a:pPr marL="228600" indent="-228600" defTabSz="449263"/>
            <a:r>
              <a:rPr lang="zh-CN" altLang="zh-CN" dirty="0" smtClean="0"/>
              <a:t>以</a:t>
            </a:r>
            <a:r>
              <a:rPr lang="en-US" altLang="zh-CN" dirty="0" smtClean="0"/>
              <a:t>1</a:t>
            </a:r>
            <a:r>
              <a:rPr lang="zh-CN" altLang="zh-CN" dirty="0" smtClean="0"/>
              <a:t>个季度为纳税期限的规定仅适用于小规模纳税人</a:t>
            </a:r>
            <a:r>
              <a:rPr lang="zh-CN" altLang="en-US" dirty="0" smtClean="0"/>
              <a:t>、银行、财务公司、信托投资公司、信用社，以及财政部和国家税务总局规定的其他纳税人</a:t>
            </a:r>
            <a:r>
              <a:rPr lang="zh-CN" altLang="zh-CN" dirty="0" smtClean="0"/>
              <a:t>。</a:t>
            </a:r>
            <a:endParaRPr lang="zh-CN" altLang="en-US" dirty="0" smtClean="0"/>
          </a:p>
          <a:p>
            <a:pPr marL="228600" indent="-228600" defTabSz="449263"/>
            <a:r>
              <a:rPr lang="zh-CN" altLang="en-US" dirty="0" smtClean="0"/>
              <a:t>纳税人以</a:t>
            </a:r>
            <a:r>
              <a:rPr lang="en-US" altLang="zh-CN" dirty="0" smtClean="0"/>
              <a:t>1</a:t>
            </a:r>
            <a:r>
              <a:rPr lang="zh-CN" altLang="en-US" dirty="0" smtClean="0"/>
              <a:t>个月或者</a:t>
            </a:r>
            <a:r>
              <a:rPr lang="en-US" altLang="zh-CN" dirty="0" smtClean="0"/>
              <a:t>1</a:t>
            </a:r>
            <a:r>
              <a:rPr lang="zh-CN" altLang="en-US" dirty="0" smtClean="0"/>
              <a:t>个季度为</a:t>
            </a:r>
            <a:r>
              <a:rPr lang="en-US" altLang="zh-CN" dirty="0" smtClean="0"/>
              <a:t>1</a:t>
            </a:r>
            <a:r>
              <a:rPr lang="zh-CN" altLang="en-US" dirty="0" smtClean="0"/>
              <a:t>个纳税期的</a:t>
            </a:r>
            <a:r>
              <a:rPr lang="en-US" altLang="zh-CN" dirty="0" smtClean="0"/>
              <a:t>,</a:t>
            </a:r>
            <a:r>
              <a:rPr lang="zh-CN" altLang="en-US" dirty="0" smtClean="0"/>
              <a:t>自期满之日起</a:t>
            </a:r>
            <a:r>
              <a:rPr lang="en-US" altLang="zh-CN" dirty="0" smtClean="0"/>
              <a:t>15</a:t>
            </a:r>
            <a:r>
              <a:rPr lang="zh-CN" altLang="en-US" dirty="0" smtClean="0"/>
              <a:t>日内申报纳税；以</a:t>
            </a:r>
            <a:r>
              <a:rPr lang="en-US" altLang="zh-CN" dirty="0" smtClean="0"/>
              <a:t>1</a:t>
            </a:r>
            <a:r>
              <a:rPr lang="zh-CN" altLang="en-US" dirty="0" smtClean="0"/>
              <a:t>日、</a:t>
            </a:r>
            <a:r>
              <a:rPr lang="en-US" altLang="zh-CN" dirty="0" smtClean="0"/>
              <a:t>3</a:t>
            </a:r>
            <a:r>
              <a:rPr lang="zh-CN" altLang="en-US" dirty="0" smtClean="0"/>
              <a:t>日、</a:t>
            </a:r>
            <a:r>
              <a:rPr lang="en-US" altLang="zh-CN" dirty="0" smtClean="0"/>
              <a:t>5</a:t>
            </a:r>
            <a:r>
              <a:rPr lang="zh-CN" altLang="en-US" dirty="0" smtClean="0"/>
              <a:t>日、</a:t>
            </a:r>
            <a:r>
              <a:rPr lang="en-US" altLang="zh-CN" dirty="0" smtClean="0"/>
              <a:t>10</a:t>
            </a:r>
            <a:r>
              <a:rPr lang="zh-CN" altLang="en-US" dirty="0" smtClean="0"/>
              <a:t>日或者</a:t>
            </a:r>
            <a:r>
              <a:rPr lang="en-US" altLang="zh-CN" dirty="0" smtClean="0"/>
              <a:t>15</a:t>
            </a:r>
            <a:r>
              <a:rPr lang="zh-CN" altLang="en-US" dirty="0" smtClean="0"/>
              <a:t>日为</a:t>
            </a:r>
            <a:r>
              <a:rPr lang="en-US" altLang="zh-CN" dirty="0" smtClean="0"/>
              <a:t>1</a:t>
            </a:r>
            <a:r>
              <a:rPr lang="zh-CN" altLang="en-US" dirty="0" smtClean="0"/>
              <a:t>个纳税期的</a:t>
            </a:r>
            <a:r>
              <a:rPr lang="en-US" altLang="zh-CN" dirty="0" smtClean="0"/>
              <a:t>,</a:t>
            </a:r>
            <a:r>
              <a:rPr lang="zh-CN" altLang="en-US" dirty="0" smtClean="0"/>
              <a:t>自期满之日起</a:t>
            </a:r>
            <a:r>
              <a:rPr lang="en-US" altLang="zh-CN" dirty="0" smtClean="0"/>
              <a:t>5</a:t>
            </a:r>
            <a:r>
              <a:rPr lang="zh-CN" altLang="en-US" dirty="0" smtClean="0"/>
              <a:t>日内预缴税款</a:t>
            </a:r>
            <a:r>
              <a:rPr lang="en-US" altLang="zh-CN" dirty="0" smtClean="0"/>
              <a:t>,</a:t>
            </a:r>
            <a:r>
              <a:rPr lang="zh-CN" altLang="en-US" dirty="0" smtClean="0"/>
              <a:t>于次月</a:t>
            </a:r>
            <a:r>
              <a:rPr lang="en-US" altLang="zh-CN" dirty="0" smtClean="0"/>
              <a:t>1</a:t>
            </a:r>
            <a:r>
              <a:rPr lang="zh-CN" altLang="en-US" dirty="0" smtClean="0"/>
              <a:t>日起</a:t>
            </a:r>
            <a:r>
              <a:rPr lang="en-US" altLang="zh-CN" dirty="0" smtClean="0"/>
              <a:t>15</a:t>
            </a:r>
            <a:r>
              <a:rPr lang="zh-CN" altLang="en-US" dirty="0" smtClean="0"/>
              <a:t>日内申报纳税并结清上月应纳税款。</a:t>
            </a:r>
          </a:p>
          <a:p>
            <a:pPr marL="228600" indent="-228600" defTabSz="449263"/>
            <a:r>
              <a:rPr lang="zh-CN" altLang="en-US" dirty="0" smtClean="0"/>
              <a:t>纳税人进口货物</a:t>
            </a:r>
            <a:r>
              <a:rPr lang="en-US" altLang="zh-CN" dirty="0" smtClean="0"/>
              <a:t>,</a:t>
            </a:r>
            <a:r>
              <a:rPr lang="zh-CN" altLang="en-US" dirty="0" smtClean="0"/>
              <a:t>应当自海关填发进口增值税专用缴纳书之日起</a:t>
            </a:r>
            <a:r>
              <a:rPr lang="en-US" altLang="zh-CN" dirty="0" smtClean="0"/>
              <a:t>15</a:t>
            </a:r>
            <a:r>
              <a:rPr lang="zh-CN" altLang="en-US" dirty="0" smtClean="0"/>
              <a:t>日内缴纳税款。</a:t>
            </a:r>
            <a:endParaRPr lang="zh-CN" altLang="zh-CN" dirty="0"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标题 1"/>
          <p:cNvSpPr>
            <a:spLocks noGrp="1"/>
          </p:cNvSpPr>
          <p:nvPr>
            <p:ph type="title" idx="4294967295"/>
          </p:nvPr>
        </p:nvSpPr>
        <p:spPr>
          <a:xfrm>
            <a:off x="2627313" y="404813"/>
            <a:ext cx="5400675"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六</a:t>
            </a:r>
            <a:r>
              <a:rPr lang="zh-CN" altLang="zh-CN" smtClean="0">
                <a:latin typeface="华文细黑"/>
                <a:ea typeface="华文细黑"/>
                <a:cs typeface="华文细黑"/>
              </a:rPr>
              <a:t>节　增值税的征收管理</a:t>
            </a:r>
            <a:endParaRPr lang="zh-CN" altLang="en-US" smtClean="0">
              <a:latin typeface="华文细黑"/>
              <a:ea typeface="华文细黑"/>
              <a:cs typeface="华文细黑"/>
            </a:endParaRPr>
          </a:p>
        </p:txBody>
      </p:sp>
      <p:sp>
        <p:nvSpPr>
          <p:cNvPr id="74754" name="内容占位符 2"/>
          <p:cNvSpPr>
            <a:spLocks noGrp="1"/>
          </p:cNvSpPr>
          <p:nvPr>
            <p:ph idx="4294967295"/>
          </p:nvPr>
        </p:nvSpPr>
        <p:spPr>
          <a:xfrm>
            <a:off x="539750" y="1125538"/>
            <a:ext cx="8064500" cy="5184775"/>
          </a:xfrm>
        </p:spPr>
        <p:txBody>
          <a:bodyPr/>
          <a:lstStyle/>
          <a:p>
            <a:pPr marL="228600" indent="-228600" defTabSz="449263">
              <a:lnSpc>
                <a:spcPct val="12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三、纳税地点</a:t>
            </a:r>
          </a:p>
          <a:p>
            <a:pPr marL="228600" indent="-228600" defTabSz="449263">
              <a:lnSpc>
                <a:spcPct val="125000"/>
              </a:lnSpc>
            </a:pPr>
            <a:r>
              <a:rPr lang="zh-CN" altLang="en-US" sz="1600" dirty="0" smtClean="0"/>
              <a:t>固定业户应当向其机构所在地主管税务机关申报纳税。如果固定业户设有分支机构，且不在同一县</a:t>
            </a:r>
            <a:r>
              <a:rPr lang="en-US" altLang="zh-CN" sz="1600" dirty="0" smtClean="0"/>
              <a:t>(</a:t>
            </a:r>
            <a:r>
              <a:rPr lang="zh-CN" altLang="en-US" sz="1600" dirty="0" smtClean="0"/>
              <a:t>市</a:t>
            </a:r>
            <a:r>
              <a:rPr lang="en-US" altLang="zh-CN" sz="1600" dirty="0" smtClean="0"/>
              <a:t>)</a:t>
            </a:r>
            <a:r>
              <a:rPr lang="zh-CN" altLang="en-US" sz="1600" dirty="0" smtClean="0"/>
              <a:t>的</a:t>
            </a:r>
            <a:r>
              <a:rPr lang="en-US" altLang="zh-CN" sz="1600" dirty="0" smtClean="0"/>
              <a:t>,</a:t>
            </a:r>
            <a:r>
              <a:rPr lang="zh-CN" altLang="en-US" sz="1600" dirty="0" smtClean="0"/>
              <a:t>应当分别向各自所在地主管税务机关申报纳税。经财政部和国家税务总局或者其授权的财政和税务机关批准</a:t>
            </a:r>
            <a:r>
              <a:rPr lang="en-US" altLang="zh-CN" sz="1600" dirty="0" smtClean="0"/>
              <a:t>,</a:t>
            </a:r>
            <a:r>
              <a:rPr lang="zh-CN" altLang="en-US" sz="1600" dirty="0" smtClean="0"/>
              <a:t>可以由总机构汇总向总机构所在地的主管税务机关申报纳税。  </a:t>
            </a:r>
          </a:p>
          <a:p>
            <a:pPr marL="228600" indent="-228600" defTabSz="449263">
              <a:lnSpc>
                <a:spcPct val="125000"/>
              </a:lnSpc>
            </a:pPr>
            <a:r>
              <a:rPr lang="zh-CN" altLang="en-US" sz="1600" dirty="0" smtClean="0"/>
              <a:t>固定业户到外县</a:t>
            </a:r>
            <a:r>
              <a:rPr lang="en-US" altLang="zh-CN" sz="1600" dirty="0" smtClean="0"/>
              <a:t>(</a:t>
            </a:r>
            <a:r>
              <a:rPr lang="zh-CN" altLang="en-US" sz="1600" dirty="0" smtClean="0"/>
              <a:t>市</a:t>
            </a:r>
            <a:r>
              <a:rPr lang="en-US" altLang="zh-CN" sz="1600" dirty="0" smtClean="0"/>
              <a:t>)</a:t>
            </a:r>
            <a:r>
              <a:rPr lang="zh-CN" altLang="en-US" sz="1600" dirty="0" smtClean="0"/>
              <a:t>销售货物或者劳务</a:t>
            </a:r>
            <a:r>
              <a:rPr lang="en-US" altLang="zh-CN" sz="1600" dirty="0" smtClean="0"/>
              <a:t>,</a:t>
            </a:r>
            <a:r>
              <a:rPr lang="zh-CN" altLang="en-US" sz="1600" dirty="0" smtClean="0"/>
              <a:t>应当向其机构所在地的主管税务机关报告外出经营事项</a:t>
            </a:r>
            <a:r>
              <a:rPr lang="en-US" altLang="zh-CN" sz="1600" dirty="0" smtClean="0"/>
              <a:t>,</a:t>
            </a:r>
            <a:r>
              <a:rPr lang="zh-CN" altLang="en-US" sz="1600" dirty="0" smtClean="0"/>
              <a:t>并向其机构所在地的主管税务机关申报纳税；未报告的</a:t>
            </a:r>
            <a:r>
              <a:rPr lang="en-US" altLang="zh-CN" sz="1600" dirty="0" smtClean="0"/>
              <a:t>,</a:t>
            </a:r>
            <a:r>
              <a:rPr lang="zh-CN" altLang="en-US" sz="1600" dirty="0" smtClean="0"/>
              <a:t>应当向销售地或者劳务发生地的主管税务机关申报纳税；未向销售地或者劳务发生地的主管税务机关申报纳税的</a:t>
            </a:r>
            <a:r>
              <a:rPr lang="en-US" altLang="zh-CN" sz="1600" dirty="0" smtClean="0"/>
              <a:t>,</a:t>
            </a:r>
            <a:r>
              <a:rPr lang="zh-CN" altLang="en-US" sz="1600" dirty="0" smtClean="0"/>
              <a:t>由其机构所在地的主管税务机关补征税款。</a:t>
            </a:r>
          </a:p>
          <a:p>
            <a:pPr marL="228600" indent="-228600" defTabSz="449263">
              <a:lnSpc>
                <a:spcPct val="125000"/>
              </a:lnSpc>
            </a:pPr>
            <a:r>
              <a:rPr lang="zh-CN" altLang="en-US" sz="1600" dirty="0" smtClean="0"/>
              <a:t>非固定业户销售货物或者劳务应当向销售地或者劳务发生地主管税务机关申报纳税；未向销售地或者劳务发生地的主管税务机关申报纳税的</a:t>
            </a:r>
            <a:r>
              <a:rPr lang="en-US" altLang="zh-CN" sz="1600" dirty="0" smtClean="0"/>
              <a:t>,</a:t>
            </a:r>
            <a:r>
              <a:rPr lang="zh-CN" altLang="en-US" sz="1600" dirty="0" smtClean="0"/>
              <a:t>由其机构所在地或者居住地主管税务机关补征税款。</a:t>
            </a:r>
          </a:p>
          <a:p>
            <a:pPr marL="228600" indent="-228600" defTabSz="449263">
              <a:lnSpc>
                <a:spcPct val="125000"/>
              </a:lnSpc>
            </a:pPr>
            <a:r>
              <a:rPr lang="zh-CN" altLang="en-US" sz="1600" dirty="0" smtClean="0"/>
              <a:t>进口货物</a:t>
            </a:r>
            <a:r>
              <a:rPr lang="en-US" altLang="zh-CN" sz="1600" dirty="0" smtClean="0"/>
              <a:t>,</a:t>
            </a:r>
            <a:r>
              <a:rPr lang="zh-CN" altLang="en-US" sz="1600" dirty="0" smtClean="0"/>
              <a:t>应当向报关地海关申报纳税。</a:t>
            </a:r>
          </a:p>
          <a:p>
            <a:pPr marL="228600" indent="-228600" defTabSz="449263">
              <a:lnSpc>
                <a:spcPct val="125000"/>
              </a:lnSpc>
            </a:pPr>
            <a:r>
              <a:rPr lang="zh-CN" altLang="en-US" sz="1600" dirty="0" smtClean="0"/>
              <a:t>扣缴义务人应当向其机构所在地或者居住地主管税务机关申报缴纳扣缴的税款。</a:t>
            </a:r>
            <a:endParaRPr lang="zh-CN" altLang="zh-CN" sz="1600" dirty="0"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1"/>
          <p:cNvSpPr>
            <a:spLocks noGrp="1"/>
          </p:cNvSpPr>
          <p:nvPr>
            <p:ph type="title"/>
          </p:nvPr>
        </p:nvSpPr>
        <p:spPr>
          <a:xfrm>
            <a:off x="2124075" y="476250"/>
            <a:ext cx="6408738"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六</a:t>
            </a:r>
            <a:r>
              <a:rPr lang="zh-CN" altLang="zh-CN" smtClean="0">
                <a:latin typeface="华文细黑"/>
                <a:ea typeface="华文细黑"/>
                <a:cs typeface="华文细黑"/>
              </a:rPr>
              <a:t>节　增值税的征收管理</a:t>
            </a:r>
            <a:endParaRPr lang="zh-CN" altLang="en-US" smtClean="0">
              <a:latin typeface="华文细黑"/>
              <a:ea typeface="华文细黑"/>
              <a:cs typeface="华文细黑"/>
            </a:endParaRPr>
          </a:p>
        </p:txBody>
      </p:sp>
      <p:sp>
        <p:nvSpPr>
          <p:cNvPr id="75778" name="内容占位符 2"/>
          <p:cNvSpPr>
            <a:spLocks noGrp="1"/>
          </p:cNvSpPr>
          <p:nvPr>
            <p:ph idx="1"/>
          </p:nvPr>
        </p:nvSpPr>
        <p:spPr>
          <a:xfrm>
            <a:off x="755650" y="1196975"/>
            <a:ext cx="8064500" cy="4679950"/>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四、增值税专用发票的管理</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增值税专用发票</a:t>
            </a:r>
            <a:r>
              <a:rPr lang="zh-CN" altLang="en-US" sz="2200" dirty="0" smtClean="0">
                <a:solidFill>
                  <a:srgbClr val="000000"/>
                </a:solidFill>
                <a:latin typeface="楷体_GB2312"/>
                <a:ea typeface="楷体_GB2312"/>
                <a:cs typeface="楷体_GB2312"/>
              </a:rPr>
              <a:t>的</a:t>
            </a:r>
            <a:r>
              <a:rPr lang="zh-CN" altLang="zh-CN" sz="2200" dirty="0" smtClean="0">
                <a:solidFill>
                  <a:srgbClr val="000000"/>
                </a:solidFill>
                <a:latin typeface="楷体_GB2312"/>
                <a:ea typeface="楷体_GB2312"/>
                <a:cs typeface="楷体_GB2312"/>
              </a:rPr>
              <a:t>领购</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增值税专用发票</a:t>
            </a:r>
            <a:r>
              <a:rPr lang="zh-CN" altLang="en-US" sz="2200" dirty="0" smtClean="0">
                <a:solidFill>
                  <a:srgbClr val="000000"/>
                </a:solidFill>
                <a:latin typeface="楷体_GB2312"/>
                <a:ea typeface="楷体_GB2312"/>
                <a:cs typeface="楷体_GB2312"/>
              </a:rPr>
              <a:t>的</a:t>
            </a:r>
            <a:r>
              <a:rPr lang="zh-CN" altLang="zh-CN" sz="2200" dirty="0" smtClean="0">
                <a:solidFill>
                  <a:srgbClr val="000000"/>
                </a:solidFill>
                <a:latin typeface="楷体_GB2312"/>
                <a:ea typeface="楷体_GB2312"/>
                <a:cs typeface="楷体_GB2312"/>
              </a:rPr>
              <a:t>开具范围</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增值税专用发票</a:t>
            </a:r>
            <a:r>
              <a:rPr lang="zh-CN" altLang="en-US" sz="2200" dirty="0" smtClean="0">
                <a:solidFill>
                  <a:srgbClr val="000000"/>
                </a:solidFill>
                <a:latin typeface="楷体_GB2312"/>
                <a:ea typeface="楷体_GB2312"/>
                <a:cs typeface="楷体_GB2312"/>
              </a:rPr>
              <a:t>的</a:t>
            </a:r>
            <a:r>
              <a:rPr lang="zh-CN" altLang="zh-CN" sz="2200" dirty="0" smtClean="0">
                <a:solidFill>
                  <a:srgbClr val="000000"/>
                </a:solidFill>
                <a:latin typeface="楷体_GB2312"/>
                <a:ea typeface="楷体_GB2312"/>
                <a:cs typeface="楷体_GB2312"/>
              </a:rPr>
              <a:t>开具要求</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开具增值税专用发票后发生退货或开票有误的处理</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增值税专用发票不得抵扣进项税额的规定</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六</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 增值税专用发票的管理</a:t>
            </a:r>
          </a:p>
          <a:p>
            <a:pPr marL="228600" indent="-228600" defTabSz="449263"/>
            <a:endParaRPr lang="zh-CN" alt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700338" y="333375"/>
            <a:ext cx="5761037" cy="647700"/>
          </a:xfrm>
        </p:spPr>
        <p:txBody>
          <a:bodyPr/>
          <a:lstStyle/>
          <a:p>
            <a:r>
              <a:rPr lang="zh-CN" altLang="zh-CN" smtClean="0">
                <a:latin typeface="华文细黑"/>
                <a:ea typeface="华文细黑"/>
                <a:cs typeface="华文细黑"/>
              </a:rPr>
              <a:t>第一节　增值税概述</a:t>
            </a:r>
            <a:endParaRPr lang="zh-CN" altLang="en-US" smtClean="0">
              <a:latin typeface="华文细黑"/>
              <a:ea typeface="华文细黑"/>
              <a:cs typeface="华文细黑"/>
            </a:endParaRPr>
          </a:p>
        </p:txBody>
      </p:sp>
      <p:sp>
        <p:nvSpPr>
          <p:cNvPr id="25602" name="内容占位符 2"/>
          <p:cNvSpPr>
            <a:spLocks noGrp="1"/>
          </p:cNvSpPr>
          <p:nvPr>
            <p:ph idx="1"/>
          </p:nvPr>
        </p:nvSpPr>
        <p:spPr>
          <a:xfrm>
            <a:off x="468313" y="1052513"/>
            <a:ext cx="8280400" cy="5329237"/>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三、增值税的类型</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生产型增值税</a:t>
            </a:r>
          </a:p>
          <a:p>
            <a:pPr marL="228600" indent="-228600" defTabSz="449263"/>
            <a:r>
              <a:rPr lang="zh-CN" altLang="en-US" dirty="0" smtClean="0"/>
              <a:t>生产型增值税</a:t>
            </a:r>
            <a:r>
              <a:rPr lang="zh-CN" altLang="zh-CN" dirty="0" smtClean="0"/>
              <a:t>是以纳税人的销售收入</a:t>
            </a:r>
            <a:r>
              <a:rPr lang="en-US" altLang="zh-CN" dirty="0" smtClean="0"/>
              <a:t>(</a:t>
            </a:r>
            <a:r>
              <a:rPr lang="zh-CN" altLang="zh-CN" dirty="0" smtClean="0"/>
              <a:t>或劳务收入</a:t>
            </a:r>
            <a:r>
              <a:rPr lang="en-US" altLang="zh-CN" dirty="0" smtClean="0"/>
              <a:t>)</a:t>
            </a:r>
            <a:r>
              <a:rPr lang="zh-CN" altLang="zh-CN" dirty="0" smtClean="0"/>
              <a:t>减去用于生产、经营的外购原材料、燃料、动力等物质资料价值后的余额作为法定增值额</a:t>
            </a:r>
            <a:r>
              <a:rPr lang="en-US" altLang="zh-CN" dirty="0" smtClean="0"/>
              <a:t>,</a:t>
            </a:r>
            <a:r>
              <a:rPr lang="zh-CN" altLang="zh-CN" dirty="0" smtClean="0"/>
              <a:t>但对购入的固定资产及其折旧均不予扣除。</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收入型增值税</a:t>
            </a:r>
          </a:p>
          <a:p>
            <a:pPr marL="228600" indent="-228600" defTabSz="449263"/>
            <a:r>
              <a:rPr lang="zh-CN" altLang="en-US" dirty="0" smtClean="0"/>
              <a:t>收入型增值税</a:t>
            </a:r>
            <a:r>
              <a:rPr lang="zh-CN" altLang="zh-CN" dirty="0" smtClean="0"/>
              <a:t>除允许扣除外购物质资料的价值外</a:t>
            </a:r>
            <a:r>
              <a:rPr lang="en-US" altLang="zh-CN" dirty="0" smtClean="0"/>
              <a:t>,</a:t>
            </a:r>
            <a:r>
              <a:rPr lang="zh-CN" altLang="zh-CN" dirty="0" smtClean="0"/>
              <a:t>对于购置用于生产、经营用的固定资产</a:t>
            </a:r>
            <a:r>
              <a:rPr lang="en-US" altLang="zh-CN" dirty="0" smtClean="0"/>
              <a:t>,</a:t>
            </a:r>
            <a:r>
              <a:rPr lang="zh-CN" altLang="zh-CN" dirty="0" smtClean="0"/>
              <a:t>允许将已提折旧的价值额予以扣除。</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消费型增值税</a:t>
            </a:r>
          </a:p>
          <a:p>
            <a:pPr marL="228600" indent="-228600" defTabSz="449263"/>
            <a:r>
              <a:rPr lang="zh-CN" altLang="en-US" dirty="0" smtClean="0"/>
              <a:t>消费型增值税</a:t>
            </a:r>
            <a:r>
              <a:rPr lang="zh-CN" altLang="zh-CN" dirty="0" smtClean="0"/>
              <a:t>允许将购置物质资料的价值和用于生产、经营的固定资产价值中所含的税款在购置当期全部一次扣除。</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627313" y="333375"/>
            <a:ext cx="5905500" cy="647700"/>
          </a:xfrm>
        </p:spPr>
        <p:txBody>
          <a:bodyPr/>
          <a:lstStyle/>
          <a:p>
            <a:r>
              <a:rPr lang="zh-CN" altLang="zh-CN" smtClean="0">
                <a:latin typeface="华文细黑"/>
                <a:ea typeface="华文细黑"/>
                <a:cs typeface="华文细黑"/>
              </a:rPr>
              <a:t>第一节　增值税概述</a:t>
            </a:r>
            <a:endParaRPr lang="zh-CN" altLang="en-US" smtClean="0">
              <a:latin typeface="华文细黑"/>
              <a:ea typeface="华文细黑"/>
              <a:cs typeface="华文细黑"/>
            </a:endParaRPr>
          </a:p>
        </p:txBody>
      </p:sp>
      <p:sp>
        <p:nvSpPr>
          <p:cNvPr id="26626" name="内容占位符 2"/>
          <p:cNvSpPr>
            <a:spLocks noGrp="1"/>
          </p:cNvSpPr>
          <p:nvPr>
            <p:ph idx="1"/>
          </p:nvPr>
        </p:nvSpPr>
        <p:spPr>
          <a:xfrm>
            <a:off x="323850" y="1196975"/>
            <a:ext cx="8496300" cy="5184775"/>
          </a:xfrm>
        </p:spPr>
        <p:txBody>
          <a:bodyPr/>
          <a:lstStyle/>
          <a:p>
            <a:pPr marL="228600" indent="-228600" defTabSz="449263">
              <a:lnSpc>
                <a:spcPct val="16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四、增值税的优点</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消除重复征税</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促进专业化协作</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稳定财政收入</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有利于出口退税</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保持税收“中性”</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六</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强化税收制约</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2555875" y="333375"/>
            <a:ext cx="5976938"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27650" name="内容占位符 2"/>
          <p:cNvSpPr>
            <a:spLocks noGrp="1"/>
          </p:cNvSpPr>
          <p:nvPr>
            <p:ph idx="1"/>
          </p:nvPr>
        </p:nvSpPr>
        <p:spPr>
          <a:xfrm>
            <a:off x="468313" y="1052513"/>
            <a:ext cx="8424862" cy="5329237"/>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一、纳税人</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纳税人</a:t>
            </a:r>
          </a:p>
          <a:p>
            <a:pPr marL="228600" indent="-228600" defTabSz="449263"/>
            <a:r>
              <a:rPr lang="zh-CN" altLang="en-US" dirty="0" smtClean="0"/>
              <a:t>在我国境内销售货物、劳务、服务、无形资产、不动产以及进口货物的单位和个人</a:t>
            </a:r>
            <a:r>
              <a:rPr lang="en-US" altLang="zh-CN" dirty="0" smtClean="0"/>
              <a:t>,</a:t>
            </a:r>
            <a:r>
              <a:rPr lang="zh-CN" altLang="en-US" dirty="0" smtClean="0"/>
              <a:t>为增值税的纳税人。 </a:t>
            </a:r>
            <a:endParaRPr lang="en-US" altLang="zh-CN" dirty="0" smtClean="0"/>
          </a:p>
          <a:p>
            <a:pPr marL="228600" indent="-228600" defTabSz="449263"/>
            <a:r>
              <a:rPr lang="zh-CN" altLang="zh-CN" dirty="0" smtClean="0"/>
              <a:t>单位是指企业、行政单位、事业单位、军事单位、社会团体及其他单位。</a:t>
            </a:r>
          </a:p>
          <a:p>
            <a:pPr marL="228600" indent="-228600" defTabSz="449263"/>
            <a:r>
              <a:rPr lang="zh-CN" altLang="zh-CN" dirty="0" smtClean="0"/>
              <a:t>个人是指个体工商户和其他个人。</a:t>
            </a:r>
          </a:p>
          <a:p>
            <a:pPr marL="228600" indent="-228600" defTabSz="449263"/>
            <a:r>
              <a:rPr lang="zh-CN" altLang="zh-CN" dirty="0" smtClean="0"/>
              <a:t>单位以承包、承租、挂靠方式经营</a:t>
            </a:r>
            <a:r>
              <a:rPr lang="en-US" altLang="zh-CN" dirty="0" smtClean="0"/>
              <a:t>,</a:t>
            </a:r>
            <a:r>
              <a:rPr lang="zh-CN" altLang="en-US" dirty="0" smtClean="0"/>
              <a:t>承包人、承租人、挂靠人以发包人、出租人或被挂靠人名义对外经营并由发包人、出租人、被挂靠人承担相关法律责任的，以该发包人、出租人、被挂靠人为纳税人；否则，以承包人、承租人、挂靠人为纳税人。</a:t>
            </a:r>
          </a:p>
          <a:p>
            <a:pPr marL="228600" indent="-228600" defTabSz="449263"/>
            <a:r>
              <a:rPr lang="zh-CN" altLang="en-US" dirty="0" smtClean="0"/>
              <a:t>资管产品运营过程中发生的增值税应税销售行为，以资管产品管理人为纳税人。</a:t>
            </a:r>
            <a:endParaRPr lang="zh-CN" altLang="zh-CN"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idx="4294967295"/>
          </p:nvPr>
        </p:nvSpPr>
        <p:spPr>
          <a:xfrm>
            <a:off x="2411413" y="476250"/>
            <a:ext cx="6048375" cy="647700"/>
          </a:xfrm>
        </p:spPr>
        <p:txBody>
          <a:bodyPr/>
          <a:lstStyle/>
          <a:p>
            <a:r>
              <a:rPr lang="zh-CN" altLang="zh-CN" smtClean="0">
                <a:latin typeface="华文细黑"/>
                <a:ea typeface="华文细黑"/>
                <a:cs typeface="华文细黑"/>
              </a:rPr>
              <a:t>第二节　增值税的基本制度</a:t>
            </a:r>
            <a:endParaRPr lang="zh-CN" altLang="en-US" smtClean="0">
              <a:latin typeface="华文细黑"/>
              <a:ea typeface="华文细黑"/>
              <a:cs typeface="华文细黑"/>
            </a:endParaRPr>
          </a:p>
        </p:txBody>
      </p:sp>
      <p:sp>
        <p:nvSpPr>
          <p:cNvPr id="28674" name="内容占位符 2"/>
          <p:cNvSpPr>
            <a:spLocks noGrp="1"/>
          </p:cNvSpPr>
          <p:nvPr>
            <p:ph idx="4294967295"/>
          </p:nvPr>
        </p:nvSpPr>
        <p:spPr>
          <a:xfrm>
            <a:off x="323850" y="1196975"/>
            <a:ext cx="8496300" cy="5184775"/>
          </a:xfrm>
        </p:spPr>
        <p:txBody>
          <a:bodyPr/>
          <a:lstStyle/>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扣缴义务</a:t>
            </a:r>
            <a:r>
              <a:rPr lang="zh-CN" altLang="zh-CN" sz="2200" dirty="0" smtClean="0">
                <a:solidFill>
                  <a:srgbClr val="000000"/>
                </a:solidFill>
                <a:latin typeface="楷体_GB2312"/>
                <a:ea typeface="楷体_GB2312"/>
                <a:cs typeface="楷体_GB2312"/>
              </a:rPr>
              <a:t>人</a:t>
            </a:r>
          </a:p>
          <a:p>
            <a:pPr marL="228600" indent="-228600" defTabSz="449263">
              <a:lnSpc>
                <a:spcPct val="180000"/>
              </a:lnSpc>
            </a:pPr>
            <a:r>
              <a:rPr lang="zh-CN" altLang="en-US" dirty="0" smtClean="0"/>
              <a:t>我</a:t>
            </a:r>
            <a:r>
              <a:rPr lang="zh-CN" altLang="zh-CN" dirty="0" smtClean="0"/>
              <a:t>国境外的单位或者个人在境内销售劳务</a:t>
            </a:r>
            <a:r>
              <a:rPr lang="en-US" altLang="zh-CN" dirty="0" smtClean="0"/>
              <a:t>,</a:t>
            </a:r>
            <a:r>
              <a:rPr lang="zh-CN" altLang="en-US" dirty="0" smtClean="0"/>
              <a:t>在境内未设有经营机构的</a:t>
            </a:r>
            <a:r>
              <a:rPr lang="en-US" altLang="zh-CN" dirty="0" smtClean="0"/>
              <a:t>,</a:t>
            </a:r>
            <a:r>
              <a:rPr lang="zh-CN" altLang="en-US" dirty="0" smtClean="0"/>
              <a:t>以其境内代理人为增值税的扣缴义务人</a:t>
            </a:r>
            <a:r>
              <a:rPr lang="en-US" altLang="zh-CN" dirty="0" smtClean="0"/>
              <a:t>;</a:t>
            </a:r>
            <a:r>
              <a:rPr lang="zh-CN" altLang="en-US" dirty="0" smtClean="0"/>
              <a:t>在境内没有代理人的</a:t>
            </a:r>
            <a:r>
              <a:rPr lang="en-US" altLang="zh-CN" dirty="0" smtClean="0"/>
              <a:t>,</a:t>
            </a:r>
            <a:r>
              <a:rPr lang="zh-CN" altLang="en-US" dirty="0" smtClean="0"/>
              <a:t>以购买方为扣缴义务人。</a:t>
            </a:r>
          </a:p>
          <a:p>
            <a:pPr marL="228600" indent="-228600" defTabSz="449263">
              <a:lnSpc>
                <a:spcPct val="180000"/>
              </a:lnSpc>
            </a:pPr>
            <a:r>
              <a:rPr lang="zh-CN" altLang="en-US" dirty="0" smtClean="0"/>
              <a:t>我国境外的单位或个人在境内销售服务、无形资产、不动产</a:t>
            </a:r>
            <a:r>
              <a:rPr lang="en-US" altLang="zh-CN" dirty="0" smtClean="0"/>
              <a:t>,</a:t>
            </a:r>
            <a:r>
              <a:rPr lang="zh-CN" altLang="en-US" dirty="0" smtClean="0"/>
              <a:t>在境内未设有经营机构的</a:t>
            </a:r>
            <a:r>
              <a:rPr lang="en-US" altLang="zh-CN" dirty="0" smtClean="0"/>
              <a:t>,</a:t>
            </a:r>
            <a:r>
              <a:rPr lang="zh-CN" altLang="en-US" dirty="0" smtClean="0"/>
              <a:t>以购买方为增值税扣缴义务人</a:t>
            </a:r>
            <a:r>
              <a:rPr lang="en-US" altLang="zh-CN" dirty="0" smtClean="0"/>
              <a:t>;</a:t>
            </a:r>
            <a:r>
              <a:rPr lang="zh-CN" altLang="en-US" dirty="0" smtClean="0"/>
              <a:t>财政部和国家税务总局另有规定的除外。</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674</TotalTime>
  <Words>11483</Words>
  <Application>Microsoft Office PowerPoint</Application>
  <PresentationFormat>全屏显示(4:3)</PresentationFormat>
  <Paragraphs>447</Paragraphs>
  <Slides>56</Slides>
  <Notes>0</Notes>
  <HiddenSlides>0</HiddenSlides>
  <MMClips>0</MMClips>
  <ScaleCrop>false</ScaleCrop>
  <HeadingPairs>
    <vt:vector size="4" baseType="variant">
      <vt:variant>
        <vt:lpstr>主题</vt:lpstr>
      </vt:variant>
      <vt:variant>
        <vt:i4>2</vt:i4>
      </vt:variant>
      <vt:variant>
        <vt:lpstr>幻灯片标题</vt:lpstr>
      </vt:variant>
      <vt:variant>
        <vt:i4>56</vt:i4>
      </vt:variant>
    </vt:vector>
  </HeadingPairs>
  <TitlesOfParts>
    <vt:vector size="58" baseType="lpstr">
      <vt:lpstr>Office 主题​​</vt:lpstr>
      <vt:lpstr>Office 主题</vt:lpstr>
      <vt:lpstr>幻灯片 1</vt:lpstr>
      <vt:lpstr>目   录</vt:lpstr>
      <vt:lpstr>第一节　增值税概述</vt:lpstr>
      <vt:lpstr>第一节　增值税概述</vt:lpstr>
      <vt:lpstr>第一节　增值税概述</vt:lpstr>
      <vt:lpstr>第一节　增值税概述</vt:lpstr>
      <vt:lpstr>第一节　增值税概述</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第二节　增值税的基本制度</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第三节　增值税应纳税额的计算</vt:lpstr>
      <vt:lpstr>第四节　出口和跨境业务增值税的退(免)税和征税 </vt:lpstr>
      <vt:lpstr>第四节　出口和跨境业务增值税的退(免)税和征税 </vt:lpstr>
      <vt:lpstr>第四节　出口和跨境业务增值税的退(免)税和征税 </vt:lpstr>
      <vt:lpstr>第四节　出口和跨境业务增值税的退(免)税和征税 </vt:lpstr>
      <vt:lpstr>第四节　出口和跨境业务增值税的退(免)税和征税 </vt:lpstr>
      <vt:lpstr>第四节　出口和跨境业务增值税的退(免)税和征税 </vt:lpstr>
      <vt:lpstr>第五节　增值税税收优惠</vt:lpstr>
      <vt:lpstr>第五节　增值税税收优惠</vt:lpstr>
      <vt:lpstr>第五节　增值税税收优惠</vt:lpstr>
      <vt:lpstr>第五节　增值税税收优惠</vt:lpstr>
      <vt:lpstr>第五节　增值税税收优惠</vt:lpstr>
      <vt:lpstr>第五节　增值税税收优惠</vt:lpstr>
      <vt:lpstr>第六节　增值税的征收管理</vt:lpstr>
      <vt:lpstr>第六节　增值税的征收管理</vt:lpstr>
      <vt:lpstr>第六节　增值税的征收管理</vt:lpstr>
      <vt:lpstr>第六节　增值税的征收管理</vt:lpstr>
      <vt:lpstr>第六节　增值税的征收管理</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120</cp:revision>
  <dcterms:created xsi:type="dcterms:W3CDTF">2014-11-26T09:46:12Z</dcterms:created>
  <dcterms:modified xsi:type="dcterms:W3CDTF">2020-12-22T01:08:07Z</dcterms:modified>
</cp:coreProperties>
</file>