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2"/>
    <p:sldId id="272" r:id="rId3"/>
    <p:sldId id="273" r:id="rId4"/>
    <p:sldId id="274" r:id="rId5"/>
    <p:sldId id="276" r:id="rId6"/>
    <p:sldId id="296" r:id="rId7"/>
    <p:sldId id="277" r:id="rId8"/>
    <p:sldId id="278" r:id="rId9"/>
    <p:sldId id="279" r:id="rId10"/>
    <p:sldId id="280" r:id="rId11"/>
    <p:sldId id="297"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7"/>
    <p:restoredTop sz="86379"/>
  </p:normalViewPr>
  <p:slideViewPr>
    <p:cSldViewPr showGuides="1">
      <p:cViewPr varScale="1">
        <p:scale>
          <a:sx n="65" d="100"/>
          <a:sy n="65" d="100"/>
        </p:scale>
        <p:origin x="90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26C6F508-ABF9-430E-8EFE-3241470D2065}"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2021/6/2</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685800" y="1196975"/>
            <a:ext cx="7772400" cy="2460625"/>
          </a:xfrm>
          <a:ln/>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54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685800" y="4149725"/>
            <a:ext cx="7772400" cy="1752600"/>
          </a:xfrm>
          <a:ln/>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331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10</a:t>
            </a:fld>
            <a:endParaRPr lang="zh-CN" altLang="en-US" sz="1400" dirty="0"/>
          </a:p>
        </p:txBody>
      </p:sp>
      <p:sp>
        <p:nvSpPr>
          <p:cNvPr id="13316" name="Rectangle 2"/>
          <p:cNvSpPr>
            <a:spLocks noGrp="1"/>
          </p:cNvSpPr>
          <p:nvPr>
            <p:ph type="title"/>
          </p:nvPr>
        </p:nvSpPr>
        <p:spPr>
          <a:ln/>
        </p:spPr>
        <p:txBody>
          <a:bodyPr vert="horz" wrap="square" lIns="92075" tIns="46038" rIns="92075" bIns="46038" anchor="ctr" anchorCtr="0"/>
          <a:lstStyle/>
          <a:p>
            <a:pPr eaLnBrk="1" hangingPunct="1"/>
            <a:r>
              <a:rPr lang="zh-CN" altLang="en-US" b="1" dirty="0"/>
              <a:t>三、转变经济发展方式的内容</a:t>
            </a:r>
          </a:p>
        </p:txBody>
      </p:sp>
      <p:sp>
        <p:nvSpPr>
          <p:cNvPr id="13317" name="Rectangle 3"/>
          <p:cNvSpPr>
            <a:spLocks noGrp="1"/>
          </p:cNvSpPr>
          <p:nvPr>
            <p:ph idx="1"/>
          </p:nvPr>
        </p:nvSpPr>
        <p:spPr>
          <a:ln/>
        </p:spPr>
        <p:txBody>
          <a:bodyPr vert="horz" wrap="square" lIns="92075" tIns="46038" rIns="92075" bIns="46038" anchor="t" anchorCtr="0"/>
          <a:lstStyle/>
          <a:p>
            <a:pPr marL="0" indent="0" eaLnBrk="1" hangingPunct="1">
              <a:buNone/>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所谓新常态</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就是</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增长速度要从高速转向中高速，发展方式要从规模速度型转向质量效率型，经济结构调整要从增量扩能为主转向调整存量、做优增量并举，发展动力要从主要依靠资源和低成本劳动力等要素投入转向创新驱动。”为此，提出</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了</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新发展理念以及供给侧结构性改革。</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eaLnBrk="1" hangingPunct="1"/>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D0B63E-014F-492D-8CF8-09F894374CA0}"/>
              </a:ext>
            </a:extLst>
          </p:cNvPr>
          <p:cNvSpPr>
            <a:spLocks noGrp="1"/>
          </p:cNvSpPr>
          <p:nvPr>
            <p:ph type="title"/>
          </p:nvPr>
        </p:nvSpPr>
        <p:spPr/>
        <p:txBody>
          <a:bodyPr/>
          <a:lstStyle/>
          <a:p>
            <a:br>
              <a:rPr lang="en-US" altLang="zh-CN" sz="4400" dirty="0"/>
            </a:br>
            <a:r>
              <a:rPr lang="zh-CN" altLang="en-US" sz="4400" b="1" dirty="0"/>
              <a:t>（一）新发展理念</a:t>
            </a:r>
            <a:br>
              <a:rPr lang="zh-CN" altLang="en-US" sz="4400" dirty="0"/>
            </a:br>
            <a:endParaRPr lang="zh-CN" altLang="en-US" dirty="0"/>
          </a:p>
        </p:txBody>
      </p:sp>
      <p:sp>
        <p:nvSpPr>
          <p:cNvPr id="3" name="内容占位符 2">
            <a:extLst>
              <a:ext uri="{FF2B5EF4-FFF2-40B4-BE49-F238E27FC236}">
                <a16:creationId xmlns:a16="http://schemas.microsoft.com/office/drawing/2014/main" id="{4362950A-DA49-47E8-A500-B55A75532D36}"/>
              </a:ext>
            </a:extLst>
          </p:cNvPr>
          <p:cNvSpPr>
            <a:spLocks noGrp="1"/>
          </p:cNvSpPr>
          <p:nvPr>
            <p:ph idx="1"/>
          </p:nvPr>
        </p:nvSpPr>
        <p:spPr/>
        <p:txBody>
          <a:bodyPr/>
          <a:lstStyle/>
          <a:p>
            <a:pPr marL="0" indent="0">
              <a:lnSpc>
                <a:spcPct val="150000"/>
              </a:lnSpc>
              <a:buNone/>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所谓新发展理念，是指党的十八届五中全会提出的</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创新、协调、绿色、开放、共享</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五大发展理念。</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因此，新发展理念成为转变经济发展方式和进行</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供给侧结构性改革</a:t>
            </a:r>
            <a:r>
              <a:rPr lang="zh-CN" altLang="en-US" kern="100" dirty="0">
                <a:effectLst/>
                <a:latin typeface="Times New Roman" panose="02020603050405020304" pitchFamily="18" charset="0"/>
                <a:ea typeface="宋体" panose="02010600030101010101" pitchFamily="2" charset="-122"/>
                <a:cs typeface="Times New Roman" panose="02020603050405020304" pitchFamily="18" charset="0"/>
              </a:rPr>
              <a:t>的指导思想和理论基础。</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a:extLst>
              <a:ext uri="{FF2B5EF4-FFF2-40B4-BE49-F238E27FC236}">
                <a16:creationId xmlns:a16="http://schemas.microsoft.com/office/drawing/2014/main" id="{BCF02936-DE14-470E-9DBF-28922F55A7FA}"/>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097486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433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12</a:t>
            </a:fld>
            <a:endParaRPr lang="zh-CN" altLang="en-US" sz="1400" dirty="0"/>
          </a:p>
        </p:txBody>
      </p:sp>
      <p:sp>
        <p:nvSpPr>
          <p:cNvPr id="14340" name="Rectangle 2"/>
          <p:cNvSpPr>
            <a:spLocks noGrp="1"/>
          </p:cNvSpPr>
          <p:nvPr>
            <p:ph type="title"/>
          </p:nvPr>
        </p:nvSpPr>
        <p:spPr>
          <a:ln/>
        </p:spPr>
        <p:txBody>
          <a:bodyPr vert="horz" wrap="square" lIns="92075" tIns="46038" rIns="92075" bIns="46038" anchor="ctr" anchorCtr="0"/>
          <a:lstStyle/>
          <a:p>
            <a:pPr eaLnBrk="1" hangingPunct="1"/>
            <a:r>
              <a:rPr lang="zh-CN" altLang="en-US" b="1" dirty="0"/>
              <a:t>（二）供给侧结构性改革</a:t>
            </a:r>
          </a:p>
        </p:txBody>
      </p:sp>
      <p:sp>
        <p:nvSpPr>
          <p:cNvPr id="14341" name="Rectangle 3"/>
          <p:cNvSpPr>
            <a:spLocks noGrp="1"/>
          </p:cNvSpPr>
          <p:nvPr>
            <p:ph idx="1"/>
          </p:nvPr>
        </p:nvSpPr>
        <p:spPr>
          <a:ln/>
        </p:spPr>
        <p:txBody>
          <a:bodyPr vert="horz" wrap="square" lIns="92075" tIns="46038" rIns="92075" bIns="46038" anchor="t" anchorCtr="0"/>
          <a:lstStyle/>
          <a:p>
            <a:pPr marL="0" indent="0" eaLnBrk="1" hangingPunct="1">
              <a:buNone/>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推进供给侧结构性改革，是适应和引领经济发展新常态的重大创新，是适应国际金融危机发生后综合国力竞争新形势的主动选择，是适应我国经济发展新常态的必然要求。</a:t>
            </a:r>
            <a:endParaRPr lang="en-US" altLang="zh-CN" dirty="0"/>
          </a:p>
          <a:p>
            <a:pPr eaLnBrk="1" hangingPunct="1"/>
            <a:r>
              <a:rPr lang="en-US" altLang="zh-CN" dirty="0"/>
              <a:t>  1</a:t>
            </a:r>
            <a:r>
              <a:rPr lang="zh-CN" altLang="en-US" dirty="0"/>
              <a:t>、供给侧改革的概念；</a:t>
            </a:r>
            <a:endParaRPr lang="en-US" altLang="zh-CN" dirty="0"/>
          </a:p>
          <a:p>
            <a:pPr eaLnBrk="1" hangingPunct="1"/>
            <a:r>
              <a:rPr lang="en-US" altLang="zh-CN" dirty="0"/>
              <a:t>  2</a:t>
            </a:r>
            <a:r>
              <a:rPr lang="zh-CN" altLang="en-US" dirty="0"/>
              <a:t>、供给侧改革提出的背景。</a:t>
            </a:r>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536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13</a:t>
            </a:fld>
            <a:endParaRPr lang="zh-CN" altLang="en-US" sz="1400" dirty="0"/>
          </a:p>
        </p:txBody>
      </p:sp>
      <p:sp>
        <p:nvSpPr>
          <p:cNvPr id="15364" name="Rectangle 2"/>
          <p:cNvSpPr>
            <a:spLocks noGrp="1"/>
          </p:cNvSpPr>
          <p:nvPr>
            <p:ph type="title"/>
          </p:nvPr>
        </p:nvSpPr>
        <p:spPr>
          <a:ln/>
        </p:spPr>
        <p:txBody>
          <a:bodyPr vert="horz" wrap="square" lIns="92075" tIns="46038" rIns="92075" bIns="46038" anchor="ctr" anchorCtr="0"/>
          <a:lstStyle/>
          <a:p>
            <a:pPr eaLnBrk="1" hangingPunct="1"/>
            <a:r>
              <a:rPr lang="en-US" altLang="zh-CN" b="1" dirty="0"/>
              <a:t>3</a:t>
            </a:r>
            <a:r>
              <a:rPr lang="zh-CN" altLang="en-US" b="1" dirty="0"/>
              <a:t>、供给侧改革的主要方法</a:t>
            </a:r>
          </a:p>
        </p:txBody>
      </p:sp>
      <p:sp>
        <p:nvSpPr>
          <p:cNvPr id="15365" name="Rectangle 3"/>
          <p:cNvSpPr>
            <a:spLocks noGrp="1"/>
          </p:cNvSpPr>
          <p:nvPr>
            <p:ph idx="1"/>
          </p:nvPr>
        </p:nvSpPr>
        <p:spPr>
          <a:ln/>
        </p:spPr>
        <p:txBody>
          <a:bodyPr vert="horz" wrap="square" lIns="92075" tIns="46038" rIns="92075" bIns="46038" anchor="t" anchorCtr="0"/>
          <a:lstStyle/>
          <a:p>
            <a:pPr marL="0" indent="0" eaLnBrk="1" hangingPunct="1">
              <a:buNone/>
            </a:pPr>
            <a:r>
              <a:rPr lang="zh-CN" altLang="en-US" dirty="0"/>
              <a:t>（</a:t>
            </a:r>
            <a:r>
              <a:rPr lang="en-US" altLang="zh-CN" dirty="0"/>
              <a:t>1</a:t>
            </a:r>
            <a:r>
              <a:rPr lang="zh-CN" altLang="en-US" dirty="0"/>
              <a:t>）优化资源配置；</a:t>
            </a:r>
            <a:endParaRPr lang="en-US" altLang="zh-CN" dirty="0"/>
          </a:p>
          <a:p>
            <a:pPr marL="0" indent="0" eaLnBrk="1" hangingPunct="1">
              <a:buNone/>
            </a:pPr>
            <a:r>
              <a:rPr lang="zh-CN" altLang="en-US" dirty="0"/>
              <a:t>（</a:t>
            </a:r>
            <a:r>
              <a:rPr lang="en-US" altLang="zh-CN" dirty="0"/>
              <a:t>2</a:t>
            </a:r>
            <a:r>
              <a:rPr lang="zh-CN" altLang="en-US" dirty="0"/>
              <a:t>）调整产业政策；</a:t>
            </a:r>
            <a:endParaRPr lang="en-US" altLang="zh-CN" dirty="0"/>
          </a:p>
          <a:p>
            <a:pPr marL="0" indent="0" eaLnBrk="1" hangingPunct="1">
              <a:buNone/>
            </a:pPr>
            <a:r>
              <a:rPr lang="zh-CN" altLang="en-US" dirty="0"/>
              <a:t>（</a:t>
            </a:r>
            <a:r>
              <a:rPr lang="en-US" altLang="zh-CN" dirty="0"/>
              <a:t>3</a:t>
            </a:r>
            <a:r>
              <a:rPr lang="zh-CN" altLang="en-US" dirty="0"/>
              <a:t>）转变政府职能，打破行业垄断；</a:t>
            </a:r>
            <a:endParaRPr lang="en-US" altLang="zh-CN" dirty="0"/>
          </a:p>
          <a:p>
            <a:pPr marL="0" indent="0" eaLnBrk="1" hangingPunct="1">
              <a:buNone/>
            </a:pPr>
            <a:r>
              <a:rPr lang="zh-CN" altLang="en-US" dirty="0"/>
              <a:t>（</a:t>
            </a:r>
            <a:r>
              <a:rPr lang="en-US" altLang="zh-CN" dirty="0"/>
              <a:t>4</a:t>
            </a:r>
            <a:r>
              <a:rPr lang="zh-CN" altLang="en-US" dirty="0"/>
              <a:t>）改善供需错配，让经济政策在“供需两侧”同时发力。</a:t>
            </a:r>
            <a:endParaRPr lang="en-US" altLang="zh-CN" dirty="0"/>
          </a:p>
          <a:p>
            <a:pPr marL="0" indent="0" eaLnBrk="1" hangingPunct="1">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638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14</a:t>
            </a:fld>
            <a:endParaRPr lang="zh-CN" altLang="en-US" sz="1400" dirty="0"/>
          </a:p>
        </p:txBody>
      </p:sp>
      <p:sp>
        <p:nvSpPr>
          <p:cNvPr id="16388" name="Rectangle 2"/>
          <p:cNvSpPr>
            <a:spLocks noGrp="1"/>
          </p:cNvSpPr>
          <p:nvPr>
            <p:ph type="title"/>
          </p:nvPr>
        </p:nvSpPr>
        <p:spPr>
          <a:xfrm>
            <a:off x="539750" y="658813"/>
            <a:ext cx="8964613" cy="1143000"/>
          </a:xfrm>
          <a:ln/>
        </p:spPr>
        <p:txBody>
          <a:bodyPr vert="horz" wrap="square" lIns="92075" tIns="46038" rIns="92075" bIns="46038" anchor="ctr" anchorCtr="0"/>
          <a:lstStyle/>
          <a:p>
            <a:pPr eaLnBrk="1" hangingPunct="1"/>
            <a:r>
              <a:rPr lang="zh-CN" altLang="en-US" sz="4000" b="1" dirty="0"/>
              <a:t>四、转变经济发展方式的战略措施</a:t>
            </a:r>
          </a:p>
        </p:txBody>
      </p:sp>
      <p:sp>
        <p:nvSpPr>
          <p:cNvPr id="16389" name="Rectangle 3"/>
          <p:cNvSpPr>
            <a:spLocks noGrp="1"/>
          </p:cNvSpPr>
          <p:nvPr>
            <p:ph idx="1"/>
          </p:nvPr>
        </p:nvSpPr>
        <p:spPr>
          <a:ln/>
        </p:spPr>
        <p:txBody>
          <a:bodyPr vert="horz" wrap="square" lIns="92075" tIns="46038" rIns="92075" bIns="46038" anchor="t" anchorCtr="0"/>
          <a:lstStyle/>
          <a:p>
            <a:pPr marL="0" indent="0" eaLnBrk="1" hangingPunct="1">
              <a:buNone/>
            </a:pPr>
            <a:r>
              <a:rPr lang="en-US" altLang="zh-CN"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科学选择适应国情的战略措施，使其得到有效贯彻和执行，对经济发展方式的转变具有决定性作用。</a:t>
            </a:r>
            <a:endParaRPr lang="en-US" altLang="zh-CN" dirty="0"/>
          </a:p>
          <a:p>
            <a:pPr eaLnBrk="1" hangingPunct="1"/>
            <a:r>
              <a:rPr lang="zh-CN" altLang="en-US" dirty="0"/>
              <a:t>（一）构建完善的发展目标系统；</a:t>
            </a:r>
            <a:endParaRPr lang="en-US" altLang="zh-CN" dirty="0"/>
          </a:p>
          <a:p>
            <a:pPr eaLnBrk="1" hangingPunct="1"/>
            <a:r>
              <a:rPr lang="zh-CN" altLang="en-US" dirty="0"/>
              <a:t>（二）全面实施对外开放的发展战略；</a:t>
            </a:r>
            <a:endParaRPr lang="en-US" altLang="zh-CN" dirty="0"/>
          </a:p>
          <a:p>
            <a:pPr eaLnBrk="1" hangingPunct="1"/>
            <a:r>
              <a:rPr lang="zh-CN" altLang="en-US" dirty="0"/>
              <a:t>（三）依靠科技创新的发展战略；</a:t>
            </a:r>
            <a:endParaRPr lang="en-US" altLang="zh-CN" dirty="0"/>
          </a:p>
          <a:p>
            <a:pPr eaLnBrk="1" hangingPunct="1"/>
            <a:r>
              <a:rPr lang="zh-CN" altLang="en-US" dirty="0"/>
              <a:t>（四）推行循环经济和建立绿色</a:t>
            </a:r>
            <a:r>
              <a:rPr lang="en-US" altLang="zh-CN" dirty="0"/>
              <a:t>GDP </a:t>
            </a:r>
            <a:r>
              <a:rPr lang="zh-CN" altLang="en-US"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741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15</a:t>
            </a:fld>
            <a:endParaRPr lang="zh-CN" altLang="en-US" sz="1400" dirty="0"/>
          </a:p>
        </p:txBody>
      </p:sp>
      <p:sp>
        <p:nvSpPr>
          <p:cNvPr id="17412" name="Rectangle 2"/>
          <p:cNvSpPr>
            <a:spLocks noGrp="1"/>
          </p:cNvSpPr>
          <p:nvPr>
            <p:ph type="title"/>
          </p:nvPr>
        </p:nvSpPr>
        <p:spPr>
          <a:xfrm>
            <a:off x="539750" y="658813"/>
            <a:ext cx="8964613" cy="1143000"/>
          </a:xfrm>
          <a:ln/>
        </p:spPr>
        <p:txBody>
          <a:bodyPr vert="horz" wrap="square" lIns="92075" tIns="46038" rIns="92075" bIns="46038" anchor="ctr" anchorCtr="0"/>
          <a:lstStyle/>
          <a:p>
            <a:pPr eaLnBrk="1" hangingPunct="1">
              <a:buNone/>
            </a:pPr>
            <a:r>
              <a:rPr lang="zh-CN" altLang="en-US" b="1" dirty="0"/>
              <a:t>课后习题</a:t>
            </a:r>
          </a:p>
        </p:txBody>
      </p:sp>
      <p:sp>
        <p:nvSpPr>
          <p:cNvPr id="17413" name="Rectangle 3"/>
          <p:cNvSpPr>
            <a:spLocks noGrp="1"/>
          </p:cNvSpPr>
          <p:nvPr>
            <p:ph idx="1"/>
          </p:nvPr>
        </p:nvSpPr>
        <p:spPr>
          <a:ln/>
        </p:spPr>
        <p:txBody>
          <a:bodyPr vert="horz" wrap="square" lIns="92075" tIns="46038" rIns="92075" bIns="46038" anchor="t" anchorCtr="0"/>
          <a:lstStyle/>
          <a:p>
            <a:pPr eaLnBrk="1" hangingPunct="1"/>
            <a:r>
              <a:rPr lang="zh-CN" altLang="en-US" sz="4000" b="1" dirty="0">
                <a:latin typeface="+mj-ea"/>
                <a:ea typeface="+mj-ea"/>
              </a:rPr>
              <a:t>一、概念题</a:t>
            </a:r>
          </a:p>
          <a:p>
            <a:pPr eaLnBrk="1" hangingPunct="1"/>
            <a:r>
              <a:rPr lang="en-US" altLang="zh-CN" dirty="0"/>
              <a:t>1</a:t>
            </a:r>
            <a:r>
              <a:rPr lang="zh-CN" altLang="en-US" dirty="0"/>
              <a:t>、科学发展；</a:t>
            </a:r>
            <a:endParaRPr lang="en-US" altLang="zh-CN" dirty="0"/>
          </a:p>
          <a:p>
            <a:pPr eaLnBrk="1" hangingPunct="1"/>
            <a:r>
              <a:rPr lang="en-US" altLang="zh-CN" dirty="0"/>
              <a:t>2</a:t>
            </a:r>
            <a:r>
              <a:rPr lang="zh-CN" altLang="en-US" dirty="0"/>
              <a:t>、经济增长；</a:t>
            </a:r>
            <a:endParaRPr lang="en-US" altLang="zh-CN" dirty="0"/>
          </a:p>
          <a:p>
            <a:pPr eaLnBrk="1" hangingPunct="1"/>
            <a:r>
              <a:rPr lang="en-US" altLang="zh-CN" dirty="0"/>
              <a:t>3</a:t>
            </a:r>
            <a:r>
              <a:rPr lang="zh-CN" altLang="en-US" dirty="0"/>
              <a:t>、经济发展； </a:t>
            </a:r>
          </a:p>
          <a:p>
            <a:pPr eaLnBrk="1" hangingPunct="1"/>
            <a:r>
              <a:rPr lang="en-US" altLang="zh-CN" dirty="0"/>
              <a:t>4</a:t>
            </a:r>
            <a:r>
              <a:rPr lang="zh-CN" altLang="en-US" dirty="0"/>
              <a:t>、转变经济发展方式；</a:t>
            </a:r>
            <a:endParaRPr lang="en-US" altLang="zh-CN" dirty="0"/>
          </a:p>
          <a:p>
            <a:pPr eaLnBrk="1" hangingPunct="1"/>
            <a:r>
              <a:rPr lang="en-US" altLang="zh-CN" dirty="0"/>
              <a:t>5</a:t>
            </a:r>
            <a:r>
              <a:rPr lang="zh-CN" altLang="en-US" dirty="0"/>
              <a:t>、新发展理念。</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843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16</a:t>
            </a:fld>
            <a:endParaRPr lang="zh-CN" altLang="en-US" sz="1400" dirty="0"/>
          </a:p>
        </p:txBody>
      </p:sp>
      <p:sp>
        <p:nvSpPr>
          <p:cNvPr id="18436" name="Rectangle 2"/>
          <p:cNvSpPr>
            <a:spLocks noGrp="1"/>
          </p:cNvSpPr>
          <p:nvPr>
            <p:ph type="title"/>
          </p:nvPr>
        </p:nvSpPr>
        <p:spPr>
          <a:xfrm>
            <a:off x="539750" y="658813"/>
            <a:ext cx="8964613" cy="1143000"/>
          </a:xfrm>
          <a:ln/>
        </p:spPr>
        <p:txBody>
          <a:bodyPr vert="horz" wrap="square" lIns="92075" tIns="46038" rIns="92075" bIns="46038" anchor="ctr" anchorCtr="0"/>
          <a:lstStyle/>
          <a:p>
            <a:pPr eaLnBrk="1" hangingPunct="1">
              <a:buNone/>
            </a:pPr>
            <a:r>
              <a:rPr lang="zh-CN" altLang="en-US" b="1" dirty="0"/>
              <a:t>二、填充题</a:t>
            </a:r>
          </a:p>
        </p:txBody>
      </p:sp>
      <p:sp>
        <p:nvSpPr>
          <p:cNvPr id="18437"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、经济增长只是</a:t>
            </a:r>
            <a:r>
              <a:rPr lang="en-US" altLang="zh-CN" dirty="0"/>
              <a:t>____________</a:t>
            </a:r>
            <a:r>
              <a:rPr lang="zh-CN" altLang="en-US" dirty="0"/>
              <a:t>的手段和基础，经济发展才是</a:t>
            </a:r>
            <a:r>
              <a:rPr lang="en-US" altLang="zh-CN" dirty="0"/>
              <a:t>____________</a:t>
            </a:r>
            <a:r>
              <a:rPr lang="zh-CN" altLang="en-US" dirty="0"/>
              <a:t>的重要保证和最终目标。</a:t>
            </a:r>
          </a:p>
          <a:p>
            <a:pPr eaLnBrk="1" hangingPunct="1"/>
            <a:r>
              <a:rPr lang="en-US" altLang="zh-CN" dirty="0"/>
              <a:t>2</a:t>
            </a:r>
            <a:r>
              <a:rPr lang="zh-CN" altLang="en-US" dirty="0"/>
              <a:t>、只有大力发展科学、教育等文化事业，不断提高自主创新能力，才能普遍提高社会生产力。</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945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17</a:t>
            </a:fld>
            <a:endParaRPr lang="zh-CN" altLang="en-US" sz="1400" dirty="0"/>
          </a:p>
        </p:txBody>
      </p:sp>
      <p:sp>
        <p:nvSpPr>
          <p:cNvPr id="19460" name="Rectangle 2"/>
          <p:cNvSpPr>
            <a:spLocks noGrp="1"/>
          </p:cNvSpPr>
          <p:nvPr>
            <p:ph type="title"/>
          </p:nvPr>
        </p:nvSpPr>
        <p:spPr>
          <a:xfrm>
            <a:off x="539750" y="658813"/>
            <a:ext cx="8964613" cy="1143000"/>
          </a:xfrm>
          <a:ln/>
        </p:spPr>
        <p:txBody>
          <a:bodyPr vert="horz" wrap="square" lIns="92075" tIns="46038" rIns="92075" bIns="46038" anchor="ctr" anchorCtr="0"/>
          <a:lstStyle/>
          <a:p>
            <a:pPr eaLnBrk="1" hangingPunct="1">
              <a:buNone/>
            </a:pPr>
            <a:r>
              <a:rPr lang="zh-CN" altLang="en-US" b="1" dirty="0"/>
              <a:t>二、填充题</a:t>
            </a:r>
          </a:p>
        </p:txBody>
      </p:sp>
      <p:sp>
        <p:nvSpPr>
          <p:cNvPr id="19461" name="Rectangle 3"/>
          <p:cNvSpPr>
            <a:spLocks noGrp="1"/>
          </p:cNvSpPr>
          <p:nvPr>
            <p:ph idx="1"/>
          </p:nvPr>
        </p:nvSpPr>
        <p:spPr>
          <a:ln/>
        </p:spPr>
        <p:txBody>
          <a:bodyPr vert="horz" wrap="square" lIns="92075" tIns="46038" rIns="92075" bIns="46038" anchor="t" anchorCtr="0"/>
          <a:lstStyle/>
          <a:p>
            <a:pPr eaLnBrk="1" hangingPunct="1"/>
            <a:r>
              <a:rPr lang="en-US" altLang="zh-CN" dirty="0"/>
              <a:t>3</a:t>
            </a:r>
            <a:r>
              <a:rPr lang="zh-CN" altLang="en-US" dirty="0"/>
              <a:t>、只有不断提高经济发展的</a:t>
            </a:r>
            <a:r>
              <a:rPr lang="en-US" altLang="zh-CN" dirty="0"/>
              <a:t>__________</a:t>
            </a:r>
            <a:r>
              <a:rPr lang="zh-CN" altLang="en-US" dirty="0"/>
              <a:t>和</a:t>
            </a:r>
            <a:r>
              <a:rPr lang="en-US" altLang="zh-CN" dirty="0"/>
              <a:t>__________</a:t>
            </a:r>
            <a:r>
              <a:rPr lang="zh-CN" altLang="en-US" dirty="0"/>
              <a:t>，才能更好地实现本国的</a:t>
            </a:r>
            <a:r>
              <a:rPr lang="en-US" altLang="zh-CN" dirty="0"/>
              <a:t>__________</a:t>
            </a:r>
            <a:r>
              <a:rPr lang="zh-CN" altLang="en-US" dirty="0"/>
              <a:t>发展。</a:t>
            </a:r>
          </a:p>
          <a:p>
            <a:pPr eaLnBrk="1" hangingPunct="1"/>
            <a:r>
              <a:rPr lang="en-US" altLang="zh-CN" dirty="0"/>
              <a:t>4</a:t>
            </a:r>
            <a:r>
              <a:rPr lang="zh-CN" altLang="en-US" dirty="0"/>
              <a:t>、我国社会的</a:t>
            </a:r>
            <a:r>
              <a:rPr lang="en-US" altLang="zh-CN" dirty="0"/>
              <a:t>____________</a:t>
            </a:r>
            <a:r>
              <a:rPr lang="zh-CN" altLang="en-US" dirty="0"/>
              <a:t>已经转化为人民日益增长的美好生活需要和不</a:t>
            </a:r>
            <a:r>
              <a:rPr lang="en-US" altLang="zh-CN" dirty="0"/>
              <a:t>_________</a:t>
            </a:r>
            <a:r>
              <a:rPr lang="zh-CN" altLang="en-US" dirty="0"/>
              <a:t>不</a:t>
            </a:r>
            <a:r>
              <a:rPr lang="en-US" altLang="zh-CN" dirty="0"/>
              <a:t>_________</a:t>
            </a:r>
            <a:r>
              <a:rPr lang="zh-CN" altLang="en-US" dirty="0"/>
              <a:t>的发展之间的矛盾。</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048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18</a:t>
            </a:fld>
            <a:endParaRPr lang="zh-CN" altLang="en-US" sz="1400" dirty="0"/>
          </a:p>
        </p:txBody>
      </p:sp>
      <p:sp>
        <p:nvSpPr>
          <p:cNvPr id="20484" name="Rectangle 2"/>
          <p:cNvSpPr>
            <a:spLocks noGrp="1"/>
          </p:cNvSpPr>
          <p:nvPr>
            <p:ph type="title"/>
          </p:nvPr>
        </p:nvSpPr>
        <p:spPr>
          <a:xfrm>
            <a:off x="539750" y="658813"/>
            <a:ext cx="8964613" cy="1143000"/>
          </a:xfrm>
          <a:ln/>
        </p:spPr>
        <p:txBody>
          <a:bodyPr vert="horz" wrap="square" lIns="92075" tIns="46038" rIns="92075" bIns="46038" anchor="ctr" anchorCtr="0"/>
          <a:lstStyle/>
          <a:p>
            <a:pPr eaLnBrk="1" hangingPunct="1">
              <a:buNone/>
            </a:pPr>
            <a:r>
              <a:rPr lang="zh-CN" altLang="en-US" b="1" dirty="0"/>
              <a:t>二、填充题</a:t>
            </a:r>
          </a:p>
        </p:txBody>
      </p:sp>
      <p:sp>
        <p:nvSpPr>
          <p:cNvPr id="20485" name="Rectangle 3"/>
          <p:cNvSpPr>
            <a:spLocks noGrp="1"/>
          </p:cNvSpPr>
          <p:nvPr>
            <p:ph idx="1"/>
          </p:nvPr>
        </p:nvSpPr>
        <p:spPr>
          <a:ln/>
        </p:spPr>
        <p:txBody>
          <a:bodyPr vert="horz" wrap="square" lIns="92075" tIns="46038" rIns="92075" bIns="46038" anchor="t" anchorCtr="0"/>
          <a:lstStyle/>
          <a:p>
            <a:pPr eaLnBrk="1" hangingPunct="1"/>
            <a:r>
              <a:rPr lang="en-US" altLang="zh-CN" dirty="0"/>
              <a:t>5</a:t>
            </a:r>
            <a:r>
              <a:rPr lang="zh-CN" altLang="en-US" dirty="0"/>
              <a:t>、加快转变经济发展方式，对于促进经济</a:t>
            </a:r>
            <a:r>
              <a:rPr lang="en-US" altLang="zh-CN" dirty="0"/>
              <a:t>__________</a:t>
            </a:r>
            <a:r>
              <a:rPr lang="zh-CN" altLang="en-US" dirty="0"/>
              <a:t>、</a:t>
            </a:r>
            <a:r>
              <a:rPr lang="en-US" altLang="zh-CN" dirty="0"/>
              <a:t>__________</a:t>
            </a:r>
            <a:r>
              <a:rPr lang="zh-CN" altLang="en-US" dirty="0"/>
              <a:t>和</a:t>
            </a:r>
            <a:r>
              <a:rPr lang="en-US" altLang="zh-CN" dirty="0"/>
              <a:t>__________</a:t>
            </a:r>
            <a:r>
              <a:rPr lang="zh-CN" altLang="en-US" dirty="0"/>
              <a:t>发展，都具有重大而深远的意义。</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150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19</a:t>
            </a:fld>
            <a:endParaRPr lang="zh-CN" altLang="en-US" sz="1400" dirty="0"/>
          </a:p>
        </p:txBody>
      </p:sp>
      <p:sp>
        <p:nvSpPr>
          <p:cNvPr id="21508"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1509"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、经济增长是（①经济发展、②经济转型、③经济飞跃、④经济停滞）的基础和必经阶段。                                （     ）</a:t>
            </a:r>
          </a:p>
          <a:p>
            <a:pPr eaLnBrk="1" hangingPunct="1"/>
            <a:r>
              <a:rPr lang="en-US" altLang="zh-CN" dirty="0"/>
              <a:t>2</a:t>
            </a:r>
            <a:r>
              <a:rPr lang="zh-CN" altLang="en-US" dirty="0"/>
              <a:t>、经济发展的根本目的是（①保卫国家、②防止侵略、③改善民生、④巩固制度），而不是为了发展而发展。 （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614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a:t>
            </a:fld>
            <a:endParaRPr lang="zh-CN" altLang="en-US" sz="1400" dirty="0"/>
          </a:p>
        </p:txBody>
      </p:sp>
      <p:sp>
        <p:nvSpPr>
          <p:cNvPr id="6148" name="Rectangle 2"/>
          <p:cNvSpPr>
            <a:spLocks noGrp="1"/>
          </p:cNvSpPr>
          <p:nvPr>
            <p:ph type="title"/>
          </p:nvPr>
        </p:nvSpPr>
        <p:spPr>
          <a:xfrm>
            <a:off x="685800" y="609600"/>
            <a:ext cx="8458200" cy="1143000"/>
          </a:xfrm>
          <a:ln/>
        </p:spPr>
        <p:txBody>
          <a:bodyPr vert="horz" wrap="square" lIns="92075" tIns="46038" rIns="92075" bIns="46038" anchor="ctr" anchorCtr="0"/>
          <a:lstStyle/>
          <a:p>
            <a:pPr eaLnBrk="1" hangingPunct="1"/>
            <a:r>
              <a:rPr lang="zh-CN" altLang="en-US" b="1" dirty="0"/>
              <a:t>第十四章 加快转变经济发展方式</a:t>
            </a:r>
          </a:p>
        </p:txBody>
      </p:sp>
      <p:sp>
        <p:nvSpPr>
          <p:cNvPr id="6149" name="内容占位符 1"/>
          <p:cNvSpPr>
            <a:spLocks noGrp="1"/>
          </p:cNvSpPr>
          <p:nvPr>
            <p:ph idx="1"/>
          </p:nvPr>
        </p:nvSpPr>
        <p:spPr>
          <a:ln/>
        </p:spPr>
        <p:txBody>
          <a:bodyPr vert="horz" wrap="square" lIns="92075" tIns="46038" rIns="92075" bIns="46038" anchor="t" anchorCtr="0"/>
          <a:lstStyle/>
          <a:p>
            <a:pPr marL="0" indent="0">
              <a:buNone/>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国民经济健康、稳定和快速发展，是中国特色社会主义巩固的物质基础。因此，必须以习近平新时代中国特色社会主义思想为指导，加快转变经济发展方式，根据创新、协调、绿色、开放、共享的新发展理念和供给侧结构性改革，积极推进经济结构的战略调整，提高经济的质量和水平，促进经济社会可持续发展。</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253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20</a:t>
            </a:fld>
            <a:endParaRPr lang="zh-CN" altLang="en-US" sz="1400" dirty="0"/>
          </a:p>
        </p:txBody>
      </p:sp>
      <p:sp>
        <p:nvSpPr>
          <p:cNvPr id="22532"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2533" name="Rectangle 3"/>
          <p:cNvSpPr>
            <a:spLocks noGrp="1"/>
          </p:cNvSpPr>
          <p:nvPr>
            <p:ph idx="1"/>
          </p:nvPr>
        </p:nvSpPr>
        <p:spPr>
          <a:ln/>
        </p:spPr>
        <p:txBody>
          <a:bodyPr vert="horz" wrap="square" lIns="92075" tIns="46038" rIns="92075" bIns="46038" anchor="t" anchorCtr="0"/>
          <a:lstStyle/>
          <a:p>
            <a:pPr eaLnBrk="1" hangingPunct="1"/>
            <a:r>
              <a:rPr lang="en-US" altLang="zh-CN" dirty="0"/>
              <a:t>3</a:t>
            </a:r>
            <a:r>
              <a:rPr lang="zh-CN" altLang="en-US" dirty="0"/>
              <a:t>、供给侧改革关键是要通过改革推进（①结构稳定、②结构调整、③结构变化、④结构固化），减少无效供给。</a:t>
            </a:r>
            <a:endParaRPr lang="en-US" altLang="zh-CN" dirty="0"/>
          </a:p>
          <a:p>
            <a:pPr eaLnBrk="1" hangingPunct="1"/>
            <a:r>
              <a:rPr lang="en-US" altLang="zh-CN" dirty="0"/>
              <a:t>                                                        </a:t>
            </a:r>
            <a:r>
              <a:rPr lang="zh-CN" altLang="en-US" dirty="0"/>
              <a:t>（     ）</a:t>
            </a:r>
          </a:p>
          <a:p>
            <a:pPr eaLnBrk="1" hangingPunct="1"/>
            <a:r>
              <a:rPr lang="en-US" altLang="zh-CN" dirty="0"/>
              <a:t>4</a:t>
            </a:r>
            <a:r>
              <a:rPr lang="zh-CN" altLang="en-US" dirty="0"/>
              <a:t>、科学选择适应国情的（①战略布局、②战略体系、③战略设想、④战略措施），使其得到贯彻和执行，对经济发展方式的转变具有决定性作用。（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355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21</a:t>
            </a:fld>
            <a:endParaRPr lang="zh-CN" altLang="en-US" sz="1400" dirty="0"/>
          </a:p>
        </p:txBody>
      </p:sp>
      <p:sp>
        <p:nvSpPr>
          <p:cNvPr id="23556"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3557" name="Rectangle 3"/>
          <p:cNvSpPr>
            <a:spLocks noGrp="1"/>
          </p:cNvSpPr>
          <p:nvPr>
            <p:ph idx="1"/>
          </p:nvPr>
        </p:nvSpPr>
        <p:spPr>
          <a:ln/>
        </p:spPr>
        <p:txBody>
          <a:bodyPr vert="horz" wrap="square" lIns="92075" tIns="46038" rIns="92075" bIns="46038" anchor="t" anchorCtr="0"/>
          <a:lstStyle/>
          <a:p>
            <a:pPr eaLnBrk="1" hangingPunct="1"/>
            <a:r>
              <a:rPr lang="en-US" altLang="zh-CN" dirty="0"/>
              <a:t>5</a:t>
            </a:r>
            <a:r>
              <a:rPr lang="zh-CN" altLang="en-US" dirty="0"/>
              <a:t>、（①国民经济、②市场经济、③循环经济、④公有经济）是一种以“减量化、再利用、资源化”为原则，以低消耗、低排放、高效率为特征的经济。 （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457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22</a:t>
            </a:fld>
            <a:endParaRPr lang="zh-CN" altLang="en-US" sz="1400" dirty="0"/>
          </a:p>
        </p:txBody>
      </p:sp>
      <p:sp>
        <p:nvSpPr>
          <p:cNvPr id="24580"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4581"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、加快转变经济发展方式，深入理解（①创新、②协调、③绿色、④开放、⑤共享）的新发展理念。        （         ） </a:t>
            </a:r>
          </a:p>
          <a:p>
            <a:pPr eaLnBrk="1" hangingPunct="1"/>
            <a:r>
              <a:rPr lang="en-US" altLang="zh-CN" dirty="0"/>
              <a:t>2</a:t>
            </a:r>
            <a:r>
              <a:rPr lang="zh-CN" altLang="en-US" dirty="0"/>
              <a:t>、经济发展包括（①技术进步、②结构优化、③效益提高、④生态平衡、⑤生活改善）等全面的质量提升。 （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560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23</a:t>
            </a:fld>
            <a:endParaRPr lang="zh-CN" altLang="en-US" sz="1400" dirty="0"/>
          </a:p>
        </p:txBody>
      </p:sp>
      <p:sp>
        <p:nvSpPr>
          <p:cNvPr id="25604"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5605" name="Rectangle 3"/>
          <p:cNvSpPr>
            <a:spLocks noGrp="1"/>
          </p:cNvSpPr>
          <p:nvPr>
            <p:ph idx="1"/>
          </p:nvPr>
        </p:nvSpPr>
        <p:spPr>
          <a:ln/>
        </p:spPr>
        <p:txBody>
          <a:bodyPr vert="horz" wrap="square" lIns="92075" tIns="46038" rIns="92075" bIns="46038" anchor="t" anchorCtr="0"/>
          <a:lstStyle/>
          <a:p>
            <a:pPr eaLnBrk="1" hangingPunct="1"/>
            <a:r>
              <a:rPr lang="en-US" altLang="zh-CN" dirty="0"/>
              <a:t>3</a:t>
            </a:r>
            <a:r>
              <a:rPr lang="zh-CN" altLang="en-US" dirty="0"/>
              <a:t>、对外开放能够从世界范围得到更多的（①关注、②资源、③技术、④人才、⑤资本）等经济发展的要素，有效地提高经济发展的水平。                 （         ）</a:t>
            </a:r>
          </a:p>
          <a:p>
            <a:pPr eaLnBrk="1" hangingPunct="1"/>
            <a:r>
              <a:rPr lang="en-US" altLang="zh-CN" dirty="0"/>
              <a:t>4</a:t>
            </a:r>
            <a:r>
              <a:rPr lang="zh-CN" altLang="en-US" dirty="0"/>
              <a:t>、转变经济发展方式是一种（①综合性、②随机性、③系统性、④战略性、⑤战术性）的转变。                          （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662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24</a:t>
            </a:fld>
            <a:endParaRPr lang="zh-CN" altLang="en-US" sz="1400" dirty="0"/>
          </a:p>
        </p:txBody>
      </p:sp>
      <p:sp>
        <p:nvSpPr>
          <p:cNvPr id="26628"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6629" name="Rectangle 3"/>
          <p:cNvSpPr>
            <a:spLocks noGrp="1"/>
          </p:cNvSpPr>
          <p:nvPr>
            <p:ph idx="1"/>
          </p:nvPr>
        </p:nvSpPr>
        <p:spPr>
          <a:ln/>
        </p:spPr>
        <p:txBody>
          <a:bodyPr vert="horz" wrap="square" lIns="92075" tIns="46038" rIns="92075" bIns="46038" anchor="t" anchorCtr="0"/>
          <a:lstStyle/>
          <a:p>
            <a:pPr eaLnBrk="1" hangingPunct="1"/>
            <a:r>
              <a:rPr lang="en-US" altLang="zh-CN" dirty="0"/>
              <a:t>5</a:t>
            </a:r>
            <a:r>
              <a:rPr lang="zh-CN" altLang="en-US" dirty="0"/>
              <a:t>、要实现经济社会的可持续发展，必须处理好经济发展与（①政治、②人口、③资源、④文化、⑤环境）的关系。                        </a:t>
            </a:r>
            <a:endParaRPr lang="en-US" altLang="zh-CN" dirty="0"/>
          </a:p>
          <a:p>
            <a:pPr eaLnBrk="1" hangingPunct="1"/>
            <a:r>
              <a:rPr lang="en-US" altLang="zh-CN" dirty="0"/>
              <a:t>                                                      </a:t>
            </a:r>
            <a:r>
              <a:rPr lang="zh-CN" altLang="en-US" dirty="0"/>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25</a:t>
            </a:fld>
            <a:endParaRPr lang="zh-CN" altLang="en-US" sz="1400" dirty="0"/>
          </a:p>
        </p:txBody>
      </p:sp>
      <p:sp>
        <p:nvSpPr>
          <p:cNvPr id="27652"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五、简答题</a:t>
            </a:r>
          </a:p>
        </p:txBody>
      </p:sp>
      <p:sp>
        <p:nvSpPr>
          <p:cNvPr id="27653"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、如何正确认识经济增长和经济发展的区别和联系？</a:t>
            </a:r>
          </a:p>
          <a:p>
            <a:pPr eaLnBrk="1" hangingPunct="1"/>
            <a:r>
              <a:rPr lang="en-US" altLang="zh-CN" dirty="0"/>
              <a:t>2</a:t>
            </a:r>
            <a:r>
              <a:rPr lang="zh-CN" altLang="en-US" dirty="0"/>
              <a:t>、加快转变经济发展方式有何现实意义？</a:t>
            </a:r>
          </a:p>
          <a:p>
            <a:pPr eaLnBrk="1" hangingPunct="1"/>
            <a:r>
              <a:rPr lang="en-US" altLang="zh-CN" dirty="0"/>
              <a:t>3</a:t>
            </a:r>
            <a:r>
              <a:rPr lang="zh-CN" altLang="en-US" dirty="0"/>
              <a:t>、现阶段怎样才能搞好供给侧的结构性改革？</a:t>
            </a:r>
          </a:p>
          <a:p>
            <a:pPr eaLnBrk="1" hangingPunct="1"/>
            <a:r>
              <a:rPr lang="en-US" altLang="zh-CN" dirty="0"/>
              <a:t>4</a:t>
            </a:r>
            <a:r>
              <a:rPr lang="zh-CN" altLang="en-US" dirty="0"/>
              <a:t>、新时代如何加快循环经济的发展和完善？</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867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26</a:t>
            </a:fld>
            <a:endParaRPr lang="zh-CN" altLang="en-US" sz="1400" dirty="0"/>
          </a:p>
        </p:txBody>
      </p:sp>
      <p:sp>
        <p:nvSpPr>
          <p:cNvPr id="28676" name="Rectangle 2"/>
          <p:cNvSpPr>
            <a:spLocks noGrp="1"/>
          </p:cNvSpPr>
          <p:nvPr>
            <p:ph type="title"/>
          </p:nvPr>
        </p:nvSpPr>
        <p:spPr>
          <a:xfrm>
            <a:off x="468313" y="549275"/>
            <a:ext cx="8964612" cy="1143000"/>
          </a:xfrm>
          <a:ln/>
        </p:spPr>
        <p:txBody>
          <a:bodyPr vert="horz" wrap="square" lIns="92075" tIns="46038" rIns="92075" bIns="46038" anchor="ctr" anchorCtr="0"/>
          <a:lstStyle/>
          <a:p>
            <a:pPr eaLnBrk="1" hangingPunct="1">
              <a:buNone/>
            </a:pPr>
            <a:r>
              <a:rPr lang="zh-CN" altLang="en-US" b="1" dirty="0"/>
              <a:t>六、论述题</a:t>
            </a:r>
          </a:p>
        </p:txBody>
      </p:sp>
      <p:sp>
        <p:nvSpPr>
          <p:cNvPr id="28677"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、在当今时代影响经济发展的主要因素有哪些？</a:t>
            </a:r>
          </a:p>
          <a:p>
            <a:pPr eaLnBrk="1" hangingPunct="1"/>
            <a:r>
              <a:rPr lang="en-US" altLang="zh-CN" dirty="0"/>
              <a:t>2</a:t>
            </a:r>
            <a:r>
              <a:rPr lang="zh-CN" altLang="en-US" dirty="0"/>
              <a:t>、转变经济发展方式必须处理好哪些主要关系？</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717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a:t>
            </a:fld>
            <a:endParaRPr lang="zh-CN" altLang="en-US" sz="1400" dirty="0"/>
          </a:p>
        </p:txBody>
      </p:sp>
      <p:sp>
        <p:nvSpPr>
          <p:cNvPr id="7172" name="Rectangle 2"/>
          <p:cNvSpPr>
            <a:spLocks noGrp="1"/>
          </p:cNvSpPr>
          <p:nvPr>
            <p:ph type="title"/>
          </p:nvPr>
        </p:nvSpPr>
        <p:spPr>
          <a:xfrm>
            <a:off x="1187450" y="630238"/>
            <a:ext cx="7772400" cy="1143000"/>
          </a:xfrm>
          <a:ln/>
        </p:spPr>
        <p:txBody>
          <a:bodyPr vert="horz" wrap="square" lIns="92075" tIns="46038" rIns="92075" bIns="46038" anchor="ctr" anchorCtr="0"/>
          <a:lstStyle/>
          <a:p>
            <a:pPr eaLnBrk="1" hangingPunct="1"/>
            <a:r>
              <a:rPr lang="zh-CN" altLang="en-US" b="1" dirty="0"/>
              <a:t>第十四章的主要内容</a:t>
            </a:r>
          </a:p>
        </p:txBody>
      </p:sp>
      <p:sp>
        <p:nvSpPr>
          <p:cNvPr id="7173" name="Rectangle 3"/>
          <p:cNvSpPr>
            <a:spLocks noGrp="1" noChangeArrowheads="1"/>
          </p:cNvSpPr>
          <p:nvPr>
            <p:ph idx="1"/>
          </p:nvPr>
        </p:nvSpPr>
        <p:spPr>
          <a:xfrm>
            <a:off x="1187450" y="1773238"/>
            <a:ext cx="7772400" cy="4114800"/>
          </a:xfrm>
        </p:spPr>
        <p:txBody>
          <a:bodyPr vert="horz" wrap="square" lIns="92075" tIns="46038" rIns="92075" bIns="46038" numCol="1" anchor="t" anchorCtr="0" compatLnSpc="1"/>
          <a:lstStyle/>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1" lang="zh-CN" altLang="en-US"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一、转变经济发展方式的内涵；</a:t>
            </a:r>
            <a:endParaRPr kumimoji="1" lang="zh-CN" altLang="en-US" sz="320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1" lang="zh-CN" altLang="en-GB"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二、</a:t>
            </a:r>
            <a:r>
              <a:rPr kumimoji="1" lang="zh-CN" altLang="en-US"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转变经济发展方式的必要性；</a:t>
            </a:r>
            <a:endParaRPr kumimoji="1" lang="zh-CN" altLang="en-US" sz="320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1" lang="zh-CN" altLang="en-GB"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三、</a:t>
            </a:r>
            <a:r>
              <a:rPr kumimoji="1" lang="zh-CN" altLang="en-US"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转变经济发展方式的内容；</a:t>
            </a:r>
            <a:endParaRPr kumimoji="1" lang="zh-CN" altLang="en-GB" sz="320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1" lang="zh-CN" altLang="en-GB"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四、</a:t>
            </a:r>
            <a:r>
              <a:rPr kumimoji="1" lang="zh-CN" altLang="en-US" sz="320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转变经济发展方式的战略措施。</a:t>
            </a:r>
            <a:endParaRPr kumimoji="1" lang="zh-CN" altLang="en-GB" sz="3200" i="0" u="sng"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819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a:t>
            </a:fld>
            <a:endParaRPr lang="zh-CN" altLang="en-US" sz="1400" dirty="0"/>
          </a:p>
        </p:txBody>
      </p:sp>
      <p:sp>
        <p:nvSpPr>
          <p:cNvPr id="8196" name="Rectangle 2"/>
          <p:cNvSpPr>
            <a:spLocks noGrp="1"/>
          </p:cNvSpPr>
          <p:nvPr>
            <p:ph type="title"/>
          </p:nvPr>
        </p:nvSpPr>
        <p:spPr>
          <a:xfrm>
            <a:off x="827088" y="549275"/>
            <a:ext cx="7772400" cy="1143000"/>
          </a:xfrm>
          <a:ln/>
        </p:spPr>
        <p:txBody>
          <a:bodyPr vert="horz" wrap="square" lIns="92075" tIns="46038" rIns="92075" bIns="46038" anchor="ctr" anchorCtr="0"/>
          <a:lstStyle/>
          <a:p>
            <a:pPr eaLnBrk="1" hangingPunct="1"/>
            <a:r>
              <a:rPr lang="zh-CN" altLang="en-US" sz="4000" b="1" dirty="0">
                <a:latin typeface="宋体" panose="02010600030101010101" pitchFamily="2" charset="-122"/>
              </a:rPr>
              <a:t>一、转变经济发展方式的内涵</a:t>
            </a:r>
            <a:endParaRPr lang="zh-CN" altLang="en-US" sz="4000" dirty="0"/>
          </a:p>
        </p:txBody>
      </p:sp>
      <p:sp>
        <p:nvSpPr>
          <p:cNvPr id="8197" name="Rectangle 3"/>
          <p:cNvSpPr>
            <a:spLocks noGrp="1"/>
          </p:cNvSpPr>
          <p:nvPr>
            <p:ph idx="1"/>
          </p:nvPr>
        </p:nvSpPr>
        <p:spPr>
          <a:xfrm>
            <a:off x="1042988" y="1773238"/>
            <a:ext cx="7772400" cy="4114800"/>
          </a:xfrm>
          <a:ln/>
        </p:spPr>
        <p:txBody>
          <a:bodyPr vert="horz" wrap="square" lIns="92075" tIns="46038" rIns="92075" bIns="46038" anchor="t" anchorCtr="0"/>
          <a:lstStyle/>
          <a:p>
            <a:pPr eaLnBrk="1" hangingPunct="1"/>
            <a:r>
              <a:rPr lang="zh-CN" altLang="en-US" dirty="0"/>
              <a:t>（一）经济增长和经济发展</a:t>
            </a:r>
            <a:endParaRPr lang="en-US" altLang="zh-CN" dirty="0"/>
          </a:p>
          <a:p>
            <a:pPr eaLnBrk="1" hangingPunct="1"/>
            <a:r>
              <a:rPr lang="zh-CN" altLang="en-US" dirty="0"/>
              <a:t>（二）影响经济发展的主要因素</a:t>
            </a:r>
            <a:endParaRPr lang="en-US" altLang="zh-CN" dirty="0"/>
          </a:p>
          <a:p>
            <a:pPr eaLnBrk="1" hangingPunct="1"/>
            <a:r>
              <a:rPr lang="en-US" altLang="zh-CN" dirty="0"/>
              <a:t>1.</a:t>
            </a:r>
            <a:r>
              <a:rPr lang="zh-CN" altLang="en-US" dirty="0"/>
              <a:t>产业结构的优化和升级；</a:t>
            </a:r>
            <a:endParaRPr lang="en-US" altLang="zh-CN" dirty="0"/>
          </a:p>
          <a:p>
            <a:pPr eaLnBrk="1" hangingPunct="1"/>
            <a:r>
              <a:rPr lang="en-US" altLang="zh-CN" dirty="0"/>
              <a:t>2.</a:t>
            </a:r>
            <a:r>
              <a:rPr lang="zh-CN" altLang="en-US" dirty="0"/>
              <a:t>科学技术的进步及其应用；</a:t>
            </a:r>
            <a:endParaRPr lang="en-US" altLang="zh-CN" dirty="0"/>
          </a:p>
          <a:p>
            <a:pPr eaLnBrk="1" hangingPunct="1"/>
            <a:r>
              <a:rPr lang="en-US" altLang="zh-CN" dirty="0"/>
              <a:t>3.</a:t>
            </a:r>
            <a:r>
              <a:rPr lang="zh-CN" altLang="en-US" dirty="0"/>
              <a:t>对外开放的程度；</a:t>
            </a:r>
            <a:endParaRPr lang="en-US" altLang="zh-CN" dirty="0"/>
          </a:p>
          <a:p>
            <a:pPr eaLnBrk="1" hangingPunct="1"/>
            <a:r>
              <a:rPr lang="en-US" altLang="zh-CN" dirty="0"/>
              <a:t>4.</a:t>
            </a:r>
            <a:r>
              <a:rPr lang="zh-CN" altLang="en-US" dirty="0"/>
              <a:t>经济体制的改革和创新。</a:t>
            </a:r>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921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5</a:t>
            </a:fld>
            <a:endParaRPr lang="zh-CN" altLang="en-US" sz="1400" dirty="0"/>
          </a:p>
        </p:txBody>
      </p:sp>
      <p:sp>
        <p:nvSpPr>
          <p:cNvPr id="9220" name="Rectangle 2"/>
          <p:cNvSpPr>
            <a:spLocks noGrp="1"/>
          </p:cNvSpPr>
          <p:nvPr>
            <p:ph type="title"/>
          </p:nvPr>
        </p:nvSpPr>
        <p:spPr>
          <a:xfrm>
            <a:off x="684213" y="836613"/>
            <a:ext cx="8459787" cy="1143000"/>
          </a:xfrm>
          <a:ln/>
        </p:spPr>
        <p:txBody>
          <a:bodyPr vert="horz" wrap="square" lIns="92075" tIns="46038" rIns="92075" bIns="46038" anchor="ctr" anchorCtr="0"/>
          <a:lstStyle/>
          <a:p>
            <a:pPr eaLnBrk="1" hangingPunct="1"/>
            <a:r>
              <a:rPr lang="zh-CN" altLang="en-US" sz="4000" b="1" dirty="0"/>
              <a:t>（三）转变经济发展方式与科学发展</a:t>
            </a:r>
            <a:br>
              <a:rPr lang="zh-CN" altLang="en-US" sz="4000" b="1" dirty="0"/>
            </a:br>
            <a:endParaRPr lang="zh-CN" altLang="en-US" sz="4000" b="1" dirty="0"/>
          </a:p>
        </p:txBody>
      </p:sp>
      <p:sp>
        <p:nvSpPr>
          <p:cNvPr id="10245" name="Rectangle 3"/>
          <p:cNvSpPr>
            <a:spLocks noGrp="1" noChangeArrowheads="1"/>
          </p:cNvSpPr>
          <p:nvPr>
            <p:ph idx="1"/>
          </p:nvPr>
        </p:nvSpPr>
        <p:spPr/>
        <p:txBody>
          <a:bodyPr vert="horz" wrap="square" lIns="92075" tIns="46038" rIns="92075" bIns="46038" numCol="1" anchor="t" anchorCtr="0" compatLnSpc="1"/>
          <a:lstStyle/>
          <a:p>
            <a:pPr marL="0" indent="0" eaLnBrk="1" hangingPunct="1">
              <a:buNone/>
              <a:defRPr/>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转变经济发展方式涉及发展理念的转变、发展模式的转型、发展路径的创新等，因而是一种综合性、系统性的转变，必须处理好以下关系。</a:t>
            </a:r>
            <a:endParaRPr kumimoji="1" lang="en-US" altLang="zh-CN"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1</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、经济发展与以人为本的关系；</a:t>
            </a: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2</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、经济发展与可持续发展的关系；</a:t>
            </a: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1" lang="en-US" altLang="zh-CN" sz="3200" b="0" i="0" u="none" strike="noStrike" kern="1200" cap="none" spc="0" normalizeH="0" baseline="0" noProof="0" dirty="0">
                <a:ln>
                  <a:noFill/>
                </a:ln>
                <a:solidFill>
                  <a:schemeClr val="tx1"/>
                </a:solidFill>
                <a:effectLst/>
                <a:uLnTx/>
                <a:uFillTx/>
                <a:latin typeface="+mn-lt"/>
                <a:ea typeface="+mn-ea"/>
                <a:cs typeface="+mn-cs"/>
              </a:rPr>
              <a:t>3</a:t>
            </a:r>
            <a:r>
              <a:rPr kumimoji="1" lang="zh-CN" altLang="en-US" sz="3200" b="0" i="0" u="none" strike="noStrike" kern="1200" cap="none" spc="0" normalizeH="0" baseline="0" noProof="0" dirty="0">
                <a:ln>
                  <a:noFill/>
                </a:ln>
                <a:solidFill>
                  <a:schemeClr val="tx1"/>
                </a:solidFill>
                <a:effectLst/>
                <a:uLnTx/>
                <a:uFillTx/>
                <a:latin typeface="+mn-lt"/>
                <a:ea typeface="+mn-ea"/>
                <a:cs typeface="+mn-cs"/>
              </a:rPr>
              <a:t>、经济发展与统筹兼顾的关系。</a:t>
            </a: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7CE9EB-6CD9-45D4-8C2C-949B54BA54B7}"/>
              </a:ext>
            </a:extLst>
          </p:cNvPr>
          <p:cNvSpPr>
            <a:spLocks noGrp="1"/>
          </p:cNvSpPr>
          <p:nvPr>
            <p:ph type="title"/>
          </p:nvPr>
        </p:nvSpPr>
        <p:spPr/>
        <p:txBody>
          <a:bodyPr/>
          <a:lstStyle/>
          <a:p>
            <a:r>
              <a:rPr lang="zh-CN" altLang="en-US" sz="4000" b="1" dirty="0"/>
              <a:t>二、转变经济发展方式的必要性</a:t>
            </a:r>
            <a:endParaRPr lang="zh-CN" altLang="en-US" sz="4000" dirty="0"/>
          </a:p>
        </p:txBody>
      </p:sp>
      <p:sp>
        <p:nvSpPr>
          <p:cNvPr id="3" name="内容占位符 2">
            <a:extLst>
              <a:ext uri="{FF2B5EF4-FFF2-40B4-BE49-F238E27FC236}">
                <a16:creationId xmlns:a16="http://schemas.microsoft.com/office/drawing/2014/main" id="{76536B84-11EE-4919-8451-40F83843E61C}"/>
              </a:ext>
            </a:extLst>
          </p:cNvPr>
          <p:cNvSpPr>
            <a:spLocks noGrp="1"/>
          </p:cNvSpPr>
          <p:nvPr>
            <p:ph idx="1"/>
          </p:nvPr>
        </p:nvSpPr>
        <p:spPr/>
        <p:txBody>
          <a:bodyPr/>
          <a:lstStyle/>
          <a:p>
            <a:pPr marL="0" indent="0">
              <a:buNone/>
            </a:pPr>
            <a:r>
              <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加快经济发展方式的转变，是深化经济体制改革和完善市场经济的现实需要，是全面提高国民经济素质和可持续发展能力的必然要求，也是全面建成小康社会目标、促进我国经济社会全面协调发展的根本途径。因此，我们要充分调动一切积极因素，为全面实现转变经济发展方式这一战略目标创造有利条件。</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a:extLst>
              <a:ext uri="{FF2B5EF4-FFF2-40B4-BE49-F238E27FC236}">
                <a16:creationId xmlns:a16="http://schemas.microsoft.com/office/drawing/2014/main" id="{92606A8C-6DDA-41F7-974D-974BC018DE0E}"/>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47F5B27F-43C4-4CEA-B8BC-08AE018CFD6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895343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7</a:t>
            </a:fld>
            <a:endParaRPr lang="zh-CN" altLang="en-US" sz="1400" dirty="0"/>
          </a:p>
        </p:txBody>
      </p:sp>
      <p:sp>
        <p:nvSpPr>
          <p:cNvPr id="10244" name="Rectangle 2"/>
          <p:cNvSpPr>
            <a:spLocks noGrp="1"/>
          </p:cNvSpPr>
          <p:nvPr>
            <p:ph type="title"/>
          </p:nvPr>
        </p:nvSpPr>
        <p:spPr>
          <a:xfrm>
            <a:off x="366235" y="476672"/>
            <a:ext cx="8782050" cy="1263638"/>
          </a:xfrm>
          <a:ln/>
        </p:spPr>
        <p:txBody>
          <a:bodyPr vert="horz" wrap="square" lIns="92075" tIns="46038" rIns="92075" bIns="46038" anchor="ctr" anchorCtr="0"/>
          <a:lstStyle/>
          <a:p>
            <a:pPr eaLnBrk="1" hangingPunct="1"/>
            <a:br>
              <a:rPr lang="en-US" altLang="zh-CN" dirty="0"/>
            </a:br>
            <a:r>
              <a:rPr lang="zh-CN" altLang="en-US" b="1" dirty="0"/>
              <a:t>（一）转变经济发展方式的缘由</a:t>
            </a:r>
            <a:br>
              <a:rPr lang="en-US" altLang="zh-CN" b="1" dirty="0"/>
            </a:br>
            <a:endParaRPr lang="zh-CN" altLang="en-US" b="1" dirty="0"/>
          </a:p>
        </p:txBody>
      </p:sp>
      <p:sp>
        <p:nvSpPr>
          <p:cNvPr id="10245" name="Rectangle 3"/>
          <p:cNvSpPr>
            <a:spLocks noGrp="1"/>
          </p:cNvSpPr>
          <p:nvPr>
            <p:ph idx="1"/>
          </p:nvPr>
        </p:nvSpPr>
        <p:spPr>
          <a:xfrm>
            <a:off x="827088" y="1724025"/>
            <a:ext cx="8424862" cy="4114800"/>
          </a:xfrm>
          <a:ln/>
        </p:spPr>
        <p:txBody>
          <a:bodyPr vert="horz" wrap="square" lIns="92075" tIns="46038" rIns="92075" bIns="46038" anchor="t" anchorCtr="0"/>
          <a:lstStyle/>
          <a:p>
            <a:pPr eaLnBrk="1" hangingPunct="1"/>
            <a:r>
              <a:rPr lang="en-US" altLang="zh-CN" dirty="0"/>
              <a:t>1</a:t>
            </a:r>
            <a:r>
              <a:rPr lang="zh-CN" altLang="en-US" dirty="0"/>
              <a:t>、工业化进程中存在的不平衡；</a:t>
            </a:r>
            <a:endParaRPr lang="en-US" altLang="zh-CN" dirty="0"/>
          </a:p>
          <a:p>
            <a:pPr eaLnBrk="1" hangingPunct="1"/>
            <a:r>
              <a:rPr lang="en-US" altLang="zh-CN" dirty="0"/>
              <a:t>2</a:t>
            </a:r>
            <a:r>
              <a:rPr lang="zh-CN" altLang="en-US" dirty="0"/>
              <a:t>、城市与农村发展不平衡；</a:t>
            </a:r>
            <a:endParaRPr lang="en-US" altLang="zh-CN" dirty="0"/>
          </a:p>
          <a:p>
            <a:pPr eaLnBrk="1" hangingPunct="1"/>
            <a:r>
              <a:rPr lang="en-US" altLang="zh-CN" dirty="0"/>
              <a:t>3</a:t>
            </a:r>
            <a:r>
              <a:rPr lang="zh-CN" altLang="en-US" dirty="0"/>
              <a:t>、人民生活水平普遍提高，但是收入差距明显拉大；</a:t>
            </a:r>
            <a:endParaRPr lang="en-US" altLang="zh-CN" dirty="0"/>
          </a:p>
          <a:p>
            <a:pPr eaLnBrk="1" hangingPunct="1"/>
            <a:r>
              <a:rPr lang="en-US" altLang="zh-CN" dirty="0"/>
              <a:t>4</a:t>
            </a:r>
            <a:r>
              <a:rPr lang="zh-CN" altLang="en-US" dirty="0"/>
              <a:t>、经济发展与生态环境、资源状况不平衡；</a:t>
            </a:r>
            <a:endParaRPr lang="en-US" altLang="zh-CN" dirty="0"/>
          </a:p>
          <a:p>
            <a:pPr eaLnBrk="1" hangingPunct="1"/>
            <a:r>
              <a:rPr lang="en-US" altLang="zh-CN" dirty="0"/>
              <a:t>5</a:t>
            </a:r>
            <a:r>
              <a:rPr lang="zh-CN" altLang="en-US" dirty="0"/>
              <a:t>、国内发展与对外开放的不平衡。</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8</a:t>
            </a:fld>
            <a:endParaRPr lang="zh-CN" altLang="en-US" sz="1400" dirty="0"/>
          </a:p>
        </p:txBody>
      </p:sp>
      <p:sp>
        <p:nvSpPr>
          <p:cNvPr id="11268" name="Rectangle 2"/>
          <p:cNvSpPr>
            <a:spLocks noGrp="1"/>
          </p:cNvSpPr>
          <p:nvPr>
            <p:ph type="title"/>
          </p:nvPr>
        </p:nvSpPr>
        <p:spPr>
          <a:xfrm>
            <a:off x="755650" y="765175"/>
            <a:ext cx="7772400" cy="1143000"/>
          </a:xfrm>
          <a:ln/>
        </p:spPr>
        <p:txBody>
          <a:bodyPr vert="horz" wrap="square" lIns="92075" tIns="46038" rIns="92075" bIns="46038" anchor="ctr" anchorCtr="0"/>
          <a:lstStyle/>
          <a:p>
            <a:pPr eaLnBrk="1" hangingPunct="1"/>
            <a:r>
              <a:rPr lang="zh-CN" altLang="en-US" sz="4000" b="1" dirty="0"/>
              <a:t>（二）转变经济发展方式的意义</a:t>
            </a:r>
            <a:br>
              <a:rPr lang="zh-CN" altLang="en-US" sz="4000" dirty="0"/>
            </a:br>
            <a:endParaRPr lang="zh-CN" altLang="en-US" sz="4000" dirty="0"/>
          </a:p>
        </p:txBody>
      </p:sp>
      <p:sp>
        <p:nvSpPr>
          <p:cNvPr id="11269" name="Rectangle 3"/>
          <p:cNvSpPr>
            <a:spLocks noGrp="1"/>
          </p:cNvSpPr>
          <p:nvPr>
            <p:ph idx="1"/>
          </p:nvPr>
        </p:nvSpPr>
        <p:spPr>
          <a:xfrm>
            <a:off x="685800" y="1981200"/>
            <a:ext cx="8062913" cy="4114800"/>
          </a:xfrm>
          <a:ln/>
        </p:spPr>
        <p:txBody>
          <a:bodyPr vert="horz" wrap="square" lIns="92075" tIns="46038" rIns="92075" bIns="46038" anchor="t" anchorCtr="0"/>
          <a:lstStyle/>
          <a:p>
            <a:pPr eaLnBrk="1" hangingPunct="1"/>
            <a:r>
              <a:rPr lang="en-US" altLang="zh-CN" dirty="0"/>
              <a:t>1</a:t>
            </a:r>
            <a:r>
              <a:rPr lang="zh-CN" altLang="en-US" dirty="0"/>
              <a:t>、增强抵御市场风险的能力，抢占国际竞争制高点的客观要求；</a:t>
            </a:r>
            <a:endParaRPr lang="en-US" altLang="zh-CN" dirty="0"/>
          </a:p>
          <a:p>
            <a:pPr eaLnBrk="1" hangingPunct="1"/>
            <a:r>
              <a:rPr lang="en-US" altLang="zh-CN" dirty="0"/>
              <a:t>2</a:t>
            </a:r>
            <a:r>
              <a:rPr lang="zh-CN" altLang="en-US" dirty="0"/>
              <a:t>、实现国民经济又好又快和可持续发展的客观要求；</a:t>
            </a:r>
            <a:endParaRPr lang="en-US" altLang="zh-CN" dirty="0"/>
          </a:p>
          <a:p>
            <a:pPr eaLnBrk="1" hangingPunct="1"/>
            <a:r>
              <a:rPr lang="en-US" altLang="zh-CN" dirty="0"/>
              <a:t>3</a:t>
            </a:r>
            <a:r>
              <a:rPr lang="zh-CN" altLang="en-US" dirty="0"/>
              <a:t>、促进社会和谐稳定发展的客观要求；</a:t>
            </a:r>
            <a:endParaRPr lang="en-US" altLang="zh-CN" dirty="0"/>
          </a:p>
          <a:p>
            <a:pPr eaLnBrk="1" hangingPunct="1"/>
            <a:r>
              <a:rPr lang="en-US" altLang="zh-CN" dirty="0"/>
              <a:t>4</a:t>
            </a:r>
            <a:r>
              <a:rPr lang="zh-CN" altLang="en-US" dirty="0"/>
              <a:t>、满足人民群众的新期待和全面建成小康社会的客观要求。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229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9</a:t>
            </a:fld>
            <a:endParaRPr lang="zh-CN" altLang="en-US" sz="1400" dirty="0"/>
          </a:p>
        </p:txBody>
      </p:sp>
      <p:sp>
        <p:nvSpPr>
          <p:cNvPr id="12292" name="Rectangle 2"/>
          <p:cNvSpPr>
            <a:spLocks noGrp="1"/>
          </p:cNvSpPr>
          <p:nvPr>
            <p:ph type="title"/>
          </p:nvPr>
        </p:nvSpPr>
        <p:spPr>
          <a:xfrm>
            <a:off x="250825" y="609600"/>
            <a:ext cx="9505950" cy="1143000"/>
          </a:xfrm>
          <a:ln/>
        </p:spPr>
        <p:txBody>
          <a:bodyPr vert="horz" wrap="square" lIns="92075" tIns="46038" rIns="92075" bIns="46038" anchor="ctr" anchorCtr="0"/>
          <a:lstStyle/>
          <a:p>
            <a:pPr eaLnBrk="1" hangingPunct="1"/>
            <a:r>
              <a:rPr lang="zh-CN" altLang="en-US" sz="3600" b="1" dirty="0"/>
              <a:t>（三）转变经济发展方式的基本要求</a:t>
            </a:r>
          </a:p>
        </p:txBody>
      </p:sp>
      <p:sp>
        <p:nvSpPr>
          <p:cNvPr id="12293" name="Rectangle 3"/>
          <p:cNvSpPr>
            <a:spLocks noGrp="1"/>
          </p:cNvSpPr>
          <p:nvPr>
            <p:ph idx="1"/>
          </p:nvPr>
        </p:nvSpPr>
        <p:spPr>
          <a:ln/>
        </p:spPr>
        <p:txBody>
          <a:bodyPr vert="horz" wrap="square" lIns="92075" tIns="46038" rIns="92075" bIns="46038" anchor="t" anchorCtr="0"/>
          <a:lstStyle/>
          <a:p>
            <a:pPr eaLnBrk="1" hangingPunct="1"/>
            <a:r>
              <a:rPr lang="en-US" altLang="zh-CN" sz="2800" dirty="0"/>
              <a:t>1</a:t>
            </a:r>
            <a:r>
              <a:rPr lang="zh-CN" altLang="en-US" sz="2800" dirty="0"/>
              <a:t>、把经济结构的战略调整作为主攻方向；</a:t>
            </a:r>
            <a:endParaRPr lang="en-US" altLang="zh-CN" sz="2800" dirty="0"/>
          </a:p>
          <a:p>
            <a:pPr eaLnBrk="1" hangingPunct="1"/>
            <a:r>
              <a:rPr lang="en-US" altLang="zh-CN" sz="2800" dirty="0"/>
              <a:t>2</a:t>
            </a:r>
            <a:r>
              <a:rPr lang="zh-CN" altLang="en-US" sz="2800" dirty="0"/>
              <a:t>、把科技进步和技术创新作为重要支撑；</a:t>
            </a:r>
            <a:endParaRPr lang="en-US" altLang="zh-CN" sz="2800" dirty="0"/>
          </a:p>
          <a:p>
            <a:pPr eaLnBrk="1" hangingPunct="1"/>
            <a:r>
              <a:rPr lang="en-US" altLang="zh-CN" sz="2800" dirty="0"/>
              <a:t>3</a:t>
            </a:r>
            <a:r>
              <a:rPr lang="zh-CN" altLang="en-US" sz="2800" dirty="0"/>
              <a:t>、把保障和改善民生作为出发点和落脚点；</a:t>
            </a:r>
            <a:endParaRPr lang="en-US" altLang="zh-CN" sz="2800" dirty="0"/>
          </a:p>
          <a:p>
            <a:pPr eaLnBrk="1" hangingPunct="1"/>
            <a:r>
              <a:rPr lang="en-US" altLang="zh-CN" sz="2800" dirty="0"/>
              <a:t>4</a:t>
            </a:r>
            <a:r>
              <a:rPr lang="zh-CN" altLang="en-US" sz="2800" dirty="0"/>
              <a:t>、把建设资源节约型、环境友好型社会作为重要的着力点；</a:t>
            </a:r>
            <a:endParaRPr lang="en-US" altLang="zh-CN" sz="2800" dirty="0"/>
          </a:p>
          <a:p>
            <a:pPr eaLnBrk="1" hangingPunct="1"/>
            <a:r>
              <a:rPr lang="en-US" altLang="zh-CN" sz="2800" dirty="0"/>
              <a:t>5</a:t>
            </a:r>
            <a:r>
              <a:rPr lang="zh-CN" altLang="en-US" sz="2800" dirty="0"/>
              <a:t>、把改革开放作为转变经济发展方式的强大动力。</a:t>
            </a:r>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34</TotalTime>
  <Words>1580</Words>
  <Application>Microsoft Office PowerPoint</Application>
  <PresentationFormat>全屏显示(4:3)</PresentationFormat>
  <Paragraphs>152</Paragraphs>
  <Slides>26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黑体</vt:lpstr>
      <vt:lpstr>宋体</vt:lpstr>
      <vt:lpstr>Arial</vt:lpstr>
      <vt:lpstr>Times New Roman</vt:lpstr>
      <vt:lpstr>时代型模板</vt:lpstr>
      <vt:lpstr>《政治经济学通论》  （第3版）</vt:lpstr>
      <vt:lpstr>第十四章 加快转变经济发展方式</vt:lpstr>
      <vt:lpstr>第十四章的主要内容</vt:lpstr>
      <vt:lpstr>一、转变经济发展方式的内涵</vt:lpstr>
      <vt:lpstr>（三）转变经济发展方式与科学发展 </vt:lpstr>
      <vt:lpstr>二、转变经济发展方式的必要性</vt:lpstr>
      <vt:lpstr> （一）转变经济发展方式的缘由 </vt:lpstr>
      <vt:lpstr>（二）转变经济发展方式的意义 </vt:lpstr>
      <vt:lpstr>（三）转变经济发展方式的基本要求</vt:lpstr>
      <vt:lpstr>三、转变经济发展方式的内容</vt:lpstr>
      <vt:lpstr> （一）新发展理念 </vt:lpstr>
      <vt:lpstr>（二）供给侧结构性改革</vt:lpstr>
      <vt:lpstr>3、供给侧改革的主要方法</vt:lpstr>
      <vt:lpstr>四、转变经济发展方式的战略措施</vt:lpstr>
      <vt:lpstr>课后习题</vt:lpstr>
      <vt:lpstr>二、填充题</vt:lpstr>
      <vt:lpstr>二、填充题</vt:lpstr>
      <vt:lpstr>二、填充题</vt:lpstr>
      <vt:lpstr>三、单项选择题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45</cp:revision>
  <dcterms:created xsi:type="dcterms:W3CDTF">2003-12-08T08:33:23Z</dcterms:created>
  <dcterms:modified xsi:type="dcterms:W3CDTF">2021-06-02T01:40:01Z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D2ABBF83681B49639670C3A6054DB0C1</vt:lpwstr>
  </property>
  <property fmtid="{D5CDD505-2E9C-101B-9397-08002B2CF9AE}" pid="3" name="KSOProductBuildVer">
    <vt:lpwstr>2052-11.1.0.10495</vt:lpwstr>
  </property>
</Properties>
</file>