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9" Type="http://schemas.openxmlformats.org/officeDocument/2006/relationships/tags" Target="tags/tag63.xml"/><Relationship Id="rId28" Type="http://schemas.openxmlformats.org/officeDocument/2006/relationships/commentAuthors" Target="commentAuthors.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6.png"/><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789940" y="245110"/>
            <a:ext cx="9516745" cy="598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11" name="图片 10"/>
          <p:cNvPicPr>
            <a:picLocks noChangeAspect="1"/>
          </p:cNvPicPr>
          <p:nvPr userDrawn="1"/>
        </p:nvPicPr>
        <p:blipFill>
          <a:blip r:embed="rId4"/>
          <a:stretch>
            <a:fillRect/>
          </a:stretch>
        </p:blipFill>
        <p:spPr>
          <a:xfrm>
            <a:off x="43815" y="887730"/>
            <a:ext cx="8681085" cy="182245"/>
          </a:xfrm>
          <a:prstGeom prst="rect">
            <a:avLst/>
          </a:prstGeom>
        </p:spPr>
      </p:pic>
      <p:pic>
        <p:nvPicPr>
          <p:cNvPr id="2" name="图片 1"/>
          <p:cNvPicPr>
            <a:picLocks noChangeAspect="1"/>
          </p:cNvPicPr>
          <p:nvPr userDrawn="1"/>
        </p:nvPicPr>
        <p:blipFill>
          <a:blip r:embed="rId5"/>
          <a:stretch>
            <a:fillRect/>
          </a:stretch>
        </p:blipFill>
        <p:spPr>
          <a:xfrm>
            <a:off x="11950065" y="2192655"/>
            <a:ext cx="241300" cy="2879090"/>
          </a:xfrm>
          <a:prstGeom prst="rect">
            <a:avLst/>
          </a:prstGeom>
        </p:spPr>
      </p:pic>
      <p:pic>
        <p:nvPicPr>
          <p:cNvPr id="7" name="内容占位符 4"/>
          <p:cNvPicPr>
            <a:picLocks noChangeAspect="1"/>
          </p:cNvPicPr>
          <p:nvPr userDrawn="1"/>
        </p:nvPicPr>
        <p:blipFill>
          <a:blip r:embed="rId6"/>
          <a:stretch>
            <a:fillRect/>
          </a:stretch>
        </p:blipFill>
        <p:spPr>
          <a:xfrm>
            <a:off x="0" y="6425565"/>
            <a:ext cx="12191365" cy="444500"/>
          </a:xfrm>
          <a:prstGeom prst="rect">
            <a:avLst/>
          </a:prstGeom>
          <a:noFill/>
          <a:ln>
            <a:noFill/>
          </a:ln>
          <a:effectLst/>
        </p:spPr>
      </p:pic>
      <p:pic>
        <p:nvPicPr>
          <p:cNvPr id="23" name="图片 22" descr="WPS图片编辑"/>
          <p:cNvPicPr>
            <a:picLocks noChangeAspect="1"/>
          </p:cNvPicPr>
          <p:nvPr userDrawn="1"/>
        </p:nvPicPr>
        <p:blipFill>
          <a:blip r:embed="rId7"/>
          <a:stretch>
            <a:fillRect/>
          </a:stretch>
        </p:blipFill>
        <p:spPr>
          <a:xfrm>
            <a:off x="9904095" y="6500495"/>
            <a:ext cx="2195195" cy="32829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0" kern="1200">
          <a:solidFill>
            <a:schemeClr val="tx1"/>
          </a:solidFill>
          <a:latin typeface="汉仪铁线黑-65简" panose="00020600040101010101" charset="-122"/>
          <a:ea typeface="汉仪铁线黑-65简"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8.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endParaRPr lang="zh-CN" altLang="en-US"/>
          </a:p>
        </p:txBody>
      </p:sp>
      <p:pic>
        <p:nvPicPr>
          <p:cNvPr id="4" name="图片 3"/>
          <p:cNvPicPr>
            <a:picLocks noChangeAspect="1"/>
          </p:cNvPicPr>
          <p:nvPr userDrawn="1"/>
        </p:nvPicPr>
        <p:blipFill>
          <a:blip r:embed="rId1"/>
          <a:stretch>
            <a:fillRect/>
          </a:stretch>
        </p:blipFill>
        <p:spPr>
          <a:xfrm>
            <a:off x="635" y="0"/>
            <a:ext cx="12188825" cy="6919595"/>
          </a:xfrm>
          <a:prstGeom prst="rect">
            <a:avLst/>
          </a:prstGeom>
        </p:spPr>
      </p:pic>
      <p:sp>
        <p:nvSpPr>
          <p:cNvPr id="63" name="文本框 15"/>
          <p:cNvSpPr txBox="1">
            <a:spLocks noChangeArrowheads="1"/>
          </p:cNvSpPr>
          <p:nvPr/>
        </p:nvSpPr>
        <p:spPr bwMode="auto">
          <a:xfrm>
            <a:off x="924560" y="1832610"/>
            <a:ext cx="967930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第二章　古典管理思想的演进</a:t>
            </a:r>
            <a:endParaRPr sz="4800" b="1" dirty="0">
              <a:solidFill>
                <a:schemeClr val="tx1"/>
              </a:solidFill>
              <a:latin typeface="汉仪铁线黑-65简" panose="00020600040101010101" charset="-122"/>
              <a:ea typeface="汉仪铁线黑-65简" panose="00020600040101010101" charset="-122"/>
              <a:cs typeface="汉仪铁线黑-65简" panose="0002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第二节　泰勒与科学管理理论</a:t>
            </a:r>
            <a:endParaRPr lang="zh-CN" altLang="en-US"/>
          </a:p>
        </p:txBody>
      </p:sp>
      <p:sp>
        <p:nvSpPr>
          <p:cNvPr id="3" name="内容占位符 2"/>
          <p:cNvSpPr>
            <a:spLocks noGrp="1"/>
          </p:cNvSpPr>
          <p:nvPr>
            <p:ph idx="1"/>
          </p:nvPr>
        </p:nvSpPr>
        <p:spPr/>
        <p:txBody>
          <a:bodyPr/>
          <a:p>
            <a:pPr marL="0" algn="just">
              <a:lnSpc>
                <a:spcPct val="125000"/>
              </a:lnSpc>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 科学管理的基本原理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a:lnSpc>
                <a:spcPct val="125000"/>
              </a:lnSpc>
            </a:pPr>
            <a:r>
              <a:rPr lang="zh-CN" altLang="en-US">
                <a:sym typeface="+mn-ea"/>
              </a:rPr>
              <a:t>在《科学管理原理》一书中,泰勒阐述了科学管理的核心观念: 科学管理是以工厂管理为对象,以提高工人劳动生产率为目标,在对工人的工作和任务进行研究的基础上制定出标准操作方法,并用此方法对工人进行指导和训练来提高劳动生产率。在具体运用时,泰勒又提出了</a:t>
            </a:r>
            <a:r>
              <a:rPr lang="en-US" altLang="zh-CN">
                <a:sym typeface="+mn-ea"/>
              </a:rPr>
              <a:t>:</a:t>
            </a:r>
            <a:endParaRPr lang="zh-CN" altLang="en-US"/>
          </a:p>
          <a:p>
            <a:pPr>
              <a:lnSpc>
                <a:spcPct val="125000"/>
              </a:lnSpc>
            </a:pPr>
            <a:r>
              <a:rPr lang="zh-CN" altLang="en-US">
                <a:sym typeface="+mn-ea"/>
              </a:rPr>
              <a:t>1. 作业管理原理</a:t>
            </a:r>
            <a:endParaRPr lang="zh-CN" altLang="en-US"/>
          </a:p>
          <a:p>
            <a:pPr>
              <a:lnSpc>
                <a:spcPct val="125000"/>
              </a:lnSpc>
            </a:pPr>
            <a:r>
              <a:rPr lang="zh-CN" altLang="en-US">
                <a:sym typeface="+mn-ea"/>
              </a:rPr>
              <a:t>2. 职能化原理</a:t>
            </a:r>
            <a:endParaRPr lang="zh-CN" altLang="en-US"/>
          </a:p>
          <a:p>
            <a:pPr>
              <a:lnSpc>
                <a:spcPct val="125000"/>
              </a:lnSpc>
            </a:pPr>
            <a:r>
              <a:rPr lang="zh-CN" altLang="en-US">
                <a:sym typeface="+mn-ea"/>
              </a:rPr>
              <a:t>3. 例外原则</a:t>
            </a:r>
            <a:endParaRPr lang="zh-CN" altLang="en-US"/>
          </a:p>
          <a:p>
            <a:pPr>
              <a:lnSpc>
                <a:spcPct val="125000"/>
              </a:lnSpc>
            </a:pPr>
            <a:r>
              <a:rPr lang="zh-CN" altLang="en-US">
                <a:sym typeface="+mn-ea"/>
              </a:rPr>
              <a:t>4. 精神革命</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泰勒与科学管理理论</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泰勒科学管理理论的追随者</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弗兰克·吉尔布雷思(Frank Gilbreth,1868—1924)</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吉尔布雷思早先是一个砌砖匠的学徒,受泰勒学术演讲的激发,成为其最真诚的追随者。他长期从事动作研究与疲劳研究,力图精简动作,降低疲劳,提高生产率。吉尔布雷思将人手的动作分解为17种基本要素(诸如扳、握、提等),并将其称为“动素”(Therbligs是Gilbreth的逆序拼写),以便更精确地分析每个动作。因其在动作研究上的成就,吉尔布雷思被后人誉为“动作研究之父”。</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泰勒与科学管理理论</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亨利·甘特(Henry Gannt,1861—1919)</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甘特是泰勒在米德维尔钢铁公司工作时的助理,是科学管理运动的先驱之一,也是人际关系理论的先驱之一。甘特的著作颇丰,主要有《培养工人的勤奋习惯和协作精神》(1908)、《工作、工资和利润》(1910)、《生产和成本的关系》(1915)、《工业领导》(1916)、《工作的组织》(1919)等。</a:t>
            </a:r>
            <a:endParaRPr lang="zh-CN" altLang="en-US"/>
          </a:p>
          <a:p>
            <a:r>
              <a:rPr lang="zh-CN" altLang="en-US"/>
              <a:t>甘特的主要贡献在于: (1) 进一步发展了泰勒的计件工资制,提出了“工作任务和奖金制”;(2) 发明了反映生产计划进度的甘特图;(3) 强调对工人进行培训;(4) 提倡工业民主,注重管理的人性化。</a:t>
            </a:r>
            <a:endParaRPr lang="zh-CN" altLang="en-US"/>
          </a:p>
          <a:p>
            <a:r>
              <a:rPr lang="zh-CN" altLang="en-US"/>
              <a:t>此外,对工时测定、降低成本、提高效率、消除浪费以及组织结构都有所研究的哈林顿·埃默森(Harrington Emerson,1858—1931),推动了科学管理理论的进一步丰富化。</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泰勒与科学管理理论</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对科学管理理论的评价</a:t>
            </a:r>
            <a:endParaRPr lang="zh-CN" altLang="zh-CN" sz="2600" b="1" dirty="0">
              <a:latin typeface="黑体" panose="02010609060101010101" pitchFamily="49" charset="-122"/>
              <a:ea typeface="黑体" panose="02010609060101010101" pitchFamily="49" charset="-122"/>
            </a:endParaRPr>
          </a:p>
          <a:p>
            <a:r>
              <a:rPr lang="zh-CN" altLang="en-US"/>
              <a:t>以泰勒为代表的科学管理理论对世界各国工商界都产生了极大的影响。英国陆军少校林德尔·厄威克(Lyndall F. Urwick)发起了一场关于科学管理的运动,成为英国第一位职业管理顾问。</a:t>
            </a:r>
            <a:endParaRPr lang="zh-CN" altLang="en-US"/>
          </a:p>
          <a:p>
            <a:r>
              <a:rPr lang="zh-CN" altLang="en-US"/>
              <a:t>科学管理理论为工作方法的改进和工时定额的制定提供了理论依据;科学管理理论提出了劳资精神革命的构思,为缓解劳资关系增加了可能性;以科学管理理论为核心的科学管理运动加强了公众对提高生产率的关心程度;此外,科学管理理论还提升了管理理论的科学性。德鲁克曾评述: 科学管理几乎是一种有关工人与工作的系统性哲学,很有可能是自亚历山大·汉密尔顿(Alexander Hamilton)的《联邦论》(1787)之后,美国对西方思想做出的最有力、最持久的贡献。</a:t>
            </a:r>
            <a:endParaRPr lang="zh-CN" altLang="en-US"/>
          </a:p>
          <a:p>
            <a:r>
              <a:rPr lang="zh-CN" altLang="en-US"/>
              <a:t>但科学管理理论也有两个较突出的缺陷: 第一,泰勒混淆了分析原则与行动原则。第二,科学管理理论的缺陷还体现在计划工作与实际工作的分离。</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法约尔与一般管理理论</a:t>
            </a:r>
            <a:endParaRPr lang="zh-CN" altLang="en-US"/>
          </a:p>
        </p:txBody>
      </p:sp>
      <p:sp>
        <p:nvSpPr>
          <p:cNvPr id="3" name="内容占位符 2"/>
          <p:cNvSpPr>
            <a:spLocks noGrp="1"/>
          </p:cNvSpPr>
          <p:nvPr>
            <p:ph idx="1"/>
          </p:nvPr>
        </p:nvSpPr>
        <p:spPr/>
        <p:txBody>
          <a:bodyPr>
            <a:normAutofit/>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一般管理理论</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管理的“五要素”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计划</a:t>
            </a:r>
            <a:endParaRPr lang="zh-CN" altLang="en-US"/>
          </a:p>
          <a:p>
            <a:r>
              <a:rPr lang="zh-CN" altLang="en-US"/>
              <a:t>2. 组织</a:t>
            </a:r>
            <a:endParaRPr lang="zh-CN" altLang="en-US"/>
          </a:p>
          <a:p>
            <a:r>
              <a:rPr lang="zh-CN" altLang="en-US"/>
              <a:t>3. 指挥</a:t>
            </a:r>
            <a:endParaRPr lang="zh-CN" altLang="en-US"/>
          </a:p>
          <a:p>
            <a:r>
              <a:rPr lang="zh-CN" altLang="en-US"/>
              <a:t>4. 协调</a:t>
            </a:r>
            <a:endParaRPr lang="zh-CN" altLang="en-US"/>
          </a:p>
          <a:p>
            <a:r>
              <a:rPr lang="zh-CN" altLang="en-US"/>
              <a:t>5. 控制</a:t>
            </a:r>
            <a:endParaRPr lang="zh-CN" altLang="en-US"/>
          </a:p>
          <a:p>
            <a:pPr marL="0" algn="just">
              <a:buClrTx/>
              <a:buSzTx/>
              <a:buFontTx/>
              <a:buNone/>
            </a:pP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法约尔与一般管理理论</a:t>
            </a:r>
            <a:endParaRPr lang="zh-CN" altLang="en-US"/>
          </a:p>
        </p:txBody>
      </p:sp>
      <p:sp>
        <p:nvSpPr>
          <p:cNvPr id="3" name="内容占位符 2"/>
          <p:cNvSpPr>
            <a:spLocks noGrp="1"/>
          </p:cNvSpPr>
          <p:nvPr>
            <p:ph idx="1"/>
          </p:nvPr>
        </p:nvSpPr>
        <p:spPr/>
        <p:txBody>
          <a:bodyPr>
            <a:normAutofit/>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管理的14条原则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劳动分工</a:t>
            </a:r>
            <a:endParaRPr lang="zh-CN" altLang="en-US"/>
          </a:p>
          <a:p>
            <a:r>
              <a:rPr lang="zh-CN" altLang="en-US"/>
              <a:t>2. 权力与责任</a:t>
            </a:r>
            <a:endParaRPr lang="zh-CN" altLang="en-US"/>
          </a:p>
          <a:p>
            <a:r>
              <a:rPr lang="zh-CN" altLang="en-US"/>
              <a:t>3. 纪律</a:t>
            </a:r>
            <a:endParaRPr lang="zh-CN" altLang="en-US"/>
          </a:p>
          <a:p>
            <a:r>
              <a:rPr lang="zh-CN" altLang="en-US"/>
              <a:t>4. 统一命令</a:t>
            </a:r>
            <a:endParaRPr lang="zh-CN" altLang="en-US"/>
          </a:p>
          <a:p>
            <a:r>
              <a:rPr lang="zh-CN" altLang="en-US"/>
              <a:t>5. 统一指挥</a:t>
            </a:r>
            <a:endParaRPr lang="zh-CN" altLang="en-US"/>
          </a:p>
          <a:p>
            <a:r>
              <a:rPr lang="zh-CN" altLang="en-US">
                <a:sym typeface="+mn-ea"/>
              </a:rPr>
              <a:t>6. 个人利益服从整体利益</a:t>
            </a:r>
            <a:endParaRPr lang="zh-CN" altLang="en-US"/>
          </a:p>
          <a:p>
            <a:r>
              <a:rPr lang="zh-CN" altLang="en-US">
                <a:sym typeface="+mn-ea"/>
              </a:rPr>
              <a:t>7. 人员的报酬</a:t>
            </a:r>
            <a:endParaRPr lang="zh-CN" altLang="en-US">
              <a:sym typeface="+mn-ea"/>
            </a:endParaRPr>
          </a:p>
          <a:p>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法约尔与一般管理理论</a:t>
            </a:r>
            <a:endParaRPr lang="zh-CN" altLang="en-US"/>
          </a:p>
        </p:txBody>
      </p:sp>
      <p:sp>
        <p:nvSpPr>
          <p:cNvPr id="3" name="内容占位符 2"/>
          <p:cNvSpPr>
            <a:spLocks noGrp="1"/>
          </p:cNvSpPr>
          <p:nvPr>
            <p:ph idx="1"/>
          </p:nvPr>
        </p:nvSpPr>
        <p:spPr/>
        <p:txBody>
          <a:bodyPr/>
          <a:p>
            <a:r>
              <a:rPr lang="zh-CN" altLang="en-US">
                <a:sym typeface="+mn-ea"/>
              </a:rPr>
              <a:t>8. 集中与分散</a:t>
            </a:r>
            <a:endParaRPr lang="zh-CN" altLang="en-US"/>
          </a:p>
          <a:p>
            <a:r>
              <a:rPr lang="zh-CN" altLang="en-US">
                <a:sym typeface="+mn-ea"/>
              </a:rPr>
              <a:t>9. 等级链</a:t>
            </a:r>
            <a:endParaRPr lang="zh-CN" altLang="en-US"/>
          </a:p>
          <a:p>
            <a:r>
              <a:rPr lang="zh-CN" altLang="en-US"/>
              <a:t>10. 秩序</a:t>
            </a:r>
            <a:endParaRPr lang="zh-CN" altLang="en-US"/>
          </a:p>
          <a:p>
            <a:r>
              <a:rPr lang="zh-CN" altLang="en-US"/>
              <a:t>11. 公平</a:t>
            </a:r>
            <a:endParaRPr lang="zh-CN" altLang="en-US"/>
          </a:p>
          <a:p>
            <a:r>
              <a:rPr lang="zh-CN" altLang="en-US"/>
              <a:t>12. 人员稳定</a:t>
            </a:r>
            <a:endParaRPr lang="zh-CN" altLang="en-US"/>
          </a:p>
          <a:p>
            <a:r>
              <a:rPr lang="zh-CN" altLang="en-US"/>
              <a:t>13. 首创精神</a:t>
            </a:r>
            <a:endParaRPr lang="zh-CN" altLang="en-US"/>
          </a:p>
          <a:p>
            <a:r>
              <a:rPr lang="zh-CN" altLang="en-US"/>
              <a:t>14. 团队精神</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法约尔与一般管理理论</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对法约尔管理思想的评价</a:t>
            </a:r>
            <a:endParaRPr lang="zh-CN" altLang="zh-CN" sz="2600" b="1" dirty="0">
              <a:latin typeface="黑体" panose="02010609060101010101" pitchFamily="49" charset="-122"/>
              <a:ea typeface="黑体" panose="02010609060101010101" pitchFamily="49" charset="-122"/>
            </a:endParaRPr>
          </a:p>
          <a:p>
            <a:r>
              <a:rPr lang="zh-CN" altLang="en-US"/>
              <a:t>法约尔的代表作《工业管理和一般管理》于1916年首先发表在法国的一本技术期刊上,1917年以图书的形式出版后,获得了整个法国的好评,被誉为“首席执行官教育的教科书”。“法约尔主义”从此牢牢屹立在法国的管理思想领域,如同泰勒主义在美国的地位。但由于第一次世界大战,法约尔的思想在法国之外的传播被延缓,几乎在40年之后,他的开创性成果才在英国和欧洲的一个小学术圈内获得重视和欣赏。</a:t>
            </a:r>
            <a:endParaRPr lang="zh-CN" altLang="en-US"/>
          </a:p>
          <a:p>
            <a:r>
              <a:rPr lang="zh-CN" altLang="en-US"/>
              <a:t>时至今日,法约尔对管理理论的贡献已经得到普遍的认可和赞誉。法约尔被誉为第一个确定和描述管理要素或管理职能的人,他的一般管理理论被后来的管理过程学派继承(因而被誉为管理过程理论的创始人),现代的诸多管理理论和行为可以直接追溯到一般管理理论的贡献。</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韦伯与理想的行政集权制理论</a:t>
            </a:r>
            <a:endParaRPr lang="zh-CN" altLang="en-US"/>
          </a:p>
        </p:txBody>
      </p:sp>
      <p:sp>
        <p:nvSpPr>
          <p:cNvPr id="3" name="内容占位符 2"/>
          <p:cNvSpPr>
            <a:spLocks noGrp="1"/>
          </p:cNvSpPr>
          <p:nvPr>
            <p:ph idx="1"/>
          </p:nvPr>
        </p:nvSpPr>
        <p:spPr/>
        <p:txBody>
          <a:bodyPr>
            <a:normAutofit lnSpcReduction="20000"/>
          </a:bodyPr>
          <a:p>
            <a:pPr marL="0" algn="l" eaLnBrk="0" fontAlgn="base" hangingPunct="0">
              <a:lnSpc>
                <a:spcPct val="150000"/>
              </a:lnSpc>
              <a:buClrTx/>
              <a:buSzTx/>
              <a:buFontTx/>
              <a:buNone/>
            </a:pPr>
            <a:r>
              <a:rPr lang="zh-CN" altLang="zh-CN" sz="2600" b="1" dirty="0">
                <a:latin typeface="黑体" panose="02010609060101010101" pitchFamily="49" charset="-122"/>
                <a:ea typeface="黑体" panose="02010609060101010101" pitchFamily="49" charset="-122"/>
              </a:rPr>
              <a:t>一、 理想的行政集权制理论</a:t>
            </a:r>
            <a:endParaRPr lang="zh-CN" altLang="zh-CN" sz="2600" b="1" dirty="0">
              <a:latin typeface="黑体" panose="02010609060101010101" pitchFamily="49" charset="-122"/>
              <a:ea typeface="黑体" panose="02010609060101010101" pitchFamily="49" charset="-122"/>
            </a:endParaRPr>
          </a:p>
          <a:p>
            <a:pPr marL="0" algn="just">
              <a:lnSpc>
                <a:spcPct val="150000"/>
              </a:lnSpc>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理想的组织形式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a:lnSpc>
                <a:spcPct val="150000"/>
              </a:lnSpc>
            </a:pPr>
            <a:r>
              <a:rPr lang="zh-CN" altLang="en-US"/>
              <a:t>1. 超凡魅力——神秘化组织</a:t>
            </a:r>
            <a:endParaRPr lang="zh-CN" altLang="en-US"/>
          </a:p>
          <a:p>
            <a:pPr>
              <a:lnSpc>
                <a:spcPct val="150000"/>
              </a:lnSpc>
            </a:pPr>
            <a:r>
              <a:rPr lang="zh-CN" altLang="en-US"/>
              <a:t>2. 传统权力——传统的组织</a:t>
            </a:r>
            <a:endParaRPr lang="zh-CN" altLang="en-US"/>
          </a:p>
          <a:p>
            <a:pPr>
              <a:lnSpc>
                <a:spcPct val="150000"/>
              </a:lnSpc>
            </a:pPr>
            <a:r>
              <a:rPr lang="zh-CN" altLang="en-US"/>
              <a:t>3. 法定权力——行政组织</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韦伯与理想的行政集权制理论</a:t>
            </a:r>
            <a:endParaRPr lang="zh-CN" altLang="en-US"/>
          </a:p>
        </p:txBody>
      </p:sp>
      <p:sp>
        <p:nvSpPr>
          <p:cNvPr id="3" name="内容占位符 2"/>
          <p:cNvSpPr>
            <a:spLocks noGrp="1"/>
          </p:cNvSpPr>
          <p:nvPr>
            <p:ph idx="1"/>
          </p:nvPr>
        </p:nvSpPr>
        <p:spPr/>
        <p:txBody>
          <a:bodyPr>
            <a:normAutofit lnSpcReduction="20000"/>
          </a:bodyPr>
          <a:p>
            <a:pPr marL="0" algn="just">
              <a:lnSpc>
                <a:spcPct val="150000"/>
              </a:lnSpc>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理想组织形式的管理制度</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a:lnSpc>
                <a:spcPct val="135000"/>
              </a:lnSpc>
            </a:pPr>
            <a:r>
              <a:rPr lang="zh-CN" altLang="en-US"/>
              <a:t>(1) 明确限定管理层级。</a:t>
            </a:r>
            <a:endParaRPr lang="zh-CN" altLang="en-US"/>
          </a:p>
          <a:p>
            <a:pPr>
              <a:lnSpc>
                <a:spcPct val="135000"/>
              </a:lnSpc>
            </a:pPr>
            <a:r>
              <a:rPr lang="zh-CN" altLang="en-US"/>
              <a:t>(2) 劳动分工清晰。</a:t>
            </a:r>
            <a:endParaRPr lang="zh-CN" altLang="en-US"/>
          </a:p>
          <a:p>
            <a:pPr>
              <a:lnSpc>
                <a:spcPct val="135000"/>
              </a:lnSpc>
            </a:pPr>
            <a:r>
              <a:rPr lang="zh-CN" altLang="en-US"/>
              <a:t>(3) 正式选拔,根据技术能力来选用和提拔人员。</a:t>
            </a:r>
            <a:endParaRPr lang="zh-CN" altLang="en-US"/>
          </a:p>
          <a:p>
            <a:pPr>
              <a:lnSpc>
                <a:spcPct val="135000"/>
              </a:lnSpc>
            </a:pPr>
            <a:r>
              <a:rPr lang="zh-CN" altLang="en-US"/>
              <a:t>(4) 专业人员的职业定位。</a:t>
            </a:r>
            <a:endParaRPr lang="zh-CN" altLang="en-US"/>
          </a:p>
          <a:p>
            <a:pPr>
              <a:lnSpc>
                <a:spcPct val="135000"/>
              </a:lnSpc>
            </a:pPr>
            <a:r>
              <a:rPr lang="zh-CN" altLang="en-US"/>
              <a:t>(5) 正式的规则及其他控制措施。</a:t>
            </a:r>
            <a:endParaRPr lang="zh-CN" altLang="en-US"/>
          </a:p>
          <a:p>
            <a:pPr>
              <a:lnSpc>
                <a:spcPct val="135000"/>
              </a:lnSpc>
            </a:pPr>
            <a:r>
              <a:rPr lang="zh-CN" altLang="en-US"/>
              <a:t>(6) 非个人化。</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832485" y="337820"/>
            <a:ext cx="347535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目</a:t>
            </a:r>
            <a:r>
              <a:rPr lang="en-US" altLang="zh-CN"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录  </a:t>
            </a:r>
            <a:r>
              <a:rPr lang="en-US" altLang="zh-CN" sz="3200" b="1" dirty="0">
                <a:solidFill>
                  <a:schemeClr val="bg1"/>
                </a:solidFill>
                <a:latin typeface="Arial" panose="020B0604020202020204" pitchFamily="34" charset="0"/>
                <a:ea typeface="黑体" panose="02010609060101010101" pitchFamily="49" charset="-122"/>
              </a:rPr>
              <a:t>content</a:t>
            </a:r>
            <a:endParaRPr lang="en-US" altLang="zh-CN" sz="3200" b="1" dirty="0">
              <a:solidFill>
                <a:schemeClr val="bg1"/>
              </a:solidFill>
              <a:latin typeface="Arial" panose="020B0604020202020204" pitchFamily="34" charset="0"/>
              <a:ea typeface="黑体" panose="02010609060101010101" pitchFamily="49" charset="-122"/>
            </a:endParaRPr>
          </a:p>
        </p:txBody>
      </p:sp>
      <p:grpSp>
        <p:nvGrpSpPr>
          <p:cNvPr id="10" name="组合 9"/>
          <p:cNvGrpSpPr/>
          <p:nvPr/>
        </p:nvGrpSpPr>
        <p:grpSpPr>
          <a:xfrm>
            <a:off x="957580" y="1743075"/>
            <a:ext cx="6431280" cy="2767330"/>
            <a:chOff x="5313" y="3179"/>
            <a:chExt cx="10128" cy="4358"/>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第一节　早期的管理思想</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7" name="矩形 28"/>
            <p:cNvSpPr>
              <a:spLocks noChangeArrowheads="1"/>
            </p:cNvSpPr>
            <p:nvPr/>
          </p:nvSpPr>
          <p:spPr bwMode="auto">
            <a:xfrm>
              <a:off x="5313" y="4331"/>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第二节　泰勒与科学管理理论</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9" name="矩形 26"/>
            <p:cNvSpPr>
              <a:spLocks noChangeArrowheads="1"/>
            </p:cNvSpPr>
            <p:nvPr/>
          </p:nvSpPr>
          <p:spPr bwMode="auto">
            <a:xfrm>
              <a:off x="5313" y="5497"/>
              <a:ext cx="8734"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第三节　法约尔与一般管理理论</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71" name="矩形 32"/>
            <p:cNvSpPr>
              <a:spLocks noChangeArrowheads="1"/>
            </p:cNvSpPr>
            <p:nvPr/>
          </p:nvSpPr>
          <p:spPr bwMode="auto">
            <a:xfrm>
              <a:off x="5313" y="6702"/>
              <a:ext cx="10128"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第四节　韦伯与理想的行政集权制理论</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韦伯与理想的行政集权制理论</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理想组织形式的组织结构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在理想的行政集权制理论中,韦伯把理想的组织形式即行政组织的组织结构分为3个层次(见图2-2)。</a:t>
            </a:r>
            <a:endParaRPr lang="zh-CN" altLang="en-US"/>
          </a:p>
        </p:txBody>
      </p:sp>
      <p:pic>
        <p:nvPicPr>
          <p:cNvPr id="88" name="2-2.jpg" descr="id:2147493106;FounderCES"/>
          <p:cNvPicPr>
            <a:picLocks noChangeAspect="1"/>
          </p:cNvPicPr>
          <p:nvPr/>
        </p:nvPicPr>
        <p:blipFill>
          <a:blip r:embed="rId1"/>
          <a:stretch>
            <a:fillRect/>
          </a:stretch>
        </p:blipFill>
        <p:spPr>
          <a:xfrm>
            <a:off x="2548890" y="2844800"/>
            <a:ext cx="5311775" cy="2385695"/>
          </a:xfrm>
          <a:prstGeom prst="rect">
            <a:avLst/>
          </a:prstGeom>
        </p:spPr>
      </p:pic>
      <p:sp>
        <p:nvSpPr>
          <p:cNvPr id="102" name="文本框 101"/>
          <p:cNvSpPr txBox="1"/>
          <p:nvPr/>
        </p:nvSpPr>
        <p:spPr>
          <a:xfrm>
            <a:off x="2665095" y="5422265"/>
            <a:ext cx="5080000" cy="437515"/>
          </a:xfrm>
          <a:prstGeom prst="rect">
            <a:avLst/>
          </a:prstGeom>
          <a:noFill/>
          <a:ln w="9525">
            <a:noFill/>
          </a:ln>
        </p:spPr>
        <p:txBody>
          <a:bodyPr>
            <a:spAutoFit/>
          </a:bodyPr>
          <a:p>
            <a:pPr indent="0" algn="ctr">
              <a:lnSpc>
                <a:spcPct val="125000"/>
              </a:lnSpc>
              <a:spcBef>
                <a:spcPts val="300"/>
              </a:spcBef>
              <a:spcAft>
                <a:spcPts val="300"/>
              </a:spcAft>
              <a:buClrTx/>
              <a:buSzTx/>
              <a:buFontTx/>
              <a:buNone/>
            </a:pPr>
            <a:r>
              <a:rPr lang="zh-CN" altLang="en-US" b="0"/>
              <a:t>图2-2　行政组织的组织结构</a:t>
            </a:r>
            <a:endParaRPr lang="zh-CN" altLang="en-US" b="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韦伯与理想的行政集权制理论</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对韦伯管理思想的评价</a:t>
            </a:r>
            <a:endParaRPr lang="zh-CN" altLang="zh-CN" sz="2600" b="1" dirty="0">
              <a:latin typeface="黑体" panose="02010609060101010101" pitchFamily="49" charset="-122"/>
              <a:ea typeface="黑体" panose="02010609060101010101" pitchFamily="49" charset="-122"/>
            </a:endParaRPr>
          </a:p>
          <a:p>
            <a:r>
              <a:rPr lang="zh-CN" altLang="en-US"/>
              <a:t>韦伯的理想的行政集权制理论反映了当时德国从封建主义向资本主义过渡的要求。他总结了在大型组织中的实践经验,为资本主义的发展提供了一种稳定、严密、高效、合乎理性的管理体系理论;同时,也为管理理论的创新做出了巨大贡献。韦伯的理想的行政集权制理论的构想,在现代社会中的各类大型组织中仍然存在,虽然他构想的高度理性乃至刻板的官僚组织形式在今天的流行程度有所下降。现代社会的正常运行离不开各类官僚组织(如现代工业、各类教育和科研机构、医院、公用事业服务)的正常经营。从这个意义上说,韦伯的观点成功经受住了时间的检验。</a:t>
            </a:r>
            <a:endParaRPr lang="zh-CN" altLang="en-US"/>
          </a:p>
          <a:p>
            <a:r>
              <a:rPr lang="zh-CN" altLang="en-US"/>
              <a:t>当然,理想的行政集权制理论并不是十全十美的管理理论,也不如韦伯所宣称的那么有效,这一理想模式存在明显的缺陷。很多管理者认为,理想的行政集权制组织会阻碍员工个人的创造性,限制组织对高度动态变化的环境的快速响应能力。但即便如此,由于企业组织在规模和复杂程度上的发展,官僚组织的组织管理原则在资源配置和使用上仍有指导价值。</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早期的管理思想</a:t>
            </a:r>
            <a:endParaRPr lang="zh-CN" altLang="en-US"/>
          </a:p>
        </p:txBody>
      </p:sp>
      <p:sp>
        <p:nvSpPr>
          <p:cNvPr id="3" name="内容占位符 2"/>
          <p:cNvSpPr>
            <a:spLocks noGrp="1"/>
          </p:cNvSpPr>
          <p:nvPr>
            <p:ph idx="1"/>
          </p:nvPr>
        </p:nvSpPr>
        <p:spPr/>
        <p:txBody>
          <a:bodyPr>
            <a:normAutofit fontScale="90000"/>
          </a:bodyPr>
          <a:p>
            <a:pPr marL="0" algn="l" eaLnBrk="0" fontAlgn="base" hangingPunct="0">
              <a:spcBef>
                <a:spcPct val="20000"/>
              </a:spcBef>
              <a:buClrTx/>
              <a:buSzTx/>
              <a:buFontTx/>
              <a:buNone/>
            </a:pPr>
            <a:r>
              <a:rPr lang="zh-CN" altLang="zh-CN" sz="2890" b="1" dirty="0">
                <a:latin typeface="黑体" panose="02010609060101010101" pitchFamily="49" charset="-122"/>
                <a:ea typeface="黑体" panose="02010609060101010101" pitchFamily="49" charset="-122"/>
              </a:rPr>
              <a:t>一、 古代管理思想</a:t>
            </a:r>
            <a:endParaRPr lang="zh-CN" altLang="zh-CN" sz="2890" b="1" dirty="0">
              <a:latin typeface="黑体" panose="02010609060101010101" pitchFamily="49" charset="-122"/>
              <a:ea typeface="黑体" panose="02010609060101010101" pitchFamily="49" charset="-122"/>
            </a:endParaRPr>
          </a:p>
          <a:p>
            <a:pPr marL="0" algn="just">
              <a:buClrTx/>
              <a:buSzTx/>
              <a:buFontTx/>
              <a:buNone/>
            </a:pPr>
            <a:r>
              <a:rPr lang="en-US" altLang="zh-CN" sz="2445" b="1" dirty="0">
                <a:latin typeface="楷体" panose="02010609060101010101" pitchFamily="49" charset="-122"/>
                <a:ea typeface="楷体" panose="02010609060101010101" pitchFamily="49" charset="-122"/>
                <a:cs typeface="楷体" panose="02010609060101010101" pitchFamily="49" charset="-122"/>
              </a:rPr>
              <a:t>(一) 早期文明的管理实践与思想</a:t>
            </a:r>
            <a:endParaRPr lang="en-US" altLang="zh-CN" sz="2445" b="1" dirty="0">
              <a:latin typeface="楷体" panose="02010609060101010101" pitchFamily="49" charset="-122"/>
              <a:ea typeface="楷体" panose="02010609060101010101" pitchFamily="49" charset="-122"/>
              <a:cs typeface="楷体" panose="02010609060101010101" pitchFamily="49" charset="-122"/>
            </a:endParaRPr>
          </a:p>
          <a:p>
            <a:pPr>
              <a:spcBef>
                <a:spcPts val="0"/>
              </a:spcBef>
              <a:spcAft>
                <a:spcPts val="0"/>
              </a:spcAft>
            </a:pPr>
            <a:r>
              <a:rPr lang="zh-CN" altLang="en-US" sz="2000"/>
              <a:t>大约在5000年前,活跃在美索不达米亚(两河流域)的苏美尔人创建了一种类似“公司”性质的管理机构,用来统一管理庙宇,并实现了把宗教礼仪活动与世俗活动分开、各由一名高级祭司负责的双头控制制度。与此同时,他们还发明了文字,并在泥板上记录账目,以便管理庙宇中的财物。这可以被视为最早的管理控制系统和库存账目记录系统。</a:t>
            </a:r>
            <a:endParaRPr lang="zh-CN" altLang="en-US" sz="2000"/>
          </a:p>
          <a:p>
            <a:pPr>
              <a:spcBef>
                <a:spcPts val="0"/>
              </a:spcBef>
              <a:spcAft>
                <a:spcPts val="0"/>
              </a:spcAft>
            </a:pPr>
            <a:r>
              <a:rPr lang="zh-CN" altLang="en-US" sz="2000"/>
              <a:t>古巴比伦人对管理思想的演进也做出了重大贡献。古埃及约在公元前27世纪到公元前22世纪之间建造了大批金字塔,其中的一些工程技术问题至今仍是不解之谜。</a:t>
            </a:r>
            <a:endParaRPr lang="zh-CN" altLang="en-US" sz="2000"/>
          </a:p>
          <a:p>
            <a:pPr>
              <a:spcBef>
                <a:spcPts val="0"/>
              </a:spcBef>
              <a:spcAft>
                <a:spcPts val="0"/>
              </a:spcAft>
            </a:pPr>
            <a:r>
              <a:rPr lang="zh-CN" altLang="en-US" sz="2000"/>
              <a:t>古罗马人继承与发扬了古希腊的管理思想。最著名的代表者是罗马皇帝戴克利先(Gaius Aurelius Valerius Diocletianus),他于公元284年上台执政后实行了一种“连续授权制”的行政制度。</a:t>
            </a:r>
            <a:endParaRPr lang="zh-CN" altLang="en-US" sz="2000"/>
          </a:p>
          <a:p>
            <a:pPr>
              <a:spcBef>
                <a:spcPts val="0"/>
              </a:spcBef>
              <a:spcAft>
                <a:spcPts val="0"/>
              </a:spcAft>
            </a:pPr>
            <a:r>
              <a:rPr lang="zh-CN" altLang="en-US" sz="2000"/>
              <a:t>中国是文明古国,其深厚的文化底蕴孕育了诸多管理思想,也产生了众多管理思想家。中国的万里长城、大运河,都彰显着人类文明的光辉,也是当时大规模管理活动的结晶。</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早期的管理思想</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中世纪的管理思想</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欧洲文艺复兴时代的作家创造了“中世纪”这个概念,用来描述从罗马帝国的衰落到文艺复兴期间所发生的事情(公元5—15世纪的1000年间)。</a:t>
            </a:r>
            <a:endParaRPr lang="zh-CN" altLang="en-US"/>
          </a:p>
          <a:p>
            <a:r>
              <a:rPr lang="zh-CN" altLang="en-US"/>
              <a:t>其中特别值得一提的是马基雅维利(Niccolo Machiavelli,1469—1527),他是意大利的政治思想家和历史学家,也是中世纪管理思想的集大成者,著有《君主论》《论说集》等书。他的思想被后世称为“马基雅维利主义”,即为结束政治割据,建立强大而统一的国家,君主可以不择手段。他的思想为当时君王管理国家做出了很大的贡献。</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早期的管理思想</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中国古代管理思想</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儒家的管理思想</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儒家思想始于春秋末期,以孔子和孟子为代表,倡导利益一元化的管理体制,在“人性本善”的前提下提出了以仁德为核心、以义与礼为准则、以和与中庸为行为规范的管理思想模式。</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法家的管理思想</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法家的管理思想是春秋战国时期建立在“人性本恶”的前提下,以法制、刑治为主要内容的管理思想体系,主要代表人物有商鞅、申不害、慎到、韩非子等。法家倡导“法、术、势”三位一体的极端专制的中央集权制。</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早期的管理思想</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道家的管理思想</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道家源自春秋战国时期的老子和庄子,《道德经》《庄子》中倡导的“道法自然”“无为而治”,其以弱胜强、以柔克刚、以退为进等思想,被用于中国后世的国家治理、经济、文化、军事等诸多方面。</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《孙子兵法》与战略</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中国在漫长的文明发展过程中,所经历战争之多、规模之大,是世界各国少有的。早在春秋战国时,就经常发生投入几十万军队的大战役。战争给人类带来了死亡和灾难,但也推动了如何治理军队、如何带兵作战的军事思想的发展,产生了许多不朽的军事著作。</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早期的管理思想</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工业革命时期的管理思想</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工业革命的影响及工厂管理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业革命的爆发是以1733年英国约翰·怀特(John Wyatt)发明纺织机为标志的。此后,1765年,詹姆士·瓦特(James Watt)改进了蒸汽机,使之适合机器大工业;1769年,理查德·阿克莱特(Richard Arkwright)建立了最早使用机器的工厂——水利纺纱厂;1785年,埃德蒙·卡特赖特(Edmund Cartwright)发明了动力织机,蒸汽机在工业中的运用进一步扩大。随后,美国、法国、德国、俄国、日本等国也于19世纪先后开始了工业革命。到19世纪三四十年代, 英国基本完成了工业革命,机械化生产遍及工业、交通运输业、采矿业等各部门。工业革命开创了生产力发展的新纪元。</a:t>
            </a:r>
            <a:endParaRPr lang="zh-CN" altLang="en-US"/>
          </a:p>
          <a:p>
            <a:r>
              <a:rPr lang="zh-CN" altLang="en-US"/>
              <a:t>这一时期的管理者(直接受企业主领导的管理者),通常是从工人队伍中提拔起来的没有受过教育的工人,他们被提拔的原因是拥有较高的技能水平或者具有维持纪律和秩序的能力。这一时期的管理相对粗放,虽然也需要考虑现代管理中的计划、组织、领导、控制等管理职能,但当时不存在有关如何进行管理的常用知识体系和正规教育培训。但总体来看,工业革命时期的企业经营更关注技术问题,而不是管理问题。</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第一节　早期的管理思想</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工业革命时期管理思想的代表人物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詹姆士·斯图亚特(James Stewart,1712—1780)</a:t>
            </a:r>
            <a:endParaRPr lang="zh-CN" altLang="en-US"/>
          </a:p>
          <a:p>
            <a:r>
              <a:rPr lang="zh-CN" altLang="en-US"/>
              <a:t>2. 亚当·斯密(Adam Smith,1723—1790)</a:t>
            </a:r>
            <a:endParaRPr lang="zh-CN" altLang="en-US"/>
          </a:p>
          <a:p>
            <a:r>
              <a:rPr lang="zh-CN" altLang="en-US"/>
              <a:t>3. 詹姆士·小瓦特(James Watt Jr.,1769—1819)</a:t>
            </a:r>
            <a:endParaRPr lang="zh-CN" altLang="en-US"/>
          </a:p>
          <a:p>
            <a:r>
              <a:rPr lang="zh-CN" altLang="en-US"/>
              <a:t>4. 罗伯特·欧文(Robert Owen,1771—1858)</a:t>
            </a:r>
            <a:endParaRPr lang="zh-CN" altLang="en-US"/>
          </a:p>
          <a:p>
            <a:r>
              <a:rPr lang="zh-CN" altLang="en-US"/>
              <a:t>5. 查尔斯·巴贝奇(Charles Babbage,1792—1871)</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泰勒与科学管理理论</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泰勒的科学管理理论</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泰勒科学管理思想的提出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泰勒认为,通过确定如何以最有效率的方式完成每项工作并以此制定业绩标准,就可以解决工人磨洋工的问题。问题的关键在于如何为每份工作确定一个公平的日标准。泰勒开始着手测定工人运用现有的设备和材料应能生产多少产品,这就是“科学管理”的开端,即运用科学的实地调查(工时研究)来确定每个工人完成工作任务的最有效方法。泰勒还指出传统的计件工资制缺乏激励效果。他认为,传统计件工资的主要缺陷是将工人当前的产出作为绩效标准,并提出了一个全新的计件工资体系。</a:t>
            </a:r>
            <a:endParaRPr lang="zh-CN" altLang="en-US"/>
          </a:p>
          <a:p>
            <a:r>
              <a:rPr lang="zh-CN" altLang="en-US"/>
              <a:t>泰勒向人们表明,使产量提高的真正潜力并不是“更辛苦地工作”,而是“更聪明地工作”。为了实现这个目标,泰勒说,管理的目标应该是每一个工人: (1) 获得与其能力和体力相匹配的最高等级的工作;(2) 被鼓励向其所在等级中的第一流工人看齐,努力产出最大产量;(3) 当其工作速度达到第一流时,应根据其工作性质,给予超出其所在等级平均工资30%~100%不等的奖励。</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4898</Words>
  <Application>WPS 演示</Application>
  <PresentationFormat>宽屏</PresentationFormat>
  <Paragraphs>167</Paragraphs>
  <Slides>21</Slides>
  <Notes>4</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21</vt:i4>
      </vt:variant>
    </vt:vector>
  </HeadingPairs>
  <TitlesOfParts>
    <vt:vector size="35" baseType="lpstr">
      <vt:lpstr>Arial</vt:lpstr>
      <vt:lpstr>宋体</vt:lpstr>
      <vt:lpstr>Wingdings</vt:lpstr>
      <vt:lpstr>Wingdings</vt:lpstr>
      <vt:lpstr>微软雅黑</vt:lpstr>
      <vt:lpstr>Calibri</vt:lpstr>
      <vt:lpstr>Arial Unicode MS</vt:lpstr>
      <vt:lpstr>汉仪铁线黑-65简</vt:lpstr>
      <vt:lpstr>GungsuhChe</vt:lpstr>
      <vt:lpstr>Malgun Gothic</vt:lpstr>
      <vt:lpstr>黑体</vt:lpstr>
      <vt:lpstr>楷体</vt:lpstr>
      <vt:lpstr>Office 主题​​</vt:lpstr>
      <vt:lpstr>默认设计模板</vt:lpstr>
      <vt:lpstr>PowerPoint 演示文稿</vt:lpstr>
      <vt:lpstr>PowerPoint 演示文稿</vt:lpstr>
      <vt:lpstr>第一节　早期的管理思想</vt:lpstr>
      <vt:lpstr>第一节　早期的管理思想</vt:lpstr>
      <vt:lpstr>第一节　早期的管理思想</vt:lpstr>
      <vt:lpstr>第一节　早期的管理思想</vt:lpstr>
      <vt:lpstr>第一节　早期的管理思想</vt:lpstr>
      <vt:lpstr>第一节　早期的管理思想</vt:lpstr>
      <vt:lpstr>第二节　泰勒与科学管理理论</vt:lpstr>
      <vt:lpstr>第二节　泰勒与科学管理理论</vt:lpstr>
      <vt:lpstr>第二节　泰勒与科学管理理论</vt:lpstr>
      <vt:lpstr>第二节　泰勒与科学管理理论</vt:lpstr>
      <vt:lpstr>第二节　泰勒与科学管理理论</vt:lpstr>
      <vt:lpstr>第三节　法约尔与一般管理理论</vt:lpstr>
      <vt:lpstr>第三节　法约尔与一般管理理论</vt:lpstr>
      <vt:lpstr>第三节　法约尔与一般管理理论</vt:lpstr>
      <vt:lpstr>第三节　法约尔与一般管理理论</vt:lpstr>
      <vt:lpstr>第四节　韦伯与理想的行政集权制理论</vt:lpstr>
      <vt:lpstr>第四节　韦伯与理想的行政集权制理论</vt:lpstr>
      <vt:lpstr>第四节　韦伯与理想的行政集权制理论</vt:lpstr>
      <vt:lpstr>第四节　韦伯与理想的行政集权制理论</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2023-06-22T00:50:43Z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F6C1D68B3F6544509E5FE5B87D8D5F1A</vt:lpwstr>
  </property>
</Properties>
</file>