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6692" y="6356353"/>
            <a:ext cx="2844504"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277475"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755904"/>
            <a:ext cx="12189144" cy="829945"/>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第六章　会计账户分类	</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会计账户按用途和结构分类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二、调整账户</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备抵账户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附加账户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备抵附加账户</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会计账户按用途和结构分类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三、业务账户</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集合分配账户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成本计算账户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汇转账户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财务成果账户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五</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暂记账户</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会计账户按其他标志分类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一、按账户的统驭与被统驭的关系分类</a:t>
            </a:r>
            <a:endParaRPr lang="zh-CN" altLang="zh-CN" sz="2600" b="1" dirty="0">
              <a:latin typeface="黑体" panose="02010609060101010101" pitchFamily="49" charset="-122"/>
              <a:ea typeface="黑体" panose="02010609060101010101" pitchFamily="49" charset="-122"/>
            </a:endParaRPr>
          </a:p>
          <a:p>
            <a:r>
              <a:rPr lang="zh-CN" altLang="zh-CN" dirty="0"/>
              <a:t>账户以统驭与被统驭的关系为标志进行分类</a:t>
            </a:r>
            <a:r>
              <a:rPr lang="en-US" altLang="zh-CN" dirty="0"/>
              <a:t>,</a:t>
            </a:r>
            <a:r>
              <a:rPr lang="zh-CN" altLang="zh-CN" dirty="0"/>
              <a:t>可以分为总分类账户和明细分类账户。其中</a:t>
            </a:r>
            <a:r>
              <a:rPr lang="en-US" altLang="zh-CN" dirty="0"/>
              <a:t>,</a:t>
            </a:r>
            <a:r>
              <a:rPr lang="zh-CN" altLang="zh-CN" dirty="0"/>
              <a:t>总分类账户是指在账户体系中提供总括会计资料的账户</a:t>
            </a:r>
            <a:r>
              <a:rPr lang="en-US" altLang="zh-CN" dirty="0"/>
              <a:t>,</a:t>
            </a:r>
            <a:r>
              <a:rPr lang="zh-CN" altLang="zh-CN" dirty="0"/>
              <a:t>明细分类账户是指在账户体系中为某些总分类账户提供详细会计资料的账户。</a:t>
            </a:r>
            <a:endParaRPr lang="zh-CN" altLang="zh-CN" dirty="0"/>
          </a:p>
          <a:p>
            <a:r>
              <a:rPr lang="zh-CN" altLang="zh-CN" dirty="0"/>
              <a:t>总分类账户和明细分类账户核算的内容是相同的</a:t>
            </a:r>
            <a:r>
              <a:rPr lang="en-US" altLang="zh-CN" dirty="0"/>
              <a:t>,</a:t>
            </a:r>
            <a:r>
              <a:rPr lang="zh-CN" altLang="zh-CN" dirty="0"/>
              <a:t>只是提供的数据资料的详细程度不同。因此</a:t>
            </a:r>
            <a:r>
              <a:rPr lang="en-US" altLang="zh-CN" dirty="0"/>
              <a:t>,</a:t>
            </a:r>
            <a:r>
              <a:rPr lang="zh-CN" altLang="zh-CN" dirty="0"/>
              <a:t>总分类账户提供的总括数据资料</a:t>
            </a:r>
            <a:r>
              <a:rPr lang="en-US" altLang="zh-CN" dirty="0"/>
              <a:t>,</a:t>
            </a:r>
            <a:r>
              <a:rPr lang="zh-CN" altLang="zh-CN" dirty="0"/>
              <a:t>对所属明细分类账户起统驭作用</a:t>
            </a:r>
            <a:r>
              <a:rPr lang="en-US" altLang="zh-CN" dirty="0"/>
              <a:t>;</a:t>
            </a:r>
            <a:r>
              <a:rPr lang="zh-CN" altLang="zh-CN" dirty="0"/>
              <a:t>而明细分类账户提供详细具体的数据资料</a:t>
            </a:r>
            <a:r>
              <a:rPr lang="en-US" altLang="zh-CN" dirty="0"/>
              <a:t>,</a:t>
            </a:r>
            <a:r>
              <a:rPr lang="zh-CN" altLang="zh-CN" dirty="0"/>
              <a:t>对总分类账户起补充说明作用</a:t>
            </a:r>
            <a:r>
              <a:rPr lang="en-US" altLang="zh-CN" dirty="0"/>
              <a:t>,</a:t>
            </a:r>
            <a:r>
              <a:rPr lang="zh-CN" altLang="zh-CN" dirty="0"/>
              <a:t>并受到总分类账户的统驭。</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会计账户按其他标志分类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二、按与会计报表的关系进行分类</a:t>
            </a:r>
            <a:endParaRPr lang="zh-CN" altLang="zh-CN" sz="2600" b="1" dirty="0">
              <a:latin typeface="黑体" panose="02010609060101010101" pitchFamily="49" charset="-122"/>
              <a:ea typeface="黑体" panose="02010609060101010101" pitchFamily="49" charset="-122"/>
            </a:endParaRPr>
          </a:p>
          <a:p>
            <a:r>
              <a:rPr lang="zh-CN" altLang="zh-CN" dirty="0"/>
              <a:t>账户以其与会计报表的关系为标志进行分类</a:t>
            </a:r>
            <a:r>
              <a:rPr lang="en-US" altLang="zh-CN" dirty="0"/>
              <a:t>,</a:t>
            </a:r>
            <a:r>
              <a:rPr lang="zh-CN" altLang="zh-CN" dirty="0"/>
              <a:t>可以分为资产负债表账户和利润表账户两类。这种分类方法以会计要素分类为基础</a:t>
            </a:r>
            <a:r>
              <a:rPr lang="en-US" altLang="zh-CN" dirty="0"/>
              <a:t>,</a:t>
            </a:r>
            <a:r>
              <a:rPr lang="zh-CN" altLang="zh-CN" dirty="0"/>
              <a:t>把反映资产、负债和所有者权益的三类账户构成一组</a:t>
            </a:r>
            <a:r>
              <a:rPr lang="en-US" altLang="zh-CN" dirty="0"/>
              <a:t>,</a:t>
            </a:r>
            <a:r>
              <a:rPr lang="zh-CN" altLang="zh-CN" dirty="0"/>
              <a:t>称为资产负债表账户或实账户</a:t>
            </a:r>
            <a:r>
              <a:rPr lang="en-US" altLang="zh-CN" dirty="0"/>
              <a:t>,</a:t>
            </a:r>
            <a:r>
              <a:rPr lang="zh-CN" altLang="zh-CN" dirty="0"/>
              <a:t>主要反映企业在某一时点的财务状况</a:t>
            </a:r>
            <a:r>
              <a:rPr lang="en-US" altLang="zh-CN" dirty="0"/>
              <a:t>;</a:t>
            </a:r>
            <a:r>
              <a:rPr lang="zh-CN" altLang="zh-CN" dirty="0"/>
              <a:t>把反映收入、费用和利润的三类账户构成为一组</a:t>
            </a:r>
            <a:r>
              <a:rPr lang="en-US" altLang="zh-CN" dirty="0"/>
              <a:t>,</a:t>
            </a:r>
            <a:r>
              <a:rPr lang="zh-CN" altLang="zh-CN" dirty="0"/>
              <a:t>称为利润表账户或虚账户</a:t>
            </a:r>
            <a:r>
              <a:rPr lang="en-US" altLang="zh-CN" dirty="0"/>
              <a:t>,</a:t>
            </a:r>
            <a:r>
              <a:rPr lang="zh-CN" altLang="zh-CN" dirty="0"/>
              <a:t>主要反映企业在一定期间的经营成果。</a:t>
            </a:r>
            <a:endParaRPr lang="zh-CN" altLang="zh-CN" dirty="0"/>
          </a:p>
          <a:p>
            <a:r>
              <a:rPr lang="zh-CN" altLang="zh-CN" dirty="0"/>
              <a:t>资产负债表账户的特点是</a:t>
            </a:r>
            <a:r>
              <a:rPr lang="en-US" altLang="zh-CN" dirty="0"/>
              <a:t>:</a:t>
            </a:r>
            <a:r>
              <a:rPr lang="zh-CN" altLang="zh-CN" dirty="0"/>
              <a:t>期末一般有余额</a:t>
            </a:r>
            <a:r>
              <a:rPr lang="en-US" altLang="zh-CN" dirty="0"/>
              <a:t>,</a:t>
            </a:r>
            <a:r>
              <a:rPr lang="zh-CN" altLang="zh-CN" dirty="0"/>
              <a:t>期末余额是编制资产负债表的资料来源。同时</a:t>
            </a:r>
            <a:r>
              <a:rPr lang="en-US" altLang="zh-CN" dirty="0"/>
              <a:t>,</a:t>
            </a:r>
            <a:r>
              <a:rPr lang="zh-CN" altLang="zh-CN" dirty="0"/>
              <a:t>期末余额还需要结转到下一个会计期间。</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0" y="3"/>
            <a:ext cx="12189778" cy="6955155"/>
          </a:xfrm>
          <a:prstGeom prst="rect">
            <a:avLst/>
          </a:prstGeom>
        </p:spPr>
      </p:pic>
      <p:grpSp>
        <p:nvGrpSpPr>
          <p:cNvPr id="29" name="组合 28"/>
          <p:cNvGrpSpPr/>
          <p:nvPr/>
        </p:nvGrpSpPr>
        <p:grpSpPr>
          <a:xfrm>
            <a:off x="2771417" y="2463802"/>
            <a:ext cx="6371396" cy="2643505"/>
            <a:chOff x="4365" y="3880"/>
            <a:chExt cx="10035" cy="4163"/>
          </a:xfrm>
        </p:grpSpPr>
        <p:pic>
          <p:nvPicPr>
            <p:cNvPr id="19" name="图片 18"/>
            <p:cNvPicPr>
              <a:picLocks noChangeAspect="1"/>
            </p:cNvPicPr>
            <p:nvPr/>
          </p:nvPicPr>
          <p:blipFill>
            <a:blip r:embed="rId2"/>
            <a:stretch>
              <a:fillRect/>
            </a:stretch>
          </p:blipFill>
          <p:spPr>
            <a:xfrm rot="5400000">
              <a:off x="2943" y="5459"/>
              <a:ext cx="3459" cy="615"/>
            </a:xfrm>
            <a:prstGeom prst="rect">
              <a:avLst/>
            </a:prstGeom>
          </p:spPr>
        </p:pic>
        <p:grpSp>
          <p:nvGrpSpPr>
            <p:cNvPr id="28" name="组合 27"/>
            <p:cNvGrpSpPr/>
            <p:nvPr/>
          </p:nvGrpSpPr>
          <p:grpSpPr>
            <a:xfrm>
              <a:off x="4450" y="3880"/>
              <a:ext cx="9950" cy="4163"/>
              <a:chOff x="4450" y="3286"/>
              <a:chExt cx="9950" cy="4163"/>
            </a:xfrm>
          </p:grpSpPr>
          <p:grpSp>
            <p:nvGrpSpPr>
              <p:cNvPr id="27" name="组合 26"/>
              <p:cNvGrpSpPr/>
              <p:nvPr/>
            </p:nvGrpSpPr>
            <p:grpSpPr>
              <a:xfrm>
                <a:off x="4450" y="3286"/>
                <a:ext cx="9950" cy="4163"/>
                <a:chOff x="4450" y="3242"/>
                <a:chExt cx="9950" cy="4163"/>
              </a:xfrm>
            </p:grpSpPr>
            <p:grpSp>
              <p:nvGrpSpPr>
                <p:cNvPr id="25604" name="组合 25603"/>
                <p:cNvGrpSpPr/>
                <p:nvPr/>
              </p:nvGrpSpPr>
              <p:grpSpPr>
                <a:xfrm>
                  <a:off x="4450" y="3242"/>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4322"/>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5417"/>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9" name="组合 25618"/>
                <p:cNvGrpSpPr/>
                <p:nvPr/>
              </p:nvGrpSpPr>
              <p:grpSpPr>
                <a:xfrm>
                  <a:off x="4450" y="6527"/>
                  <a:ext cx="9951" cy="878"/>
                  <a:chOff x="0" y="0"/>
                  <a:chExt cx="3222" cy="288"/>
                </a:xfrm>
              </p:grpSpPr>
              <p:sp>
                <p:nvSpPr>
                  <p:cNvPr id="25620" name="Oval 20"/>
                  <p:cNvSpPr/>
                  <p:nvPr/>
                </p:nvSpPr>
                <p:spPr>
                  <a:xfrm>
                    <a:off x="0" y="69"/>
                    <a:ext cx="144" cy="144"/>
                  </a:xfrm>
                  <a:prstGeom prst="ellipse">
                    <a:avLst/>
                  </a:prstGeom>
                  <a:gradFill rotWithShape="1">
                    <a:gsLst>
                      <a:gs pos="0">
                        <a:schemeClr val="accent1"/>
                      </a:gs>
                      <a:gs pos="100000">
                        <a:srgbClr val="3F7878"/>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21" name="组合 25620"/>
                  <p:cNvGrpSpPr/>
                  <p:nvPr/>
                </p:nvGrpSpPr>
                <p:grpSpPr>
                  <a:xfrm>
                    <a:off x="144" y="0"/>
                    <a:ext cx="3078" cy="288"/>
                    <a:chOff x="0" y="0"/>
                    <a:chExt cx="3078" cy="288"/>
                  </a:xfrm>
                </p:grpSpPr>
                <p:sp>
                  <p:nvSpPr>
                    <p:cNvPr id="25622" name="Line 2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23" name="AutoShape 2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sp>
            <p:nvSpPr>
              <p:cNvPr id="25629" name="Rectangle 29"/>
              <p:cNvSpPr/>
              <p:nvPr/>
            </p:nvSpPr>
            <p:spPr>
              <a:xfrm>
                <a:off x="6002" y="3416"/>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会计账户分类概述</a:t>
                </a:r>
                <a:endParaRPr lang="en-US" altLang="zh-CN" dirty="0">
                  <a:solidFill>
                    <a:prstClr val="black"/>
                  </a:solidFill>
                  <a:latin typeface="Arial" panose="020B0604020202020204" pitchFamily="34" charset="0"/>
                </a:endParaRPr>
              </a:p>
            </p:txBody>
          </p:sp>
          <p:sp>
            <p:nvSpPr>
              <p:cNvPr id="25630" name="Rectangle 30"/>
              <p:cNvSpPr/>
              <p:nvPr/>
            </p:nvSpPr>
            <p:spPr>
              <a:xfrm>
                <a:off x="6002" y="4511"/>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会计账户按经济内容分类</a:t>
                </a:r>
                <a:endParaRPr lang="en-US" altLang="zh-CN" dirty="0">
                  <a:solidFill>
                    <a:prstClr val="black"/>
                  </a:solidFill>
                  <a:latin typeface="Arial" panose="020B0604020202020204" pitchFamily="34" charset="0"/>
                </a:endParaRPr>
              </a:p>
            </p:txBody>
          </p:sp>
          <p:sp>
            <p:nvSpPr>
              <p:cNvPr id="25631" name="Rectangle 31"/>
              <p:cNvSpPr/>
              <p:nvPr/>
            </p:nvSpPr>
            <p:spPr>
              <a:xfrm>
                <a:off x="6002" y="5614"/>
                <a:ext cx="7818" cy="582"/>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会计账户按用途和结构分类</a:t>
                </a:r>
                <a:endParaRPr lang="en-US" altLang="zh-CN" dirty="0">
                  <a:solidFill>
                    <a:prstClr val="black"/>
                  </a:solidFill>
                  <a:latin typeface="Arial" panose="020B0604020202020204" pitchFamily="34" charset="0"/>
                </a:endParaRPr>
              </a:p>
            </p:txBody>
          </p:sp>
          <p:sp>
            <p:nvSpPr>
              <p:cNvPr id="25632" name="Rectangle 32"/>
              <p:cNvSpPr/>
              <p:nvPr/>
            </p:nvSpPr>
            <p:spPr>
              <a:xfrm>
                <a:off x="6002" y="6776"/>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第四节　会计账户按其他标志分类</a:t>
                </a:r>
                <a:endParaRPr lang="en-US" altLang="zh-CN" dirty="0">
                  <a:solidFill>
                    <a:prstClr val="black"/>
                  </a:solidFill>
                  <a:latin typeface="Arial" panose="020B0604020202020204" pitchFamily="34" charset="0"/>
                </a:endParaRPr>
              </a:p>
            </p:txBody>
          </p:sp>
        </p:grpSp>
      </p:grpSp>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会计账户分类概述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一、账户分类的目的</a:t>
            </a:r>
            <a:endParaRPr lang="zh-CN" altLang="zh-CN" sz="2600" b="1" dirty="0">
              <a:latin typeface="黑体" panose="02010609060101010101" pitchFamily="49" charset="-122"/>
              <a:ea typeface="黑体" panose="02010609060101010101" pitchFamily="49" charset="-122"/>
            </a:endParaRPr>
          </a:p>
          <a:p>
            <a:r>
              <a:rPr lang="zh-CN" altLang="zh-CN" dirty="0"/>
              <a:t>为了满足会计信息使用者使用会计信息的需求</a:t>
            </a:r>
            <a:r>
              <a:rPr lang="en-US" altLang="zh-CN" dirty="0"/>
              <a:t>,</a:t>
            </a:r>
            <a:r>
              <a:rPr lang="zh-CN" altLang="zh-CN" dirty="0"/>
              <a:t>需要运用会计科目在会计账簿中开设一系列的账户。每个账户都有其特定的核算内容</a:t>
            </a:r>
            <a:r>
              <a:rPr lang="en-US" altLang="zh-CN" dirty="0"/>
              <a:t>,</a:t>
            </a:r>
            <a:r>
              <a:rPr lang="zh-CN" altLang="zh-CN" dirty="0"/>
              <a:t>只能运用于特定的经济业务的核算</a:t>
            </a:r>
            <a:r>
              <a:rPr lang="en-US" altLang="zh-CN" dirty="0"/>
              <a:t>,</a:t>
            </a:r>
            <a:r>
              <a:rPr lang="zh-CN" altLang="zh-CN" dirty="0"/>
              <a:t>只能对某项经济业务中某一方面的会计数据进行分类记录</a:t>
            </a:r>
            <a:r>
              <a:rPr lang="en-US" altLang="zh-CN" dirty="0"/>
              <a:t>,</a:t>
            </a:r>
            <a:r>
              <a:rPr lang="zh-CN" altLang="zh-CN" dirty="0"/>
              <a:t>只能从某一侧面来反映会计要素的变化及其结果。</a:t>
            </a:r>
            <a:endParaRPr lang="zh-CN" altLang="zh-CN" dirty="0"/>
          </a:p>
          <a:p>
            <a:r>
              <a:rPr lang="zh-CN" altLang="zh-CN" dirty="0"/>
              <a:t>任意一个账户一般不能用其他账户来替代</a:t>
            </a:r>
            <a:r>
              <a:rPr lang="en-US" altLang="zh-CN" dirty="0"/>
              <a:t>,</a:t>
            </a:r>
            <a:r>
              <a:rPr lang="zh-CN" altLang="zh-CN" dirty="0"/>
              <a:t>每个账户都有其独特的经济性质、用途和结构。正因为如此</a:t>
            </a:r>
            <a:r>
              <a:rPr lang="en-US" altLang="zh-CN" dirty="0"/>
              <a:t>,</a:t>
            </a:r>
            <a:r>
              <a:rPr lang="zh-CN" altLang="zh-CN" dirty="0"/>
              <a:t>每个账户才有区别于其他账户的特征和存在的意义。</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会计账户分类概述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二、账户分类的标志</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以经济内容为分类标志</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以用途和结构为分类标志</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以统驭与被统驭关系为分类标志</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以账户与会计报表的关系为分类标志</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会计账户分类概述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三、账户分类的作用</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便于设置完整的账户体系</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全面反映企业经营活动和资金运动情况</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便于设计会计账簿的格式</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便于编制会计报表</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会计账户分类概述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四、账户分类的原则</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规范性原则</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明晰性原则</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有用性原则</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完整性和互斥性相结合的原则</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会计账户按经济内容分类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一、会计账户按经济内容分类的意义</a:t>
            </a:r>
            <a:endParaRPr lang="zh-CN" altLang="zh-CN" sz="2600" b="1" dirty="0">
              <a:latin typeface="黑体" panose="02010609060101010101" pitchFamily="49" charset="-122"/>
              <a:ea typeface="黑体" panose="02010609060101010101" pitchFamily="49" charset="-122"/>
            </a:endParaRPr>
          </a:p>
          <a:p>
            <a:r>
              <a:rPr lang="zh-CN" altLang="zh-CN" dirty="0"/>
              <a:t>账户的经济内容</a:t>
            </a:r>
            <a:r>
              <a:rPr lang="en-US" altLang="zh-CN" dirty="0"/>
              <a:t>,</a:t>
            </a:r>
            <a:r>
              <a:rPr lang="zh-CN" altLang="zh-CN" dirty="0"/>
              <a:t>是指账户所反映的会计对象的具体内容</a:t>
            </a:r>
            <a:r>
              <a:rPr lang="en-US" altLang="zh-CN" dirty="0"/>
              <a:t>,</a:t>
            </a:r>
            <a:r>
              <a:rPr lang="zh-CN" altLang="zh-CN" dirty="0"/>
              <a:t>按账户的经济内容对账户进行分类</a:t>
            </a:r>
            <a:r>
              <a:rPr lang="en-US" altLang="zh-CN" dirty="0"/>
              <a:t>,</a:t>
            </a:r>
            <a:r>
              <a:rPr lang="zh-CN" altLang="zh-CN" dirty="0"/>
              <a:t>就是按账户所反映的会计对象的具体内容对账户进行分类。在借贷记账法下</a:t>
            </a:r>
            <a:r>
              <a:rPr lang="en-US" altLang="zh-CN" dirty="0"/>
              <a:t>,</a:t>
            </a:r>
            <a:r>
              <a:rPr lang="zh-CN" altLang="zh-CN" dirty="0"/>
              <a:t>不同会计对象增减变动的记账方向是不同的</a:t>
            </a:r>
            <a:r>
              <a:rPr lang="en-US" altLang="zh-CN" dirty="0"/>
              <a:t>,</a:t>
            </a:r>
            <a:r>
              <a:rPr lang="zh-CN" altLang="zh-CN" dirty="0"/>
              <a:t>不同的会计对象有不同的账户结构和用途。明确了账户的经济内容</a:t>
            </a:r>
            <a:r>
              <a:rPr lang="en-US" altLang="zh-CN" dirty="0"/>
              <a:t>,</a:t>
            </a:r>
            <a:r>
              <a:rPr lang="zh-CN" altLang="zh-CN" dirty="0"/>
              <a:t>就为明确账户的结构和用途打下了一个良好的基础</a:t>
            </a:r>
            <a:r>
              <a:rPr lang="en-US" altLang="zh-CN" dirty="0"/>
              <a:t>;</a:t>
            </a:r>
            <a:r>
              <a:rPr lang="zh-CN" altLang="zh-CN" dirty="0"/>
              <a:t>另外</a:t>
            </a:r>
            <a:r>
              <a:rPr lang="en-US" altLang="zh-CN" dirty="0"/>
              <a:t>,</a:t>
            </a:r>
            <a:r>
              <a:rPr lang="zh-CN" altLang="zh-CN" dirty="0"/>
              <a:t>不同的会计报表</a:t>
            </a:r>
            <a:r>
              <a:rPr lang="en-US" altLang="zh-CN" dirty="0"/>
              <a:t>,</a:t>
            </a:r>
            <a:r>
              <a:rPr lang="zh-CN" altLang="zh-CN" dirty="0"/>
              <a:t>包含不同的会计要素</a:t>
            </a:r>
            <a:r>
              <a:rPr lang="en-US" altLang="zh-CN" dirty="0"/>
              <a:t>,</a:t>
            </a:r>
            <a:r>
              <a:rPr lang="zh-CN" altLang="zh-CN" dirty="0"/>
              <a:t>明确了账户的经济内容</a:t>
            </a:r>
            <a:r>
              <a:rPr lang="en-US" altLang="zh-CN" dirty="0"/>
              <a:t>,</a:t>
            </a:r>
            <a:r>
              <a:rPr lang="zh-CN" altLang="zh-CN" dirty="0"/>
              <a:t>就能正确掌握会计账户与对应会计报表之间的关系。</a:t>
            </a:r>
            <a:endParaRPr lang="zh-CN" altLang="zh-CN" dirty="0"/>
          </a:p>
          <a:p>
            <a:r>
              <a:rPr lang="zh-CN" altLang="zh-CN" dirty="0"/>
              <a:t>因此</a:t>
            </a:r>
            <a:r>
              <a:rPr lang="en-US" altLang="zh-CN" dirty="0"/>
              <a:t>,</a:t>
            </a:r>
            <a:r>
              <a:rPr lang="zh-CN" altLang="zh-CN" dirty="0"/>
              <a:t>通过对账户按经济内容的分类</a:t>
            </a:r>
            <a:r>
              <a:rPr lang="en-US" altLang="zh-CN" dirty="0"/>
              <a:t>,</a:t>
            </a:r>
            <a:r>
              <a:rPr lang="zh-CN" altLang="zh-CN" dirty="0"/>
              <a:t>可以为更好地运用借贷记账法</a:t>
            </a:r>
            <a:r>
              <a:rPr lang="en-US" altLang="zh-CN" dirty="0"/>
              <a:t>,</a:t>
            </a:r>
            <a:r>
              <a:rPr lang="zh-CN" altLang="zh-CN" dirty="0"/>
              <a:t>确切地了解每类和每个账务具体应核算和监督的内容</a:t>
            </a:r>
            <a:r>
              <a:rPr lang="en-US" altLang="zh-CN" dirty="0"/>
              <a:t>,</a:t>
            </a:r>
            <a:r>
              <a:rPr lang="zh-CN" altLang="zh-CN" dirty="0"/>
              <a:t>设置出适应本单位经营管理需要的科学完整的账户体系</a:t>
            </a:r>
            <a:r>
              <a:rPr lang="en-US" altLang="zh-CN" dirty="0"/>
              <a:t>,</a:t>
            </a:r>
            <a:r>
              <a:rPr lang="zh-CN" altLang="zh-CN" dirty="0"/>
              <a:t>同时为学习账户的其他分类打下基础。</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会计账户按经济内容分类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二、会计账户按经济内容的分类</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资产类账户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负债类账户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所有者权益类账户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损益类账户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五</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利润类账户</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会计账户按用途和结构分类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一、基本账户</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盘存账户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资本账户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结算账户</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跨期摊配账户</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1571</Words>
  <Application>WPS 演示</Application>
  <PresentationFormat>自定义</PresentationFormat>
  <Paragraphs>105</Paragraphs>
  <Slides>13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第一节　会计账户分类概述</vt:lpstr>
      <vt:lpstr>第一节　会计账户分类概述</vt:lpstr>
      <vt:lpstr>第一节　会计账户分类概述</vt:lpstr>
      <vt:lpstr>第一节　会计账户分类概述</vt:lpstr>
      <vt:lpstr>第二节　会计账户按经济内容分类</vt:lpstr>
      <vt:lpstr>第二节　会计账户按经济内容分类</vt:lpstr>
      <vt:lpstr>第三节　会计账户按用途和结构分类</vt:lpstr>
      <vt:lpstr>第三节　会计账户按用途和结构分类</vt:lpstr>
      <vt:lpstr>第三节　会计账户按用途和结构分类</vt:lpstr>
      <vt:lpstr>第四节　会计账户按其他标志分类</vt:lpstr>
      <vt:lpstr>第四节　会计账户按其他标志分类</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2</cp:revision>
  <dcterms:created xsi:type="dcterms:W3CDTF">2021-06-09T02:22:00Z</dcterms:created>
  <dcterms:modified xsi:type="dcterms:W3CDTF">2021-06-09T07:20:31Z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