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91" r:id="rId6"/>
    <p:sldId id="292" r:id="rId7"/>
    <p:sldId id="293" r:id="rId8"/>
    <p:sldId id="294" r:id="rId9"/>
    <p:sldId id="295" r:id="rId10"/>
    <p:sldId id="29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10" y="-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C79FC-D869-4CE2-ADF4-E1F0E2D1CD02}" type="datetimeFigureOut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06D9A-5131-4D91-9DF7-AA46DC4A4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80225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7107" name="文本占位符 180226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47108" name="日期占位符 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zh-CN" altLang="en-US"/>
              <a:t>2007-2-28</a:t>
            </a:r>
          </a:p>
        </p:txBody>
      </p:sp>
      <p:sp>
        <p:nvSpPr>
          <p:cNvPr id="47109" name="页脚占位符 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zh-CN" altLang="en-US"/>
              <a:t>上海财大  杨海燕</a:t>
            </a:r>
          </a:p>
        </p:txBody>
      </p:sp>
      <p:sp>
        <p:nvSpPr>
          <p:cNvPr id="4711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73652C-A07A-4001-803E-6605C2F9ED3B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94209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kern="1200"/>
            </a:lvl1pPr>
          </a:lstStyle>
          <a:p>
            <a:pPr lv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4211" name="副标题 94210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94211"/>
          <p:cNvSpPr>
            <a:spLocks noGrp="1"/>
          </p:cNvSpPr>
          <p:nvPr>
            <p:ph type="dt" sz="half" idx="10"/>
          </p:nvPr>
        </p:nvSpPr>
        <p:spPr>
          <a:xfrm>
            <a:off x="301625" y="6076950"/>
            <a:ext cx="2289175" cy="476250"/>
          </a:xfrm>
        </p:spPr>
        <p:txBody>
          <a:bodyPr anchor="t"/>
          <a:lstStyle>
            <a:lvl1pPr>
              <a:defRPr/>
            </a:lvl1pPr>
          </a:lstStyle>
          <a:p>
            <a:fld id="{C944989F-0EBC-4A45-9AF7-F86547265E57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4212"/>
          <p:cNvSpPr>
            <a:spLocks noGrp="1"/>
          </p:cNvSpPr>
          <p:nvPr>
            <p:ph type="ftr" sz="quarter" idx="11"/>
          </p:nvPr>
        </p:nvSpPr>
        <p:spPr>
          <a:xfrm>
            <a:off x="3124200" y="6076950"/>
            <a:ext cx="2895600" cy="476250"/>
          </a:xfrm>
        </p:spPr>
        <p:txBody>
          <a:bodyPr anchor="t"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4213"/>
          <p:cNvSpPr>
            <a:spLocks noGrp="1"/>
          </p:cNvSpPr>
          <p:nvPr>
            <p:ph type="sldNum" sz="quarter" idx="12"/>
          </p:nvPr>
        </p:nvSpPr>
        <p:spPr>
          <a:xfrm>
            <a:off x="6443663" y="60928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6CEBF6-5744-459F-89A4-CD9C4981EABC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5D362-62FA-4CC9-8504-3D66CADCA445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8D4A0-43A7-48EC-A1B6-061F06A41D72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85800"/>
            <a:ext cx="8543925" cy="51816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0F7582-8EE1-4352-B391-DE835EE7FB2B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9B915-86DF-4A03-B860-6E99EF8AEFE8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7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8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5D0EB-88BA-4469-97E1-0F2466ED1AED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275587-DD0D-47B8-B420-2B923B779057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FFC4C-2781-4471-A95B-1E0E2EB089C9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B3019-C73D-4E35-80DA-0D72045B7424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8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9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6CDC1-5C82-4233-842D-ADA25EA6DFD3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FCCF8-58D2-4E4F-824D-E10EE80E0F56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3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4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310C83-B81C-4A55-B09E-51703361A77A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9BD61-B4AE-4823-912A-45F087A66F8C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93185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93186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3188" name="日期占位符 93187"/>
          <p:cNvSpPr>
            <a:spLocks noGrp="1"/>
          </p:cNvSpPr>
          <p:nvPr>
            <p:ph type="dt" sz="half" idx="2"/>
          </p:nvPr>
        </p:nvSpPr>
        <p:spPr>
          <a:xfrm>
            <a:off x="301625" y="5805488"/>
            <a:ext cx="2289175" cy="6905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 dirty="0"/>
            </a:lvl1pPr>
          </a:lstStyle>
          <a:p>
            <a:fld id="{442B067A-3588-4AEA-8EDA-43844760B41F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93189" name="页脚占位符 93188"/>
          <p:cNvSpPr>
            <a:spLocks noGrp="1"/>
          </p:cNvSpPr>
          <p:nvPr>
            <p:ph type="ftr" sz="quarter" idx="3"/>
          </p:nvPr>
        </p:nvSpPr>
        <p:spPr>
          <a:xfrm>
            <a:off x="3124200" y="5805488"/>
            <a:ext cx="2895600" cy="6905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 dirty="0">
                <a:cs typeface="+mn-ea"/>
              </a:defRPr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93190" name="灯片编号占位符 93189"/>
          <p:cNvSpPr>
            <a:spLocks noGrp="1"/>
          </p:cNvSpPr>
          <p:nvPr>
            <p:ph type="sldNum" sz="quarter" idx="4"/>
          </p:nvPr>
        </p:nvSpPr>
        <p:spPr>
          <a:xfrm>
            <a:off x="6553200" y="5734050"/>
            <a:ext cx="228917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blinds dir="vert"/>
  </p:transition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 noRot="1" noChangeArrowheads="1"/>
          </p:cNvSpPr>
          <p:nvPr>
            <p:ph type="ctrTitle"/>
          </p:nvPr>
        </p:nvSpPr>
        <p:spPr>
          <a:xfrm>
            <a:off x="3995738" y="1844675"/>
            <a:ext cx="4648200" cy="19812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dirty="0" smtClean="0"/>
              <a:t>公 共 经 济 学</a:t>
            </a:r>
            <a:br>
              <a:rPr lang="zh-CN" altLang="en-US" sz="3600" dirty="0" smtClean="0"/>
            </a:br>
            <a:r>
              <a:rPr lang="zh-CN" altLang="en-US" sz="3600" dirty="0" smtClean="0"/>
              <a:t>（财 政 学）</a:t>
            </a:r>
            <a:br>
              <a:rPr lang="zh-CN" altLang="en-US" sz="3600" dirty="0" smtClean="0"/>
            </a:br>
            <a:r>
              <a:rPr lang="en-US" altLang="zh-CN" sz="3600" dirty="0" smtClean="0">
                <a:latin typeface="隶书" pitchFamily="49" charset="-122"/>
              </a:rPr>
              <a:t>Public Finance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72188" y="5000625"/>
            <a:ext cx="2428875" cy="468313"/>
            <a:chOff x="7065" y="1894"/>
            <a:chExt cx="3158" cy="596"/>
          </a:xfrm>
        </p:grpSpPr>
        <p:pic>
          <p:nvPicPr>
            <p:cNvPr id="5124" name="Picture 3" descr="主题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65" y="1894"/>
              <a:ext cx="688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4" descr="主题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" y="1949"/>
              <a:ext cx="2229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行政管理支出与政府行政效率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行政管理费用是政府在履行其职能过程中所耗费的社会资源，是全社会成员必须负担的社会成本。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在政府所能提供的服务数量和质量一定的情况下，行政管理费用即成本是决定政府效率的重要因素。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影响政府行政费用的主要因素：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国家行政管理机构的规模日渐膨胀</a:t>
            </a:r>
            <a:endParaRPr lang="en-US" altLang="zh-CN" dirty="0" smtClean="0"/>
          </a:p>
          <a:p>
            <a:pPr lvl="2"/>
            <a:r>
              <a:rPr lang="zh-CN" altLang="en-US" smtClean="0"/>
              <a:t>缺乏财务预算约束机制及时候的收益成本评价体系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/>
              <a:t>第九章  国防支出与行政管理支出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zh-CN" altLang="en-US" b="1" dirty="0" smtClean="0">
                <a:latin typeface="+mn-ea"/>
              </a:rPr>
              <a:t>引言：本章主题</a:t>
            </a:r>
          </a:p>
          <a:p>
            <a:pPr marL="609600" indent="-609600"/>
            <a:r>
              <a:rPr lang="zh-CN" altLang="en-US" dirty="0" smtClean="0">
                <a:latin typeface="+mn-ea"/>
              </a:rPr>
              <a:t>国防支出和行政管理支出都是为保障政府职能的正常进行所必需的。这两类支出从其竞争性和排斥性两个方面来看，一般都具有纯公共品的特征。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本章目录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hlinkClick r:id="rId2" action="ppaction://hlinksldjump"/>
              </a:rPr>
              <a:t>第一节  国防支出</a:t>
            </a:r>
          </a:p>
          <a:p>
            <a:r>
              <a:rPr lang="zh-CN" altLang="en-US" dirty="0" smtClean="0">
                <a:hlinkClick r:id="" action="ppaction://noaction"/>
              </a:rPr>
              <a:t>第二节  </a:t>
            </a:r>
            <a:r>
              <a:rPr lang="zh-CN" altLang="en-US" dirty="0" smtClean="0">
                <a:hlinkClick r:id="rId2" action="ppaction://hlinksldjump"/>
              </a:rPr>
              <a:t>行政管理支出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上海财经大学</a:t>
            </a:r>
            <a:endParaRPr lang="zh-CN" altLang="en-US" dirty="0"/>
          </a:p>
        </p:txBody>
      </p:sp>
    </p:spTree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国防支出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国防提供的方式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可以把国防提供的方式归为两类：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由政府组织公共生产并进行公共提供；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由私人组织生产并和政府采购制度相结合来进行公共提供。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以上两种方式的优缺点比较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国防支出的效率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国防支出的效率是指在一定的国防经费支出的约束下，如何取得最高的国防效能。在国防建设中，不仅要注意投入的数量，更要重视产出的质量。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为提高国防支出的效率，有必要对每一项国防支出的项目进行成本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收益测算，形成具体的决策。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通过成本收益分析，可以适当调整国防建设中的一系列比例关系，使国防资源得以适当地配置。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国防支出的规模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我国的国防支出规模，与世界其他各国的国防支出情况相比，还是较低的。这种状况和我国奉行的国防支出原则及实际负担能力相关。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从原则上讲，国防支出占财政支出的比例应该有一个适合各国国情的度。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从长期来看，国防实力的大小终究取决于一国综合国力的大小。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国防支出的经济效应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国防</a:t>
            </a:r>
            <a:r>
              <a:rPr lang="zh-CN" altLang="en-US" dirty="0" smtClean="0"/>
              <a:t>支出除了达到一国的政治、军事目的之外，作为一项纯公共品，还会对一国的经济产生一些特殊的“外部效应”。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带动高新技术的发展，促进生产力水平的提高。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拉动一国的需求，刺激经济发展。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行政管理支出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行政管理支出的意义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行政管理支出是政府为行使其最基本的职能所必须花费的一项支出。包括政府各级权力机关、行政管理机关、司法检察机关和外事机构等政府部门履行职能所需的经费。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政府最基本职能：保护产权。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行政管理费是一国为维护市场经济正常运行、维持国家政权存在、开展对外交往等必要的经费。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行政管理支出要保持的几个比例关系：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行政管理支出与经济增长的比例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行政管理支出占财政总收支的比例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行政管理支出与经济建设支出的比例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CC"/>
      </a:lt1>
      <a:dk2>
        <a:srgbClr val="CC3300"/>
      </a:dk2>
      <a:lt2>
        <a:srgbClr val="C0C0C0"/>
      </a:lt2>
      <a:accent1>
        <a:srgbClr val="FFFFCC"/>
      </a:accent1>
      <a:accent2>
        <a:srgbClr val="339933"/>
      </a:accent2>
      <a:accent3>
        <a:srgbClr val="FFFFE2"/>
      </a:accent3>
      <a:accent4>
        <a:srgbClr val="000000"/>
      </a:accent4>
      <a:accent5>
        <a:srgbClr val="FFFFE2"/>
      </a:accent5>
      <a:accent6>
        <a:srgbClr val="2D892D"/>
      </a:accent6>
      <a:hlink>
        <a:srgbClr val="0066FF"/>
      </a:hlink>
      <a:folHlink>
        <a:srgbClr val="6F6F9F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471</TotalTime>
  <Words>593</Words>
  <Application>Microsoft Office PowerPoint</Application>
  <PresentationFormat>全屏显示(4:3)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主题2</vt:lpstr>
      <vt:lpstr>公 共 经 济 学 （财 政 学） Public Finance</vt:lpstr>
      <vt:lpstr>第九章  国防支出与行政管理支出</vt:lpstr>
      <vt:lpstr>本章目录</vt:lpstr>
      <vt:lpstr>国防支出</vt:lpstr>
      <vt:lpstr>幻灯片 5</vt:lpstr>
      <vt:lpstr>幻灯片 6</vt:lpstr>
      <vt:lpstr>幻灯片 7</vt:lpstr>
      <vt:lpstr>行政管理支出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 共 经 济 学 （财 政 学） Public Finance</dc:title>
  <dc:creator>杨海燕</dc:creator>
  <cp:lastModifiedBy>杨海燕</cp:lastModifiedBy>
  <cp:revision>18</cp:revision>
  <dcterms:created xsi:type="dcterms:W3CDTF">2016-09-17T04:13:46Z</dcterms:created>
  <dcterms:modified xsi:type="dcterms:W3CDTF">2016-09-17T12:06:48Z</dcterms:modified>
</cp:coreProperties>
</file>