
<file path=[Content_Types].xml><?xml version="1.0" encoding="utf-8"?>
<Types xmlns="http://schemas.openxmlformats.org/package/2006/content-types">
  <Default Extension="xml" ContentType="application/xml"/>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Override PartName="/customXml/itemProps6.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00"/>
  </p:handoutMasterIdLst>
  <p:sldIdLst>
    <p:sldId id="256" r:id="rId3"/>
    <p:sldId id="278" r:id="rId4"/>
    <p:sldId id="280" r:id="rId5"/>
    <p:sldId id="281" r:id="rId6"/>
    <p:sldId id="353" r:id="rId7"/>
    <p:sldId id="282" r:id="rId8"/>
    <p:sldId id="257" r:id="rId9"/>
    <p:sldId id="283" r:id="rId10"/>
    <p:sldId id="274" r:id="rId11"/>
    <p:sldId id="258" r:id="rId12"/>
    <p:sldId id="301" r:id="rId14"/>
    <p:sldId id="413" r:id="rId15"/>
    <p:sldId id="414" r:id="rId16"/>
    <p:sldId id="415" r:id="rId17"/>
    <p:sldId id="416" r:id="rId18"/>
    <p:sldId id="417" r:id="rId19"/>
    <p:sldId id="418" r:id="rId20"/>
    <p:sldId id="419" r:id="rId21"/>
    <p:sldId id="420" r:id="rId22"/>
    <p:sldId id="421" r:id="rId23"/>
    <p:sldId id="422" r:id="rId24"/>
    <p:sldId id="423" r:id="rId25"/>
    <p:sldId id="424" r:id="rId26"/>
    <p:sldId id="425" r:id="rId27"/>
    <p:sldId id="426" r:id="rId28"/>
    <p:sldId id="427" r:id="rId29"/>
    <p:sldId id="428" r:id="rId30"/>
    <p:sldId id="429" r:id="rId31"/>
    <p:sldId id="430" r:id="rId32"/>
    <p:sldId id="431" r:id="rId33"/>
    <p:sldId id="432" r:id="rId34"/>
    <p:sldId id="433" r:id="rId35"/>
    <p:sldId id="434" r:id="rId36"/>
    <p:sldId id="435" r:id="rId37"/>
    <p:sldId id="436" r:id="rId38"/>
    <p:sldId id="437" r:id="rId39"/>
    <p:sldId id="438" r:id="rId40"/>
    <p:sldId id="439" r:id="rId41"/>
    <p:sldId id="440" r:id="rId42"/>
    <p:sldId id="441" r:id="rId43"/>
    <p:sldId id="442" r:id="rId44"/>
    <p:sldId id="443" r:id="rId45"/>
    <p:sldId id="444" r:id="rId46"/>
    <p:sldId id="445" r:id="rId47"/>
    <p:sldId id="446" r:id="rId48"/>
    <p:sldId id="447" r:id="rId49"/>
    <p:sldId id="448" r:id="rId50"/>
    <p:sldId id="449" r:id="rId51"/>
    <p:sldId id="450" r:id="rId52"/>
    <p:sldId id="451" r:id="rId53"/>
    <p:sldId id="452" r:id="rId54"/>
    <p:sldId id="453" r:id="rId55"/>
    <p:sldId id="454" r:id="rId56"/>
    <p:sldId id="553" r:id="rId57"/>
    <p:sldId id="457" r:id="rId58"/>
    <p:sldId id="458" r:id="rId59"/>
    <p:sldId id="459" r:id="rId60"/>
    <p:sldId id="460" r:id="rId61"/>
    <p:sldId id="461" r:id="rId62"/>
    <p:sldId id="462" r:id="rId63"/>
    <p:sldId id="463" r:id="rId64"/>
    <p:sldId id="464" r:id="rId65"/>
    <p:sldId id="465" r:id="rId66"/>
    <p:sldId id="467" r:id="rId67"/>
    <p:sldId id="468" r:id="rId68"/>
    <p:sldId id="469" r:id="rId69"/>
    <p:sldId id="470" r:id="rId70"/>
    <p:sldId id="471" r:id="rId71"/>
    <p:sldId id="472" r:id="rId72"/>
    <p:sldId id="473" r:id="rId73"/>
    <p:sldId id="474" r:id="rId74"/>
    <p:sldId id="475" r:id="rId75"/>
    <p:sldId id="476" r:id="rId76"/>
    <p:sldId id="477" r:id="rId77"/>
    <p:sldId id="478" r:id="rId78"/>
    <p:sldId id="479" r:id="rId79"/>
    <p:sldId id="533" r:id="rId80"/>
    <p:sldId id="534" r:id="rId81"/>
    <p:sldId id="535" r:id="rId82"/>
    <p:sldId id="536" r:id="rId83"/>
    <p:sldId id="537" r:id="rId84"/>
    <p:sldId id="538" r:id="rId85"/>
    <p:sldId id="539" r:id="rId86"/>
    <p:sldId id="540" r:id="rId87"/>
    <p:sldId id="541" r:id="rId88"/>
    <p:sldId id="542" r:id="rId89"/>
    <p:sldId id="543" r:id="rId90"/>
    <p:sldId id="544" r:id="rId91"/>
    <p:sldId id="545" r:id="rId92"/>
    <p:sldId id="546" r:id="rId93"/>
    <p:sldId id="547" r:id="rId94"/>
    <p:sldId id="548" r:id="rId95"/>
    <p:sldId id="549" r:id="rId96"/>
    <p:sldId id="550" r:id="rId97"/>
    <p:sldId id="551" r:id="rId98"/>
    <p:sldId id="552" r:id="rId9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17" autoAdjust="0"/>
  </p:normalViewPr>
  <p:slideViewPr>
    <p:cSldViewPr>
      <p:cViewPr varScale="1">
        <p:scale>
          <a:sx n="108" d="100"/>
          <a:sy n="108" d="100"/>
        </p:scale>
        <p:origin x="-1680" y="-78"/>
      </p:cViewPr>
      <p:guideLst>
        <p:guide orient="horz" pos="2160"/>
        <p:guide pos="292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96"/>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5" Type="http://schemas.openxmlformats.org/officeDocument/2006/relationships/customXml" Target="../customXml/item1.xml"/><Relationship Id="rId104" Type="http://schemas.openxmlformats.org/officeDocument/2006/relationships/customXmlProps" Target="../customXml/itemProps6.xml"/><Relationship Id="rId103" Type="http://schemas.openxmlformats.org/officeDocument/2006/relationships/tableStyles" Target="tableStyles.xml"/><Relationship Id="rId102" Type="http://schemas.openxmlformats.org/officeDocument/2006/relationships/viewProps" Target="viewProps.xml"/><Relationship Id="rId101" Type="http://schemas.openxmlformats.org/officeDocument/2006/relationships/presProps" Target="presProps.xml"/><Relationship Id="rId100" Type="http://schemas.openxmlformats.org/officeDocument/2006/relationships/handoutMaster" Target="handoutMasters/handout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7.wmf"/><Relationship Id="rId4" Type="http://schemas.openxmlformats.org/officeDocument/2006/relationships/image" Target="../media/image6.wmf"/><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4" Type="http://schemas.openxmlformats.org/officeDocument/2006/relationships/image" Target="../media/image11.wmf"/><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p:spPr>
      </p:sp>
      <p:sp>
        <p:nvSpPr>
          <p:cNvPr id="2969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5D4DC0A-EF2D-4F4E-9BAB-F278CE71BC3F}"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smtClean="0"/>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smtClean="0"/>
              <a:t>单击此处编辑母版标题样式</a:t>
            </a:r>
            <a:endParaRPr lang="en-US"/>
          </a:p>
        </p:txBody>
      </p:sp>
      <p:sp>
        <p:nvSpPr>
          <p:cNvPr id="27" name="内容占位符 26"/>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smtClean="0"/>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smtClean="0"/>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smtClean="0"/>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endParaRPr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smtClean="0"/>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smtClean="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smtClean="0"/>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slide" Target="slide19.xml"/><Relationship Id="rId6" Type="http://schemas.openxmlformats.org/officeDocument/2006/relationships/slide" Target="slide18.xml"/><Relationship Id="rId5" Type="http://schemas.openxmlformats.org/officeDocument/2006/relationships/slide" Target="slide17.xml"/><Relationship Id="rId4" Type="http://schemas.openxmlformats.org/officeDocument/2006/relationships/slide" Target="slide16.xml"/><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 Target="slide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slide" Target="slide25.xml"/><Relationship Id="rId4" Type="http://schemas.openxmlformats.org/officeDocument/2006/relationships/slide" Target="slide24.xml"/><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 Target="slide2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0.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0.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slide" Target="slide29.xml"/><Relationship Id="rId3" Type="http://schemas.openxmlformats.org/officeDocument/2006/relationships/slide" Target="slide28.xml"/><Relationship Id="rId2" Type="http://schemas.openxmlformats.org/officeDocument/2006/relationships/slide" Target="slide27.xml"/><Relationship Id="rId1" Type="http://schemas.openxmlformats.org/officeDocument/2006/relationships/slide" Target="slide2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34.xml"/><Relationship Id="rId2" Type="http://schemas.openxmlformats.org/officeDocument/2006/relationships/slide" Target="slide33.xml"/><Relationship Id="rId1" Type="http://schemas.openxmlformats.org/officeDocument/2006/relationships/slide" Target="slide3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1.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slide" Target="slide38.xml"/><Relationship Id="rId3" Type="http://schemas.openxmlformats.org/officeDocument/2006/relationships/slide" Target="slide37.xml"/><Relationship Id="rId2" Type="http://schemas.openxmlformats.org/officeDocument/2006/relationships/slide" Target="slide36.xml"/><Relationship Id="rId1" Type="http://schemas.openxmlformats.org/officeDocument/2006/relationships/slide" Target="slide3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4.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4.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43.xml"/><Relationship Id="rId1" Type="http://schemas.openxmlformats.org/officeDocument/2006/relationships/slide" Target="slide4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0.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70.xml"/><Relationship Id="rId1" Type="http://schemas.openxmlformats.org/officeDocument/2006/relationships/slide" Target="slide6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6.wmf"/><Relationship Id="rId7" Type="http://schemas.openxmlformats.org/officeDocument/2006/relationships/oleObject" Target="../embeddings/oleObject4.bin"/><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4.wmf"/><Relationship Id="rId3" Type="http://schemas.openxmlformats.org/officeDocument/2006/relationships/oleObject" Target="../embeddings/oleObject2.bin"/><Relationship Id="rId2" Type="http://schemas.openxmlformats.org/officeDocument/2006/relationships/image" Target="../media/image3.wmf"/><Relationship Id="rId12" Type="http://schemas.openxmlformats.org/officeDocument/2006/relationships/vmlDrawing" Target="../drawings/vmlDrawing1.vml"/><Relationship Id="rId11" Type="http://schemas.openxmlformats.org/officeDocument/2006/relationships/slideLayout" Target="../slideLayouts/slideLayout2.xml"/><Relationship Id="rId10" Type="http://schemas.openxmlformats.org/officeDocument/2006/relationships/image" Target="../media/image7.wmf"/><Relationship Id="rId1" Type="http://schemas.openxmlformats.org/officeDocument/2006/relationships/oleObject" Target="../embeddings/oleObject1.bin"/></Relationships>
</file>

<file path=ppt/slides/_rels/slide7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1.wmf"/><Relationship Id="rId7" Type="http://schemas.openxmlformats.org/officeDocument/2006/relationships/oleObject" Target="../embeddings/oleObject9.bin"/><Relationship Id="rId6" Type="http://schemas.openxmlformats.org/officeDocument/2006/relationships/image" Target="../media/image10.wmf"/><Relationship Id="rId5" Type="http://schemas.openxmlformats.org/officeDocument/2006/relationships/oleObject" Target="../embeddings/oleObject8.bin"/><Relationship Id="rId4" Type="http://schemas.openxmlformats.org/officeDocument/2006/relationships/image" Target="../media/image9.wmf"/><Relationship Id="rId3" Type="http://schemas.openxmlformats.org/officeDocument/2006/relationships/oleObject" Target="../embeddings/oleObject7.bin"/><Relationship Id="rId2" Type="http://schemas.openxmlformats.org/officeDocument/2006/relationships/image" Target="../media/image8.wmf"/><Relationship Id="rId10" Type="http://schemas.openxmlformats.org/officeDocument/2006/relationships/vmlDrawing" Target="../drawings/vmlDrawing2.vml"/><Relationship Id="rId1" Type="http://schemas.openxmlformats.org/officeDocument/2006/relationships/oleObject" Target="../embeddings/oleObject6.bin"/></Relationships>
</file>

<file path=ppt/slides/_rels/slide76.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oleObject" Target="../embeddings/oleObject12.bin"/><Relationship Id="rId4" Type="http://schemas.openxmlformats.org/officeDocument/2006/relationships/image" Target="../media/image13.wmf"/><Relationship Id="rId3" Type="http://schemas.openxmlformats.org/officeDocument/2006/relationships/oleObject" Target="../embeddings/oleObject11.bin"/><Relationship Id="rId2" Type="http://schemas.openxmlformats.org/officeDocument/2006/relationships/image" Target="../media/image12.wmf"/><Relationship Id="rId1" Type="http://schemas.openxmlformats.org/officeDocument/2006/relationships/oleObject" Target="../embeddings/oleObject10.bin"/></Relationships>
</file>

<file path=ppt/slides/_rels/slide77.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2.xml"/><Relationship Id="rId7" Type="http://schemas.openxmlformats.org/officeDocument/2006/relationships/image" Target="../media/image18.png"/><Relationship Id="rId6" Type="http://schemas.openxmlformats.org/officeDocument/2006/relationships/image" Target="../media/image17.wmf"/><Relationship Id="rId5" Type="http://schemas.openxmlformats.org/officeDocument/2006/relationships/oleObject" Target="../embeddings/oleObject15.bin"/><Relationship Id="rId4" Type="http://schemas.openxmlformats.org/officeDocument/2006/relationships/image" Target="../media/image16.wmf"/><Relationship Id="rId3" Type="http://schemas.openxmlformats.org/officeDocument/2006/relationships/oleObject" Target="../embeddings/oleObject14.bin"/><Relationship Id="rId2" Type="http://schemas.openxmlformats.org/officeDocument/2006/relationships/image" Target="../media/image15.wmf"/><Relationship Id="rId1" Type="http://schemas.openxmlformats.org/officeDocument/2006/relationships/oleObject" Target="../embeddings/oleObject13.bin"/></Relationships>
</file>

<file path=ppt/slides/_rels/slide78.xml.rels><?xml version="1.0" encoding="UTF-8" standalone="yes"?>
<Relationships xmlns="http://schemas.openxmlformats.org/package/2006/relationships"><Relationship Id="rId9" Type="http://schemas.openxmlformats.org/officeDocument/2006/relationships/oleObject" Target="../embeddings/oleObject20.bin"/><Relationship Id="rId8" Type="http://schemas.openxmlformats.org/officeDocument/2006/relationships/image" Target="../media/image22.wmf"/><Relationship Id="rId7" Type="http://schemas.openxmlformats.org/officeDocument/2006/relationships/oleObject" Target="../embeddings/oleObject19.bin"/><Relationship Id="rId6" Type="http://schemas.openxmlformats.org/officeDocument/2006/relationships/image" Target="../media/image21.wmf"/><Relationship Id="rId5" Type="http://schemas.openxmlformats.org/officeDocument/2006/relationships/oleObject" Target="../embeddings/oleObject18.bin"/><Relationship Id="rId4" Type="http://schemas.openxmlformats.org/officeDocument/2006/relationships/image" Target="../media/image20.wmf"/><Relationship Id="rId3" Type="http://schemas.openxmlformats.org/officeDocument/2006/relationships/oleObject" Target="../embeddings/oleObject17.bin"/><Relationship Id="rId2" Type="http://schemas.openxmlformats.org/officeDocument/2006/relationships/image" Target="../media/image19.wmf"/><Relationship Id="rId14" Type="http://schemas.openxmlformats.org/officeDocument/2006/relationships/vmlDrawing" Target="../drawings/vmlDrawing5.vml"/><Relationship Id="rId13" Type="http://schemas.openxmlformats.org/officeDocument/2006/relationships/slideLayout" Target="../slideLayouts/slideLayout2.xml"/><Relationship Id="rId12" Type="http://schemas.openxmlformats.org/officeDocument/2006/relationships/image" Target="../media/image24.wmf"/><Relationship Id="rId11" Type="http://schemas.openxmlformats.org/officeDocument/2006/relationships/oleObject" Target="../embeddings/oleObject21.bin"/><Relationship Id="rId10" Type="http://schemas.openxmlformats.org/officeDocument/2006/relationships/image" Target="../media/image23.wmf"/><Relationship Id="rId1" Type="http://schemas.openxmlformats.org/officeDocument/2006/relationships/oleObject" Target="../embeddings/oleObject16.bin"/></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tags" Target="../tags/tag3.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smtClean="0"/>
              <a:t>第七章  决策</a:t>
            </a: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625" y="214290"/>
            <a:ext cx="8258175" cy="1082675"/>
          </a:xfrm>
        </p:spPr>
        <p:txBody>
          <a:bodyPr rtlCol="0">
            <a:normAutofit fontScale="90000"/>
          </a:bodyPr>
          <a:lstStyle/>
          <a:p>
            <a:pPr eaLnBrk="1" fontAlgn="auto" hangingPunct="1">
              <a:spcAft>
                <a:spcPts val="0"/>
              </a:spcAft>
              <a:defRPr/>
            </a:pPr>
            <a:br>
              <a:rPr lang="en-US" altLang="zh-CN" sz="2700" dirty="0" smtClean="0"/>
            </a:br>
            <a:br>
              <a:rPr lang="en-US" altLang="zh-CN" sz="2700" dirty="0" smtClean="0"/>
            </a:br>
            <a:r>
              <a:rPr lang="zh-CN" altLang="en-US" dirty="0" smtClean="0"/>
              <a:t>第一节 决策概述</a:t>
            </a:r>
            <a:br>
              <a:rPr lang="zh-CN" altLang="en-US" dirty="0" smtClean="0"/>
            </a:br>
            <a:endParaRPr lang="zh-CN" altLang="en-US" dirty="0"/>
          </a:p>
        </p:txBody>
      </p:sp>
      <p:sp>
        <p:nvSpPr>
          <p:cNvPr id="15363" name="内容占位符 2"/>
          <p:cNvSpPr>
            <a:spLocks noGrp="1"/>
          </p:cNvSpPr>
          <p:nvPr>
            <p:ph idx="1"/>
          </p:nvPr>
        </p:nvSpPr>
        <p:spPr>
          <a:xfrm>
            <a:off x="442595" y="1202690"/>
            <a:ext cx="8229600" cy="5324475"/>
          </a:xfrm>
        </p:spPr>
        <p:txBody>
          <a:bodyPr/>
          <a:lstStyle/>
          <a:p>
            <a:pPr marL="0" indent="0" eaLnBrk="1" hangingPunct="1">
              <a:buFont typeface="Wingdings" panose="05000000000000000000" pitchFamily="2" charset="2"/>
              <a:buNone/>
            </a:pPr>
            <a:r>
              <a:rPr lang="en-US" altLang="zh-CN" sz="2400" smtClean="0">
                <a:latin typeface="+mn-ea"/>
                <a:cs typeface="+mn-ea"/>
              </a:rPr>
              <a:t>    </a:t>
            </a:r>
            <a:r>
              <a:rPr lang="zh-CN" altLang="en-US" sz="2400" smtClean="0">
                <a:latin typeface="+mn-ea"/>
                <a:cs typeface="+mn-ea"/>
              </a:rPr>
              <a:t>本书将决策定义为：</a:t>
            </a:r>
            <a:r>
              <a:rPr lang="zh-CN" altLang="en-US" sz="2400" b="1" smtClean="0">
                <a:latin typeface="+mn-ea"/>
                <a:cs typeface="+mn-ea"/>
              </a:rPr>
              <a:t>决策是管理者为了实现某种目标而对未来一定时期内有关活动的方向、内容及方式进行选择或调整的过程。</a:t>
            </a:r>
            <a:endParaRPr lang="zh-CN" altLang="en-US" sz="2400" b="1" smtClean="0">
              <a:latin typeface="+mn-ea"/>
              <a:cs typeface="+mn-ea"/>
            </a:endParaRPr>
          </a:p>
          <a:p>
            <a:pPr marL="0" indent="0" eaLnBrk="1" hangingPunct="1">
              <a:buFont typeface="Wingdings" panose="05000000000000000000" pitchFamily="2" charset="2"/>
              <a:buNone/>
            </a:pPr>
            <a:r>
              <a:rPr lang="zh-CN" altLang="en-US" sz="2400" smtClean="0">
                <a:latin typeface="+mn-ea"/>
                <a:cs typeface="+mn-ea"/>
              </a:rPr>
              <a:t>从决策的含义可以看出：</a:t>
            </a:r>
            <a:endParaRPr lang="zh-CN" altLang="en-US" sz="2400" smtClean="0">
              <a:latin typeface="+mn-ea"/>
              <a:cs typeface="+mn-ea"/>
            </a:endParaRPr>
          </a:p>
          <a:p>
            <a:pPr marL="0" indent="0" eaLnBrk="1" hangingPunct="1">
              <a:buFont typeface="Wingdings" panose="05000000000000000000" pitchFamily="2" charset="2"/>
              <a:buNone/>
            </a:pPr>
            <a:r>
              <a:rPr lang="zh-CN" altLang="en-US" sz="2400" smtClean="0">
                <a:latin typeface="+mn-ea"/>
                <a:cs typeface="+mn-ea"/>
              </a:rPr>
              <a:t>(一)决策具有目标性，决策是为了实现一定的目标而制定的。</a:t>
            </a:r>
            <a:endParaRPr lang="zh-CN" altLang="en-US" sz="2400" smtClean="0">
              <a:latin typeface="+mn-ea"/>
              <a:cs typeface="+mn-ea"/>
            </a:endParaRPr>
          </a:p>
          <a:p>
            <a:pPr marL="0" indent="0" eaLnBrk="1" hangingPunct="1">
              <a:buFont typeface="Wingdings" panose="05000000000000000000" pitchFamily="2" charset="2"/>
              <a:buNone/>
            </a:pPr>
            <a:r>
              <a:rPr lang="zh-CN" altLang="en-US" sz="2400" smtClean="0">
                <a:latin typeface="+mn-ea"/>
                <a:cs typeface="+mn-ea"/>
              </a:rPr>
              <a:t>(二)决策具有风险性，决策是针对未来一定时期的活动，即             未来未知的活动，因此决策具有一定的风险性。</a:t>
            </a:r>
            <a:endParaRPr lang="zh-CN" altLang="en-US" sz="2400" smtClean="0">
              <a:latin typeface="+mn-ea"/>
              <a:cs typeface="+mn-ea"/>
            </a:endParaRPr>
          </a:p>
          <a:p>
            <a:pPr marL="0" indent="0" eaLnBrk="1" hangingPunct="1">
              <a:buFont typeface="Wingdings" panose="05000000000000000000" pitchFamily="2" charset="2"/>
              <a:buNone/>
            </a:pPr>
            <a:r>
              <a:rPr lang="zh-CN" altLang="en-US" sz="2400" smtClean="0">
                <a:latin typeface="+mn-ea"/>
                <a:cs typeface="+mn-ea"/>
              </a:rPr>
              <a:t>(三)决策不仅涉及活动的方向，还涉及活动的内容及方式。</a:t>
            </a:r>
            <a:endParaRPr lang="zh-CN" altLang="en-US" sz="2400" smtClean="0">
              <a:latin typeface="+mn-ea"/>
              <a:cs typeface="+mn-ea"/>
            </a:endParaRPr>
          </a:p>
          <a:p>
            <a:pPr marL="0" indent="0" eaLnBrk="1" hangingPunct="1">
              <a:buFont typeface="Wingdings" panose="05000000000000000000" pitchFamily="2" charset="2"/>
              <a:buNone/>
            </a:pPr>
            <a:r>
              <a:rPr lang="zh-CN" altLang="en-US" sz="2400" smtClean="0">
                <a:latin typeface="+mn-ea"/>
                <a:cs typeface="+mn-ea"/>
              </a:rPr>
              <a:t>(四)决策不仅包括活动的选择，而且也包括活动的调整。</a:t>
            </a:r>
            <a:endParaRPr lang="zh-CN" altLang="en-US" sz="2400" smtClean="0">
              <a:latin typeface="+mn-ea"/>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wedge">
                                      <p:cBhvr>
                                        <p:cTn id="7" dur="20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 calcmode="lin" valueType="num">
                                      <p:cBhvr>
                                        <p:cTn id="12"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5363">
                                            <p:txEl>
                                              <p:pRg st="1" end="1"/>
                                            </p:txEl>
                                          </p:spTgt>
                                        </p:tgtEl>
                                        <p:attrNameLst>
                                          <p:attrName>ppt_h</p:attrName>
                                        </p:attrNameLst>
                                      </p:cBhvr>
                                      <p:tavLst>
                                        <p:tav tm="0">
                                          <p:val>
                                            <p:fltVal val="0"/>
                                          </p:val>
                                        </p:tav>
                                        <p:tav tm="100000">
                                          <p:val>
                                            <p:strVal val="#ppt_h"/>
                                          </p:val>
                                        </p:tav>
                                      </p:tavLst>
                                    </p:anim>
                                    <p:anim calcmode="lin" valueType="num">
                                      <p:cBhvr>
                                        <p:cTn id="14" dur="500" fill="hold"/>
                                        <p:tgtEl>
                                          <p:spTgt spid="15363">
                                            <p:txEl>
                                              <p:pRg st="1" end="1"/>
                                            </p:txEl>
                                          </p:spTgt>
                                        </p:tgtEl>
                                        <p:attrNameLst>
                                          <p:attrName>style.rotation</p:attrName>
                                        </p:attrNameLst>
                                      </p:cBhvr>
                                      <p:tavLst>
                                        <p:tav tm="0">
                                          <p:val>
                                            <p:fltVal val="360"/>
                                          </p:val>
                                        </p:tav>
                                        <p:tav tm="100000">
                                          <p:val>
                                            <p:fltVal val="0"/>
                                          </p:val>
                                        </p:tav>
                                      </p:tavLst>
                                    </p:anim>
                                    <p:animEffect transition="in" filter="fade">
                                      <p:cBhvr>
                                        <p:cTn id="15" dur="500"/>
                                        <p:tgtEl>
                                          <p:spTgt spid="1536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20" dur="500"/>
                                        <p:tgtEl>
                                          <p:spTgt spid="1536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Effect transition="in" filter="blinds(horizontal)">
                                      <p:cBhvr>
                                        <p:cTn id="25" dur="500"/>
                                        <p:tgtEl>
                                          <p:spTgt spid="1536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30" dur="500"/>
                                        <p:tgtEl>
                                          <p:spTgt spid="1536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5363">
                                            <p:txEl>
                                              <p:pRg st="5" end="5"/>
                                            </p:txEl>
                                          </p:spTgt>
                                        </p:tgtEl>
                                        <p:attrNameLst>
                                          <p:attrName>style.visibility</p:attrName>
                                        </p:attrNameLst>
                                      </p:cBhvr>
                                      <p:to>
                                        <p:strVal val="visible"/>
                                      </p:to>
                                    </p:set>
                                    <p:animEffect transition="in" filter="blinds(horizontal)">
                                      <p:cBhvr>
                                        <p:cTn id="35"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决策概述</a:t>
            </a:r>
            <a:endParaRPr lang="zh-CN" altLang="en-US"/>
          </a:p>
        </p:txBody>
      </p:sp>
      <p:sp>
        <p:nvSpPr>
          <p:cNvPr id="3" name="内容占位符 2"/>
          <p:cNvSpPr>
            <a:spLocks noGrp="1"/>
          </p:cNvSpPr>
          <p:nvPr>
            <p:ph idx="1"/>
          </p:nvPr>
        </p:nvSpPr>
        <p:spPr>
          <a:xfrm>
            <a:off x="304800" y="1166178"/>
            <a:ext cx="8686800" cy="4525962"/>
          </a:xfrm>
        </p:spPr>
        <p:txBody>
          <a:bodyPr/>
          <a:lstStyle/>
          <a:p>
            <a:r>
              <a:rPr lang="zh-CN" altLang="en-US"/>
              <a:t>二、决策的原则</a:t>
            </a:r>
            <a:endParaRPr lang="zh-CN" altLang="en-US"/>
          </a:p>
          <a:p>
            <a:r>
              <a:rPr lang="zh-CN" altLang="en-US"/>
              <a:t>     科学合理的决策必须遵循一定的原则而制定，这些原则主要有以下几个：</a:t>
            </a:r>
            <a:r>
              <a:rPr lang="zh-CN" altLang="en-US" b="1">
                <a:hlinkClick r:id="" action="ppaction://hlinkshowjump?jump=nextslide"/>
              </a:rPr>
              <a:t>效益原则</a:t>
            </a:r>
            <a:r>
              <a:rPr lang="zh-CN" altLang="en-US"/>
              <a:t>、</a:t>
            </a:r>
            <a:r>
              <a:rPr lang="zh-CN" altLang="en-US" b="1">
                <a:hlinkClick r:id="rId1" action="ppaction://hlinksldjump"/>
              </a:rPr>
              <a:t>系统原则</a:t>
            </a:r>
            <a:r>
              <a:rPr lang="zh-CN" altLang="en-US"/>
              <a:t>、</a:t>
            </a:r>
            <a:r>
              <a:rPr lang="zh-CN" altLang="en-US" b="1">
                <a:hlinkClick r:id="rId2" action="ppaction://hlinksldjump"/>
              </a:rPr>
              <a:t>目标原则</a:t>
            </a:r>
            <a:r>
              <a:rPr lang="zh-CN" altLang="en-US"/>
              <a:t>、</a:t>
            </a:r>
            <a:r>
              <a:rPr lang="zh-CN" altLang="en-US" b="1">
                <a:hlinkClick r:id="rId3" action="ppaction://hlinksldjump"/>
              </a:rPr>
              <a:t>可行原则</a:t>
            </a:r>
            <a:r>
              <a:rPr lang="zh-CN" altLang="en-US"/>
              <a:t>、</a:t>
            </a:r>
            <a:r>
              <a:rPr lang="zh-CN" altLang="en-US" b="1">
                <a:hlinkClick r:id="rId4" action="ppaction://hlinksldjump"/>
              </a:rPr>
              <a:t>满意原则</a:t>
            </a:r>
            <a:r>
              <a:rPr lang="zh-CN" altLang="en-US"/>
              <a:t>、</a:t>
            </a:r>
            <a:r>
              <a:rPr lang="zh-CN" altLang="en-US" b="1">
                <a:hlinkClick r:id="rId5" action="ppaction://hlinksldjump"/>
              </a:rPr>
              <a:t>弹性原则</a:t>
            </a:r>
            <a:r>
              <a:rPr lang="zh-CN" altLang="en-US"/>
              <a:t>、</a:t>
            </a:r>
            <a:r>
              <a:rPr lang="zh-CN" altLang="en-US" b="1">
                <a:hlinkClick r:id="rId6" action="ppaction://hlinksldjump"/>
              </a:rPr>
              <a:t>科学原则</a:t>
            </a:r>
            <a:r>
              <a:rPr lang="zh-CN" altLang="en-US"/>
              <a:t>。</a:t>
            </a:r>
            <a:endParaRPr lang="zh-CN" altLang="en-US"/>
          </a:p>
          <a:p>
            <a:r>
              <a:rPr lang="zh-CN" altLang="en-US"/>
              <a:t>     决策的这些原则是指导决策活动的基本原则，而不是决策过程中某个环节或个别决策类型的具体原则。只有认真掌握这些决策原则的基本精神，紧密联系实践，才能科学决策，不断提高决策水平。</a:t>
            </a:r>
            <a:endParaRPr lang="zh-CN" altLang="en-US"/>
          </a:p>
        </p:txBody>
      </p:sp>
      <p:sp>
        <p:nvSpPr>
          <p:cNvPr id="4" name="动作按钮: 前进或下一项 3">
            <a:hlinkClick r:id="rId7" action="ppaction://hlinksldjump"/>
          </p:cNvPr>
          <p:cNvSpPr/>
          <p:nvPr/>
        </p:nvSpPr>
        <p:spPr>
          <a:xfrm>
            <a:off x="7684135" y="6126480"/>
            <a:ext cx="86423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zh-CN" altLang="en-US">
                <a:sym typeface="+mn-ea"/>
              </a:rPr>
            </a:br>
            <a:r>
              <a:rPr lang="zh-CN" altLang="en-US" sz="4000">
                <a:sym typeface="+mn-ea"/>
              </a:rPr>
              <a:t>第一节  决策概述</a:t>
            </a:r>
            <a:br>
              <a:rPr lang="zh-CN" altLang="en-US"/>
            </a:br>
            <a:endParaRPr lang="zh-CN" altLang="en-US"/>
          </a:p>
        </p:txBody>
      </p:sp>
      <p:sp>
        <p:nvSpPr>
          <p:cNvPr id="3" name="内容占位符 2"/>
          <p:cNvSpPr>
            <a:spLocks noGrp="1"/>
          </p:cNvSpPr>
          <p:nvPr>
            <p:ph idx="1"/>
          </p:nvPr>
        </p:nvSpPr>
        <p:spPr/>
        <p:txBody>
          <a:bodyPr/>
          <a:lstStyle/>
          <a:p>
            <a:r>
              <a:rPr lang="zh-CN" altLang="en-US"/>
              <a:t>(一)效益原则</a:t>
            </a:r>
            <a:endParaRPr lang="zh-CN" altLang="en-US"/>
          </a:p>
          <a:p>
            <a:r>
              <a:rPr lang="zh-CN" altLang="en-US"/>
              <a:t>    效益原则研究的是决策所花的代价和取得的效益之间的关系，即研究投入与产出的关系。决策必须以经济效益为中心，并且要把经济效益同社会效益结合起来，以较小的劳动消耗和物资消耗取得最大的成果。如果一项决策所花的代价大于所得，那么这项决策是不科学的。</a:t>
            </a:r>
            <a:endParaRPr lang="zh-CN" altLang="en-US"/>
          </a:p>
        </p:txBody>
      </p:sp>
      <p:sp>
        <p:nvSpPr>
          <p:cNvPr id="4" name="动作按钮: 前进或下一项 3">
            <a:hlinkClick r:id="rId1" action="ppaction://hlinksldjump"/>
          </p:cNvPr>
          <p:cNvSpPr/>
          <p:nvPr/>
        </p:nvSpPr>
        <p:spPr>
          <a:xfrm>
            <a:off x="7380605" y="5661025"/>
            <a:ext cx="791845" cy="4324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(二)系统原则</a:t>
            </a:r>
            <a:endParaRPr lang="zh-CN" altLang="en-US"/>
          </a:p>
          <a:p>
            <a:r>
              <a:rPr lang="zh-CN" altLang="en-US"/>
              <a:t>    系统原则，也称为整体原则，它要求把决策对象视为一个系统，以系统整体目标的优化为准绳，协调系统中各分系统之间的相互关系，使系统完整、平衡。因此，在决策时，应该将各分系统的特性放到系统的整体中去权衡，以系统整体的总目标来协调各分系统的目标。</a:t>
            </a:r>
            <a:endParaRPr lang="zh-CN" altLang="en-US"/>
          </a:p>
        </p:txBody>
      </p:sp>
      <p:sp>
        <p:nvSpPr>
          <p:cNvPr id="4" name="动作按钮: 前进或下一项 3">
            <a:hlinkClick r:id="rId1" action="ppaction://hlinksldjump"/>
          </p:cNvPr>
          <p:cNvSpPr/>
          <p:nvPr/>
        </p:nvSpPr>
        <p:spPr>
          <a:xfrm>
            <a:off x="7524750" y="5733415"/>
            <a:ext cx="789940" cy="3460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(三)目标原则</a:t>
            </a:r>
            <a:endParaRPr lang="zh-CN" altLang="en-US"/>
          </a:p>
          <a:p>
            <a:r>
              <a:rPr lang="zh-CN" altLang="en-US" sz="2800"/>
              <a:t>    决策必须具有明确的、具体的目标，目标既是决策的起点，也是决策最终要实现的目的。任何决策都是为了实现某种目标进行的，没有目标，人们将难以对未来的活动方向、内容和方式做出选择和调整。可以说，没有目标就难以拟订关于未来的行动方案，也无从评价和比较这些行动方案，更无法对行动效果进行检查。目标既是决策的起点，也是决策最终要实现的目的。目标原则要求决策的目标应该具有相对的稳定性，目标一旦确定下来，不应轻易改动。</a:t>
            </a:r>
            <a:endParaRPr lang="zh-CN" altLang="en-US" sz="2800"/>
          </a:p>
        </p:txBody>
      </p:sp>
      <p:sp>
        <p:nvSpPr>
          <p:cNvPr id="4" name="动作按钮: 前进或下一项 3">
            <a:hlinkClick r:id="rId1" action="ppaction://hlinksldjump"/>
          </p:cNvPr>
          <p:cNvSpPr/>
          <p:nvPr/>
        </p:nvSpPr>
        <p:spPr>
          <a:xfrm>
            <a:off x="7812405" y="6236970"/>
            <a:ext cx="648335" cy="3600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4765"/>
            <a:ext cx="8686800" cy="4785360"/>
          </a:xfrm>
        </p:spPr>
        <p:txBody>
          <a:bodyPr/>
          <a:lstStyle/>
          <a:p>
            <a:r>
              <a:rPr lang="zh-CN" altLang="en-US"/>
              <a:t>(四)可行原则</a:t>
            </a:r>
            <a:endParaRPr lang="zh-CN" altLang="en-US"/>
          </a:p>
          <a:p>
            <a:r>
              <a:rPr lang="zh-CN" altLang="en-US" sz="2400"/>
              <a:t>    决策的目的是为了指导未来的行动，由于任何决策在实施时都需要利用一定的资源，包括人力、物力和财力等，因此，决策方案的拟订和选择，必须考虑采取行动的必要性以及实施条件的限制，使决策的实施具有可行性。</a:t>
            </a:r>
            <a:endParaRPr lang="zh-CN" altLang="en-US" sz="2400"/>
          </a:p>
          <a:p>
            <a:r>
              <a:rPr lang="zh-CN" altLang="en-US" sz="2400"/>
              <a:t>    可行原则的基本要求是以辩证唯物主义为指导思想，运用自然科学和社会科学的手段，寻找能达到决策目标的一切方案，并分析这些方案的利弊，以便最后抉择。可行性分析是可行原则的外在表现，是决策活动的重要环节。只有经过可行性分析论证后选定的决策方案，才是有较大把握实现的方案。掌握可行原则必须认真分析、研究制约因素，包括自然条件的制约和决策本身目标系统的制约。</a:t>
            </a:r>
            <a:endParaRPr lang="zh-CN" altLang="en-US" sz="2400"/>
          </a:p>
        </p:txBody>
      </p:sp>
      <p:sp>
        <p:nvSpPr>
          <p:cNvPr id="4" name="动作按钮: 前进或下一项 3">
            <a:hlinkClick r:id="rId1" action="ppaction://hlinksldjump"/>
          </p:cNvPr>
          <p:cNvSpPr/>
          <p:nvPr/>
        </p:nvSpPr>
        <p:spPr>
          <a:xfrm>
            <a:off x="7596505" y="6093460"/>
            <a:ext cx="575945" cy="3600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5400"/>
            <a:ext cx="8686800" cy="5109210"/>
          </a:xfrm>
        </p:spPr>
        <p:txBody>
          <a:bodyPr/>
          <a:lstStyle/>
          <a:p>
            <a:r>
              <a:rPr lang="zh-CN" altLang="en-US"/>
              <a:t>(五)满意原则</a:t>
            </a:r>
            <a:endParaRPr lang="zh-CN" altLang="en-US"/>
          </a:p>
          <a:p>
            <a:r>
              <a:rPr lang="zh-CN" altLang="en-US" sz="2400"/>
              <a:t>    选择活动方案的原则是满意原则，而非最优原则。最优原则往往只是理论上幻想，因为它要求：决策者了解与组织活动有关的全部信息；决策者能正确地辨识全部信息的有用性，了解其价值，并能根据此制定出没有疏漏的行动方案；决策者能够准确地计算每个方案在未来的执行结果。</a:t>
            </a:r>
            <a:endParaRPr lang="zh-CN" altLang="en-US" sz="2400"/>
          </a:p>
          <a:p>
            <a:r>
              <a:rPr lang="zh-CN" altLang="en-US" sz="2400"/>
              <a:t>    然而，在管理过程中，这些条件是难以具备的。首先，决策是面向未来的，而未来不可避免地包含着不确定性。其次，人们也很难识别出所有可能实现目标的备选方案。另外，由于信息、时间和确定性的局限也使管理者难以做到最佳。“没有最好，只有更好”。管理者通常采纳一个令人满意的，即在目前环境中是足够好的行动方案。</a:t>
            </a:r>
            <a:endParaRPr lang="zh-CN" altLang="en-US" sz="2400"/>
          </a:p>
        </p:txBody>
      </p:sp>
      <p:sp>
        <p:nvSpPr>
          <p:cNvPr id="4" name="动作按钮: 前进或下一项 3">
            <a:hlinkClick r:id="rId1" action="ppaction://hlinksldjump"/>
          </p:cNvPr>
          <p:cNvSpPr/>
          <p:nvPr/>
        </p:nvSpPr>
        <p:spPr>
          <a:xfrm>
            <a:off x="7956550" y="6165215"/>
            <a:ext cx="504190" cy="3600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228600" y="1494790"/>
            <a:ext cx="8686800" cy="4924425"/>
          </a:xfrm>
        </p:spPr>
        <p:txBody>
          <a:bodyPr/>
          <a:lstStyle/>
          <a:p>
            <a:r>
              <a:rPr lang="zh-CN" altLang="en-US"/>
              <a:t>(六)弹性原则</a:t>
            </a:r>
            <a:endParaRPr lang="zh-CN" altLang="en-US"/>
          </a:p>
          <a:p>
            <a:r>
              <a:rPr lang="zh-CN" altLang="en-US" sz="2800"/>
              <a:t>    </a:t>
            </a:r>
            <a:r>
              <a:rPr lang="zh-CN" altLang="en-US" sz="2400"/>
              <a:t>决策必须具有可靠性和稳定性。但是，不管决策可靠性程度多高，决策在实施过程中也可能发生特殊情况，从而无法实现预期的目标。因此，决策必须具有弹性。决策的弹性主要体现在两个方面： 一是决策的目标要留有余地；二是决策要有后备方案，或者是方案易于转化以适应不测事件的发生，避免给企业带来重大的损失。决策不是瞬间的行动，而是一个过程:从决策目标的确定，到行动方案的拟订、评价和选择，这本身就是一个包含了许多工作、由众多人员参与的过程，并且这个过程是一个动态的不断循环的过程。在这个动态过程中，具有弹性的决策方案才有更好的适应性与应变力。</a:t>
            </a:r>
            <a:endParaRPr lang="zh-CN" altLang="en-US" sz="2400"/>
          </a:p>
        </p:txBody>
      </p:sp>
      <p:sp>
        <p:nvSpPr>
          <p:cNvPr id="4" name="动作按钮: 前进或下一项 3">
            <a:hlinkClick r:id="rId1" action="ppaction://hlinksldjump"/>
          </p:cNvPr>
          <p:cNvSpPr/>
          <p:nvPr/>
        </p:nvSpPr>
        <p:spPr>
          <a:xfrm>
            <a:off x="7668260" y="6165215"/>
            <a:ext cx="576580" cy="3600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173480"/>
            <a:ext cx="8686800" cy="4906645"/>
          </a:xfrm>
        </p:spPr>
        <p:txBody>
          <a:bodyPr/>
          <a:lstStyle/>
          <a:p>
            <a:r>
              <a:rPr lang="zh-CN" altLang="en-US"/>
              <a:t>(七)科学原则</a:t>
            </a:r>
            <a:endParaRPr lang="zh-CN" altLang="en-US"/>
          </a:p>
          <a:p>
            <a:r>
              <a:rPr lang="zh-CN" altLang="en-US" sz="2800"/>
              <a:t>    科学原则是一系列决策原则的综合体现。现代科学技术，特别是信息论、系统论、控制论的兴起，为决策从经验到科学创造了条件，决策者的决策活动产生了质的飞跃。决策者在决策过程中广泛应用先进的科学思想、理论和技术，尊重事物发展客观规律，为决策提供可靠的客观依据，降低决策风险，提高决策质量。</a:t>
            </a:r>
            <a:endParaRPr lang="zh-CN" altLang="en-US" sz="2800"/>
          </a:p>
          <a:p>
            <a:r>
              <a:rPr lang="zh-CN" altLang="en-US" sz="2800"/>
              <a:t>    决策的这些原则是指导决策活动的基本原则，而不是决策过程中某个环节或个别决策类型的具体原则。只有认真掌握这些决策原则的基本精神，紧密联系实践，才能科学决策，不断提高决策水平。</a:t>
            </a:r>
            <a:endParaRPr lang="zh-CN" altLang="en-US" sz="2800"/>
          </a:p>
        </p:txBody>
      </p:sp>
      <p:sp>
        <p:nvSpPr>
          <p:cNvPr id="4" name="动作按钮: 前进或下一项 3">
            <a:hlinkClick r:id="rId1" action="ppaction://hlinksldjump"/>
          </p:cNvPr>
          <p:cNvSpPr/>
          <p:nvPr/>
        </p:nvSpPr>
        <p:spPr>
          <a:xfrm>
            <a:off x="8157845" y="6309360"/>
            <a:ext cx="504190" cy="28765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zh-CN" altLang="en-US">
                <a:sym typeface="+mn-ea"/>
              </a:rPr>
            </a:br>
            <a:r>
              <a:rPr lang="zh-CN" altLang="en-US" sz="4000">
                <a:sym typeface="+mn-ea"/>
              </a:rPr>
              <a:t>第一节  决策概述</a:t>
            </a:r>
            <a:br>
              <a:rPr lang="zh-CN" altLang="en-US"/>
            </a:br>
            <a:endParaRPr lang="zh-CN" altLang="en-US"/>
          </a:p>
        </p:txBody>
      </p:sp>
      <p:sp>
        <p:nvSpPr>
          <p:cNvPr id="3" name="内容占位符 2"/>
          <p:cNvSpPr>
            <a:spLocks noGrp="1"/>
          </p:cNvSpPr>
          <p:nvPr>
            <p:ph idx="1"/>
          </p:nvPr>
        </p:nvSpPr>
        <p:spPr/>
        <p:txBody>
          <a:bodyPr/>
          <a:lstStyle/>
          <a:p>
            <a:r>
              <a:rPr lang="zh-CN" altLang="en-US"/>
              <a:t>三、决策的作用</a:t>
            </a:r>
            <a:endParaRPr lang="zh-CN" altLang="en-US"/>
          </a:p>
          <a:p>
            <a:r>
              <a:rPr lang="zh-CN" altLang="en-US"/>
              <a:t>    西蒙认为管理就是决策，以此强调决策对于管理的重要性。斯蒂芬·罗宾斯曾指出：“决策对管理者每一方面工作的重要性是怎么强调也不过分的，因为决策几乎渗透于所有主要的管理职能中 ”。可见决策正确与否，是管理成败的关键。</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学习目标（知识点、技能点</a:t>
            </a:r>
            <a:r>
              <a:rPr lang="zh-CN" altLang="en-US" dirty="0"/>
              <a:t>）</a:t>
            </a:r>
            <a:endParaRPr lang="zh-CN" altLang="en-US" dirty="0"/>
          </a:p>
        </p:txBody>
      </p:sp>
      <p:sp>
        <p:nvSpPr>
          <p:cNvPr id="3" name="内容占位符 2"/>
          <p:cNvSpPr>
            <a:spLocks noGrp="1"/>
          </p:cNvSpPr>
          <p:nvPr>
            <p:ph idx="1"/>
          </p:nvPr>
        </p:nvSpPr>
        <p:spPr/>
        <p:txBody>
          <a:bodyPr/>
          <a:lstStyle/>
          <a:p>
            <a:r>
              <a:rPr lang="en-US" altLang="zh-CN" dirty="0" smtClean="0"/>
              <a:t>1.</a:t>
            </a:r>
            <a:r>
              <a:rPr lang="zh-CN" altLang="zh-CN" dirty="0" smtClean="0"/>
              <a:t>了解决策的含义、作用与过程</a:t>
            </a:r>
            <a:endParaRPr lang="zh-CN" altLang="zh-CN" dirty="0" smtClean="0"/>
          </a:p>
          <a:p>
            <a:r>
              <a:rPr lang="en-US" altLang="zh-CN" dirty="0" smtClean="0"/>
              <a:t>2.</a:t>
            </a:r>
            <a:r>
              <a:rPr lang="zh-CN" altLang="zh-CN" dirty="0" smtClean="0"/>
              <a:t>熟悉决策的类型</a:t>
            </a:r>
            <a:endParaRPr lang="zh-CN" altLang="zh-CN" dirty="0" smtClean="0"/>
          </a:p>
          <a:p>
            <a:r>
              <a:rPr lang="en-US" altLang="zh-CN" dirty="0" smtClean="0"/>
              <a:t>3.</a:t>
            </a:r>
            <a:r>
              <a:rPr lang="zh-CN" altLang="zh-CN" dirty="0" smtClean="0"/>
              <a:t>掌握决策的方法与适用范围</a:t>
            </a:r>
            <a:endParaRPr lang="zh-CN" altLang="zh-CN" dirty="0" smtClean="0"/>
          </a:p>
          <a:p>
            <a:endParaRPr lang="zh-CN" altLang="en-US" dirty="0"/>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160145"/>
            <a:ext cx="8686800" cy="4919980"/>
          </a:xfrm>
        </p:spPr>
        <p:txBody>
          <a:bodyPr/>
          <a:lstStyle/>
          <a:p>
            <a:r>
              <a:rPr lang="en-US" altLang="zh-CN"/>
              <a:t>    </a:t>
            </a:r>
            <a:r>
              <a:rPr lang="zh-CN" altLang="en-US"/>
              <a:t>决策在管理中的地位和作用主要体现在以下四</a:t>
            </a:r>
            <a:r>
              <a:rPr lang="zh-CN" altLang="en-US"/>
              <a:t>个方面：</a:t>
            </a:r>
            <a:endParaRPr lang="zh-CN" altLang="en-US"/>
          </a:p>
          <a:p>
            <a:r>
              <a:rPr lang="zh-CN" altLang="en-US"/>
              <a:t>(一)</a:t>
            </a:r>
            <a:r>
              <a:rPr lang="zh-CN" altLang="en-US">
                <a:hlinkClick r:id="rId1" action="ppaction://hlinksldjump"/>
              </a:rPr>
              <a:t>决策是管理的首要职能</a:t>
            </a:r>
            <a:endParaRPr lang="zh-CN" altLang="en-US"/>
          </a:p>
          <a:p>
            <a:r>
              <a:rPr lang="zh-CN" altLang="en-US"/>
              <a:t>(二)</a:t>
            </a:r>
            <a:r>
              <a:rPr lang="zh-CN" altLang="en-US">
                <a:hlinkClick r:id="rId2" action="ppaction://hlinksldjump"/>
              </a:rPr>
              <a:t>决策是各级管理者的主要工作</a:t>
            </a:r>
            <a:endParaRPr lang="zh-CN" altLang="en-US"/>
          </a:p>
          <a:p>
            <a:r>
              <a:rPr lang="zh-CN" altLang="en-US"/>
              <a:t>(三)</a:t>
            </a:r>
            <a:r>
              <a:rPr lang="zh-CN" altLang="en-US">
                <a:hlinkClick r:id="rId3" action="ppaction://hlinksldjump"/>
              </a:rPr>
              <a:t>决策正确与否决定着组织行动的成败</a:t>
            </a:r>
            <a:endParaRPr lang="zh-CN" altLang="en-US"/>
          </a:p>
          <a:p>
            <a:r>
              <a:rPr lang="zh-CN" altLang="en-US"/>
              <a:t>(四)</a:t>
            </a:r>
            <a:r>
              <a:rPr lang="zh-CN" altLang="en-US">
                <a:hlinkClick r:id="rId4" action="ppaction://hlinksldjump"/>
              </a:rPr>
              <a:t>决策是行为的依据</a:t>
            </a:r>
            <a:endParaRPr lang="zh-CN" altLang="en-US"/>
          </a:p>
        </p:txBody>
      </p:sp>
      <p:sp>
        <p:nvSpPr>
          <p:cNvPr id="4" name="动作按钮: 前进或下一项 3">
            <a:hlinkClick r:id="rId5" action="ppaction://hlinksldjump"/>
          </p:cNvPr>
          <p:cNvSpPr/>
          <p:nvPr/>
        </p:nvSpPr>
        <p:spPr>
          <a:xfrm>
            <a:off x="6876415" y="5733415"/>
            <a:ext cx="864235" cy="50355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4765"/>
            <a:ext cx="8686800" cy="4785360"/>
          </a:xfrm>
        </p:spPr>
        <p:txBody>
          <a:bodyPr/>
          <a:lstStyle/>
          <a:p>
            <a:r>
              <a:rPr lang="zh-CN" altLang="en-US"/>
              <a:t>决策是管理的首要职能</a:t>
            </a:r>
            <a:endParaRPr lang="zh-CN" altLang="en-US"/>
          </a:p>
          <a:p>
            <a:r>
              <a:rPr lang="zh-CN" altLang="en-US" sz="2400"/>
              <a:t>    决策成为管理的首要职能可以从以下三个方面说明： 首先，决策理论的发展使决策成为管理的首要职能。美国肯塔基大学的教授约瑟夫·L·梅西（Massie,J.L）在1979 年出版的《管理学基础》一书中，将管理职能划分为决策、计划、组织、控制、通信与指挥。他强调了决策的作用，认为管理者的主要任务是进行决策，而不必亲自去做某项具体的工作。其次，市场经济的发展使决策成为管理的首要职能。由于市场范围的扩大、市场风险的增加、环境复杂性和动荡程度的增强，决策成为管理的首要职能。再次，管理的实践活动使决策成为管理的首要职能。管理作为指导实践活动的措施和手段，目的是为实践活动服务的。管理的实践活动不仅要求决策贯穿于管理活动的始终，而且要求在管理活动中首先要进行决策。</a:t>
            </a:r>
            <a:endParaRPr lang="zh-CN" altLang="en-US" sz="2400"/>
          </a:p>
        </p:txBody>
      </p:sp>
      <p:sp>
        <p:nvSpPr>
          <p:cNvPr id="4" name="动作按钮: 前进或下一项 3">
            <a:hlinkClick r:id="rId1" action="ppaction://hlinksldjump"/>
          </p:cNvPr>
          <p:cNvSpPr/>
          <p:nvPr/>
        </p:nvSpPr>
        <p:spPr>
          <a:xfrm>
            <a:off x="7524750" y="6410960"/>
            <a:ext cx="791845" cy="3600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188085"/>
            <a:ext cx="8686800" cy="4892040"/>
          </a:xfrm>
        </p:spPr>
        <p:txBody>
          <a:bodyPr/>
          <a:lstStyle/>
          <a:p>
            <a:r>
              <a:rPr lang="zh-CN" altLang="en-US"/>
              <a:t>决策是各级管理者的主要工作</a:t>
            </a:r>
            <a:endParaRPr lang="zh-CN" altLang="en-US"/>
          </a:p>
          <a:p>
            <a:r>
              <a:rPr lang="zh-CN" altLang="en-US" sz="2800"/>
              <a:t>    不同的管理人员从事不同的管理工作，各类管理人员在从事管理活动时，首先进行的就是决策工作。因此，无论是高层管理者，中层管理者，还是基层管理者，决策都是他们的主要工作。高层管理者主要从事的是战略决策。通过战略决策决定企业的经营目标、经营方针和长远规划等；中层管理者主要从事战术决策。通过战术决策决定实施战略决策的具体方案，保证企业经营目标的实现；基层管理者主要从事业务决策。通过业务决策决定执行战术决策的具体方案，保证日常生产经营活动的顺利进行。</a:t>
            </a:r>
            <a:endParaRPr lang="zh-CN" altLang="en-US" sz="2800"/>
          </a:p>
        </p:txBody>
      </p:sp>
      <p:sp>
        <p:nvSpPr>
          <p:cNvPr id="4" name="动作按钮: 前进或下一项 3">
            <a:hlinkClick r:id="rId1" action="ppaction://hlinksldjump"/>
          </p:cNvPr>
          <p:cNvSpPr/>
          <p:nvPr/>
        </p:nvSpPr>
        <p:spPr>
          <a:xfrm>
            <a:off x="7596505" y="6236970"/>
            <a:ext cx="720090" cy="4324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决策正确与否决定着组织行动的成败</a:t>
            </a:r>
            <a:endParaRPr lang="zh-CN" altLang="en-US"/>
          </a:p>
          <a:p>
            <a:r>
              <a:rPr lang="zh-CN" altLang="en-US" sz="2800"/>
              <a:t>    正确的决策能科学的分析组织所处的宏观环境和微观环境，能发现组织未来行动的方向，指导组织沿着正确的方向前进，提高组织的经济效益，促进组织长期的发展。而决策失误必然使组织的发展受到影响，减缓组织的发展速度，有时还会给组织带来灾难性的打击。因此，决策者要不断提高决策水平，掌握先进的决策方法，积累决策的经验，把决策做得科学、合理、有效。</a:t>
            </a:r>
            <a:endParaRPr lang="zh-CN" altLang="en-US" sz="2800"/>
          </a:p>
        </p:txBody>
      </p:sp>
      <p:sp>
        <p:nvSpPr>
          <p:cNvPr id="4" name="动作按钮: 前进或下一项 3">
            <a:hlinkClick r:id="rId1" action="ppaction://hlinksldjump"/>
          </p:cNvPr>
          <p:cNvSpPr/>
          <p:nvPr/>
        </p:nvSpPr>
        <p:spPr>
          <a:xfrm>
            <a:off x="7452360" y="6093460"/>
            <a:ext cx="792480" cy="50355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决策是行为的依据</a:t>
            </a:r>
            <a:endParaRPr lang="zh-CN" altLang="en-US"/>
          </a:p>
          <a:p>
            <a:r>
              <a:rPr lang="zh-CN" altLang="en-US" sz="2800"/>
              <a:t>    正确的行为源于正确的决策，决策过程中所选择的活动的方向、内容和方式必然成为今后行为的依据。对一个企业来讲，首先要选择活动的方向和内容，这种选择必然决定了企业今后的经营方向和经营内容。同时，为了实现所选择的活动的方向和内容，还要决定活动的方式，这就决定了企业今后具体的经营方案。因此，无论是经营方向、经营内容的决策，还是经营方案的决策，都为企业的行为提供了依据。可以说，没有决策就没有行为，任何决策都是为今后行为提供依据的。</a:t>
            </a:r>
            <a:endParaRPr lang="zh-CN" altLang="en-US" sz="2800"/>
          </a:p>
        </p:txBody>
      </p:sp>
      <p:sp>
        <p:nvSpPr>
          <p:cNvPr id="4" name="动作按钮: 前进或下一项 3">
            <a:hlinkClick r:id="rId1" action="ppaction://hlinksldjump"/>
          </p:cNvPr>
          <p:cNvSpPr/>
          <p:nvPr/>
        </p:nvSpPr>
        <p:spPr>
          <a:xfrm>
            <a:off x="7452360" y="6309360"/>
            <a:ext cx="864235" cy="4318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四、决策的类型</a:t>
            </a:r>
            <a:endParaRPr lang="zh-CN" altLang="en-US"/>
          </a:p>
          <a:p>
            <a:r>
              <a:rPr lang="zh-CN" altLang="en-US"/>
              <a:t>(一)按决策的重要性划分</a:t>
            </a:r>
            <a:endParaRPr lang="zh-CN" altLang="en-US"/>
          </a:p>
          <a:p>
            <a:r>
              <a:rPr lang="zh-CN" altLang="en-US"/>
              <a:t>按决策对象的重要性划分将决策划分为</a:t>
            </a:r>
            <a:r>
              <a:rPr lang="zh-CN" altLang="en-US">
                <a:hlinkClick r:id="rId1" action="ppaction://hlinksldjump"/>
              </a:rPr>
              <a:t>战略决策</a:t>
            </a:r>
            <a:r>
              <a:rPr lang="zh-CN" altLang="en-US"/>
              <a:t>、</a:t>
            </a:r>
            <a:r>
              <a:rPr lang="zh-CN" altLang="en-US">
                <a:hlinkClick r:id="rId2" action="ppaction://hlinksldjump"/>
              </a:rPr>
              <a:t>战术决策</a:t>
            </a:r>
            <a:r>
              <a:rPr lang="zh-CN" altLang="en-US"/>
              <a:t>和</a:t>
            </a:r>
            <a:r>
              <a:rPr lang="zh-CN" altLang="en-US">
                <a:hlinkClick r:id="rId3" action="ppaction://hlinksldjump"/>
              </a:rPr>
              <a:t>业务决策</a:t>
            </a:r>
            <a:r>
              <a:rPr lang="zh-CN" altLang="en-US"/>
              <a:t>。</a:t>
            </a:r>
            <a:endParaRPr lang="zh-CN" altLang="en-US"/>
          </a:p>
        </p:txBody>
      </p:sp>
      <p:sp>
        <p:nvSpPr>
          <p:cNvPr id="4" name="动作按钮: 前进或下一项 3">
            <a:hlinkClick r:id="rId4" action="ppaction://hlinksldjump"/>
          </p:cNvPr>
          <p:cNvSpPr/>
          <p:nvPr/>
        </p:nvSpPr>
        <p:spPr>
          <a:xfrm>
            <a:off x="6660515" y="5156835"/>
            <a:ext cx="791845" cy="5765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1.战略决策</a:t>
            </a:r>
            <a:endParaRPr lang="zh-CN" altLang="en-US"/>
          </a:p>
          <a:p>
            <a:r>
              <a:rPr lang="zh-CN" altLang="en-US"/>
              <a:t>    战略决策是指涉及企业命运和前途的、重大的、关于长远问题的决策。战略决策不是针对一般的企业经营管理问题，通常关系到企业的长远发展，例如，企业的长远规划，企业的经营目标、经营方针的确定等。战略决策是所有决策中最重要的一种，这种决策的目的是为了提高组织的经营效能。</a:t>
            </a:r>
            <a:endParaRPr lang="zh-CN" altLang="en-US"/>
          </a:p>
        </p:txBody>
      </p:sp>
      <p:sp>
        <p:nvSpPr>
          <p:cNvPr id="4" name="动作按钮: 前进或下一项 3">
            <a:hlinkClick r:id="rId1" action="ppaction://hlinksldjump"/>
          </p:cNvPr>
          <p:cNvSpPr/>
          <p:nvPr/>
        </p:nvSpPr>
        <p:spPr>
          <a:xfrm>
            <a:off x="7164705" y="5949315"/>
            <a:ext cx="79184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2.战术决策</a:t>
            </a:r>
            <a:endParaRPr lang="zh-CN" altLang="en-US"/>
          </a:p>
          <a:p>
            <a:r>
              <a:rPr lang="zh-CN" altLang="en-US"/>
              <a:t>    战术决策是指企业在实现经营目标、经营方向、经营规划等战略决策的过程中，对具体经营问题、管理问题、业务和技术问题的决策。战术决策实际上是为实现战略决策，对人力、物力、财力和组织方面的一些具体问题所做的决策。例如，生产计划、资金平衡、生产组织调整等。战术决策也称为管理决策，这种决策的目的在于提高组织的管理效能。</a:t>
            </a:r>
            <a:endParaRPr lang="zh-CN" altLang="en-US"/>
          </a:p>
        </p:txBody>
      </p:sp>
      <p:sp>
        <p:nvSpPr>
          <p:cNvPr id="4" name="动作按钮: 前进或下一项 3">
            <a:hlinkClick r:id="rId1" action="ppaction://hlinksldjump"/>
          </p:cNvPr>
          <p:cNvSpPr/>
          <p:nvPr/>
        </p:nvSpPr>
        <p:spPr>
          <a:xfrm>
            <a:off x="7236460" y="6165215"/>
            <a:ext cx="86423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3.业务决策</a:t>
            </a:r>
            <a:endParaRPr lang="zh-CN" altLang="en-US"/>
          </a:p>
          <a:p>
            <a:r>
              <a:rPr lang="zh-CN" altLang="en-US"/>
              <a:t>    业务决策是指在企业日常经营管理活动中，为提高生产效率以及更好地执行战术决策而进行的具体决策。例如，定额的制定、班组生产进度的监督、生产的日常调度、岗位责任制的制定与执行、物资的库存等。业务决策的目的在于提高企业的生产效能。</a:t>
            </a:r>
            <a:endParaRPr lang="zh-CN" altLang="en-US"/>
          </a:p>
        </p:txBody>
      </p:sp>
      <p:sp>
        <p:nvSpPr>
          <p:cNvPr id="4" name="动作按钮: 前进或下一项 3">
            <a:hlinkClick r:id="rId1" action="ppaction://hlinksldjump"/>
          </p:cNvPr>
          <p:cNvSpPr/>
          <p:nvPr/>
        </p:nvSpPr>
        <p:spPr>
          <a:xfrm>
            <a:off x="7164705" y="5876925"/>
            <a:ext cx="935990" cy="5765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zh-CN" altLang="en-US" sz="4000">
                <a:sym typeface="+mn-ea"/>
              </a:rPr>
            </a:br>
            <a:r>
              <a:rPr lang="zh-CN" altLang="en-US" sz="4000">
                <a:sym typeface="+mn-ea"/>
              </a:rPr>
              <a:t>第一节  决策概述</a:t>
            </a:r>
            <a:br>
              <a:rPr lang="zh-CN" altLang="en-US"/>
            </a:br>
            <a:endParaRPr lang="zh-CN" altLang="en-US"/>
          </a:p>
        </p:txBody>
      </p:sp>
      <p:sp>
        <p:nvSpPr>
          <p:cNvPr id="3" name="内容占位符 2"/>
          <p:cNvSpPr>
            <a:spLocks noGrp="1"/>
          </p:cNvSpPr>
          <p:nvPr>
            <p:ph idx="1"/>
          </p:nvPr>
        </p:nvSpPr>
        <p:spPr>
          <a:xfrm>
            <a:off x="304800" y="2033905"/>
            <a:ext cx="8686800" cy="2987675"/>
          </a:xfrm>
        </p:spPr>
        <p:txBody>
          <a:bodyPr/>
          <a:lstStyle/>
          <a:p>
            <a:r>
              <a:rPr lang="zh-CN" altLang="en-US"/>
              <a:t>(二)按决策者的层次划分</a:t>
            </a:r>
            <a:endParaRPr lang="zh-CN" altLang="en-US"/>
          </a:p>
          <a:p>
            <a:r>
              <a:rPr lang="zh-CN" altLang="en-US"/>
              <a:t>按决策者的层次可将决策划分为高层决策、中层决策和基层决策。</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案例导读</a:t>
            </a:r>
            <a:endParaRPr lang="zh-CN" altLang="en-US" dirty="0"/>
          </a:p>
        </p:txBody>
      </p:sp>
      <p:sp>
        <p:nvSpPr>
          <p:cNvPr id="3" name="内容占位符 2"/>
          <p:cNvSpPr>
            <a:spLocks noGrp="1"/>
          </p:cNvSpPr>
          <p:nvPr>
            <p:ph idx="1"/>
          </p:nvPr>
        </p:nvSpPr>
        <p:spPr>
          <a:xfrm>
            <a:off x="251520" y="1340768"/>
            <a:ext cx="8686800" cy="4525962"/>
          </a:xfrm>
        </p:spPr>
        <p:txBody>
          <a:bodyPr/>
          <a:lstStyle/>
          <a:p>
            <a:pPr algn="ctr"/>
            <a:r>
              <a:rPr lang="zh-CN" altLang="zh-CN" b="1" dirty="0" smtClean="0"/>
              <a:t>从史玉柱的巨人集团看决策的重要性</a:t>
            </a:r>
            <a:endParaRPr lang="en-US" altLang="zh-CN" b="1" dirty="0" smtClean="0"/>
          </a:p>
          <a:p>
            <a:r>
              <a:rPr lang="en-US" altLang="zh-CN" sz="1400" dirty="0" smtClean="0"/>
              <a:t>   </a:t>
            </a:r>
            <a:endParaRPr lang="en-US" altLang="zh-CN" sz="1400" dirty="0" smtClean="0"/>
          </a:p>
          <a:p>
            <a:pPr>
              <a:buNone/>
            </a:pPr>
            <a:r>
              <a:rPr lang="en-US" altLang="zh-CN" sz="1400" dirty="0" smtClean="0"/>
              <a:t>           </a:t>
            </a:r>
            <a:r>
              <a:rPr lang="zh-CN" altLang="zh-CN" sz="1400" dirty="0" smtClean="0"/>
              <a:t>在中国改革开放</a:t>
            </a:r>
            <a:r>
              <a:rPr lang="en-US" altLang="zh-CN" sz="1400" dirty="0" smtClean="0"/>
              <a:t>30</a:t>
            </a:r>
            <a:r>
              <a:rPr lang="zh-CN" altLang="zh-CN" sz="1400" dirty="0" smtClean="0"/>
              <a:t>年的浪潮中，史玉柱作为巨人投资有限公司董事长，无疑是最具传奇色彩的人物之一。</a:t>
            </a:r>
            <a:endParaRPr lang="zh-CN" altLang="zh-CN" sz="1400" dirty="0" smtClean="0"/>
          </a:p>
          <a:p>
            <a:r>
              <a:rPr lang="en-US" altLang="zh-CN" sz="1400" dirty="0" smtClean="0"/>
              <a:t>    </a:t>
            </a:r>
            <a:r>
              <a:rPr lang="zh-CN" altLang="zh-CN" sz="1400" dirty="0" smtClean="0"/>
              <a:t>第一次创业：创立巨人集团</a:t>
            </a:r>
            <a:endParaRPr lang="zh-CN" altLang="zh-CN" sz="1400" dirty="0" smtClean="0"/>
          </a:p>
          <a:p>
            <a:r>
              <a:rPr lang="en-US" altLang="zh-CN" sz="1400" dirty="0" smtClean="0"/>
              <a:t>    27</a:t>
            </a:r>
            <a:r>
              <a:rPr lang="zh-CN" altLang="zh-CN" sz="1400" dirty="0" smtClean="0"/>
              <a:t>岁那年，史玉柱借债</a:t>
            </a:r>
            <a:r>
              <a:rPr lang="en-US" altLang="zh-CN" sz="1400" dirty="0" smtClean="0"/>
              <a:t>4000</a:t>
            </a:r>
            <a:r>
              <a:rPr lang="zh-CN" altLang="zh-CN" sz="1400" dirty="0" smtClean="0"/>
              <a:t>元，开始创业。他利用报纸《计算机世界》先打广告后收钱的时间差，用全部的</a:t>
            </a:r>
            <a:r>
              <a:rPr lang="en-US" altLang="zh-CN" sz="1400" dirty="0" smtClean="0"/>
              <a:t>4000</a:t>
            </a:r>
            <a:r>
              <a:rPr lang="zh-CN" altLang="zh-CN" sz="1400" dirty="0" smtClean="0"/>
              <a:t>元，为其耗费九个月心血开发出来的</a:t>
            </a:r>
            <a:r>
              <a:rPr lang="en-US" altLang="zh-CN" sz="1400" dirty="0" smtClean="0"/>
              <a:t>M6401</a:t>
            </a:r>
            <a:r>
              <a:rPr lang="zh-CN" altLang="zh-CN" sz="1400" dirty="0" smtClean="0"/>
              <a:t>桌面排版印刷系统，做了一个</a:t>
            </a:r>
            <a:r>
              <a:rPr lang="en-US" altLang="zh-CN" sz="1400" dirty="0" smtClean="0"/>
              <a:t>8400</a:t>
            </a:r>
            <a:r>
              <a:rPr lang="zh-CN" altLang="zh-CN" sz="1400" dirty="0" smtClean="0"/>
              <a:t>元的广告。</a:t>
            </a:r>
            <a:r>
              <a:rPr lang="en-US" altLang="zh-CN" sz="1400" dirty="0" smtClean="0"/>
              <a:t>13</a:t>
            </a:r>
            <a:r>
              <a:rPr lang="zh-CN" altLang="zh-CN" sz="1400" dirty="0" smtClean="0"/>
              <a:t>天后，史玉柱即获</a:t>
            </a:r>
            <a:r>
              <a:rPr lang="en-US" altLang="zh-CN" sz="1400" dirty="0" smtClean="0"/>
              <a:t>15820</a:t>
            </a:r>
            <a:r>
              <a:rPr lang="zh-CN" altLang="zh-CN" sz="1400" dirty="0" smtClean="0"/>
              <a:t>元；一个月后，</a:t>
            </a:r>
            <a:r>
              <a:rPr lang="en-US" altLang="zh-CN" sz="1400" dirty="0" smtClean="0"/>
              <a:t>4000</a:t>
            </a:r>
            <a:r>
              <a:rPr lang="zh-CN" altLang="zh-CN" sz="1400" dirty="0" smtClean="0"/>
              <a:t>元广告已换来</a:t>
            </a:r>
            <a:r>
              <a:rPr lang="en-US" altLang="zh-CN" sz="1400" dirty="0" smtClean="0"/>
              <a:t>10</a:t>
            </a:r>
            <a:r>
              <a:rPr lang="zh-CN" altLang="zh-CN" sz="1400" dirty="0" smtClean="0"/>
              <a:t>万元回报；四个月后，新的广告投入又为他赚回</a:t>
            </a:r>
            <a:r>
              <a:rPr lang="en-US" altLang="zh-CN" sz="1400" dirty="0" smtClean="0"/>
              <a:t>100</a:t>
            </a:r>
            <a:r>
              <a:rPr lang="zh-CN" altLang="zh-CN" sz="1400" dirty="0" smtClean="0"/>
              <a:t>万元。这年，史玉柱产生了创办公司的念头，他想：</a:t>
            </a:r>
            <a:r>
              <a:rPr lang="en-US" altLang="zh-CN" sz="1400" dirty="0" smtClean="0"/>
              <a:t>IBM</a:t>
            </a:r>
            <a:r>
              <a:rPr lang="zh-CN" altLang="zh-CN" sz="1400" dirty="0" smtClean="0"/>
              <a:t>是国际公认的蓝色巨人，我办的公司也要成为中国的</a:t>
            </a:r>
            <a:r>
              <a:rPr lang="en-US" altLang="zh-CN" sz="1400" dirty="0" smtClean="0"/>
              <a:t>IBM</a:t>
            </a:r>
            <a:r>
              <a:rPr lang="zh-CN" altLang="zh-CN" sz="1400" dirty="0" smtClean="0"/>
              <a:t>，不如就用“巨人”这个词来命名公司。</a:t>
            </a:r>
            <a:endParaRPr lang="zh-CN" altLang="zh-CN" sz="1400" dirty="0" smtClean="0"/>
          </a:p>
          <a:p>
            <a:r>
              <a:rPr lang="en-US" altLang="zh-CN" sz="1400" dirty="0" smtClean="0"/>
              <a:t>    1991</a:t>
            </a:r>
            <a:r>
              <a:rPr lang="zh-CN" altLang="zh-CN" sz="1400" dirty="0" smtClean="0"/>
              <a:t>年，“巨人”实施战略转移，总部由深圳迁往珠海，“珠海巨人新技术公司”迅速升格为“珠海巨人高科技集团公司”。这一年，</a:t>
            </a:r>
            <a:r>
              <a:rPr lang="en-US" altLang="zh-CN" sz="1400" dirty="0" smtClean="0"/>
              <a:t>M6403</a:t>
            </a:r>
            <a:r>
              <a:rPr lang="zh-CN" altLang="zh-CN" sz="1400" dirty="0" smtClean="0"/>
              <a:t>桌面印刷系统共卖出</a:t>
            </a:r>
            <a:r>
              <a:rPr lang="en-US" altLang="zh-CN" sz="1400" dirty="0" smtClean="0"/>
              <a:t>2.8</a:t>
            </a:r>
            <a:r>
              <a:rPr lang="zh-CN" altLang="zh-CN" sz="1400" dirty="0" smtClean="0"/>
              <a:t>万套，盈利</a:t>
            </a:r>
            <a:r>
              <a:rPr lang="en-US" altLang="zh-CN" sz="1400" dirty="0" smtClean="0"/>
              <a:t>3500</a:t>
            </a:r>
            <a:r>
              <a:rPr lang="zh-CN" altLang="zh-CN" sz="1400" dirty="0" smtClean="0"/>
              <a:t>万元。到</a:t>
            </a:r>
            <a:r>
              <a:rPr lang="en-US" altLang="zh-CN" sz="1400" dirty="0" smtClean="0"/>
              <a:t>1993</a:t>
            </a:r>
            <a:r>
              <a:rPr lang="zh-CN" altLang="zh-CN" sz="1400" dirty="0" smtClean="0"/>
              <a:t>年</a:t>
            </a:r>
            <a:r>
              <a:rPr lang="en-US" altLang="zh-CN" sz="1400" dirty="0" smtClean="0"/>
              <a:t>7</a:t>
            </a:r>
            <a:r>
              <a:rPr lang="zh-CN" altLang="zh-CN" sz="1400" dirty="0" smtClean="0"/>
              <a:t>月，巨人集团下属全资子公司已经发展到</a:t>
            </a:r>
            <a:r>
              <a:rPr lang="en-US" altLang="zh-CN" sz="1400" dirty="0" smtClean="0"/>
              <a:t>38</a:t>
            </a:r>
            <a:r>
              <a:rPr lang="zh-CN" altLang="zh-CN" sz="1400" dirty="0" smtClean="0"/>
              <a:t>个。</a:t>
            </a:r>
            <a:r>
              <a:rPr lang="en-US" altLang="zh-CN" sz="1400" dirty="0" smtClean="0"/>
              <a:t>1994</a:t>
            </a:r>
            <a:r>
              <a:rPr lang="zh-CN" altLang="zh-CN" sz="1400" dirty="0" smtClean="0"/>
              <a:t>年初，巨人大厦动土。这座最初计划建</a:t>
            </a:r>
            <a:r>
              <a:rPr lang="en-US" altLang="zh-CN" sz="1400" dirty="0" smtClean="0"/>
              <a:t>18</a:t>
            </a:r>
            <a:r>
              <a:rPr lang="zh-CN" altLang="zh-CN" sz="1400" dirty="0" smtClean="0"/>
              <a:t>层的大厦，在众人的热捧和领导的鼓励下被不断加高，从</a:t>
            </a:r>
            <a:r>
              <a:rPr lang="en-US" altLang="zh-CN" sz="1400" dirty="0" smtClean="0"/>
              <a:t>18</a:t>
            </a:r>
            <a:r>
              <a:rPr lang="zh-CN" altLang="zh-CN" sz="1400" dirty="0" smtClean="0"/>
              <a:t>层到</a:t>
            </a:r>
            <a:r>
              <a:rPr lang="en-US" altLang="zh-CN" sz="1400" dirty="0" smtClean="0"/>
              <a:t>38</a:t>
            </a:r>
            <a:r>
              <a:rPr lang="zh-CN" altLang="zh-CN" sz="1400" dirty="0" smtClean="0"/>
              <a:t>层、</a:t>
            </a:r>
            <a:r>
              <a:rPr lang="en-US" altLang="zh-CN" sz="1400" dirty="0" smtClean="0"/>
              <a:t>54</a:t>
            </a:r>
            <a:r>
              <a:rPr lang="zh-CN" altLang="zh-CN" sz="1400" dirty="0" smtClean="0"/>
              <a:t>层、</a:t>
            </a:r>
            <a:r>
              <a:rPr lang="en-US" altLang="zh-CN" sz="1400" dirty="0" smtClean="0"/>
              <a:t>64</a:t>
            </a:r>
            <a:r>
              <a:rPr lang="zh-CN" altLang="zh-CN" sz="1400" dirty="0" smtClean="0"/>
              <a:t>层，最后升为</a:t>
            </a:r>
            <a:r>
              <a:rPr lang="en-US" altLang="zh-CN" sz="1400" dirty="0" smtClean="0"/>
              <a:t>70</a:t>
            </a:r>
            <a:r>
              <a:rPr lang="zh-CN" altLang="zh-CN" sz="1400" dirty="0" smtClean="0"/>
              <a:t>层，投资也从</a:t>
            </a:r>
            <a:r>
              <a:rPr lang="en-US" altLang="zh-CN" sz="1400" dirty="0" smtClean="0"/>
              <a:t>2</a:t>
            </a:r>
            <a:r>
              <a:rPr lang="zh-CN" altLang="zh-CN" sz="1400" dirty="0" smtClean="0"/>
              <a:t>亿元增加到</a:t>
            </a:r>
            <a:r>
              <a:rPr lang="en-US" altLang="zh-CN" sz="1400" dirty="0" smtClean="0"/>
              <a:t>12</a:t>
            </a:r>
            <a:r>
              <a:rPr lang="zh-CN" altLang="zh-CN" sz="1400" dirty="0" smtClean="0"/>
              <a:t>亿元，而这些资金基本上以集资和卖楼花的方式筹款，没有使用银行贷款，其中集资超过</a:t>
            </a:r>
            <a:r>
              <a:rPr lang="en-US" altLang="zh-CN" sz="1400" dirty="0" smtClean="0"/>
              <a:t>1</a:t>
            </a:r>
            <a:r>
              <a:rPr lang="zh-CN" altLang="zh-CN" sz="1400" dirty="0" smtClean="0"/>
              <a:t>亿元。与此同时，巨人集团开始了多元化扩张之路，将未来的产业集中到三个领域：软件、药品、保健品。</a:t>
            </a:r>
            <a:r>
              <a:rPr lang="en-US" altLang="zh-CN" sz="1400" dirty="0" smtClean="0"/>
              <a:t>1995</a:t>
            </a:r>
            <a:r>
              <a:rPr lang="zh-CN" altLang="zh-CN" sz="1400" dirty="0" smtClean="0"/>
              <a:t>年，巨人集团打响了“三大战役”，推出了三个领域</a:t>
            </a:r>
            <a:r>
              <a:rPr lang="en-US" altLang="zh-CN" sz="1400" dirty="0" smtClean="0"/>
              <a:t>30</a:t>
            </a:r>
            <a:r>
              <a:rPr lang="zh-CN" altLang="zh-CN" sz="1400" dirty="0" smtClean="0"/>
              <a:t>个新产品，砸了</a:t>
            </a:r>
            <a:r>
              <a:rPr lang="en-US" altLang="zh-CN" sz="1400" dirty="0" smtClean="0"/>
              <a:t>1</a:t>
            </a:r>
            <a:r>
              <a:rPr lang="zh-CN" altLang="zh-CN" sz="1400" dirty="0" smtClean="0"/>
              <a:t>亿元人民币投放广告，回报也是丰厚的。后来家喻户晓的保健品脑白金竟然取代了汉卡，成为巨人集团最赚钱的产品。也正是在这一年，</a:t>
            </a:r>
            <a:r>
              <a:rPr lang="en-US" altLang="zh-CN" sz="1400" dirty="0" smtClean="0"/>
              <a:t>33</a:t>
            </a:r>
            <a:r>
              <a:rPr lang="zh-CN" altLang="zh-CN" sz="1400" dirty="0" smtClean="0"/>
              <a:t>岁的史玉柱的名声达到巅峰状态，世界著名的财经杂志《福布斯》发布了一个“大陆富豪排行榜”，他名列第八。</a:t>
            </a:r>
            <a:endParaRPr lang="zh-CN" altLang="zh-CN" sz="1800" dirty="0" smtClean="0"/>
          </a:p>
          <a:p>
            <a:endParaRPr lang="zh-CN" altLang="zh-CN" sz="2800" dirty="0"/>
          </a:p>
          <a:p>
            <a:endParaRPr lang="zh-CN" altLang="en-US"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4"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5" dur="500"/>
                                        <p:tgtEl>
                                          <p:spTgt spid="3">
                                            <p:txEl>
                                              <p:pRg st="2" end="2"/>
                                            </p:txEl>
                                          </p:spTgt>
                                        </p:tgtEl>
                                      </p:cBhvr>
                                    </p:animEffect>
                                  </p:childTnLst>
                                </p:cTn>
                              </p:par>
                              <p:par>
                                <p:cTn id="16" presetID="49" presetClass="entr" presetSubtype="0" decel="10000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p:cTn id="1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0"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1" dur="500"/>
                                        <p:tgtEl>
                                          <p:spTgt spid="3">
                                            <p:txEl>
                                              <p:pRg st="3" end="3"/>
                                            </p:txEl>
                                          </p:spTgt>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6"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27" dur="500"/>
                                        <p:tgtEl>
                                          <p:spTgt spid="3">
                                            <p:txEl>
                                              <p:pRg st="4" end="4"/>
                                            </p:txEl>
                                          </p:spTgt>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p:cTn id="3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2"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6035"/>
            <a:ext cx="8686800" cy="4784090"/>
          </a:xfrm>
        </p:spPr>
        <p:txBody>
          <a:bodyPr/>
          <a:lstStyle/>
          <a:p>
            <a:r>
              <a:rPr lang="zh-CN" altLang="en-US"/>
              <a:t>1.高层决策</a:t>
            </a:r>
            <a:endParaRPr lang="zh-CN" altLang="en-US"/>
          </a:p>
          <a:p>
            <a:r>
              <a:rPr lang="zh-CN" altLang="en-US"/>
              <a:t>   </a:t>
            </a:r>
            <a:r>
              <a:rPr lang="zh-CN" altLang="en-US" sz="2800"/>
              <a:t> </a:t>
            </a:r>
            <a:r>
              <a:rPr lang="zh-CN" altLang="en-US" sz="2400"/>
              <a:t>高层决策是指由高层管理者所做的决定企业经营方向和目标的重大决策。这类决策大多数属于非确定型决策或风险型决策。</a:t>
            </a:r>
            <a:endParaRPr lang="zh-CN" altLang="en-US"/>
          </a:p>
          <a:p>
            <a:r>
              <a:rPr lang="zh-CN" altLang="en-US"/>
              <a:t>2.中层决策</a:t>
            </a:r>
            <a:endParaRPr lang="zh-CN" altLang="en-US"/>
          </a:p>
          <a:p>
            <a:r>
              <a:rPr lang="zh-CN" altLang="en-US"/>
              <a:t>  </a:t>
            </a:r>
            <a:r>
              <a:rPr lang="zh-CN" altLang="en-US" sz="2800"/>
              <a:t> </a:t>
            </a:r>
            <a:r>
              <a:rPr lang="zh-CN" altLang="en-US" sz="2400"/>
              <a:t> 中层决策是指为保证企业战略的顺利实施，企业中层管理者所作的决策。中层决策主要解决战略实施过程中比较重要的一些具体问题，一般是业务性决策。</a:t>
            </a:r>
            <a:endParaRPr lang="zh-CN" altLang="en-US"/>
          </a:p>
          <a:p>
            <a:r>
              <a:rPr lang="zh-CN" altLang="en-US"/>
              <a:t>3.基层决策</a:t>
            </a:r>
            <a:endParaRPr lang="zh-CN" altLang="en-US"/>
          </a:p>
          <a:p>
            <a:r>
              <a:rPr lang="zh-CN" altLang="en-US"/>
              <a:t>    </a:t>
            </a:r>
            <a:r>
              <a:rPr lang="zh-CN" altLang="en-US" sz="2400"/>
              <a:t>基层决策是由基层管理者所做的决策，主要是解决作业中的实际操作问题。</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(三)按决策问题的重复性划分</a:t>
            </a:r>
            <a:endParaRPr lang="zh-CN" altLang="en-US"/>
          </a:p>
          <a:p>
            <a:r>
              <a:rPr lang="zh-CN" altLang="en-US"/>
              <a:t>按决策问题的重复性可将决策划分为</a:t>
            </a:r>
            <a:r>
              <a:rPr lang="zh-CN" altLang="en-US">
                <a:hlinkClick r:id="rId1" action="ppaction://hlinksldjump"/>
              </a:rPr>
              <a:t>程序化决策</a:t>
            </a:r>
            <a:r>
              <a:rPr lang="zh-CN" altLang="en-US"/>
              <a:t>和</a:t>
            </a:r>
            <a:r>
              <a:rPr lang="zh-CN" altLang="en-US">
                <a:hlinkClick r:id="rId2" action="ppaction://hlinksldjump"/>
              </a:rPr>
              <a:t>非程序化决策</a:t>
            </a:r>
            <a:r>
              <a:rPr lang="zh-CN" altLang="en-US"/>
              <a:t>。</a:t>
            </a:r>
            <a:endParaRPr lang="zh-CN" altLang="en-US"/>
          </a:p>
        </p:txBody>
      </p:sp>
      <p:sp>
        <p:nvSpPr>
          <p:cNvPr id="4" name="动作按钮: 前进或下一项 3">
            <a:hlinkClick r:id="rId3" action="ppaction://hlinksldjump"/>
          </p:cNvPr>
          <p:cNvSpPr/>
          <p:nvPr/>
        </p:nvSpPr>
        <p:spPr>
          <a:xfrm>
            <a:off x="7380605" y="5300980"/>
            <a:ext cx="720090" cy="5759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1.程序化决策</a:t>
            </a:r>
            <a:endParaRPr lang="zh-CN" altLang="en-US"/>
          </a:p>
          <a:p>
            <a:r>
              <a:rPr lang="zh-CN" altLang="en-US"/>
              <a:t>    程序化决策也称重复性决策，是指按规定的程序、规定的处理方法和标准，去解决企业管理中经常重复出现的问题。在企业管理中绝大多数决策属于程序化决策，如订货程序、制定生产作业计划、发放工资等，其过程已经标准化，可由专门的机构或专门的人员按规定的程序、已有的决策模式进行。</a:t>
            </a:r>
            <a:endParaRPr lang="zh-CN" altLang="en-US"/>
          </a:p>
        </p:txBody>
      </p:sp>
      <p:sp>
        <p:nvSpPr>
          <p:cNvPr id="4" name="动作按钮: 前进或下一项 3">
            <a:hlinkClick r:id="rId1" action="ppaction://hlinksldjump"/>
          </p:cNvPr>
          <p:cNvSpPr/>
          <p:nvPr/>
        </p:nvSpPr>
        <p:spPr>
          <a:xfrm>
            <a:off x="7236460" y="6021070"/>
            <a:ext cx="86423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6035"/>
            <a:ext cx="8686800" cy="4784090"/>
          </a:xfrm>
        </p:spPr>
        <p:txBody>
          <a:bodyPr/>
          <a:lstStyle/>
          <a:p>
            <a:r>
              <a:rPr lang="zh-CN" altLang="en-US"/>
              <a:t>2.非程序化决策</a:t>
            </a:r>
            <a:endParaRPr lang="zh-CN" altLang="en-US"/>
          </a:p>
          <a:p>
            <a:r>
              <a:rPr lang="zh-CN" altLang="en-US"/>
              <a:t>    非程序化决策也称非重复性决策，是指对那些牵涉面广，而且没有出现过或不经常出现的问题所进行的决策。这类问题比较复杂，决策时无章可循。如企业扩大规模、新产品开发等。这类决策主要由高层管理人员承担。由于非程序化决策要考虑企业内外部条件和环境的变化，无法用常规的办法来处理，除采用定量分析外，决策者个人的经验、知识、洞察力和直觉、信念等主观因素都非常重要。</a:t>
            </a:r>
            <a:endParaRPr lang="zh-CN" altLang="en-US"/>
          </a:p>
        </p:txBody>
      </p:sp>
      <p:sp>
        <p:nvSpPr>
          <p:cNvPr id="4" name="动作按钮: 前进或下一项 3">
            <a:hlinkClick r:id="rId1" action="ppaction://hlinksldjump"/>
          </p:cNvPr>
          <p:cNvSpPr/>
          <p:nvPr/>
        </p:nvSpPr>
        <p:spPr>
          <a:xfrm>
            <a:off x="7452360" y="6236970"/>
            <a:ext cx="86423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(四)按决策环境的可控程度划分</a:t>
            </a:r>
            <a:endParaRPr lang="zh-CN" altLang="en-US"/>
          </a:p>
          <a:p>
            <a:r>
              <a:rPr lang="zh-CN" altLang="en-US"/>
              <a:t>    按决策环境的可控程度可将决策划分为</a:t>
            </a:r>
            <a:r>
              <a:rPr lang="zh-CN" altLang="en-US">
                <a:hlinkClick r:id="rId1" action="ppaction://hlinksldjump"/>
              </a:rPr>
              <a:t>确定型决策</a:t>
            </a:r>
            <a:r>
              <a:rPr lang="zh-CN" altLang="en-US"/>
              <a:t>、</a:t>
            </a:r>
            <a:r>
              <a:rPr lang="zh-CN" altLang="en-US">
                <a:hlinkClick r:id="rId2" action="ppaction://hlinksldjump"/>
              </a:rPr>
              <a:t>风险型决策</a:t>
            </a:r>
            <a:r>
              <a:rPr lang="zh-CN" altLang="en-US"/>
              <a:t>和</a:t>
            </a:r>
            <a:r>
              <a:rPr lang="zh-CN" altLang="en-US">
                <a:hlinkClick r:id="rId3" action="ppaction://hlinksldjump"/>
              </a:rPr>
              <a:t>非确定型决策</a:t>
            </a:r>
            <a:r>
              <a:rPr lang="zh-CN" altLang="en-US"/>
              <a:t>。</a:t>
            </a:r>
            <a:endParaRPr lang="zh-CN" altLang="en-US"/>
          </a:p>
        </p:txBody>
      </p:sp>
      <p:sp>
        <p:nvSpPr>
          <p:cNvPr id="4" name="动作按钮: 前进或下一项 3">
            <a:hlinkClick r:id="rId4" action="ppaction://hlinksldjump"/>
          </p:cNvPr>
          <p:cNvSpPr/>
          <p:nvPr/>
        </p:nvSpPr>
        <p:spPr>
          <a:xfrm>
            <a:off x="7452360" y="4796790"/>
            <a:ext cx="792480" cy="5765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1.确定型决策</a:t>
            </a:r>
            <a:endParaRPr lang="zh-CN" altLang="en-US"/>
          </a:p>
          <a:p>
            <a:r>
              <a:rPr lang="zh-CN" altLang="en-US"/>
              <a:t>    确定型决策是指决策的每个备选方案面临的自然状态都是确定的，并且每个方案在该自然状态下所达到的效果都可以得出准确的计算结果，决策就是根据决策的目标和计算的结果做出选择。例如，企业经营管理中的库存量的确定、设备更新选择、生产任务的安排等问题多属于确定型决策。</a:t>
            </a:r>
            <a:endParaRPr lang="zh-CN" altLang="en-US"/>
          </a:p>
        </p:txBody>
      </p:sp>
      <p:sp>
        <p:nvSpPr>
          <p:cNvPr id="4" name="动作按钮: 前进或下一项 3">
            <a:hlinkClick r:id="rId1" action="ppaction://hlinksldjump"/>
          </p:cNvPr>
          <p:cNvSpPr/>
          <p:nvPr/>
        </p:nvSpPr>
        <p:spPr>
          <a:xfrm>
            <a:off x="7208520" y="5659755"/>
            <a:ext cx="936625" cy="5759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2.风险型决策</a:t>
            </a:r>
            <a:endParaRPr lang="zh-CN" altLang="en-US"/>
          </a:p>
          <a:p>
            <a:r>
              <a:rPr lang="zh-CN" altLang="en-US"/>
              <a:t>    风险型决策是指决策的每个备选方案面临的自然状态都是不能肯定的，各种自然状态出现的概率是随机的，但是可以根据统计资料分析、预测其出现的概率，按照这些概率进行的决策就属于风险型决策。由于概率不确定，只是一种可能，这就使得这种决策带有一定的风险性，因此，称为风险型决策。</a:t>
            </a:r>
            <a:endParaRPr lang="zh-CN" altLang="en-US"/>
          </a:p>
        </p:txBody>
      </p:sp>
      <p:sp>
        <p:nvSpPr>
          <p:cNvPr id="4" name="动作按钮: 前进或下一项 3">
            <a:hlinkClick r:id="rId1" action="ppaction://hlinksldjump"/>
          </p:cNvPr>
          <p:cNvSpPr/>
          <p:nvPr/>
        </p:nvSpPr>
        <p:spPr>
          <a:xfrm>
            <a:off x="7020560" y="5805170"/>
            <a:ext cx="864235" cy="5759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3.不确定型决策</a:t>
            </a:r>
            <a:endParaRPr lang="zh-CN" altLang="en-US"/>
          </a:p>
          <a:p>
            <a:r>
              <a:rPr lang="zh-CN" altLang="en-US"/>
              <a:t>    不确定型决策是指决策的每个备选方案面临的自然状态是不能肯定的，同时，也难以根据统计资料对自然状态出现的概率做出估计，在这种情况下所做的决策就是不确定型决策。这种决策一般只能凭借决策者的能力、经验和智慧进行，决策的正确性往往同决策者个人的素质有很大的关系。因此，决策的难度和风险就更大。</a:t>
            </a:r>
            <a:endParaRPr lang="zh-CN" altLang="en-US"/>
          </a:p>
        </p:txBody>
      </p:sp>
      <p:sp>
        <p:nvSpPr>
          <p:cNvPr id="4" name="动作按钮: 前进或下一项 3">
            <a:hlinkClick r:id="rId1" action="ppaction://hlinksldjump"/>
          </p:cNvPr>
          <p:cNvSpPr/>
          <p:nvPr/>
        </p:nvSpPr>
        <p:spPr>
          <a:xfrm>
            <a:off x="7236460" y="5949315"/>
            <a:ext cx="864235" cy="5759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(五)按决策需要解决问题的性质划分</a:t>
            </a:r>
            <a:endParaRPr lang="zh-CN" altLang="en-US"/>
          </a:p>
          <a:p>
            <a:r>
              <a:rPr lang="zh-CN" altLang="en-US"/>
              <a:t>    按决策需要解决问题的性质可将决策划分为</a:t>
            </a:r>
            <a:r>
              <a:rPr lang="zh-CN" altLang="en-US">
                <a:hlinkClick r:id="" action="ppaction://hlinkshowjump?jump=nextslide"/>
              </a:rPr>
              <a:t>初始决策</a:t>
            </a:r>
            <a:r>
              <a:rPr lang="zh-CN" altLang="en-US"/>
              <a:t>与</a:t>
            </a:r>
            <a:r>
              <a:rPr lang="zh-CN" altLang="en-US">
                <a:hlinkClick r:id="" action="ppaction://hlinkshowjump?jump=nextslide"/>
              </a:rPr>
              <a:t>追踪决策</a:t>
            </a:r>
            <a:r>
              <a:rPr lang="zh-CN" altLang="en-US"/>
              <a:t>。</a:t>
            </a:r>
            <a:endParaRPr lang="zh-CN" altLang="en-US"/>
          </a:p>
        </p:txBody>
      </p:sp>
      <p:sp>
        <p:nvSpPr>
          <p:cNvPr id="4" name="动作按钮: 前进或下一项 3">
            <a:hlinkClick r:id="rId1" action="ppaction://hlinksldjump"/>
          </p:cNvPr>
          <p:cNvSpPr/>
          <p:nvPr/>
        </p:nvSpPr>
        <p:spPr>
          <a:xfrm>
            <a:off x="7524750" y="5243830"/>
            <a:ext cx="863600" cy="6477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sz="2400"/>
              <a:t>1.初始决策</a:t>
            </a:r>
            <a:endParaRPr lang="zh-CN" altLang="en-US" sz="2400"/>
          </a:p>
          <a:p>
            <a:r>
              <a:rPr lang="zh-CN" altLang="en-US" sz="2400"/>
              <a:t>    初始决策是指组织对从事某种活动或从事该种活动的方案所进行的初次选择。初始决策是在对内外部环境的某种认识的基础上做出的。</a:t>
            </a:r>
            <a:endParaRPr lang="zh-CN" altLang="en-US" sz="2400"/>
          </a:p>
          <a:p>
            <a:r>
              <a:rPr lang="zh-CN" altLang="en-US" sz="2400"/>
              <a:t>2.追踪决策</a:t>
            </a:r>
            <a:endParaRPr lang="zh-CN" altLang="en-US" sz="2400"/>
          </a:p>
          <a:p>
            <a:r>
              <a:rPr lang="zh-CN" altLang="en-US" sz="2400"/>
              <a:t>    追踪决策是在初始决策的基础上对组织活动方向、内容或方式的重新调整。追踪决策是由于内外部环境发生了变化，或者是由于组织对环境特点的认识发生了变化而引起的。显然，组织中的大部分决策属于追踪决策。追踪决策具有四个特点：回溯分析、非零起点、双重优化、心理效应，一定程度上增加了追踪决策的复杂性。</a:t>
            </a:r>
            <a:endParaRPr lang="zh-CN" altLang="en-US" sz="2400"/>
          </a:p>
        </p:txBody>
      </p:sp>
      <p:sp>
        <p:nvSpPr>
          <p:cNvPr id="4" name="动作按钮: 前进或下一项 3">
            <a:hlinkClick r:id="" action="ppaction://hlinkshowjump?jump=previousslide"/>
          </p:cNvPr>
          <p:cNvSpPr/>
          <p:nvPr/>
        </p:nvSpPr>
        <p:spPr>
          <a:xfrm>
            <a:off x="7524750" y="6021070"/>
            <a:ext cx="79184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4"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案例导读</a:t>
            </a:r>
            <a:endParaRPr lang="zh-CN" altLang="en-US" dirty="0"/>
          </a:p>
        </p:txBody>
      </p:sp>
      <p:sp>
        <p:nvSpPr>
          <p:cNvPr id="3" name="内容占位符 2"/>
          <p:cNvSpPr>
            <a:spLocks noGrp="1"/>
          </p:cNvSpPr>
          <p:nvPr>
            <p:ph idx="1"/>
          </p:nvPr>
        </p:nvSpPr>
        <p:spPr>
          <a:xfrm>
            <a:off x="323528" y="1124744"/>
            <a:ext cx="8686800" cy="4523333"/>
          </a:xfrm>
        </p:spPr>
        <p:txBody>
          <a:bodyPr/>
          <a:lstStyle/>
          <a:p>
            <a:r>
              <a:rPr lang="en-US" altLang="zh-CN" sz="1400" dirty="0" smtClean="0"/>
              <a:t>    </a:t>
            </a:r>
            <a:r>
              <a:rPr lang="zh-CN" altLang="zh-CN" sz="1400" dirty="0" smtClean="0"/>
              <a:t>而实际上，危机的种子已经悄悄发芽，只是史玉柱未察觉而已。</a:t>
            </a:r>
            <a:r>
              <a:rPr lang="en-US" altLang="zh-CN" sz="1400" dirty="0" smtClean="0"/>
              <a:t>1996</a:t>
            </a:r>
            <a:r>
              <a:rPr lang="zh-CN" altLang="zh-CN" sz="1400" dirty="0" smtClean="0"/>
              <a:t>年，巨人大厦资金告急，史玉柱决定将保健品方面的全部资金调往巨人大厦，保健品业务因资金“抽血”过量，再加上管理不善，迅速盛极而衰，巨人集团危机四伏。脑白金的销售额最高达</a:t>
            </a:r>
            <a:r>
              <a:rPr lang="en-US" altLang="zh-CN" sz="1400" dirty="0" smtClean="0"/>
              <a:t>5.6</a:t>
            </a:r>
            <a:r>
              <a:rPr lang="zh-CN" altLang="zh-CN" sz="1400" dirty="0" smtClean="0"/>
              <a:t>亿元，但烂账有</a:t>
            </a:r>
            <a:r>
              <a:rPr lang="en-US" altLang="zh-CN" sz="1400" dirty="0" smtClean="0"/>
              <a:t>3</a:t>
            </a:r>
            <a:r>
              <a:rPr lang="zh-CN" altLang="zh-CN" sz="1400" dirty="0" smtClean="0"/>
              <a:t>亿多元。</a:t>
            </a:r>
            <a:r>
              <a:rPr lang="en-US" altLang="zh-CN" sz="1400" dirty="0" smtClean="0"/>
              <a:t>1997</a:t>
            </a:r>
            <a:r>
              <a:rPr lang="zh-CN" altLang="zh-CN" sz="1400" dirty="0" smtClean="0"/>
              <a:t>年初，只完成了相当于三层楼高的首层大堂的巨人大厦停工，各方债主纷纷上门，巨人现金流彻底断裂。媒体“地毯式”报道巨人的财务危机。</a:t>
            </a:r>
            <a:r>
              <a:rPr lang="en-US" altLang="zh-CN" sz="1400" dirty="0" smtClean="0"/>
              <a:t>30</a:t>
            </a:r>
            <a:r>
              <a:rPr lang="zh-CN" altLang="zh-CN" sz="1400" dirty="0" smtClean="0"/>
              <a:t>天内，上千篇报道铺天盖地地演绎了从天堂到地狱的现实版本，赞美和欢呼突然变成了气势汹汹的质问和指责。史玉柱成了背负</a:t>
            </a:r>
            <a:r>
              <a:rPr lang="en-US" altLang="zh-CN" sz="1400" dirty="0" smtClean="0"/>
              <a:t>2.5</a:t>
            </a:r>
            <a:r>
              <a:rPr lang="zh-CN" altLang="zh-CN" sz="1400" dirty="0" smtClean="0"/>
              <a:t>亿元债务的“中国首负”，不久，便黯然离开广东。</a:t>
            </a:r>
            <a:endParaRPr lang="en-US" altLang="zh-CN" sz="1400" dirty="0" smtClean="0"/>
          </a:p>
          <a:p>
            <a:r>
              <a:rPr lang="en-US" altLang="zh-CN" sz="1400" dirty="0" smtClean="0"/>
              <a:t>    </a:t>
            </a:r>
            <a:r>
              <a:rPr lang="zh-CN" altLang="zh-CN" sz="1400" dirty="0" smtClean="0"/>
              <a:t>第二次创业：卖保健品，一年就还清了所有债务</a:t>
            </a:r>
            <a:endParaRPr lang="zh-CN" altLang="zh-CN" sz="1400" dirty="0" smtClean="0"/>
          </a:p>
          <a:p>
            <a:r>
              <a:rPr lang="en-US" altLang="zh-CN" sz="1400" dirty="0" smtClean="0"/>
              <a:t>    </a:t>
            </a:r>
            <a:r>
              <a:rPr lang="zh-CN" altLang="zh-CN" sz="1400" dirty="0" smtClean="0"/>
              <a:t>幸运的是，受到重创的史玉柱，除了缺钱，似乎什么都不缺：公司</a:t>
            </a:r>
            <a:r>
              <a:rPr lang="en-US" altLang="zh-CN" sz="1400" dirty="0" smtClean="0"/>
              <a:t>20</a:t>
            </a:r>
            <a:r>
              <a:rPr lang="zh-CN" altLang="zh-CN" sz="1400" dirty="0" smtClean="0"/>
              <a:t>多人的管理团队，在他最困难的时候依然不离不弃。而且史玉柱手上已经有两个项目可供选择，一个是保健品脑白金，另外一个是他赖以起家的软件。</a:t>
            </a:r>
            <a:endParaRPr lang="zh-CN" altLang="zh-CN" sz="1400" dirty="0" smtClean="0"/>
          </a:p>
          <a:p>
            <a:r>
              <a:rPr lang="en-US" altLang="zh-CN" sz="1400" dirty="0" smtClean="0"/>
              <a:t>    </a:t>
            </a:r>
            <a:r>
              <a:rPr lang="zh-CN" altLang="zh-CN" sz="1400" dirty="0" smtClean="0"/>
              <a:t>启动市场之前，史玉柱戴着墨镜走村串镇，挨家挨户寻访。白天年轻人都出去工作了，在家的都是老头老太太，在和老人的聊天中，这些老人都会告诉史玉柱：“你说的这种产品我想吃，但我舍不得买。我等着我儿子买呐！”史玉柱因势利导，推出了家喻户晓的广告词：“今年过节不收礼，收礼只收脑白金。”</a:t>
            </a:r>
            <a:r>
              <a:rPr lang="en-US" altLang="zh-CN" sz="1400" dirty="0" smtClean="0"/>
              <a:t>2000</a:t>
            </a:r>
            <a:r>
              <a:rPr lang="zh-CN" altLang="zh-CN" sz="1400" dirty="0" smtClean="0"/>
              <a:t>年，公司创造了</a:t>
            </a:r>
            <a:r>
              <a:rPr lang="en-US" altLang="zh-CN" sz="1400" dirty="0" smtClean="0"/>
              <a:t>13</a:t>
            </a:r>
            <a:r>
              <a:rPr lang="zh-CN" altLang="zh-CN" sz="1400" dirty="0" smtClean="0"/>
              <a:t>亿元的销售奇迹，并在全国建立了拥有</a:t>
            </a:r>
            <a:r>
              <a:rPr lang="en-US" altLang="zh-CN" sz="1400" dirty="0" smtClean="0"/>
              <a:t>200</a:t>
            </a:r>
            <a:r>
              <a:rPr lang="zh-CN" altLang="zh-CN" sz="1400" dirty="0" smtClean="0"/>
              <a:t>多个销售点的庞大销售网络，规模超过了鼎盛时期的巨人。这一年，他悄悄还清了所欠的全部债务。脑白金的一炮走红并没有让史玉柱满足，他立刻开始琢磨手中的另外几个产品，降血脂的、抗感冒的、补血的、治疗胃病的，还有维生素。最终，史玉柱决心力推维生素和矿物质的混合物类产品：黄金搭档。</a:t>
            </a:r>
            <a:r>
              <a:rPr lang="en-US" altLang="zh-CN" sz="1400" dirty="0" smtClean="0"/>
              <a:t>2001</a:t>
            </a:r>
            <a:r>
              <a:rPr lang="zh-CN" altLang="zh-CN" sz="1400" dirty="0" smtClean="0"/>
              <a:t>年，黄金搭档上市，这两个产品，成了保健品市场上的常青树，畅销多年仍能保持销售额的大幅增长。</a:t>
            </a:r>
            <a:r>
              <a:rPr lang="en-US" altLang="zh-CN" sz="1400" dirty="0" smtClean="0"/>
              <a:t>2007</a:t>
            </a:r>
            <a:r>
              <a:rPr lang="zh-CN" altLang="zh-CN" sz="1400" dirty="0" smtClean="0"/>
              <a:t>年上半年，脑白金的销售额比</a:t>
            </a:r>
            <a:r>
              <a:rPr lang="en-US" altLang="zh-CN" sz="1400" dirty="0" smtClean="0"/>
              <a:t>2006</a:t>
            </a:r>
            <a:r>
              <a:rPr lang="zh-CN" altLang="zh-CN" sz="1400" dirty="0" smtClean="0"/>
              <a:t>年同期又增长了</a:t>
            </a:r>
            <a:r>
              <a:rPr lang="en-US" altLang="zh-CN" sz="1400" dirty="0" smtClean="0"/>
              <a:t>160%</a:t>
            </a:r>
            <a:r>
              <a:rPr lang="zh-CN" altLang="zh-CN" sz="1400" dirty="0" smtClean="0"/>
              <a:t>！在保健品行当，把所有鸡蛋都放在同一个篮子里是非常危险的。史玉柱开始了他人生第二次创业的第二件事：资本布局。</a:t>
            </a:r>
            <a:r>
              <a:rPr lang="en-US" altLang="zh-CN" sz="1400" dirty="0" smtClean="0"/>
              <a:t>2003</a:t>
            </a:r>
            <a:r>
              <a:rPr lang="zh-CN" altLang="zh-CN" sz="1400" dirty="0" smtClean="0"/>
              <a:t>年，史玉柱将脑白金和黄金搭档的知识产权及其营销网络</a:t>
            </a:r>
            <a:r>
              <a:rPr lang="en-US" altLang="zh-CN" sz="1400" dirty="0" smtClean="0"/>
              <a:t>75%</a:t>
            </a:r>
            <a:r>
              <a:rPr lang="zh-CN" altLang="zh-CN" sz="1400" dirty="0" smtClean="0"/>
              <a:t>的股权卖给了段永基旗下的香港上市公司四通电子，交易总价为</a:t>
            </a:r>
            <a:r>
              <a:rPr lang="en-US" altLang="zh-CN" sz="1400" dirty="0" smtClean="0"/>
              <a:t>12.4</a:t>
            </a:r>
            <a:r>
              <a:rPr lang="zh-CN" altLang="zh-CN" sz="1400" dirty="0" smtClean="0"/>
              <a:t>亿元人民币，其中现金为</a:t>
            </a:r>
            <a:r>
              <a:rPr lang="en-US" altLang="zh-CN" sz="1400" dirty="0" smtClean="0"/>
              <a:t>6.36</a:t>
            </a:r>
            <a:r>
              <a:rPr lang="zh-CN" altLang="zh-CN" sz="1400" dirty="0" smtClean="0"/>
              <a:t>亿元人民币，其余为四通电子的可转股债券。数亿元的现金趴在账上，史玉柱开始向保健品之外的行业投资，首先选择的是回报稳定的银行业。</a:t>
            </a:r>
            <a:r>
              <a:rPr lang="en-US" altLang="zh-CN" sz="1400" dirty="0" smtClean="0"/>
              <a:t>2003</a:t>
            </a:r>
            <a:r>
              <a:rPr lang="zh-CN" altLang="zh-CN" sz="1400" dirty="0" smtClean="0"/>
              <a:t>年，史玉柱花了</a:t>
            </a:r>
            <a:r>
              <a:rPr lang="en-US" altLang="zh-CN" sz="1400" dirty="0" smtClean="0"/>
              <a:t>3</a:t>
            </a:r>
            <a:r>
              <a:rPr lang="zh-CN" altLang="zh-CN" sz="1400" dirty="0" smtClean="0"/>
              <a:t>亿元买入华夏银行和民生银行的法人股，三年赚了</a:t>
            </a:r>
            <a:r>
              <a:rPr lang="en-US" altLang="zh-CN" sz="1400" dirty="0" smtClean="0"/>
              <a:t>120</a:t>
            </a:r>
            <a:r>
              <a:rPr lang="zh-CN" altLang="zh-CN" sz="1400" dirty="0" smtClean="0"/>
              <a:t>多亿元。</a:t>
            </a:r>
            <a:endParaRPr lang="zh-CN" altLang="zh-CN" sz="1400" dirty="0" smtClean="0"/>
          </a:p>
          <a:p>
            <a:endParaRPr lang="zh-CN" altLang="zh-CN"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按决策的主体划分</a:t>
            </a:r>
            <a:endParaRPr lang="zh-CN" altLang="en-US"/>
          </a:p>
          <a:p>
            <a:r>
              <a:rPr lang="zh-CN" altLang="en-US"/>
              <a:t>    按决策的主体可将决策划分为</a:t>
            </a:r>
            <a:r>
              <a:rPr lang="zh-CN" altLang="en-US">
                <a:hlinkClick r:id="" action="ppaction://hlinkshowjump?jump=nextslide"/>
              </a:rPr>
              <a:t>个体决策</a:t>
            </a:r>
            <a:r>
              <a:rPr lang="zh-CN" altLang="en-US"/>
              <a:t>与</a:t>
            </a:r>
            <a:r>
              <a:rPr lang="zh-CN" altLang="en-US">
                <a:hlinkClick r:id="rId1" action="ppaction://hlinksldjump"/>
              </a:rPr>
              <a:t>群体决策</a:t>
            </a:r>
            <a:r>
              <a:rPr lang="zh-CN" altLang="en-US"/>
              <a:t>。</a:t>
            </a:r>
            <a:endParaRPr lang="zh-CN" altLang="en-US"/>
          </a:p>
        </p:txBody>
      </p:sp>
      <p:sp>
        <p:nvSpPr>
          <p:cNvPr id="4" name="动作按钮: 前进或下一项 3">
            <a:hlinkClick r:id="rId2" action="ppaction://hlinksldjump"/>
          </p:cNvPr>
          <p:cNvSpPr/>
          <p:nvPr/>
        </p:nvSpPr>
        <p:spPr>
          <a:xfrm>
            <a:off x="7369810" y="5057775"/>
            <a:ext cx="791845" cy="5765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p:txBody>
          <a:bodyPr/>
          <a:lstStyle/>
          <a:p>
            <a:r>
              <a:rPr lang="zh-CN" altLang="en-US"/>
              <a:t>1.个体决策</a:t>
            </a:r>
            <a:endParaRPr lang="zh-CN" altLang="en-US"/>
          </a:p>
          <a:p>
            <a:r>
              <a:rPr lang="zh-CN" altLang="en-US"/>
              <a:t>    个体决策是指个体在参与组织活动中的各种决策。由于组织是由若干个人集合而成的，每个个体在参与组织活动的过程中都要制定一系列的决策。个体参与组织活动的过程，实质上是一个不断制定决策的过程。只是个体的这些决策，通常是在无意间提出并在瞬间完成的。</a:t>
            </a:r>
            <a:endParaRPr lang="zh-CN" altLang="en-US"/>
          </a:p>
        </p:txBody>
      </p:sp>
      <p:sp>
        <p:nvSpPr>
          <p:cNvPr id="4" name="动作按钮: 前进或下一项 3">
            <a:hlinkClick r:id="" action="ppaction://hlinkshowjump?jump=previousslide"/>
          </p:cNvPr>
          <p:cNvSpPr/>
          <p:nvPr/>
        </p:nvSpPr>
        <p:spPr>
          <a:xfrm>
            <a:off x="7452360" y="5516880"/>
            <a:ext cx="864235" cy="504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294765"/>
            <a:ext cx="8686800" cy="4785360"/>
          </a:xfrm>
        </p:spPr>
        <p:txBody>
          <a:bodyPr/>
          <a:lstStyle/>
          <a:p>
            <a:r>
              <a:rPr lang="zh-CN" altLang="en-US"/>
              <a:t>2.群体决策</a:t>
            </a:r>
            <a:endParaRPr lang="zh-CN" altLang="en-US"/>
          </a:p>
          <a:p>
            <a:r>
              <a:rPr lang="zh-CN" altLang="en-US" sz="2800"/>
              <a:t>    群体决策是指由若干人组成的集体所进行的决策。群体决策相对于个体决策的优点是： 群体决策时，不仅可以获得更多的信息和更多的解决问题的途径，而且可以激发群体的智慧，因此，群体决策比个体决策的质量更高；同时，以群体方式做出决策，可以增加有关人员对决策的接受性。群体决策相对于个体决策的缺点是： 群体决策的效果受群体大小、群体成员从众现象等因素的影响，而且，群体决策的效率较低。</a:t>
            </a:r>
            <a:endParaRPr lang="zh-CN" altLang="en-US" sz="2800"/>
          </a:p>
        </p:txBody>
      </p:sp>
      <p:sp>
        <p:nvSpPr>
          <p:cNvPr id="4" name="动作按钮: 前进或下一项 3">
            <a:hlinkClick r:id="rId1" action="ppaction://hlinksldjump"/>
          </p:cNvPr>
          <p:cNvSpPr/>
          <p:nvPr/>
        </p:nvSpPr>
        <p:spPr>
          <a:xfrm>
            <a:off x="7308215" y="5805170"/>
            <a:ext cx="792480" cy="57594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第一节  决策概述</a:t>
            </a:r>
            <a:endParaRPr lang="zh-CN" altLang="en-US"/>
          </a:p>
        </p:txBody>
      </p:sp>
      <p:sp>
        <p:nvSpPr>
          <p:cNvPr id="3" name="内容占位符 2"/>
          <p:cNvSpPr>
            <a:spLocks noGrp="1"/>
          </p:cNvSpPr>
          <p:nvPr>
            <p:ph idx="1"/>
          </p:nvPr>
        </p:nvSpPr>
        <p:spPr>
          <a:xfrm>
            <a:off x="304800" y="1554480"/>
            <a:ext cx="8686800" cy="504825"/>
          </a:xfrm>
        </p:spPr>
        <p:txBody>
          <a:bodyPr/>
          <a:lstStyle/>
          <a:p>
            <a:r>
              <a:rPr lang="zh-CN" altLang="en-US"/>
              <a:t>以上具体决策类型如表</a:t>
            </a:r>
            <a:r>
              <a:rPr lang="en-US" altLang="zh-CN"/>
              <a:t>7-1</a:t>
            </a:r>
            <a:r>
              <a:rPr lang="zh-CN" altLang="en-US"/>
              <a:t>所示。</a:t>
            </a:r>
            <a:endParaRPr lang="zh-CN" altLang="en-US"/>
          </a:p>
          <a:p>
            <a:pPr algn="ctr"/>
            <a:r>
              <a:rPr lang="zh-CN" altLang="en-US" sz="2000">
                <a:latin typeface="+mn-ea"/>
                <a:cs typeface="+mn-ea"/>
              </a:rPr>
              <a:t>表</a:t>
            </a:r>
            <a:r>
              <a:rPr lang="en-US" altLang="zh-CN" sz="2000">
                <a:latin typeface="+mn-ea"/>
                <a:cs typeface="+mn-ea"/>
              </a:rPr>
              <a:t>7-1  </a:t>
            </a:r>
            <a:r>
              <a:rPr lang="zh-CN" altLang="en-US" sz="2000">
                <a:latin typeface="+mn-ea"/>
                <a:cs typeface="+mn-ea"/>
              </a:rPr>
              <a:t>决策的类型表</a:t>
            </a:r>
            <a:endParaRPr lang="zh-CN" altLang="en-US" sz="2000">
              <a:latin typeface="+mn-ea"/>
              <a:cs typeface="+mn-ea"/>
            </a:endParaRPr>
          </a:p>
        </p:txBody>
      </p:sp>
      <p:graphicFrame>
        <p:nvGraphicFramePr>
          <p:cNvPr id="4" name="表格 3"/>
          <p:cNvGraphicFramePr/>
          <p:nvPr>
            <p:custDataLst>
              <p:tags r:id="rId1"/>
            </p:custDataLst>
          </p:nvPr>
        </p:nvGraphicFramePr>
        <p:xfrm>
          <a:off x="675005" y="2469515"/>
          <a:ext cx="7946390" cy="3173730"/>
        </p:xfrm>
        <a:graphic>
          <a:graphicData uri="http://schemas.openxmlformats.org/drawingml/2006/table">
            <a:tbl>
              <a:tblPr firstRow="1" bandRow="1">
                <a:tableStyleId>{5940675A-B579-460E-94D1-54222C63F5DA}</a:tableStyleId>
              </a:tblPr>
              <a:tblGrid>
                <a:gridCol w="3584575"/>
                <a:gridCol w="4361815"/>
              </a:tblGrid>
              <a:tr h="453390">
                <a:tc>
                  <a:txBody>
                    <a:bodyPr/>
                    <a:lstStyle/>
                    <a:p>
                      <a:pPr indent="0" algn="ctr">
                        <a:buNone/>
                      </a:pPr>
                      <a:r>
                        <a:rPr lang="en-US" sz="1800" b="1">
                          <a:latin typeface="+mn-ea"/>
                          <a:cs typeface="宋体" panose="02010600030101010101" pitchFamily="2" charset="-122"/>
                        </a:rPr>
                        <a:t>分类标准</a:t>
                      </a:r>
                      <a:endParaRPr lang="en-US" altLang="en-US" sz="1800" b="1">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800" b="1">
                          <a:latin typeface="+mn-ea"/>
                          <a:cs typeface="宋体" panose="02010600030101010101" pitchFamily="2" charset="-122"/>
                        </a:rPr>
                        <a:t>类型</a:t>
                      </a:r>
                      <a:endParaRPr lang="en-US" altLang="en-US" sz="1800" b="1">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决策的对象的深度与广度</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战略决策、战术决策和业务决策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决策者的层次</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高层决策、中层决策和基层决策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问题的重复程度和有无先例可循</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程序化决策、非程序化决策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环境因素的可控程度</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确定型决策、风险型决策、不确定型决策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需要解决的问题性质</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初始决策、追踪决策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3390">
                <a:tc>
                  <a:txBody>
                    <a:bodyPr/>
                    <a:lstStyle/>
                    <a:p>
                      <a:pPr indent="0">
                        <a:buNone/>
                      </a:pPr>
                      <a:r>
                        <a:rPr lang="en-US" sz="1800" b="0">
                          <a:latin typeface="+mn-ea"/>
                          <a:cs typeface="宋体" panose="02010600030101010101" pitchFamily="2" charset="-122"/>
                        </a:rPr>
                        <a:t>决策的主体的数量</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latin typeface="+mn-ea"/>
                          <a:cs typeface="宋体" panose="02010600030101010101" pitchFamily="2" charset="-122"/>
                        </a:rPr>
                        <a:t>集体决策、个人决策</a:t>
                      </a:r>
                      <a:endParaRPr lang="en-US" altLang="en-US" sz="1800" b="0">
                        <a:latin typeface="+mn-ea"/>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2032000" y="3962400"/>
            <a:ext cx="5080000" cy="414020"/>
          </a:xfrm>
          <a:prstGeom prst="rect">
            <a:avLst/>
          </a:prstGeom>
          <a:noFill/>
          <a:ln w="9525">
            <a:noFill/>
          </a:ln>
        </p:spPr>
        <p:txBody>
          <a:bodyPr>
            <a:spAutoFit/>
          </a:bodyPr>
          <a:lstStyle/>
          <a:p>
            <a:pPr marL="0" indent="304800"/>
            <a:endParaRPr lang="en-US" sz="1050" b="0">
              <a:latin typeface="宋体" panose="02010600030101010101" pitchFamily="2" charset="-122"/>
              <a:ea typeface="宋体" panose="02010600030101010101" pitchFamily="2" charset="-122"/>
              <a:cs typeface="Times New Roman" panose="02020603050405020304" pitchFamily="18" charset="0"/>
            </a:endParaRPr>
          </a:p>
          <a:p>
            <a:r>
              <a:rPr lang="en-US" sz="1050" b="0">
                <a:latin typeface="宋体" panose="02010600030101010101" pitchFamily="2" charset="-122"/>
                <a:ea typeface="宋体" panose="02010600030101010101" pitchFamily="2" charset="-122"/>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sym typeface="+mn-ea"/>
            </a:endParaRPr>
          </a:p>
        </p:txBody>
      </p:sp>
      <p:sp>
        <p:nvSpPr>
          <p:cNvPr id="3" name="内容占位符 2"/>
          <p:cNvSpPr>
            <a:spLocks noGrp="1"/>
          </p:cNvSpPr>
          <p:nvPr>
            <p:ph idx="1"/>
          </p:nvPr>
        </p:nvSpPr>
        <p:spPr/>
        <p:txBody>
          <a:bodyPr/>
          <a:lstStyle/>
          <a:p>
            <a:r>
              <a:rPr lang="en-US" altLang="zh-CN"/>
              <a:t>    </a:t>
            </a:r>
            <a:r>
              <a:rPr lang="zh-CN" altLang="en-US"/>
              <a:t>决策的理论依据其特点和发展历程可以分为古典决策理论、行为决策理论和当代决策理论。</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304800" y="1075055"/>
            <a:ext cx="8686800" cy="5005070"/>
          </a:xfrm>
        </p:spPr>
        <p:txBody>
          <a:bodyPr/>
          <a:lstStyle/>
          <a:p>
            <a:r>
              <a:rPr lang="zh-CN" altLang="en-US"/>
              <a:t>一、古典决策理论  </a:t>
            </a:r>
            <a:endParaRPr lang="zh-CN" altLang="en-US"/>
          </a:p>
          <a:p>
            <a:r>
              <a:rPr lang="zh-CN" altLang="en-US" sz="2400"/>
              <a:t>    古典决策理论是基于“经济人”假设提出的，主要流行于20世纪50年代以前。古典决策理论认为，决策者应该从经济的角度来理性地看待决策问题，即决策的目的是谋求组织利益的最大化。</a:t>
            </a:r>
            <a:endParaRPr lang="zh-CN" altLang="en-US" sz="2400"/>
          </a:p>
          <a:p>
            <a:r>
              <a:rPr lang="zh-CN" altLang="en-US" sz="2400"/>
              <a:t>    古典决策理论假设是组织要实现的目标是明确的、组织一致同意的。问题可以识别并精确地陈述；作为决策者的管理者是完全理性的，决策者能够全面了解和掌握关于决策环境的情报信息，决策者能够形成有关决策的全部备选方案并能够全面评价各种备选方案的优劣，决策者能够依据评价结果和个人偏好程度对各种备选方案进行排序，方案评估标准是明确的或可以确定的，决策者选择能够使组织利益最大化的方案。古典决策理论忽视了非经济因素在决策中的作用，这种理论不一定能指导实际的决策活动，从而逐渐被更为全面的行为决策理论代替。</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304800" y="1296035"/>
            <a:ext cx="8686800" cy="4784090"/>
          </a:xfrm>
        </p:spPr>
        <p:txBody>
          <a:bodyPr/>
          <a:lstStyle/>
          <a:p>
            <a:r>
              <a:rPr lang="zh-CN" altLang="en-US"/>
              <a:t>二、行为决策理论</a:t>
            </a:r>
            <a:endParaRPr lang="zh-CN" altLang="en-US"/>
          </a:p>
          <a:p>
            <a:r>
              <a:rPr lang="zh-CN" altLang="en-US"/>
              <a:t>    行为决策理论的发展始于20世纪50年代。对古典决策理论的“经济人”假设质疑的第一人是赫伯特·A·西蒙，他在《管理行为》一书中指出，理性的和经济的标准都无法确切说明管理的决策过程，进而提出“有限理性”标准和“满意度”原则。其他学者对决策者行为作了进一步的研究，他们在研究中也发现，影响决策者进行决策的不仅有经济因素，还有其个人的行为表现，如态度、情感、经验和动机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304800" y="1296035"/>
            <a:ext cx="8686800" cy="4784090"/>
          </a:xfrm>
        </p:spPr>
        <p:txBody>
          <a:bodyPr/>
          <a:lstStyle/>
          <a:p>
            <a:r>
              <a:rPr lang="zh-CN" altLang="en-US"/>
              <a:t>行为决策理论的主要内容是：</a:t>
            </a:r>
            <a:endParaRPr lang="zh-CN" altLang="en-US"/>
          </a:p>
          <a:p>
            <a:r>
              <a:rPr lang="zh-CN" altLang="en-US" sz="1800"/>
              <a:t>1.人的理性介于完全理性和非理性之间，即人是有限理性的，这是因为在高度不确定和极其复杂的现实决策环境中，人的知识、想象力和计算力是有限的。</a:t>
            </a:r>
            <a:endParaRPr lang="zh-CN" altLang="en-US" sz="1800"/>
          </a:p>
          <a:p>
            <a:r>
              <a:rPr lang="zh-CN" altLang="en-US" sz="1800"/>
              <a:t>2.决策者在识别和发现问题中容易受知觉上的偏差的影响，而在对未来的状况作出判断时，直觉的运用往往多于逻辑分析方法的运用。所谓知觉上的偏差，是指由于认知能力的有限，决策者仅把问题的部分信息当作认知对象。</a:t>
            </a:r>
            <a:endParaRPr lang="zh-CN" altLang="en-US" sz="1800"/>
          </a:p>
          <a:p>
            <a:r>
              <a:rPr lang="zh-CN" altLang="en-US" sz="1800"/>
              <a:t>3.由于受决策时间和可利用资源的限制，决策者即使充分了解和掌握有关决策环境的信息情报，也只能做到尽量了解各种备选方案的情况，而不可能做到全部了解，决策者选择的理性是相对的。</a:t>
            </a:r>
            <a:endParaRPr lang="zh-CN" altLang="en-US" sz="1800"/>
          </a:p>
          <a:p>
            <a:r>
              <a:rPr lang="zh-CN" altLang="en-US" sz="1800"/>
              <a:t>4.在风险型决策中，与经济利益的考虑相比，决策者对待风险的态度起着更为重要的作用。决策者往往厌恶风险，倾向于接受风险较小的方案，尽管风险较大的方案可能带来较为可观的收益。</a:t>
            </a:r>
            <a:endParaRPr lang="zh-CN" altLang="en-US" sz="1800"/>
          </a:p>
          <a:p>
            <a:r>
              <a:rPr lang="zh-CN" altLang="en-US" sz="1800"/>
              <a:t>5.决策者在决策中往往只求满意的结果，而不愿费力寻求最佳方案。导致这一现象的原因有多种：决策者不注意发挥自己和别人继续进行研究的积极性，只满足于在现有的可行方案中进行选择；决策者本身缺乏有关能力，在有些情况下，决策者出于个人某些因素的考虑而做出自己的选择；评估所有的方案并选择其中的最佳方案，需要花费大量的时间和金钱，这可能得不偿失。</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par>
                                <p:cTn id="28" presetID="31"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4" end="4"/>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304800" y="1427480"/>
            <a:ext cx="8686800" cy="4892675"/>
          </a:xfrm>
        </p:spPr>
        <p:txBody>
          <a:bodyPr/>
          <a:lstStyle/>
          <a:p>
            <a:r>
              <a:rPr lang="zh-CN" altLang="en-US" sz="2000"/>
              <a:t>行为决策理论抨击了把决策视为定量方法和固定步骤的片面性，主张把决策视为一种文化现象。例如，日裔美籍学者威廉·大内（Willam Ouchi)在其对美日两国企业在决策方面的差异所进行的比较研究中发现，东西方文化的差异是导致这种决策差异的一种不容忽视的原因，从而开创了决策的跨文化比较研究。</a:t>
            </a:r>
            <a:endParaRPr lang="zh-CN" altLang="en-US" sz="2000"/>
          </a:p>
          <a:p>
            <a:r>
              <a:rPr lang="zh-CN" altLang="en-US" sz="2000"/>
              <a:t>除了西蒙的“有限理性”模式，林德布洛姆的“渐进决策”模式也对“完全理性”模式提出了挑战。林德布洛姆认为决策过程应是一个渐进过程，而不应大起大落（当然，这种渐进过程积累到一定程度也会形成一次变革），否则会危及社会稳定，给组织带来组织结构、心理倾向和习惯等的震荡和资金困难，也使决策者不可能了解和思考全部方案并弄清每种方案的结果（这是由于时间的紧迫和资源的匮乏）。因此，“按部就班、修修补补的渐进主义决策者或安于现状的人，似乎不是一位‘叱咤风云’的英雄人物，而实际上是能够清醒地认识到自己是在与无边无际的宇宙进行搏斗的足智多谋的解决问题的决策者”。这说明，决策不能只遵循一种固定的程序，而应根据组织内外环境的变化进行适时的调整和补充。</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阅读材料</a:t>
            </a:r>
            <a:endParaRPr lang="zh-CN" altLang="en-US">
              <a:sym typeface="+mn-ea"/>
            </a:endParaRPr>
          </a:p>
        </p:txBody>
      </p:sp>
      <p:sp>
        <p:nvSpPr>
          <p:cNvPr id="3" name="内容占位符 2"/>
          <p:cNvSpPr>
            <a:spLocks noGrp="1"/>
          </p:cNvSpPr>
          <p:nvPr>
            <p:ph idx="1"/>
          </p:nvPr>
        </p:nvSpPr>
        <p:spPr>
          <a:xfrm>
            <a:off x="304800" y="1296035"/>
            <a:ext cx="8686800" cy="4784090"/>
          </a:xfrm>
        </p:spPr>
        <p:txBody>
          <a:bodyPr/>
          <a:lstStyle/>
          <a:p>
            <a:pPr algn="ctr"/>
            <a:r>
              <a:rPr lang="zh-CN" altLang="en-US" sz="2800"/>
              <a:t>西蒙决策理论的主要内容</a:t>
            </a:r>
            <a:endParaRPr lang="zh-CN" altLang="en-US" sz="2800"/>
          </a:p>
          <a:p>
            <a:r>
              <a:rPr lang="zh-CN" altLang="en-US" sz="1600"/>
              <a:t>决策理论学派的主要代表人物是曾获1978年度诺贝尔经济学奖金的赫伯特.A.西蒙。西蒙虽然是决策学派的代表人物，但他的许多思想是从巴纳德中吸取来的，他发展了巴纳德的社会系统学派，并提出了决策理论，建立了决策理论学派，形成了一门有关决策过程、准则、类型及方法的较完整的理论体系，主要著作有《管理行为》、《组织》、《管理决策的新科学》等。其理论要点归纳如下：</a:t>
            </a:r>
            <a:endParaRPr lang="zh-CN" altLang="en-US" sz="1600"/>
          </a:p>
          <a:p>
            <a:r>
              <a:rPr lang="zh-CN" altLang="en-US" sz="1600"/>
              <a:t>一、决策贯穿管理的全过程，决策是管理的核心。西蒙指出组织中经理人员的重要职能就是作决策。他认为，任何作业开始之前都要先做决策，制定计划就是决策，组织、领导和控制也都离不开决策。</a:t>
            </a:r>
            <a:endParaRPr lang="zh-CN" altLang="en-US" sz="1600"/>
          </a:p>
          <a:p>
            <a:r>
              <a:rPr lang="zh-CN" altLang="en-US" sz="1600"/>
              <a:t>二、系统阐述了决策原理。西蒙对决策的程序、准则、程序化决策和非程序化决策的异同及其决策技术等作了分析。西蒙提出决策过程包括4个阶段：搜集情况阶段；拟定计划阶段；选定计划阶段；评价计划阶段。这四个阶段中的每一个阶段本身就是一个复杂的决策过程。</a:t>
            </a:r>
            <a:endParaRPr lang="zh-CN" altLang="en-US" sz="1600"/>
          </a:p>
          <a:p>
            <a:r>
              <a:rPr lang="zh-CN" altLang="en-US" sz="1600"/>
              <a:t>三、在决策标准上，用“令人满意”的准则代替“最优化”准则。以往的管理学家往往把人看成是以“绝对的理性”为指导，按最优化准则行动的理性人。西蒙认为事实上这是做不到的，应该用“管理人”假设代替“理性人”假设，“管理人”不考虑一切可能的复杂情况，只考虑与问题有关的情况，采用“令人满意”的决策准则，从而可以做出令人满意的决策。</a:t>
            </a:r>
            <a:endParaRPr lang="zh-CN" altLang="en-US" sz="1600"/>
          </a:p>
          <a:p>
            <a:r>
              <a:rPr lang="zh-CN" altLang="en-US" sz="1600"/>
              <a:t>四、一个组织的决策根据其活动是否反复出现可分为程序化决策和非程序决策。经常性的活动的决策应程序化以降低决策过程的成本，只有非经常性的活动，才需要进行非程序化的决策。</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案例导读</a:t>
            </a:r>
            <a:endParaRPr lang="zh-CN" altLang="en-US" dirty="0"/>
          </a:p>
        </p:txBody>
      </p:sp>
      <p:sp>
        <p:nvSpPr>
          <p:cNvPr id="3" name="内容占位符 2"/>
          <p:cNvSpPr>
            <a:spLocks noGrp="1"/>
          </p:cNvSpPr>
          <p:nvPr>
            <p:ph idx="1"/>
          </p:nvPr>
        </p:nvSpPr>
        <p:spPr>
          <a:xfrm>
            <a:off x="251520" y="1124744"/>
            <a:ext cx="8686800" cy="4525962"/>
          </a:xfrm>
        </p:spPr>
        <p:txBody>
          <a:bodyPr/>
          <a:lstStyle/>
          <a:p>
            <a:r>
              <a:rPr lang="en-US" altLang="zh-CN" sz="1400" dirty="0" smtClean="0"/>
              <a:t>    </a:t>
            </a:r>
            <a:r>
              <a:rPr lang="zh-CN" altLang="zh-CN" sz="1400" dirty="0" smtClean="0"/>
              <a:t>第三次创业： 开发网游， </a:t>
            </a:r>
            <a:r>
              <a:rPr lang="en-US" altLang="zh-CN" sz="1400" dirty="0" smtClean="0"/>
              <a:t>2002</a:t>
            </a:r>
            <a:r>
              <a:rPr lang="zh-CN" altLang="zh-CN" sz="1400" dirty="0" smtClean="0"/>
              <a:t>年末，史玉柱开始玩盛大公司开发的在线游戏《传奇》，并很快上了瘾。在游戏面前，史玉柱是个沉湎其中的玩家，但他从来没有失去一个商人的嗅觉和敏锐，</a:t>
            </a:r>
            <a:r>
              <a:rPr lang="en-US" altLang="zh-CN" sz="1400" dirty="0" smtClean="0"/>
              <a:t> 2004</a:t>
            </a:r>
            <a:r>
              <a:rPr lang="zh-CN" altLang="zh-CN" sz="1400" dirty="0" smtClean="0"/>
              <a:t>年春节后的一天，史玉柱把几个高管召集到一起开会，讨论再投入网络游戏行业晚不晚。当时中国的网络游戏行业已经高速发展了三年，国内的盛大、网易、九城等三家公司呈现三足鼎立之势，来自日本、韩国的游戏也有不小的市场份额，市场竞争形势不容乐观，但史玉柱还是说服了大家。</a:t>
            </a:r>
            <a:r>
              <a:rPr lang="en-US" altLang="zh-CN" sz="1400" dirty="0" smtClean="0"/>
              <a:t>2004</a:t>
            </a:r>
            <a:r>
              <a:rPr lang="zh-CN" altLang="zh-CN" sz="1400" dirty="0" smtClean="0"/>
              <a:t>年</a:t>
            </a:r>
            <a:r>
              <a:rPr lang="en-US" altLang="zh-CN" sz="1400" dirty="0" smtClean="0"/>
              <a:t>11</a:t>
            </a:r>
            <a:r>
              <a:rPr lang="zh-CN" altLang="zh-CN" sz="1400" dirty="0" smtClean="0"/>
              <a:t>月，史玉柱的征途公司正式成立。</a:t>
            </a:r>
            <a:r>
              <a:rPr lang="en-US" altLang="zh-CN" sz="1400" dirty="0" smtClean="0"/>
              <a:t>2005</a:t>
            </a:r>
            <a:r>
              <a:rPr lang="zh-CN" altLang="zh-CN" sz="1400" dirty="0" smtClean="0"/>
              <a:t>年</a:t>
            </a:r>
            <a:r>
              <a:rPr lang="en-US" altLang="zh-CN" sz="1400" dirty="0" smtClean="0"/>
              <a:t>11</a:t>
            </a:r>
            <a:r>
              <a:rPr lang="zh-CN" altLang="zh-CN" sz="1400" dirty="0" smtClean="0"/>
              <a:t>月《征途》推出，之后两年，在线人数一路飙升，目前已经成为全球第三款同时在线人数超过</a:t>
            </a:r>
            <a:r>
              <a:rPr lang="en-US" altLang="zh-CN" sz="1400" dirty="0" smtClean="0"/>
              <a:t>100</a:t>
            </a:r>
            <a:r>
              <a:rPr lang="zh-CN" altLang="zh-CN" sz="1400" dirty="0" smtClean="0"/>
              <a:t>万的中文网络游戏。</a:t>
            </a:r>
            <a:r>
              <a:rPr lang="en-US" altLang="zh-CN" sz="1400" dirty="0" smtClean="0"/>
              <a:t>2006</a:t>
            </a:r>
            <a:r>
              <a:rPr lang="zh-CN" altLang="zh-CN" sz="1400" dirty="0" smtClean="0"/>
              <a:t>年，《征途》的销售额达到</a:t>
            </a:r>
            <a:r>
              <a:rPr lang="en-US" altLang="zh-CN" sz="1400" dirty="0" smtClean="0"/>
              <a:t>6.26</a:t>
            </a:r>
            <a:r>
              <a:rPr lang="zh-CN" altLang="zh-CN" sz="1400" dirty="0" smtClean="0"/>
              <a:t>亿元，</a:t>
            </a:r>
            <a:r>
              <a:rPr lang="en-US" altLang="zh-CN" sz="1400" dirty="0" smtClean="0"/>
              <a:t>2008</a:t>
            </a:r>
            <a:r>
              <a:rPr lang="zh-CN" altLang="zh-CN" sz="1400" dirty="0" smtClean="0"/>
              <a:t>年《福布斯》全球互联网富豪排行榜中，史玉柱以</a:t>
            </a:r>
            <a:r>
              <a:rPr lang="en-US" altLang="zh-CN" sz="1400" dirty="0" smtClean="0"/>
              <a:t>28</a:t>
            </a:r>
            <a:r>
              <a:rPr lang="zh-CN" altLang="zh-CN" sz="1400" dirty="0" smtClean="0"/>
              <a:t>亿美元的身价列第</a:t>
            </a:r>
            <a:r>
              <a:rPr lang="en-US" altLang="zh-CN" sz="1400" dirty="0" smtClean="0"/>
              <a:t>7</a:t>
            </a:r>
            <a:r>
              <a:rPr lang="zh-CN" altLang="zh-CN" sz="1400" dirty="0" smtClean="0"/>
              <a:t>位，《福布斯》称他是“最富有的上海居民”。</a:t>
            </a:r>
            <a:endParaRPr lang="zh-CN" altLang="zh-CN" sz="1400" dirty="0" smtClean="0"/>
          </a:p>
          <a:p>
            <a:r>
              <a:rPr lang="en-US" altLang="zh-CN" sz="1400" dirty="0" smtClean="0"/>
              <a:t>                                                    </a:t>
            </a:r>
            <a:r>
              <a:rPr lang="zh-CN" altLang="zh-CN" sz="1400" dirty="0" smtClean="0"/>
              <a:t>资料来源：刘秋华</a:t>
            </a:r>
            <a:r>
              <a:rPr lang="en-US" altLang="zh-CN" sz="1400" dirty="0" smtClean="0"/>
              <a:t>.</a:t>
            </a:r>
            <a:r>
              <a:rPr lang="zh-CN" altLang="zh-CN" sz="1400" dirty="0" smtClean="0"/>
              <a:t>管理学</a:t>
            </a:r>
            <a:r>
              <a:rPr lang="en-US" altLang="zh-CN" sz="1400" dirty="0" smtClean="0"/>
              <a:t>[M].</a:t>
            </a:r>
            <a:r>
              <a:rPr lang="zh-CN" altLang="zh-CN" sz="1400" dirty="0" smtClean="0"/>
              <a:t>上海</a:t>
            </a:r>
            <a:r>
              <a:rPr lang="en-US" altLang="zh-CN" sz="1400" dirty="0" smtClean="0"/>
              <a:t>:</a:t>
            </a:r>
            <a:r>
              <a:rPr lang="zh-CN" altLang="zh-CN" sz="1400" dirty="0" smtClean="0"/>
              <a:t>高等教育出版社，第二版，</a:t>
            </a:r>
            <a:r>
              <a:rPr lang="en-US" altLang="zh-CN" sz="1400" dirty="0" smtClean="0"/>
              <a:t>2010.2</a:t>
            </a:r>
            <a:endParaRPr lang="zh-CN" altLang="zh-CN" sz="14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304800" y="1296035"/>
            <a:ext cx="8686800" cy="4924425"/>
          </a:xfrm>
        </p:spPr>
        <p:txBody>
          <a:bodyPr/>
          <a:lstStyle/>
          <a:p>
            <a:r>
              <a:rPr lang="zh-CN" altLang="en-US"/>
              <a:t>三、 当代决策理论</a:t>
            </a:r>
            <a:endParaRPr lang="zh-CN" altLang="en-US"/>
          </a:p>
          <a:p>
            <a:r>
              <a:rPr lang="zh-CN" altLang="en-US" sz="2000"/>
              <a:t>    当代决策理论的核心内容是，决策贯穿于整个管理过程，决策程序就是整个管理过程。认为组织是由决策者个人及其下属、同事组成的系统，整个决策过程从研究组织的内外环境开始。进而确定组织的目标，设计可达到该目标的各种可行方案，比较和评价这些方案，进而进行方案选择，最后实施决策方案。并进行追踪检查和控制，以确保预定目标的实现。这种理论对决策的过程，决策的原则、程序化决策和非程序化决策、组织机构的建立同决策过程的联系等做了精辟的论述。</a:t>
            </a:r>
            <a:endParaRPr lang="zh-CN" altLang="en-US" sz="2000"/>
          </a:p>
          <a:p>
            <a:r>
              <a:rPr lang="zh-CN" altLang="en-US" sz="2000"/>
              <a:t>    对现代决策者而言，在决策过程中，应该广泛采用现代化手段和规范化程序，应该以系统论、信息论、控制论为方法，以电子计算机为手段，并辅以行为科学的有关理论，也就是说现代决策理论应该把古典决策理论和行为决策理论有机的结合起来，它所概况的一套行为科学准则和工作程序，既重视科学理论、方法和手段的运用，又重视了人的积极作用。</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4800" y="332656"/>
            <a:ext cx="8686800" cy="962744"/>
          </a:xfrm>
        </p:spPr>
        <p:txBody>
          <a:bodyPr>
            <a:normAutofit fontScale="90000"/>
          </a:bodyPr>
          <a:lstStyle/>
          <a:p>
            <a:br>
              <a:rPr lang="en-US" altLang="zh-CN" dirty="0" smtClean="0"/>
            </a:br>
            <a:r>
              <a:rPr lang="zh-CN" altLang="zh-CN" sz="4000" dirty="0" smtClean="0"/>
              <a:t>第</a:t>
            </a:r>
            <a:r>
              <a:rPr lang="zh-CN" altLang="zh-CN" sz="4000" dirty="0" smtClean="0"/>
              <a:t>三节 决策的过程与影响因素</a:t>
            </a:r>
            <a:br>
              <a:rPr lang="zh-CN" altLang="zh-CN" b="1" dirty="0" smtClean="0"/>
            </a:br>
            <a:endParaRPr lang="zh-CN" altLang="en-US" dirty="0"/>
          </a:p>
        </p:txBody>
      </p:sp>
      <p:sp>
        <p:nvSpPr>
          <p:cNvPr id="3" name="内容占位符 2"/>
          <p:cNvSpPr>
            <a:spLocks noGrp="1"/>
          </p:cNvSpPr>
          <p:nvPr>
            <p:ph idx="1"/>
          </p:nvPr>
        </p:nvSpPr>
        <p:spPr>
          <a:xfrm>
            <a:off x="304800" y="1554163"/>
            <a:ext cx="8686800" cy="3819053"/>
          </a:xfrm>
        </p:spPr>
        <p:txBody>
          <a:bodyPr/>
          <a:lstStyle/>
          <a:p>
            <a:r>
              <a:rPr lang="zh-CN" altLang="zh-CN" b="1" dirty="0" smtClean="0"/>
              <a:t>一、决策的过程</a:t>
            </a:r>
            <a:endParaRPr lang="zh-CN" altLang="zh-CN" b="1" dirty="0" smtClean="0"/>
          </a:p>
          <a:p>
            <a:r>
              <a:rPr lang="en-US" altLang="zh-CN" sz="2800" dirty="0" smtClean="0"/>
              <a:t>    </a:t>
            </a:r>
            <a:r>
              <a:rPr lang="zh-CN" altLang="zh-CN" sz="2800" dirty="0" smtClean="0"/>
              <a:t>决</a:t>
            </a:r>
            <a:r>
              <a:rPr lang="zh-CN" altLang="zh-CN" sz="2800" dirty="0" smtClean="0"/>
              <a:t>策制定是一个过程而不是简单的选择方案的行为。决策过程可以描述为七个步骤，从明确问题开始，到选择能解决问题的满意方案，最后结束于评价决策效果。如图</a:t>
            </a:r>
            <a:r>
              <a:rPr lang="en-US" altLang="zh-CN" sz="2800" dirty="0" smtClean="0"/>
              <a:t>7-1</a:t>
            </a:r>
            <a:r>
              <a:rPr lang="zh-CN" altLang="zh-CN" sz="2800" dirty="0" smtClean="0"/>
              <a:t>所示。</a:t>
            </a:r>
            <a:endParaRPr lang="zh-CN" altLang="zh-CN" sz="2800" dirty="0" smtClean="0"/>
          </a:p>
          <a:p>
            <a:endParaRPr lang="zh-CN" altLang="en-US" dirty="0"/>
          </a:p>
        </p:txBody>
      </p:sp>
      <p:sp>
        <p:nvSpPr>
          <p:cNvPr id="4" name="流程图: 可选过程 3"/>
          <p:cNvSpPr/>
          <p:nvPr/>
        </p:nvSpPr>
        <p:spPr>
          <a:xfrm>
            <a:off x="82758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明</a:t>
            </a:r>
            <a:r>
              <a:rPr lang="zh-CN" altLang="en-US" sz="1400" dirty="0" smtClean="0"/>
              <a:t>确问题</a:t>
            </a:r>
            <a:endParaRPr lang="zh-CN" altLang="en-US" sz="1400" dirty="0"/>
          </a:p>
        </p:txBody>
      </p:sp>
      <p:sp>
        <p:nvSpPr>
          <p:cNvPr id="9" name="右箭头 8"/>
          <p:cNvSpPr/>
          <p:nvPr/>
        </p:nvSpPr>
        <p:spPr>
          <a:xfrm>
            <a:off x="147565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可选过程 9"/>
          <p:cNvSpPr/>
          <p:nvPr/>
        </p:nvSpPr>
        <p:spPr>
          <a:xfrm>
            <a:off x="190770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确</a:t>
            </a:r>
            <a:r>
              <a:rPr lang="zh-CN" altLang="en-US" sz="1400" dirty="0" smtClean="0"/>
              <a:t>定目标</a:t>
            </a:r>
            <a:endParaRPr lang="zh-CN" altLang="en-US" sz="1400" dirty="0"/>
          </a:p>
        </p:txBody>
      </p:sp>
      <p:sp>
        <p:nvSpPr>
          <p:cNvPr id="11" name="右箭头 10"/>
          <p:cNvSpPr/>
          <p:nvPr/>
        </p:nvSpPr>
        <p:spPr>
          <a:xfrm>
            <a:off x="255577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流程图: 可选过程 11"/>
          <p:cNvSpPr/>
          <p:nvPr/>
        </p:nvSpPr>
        <p:spPr>
          <a:xfrm>
            <a:off x="298782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拟</a:t>
            </a:r>
            <a:r>
              <a:rPr lang="zh-CN" altLang="en-US" sz="1400" dirty="0" smtClean="0"/>
              <a:t>定选择方案</a:t>
            </a:r>
            <a:endParaRPr lang="zh-CN" altLang="en-US" sz="1400" dirty="0"/>
          </a:p>
        </p:txBody>
      </p:sp>
      <p:sp>
        <p:nvSpPr>
          <p:cNvPr id="13" name="右箭头 12"/>
          <p:cNvSpPr/>
          <p:nvPr/>
        </p:nvSpPr>
        <p:spPr>
          <a:xfrm>
            <a:off x="363589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可选过程 13"/>
          <p:cNvSpPr/>
          <p:nvPr/>
        </p:nvSpPr>
        <p:spPr>
          <a:xfrm>
            <a:off x="406794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评估备选方案</a:t>
            </a:r>
            <a:endParaRPr lang="zh-CN" altLang="en-US" sz="1400" dirty="0"/>
          </a:p>
        </p:txBody>
      </p:sp>
      <p:sp>
        <p:nvSpPr>
          <p:cNvPr id="15" name="右箭头 14"/>
          <p:cNvSpPr/>
          <p:nvPr/>
        </p:nvSpPr>
        <p:spPr>
          <a:xfrm>
            <a:off x="471601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可选过程 16"/>
          <p:cNvSpPr/>
          <p:nvPr/>
        </p:nvSpPr>
        <p:spPr>
          <a:xfrm>
            <a:off x="514806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选</a:t>
            </a:r>
            <a:r>
              <a:rPr lang="zh-CN" altLang="en-US" sz="1400" dirty="0" smtClean="0"/>
              <a:t>择满意方案</a:t>
            </a:r>
            <a:endParaRPr lang="zh-CN" altLang="en-US" sz="1400" dirty="0"/>
          </a:p>
        </p:txBody>
      </p:sp>
      <p:sp>
        <p:nvSpPr>
          <p:cNvPr id="18" name="右箭头 17"/>
          <p:cNvSpPr/>
          <p:nvPr/>
        </p:nvSpPr>
        <p:spPr>
          <a:xfrm>
            <a:off x="579613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可选过程 18"/>
          <p:cNvSpPr/>
          <p:nvPr/>
        </p:nvSpPr>
        <p:spPr>
          <a:xfrm>
            <a:off x="622818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实</a:t>
            </a:r>
            <a:r>
              <a:rPr lang="zh-CN" altLang="en-US" sz="1400" dirty="0" smtClean="0"/>
              <a:t>施决策方案</a:t>
            </a:r>
            <a:endParaRPr lang="zh-CN" altLang="en-US" sz="1400" dirty="0"/>
          </a:p>
        </p:txBody>
      </p:sp>
      <p:sp>
        <p:nvSpPr>
          <p:cNvPr id="20" name="右箭头 19"/>
          <p:cNvSpPr/>
          <p:nvPr/>
        </p:nvSpPr>
        <p:spPr>
          <a:xfrm>
            <a:off x="6876256" y="4653136"/>
            <a:ext cx="432048"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流程图: 可选过程 20"/>
          <p:cNvSpPr/>
          <p:nvPr/>
        </p:nvSpPr>
        <p:spPr>
          <a:xfrm>
            <a:off x="7308304" y="4293096"/>
            <a:ext cx="648072" cy="93610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评</a:t>
            </a:r>
            <a:r>
              <a:rPr lang="zh-CN" altLang="en-US" sz="1400" dirty="0" smtClean="0"/>
              <a:t>价决策效果</a:t>
            </a:r>
            <a:endParaRPr lang="zh-CN" altLang="en-US" sz="1400" dirty="0"/>
          </a:p>
        </p:txBody>
      </p:sp>
      <p:sp>
        <p:nvSpPr>
          <p:cNvPr id="23" name="TextBox 22"/>
          <p:cNvSpPr txBox="1"/>
          <p:nvPr/>
        </p:nvSpPr>
        <p:spPr>
          <a:xfrm>
            <a:off x="107504" y="5301208"/>
            <a:ext cx="9036496" cy="646331"/>
          </a:xfrm>
          <a:prstGeom prst="rect">
            <a:avLst/>
          </a:prstGeom>
          <a:noFill/>
        </p:spPr>
        <p:txBody>
          <a:bodyPr wrap="square" rtlCol="0">
            <a:spAutoFit/>
          </a:bodyPr>
          <a:lstStyle/>
          <a:p>
            <a:pPr algn="ctr"/>
            <a:r>
              <a:rPr lang="zh-CN" altLang="zh-CN" dirty="0" smtClean="0"/>
              <a:t>图</a:t>
            </a:r>
            <a:r>
              <a:rPr lang="en-US" altLang="zh-CN" dirty="0" smtClean="0"/>
              <a:t>7-1 </a:t>
            </a:r>
            <a:r>
              <a:rPr lang="zh-CN" altLang="zh-CN" dirty="0" smtClean="0"/>
              <a:t>决策制定过程</a:t>
            </a:r>
            <a:endParaRPr lang="zh-CN" altLang="zh-CN"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par>
                                <p:cTn id="24" presetID="17"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strVal val="#ppt_h"/>
                                          </p:val>
                                        </p:tav>
                                        <p:tav tm="100000">
                                          <p:val>
                                            <p:strVal val="#ppt_h"/>
                                          </p:val>
                                        </p:tav>
                                      </p:tavLst>
                                    </p:anim>
                                  </p:childTnLst>
                                </p:cTn>
                              </p:par>
                              <p:par>
                                <p:cTn id="28" presetID="17" presetClass="entr" presetSubtype="1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strVal val="#ppt_h"/>
                                          </p:val>
                                        </p:tav>
                                        <p:tav tm="100000">
                                          <p:val>
                                            <p:strVal val="#ppt_h"/>
                                          </p:val>
                                        </p:tav>
                                      </p:tavLst>
                                    </p:anim>
                                  </p:childTnLst>
                                </p:cTn>
                              </p:par>
                              <p:par>
                                <p:cTn id="32" presetID="17" presetClass="entr" presetSubtype="1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strVal val="#ppt_h"/>
                                          </p:val>
                                        </p:tav>
                                        <p:tav tm="100000">
                                          <p:val>
                                            <p:strVal val="#ppt_h"/>
                                          </p:val>
                                        </p:tav>
                                      </p:tavLst>
                                    </p:anim>
                                  </p:childTnLst>
                                </p:cTn>
                              </p:par>
                              <p:par>
                                <p:cTn id="36" presetID="17"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strVal val="#ppt_h"/>
                                          </p:val>
                                        </p:tav>
                                        <p:tav tm="100000">
                                          <p:val>
                                            <p:strVal val="#ppt_h"/>
                                          </p:val>
                                        </p:tav>
                                      </p:tavLst>
                                    </p:anim>
                                  </p:childTnLst>
                                </p:cTn>
                              </p:par>
                              <p:par>
                                <p:cTn id="40" presetID="17" presetClass="entr" presetSubtype="1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strVal val="#ppt_h"/>
                                          </p:val>
                                        </p:tav>
                                        <p:tav tm="100000">
                                          <p:val>
                                            <p:strVal val="#ppt_h"/>
                                          </p:val>
                                        </p:tav>
                                      </p:tavLst>
                                    </p:anim>
                                  </p:childTnLst>
                                </p:cTn>
                              </p:par>
                              <p:par>
                                <p:cTn id="44" presetID="17"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strVal val="#ppt_h"/>
                                          </p:val>
                                        </p:tav>
                                        <p:tav tm="100000">
                                          <p:val>
                                            <p:strVal val="#ppt_h"/>
                                          </p:val>
                                        </p:tav>
                                      </p:tavLst>
                                    </p:anim>
                                  </p:childTnLst>
                                </p:cTn>
                              </p:par>
                              <p:par>
                                <p:cTn id="48" presetID="17" presetClass="entr" presetSubtype="1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strVal val="#ppt_h"/>
                                          </p:val>
                                        </p:tav>
                                        <p:tav tm="100000">
                                          <p:val>
                                            <p:strVal val="#ppt_h"/>
                                          </p:val>
                                        </p:tav>
                                      </p:tavLst>
                                    </p:anim>
                                  </p:childTnLst>
                                </p:cTn>
                              </p:par>
                              <p:par>
                                <p:cTn id="52" presetID="17" presetClass="entr" presetSubtype="1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strVal val="#ppt_h"/>
                                          </p:val>
                                        </p:tav>
                                        <p:tav tm="100000">
                                          <p:val>
                                            <p:strVal val="#ppt_h"/>
                                          </p:val>
                                        </p:tav>
                                      </p:tavLst>
                                    </p:anim>
                                  </p:childTnLst>
                                </p:cTn>
                              </p:par>
                              <p:par>
                                <p:cTn id="56" presetID="17" presetClass="entr" presetSubtype="1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strVal val="#ppt_h"/>
                                          </p:val>
                                        </p:tav>
                                        <p:tav tm="100000">
                                          <p:val>
                                            <p:strVal val="#ppt_h"/>
                                          </p:val>
                                        </p:tav>
                                      </p:tavLst>
                                    </p:anim>
                                  </p:childTnLst>
                                </p:cTn>
                              </p:par>
                              <p:par>
                                <p:cTn id="60" presetID="17" presetClass="entr" presetSubtype="1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strVal val="#ppt_h"/>
                                          </p:val>
                                        </p:tav>
                                        <p:tav tm="100000">
                                          <p:val>
                                            <p:strVal val="#ppt_h"/>
                                          </p:val>
                                        </p:tav>
                                      </p:tavLst>
                                    </p:anim>
                                  </p:childTnLst>
                                </p:cTn>
                              </p:par>
                              <p:par>
                                <p:cTn id="64" presetID="17" presetClass="entr" presetSubtype="1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strVal val="#ppt_h"/>
                                          </p:val>
                                        </p:tav>
                                        <p:tav tm="100000">
                                          <p:val>
                                            <p:strVal val="#ppt_h"/>
                                          </p:val>
                                        </p:tav>
                                      </p:tavLst>
                                    </p:anim>
                                  </p:childTnLst>
                                </p:cTn>
                              </p:par>
                              <p:par>
                                <p:cTn id="68" presetID="17" presetClass="entr" presetSubtype="1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P spid="20" grpId="0" animBg="1"/>
      <p:bldP spid="21" grpId="0" animBg="1"/>
      <p:bldP spid="23" grpId="1"/>
      <p:bldP spid="4" grpId="1" animBg="1"/>
      <p:bldP spid="9" grpId="1" animBg="1"/>
      <p:bldP spid="10" grpId="1" animBg="1"/>
      <p:bldP spid="11" grpId="1" animBg="1"/>
      <p:bldP spid="12" grpId="1" animBg="1"/>
      <p:bldP spid="13" grpId="1" animBg="1"/>
      <p:bldP spid="14" grpId="1" animBg="1"/>
      <p:bldP spid="15" grpId="1" animBg="1"/>
      <p:bldP spid="17" grpId="1" animBg="1"/>
      <p:bldP spid="18" grpId="1" animBg="1"/>
      <p:bldP spid="19" grpId="1" animBg="1"/>
      <p:bldP spid="20" grpId="1" animBg="1"/>
      <p:bldP spid="21"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第二节  决策理论</a:t>
            </a:r>
            <a:endParaRPr lang="zh-CN" altLang="en-US"/>
          </a:p>
        </p:txBody>
      </p:sp>
      <p:sp>
        <p:nvSpPr>
          <p:cNvPr id="3" name="内容占位符 2"/>
          <p:cNvSpPr>
            <a:spLocks noGrp="1"/>
          </p:cNvSpPr>
          <p:nvPr>
            <p:ph idx="1"/>
          </p:nvPr>
        </p:nvSpPr>
        <p:spPr>
          <a:xfrm>
            <a:off x="251520" y="1340768"/>
            <a:ext cx="8686800" cy="4597970"/>
          </a:xfrm>
        </p:spPr>
        <p:txBody>
          <a:bodyPr/>
          <a:lstStyle/>
          <a:p>
            <a:r>
              <a:rPr lang="en-US" altLang="zh-CN" dirty="0" smtClean="0"/>
              <a:t>(</a:t>
            </a:r>
            <a:r>
              <a:rPr lang="zh-CN" altLang="zh-CN" dirty="0" smtClean="0"/>
              <a:t>一</a:t>
            </a:r>
            <a:r>
              <a:rPr lang="en-US" altLang="zh-CN" dirty="0" smtClean="0"/>
              <a:t>)</a:t>
            </a:r>
            <a:r>
              <a:rPr lang="zh-CN" altLang="zh-CN" dirty="0" smtClean="0"/>
              <a:t>明确问题</a:t>
            </a:r>
            <a:r>
              <a:rPr lang="en-US" altLang="zh-CN" dirty="0" smtClean="0"/>
              <a:t>  </a:t>
            </a:r>
            <a:endParaRPr lang="zh-CN" altLang="zh-CN" dirty="0" smtClean="0"/>
          </a:p>
          <a:p>
            <a:r>
              <a:rPr lang="en-US" altLang="zh-CN" sz="2000" dirty="0" smtClean="0"/>
              <a:t>    </a:t>
            </a:r>
            <a:r>
              <a:rPr lang="zh-CN" altLang="zh-CN" sz="2000" dirty="0" smtClean="0"/>
              <a:t>任</a:t>
            </a:r>
            <a:r>
              <a:rPr lang="zh-CN" altLang="zh-CN" sz="2000" dirty="0" smtClean="0"/>
              <a:t>何决策都是从发现和提出问题开始，决策总是为了解决一定的问题而制定的。因此，制定决策，首先要明确存在的问题。明确问题包括两个方面： 一是要确定问题的性质；二是要找出问题产生的原因。</a:t>
            </a:r>
            <a:endParaRPr lang="zh-CN" altLang="zh-CN" sz="2000" dirty="0" smtClean="0"/>
          </a:p>
          <a:p>
            <a:r>
              <a:rPr lang="en-US" altLang="zh-CN" sz="2000" dirty="0" smtClean="0"/>
              <a:t>    </a:t>
            </a:r>
            <a:r>
              <a:rPr lang="zh-CN" altLang="zh-CN" sz="2000" dirty="0" smtClean="0"/>
              <a:t>首</a:t>
            </a:r>
            <a:r>
              <a:rPr lang="zh-CN" altLang="zh-CN" sz="2000" dirty="0" smtClean="0"/>
              <a:t>先，要弄清问题的性质、范围、程度以及它的价值和影响。要分析问题的各种表现，区分问题的不同类型，比如是全局性的还是局部性的；是战略性的还是战术性的；是长远性的还是暂时性的；等等。只有认识问题的本质，把握客观事物的运动规律，才能进行正确的决策。</a:t>
            </a:r>
            <a:endParaRPr lang="zh-CN" altLang="zh-CN" sz="2000" dirty="0" smtClean="0"/>
          </a:p>
          <a:p>
            <a:r>
              <a:rPr lang="en-US" altLang="zh-CN" sz="2000" dirty="0" smtClean="0"/>
              <a:t>    </a:t>
            </a:r>
            <a:r>
              <a:rPr lang="zh-CN" altLang="zh-CN" sz="2000" dirty="0" smtClean="0"/>
              <a:t>其</a:t>
            </a:r>
            <a:r>
              <a:rPr lang="zh-CN" altLang="zh-CN" sz="2000" dirty="0" smtClean="0"/>
              <a:t>次，要找出问题产生的原因。问题的产生一般是由不平衡性造成的，不平衡性往往是由于外部环境的变化引起的，如政府方针、政策的调整，科学技术的进步，经济增长速度的变化等都可能使组织活动与外部环境产生不平衡，从而导致组织活动方向、活动内容以及活动方式的改变。</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a:xfrm>
            <a:off x="304800" y="1268760"/>
            <a:ext cx="8686800" cy="4811365"/>
          </a:xfrm>
        </p:spPr>
        <p:txBody>
          <a:bodyPr/>
          <a:lstStyle/>
          <a:p>
            <a:r>
              <a:rPr lang="en-US" altLang="zh-CN" dirty="0" smtClean="0"/>
              <a:t>(</a:t>
            </a:r>
            <a:r>
              <a:rPr lang="zh-CN" altLang="zh-CN" dirty="0" smtClean="0"/>
              <a:t>二</a:t>
            </a:r>
            <a:r>
              <a:rPr lang="en-US" altLang="zh-CN" dirty="0" smtClean="0"/>
              <a:t>)</a:t>
            </a:r>
            <a:r>
              <a:rPr lang="zh-CN" altLang="zh-CN" dirty="0" smtClean="0"/>
              <a:t>确定目标</a:t>
            </a:r>
            <a:endParaRPr lang="zh-CN" altLang="zh-CN" dirty="0" smtClean="0"/>
          </a:p>
          <a:p>
            <a:r>
              <a:rPr lang="en-US" altLang="zh-CN" sz="1600" dirty="0" smtClean="0"/>
              <a:t>    </a:t>
            </a:r>
            <a:r>
              <a:rPr lang="zh-CN" altLang="zh-CN" sz="1600" dirty="0" smtClean="0"/>
              <a:t>明</a:t>
            </a:r>
            <a:r>
              <a:rPr lang="zh-CN" altLang="zh-CN" sz="1600" dirty="0" smtClean="0"/>
              <a:t>确问题后，就要确定决策的目标。所谓目标，是指在一定条件下，根据需要和可能，在预测的基础上所寻求的最终结果，或决策所要获得的最终结果。确定目标是决策中的重要内容，它不仅为方案的制订和选择提供了依据，而且为决策的实施和控制提供了依据，也为组织的资源分配和协调提供了依据。确定目标要注意以下几个问题：</a:t>
            </a:r>
            <a:endParaRPr lang="zh-CN" altLang="zh-CN" sz="1600" dirty="0" smtClean="0"/>
          </a:p>
          <a:p>
            <a:pPr lvl="0"/>
            <a:r>
              <a:rPr lang="en-US" altLang="zh-CN" sz="1600" dirty="0" smtClean="0"/>
              <a:t>1.</a:t>
            </a:r>
            <a:r>
              <a:rPr lang="zh-CN" altLang="zh-CN" sz="1600" dirty="0" smtClean="0"/>
              <a:t>目</a:t>
            </a:r>
            <a:r>
              <a:rPr lang="zh-CN" altLang="zh-CN" sz="1600" dirty="0" smtClean="0"/>
              <a:t>标的概念与层次</a:t>
            </a:r>
            <a:endParaRPr lang="zh-CN" altLang="zh-CN" sz="1600" dirty="0" smtClean="0"/>
          </a:p>
          <a:p>
            <a:r>
              <a:rPr lang="zh-CN" altLang="zh-CN" sz="1600" dirty="0" smtClean="0"/>
              <a:t>目标要有层次结构，要建立目标体系。目标是由总目标、子目标、二级子目标等从总到分、从上到下组成的一个有层次的目标体系，是一个动态的复杂系统。</a:t>
            </a:r>
            <a:endParaRPr lang="zh-CN" altLang="zh-CN" sz="1600" dirty="0" smtClean="0"/>
          </a:p>
          <a:p>
            <a:pPr lvl="0"/>
            <a:r>
              <a:rPr lang="en-US" altLang="zh-CN" sz="1600" dirty="0" smtClean="0"/>
              <a:t>2.</a:t>
            </a:r>
            <a:r>
              <a:rPr lang="zh-CN" altLang="zh-CN" sz="1600" dirty="0" smtClean="0"/>
              <a:t>决</a:t>
            </a:r>
            <a:r>
              <a:rPr lang="zh-CN" altLang="zh-CN" sz="1600" dirty="0" smtClean="0"/>
              <a:t>策目标尽量用数量表示</a:t>
            </a:r>
            <a:endParaRPr lang="zh-CN" altLang="zh-CN" sz="1600" dirty="0" smtClean="0"/>
          </a:p>
          <a:p>
            <a:r>
              <a:rPr lang="zh-CN" altLang="zh-CN" sz="1600" dirty="0" smtClean="0"/>
              <a:t>目标应尽可能定量化，可以明确计量成果、规定时间、确定责任。</a:t>
            </a:r>
            <a:endParaRPr lang="zh-CN" altLang="zh-CN" sz="1600" dirty="0" smtClean="0"/>
          </a:p>
          <a:p>
            <a:pPr lvl="0"/>
            <a:r>
              <a:rPr lang="en-US" altLang="zh-CN" sz="1600" dirty="0" smtClean="0"/>
              <a:t>3.</a:t>
            </a:r>
            <a:r>
              <a:rPr lang="zh-CN" altLang="zh-CN" sz="1600" dirty="0" smtClean="0"/>
              <a:t>决</a:t>
            </a:r>
            <a:r>
              <a:rPr lang="zh-CN" altLang="zh-CN" sz="1600" dirty="0" smtClean="0"/>
              <a:t>策目标的约束条件</a:t>
            </a:r>
            <a:endParaRPr lang="zh-CN" altLang="zh-CN" sz="1600" dirty="0" smtClean="0"/>
          </a:p>
          <a:p>
            <a:r>
              <a:rPr lang="zh-CN" altLang="zh-CN" sz="1600" dirty="0" smtClean="0"/>
              <a:t>任何目标都存在一定的约束条件，要规定目标的约束条件。约束条件主要有资源条件、质量规格、时间要求及法律、制度、政策等限制性规定。执行的结果如不符合约束条件，即使完成了目标，也不能认为实现了目标。</a:t>
            </a:r>
            <a:endParaRPr lang="zh-CN" altLang="zh-CN" sz="1600" dirty="0" smtClean="0"/>
          </a:p>
          <a:p>
            <a:pPr lvl="0"/>
            <a:r>
              <a:rPr lang="en-US" altLang="zh-CN" sz="1600" dirty="0" smtClean="0"/>
              <a:t>4.</a:t>
            </a:r>
            <a:r>
              <a:rPr lang="zh-CN" altLang="zh-CN" sz="1600" dirty="0" smtClean="0"/>
              <a:t>价</a:t>
            </a:r>
            <a:r>
              <a:rPr lang="zh-CN" altLang="zh-CN" sz="1600" dirty="0" smtClean="0"/>
              <a:t>值标准</a:t>
            </a:r>
            <a:endParaRPr lang="zh-CN" altLang="zh-CN" sz="1600" dirty="0" smtClean="0"/>
          </a:p>
          <a:p>
            <a:r>
              <a:rPr lang="zh-CN" altLang="zh-CN" sz="1600" dirty="0" smtClean="0"/>
              <a:t>建立衡量决策的近期、中期、远期效果的三级价值标准，建立科学价值、经济价值及社会价值指标，并进行综合权衡，以构成价值系统，以此作为评价标准。</a:t>
            </a:r>
            <a:endParaRPr lang="zh-CN" altLang="zh-CN" sz="16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par>
                                <p:cTn id="28" presetID="31"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4" end="4"/>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5" end="5"/>
                                            </p:txEl>
                                          </p:spTgt>
                                        </p:tgtEl>
                                      </p:cBhvr>
                                    </p:animEffect>
                                  </p:childTnLst>
                                </p:cTn>
                              </p:par>
                              <p:par>
                                <p:cTn id="40" presetID="31"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6" end="6"/>
                                            </p:txEl>
                                          </p:spTgt>
                                        </p:tgtEl>
                                      </p:cBhvr>
                                    </p:animEffect>
                                  </p:childTnLst>
                                </p:cTn>
                              </p:par>
                              <p:par>
                                <p:cTn id="46" presetID="31"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p:cTn id="48"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9"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1" dur="1000"/>
                                        <p:tgtEl>
                                          <p:spTgt spid="3">
                                            <p:txEl>
                                              <p:pRg st="7" end="7"/>
                                            </p:txEl>
                                          </p:spTgt>
                                        </p:tgtEl>
                                      </p:cBhvr>
                                    </p:animEffect>
                                  </p:childTnLst>
                                </p:cTn>
                              </p:par>
                              <p:par>
                                <p:cTn id="52" presetID="31" presetClass="entr" presetSubtype="0" fill="hold" nodeType="with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p:cTn id="54"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5"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6"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7" dur="1000"/>
                                        <p:tgtEl>
                                          <p:spTgt spid="3">
                                            <p:txEl>
                                              <p:pRg st="8" end="8"/>
                                            </p:txEl>
                                          </p:spTgt>
                                        </p:tgtEl>
                                      </p:cBhvr>
                                    </p:animEffect>
                                  </p:childTnLst>
                                </p:cTn>
                              </p:par>
                              <p:par>
                                <p:cTn id="58" presetID="31" presetClass="entr" presetSubtype="0" fill="hold" nodeType="withEffect">
                                  <p:stCondLst>
                                    <p:cond delay="0"/>
                                  </p:stCondLst>
                                  <p:childTnLst>
                                    <p:set>
                                      <p:cBhvr>
                                        <p:cTn id="59" dur="1" fill="hold">
                                          <p:stCondLst>
                                            <p:cond delay="0"/>
                                          </p:stCondLst>
                                        </p:cTn>
                                        <p:tgtEl>
                                          <p:spTgt spid="3">
                                            <p:txEl>
                                              <p:pRg st="9" end="9"/>
                                            </p:txEl>
                                          </p:spTgt>
                                        </p:tgtEl>
                                        <p:attrNameLst>
                                          <p:attrName>style.visibility</p:attrName>
                                        </p:attrNameLst>
                                      </p:cBhvr>
                                      <p:to>
                                        <p:strVal val="visible"/>
                                      </p:to>
                                    </p:set>
                                    <p:anim calcmode="lin" valueType="num">
                                      <p:cBhvr>
                                        <p:cTn id="60"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1"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62"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63"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br>
              <a:rPr lang="zh-CN" altLang="zh-CN" dirty="0" smtClean="0">
                <a:sym typeface="+mn-ea"/>
              </a:rPr>
            </a:br>
            <a:r>
              <a:rPr lang="zh-CN" altLang="zh-CN" sz="4000" dirty="0" smtClean="0">
                <a:sym typeface="+mn-ea"/>
              </a:rPr>
              <a:t>第三节 决策的过程与影响因素</a:t>
            </a:r>
            <a:br>
              <a:rPr lang="zh-CN" altLang="en-US" dirty="0"/>
            </a:br>
            <a:endParaRPr lang="zh-CN" altLang="en-US"/>
          </a:p>
        </p:txBody>
      </p:sp>
      <p:sp>
        <p:nvSpPr>
          <p:cNvPr id="3" name="内容占位符 2"/>
          <p:cNvSpPr>
            <a:spLocks noGrp="1"/>
          </p:cNvSpPr>
          <p:nvPr>
            <p:ph idx="1"/>
          </p:nvPr>
        </p:nvSpPr>
        <p:spPr>
          <a:xfrm>
            <a:off x="304800" y="1294765"/>
            <a:ext cx="8686800" cy="1701800"/>
          </a:xfrm>
        </p:spPr>
        <p:txBody>
          <a:bodyPr/>
          <a:p>
            <a:r>
              <a:rPr lang="en-US" altLang="zh-CN" dirty="0" smtClean="0">
                <a:sym typeface="+mn-ea"/>
              </a:rPr>
              <a:t>(</a:t>
            </a:r>
            <a:r>
              <a:rPr lang="zh-CN" altLang="zh-CN" dirty="0" smtClean="0">
                <a:sym typeface="+mn-ea"/>
              </a:rPr>
              <a:t>三</a:t>
            </a:r>
            <a:r>
              <a:rPr lang="en-US" altLang="zh-CN" dirty="0" smtClean="0">
                <a:sym typeface="+mn-ea"/>
              </a:rPr>
              <a:t>)</a:t>
            </a:r>
            <a:r>
              <a:rPr lang="zh-CN" altLang="zh-CN" dirty="0" smtClean="0">
                <a:sym typeface="+mn-ea"/>
              </a:rPr>
              <a:t>拟定备选方案</a:t>
            </a:r>
            <a:endParaRPr lang="zh-CN" altLang="zh-CN" dirty="0" smtClean="0">
              <a:sym typeface="+mn-ea"/>
            </a:endParaRPr>
          </a:p>
          <a:p>
            <a:r>
              <a:rPr lang="zh-CN" altLang="zh-CN" sz="2000" dirty="0" smtClean="0">
                <a:sym typeface="+mn-ea"/>
              </a:rPr>
              <a:t>    制订可供选择的各种可能方案，是决策的基础。如果只有一种方案，就没有比较和选择的余地，也就无所谓决策。</a:t>
            </a:r>
            <a:endParaRPr lang="zh-CN" altLang="zh-CN" sz="2000" dirty="0" smtClean="0"/>
          </a:p>
          <a:p>
            <a:r>
              <a:rPr lang="zh-CN" altLang="zh-CN" sz="2000" dirty="0" smtClean="0">
                <a:sym typeface="+mn-ea"/>
              </a:rPr>
              <a:t>    拟定备选方案往往需要经过多重的修改选择过程，如图</a:t>
            </a:r>
            <a:r>
              <a:rPr lang="en-US" altLang="zh-CN" sz="2000" dirty="0" smtClean="0">
                <a:sym typeface="+mn-ea"/>
              </a:rPr>
              <a:t>7-2</a:t>
            </a:r>
            <a:r>
              <a:rPr lang="zh-CN" altLang="zh-CN" sz="2000" dirty="0" smtClean="0">
                <a:sym typeface="+mn-ea"/>
              </a:rPr>
              <a:t>所示。</a:t>
            </a:r>
            <a:endParaRPr lang="zh-CN" altLang="zh-CN" sz="2000" dirty="0" smtClean="0"/>
          </a:p>
          <a:p>
            <a:endParaRPr lang="zh-CN" altLang="zh-CN" sz="2000" dirty="0" smtClean="0"/>
          </a:p>
        </p:txBody>
      </p:sp>
      <p:sp>
        <p:nvSpPr>
          <p:cNvPr id="31" name="矩形 30"/>
          <p:cNvSpPr/>
          <p:nvPr/>
        </p:nvSpPr>
        <p:spPr>
          <a:xfrm>
            <a:off x="6444843" y="3356357"/>
            <a:ext cx="9361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smtClean="0"/>
              <a:t> </a:t>
            </a:r>
            <a:r>
              <a:rPr lang="zh-CN" altLang="en-US" sz="1200" dirty="0" smtClean="0"/>
              <a:t>可行方案</a:t>
            </a:r>
            <a:endParaRPr lang="zh-CN" altLang="en-US" dirty="0"/>
          </a:p>
        </p:txBody>
      </p:sp>
      <p:cxnSp>
        <p:nvCxnSpPr>
          <p:cNvPr id="32" name="肘形连接符 31"/>
          <p:cNvCxnSpPr/>
          <p:nvPr/>
        </p:nvCxnSpPr>
        <p:spPr>
          <a:xfrm rot="10800000" flipV="1">
            <a:off x="5328719" y="3645024"/>
            <a:ext cx="828092" cy="360040"/>
          </a:xfrm>
          <a:prstGeom prst="bentConnector4">
            <a:avLst>
              <a:gd name="adj1" fmla="val 7936"/>
              <a:gd name="adj2" fmla="val 248964"/>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26"/>
          <p:cNvSpPr txBox="1"/>
          <p:nvPr/>
        </p:nvSpPr>
        <p:spPr>
          <a:xfrm>
            <a:off x="5292715" y="4293096"/>
            <a:ext cx="864096" cy="276999"/>
          </a:xfrm>
          <a:prstGeom prst="rect">
            <a:avLst/>
          </a:prstGeom>
          <a:noFill/>
        </p:spPr>
        <p:txBody>
          <a:bodyPr wrap="square" rtlCol="0">
            <a:spAutoFit/>
          </a:bodyPr>
          <a:p>
            <a:r>
              <a:rPr lang="zh-CN" altLang="en-US" sz="1200" dirty="0" smtClean="0">
                <a:ea typeface="华文楷体" panose="02010600040101010101" charset="-122"/>
              </a:rPr>
              <a:t>修改补充</a:t>
            </a:r>
            <a:endParaRPr lang="zh-CN" altLang="en-US" sz="1200" dirty="0">
              <a:ea typeface="华文楷体" panose="02010600040101010101" charset="-122"/>
            </a:endParaRPr>
          </a:p>
        </p:txBody>
      </p:sp>
      <p:cxnSp>
        <p:nvCxnSpPr>
          <p:cNvPr id="34" name="直接箭头连接符 33"/>
          <p:cNvCxnSpPr/>
          <p:nvPr/>
        </p:nvCxnSpPr>
        <p:spPr>
          <a:xfrm>
            <a:off x="5796771" y="3644389"/>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4212595" y="3644389"/>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4860667" y="3356357"/>
            <a:ext cx="9361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smtClean="0"/>
              <a:t> </a:t>
            </a:r>
            <a:r>
              <a:rPr lang="zh-CN" altLang="en-US" sz="1200" dirty="0" smtClean="0"/>
              <a:t>初步方案</a:t>
            </a:r>
            <a:endParaRPr lang="zh-CN" altLang="en-US" dirty="0"/>
          </a:p>
        </p:txBody>
      </p:sp>
      <p:sp>
        <p:nvSpPr>
          <p:cNvPr id="47" name="矩形 46"/>
          <p:cNvSpPr/>
          <p:nvPr/>
        </p:nvSpPr>
        <p:spPr>
          <a:xfrm>
            <a:off x="1764958" y="2996317"/>
            <a:ext cx="864096" cy="136815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dirty="0" smtClean="0"/>
              <a:t> </a:t>
            </a:r>
            <a:r>
              <a:rPr lang="zh-CN" altLang="en-US" sz="1200" dirty="0" smtClean="0"/>
              <a:t>组织任务分析环境组织目标</a:t>
            </a:r>
            <a:endParaRPr lang="zh-CN" altLang="en-US" sz="1200" dirty="0"/>
          </a:p>
        </p:txBody>
      </p:sp>
      <p:cxnSp>
        <p:nvCxnSpPr>
          <p:cNvPr id="48" name="直接箭头连接符 47"/>
          <p:cNvCxnSpPr>
            <a:stCxn id="47" idx="3"/>
            <a:endCxn id="49" idx="1"/>
          </p:cNvCxnSpPr>
          <p:nvPr/>
        </p:nvCxnSpPr>
        <p:spPr>
          <a:xfrm>
            <a:off x="2629054" y="3681028"/>
            <a:ext cx="64833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277126" y="3356357"/>
            <a:ext cx="9361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dirty="0" smtClean="0"/>
              <a:t> </a:t>
            </a:r>
            <a:r>
              <a:rPr lang="zh-CN" altLang="en-US" sz="1200" dirty="0" smtClean="0"/>
              <a:t>改进设想</a:t>
            </a:r>
            <a:endParaRPr lang="zh-CN" altLang="en-US" sz="1200" dirty="0"/>
          </a:p>
        </p:txBody>
      </p:sp>
      <p:sp>
        <p:nvSpPr>
          <p:cNvPr id="4" name="文本框 3"/>
          <p:cNvSpPr txBox="1"/>
          <p:nvPr/>
        </p:nvSpPr>
        <p:spPr>
          <a:xfrm>
            <a:off x="3188018" y="4570095"/>
            <a:ext cx="2583815" cy="368300"/>
          </a:xfrm>
          <a:prstGeom prst="rect">
            <a:avLst/>
          </a:prstGeom>
          <a:noFill/>
        </p:spPr>
        <p:txBody>
          <a:bodyPr wrap="none" rtlCol="0" anchor="t">
            <a:spAutoFit/>
          </a:bodyPr>
          <a:p>
            <a:pPr algn="ctr"/>
            <a:r>
              <a:rPr lang="zh-CN" altLang="zh-CN" dirty="0" smtClean="0">
                <a:latin typeface="华文楷体" panose="02010600040101010101" charset="-122"/>
                <a:ea typeface="华文楷体" panose="02010600040101010101" charset="-122"/>
                <a:cs typeface="华文楷体" panose="02010600040101010101" charset="-122"/>
                <a:sym typeface="+mn-ea"/>
              </a:rPr>
              <a:t>图</a:t>
            </a:r>
            <a:r>
              <a:rPr lang="en-US" altLang="zh-CN" dirty="0" smtClean="0">
                <a:latin typeface="华文楷体" panose="02010600040101010101" charset="-122"/>
                <a:ea typeface="华文楷体" panose="02010600040101010101" charset="-122"/>
                <a:cs typeface="华文楷体" panose="02010600040101010101" charset="-122"/>
                <a:sym typeface="+mn-ea"/>
              </a:rPr>
              <a:t>7-2 </a:t>
            </a:r>
            <a:r>
              <a:rPr lang="zh-CN" altLang="zh-CN" dirty="0" smtClean="0">
                <a:latin typeface="华文楷体" panose="02010600040101010101" charset="-122"/>
                <a:ea typeface="华文楷体" panose="02010600040101010101" charset="-122"/>
                <a:cs typeface="华文楷体" panose="02010600040101010101" charset="-122"/>
                <a:sym typeface="+mn-ea"/>
              </a:rPr>
              <a:t>备选方案修改过程</a:t>
            </a:r>
            <a:endParaRPr lang="zh-CN" altLang="en-US">
              <a:latin typeface="华文楷体" panose="02010600040101010101" charset="-122"/>
              <a:ea typeface="华文楷体" panose="02010600040101010101" charset="-122"/>
              <a:cs typeface="华文楷体" panose="02010600040101010101" charset="-122"/>
            </a:endParaRPr>
          </a:p>
        </p:txBody>
      </p:sp>
      <p:sp>
        <p:nvSpPr>
          <p:cNvPr id="5" name="文本框 4"/>
          <p:cNvSpPr txBox="1"/>
          <p:nvPr/>
        </p:nvSpPr>
        <p:spPr>
          <a:xfrm>
            <a:off x="114300" y="4938395"/>
            <a:ext cx="8915400" cy="2030095"/>
          </a:xfrm>
          <a:prstGeom prst="rect">
            <a:avLst/>
          </a:prstGeom>
          <a:noFill/>
        </p:spPr>
        <p:txBody>
          <a:bodyPr wrap="square" rtlCol="0">
            <a:spAutoFit/>
          </a:bodyPr>
          <a:p>
            <a:r>
              <a:rPr lang="en-US" altLang="zh-CN" dirty="0" smtClean="0">
                <a:latin typeface="华文楷体" panose="02010600040101010101" charset="-122"/>
                <a:ea typeface="华文楷体" panose="02010600040101010101" charset="-122"/>
                <a:cs typeface="华文楷体" panose="02010600040101010101" charset="-122"/>
                <a:sym typeface="+mn-ea"/>
              </a:rPr>
              <a:t> </a:t>
            </a:r>
            <a:r>
              <a:rPr lang="zh-CN" altLang="zh-CN" dirty="0" smtClean="0">
                <a:latin typeface="华文楷体" panose="02010600040101010101" charset="-122"/>
                <a:ea typeface="华文楷体" panose="02010600040101010101" charset="-122"/>
                <a:cs typeface="华文楷体" panose="02010600040101010101" charset="-122"/>
                <a:sym typeface="+mn-ea"/>
              </a:rPr>
              <a:t>任何决策目标的实现，都需要通过多种不同的活动。因此，可以制订出多种不同的可能方案。决策方案实际上描述了组织为实现目标拟采用的各种对策的具体措施。制订方案要求做到：</a:t>
            </a:r>
            <a:endParaRPr lang="zh-CN" altLang="zh-CN" dirty="0" smtClean="0">
              <a:latin typeface="华文楷体" panose="02010600040101010101" charset="-122"/>
              <a:ea typeface="华文楷体" panose="02010600040101010101" charset="-122"/>
              <a:cs typeface="华文楷体" panose="02010600040101010101" charset="-122"/>
            </a:endParaRPr>
          </a:p>
          <a:p>
            <a:pPr lvl="0"/>
            <a:r>
              <a:rPr lang="zh-CN" altLang="zh-CN" dirty="0" smtClean="0">
                <a:latin typeface="华文楷体" panose="02010600040101010101" charset="-122"/>
                <a:ea typeface="华文楷体" panose="02010600040101010101" charset="-122"/>
                <a:cs typeface="华文楷体" panose="02010600040101010101" charset="-122"/>
                <a:sym typeface="+mn-ea"/>
              </a:rPr>
              <a:t>必须制订多种可供选择的方案，方案之间必须相互替代、相互排斥。</a:t>
            </a:r>
            <a:endParaRPr lang="zh-CN" altLang="zh-CN" dirty="0" smtClean="0">
              <a:latin typeface="华文楷体" panose="02010600040101010101" charset="-122"/>
              <a:ea typeface="华文楷体" panose="02010600040101010101" charset="-122"/>
              <a:cs typeface="华文楷体" panose="02010600040101010101" charset="-122"/>
            </a:endParaRPr>
          </a:p>
          <a:p>
            <a:pPr lvl="0"/>
            <a:r>
              <a:rPr lang="en-US" altLang="zh-CN" dirty="0" smtClean="0">
                <a:latin typeface="华文楷体" panose="02010600040101010101" charset="-122"/>
                <a:ea typeface="华文楷体" panose="02010600040101010101" charset="-122"/>
                <a:cs typeface="华文楷体" panose="02010600040101010101" charset="-122"/>
                <a:sym typeface="+mn-ea"/>
              </a:rPr>
              <a:t>    </a:t>
            </a:r>
            <a:r>
              <a:rPr lang="zh-CN" altLang="zh-CN" dirty="0" smtClean="0">
                <a:latin typeface="华文楷体" panose="02010600040101010101" charset="-122"/>
                <a:ea typeface="华文楷体" panose="02010600040101010101" charset="-122"/>
                <a:cs typeface="华文楷体" panose="02010600040101010101" charset="-122"/>
                <a:sym typeface="+mn-ea"/>
              </a:rPr>
              <a:t>要说明每一种方案的特点、不足及实施条件，同时，以确切的定量数据反映其成果。</a:t>
            </a:r>
            <a:endParaRPr lang="zh-CN" altLang="zh-CN" dirty="0" smtClean="0">
              <a:latin typeface="华文楷体" panose="02010600040101010101" charset="-122"/>
              <a:ea typeface="华文楷体" panose="02010600040101010101" charset="-122"/>
              <a:cs typeface="华文楷体" panose="02010600040101010101" charset="-122"/>
            </a:endParaRPr>
          </a:p>
          <a:p>
            <a:pPr lvl="0"/>
            <a:r>
              <a:rPr lang="zh-CN" altLang="zh-CN" dirty="0" smtClean="0">
                <a:latin typeface="华文楷体" panose="02010600040101010101" charset="-122"/>
                <a:ea typeface="华文楷体" panose="02010600040101010101" charset="-122"/>
                <a:cs typeface="华文楷体" panose="02010600040101010101" charset="-122"/>
                <a:sym typeface="+mn-ea"/>
              </a:rPr>
              <a:t>各种方案的表达方式必须做到条理化和直观化。</a:t>
            </a:r>
            <a:endParaRPr lang="zh-CN" altLang="zh-CN" dirty="0" smtClean="0">
              <a:latin typeface="华文楷体" panose="02010600040101010101" charset="-122"/>
              <a:ea typeface="华文楷体" panose="02010600040101010101" charset="-122"/>
              <a:cs typeface="华文楷体" panose="02010600040101010101" charset="-122"/>
            </a:endParaRPr>
          </a:p>
          <a:p>
            <a:endParaRPr lang="zh-CN" altLang="en-US">
              <a:latin typeface="华文楷体" panose="02010600040101010101" charset="-122"/>
              <a:ea typeface="华文楷体" panose="02010600040101010101" charset="-122"/>
              <a:cs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strVal val="#ppt_h"/>
                                          </p:val>
                                        </p:tav>
                                        <p:tav tm="100000">
                                          <p:val>
                                            <p:strVal val="#ppt_h"/>
                                          </p:val>
                                        </p:tav>
                                      </p:tavLst>
                                    </p:anim>
                                  </p:childTnLst>
                                </p:cTn>
                              </p:par>
                              <p:par>
                                <p:cTn id="33" presetID="17" presetClass="entr" presetSubtype="1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strVal val="#ppt_h"/>
                                          </p:val>
                                        </p:tav>
                                        <p:tav tm="100000">
                                          <p:val>
                                            <p:strVal val="#ppt_h"/>
                                          </p:val>
                                        </p:tav>
                                      </p:tavLst>
                                    </p:anim>
                                  </p:childTnLst>
                                </p:cTn>
                              </p:par>
                              <p:par>
                                <p:cTn id="41" presetID="17" presetClass="entr" presetSubtype="1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strVal val="#ppt_h"/>
                                          </p:val>
                                        </p:tav>
                                        <p:tav tm="100000">
                                          <p:val>
                                            <p:strVal val="#ppt_h"/>
                                          </p:val>
                                        </p:tav>
                                      </p:tavLst>
                                    </p:anim>
                                  </p:childTnLst>
                                </p:cTn>
                              </p:par>
                              <p:par>
                                <p:cTn id="45" presetID="17" presetClass="entr" presetSubtype="1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strVal val="#ppt_h"/>
                                          </p:val>
                                        </p:tav>
                                        <p:tav tm="100000">
                                          <p:val>
                                            <p:strVal val="#ppt_h"/>
                                          </p:val>
                                        </p:tav>
                                      </p:tavLst>
                                    </p:anim>
                                  </p:childTnLst>
                                </p:cTn>
                              </p:par>
                              <p:par>
                                <p:cTn id="49" presetID="17"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strVal val="#ppt_h"/>
                                          </p:val>
                                        </p:tav>
                                        <p:tav tm="100000">
                                          <p:val>
                                            <p:strVal val="#ppt_h"/>
                                          </p:val>
                                        </p:tav>
                                      </p:tavLst>
                                    </p:anim>
                                  </p:childTnLst>
                                </p:cTn>
                              </p:par>
                              <p:par>
                                <p:cTn id="53" presetID="17" presetClass="entr" presetSubtype="1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5">
                                            <p:txEl>
                                              <p:pRg st="0" end="0"/>
                                            </p:txEl>
                                          </p:spTgt>
                                        </p:tgtEl>
                                        <p:attrNameLst>
                                          <p:attrName>style.visibility</p:attrName>
                                        </p:attrNameLst>
                                      </p:cBhvr>
                                      <p:to>
                                        <p:strVal val="visible"/>
                                      </p:to>
                                    </p:set>
                                    <p:animEffect transition="in" filter="blinds(horizontal)">
                                      <p:cBhvr>
                                        <p:cTn id="61" dur="500"/>
                                        <p:tgtEl>
                                          <p:spTgt spid="5">
                                            <p:txEl>
                                              <p:pRg st="0" end="0"/>
                                            </p:txEl>
                                          </p:spTgt>
                                        </p:tgtEl>
                                      </p:cBhvr>
                                    </p:animEffect>
                                  </p:childTnLst>
                                </p:cTn>
                              </p:par>
                              <p:par>
                                <p:cTn id="62" presetID="3" presetClass="entr" presetSubtype="10" fill="hold" nodeType="withEffect">
                                  <p:stCondLst>
                                    <p:cond delay="0"/>
                                  </p:stCondLst>
                                  <p:childTnLst>
                                    <p:set>
                                      <p:cBhvr>
                                        <p:cTn id="63" dur="1" fill="hold">
                                          <p:stCondLst>
                                            <p:cond delay="0"/>
                                          </p:stCondLst>
                                        </p:cTn>
                                        <p:tgtEl>
                                          <p:spTgt spid="5">
                                            <p:txEl>
                                              <p:pRg st="1" end="1"/>
                                            </p:txEl>
                                          </p:spTgt>
                                        </p:tgtEl>
                                        <p:attrNameLst>
                                          <p:attrName>style.visibility</p:attrName>
                                        </p:attrNameLst>
                                      </p:cBhvr>
                                      <p:to>
                                        <p:strVal val="visible"/>
                                      </p:to>
                                    </p:set>
                                    <p:animEffect transition="in" filter="blinds(horizontal)">
                                      <p:cBhvr>
                                        <p:cTn id="64" dur="500"/>
                                        <p:tgtEl>
                                          <p:spTgt spid="5">
                                            <p:txEl>
                                              <p:pRg st="1" end="1"/>
                                            </p:txEl>
                                          </p:spTgt>
                                        </p:tgtEl>
                                      </p:cBhvr>
                                    </p:animEffect>
                                  </p:childTnLst>
                                </p:cTn>
                              </p:par>
                              <p:par>
                                <p:cTn id="65" presetID="3" presetClass="entr" presetSubtype="10" fill="hold" nodeType="with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Effect transition="in" filter="blinds(horizontal)">
                                      <p:cBhvr>
                                        <p:cTn id="67" dur="500"/>
                                        <p:tgtEl>
                                          <p:spTgt spid="5">
                                            <p:txEl>
                                              <p:pRg st="2" end="2"/>
                                            </p:txEl>
                                          </p:spTgt>
                                        </p:tgtEl>
                                      </p:cBhvr>
                                    </p:animEffect>
                                  </p:childTnLst>
                                </p:cTn>
                              </p:par>
                              <p:par>
                                <p:cTn id="68" presetID="3" presetClass="entr" presetSubtype="10" fill="hold" nodeType="withEffect">
                                  <p:stCondLst>
                                    <p:cond delay="0"/>
                                  </p:stCondLst>
                                  <p:childTnLst>
                                    <p:set>
                                      <p:cBhvr>
                                        <p:cTn id="69" dur="1" fill="hold">
                                          <p:stCondLst>
                                            <p:cond delay="0"/>
                                          </p:stCondLst>
                                        </p:cTn>
                                        <p:tgtEl>
                                          <p:spTgt spid="5">
                                            <p:txEl>
                                              <p:pRg st="3" end="3"/>
                                            </p:txEl>
                                          </p:spTgt>
                                        </p:tgtEl>
                                        <p:attrNameLst>
                                          <p:attrName>style.visibility</p:attrName>
                                        </p:attrNameLst>
                                      </p:cBhvr>
                                      <p:to>
                                        <p:strVal val="visible"/>
                                      </p:to>
                                    </p:set>
                                    <p:animEffect transition="in" filter="blinds(horizontal)">
                                      <p:cBhvr>
                                        <p:cTn id="7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7" grpId="0" animBg="1"/>
      <p:bldP spid="49" grpId="0" animBg="1"/>
      <p:bldP spid="40" grpId="0" animBg="1"/>
      <p:bldP spid="31" grpId="0" animBg="1"/>
      <p:bldP spid="4" grpId="0"/>
      <p:bldP spid="3" grpId="1" build="p"/>
      <p:bldP spid="47" grpId="1" animBg="1"/>
      <p:bldP spid="49" grpId="1" animBg="1"/>
      <p:bldP spid="40" grpId="1" animBg="1"/>
      <p:bldP spid="31" grpId="1" animBg="1"/>
      <p:bldP spid="4"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zh-CN" dirty="0" smtClean="0"/>
              <a:t>四</a:t>
            </a:r>
            <a:r>
              <a:rPr lang="en-US" altLang="zh-CN" dirty="0" smtClean="0"/>
              <a:t>)</a:t>
            </a:r>
            <a:r>
              <a:rPr lang="zh-CN" altLang="zh-CN" dirty="0" smtClean="0"/>
              <a:t>评估备选方案</a:t>
            </a:r>
            <a:endParaRPr lang="zh-CN" altLang="zh-CN" dirty="0" smtClean="0"/>
          </a:p>
          <a:p>
            <a:r>
              <a:rPr lang="en-US" altLang="zh-CN" sz="2000" dirty="0" smtClean="0"/>
              <a:t>    </a:t>
            </a:r>
            <a:r>
              <a:rPr lang="zh-CN" altLang="zh-CN" sz="2000" dirty="0" smtClean="0"/>
              <a:t>在</a:t>
            </a:r>
            <a:r>
              <a:rPr lang="zh-CN" altLang="zh-CN" sz="2000" dirty="0" smtClean="0"/>
              <a:t>进行决策之前，首先要对各个备选方案进行评估比较，通过比较，了解各个备选方案的优势和劣势，找出各方案的差异，分出各方案的优劣。方案比较的内容主要包括以下几个方面：</a:t>
            </a:r>
            <a:endParaRPr lang="zh-CN" altLang="zh-CN" sz="2000" dirty="0" smtClean="0"/>
          </a:p>
          <a:p>
            <a:pPr lvl="0"/>
            <a:r>
              <a:rPr lang="en-US" altLang="zh-CN" sz="2000" dirty="0" smtClean="0"/>
              <a:t>1.</a:t>
            </a:r>
            <a:r>
              <a:rPr lang="zh-CN" altLang="zh-CN" sz="2000" dirty="0" smtClean="0"/>
              <a:t>方</a:t>
            </a:r>
            <a:r>
              <a:rPr lang="zh-CN" altLang="zh-CN" sz="2000" dirty="0" smtClean="0"/>
              <a:t>案实施所需的条件是否具备及需付出的代价。</a:t>
            </a:r>
            <a:endParaRPr lang="zh-CN" altLang="zh-CN" sz="2000" dirty="0" smtClean="0"/>
          </a:p>
          <a:p>
            <a:pPr lvl="0"/>
            <a:r>
              <a:rPr lang="en-US" altLang="zh-CN" sz="2000" dirty="0" smtClean="0"/>
              <a:t>2.</a:t>
            </a:r>
            <a:r>
              <a:rPr lang="zh-CN" altLang="zh-CN" sz="2000" dirty="0" smtClean="0"/>
              <a:t>方</a:t>
            </a:r>
            <a:r>
              <a:rPr lang="zh-CN" altLang="zh-CN" sz="2000" dirty="0" smtClean="0"/>
              <a:t>案实施可能带给组织的利益，包括长期利益和短期利益。</a:t>
            </a:r>
            <a:endParaRPr lang="zh-CN" altLang="zh-CN" sz="2000" dirty="0" smtClean="0"/>
          </a:p>
          <a:p>
            <a:pPr lvl="0"/>
            <a:r>
              <a:rPr lang="en-US" altLang="zh-CN" sz="2000" dirty="0" smtClean="0"/>
              <a:t>3.</a:t>
            </a:r>
            <a:r>
              <a:rPr lang="zh-CN" altLang="zh-CN" sz="2000" dirty="0" smtClean="0"/>
              <a:t>方</a:t>
            </a:r>
            <a:r>
              <a:rPr lang="zh-CN" altLang="zh-CN" sz="2000" dirty="0" smtClean="0"/>
              <a:t>案实施可能遇到的风险及失败的可能性。</a:t>
            </a:r>
            <a:endParaRPr lang="zh-CN" altLang="zh-CN" sz="2000" dirty="0" smtClean="0"/>
          </a:p>
          <a:p>
            <a:r>
              <a:rPr lang="en-US" altLang="zh-CN" sz="2000" dirty="0" smtClean="0"/>
              <a:t>    </a:t>
            </a:r>
            <a:r>
              <a:rPr lang="zh-CN" altLang="zh-CN" sz="2000" dirty="0" smtClean="0"/>
              <a:t>在</a:t>
            </a:r>
            <a:r>
              <a:rPr lang="zh-CN" altLang="zh-CN" sz="2000" dirty="0" smtClean="0"/>
              <a:t>实际决策工作中，方案的制订、比较和选择往往是交织在一起的，因为方案的制订不是一次性行为，需要不断地改进和完善。而这种完善往往是在与其他方案的比较中进行的</a:t>
            </a:r>
            <a:r>
              <a:rPr lang="zh-CN" altLang="zh-CN" sz="2800" dirty="0" smtClean="0"/>
              <a:t>。</a:t>
            </a:r>
            <a:endParaRPr lang="zh-CN" altLang="zh-CN" sz="28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strVal val="#ppt_h"/>
                                          </p:val>
                                        </p:tav>
                                        <p:tav tm="100000">
                                          <p:val>
                                            <p:strVal val="#ppt_h"/>
                                          </p:val>
                                        </p:tav>
                                      </p:tavLst>
                                    </p:anim>
                                  </p:childTnLst>
                                </p:cTn>
                              </p:par>
                              <p:par>
                                <p:cTn id="22" presetID="17"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strVal val="#ppt_h"/>
                                          </p:val>
                                        </p:tav>
                                        <p:tav tm="100000">
                                          <p:val>
                                            <p:strVal val="#ppt_h"/>
                                          </p:val>
                                        </p:tav>
                                      </p:tavLst>
                                    </p:anim>
                                  </p:childTnLst>
                                </p:cTn>
                              </p:par>
                              <p:par>
                                <p:cTn id="26" presetID="17"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zh-CN" dirty="0" smtClean="0"/>
              <a:t>五</a:t>
            </a:r>
            <a:r>
              <a:rPr lang="en-US" altLang="zh-CN" dirty="0" smtClean="0"/>
              <a:t>)</a:t>
            </a:r>
            <a:r>
              <a:rPr lang="zh-CN" altLang="zh-CN" dirty="0" smtClean="0"/>
              <a:t>选择满意方案</a:t>
            </a:r>
            <a:endParaRPr lang="zh-CN" altLang="zh-CN" dirty="0" smtClean="0"/>
          </a:p>
          <a:p>
            <a:r>
              <a:rPr lang="en-US" altLang="zh-CN" sz="2000" dirty="0" smtClean="0"/>
              <a:t>    </a:t>
            </a:r>
            <a:r>
              <a:rPr lang="zh-CN" altLang="zh-CN" sz="2000" dirty="0" smtClean="0"/>
              <a:t>决</a:t>
            </a:r>
            <a:r>
              <a:rPr lang="zh-CN" altLang="zh-CN" sz="2000" dirty="0" smtClean="0"/>
              <a:t>策者要想做出一个好的决定，必须仔细考察全部事实，确定是否可以获取足够的信息并最终选择最满意方案。</a:t>
            </a:r>
            <a:endParaRPr lang="zh-CN" altLang="zh-CN" sz="2000" dirty="0" smtClean="0"/>
          </a:p>
          <a:p>
            <a:r>
              <a:rPr lang="en-US" altLang="zh-CN" sz="2000" dirty="0" smtClean="0"/>
              <a:t>    </a:t>
            </a:r>
            <a:r>
              <a:rPr lang="zh-CN" altLang="zh-CN" sz="2000" dirty="0" smtClean="0"/>
              <a:t>在</a:t>
            </a:r>
            <a:r>
              <a:rPr lang="zh-CN" altLang="zh-CN" sz="2000" dirty="0" smtClean="0"/>
              <a:t>方案比较的基础上，权衡各个方案的利弊得失，将各方案按优先顺序排列，提出取舍意见。选择最优方案是决策的关键一环。</a:t>
            </a:r>
            <a:endParaRPr lang="zh-CN" altLang="zh-CN" sz="2000" dirty="0" smtClean="0"/>
          </a:p>
          <a:p>
            <a:r>
              <a:rPr lang="en-US" altLang="zh-CN" dirty="0" smtClean="0"/>
              <a:t>(</a:t>
            </a:r>
            <a:r>
              <a:rPr lang="zh-CN" altLang="zh-CN" dirty="0" smtClean="0"/>
              <a:t>六</a:t>
            </a:r>
            <a:r>
              <a:rPr lang="en-US" altLang="zh-CN" dirty="0" smtClean="0"/>
              <a:t>)</a:t>
            </a:r>
            <a:r>
              <a:rPr lang="zh-CN" altLang="zh-CN" dirty="0" smtClean="0"/>
              <a:t>实施决策方案</a:t>
            </a:r>
            <a:endParaRPr lang="zh-CN" altLang="zh-CN" dirty="0" smtClean="0"/>
          </a:p>
          <a:p>
            <a:r>
              <a:rPr lang="en-US" altLang="zh-CN" sz="2000" dirty="0" smtClean="0"/>
              <a:t>    </a:t>
            </a:r>
            <a:r>
              <a:rPr lang="zh-CN" altLang="zh-CN" sz="2000" dirty="0" smtClean="0"/>
              <a:t>具</a:t>
            </a:r>
            <a:r>
              <a:rPr lang="zh-CN" altLang="zh-CN" sz="2000" dirty="0" smtClean="0"/>
              <a:t>体实施决策时要做到：制定保证方案实施的措施，确保与所选方案有关的各种指令能被所有人员充分接受和了解，将决策目标分解，落实到具体部门和个人，建立工作报告制度，了解方案的进展并及时调整。</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linds(horizontal)">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wedge">
                                      <p:cBhvr>
                                        <p:cTn id="31"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zh-CN" dirty="0" smtClean="0"/>
              <a:t>七</a:t>
            </a:r>
            <a:r>
              <a:rPr lang="en-US" altLang="zh-CN" dirty="0" smtClean="0"/>
              <a:t>)</a:t>
            </a:r>
            <a:r>
              <a:rPr lang="zh-CN" altLang="zh-CN" dirty="0" smtClean="0"/>
              <a:t>评价决策效果</a:t>
            </a:r>
            <a:endParaRPr lang="zh-CN" altLang="zh-CN" dirty="0" smtClean="0"/>
          </a:p>
          <a:p>
            <a:r>
              <a:rPr lang="en-US" altLang="zh-CN" sz="2000" dirty="0" smtClean="0"/>
              <a:t>    </a:t>
            </a:r>
            <a:r>
              <a:rPr lang="zh-CN" altLang="zh-CN" sz="2000" dirty="0" smtClean="0"/>
              <a:t>决</a:t>
            </a:r>
            <a:r>
              <a:rPr lang="zh-CN" altLang="zh-CN" sz="2000" dirty="0" smtClean="0"/>
              <a:t>策方案在执行过程中，由于主客观因素的变化，可能会发生与决策目标相偏离的情况。因此，必须做好方案的评价工作。这个阶段的任务就是要准确、及时地把方案实施过程中出现的问题、执行情况的信息反馈到决策机构。</a:t>
            </a:r>
            <a:endParaRPr lang="zh-CN" altLang="zh-CN" sz="2000" dirty="0" smtClean="0"/>
          </a:p>
          <a:p>
            <a:r>
              <a:rPr lang="en-US" altLang="zh-CN" sz="2000" dirty="0" smtClean="0"/>
              <a:t>    </a:t>
            </a:r>
            <a:r>
              <a:rPr lang="zh-CN" altLang="zh-CN" sz="2000" dirty="0" smtClean="0"/>
              <a:t>追</a:t>
            </a:r>
            <a:r>
              <a:rPr lang="zh-CN" altLang="zh-CN" sz="2000" dirty="0" smtClean="0"/>
              <a:t>踪评价决策方案是正常的，但不是注定要发生的，或经常大量出现的，否则就失去了决策的科学性了。对追踪评价决策方案要有正确的看法，采取冷静审慎的态度。决策过程是一个动态的过程，把决策看成一个凝固僵化的东西，是不切实际的。因此，对方案进行必要的修正是常见的。经过追踪评价决策使方案达到双重优化，不但可以减少损失，而且可以获得更佳效益。</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p:txBody>
          <a:bodyPr/>
          <a:lstStyle/>
          <a:p>
            <a:r>
              <a:rPr lang="zh-CN" altLang="zh-CN" b="1" dirty="0" smtClean="0"/>
              <a:t>二、决策的影响因素</a:t>
            </a:r>
            <a:endParaRPr lang="zh-CN" altLang="zh-CN" b="1" dirty="0" smtClean="0"/>
          </a:p>
          <a:p>
            <a:r>
              <a:rPr lang="en-US" altLang="zh-CN" sz="2000" dirty="0" smtClean="0"/>
              <a:t>(</a:t>
            </a:r>
            <a:r>
              <a:rPr lang="zh-CN" altLang="zh-CN" sz="2000" dirty="0" smtClean="0"/>
              <a:t>一</a:t>
            </a:r>
            <a:r>
              <a:rPr lang="en-US" altLang="zh-CN" sz="2000" dirty="0" smtClean="0"/>
              <a:t>)</a:t>
            </a:r>
            <a:r>
              <a:rPr lang="zh-CN" altLang="zh-CN" sz="2000" dirty="0" smtClean="0"/>
              <a:t>环境</a:t>
            </a:r>
            <a:endParaRPr lang="zh-CN" altLang="zh-CN" sz="2000" dirty="0" smtClean="0"/>
          </a:p>
          <a:p>
            <a:r>
              <a:rPr lang="en-US" altLang="zh-CN" sz="2000" dirty="0" smtClean="0"/>
              <a:t>    </a:t>
            </a:r>
            <a:r>
              <a:rPr lang="zh-CN" altLang="zh-CN" sz="2000" dirty="0" smtClean="0"/>
              <a:t>环</a:t>
            </a:r>
            <a:r>
              <a:rPr lang="zh-CN" altLang="zh-CN" sz="2000" dirty="0" smtClean="0"/>
              <a:t>境从两个方面对决策施加影响。</a:t>
            </a:r>
            <a:endParaRPr lang="zh-CN" altLang="zh-CN" sz="2000" dirty="0" smtClean="0"/>
          </a:p>
          <a:p>
            <a:pPr lvl="0"/>
            <a:r>
              <a:rPr lang="en-US" altLang="zh-CN" sz="2000" dirty="0" smtClean="0"/>
              <a:t>1.</a:t>
            </a:r>
            <a:r>
              <a:rPr lang="zh-CN" altLang="zh-CN" sz="2000" dirty="0" smtClean="0"/>
              <a:t>环</a:t>
            </a:r>
            <a:r>
              <a:rPr lang="zh-CN" altLang="zh-CN" sz="2000" dirty="0" smtClean="0"/>
              <a:t>境的特点影响着组织的活动选择</a:t>
            </a:r>
            <a:endParaRPr lang="zh-CN" altLang="zh-CN" sz="2000" dirty="0" smtClean="0"/>
          </a:p>
          <a:p>
            <a:r>
              <a:rPr lang="en-US" altLang="zh-CN" sz="2000" dirty="0" smtClean="0"/>
              <a:t>    </a:t>
            </a:r>
            <a:r>
              <a:rPr lang="zh-CN" altLang="zh-CN" sz="2000" dirty="0" smtClean="0"/>
              <a:t>如</a:t>
            </a:r>
            <a:r>
              <a:rPr lang="zh-CN" altLang="zh-CN" sz="2000" dirty="0" smtClean="0"/>
              <a:t>果企业面临的市场相对稳定，则今天的决策基本是昨天决策的翻版与延续；而如果市场急剧变化，则需要经常对经营方向和内容进行调整。处于垄断市场上的企业，通常将经营重点放在内部生产条件的改善、生产规模的扩大以及生产成本的降低上；而处于竞争市场上的企业，需要密切关注竞争对手的动向，不断推出新产品，努力改善促销宣传，建立健全销售网络。</a:t>
            </a:r>
            <a:endParaRPr lang="zh-CN" altLang="zh-CN" sz="2000" dirty="0" smtClean="0"/>
          </a:p>
          <a:p>
            <a:pPr lvl="0"/>
            <a:r>
              <a:rPr lang="en-US" altLang="zh-CN" sz="2000" dirty="0" smtClean="0"/>
              <a:t>2.</a:t>
            </a:r>
            <a:r>
              <a:rPr lang="zh-CN" altLang="zh-CN" sz="2000" dirty="0" smtClean="0"/>
              <a:t>环</a:t>
            </a:r>
            <a:r>
              <a:rPr lang="zh-CN" altLang="zh-CN" sz="2000" dirty="0" smtClean="0"/>
              <a:t>境的习惯反应模式也影响着组织的活动选择</a:t>
            </a:r>
            <a:endParaRPr lang="zh-CN" altLang="zh-CN" sz="2000" dirty="0" smtClean="0"/>
          </a:p>
          <a:p>
            <a:r>
              <a:rPr lang="en-US" altLang="zh-CN" sz="2000" dirty="0" smtClean="0"/>
              <a:t>    </a:t>
            </a:r>
            <a:r>
              <a:rPr lang="zh-CN" altLang="zh-CN" sz="2000" dirty="0" smtClean="0"/>
              <a:t>对</a:t>
            </a:r>
            <a:r>
              <a:rPr lang="zh-CN" altLang="zh-CN" sz="2000" dirty="0" smtClean="0"/>
              <a:t>于相同的环境，不同的组织可能作出不同的反应。而这种调整组织与环境关系的模式一旦形成，就会趋于稳出，限制着决策者对行动方案的选择。</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3" end="3"/>
                                            </p:txEl>
                                          </p:spTgt>
                                        </p:tgtEl>
                                      </p:cBhvr>
                                    </p:animEffect>
                                  </p:childTnLst>
                                </p:cTn>
                              </p:par>
                              <p:par>
                                <p:cTn id="24" presetID="31"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6"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7" dur="1000"/>
                                        <p:tgtEl>
                                          <p:spTgt spid="3">
                                            <p:txEl>
                                              <p:pRg st="5" end="5"/>
                                            </p:txEl>
                                          </p:spTgt>
                                        </p:tgtEl>
                                      </p:cBhvr>
                                    </p:animEffect>
                                  </p:childTnLst>
                                </p:cTn>
                              </p:par>
                              <p:par>
                                <p:cTn id="38" presetID="31"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p:cTn id="40"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a:xfrm>
            <a:off x="304800" y="1268760"/>
            <a:ext cx="8686800" cy="4811365"/>
          </a:xfrm>
        </p:spPr>
        <p:txBody>
          <a:bodyPr/>
          <a:lstStyle/>
          <a:p>
            <a:r>
              <a:rPr lang="en-US" altLang="zh-CN" dirty="0" smtClean="0"/>
              <a:t>(</a:t>
            </a:r>
            <a:r>
              <a:rPr lang="zh-CN" altLang="zh-CN" dirty="0" smtClean="0"/>
              <a:t>二</a:t>
            </a:r>
            <a:r>
              <a:rPr lang="en-US" altLang="zh-CN" dirty="0" smtClean="0"/>
              <a:t>)</a:t>
            </a:r>
            <a:r>
              <a:rPr lang="zh-CN" altLang="zh-CN" dirty="0" smtClean="0"/>
              <a:t>过去的决策</a:t>
            </a:r>
            <a:endParaRPr lang="zh-CN" altLang="zh-CN" dirty="0" smtClean="0"/>
          </a:p>
          <a:p>
            <a:r>
              <a:rPr lang="en-US" altLang="zh-CN" sz="2000" dirty="0" smtClean="0"/>
              <a:t>    </a:t>
            </a:r>
            <a:r>
              <a:rPr lang="zh-CN" altLang="zh-CN" sz="2000" dirty="0" smtClean="0"/>
              <a:t>过</a:t>
            </a:r>
            <a:r>
              <a:rPr lang="zh-CN" altLang="zh-CN" sz="2000" dirty="0" smtClean="0"/>
              <a:t>去的决策对日前决策的影响程度取决于过去决策与现任决策者的关系情况。如果过去的决策是由现任的决策做出的，决策者考虑到要对自己当初的选择负责，就会愿意对组织活动做重大调整，而倾向于将大部分资源继续投入到过去决策方案的实施中，以证明自己的一贯正确。相反，如果现在的决策与过去的决策没有什么关系，重大改变就可能被其接受。</a:t>
            </a:r>
            <a:endParaRPr lang="zh-CN" altLang="zh-CN" sz="2000" dirty="0" smtClean="0"/>
          </a:p>
          <a:p>
            <a:r>
              <a:rPr lang="en-US" altLang="zh-CN" dirty="0" smtClean="0"/>
              <a:t>(</a:t>
            </a:r>
            <a:r>
              <a:rPr lang="zh-CN" altLang="zh-CN" dirty="0" smtClean="0"/>
              <a:t>三</a:t>
            </a:r>
            <a:r>
              <a:rPr lang="en-US" altLang="zh-CN" dirty="0" smtClean="0"/>
              <a:t>)</a:t>
            </a:r>
            <a:r>
              <a:rPr lang="zh-CN" altLang="zh-CN" dirty="0" smtClean="0"/>
              <a:t>决策者对风险的态度</a:t>
            </a:r>
            <a:endParaRPr lang="zh-CN" altLang="zh-CN" dirty="0" smtClean="0"/>
          </a:p>
          <a:p>
            <a:r>
              <a:rPr lang="en-US" altLang="zh-CN" sz="2000" dirty="0" smtClean="0"/>
              <a:t>    </a:t>
            </a:r>
            <a:r>
              <a:rPr lang="zh-CN" altLang="zh-CN" sz="2000" dirty="0" smtClean="0"/>
              <a:t>决</a:t>
            </a:r>
            <a:r>
              <a:rPr lang="zh-CN" altLang="zh-CN" sz="2000" dirty="0" smtClean="0"/>
              <a:t>策者对风险的态度会影响其对方案的选择。喜好风险的人通常会选取风险程度较高但收益也较高的行动方案；而厌恶风险的人通常会选取较安全同时收益水平也较低的行动方案。</a:t>
            </a:r>
            <a:endParaRPr lang="zh-CN" altLang="zh-CN" sz="2000" dirty="0" smtClean="0"/>
          </a:p>
          <a:p>
            <a:r>
              <a:rPr lang="en-US" altLang="zh-CN" dirty="0" smtClean="0"/>
              <a:t>(</a:t>
            </a:r>
            <a:r>
              <a:rPr lang="zh-CN" altLang="zh-CN" dirty="0" smtClean="0"/>
              <a:t>四</a:t>
            </a:r>
            <a:r>
              <a:rPr lang="en-US" altLang="zh-CN" dirty="0" smtClean="0"/>
              <a:t>)</a:t>
            </a:r>
            <a:r>
              <a:rPr lang="zh-CN" altLang="zh-CN" dirty="0" smtClean="0"/>
              <a:t>伦理</a:t>
            </a:r>
            <a:endParaRPr lang="zh-CN" altLang="zh-CN" dirty="0" smtClean="0"/>
          </a:p>
          <a:p>
            <a:r>
              <a:rPr lang="zh-CN" altLang="zh-CN" sz="2000" dirty="0" smtClean="0"/>
              <a:t>决策者是否重视伦理以及采用何种伦理标准会影响其对待行为或事物的态度，进而影响其决策。</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edge">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edge">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404664"/>
            <a:ext cx="8686800" cy="838200"/>
          </a:xfrm>
        </p:spPr>
        <p:txBody>
          <a:bodyPr/>
          <a:lstStyle/>
          <a:p>
            <a:r>
              <a:rPr lang="zh-CN" altLang="en-US" dirty="0"/>
              <a:t>问题思考</a:t>
            </a:r>
            <a:endParaRPr lang="zh-CN" altLang="en-US" dirty="0"/>
          </a:p>
        </p:txBody>
      </p:sp>
      <p:sp>
        <p:nvSpPr>
          <p:cNvPr id="7" name="矩形 6"/>
          <p:cNvSpPr/>
          <p:nvPr/>
        </p:nvSpPr>
        <p:spPr>
          <a:xfrm rot="1879576">
            <a:off x="1128358" y="-68368"/>
            <a:ext cx="3392512" cy="3770263"/>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zh-CN" altLang="en-US" sz="239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zh-CN" altLang="en-US" sz="239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内容占位符 2"/>
          <p:cNvSpPr>
            <a:spLocks noGrp="1"/>
          </p:cNvSpPr>
          <p:nvPr>
            <p:ph idx="1"/>
          </p:nvPr>
        </p:nvSpPr>
        <p:spPr/>
        <p:txBody>
          <a:bodyPr/>
          <a:lstStyle/>
          <a:p>
            <a:r>
              <a:rPr lang="en-US" altLang="zh-CN" dirty="0" smtClean="0"/>
              <a:t>1. </a:t>
            </a:r>
            <a:r>
              <a:rPr lang="zh-CN" altLang="zh-CN" dirty="0" smtClean="0"/>
              <a:t>试用决策理论分析巨人集团决策的成功与失败。</a:t>
            </a:r>
            <a:endParaRPr lang="zh-CN" altLang="zh-CN" dirty="0" smtClean="0"/>
          </a:p>
          <a:p>
            <a:r>
              <a:rPr lang="en-US" altLang="zh-CN" dirty="0" smtClean="0"/>
              <a:t>2. </a:t>
            </a:r>
            <a:r>
              <a:rPr lang="zh-CN" altLang="zh-CN" dirty="0" smtClean="0"/>
              <a:t>上述案例可以得到的启示是什么？</a:t>
            </a:r>
            <a:endParaRPr lang="zh-CN" altLang="zh-CN"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a:xfrm>
            <a:off x="304800" y="1412776"/>
            <a:ext cx="8686800" cy="4667349"/>
          </a:xfrm>
        </p:spPr>
        <p:txBody>
          <a:bodyPr/>
          <a:lstStyle/>
          <a:p>
            <a:r>
              <a:rPr lang="en-US" altLang="zh-CN" dirty="0" smtClean="0"/>
              <a:t>(</a:t>
            </a:r>
            <a:r>
              <a:rPr lang="zh-CN" altLang="zh-CN" dirty="0" smtClean="0"/>
              <a:t>五</a:t>
            </a:r>
            <a:r>
              <a:rPr lang="en-US" altLang="zh-CN" dirty="0" smtClean="0"/>
              <a:t>)</a:t>
            </a:r>
            <a:r>
              <a:rPr lang="zh-CN" altLang="zh-CN" dirty="0" smtClean="0"/>
              <a:t>组织文化</a:t>
            </a:r>
            <a:endParaRPr lang="zh-CN" altLang="zh-CN" dirty="0" smtClean="0"/>
          </a:p>
          <a:p>
            <a:r>
              <a:rPr lang="en-US" altLang="zh-CN" sz="2000" dirty="0" smtClean="0"/>
              <a:t>    </a:t>
            </a:r>
            <a:r>
              <a:rPr lang="zh-CN" altLang="zh-CN" sz="2000" dirty="0" smtClean="0"/>
              <a:t>组</a:t>
            </a:r>
            <a:r>
              <a:rPr lang="zh-CN" altLang="zh-CN" sz="2000" dirty="0" smtClean="0"/>
              <a:t>织文化会影响到组织成员对待变化的态度，进而影响到一个组织对方案的选择与实施。在决策过程中，任何办案的选择都意味着对过去某种程度的否定，任何方案的实施都意味着组织要发生某种程度的变化。决策者本人及其他组织成员对待变化的态度会影响到方案的选择与实施。在偏向保守、维持的组织中，人们总是根据过去的标准来判断现在的决策，总是担心在变化中会失去什么，从而对将要发生的变化产生怀疑、害怕、抗彻的心理与行为；相反，在具有开拓、创新精神的组织中。人们总是以发展的眼光来分析决策的合理性，总是希望在可能发生的变化中得到什么，因此渴望变化、欢迎变化、支持变化。很明显，欢迎变化的组织文化有利于新方案的通过与实施；而抵御变化的组织文化不利于那些对过去方案做重大改变的方案通过，即使决策者费尽周折让方案勉强通过，也要在正式实施前，设法创建一种有利于变化的织织文化，这无疑增加了方案的成本。</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第三节 决策的过程与影响因素</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zh-CN" dirty="0" smtClean="0"/>
              <a:t>六</a:t>
            </a:r>
            <a:r>
              <a:rPr lang="en-US" altLang="zh-CN" dirty="0" smtClean="0"/>
              <a:t>)</a:t>
            </a:r>
            <a:r>
              <a:rPr lang="zh-CN" altLang="zh-CN" dirty="0" smtClean="0"/>
              <a:t>时间</a:t>
            </a:r>
            <a:endParaRPr lang="zh-CN" altLang="zh-CN" dirty="0" smtClean="0"/>
          </a:p>
          <a:p>
            <a:r>
              <a:rPr lang="en-US" altLang="zh-CN" sz="2000" dirty="0" smtClean="0"/>
              <a:t>    </a:t>
            </a:r>
            <a:r>
              <a:rPr lang="zh-CN" altLang="zh-CN" sz="2000" dirty="0" smtClean="0"/>
              <a:t>美</a:t>
            </a:r>
            <a:r>
              <a:rPr lang="zh-CN" altLang="zh-CN" sz="2000" dirty="0" smtClean="0"/>
              <a:t>国学者威廉·</a:t>
            </a:r>
            <a:r>
              <a:rPr lang="en-US" altLang="zh-CN" sz="2000" dirty="0" smtClean="0"/>
              <a:t>R</a:t>
            </a:r>
            <a:r>
              <a:rPr lang="zh-CN" altLang="zh-CN" sz="2000" dirty="0" smtClean="0"/>
              <a:t>．金和大卫·</a:t>
            </a:r>
            <a:r>
              <a:rPr lang="en-US" altLang="zh-CN" sz="2000" dirty="0" smtClean="0"/>
              <a:t>I</a:t>
            </a:r>
            <a:r>
              <a:rPr lang="zh-CN" altLang="zh-CN" sz="2000" dirty="0" smtClean="0"/>
              <a:t>克里兰把决策划分为时间敏感型决策和知识敏感型决策。时间敏感型决策足指那些必须迅速作出的决策。战争中军事指挥官的决策多属于此类。这类决策速度的要求甚于一切。而知识敏感型决策是指那些对时间要求不高而对质量要求较高的决策，在做出这类决策时，决策者通常有宽裕的时间来充分利用各种信息。组织中的战略决策大多属于知识敏感型决策。</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阅读材料</a:t>
            </a:r>
            <a:endParaRPr lang="zh-CN" altLang="en-US" dirty="0"/>
          </a:p>
        </p:txBody>
      </p:sp>
      <p:sp>
        <p:nvSpPr>
          <p:cNvPr id="3" name="内容占位符 2"/>
          <p:cNvSpPr>
            <a:spLocks noGrp="1"/>
          </p:cNvSpPr>
          <p:nvPr>
            <p:ph idx="1"/>
          </p:nvPr>
        </p:nvSpPr>
        <p:spPr>
          <a:xfrm>
            <a:off x="304800" y="1268760"/>
            <a:ext cx="8686800" cy="4811365"/>
          </a:xfrm>
        </p:spPr>
        <p:txBody>
          <a:bodyPr/>
          <a:lstStyle/>
          <a:p>
            <a:pPr algn="ctr"/>
            <a:r>
              <a:rPr lang="zh-CN" altLang="zh-CN" sz="2800" dirty="0" smtClean="0"/>
              <a:t>决策中的心理因</a:t>
            </a:r>
            <a:r>
              <a:rPr lang="zh-CN" altLang="zh-CN" sz="2800" dirty="0" smtClean="0"/>
              <a:t>素</a:t>
            </a:r>
            <a:endParaRPr lang="en-US" altLang="zh-CN" sz="2800" dirty="0" smtClean="0"/>
          </a:p>
          <a:p>
            <a:r>
              <a:rPr lang="en-US" altLang="zh-CN" sz="1600" dirty="0" smtClean="0"/>
              <a:t>    </a:t>
            </a:r>
            <a:r>
              <a:rPr lang="zh-CN" altLang="zh-CN" sz="1600" dirty="0" smtClean="0"/>
              <a:t>管</a:t>
            </a:r>
            <a:r>
              <a:rPr lang="zh-CN" altLang="zh-CN" sz="1600" dirty="0" smtClean="0"/>
              <a:t>理者的决策要受到来自客观和主观因素的影响。其中非理性心理因素常常在决策中起到消极的作用，使决策出现偏差、失误。这些偏差主要有从众心理、小群体意识、心理定势等等。</a:t>
            </a:r>
            <a:endParaRPr lang="zh-CN" altLang="zh-CN" sz="1600" dirty="0" smtClean="0"/>
          </a:p>
          <a:p>
            <a:r>
              <a:rPr lang="zh-CN" altLang="zh-CN" sz="1600" dirty="0" smtClean="0"/>
              <a:t>一、从众心理对决策的影响</a:t>
            </a:r>
            <a:endParaRPr lang="zh-CN" altLang="zh-CN" sz="1600" dirty="0" smtClean="0"/>
          </a:p>
          <a:p>
            <a:r>
              <a:rPr lang="en-US" altLang="zh-CN" sz="1600" dirty="0" smtClean="0"/>
              <a:t>    </a:t>
            </a:r>
            <a:r>
              <a:rPr lang="zh-CN" altLang="zh-CN" sz="1600" dirty="0" smtClean="0"/>
              <a:t>从</a:t>
            </a:r>
            <a:r>
              <a:rPr lang="zh-CN" altLang="zh-CN" sz="1600" dirty="0" smtClean="0"/>
              <a:t>众心理是个体对群体压力服从的心理特点。决策者的从众心理，主要是在群体的真实或臆想的压力下，引起心理和行为的改变，从而顺应压力。一窝风搞开发区，一窝风推广某种经营模式，就是盲目从众的表现；对上级领导唯命是从，在拟定和选择决策方案时，绝对服从上司的意见，不敢承担决策责任同样是从众的表现。</a:t>
            </a:r>
            <a:endParaRPr lang="zh-CN" altLang="zh-CN" sz="1600" dirty="0" smtClean="0"/>
          </a:p>
          <a:p>
            <a:r>
              <a:rPr lang="zh-CN" altLang="zh-CN" sz="1600" dirty="0" smtClean="0"/>
              <a:t>二</a:t>
            </a:r>
            <a:r>
              <a:rPr lang="zh-CN" altLang="zh-CN" sz="1600" dirty="0" smtClean="0"/>
              <a:t>、小群体意识对决策的影响</a:t>
            </a:r>
            <a:endParaRPr lang="zh-CN" altLang="zh-CN" sz="1600" dirty="0" smtClean="0"/>
          </a:p>
          <a:p>
            <a:r>
              <a:rPr lang="en-US" altLang="zh-CN" sz="1600" dirty="0" smtClean="0"/>
              <a:t>    </a:t>
            </a:r>
            <a:r>
              <a:rPr lang="zh-CN" altLang="zh-CN" sz="1600" dirty="0" smtClean="0"/>
              <a:t>所</a:t>
            </a:r>
            <a:r>
              <a:rPr lang="zh-CN" altLang="zh-CN" sz="1600" dirty="0" smtClean="0"/>
              <a:t>谓小群体意识，是指在群体凝聚力很强的情况下，形成一种保持群体的一致性的强烈要求，而对决策的准确性考虑较少。这种倾向在决策中的表现是片面地过分追求一致而忽视决策的质量，这种不合理地过分追求一致的现象和倾向就叫做小群体意识。</a:t>
            </a:r>
            <a:endParaRPr lang="zh-CN" altLang="zh-CN" sz="1600" dirty="0" smtClean="0"/>
          </a:p>
          <a:p>
            <a:r>
              <a:rPr lang="zh-CN" altLang="zh-CN" sz="1800" dirty="0" smtClean="0"/>
              <a:t>三、心理定势对决策的影响</a:t>
            </a:r>
            <a:endParaRPr lang="zh-CN" altLang="zh-CN" sz="1800" dirty="0" smtClean="0"/>
          </a:p>
          <a:p>
            <a:r>
              <a:rPr lang="en-US" altLang="zh-CN" sz="1800" dirty="0" smtClean="0"/>
              <a:t>    </a:t>
            </a:r>
            <a:r>
              <a:rPr lang="zh-CN" altLang="zh-CN" sz="1600" dirty="0" smtClean="0"/>
              <a:t>心</a:t>
            </a:r>
            <a:r>
              <a:rPr lang="zh-CN" altLang="zh-CN" sz="1600" dirty="0" smtClean="0"/>
              <a:t>理定势，是由一定的心理活动所形成的准备状态，它犹如物理学中所讲的</a:t>
            </a:r>
            <a:r>
              <a:rPr lang="en-US" altLang="zh-CN" sz="1600" dirty="0" smtClean="0"/>
              <a:t>“</a:t>
            </a:r>
            <a:r>
              <a:rPr lang="zh-CN" altLang="zh-CN" sz="1600" dirty="0" smtClean="0"/>
              <a:t>惯性运动</a:t>
            </a:r>
            <a:r>
              <a:rPr lang="en-US" altLang="zh-CN" sz="1600" dirty="0" smtClean="0"/>
              <a:t>”</a:t>
            </a:r>
            <a:r>
              <a:rPr lang="zh-CN" altLang="zh-CN" sz="1600" dirty="0" smtClean="0"/>
              <a:t>，使人不自觉地沿着一定的方向去感知事物，去思考问题和</a:t>
            </a:r>
            <a:r>
              <a:rPr lang="zh-CN" altLang="zh-CN" sz="1600" dirty="0" smtClean="0"/>
              <a:t>寻</a:t>
            </a:r>
            <a:r>
              <a:rPr lang="zh-CN" altLang="zh-CN" sz="1600" dirty="0" smtClean="0"/>
              <a:t>找解决问题的方法</a:t>
            </a:r>
            <a:r>
              <a:rPr lang="zh-CN" altLang="zh-CN" sz="1800" dirty="0" smtClean="0"/>
              <a:t>。</a:t>
            </a:r>
            <a:endParaRPr lang="zh-CN"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阅读材料</a:t>
            </a:r>
            <a:endParaRPr lang="zh-CN" altLang="en-US" dirty="0"/>
          </a:p>
        </p:txBody>
      </p:sp>
      <p:sp>
        <p:nvSpPr>
          <p:cNvPr id="3" name="内容占位符 2"/>
          <p:cNvSpPr>
            <a:spLocks noGrp="1"/>
          </p:cNvSpPr>
          <p:nvPr>
            <p:ph idx="1"/>
          </p:nvPr>
        </p:nvSpPr>
        <p:spPr>
          <a:xfrm>
            <a:off x="304800" y="1124744"/>
            <a:ext cx="8686800" cy="4955381"/>
          </a:xfrm>
        </p:spPr>
        <p:txBody>
          <a:bodyPr/>
          <a:lstStyle/>
          <a:p>
            <a:r>
              <a:rPr lang="zh-CN" altLang="zh-CN" sz="1400" dirty="0" smtClean="0"/>
              <a:t>心理定势具有潜在性、固着性、综合性等特点。心理定势对决策的优化有以下负面效应</a:t>
            </a:r>
            <a:r>
              <a:rPr lang="zh-CN" altLang="zh-CN" sz="1400" dirty="0" smtClean="0"/>
              <a:t>：</a:t>
            </a:r>
            <a:endParaRPr lang="en-US" altLang="zh-CN" sz="1400" dirty="0" smtClean="0"/>
          </a:p>
          <a:p>
            <a:r>
              <a:rPr lang="zh-CN" altLang="zh-CN" sz="1400" dirty="0" smtClean="0"/>
              <a:t>（</a:t>
            </a:r>
            <a:r>
              <a:rPr lang="en-US" altLang="zh-CN" sz="1400" dirty="0" smtClean="0"/>
              <a:t>1</a:t>
            </a:r>
            <a:r>
              <a:rPr lang="zh-CN" altLang="zh-CN" sz="1400" dirty="0" smtClean="0"/>
              <a:t>）首因效应，又叫优先效应，指最先进入他头脑中的信息，就首先成了真理，后来的观点不管怎样正确，怎样科学，往往持否定的态度。在决策实践中也常有这种现象：在讨论某一问题时，如果各位发言者的各种意见、建议的份量差不多，那么首先发言的成员的意见往往会对集体意见的形成或决策产生较大的影响。在用人决策上，优先效应所产生的影响作用更为突出。决策者常凭第一印象的好坏来选择人才</a:t>
            </a:r>
            <a:r>
              <a:rPr lang="zh-CN" altLang="zh-CN" sz="1400" dirty="0" smtClean="0"/>
              <a:t>。</a:t>
            </a:r>
            <a:endParaRPr lang="en-US" altLang="zh-CN" sz="1400" dirty="0" smtClean="0"/>
          </a:p>
          <a:p>
            <a:r>
              <a:rPr lang="zh-CN" altLang="zh-CN" sz="1400" dirty="0" smtClean="0"/>
              <a:t>（</a:t>
            </a:r>
            <a:r>
              <a:rPr lang="en-US" altLang="zh-CN" sz="1400" dirty="0" smtClean="0"/>
              <a:t>2</a:t>
            </a:r>
            <a:r>
              <a:rPr lang="zh-CN" altLang="zh-CN" sz="1400" dirty="0" smtClean="0"/>
              <a:t>）近因效应它指的是某人或某事的近期表现在头脑中占据优势，从而改变了对该人或该事的一贯看法。近因效应与首因效应是相对应的两种效应。首因效应一般在较陌生的情况下产生影响，而近因效应一般在较熟悉的情况下产生影响。两者都是对人或事的片面了解而主观臆断，使得决策信息失真</a:t>
            </a:r>
            <a:r>
              <a:rPr lang="zh-CN" altLang="zh-CN" sz="1400" dirty="0" smtClean="0"/>
              <a:t>。</a:t>
            </a:r>
            <a:endParaRPr lang="en-US" altLang="zh-CN" sz="1400" dirty="0" smtClean="0"/>
          </a:p>
          <a:p>
            <a:r>
              <a:rPr lang="zh-CN" altLang="zh-CN" sz="1400" dirty="0" smtClean="0"/>
              <a:t>（</a:t>
            </a:r>
            <a:r>
              <a:rPr lang="en-US" altLang="zh-CN" sz="1400" dirty="0" smtClean="0"/>
              <a:t>3</a:t>
            </a:r>
            <a:r>
              <a:rPr lang="zh-CN" altLang="zh-CN" sz="1400" dirty="0" smtClean="0"/>
              <a:t>）晕轮效应它是指某人或某事由于其突出的特征留下了深刻的印象，而忽视了其它的心理和行为品质。它有时会产生</a:t>
            </a:r>
            <a:r>
              <a:rPr lang="en-US" altLang="zh-CN" sz="1400" dirty="0" smtClean="0"/>
              <a:t>“</a:t>
            </a:r>
            <a:r>
              <a:rPr lang="zh-CN" altLang="zh-CN" sz="1400" dirty="0" smtClean="0"/>
              <a:t>积极肯定的晕轮</a:t>
            </a:r>
            <a:r>
              <a:rPr lang="en-US" altLang="zh-CN" sz="1400" dirty="0" smtClean="0"/>
              <a:t>”</a:t>
            </a:r>
            <a:r>
              <a:rPr lang="zh-CN" altLang="zh-CN" sz="1400" dirty="0" smtClean="0"/>
              <a:t>，有时会产生</a:t>
            </a:r>
            <a:r>
              <a:rPr lang="en-US" altLang="zh-CN" sz="1400" dirty="0" smtClean="0"/>
              <a:t>“</a:t>
            </a:r>
            <a:r>
              <a:rPr lang="zh-CN" altLang="zh-CN" sz="1400" dirty="0" smtClean="0"/>
              <a:t>消极否定的晕轮</a:t>
            </a:r>
            <a:r>
              <a:rPr lang="en-US" altLang="zh-CN" sz="1400" dirty="0" smtClean="0"/>
              <a:t>”</a:t>
            </a:r>
            <a:r>
              <a:rPr lang="zh-CN" altLang="zh-CN" sz="1400" dirty="0" smtClean="0"/>
              <a:t>，这都会干扰对信息的评价，要克服晕轮效应就必须坚持客观，不掺杂主观成分</a:t>
            </a:r>
            <a:r>
              <a:rPr lang="zh-CN" altLang="zh-CN" sz="1400" dirty="0" smtClean="0"/>
              <a:t>。</a:t>
            </a:r>
            <a:endParaRPr lang="en-US" altLang="zh-CN" sz="1400" dirty="0" smtClean="0"/>
          </a:p>
          <a:p>
            <a:r>
              <a:rPr lang="zh-CN" altLang="zh-CN" sz="1400" dirty="0" smtClean="0"/>
              <a:t>（</a:t>
            </a:r>
            <a:r>
              <a:rPr lang="en-US" altLang="zh-CN" sz="1400" dirty="0" smtClean="0"/>
              <a:t>4</a:t>
            </a:r>
            <a:r>
              <a:rPr lang="zh-CN" altLang="zh-CN" sz="1400" dirty="0" smtClean="0"/>
              <a:t>）经验效应它是指决策者对某人或某事根据一贯地处理方法或因习惯性的措施处理该人或该事而造成的影响。在决策中，领导者往往由于其自身的权威性若对情报以经验或惯例来处理，则很容易使决策产生偏差，误导决策。但有时，经验也可以帮助正确又迅速地做出决定。所以，我们一时也很难说清经验对决策影响的好坏，只能建议对以经验做出的决定要加强关注，时刻反馈，有误时及时纠正</a:t>
            </a:r>
            <a:r>
              <a:rPr lang="zh-CN" altLang="zh-CN" sz="1400" dirty="0" smtClean="0"/>
              <a:t>。</a:t>
            </a:r>
            <a:endParaRPr lang="en-US" altLang="zh-CN" sz="1400" dirty="0" smtClean="0"/>
          </a:p>
          <a:p>
            <a:r>
              <a:rPr lang="zh-CN" altLang="zh-CN" sz="1400" dirty="0" smtClean="0"/>
              <a:t>（</a:t>
            </a:r>
            <a:r>
              <a:rPr lang="en-US" altLang="zh-CN" sz="1400" dirty="0" smtClean="0"/>
              <a:t>5</a:t>
            </a:r>
            <a:r>
              <a:rPr lang="zh-CN" altLang="zh-CN" sz="1400" dirty="0" smtClean="0"/>
              <a:t>）个人的需要和成就动机效应它是指某人因自身的需要或成就动机影响其对其他人或事的正确的看法。个人的需要尤其是领导者的需求动机会左右其对情报地搜集与分析。领导者会按其自身的需求来决定是否采用或不采用一些因素，而当其成就动机过大时又有可能导致决策的仓促形成，忽略部分可能是极其重要的因素。</a:t>
            </a:r>
            <a:endParaRPr lang="zh-CN" altLang="zh-CN" sz="1400" dirty="0" smtClean="0"/>
          </a:p>
          <a:p>
            <a:r>
              <a:rPr lang="en-US" altLang="zh-CN" sz="1400" dirty="0" smtClean="0"/>
              <a:t>    </a:t>
            </a:r>
            <a:r>
              <a:rPr lang="zh-CN" altLang="zh-CN" sz="1400" dirty="0" smtClean="0"/>
              <a:t>我</a:t>
            </a:r>
            <a:r>
              <a:rPr lang="zh-CN" altLang="zh-CN" sz="1400" dirty="0" smtClean="0"/>
              <a:t>们要克服这些可能产生不利影响的效应。以健康、良好的心理素质为基础用正确地认识观，全面、系统地认识各种因素，作出客观的分析，形成正确的决策。</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strVal val="#ppt_h"/>
                                          </p:val>
                                        </p:tav>
                                        <p:tav tm="100000">
                                          <p:val>
                                            <p:strVal val="#ppt_h"/>
                                          </p:val>
                                        </p:tav>
                                      </p:tavLst>
                                    </p:anim>
                                  </p:childTnLst>
                                </p:cTn>
                              </p:par>
                              <p:par>
                                <p:cTn id="22" presetID="17"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strVal val="#ppt_h"/>
                                          </p:val>
                                        </p:tav>
                                        <p:tav tm="100000">
                                          <p:val>
                                            <p:strVal val="#ppt_h"/>
                                          </p:val>
                                        </p:tav>
                                      </p:tavLst>
                                    </p:anim>
                                  </p:childTnLst>
                                </p:cTn>
                              </p:par>
                              <p:par>
                                <p:cTn id="26" presetID="17"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5" end="5"/>
                                            </p:txEl>
                                          </p:spTgt>
                                        </p:tgtEl>
                                        <p:attrNameLst>
                                          <p:attrName>ppt_h</p:attrName>
                                        </p:attrNameLst>
                                      </p:cBhvr>
                                      <p:tavLst>
                                        <p:tav tm="0">
                                          <p:val>
                                            <p:strVal val="#ppt_h"/>
                                          </p:val>
                                        </p:tav>
                                        <p:tav tm="100000">
                                          <p:val>
                                            <p:strVal val="#ppt_h"/>
                                          </p:val>
                                        </p:tav>
                                      </p:tavLst>
                                    </p:anim>
                                  </p:childTnLst>
                                </p:cTn>
                              </p:par>
                              <p:par>
                                <p:cTn id="30" presetID="17"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zh-CN" b="1" dirty="0"/>
          </a:p>
        </p:txBody>
      </p:sp>
      <p:sp>
        <p:nvSpPr>
          <p:cNvPr id="3" name="内容占位符 2"/>
          <p:cNvSpPr>
            <a:spLocks noGrp="1"/>
          </p:cNvSpPr>
          <p:nvPr>
            <p:ph idx="1"/>
          </p:nvPr>
        </p:nvSpPr>
        <p:spPr>
          <a:xfrm>
            <a:off x="304800" y="1268760"/>
            <a:ext cx="8686800" cy="4811365"/>
          </a:xfrm>
        </p:spPr>
        <p:txBody>
          <a:bodyPr/>
          <a:lstStyle/>
          <a:p>
            <a:r>
              <a:rPr lang="en-US" altLang="zh-CN" sz="2400" dirty="0" smtClean="0"/>
              <a:t>    </a:t>
            </a:r>
            <a:r>
              <a:rPr lang="zh-CN" altLang="zh-CN" sz="2400" dirty="0" smtClean="0"/>
              <a:t>在</a:t>
            </a:r>
            <a:r>
              <a:rPr lang="zh-CN" altLang="zh-CN" sz="2400" dirty="0" smtClean="0"/>
              <a:t>决策的过程中，由于决策对象和决策内容的不同，相应地产生各种不同的决策方法，归纳起来可以分为两大类：一类是</a:t>
            </a:r>
            <a:r>
              <a:rPr lang="zh-CN" altLang="zh-CN" sz="2400" dirty="0" smtClean="0">
                <a:hlinkClick r:id="rId1" action="ppaction://hlinksldjump"/>
              </a:rPr>
              <a:t>定性决策方法</a:t>
            </a:r>
            <a:r>
              <a:rPr lang="zh-CN" altLang="zh-CN" sz="2400" dirty="0" smtClean="0"/>
              <a:t>；另一类是</a:t>
            </a:r>
            <a:r>
              <a:rPr lang="zh-CN" altLang="zh-CN" sz="2400" dirty="0" smtClean="0">
                <a:hlinkClick r:id="rId2" action="ppaction://hlinksldjump"/>
              </a:rPr>
              <a:t>定量决策方法</a:t>
            </a:r>
            <a:r>
              <a:rPr lang="zh-CN" altLang="zh-CN" sz="2400" dirty="0" smtClean="0"/>
              <a:t>。把决策方法分为两大类只是相对的，真正科学的决策方法应该把两者结合在一起综合运用。</a:t>
            </a:r>
            <a:endParaRPr lang="zh-CN" altLang="zh-CN" sz="24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zh-CN" b="1" dirty="0"/>
          </a:p>
        </p:txBody>
      </p:sp>
      <p:sp>
        <p:nvSpPr>
          <p:cNvPr id="3" name="内容占位符 2"/>
          <p:cNvSpPr>
            <a:spLocks noGrp="1"/>
          </p:cNvSpPr>
          <p:nvPr>
            <p:ph idx="1"/>
          </p:nvPr>
        </p:nvSpPr>
        <p:spPr/>
        <p:txBody>
          <a:bodyPr/>
          <a:lstStyle/>
          <a:p>
            <a:r>
              <a:rPr lang="zh-CN" altLang="zh-CN" b="1" dirty="0" smtClean="0"/>
              <a:t>一、定性决策方法</a:t>
            </a:r>
            <a:endParaRPr lang="zh-CN" altLang="zh-CN" b="1" dirty="0" smtClean="0"/>
          </a:p>
          <a:p>
            <a:r>
              <a:rPr lang="en-US" altLang="zh-CN" sz="2000" dirty="0" smtClean="0"/>
              <a:t>    </a:t>
            </a:r>
            <a:r>
              <a:rPr lang="zh-CN" altLang="zh-CN" sz="2000" dirty="0" smtClean="0"/>
              <a:t>定</a:t>
            </a:r>
            <a:r>
              <a:rPr lang="zh-CN" altLang="zh-CN" sz="2000" dirty="0" smtClean="0"/>
              <a:t>性决策方法：主要是指管理决策者运用社会学、心理学、组织行为学，政治学和经济学等有关专业知识、经验和能力，并根据个人的经验和判断能力，充分发挥专家内行的集体智慧智憨，从对决策对象的本质属性的研究入手，掌握食物的内在联系及其运行规律，在决策的各个阶段，据已知情况和资料，提出决策意见，并作出相应的评价和选择。通过定性研究．为制定方案找到依据，了解方案的性质、可行性和合理性，然后进行目标和方案的选择。它较多地运用于综合抽象程度较大的问题、高层次战略问题、多因素错综复杂的问题、涉及社会心理因素较多的问题。定性决策方法主要有以下几种：</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zh-CN" b="1" dirty="0"/>
          </a:p>
        </p:txBody>
      </p:sp>
      <p:sp>
        <p:nvSpPr>
          <p:cNvPr id="3" name="内容占位符 2"/>
          <p:cNvSpPr>
            <a:spLocks noGrp="1"/>
          </p:cNvSpPr>
          <p:nvPr>
            <p:ph idx="1"/>
          </p:nvPr>
        </p:nvSpPr>
        <p:spPr/>
        <p:txBody>
          <a:bodyPr/>
          <a:lstStyle/>
          <a:p>
            <a:r>
              <a:rPr lang="en-US" altLang="zh-CN" sz="2800" dirty="0" smtClean="0"/>
              <a:t>(</a:t>
            </a:r>
            <a:r>
              <a:rPr lang="zh-CN" altLang="zh-CN" sz="2800" dirty="0" smtClean="0"/>
              <a:t>一</a:t>
            </a:r>
            <a:r>
              <a:rPr lang="en-US" altLang="zh-CN" sz="2800" dirty="0" smtClean="0"/>
              <a:t>)</a:t>
            </a:r>
            <a:r>
              <a:rPr lang="zh-CN" altLang="zh-CN" sz="2800" dirty="0" smtClean="0"/>
              <a:t>德尔菲法</a:t>
            </a:r>
            <a:endParaRPr lang="zh-CN" altLang="zh-CN" sz="2800" dirty="0" smtClean="0"/>
          </a:p>
          <a:p>
            <a:r>
              <a:rPr lang="en-US" altLang="zh-CN" sz="2000" dirty="0" smtClean="0"/>
              <a:t> </a:t>
            </a:r>
            <a:r>
              <a:rPr lang="en-US" altLang="zh-CN" sz="2000" dirty="0" smtClean="0"/>
              <a:t>    </a:t>
            </a:r>
            <a:r>
              <a:rPr lang="zh-CN" altLang="zh-CN" sz="2000" dirty="0" smtClean="0"/>
              <a:t>德</a:t>
            </a:r>
            <a:r>
              <a:rPr lang="zh-CN" altLang="zh-CN" sz="2000" dirty="0" smtClean="0"/>
              <a:t>尔菲法，又称专家意见法，是一种耗时、复杂的群体决策方法。它最初是由兰德公司提出的，用于听取专家对某一问题的意见。除了不需要群体成员出席集体会议以外，它非常类似于名义小组法。</a:t>
            </a:r>
            <a:endParaRPr lang="zh-CN" altLang="zh-CN" sz="2000" dirty="0" smtClean="0"/>
          </a:p>
          <a:p>
            <a:r>
              <a:rPr lang="en-US" altLang="zh-CN" sz="2000" dirty="0" smtClean="0"/>
              <a:t>    </a:t>
            </a:r>
            <a:r>
              <a:rPr lang="zh-CN" altLang="zh-CN" sz="2000" dirty="0" smtClean="0"/>
              <a:t>德</a:t>
            </a:r>
            <a:r>
              <a:rPr lang="zh-CN" altLang="zh-CN" sz="2000" dirty="0" smtClean="0"/>
              <a:t>尔菲法的基本程序是：首先确定预测课题，再请企业外见多识广、具有专长的专家背靠背地对需要预测的问题提出意见。主持人</a:t>
            </a:r>
            <a:r>
              <a:rPr lang="en-US" altLang="zh-CN" sz="2000" dirty="0" smtClean="0"/>
              <a:t>(</a:t>
            </a:r>
            <a:r>
              <a:rPr lang="zh-CN" altLang="zh-CN" sz="2000" dirty="0" smtClean="0"/>
              <a:t>或称中间人</a:t>
            </a:r>
            <a:r>
              <a:rPr lang="en-US" altLang="zh-CN" sz="2000" dirty="0" smtClean="0"/>
              <a:t>)</a:t>
            </a:r>
            <a:r>
              <a:rPr lang="zh-CN" altLang="zh-CN" sz="2000" dirty="0" smtClean="0"/>
              <a:t>将各专家意见综合整理后又反馈给每位专家，使他们有机会比较一下他人的不同意见，并发表自己的看法，再寄给主持人。主持人综合整理后再次反馈结每位专家。如此重复四五次后，一般可得出一个比较一致的意见。德尔非法可使每位专家充分发表自己的意见，免受权威人士左右，并具有多次反馈性、收敛性、匿名性的特征。但此法主要是靠主观判断，若专家选择不合适，预测结果难保准确；而且，意见反馈多次，一是比较费时间，二是可能引起专家反感。</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p:txBody>
          <a:bodyPr/>
          <a:lstStyle/>
          <a:p>
            <a:r>
              <a:rPr lang="en-US" altLang="zh-CN" sz="2800" dirty="0" smtClean="0"/>
              <a:t>(</a:t>
            </a:r>
            <a:r>
              <a:rPr lang="zh-CN" altLang="zh-CN" sz="2800" dirty="0" smtClean="0"/>
              <a:t>二</a:t>
            </a:r>
            <a:r>
              <a:rPr lang="en-US" altLang="zh-CN" sz="2800" dirty="0" smtClean="0"/>
              <a:t>)</a:t>
            </a:r>
            <a:r>
              <a:rPr lang="zh-CN" altLang="zh-CN" sz="2800" dirty="0" smtClean="0"/>
              <a:t>头脑风暴法</a:t>
            </a:r>
            <a:endParaRPr lang="zh-CN" altLang="zh-CN" sz="2800" dirty="0" smtClean="0"/>
          </a:p>
          <a:p>
            <a:r>
              <a:rPr lang="en-US" altLang="zh-CN" sz="2000" dirty="0" smtClean="0"/>
              <a:t>    </a:t>
            </a:r>
            <a:r>
              <a:rPr lang="zh-CN" altLang="zh-CN" sz="2000" dirty="0" smtClean="0"/>
              <a:t>头</a:t>
            </a:r>
            <a:r>
              <a:rPr lang="zh-CN" altLang="zh-CN" sz="2000" dirty="0" smtClean="0"/>
              <a:t>脑风暴法，又称畅谈会法，是一种集体决策方法。其特点是，针对需要解决的问题，相关专家聚集在一起，在一种宽松的氛围中，敞开思路，畅所欲言，以利于形成多样化的决策思路和方案。</a:t>
            </a:r>
            <a:endParaRPr lang="zh-CN" altLang="zh-CN" sz="2000" dirty="0" smtClean="0"/>
          </a:p>
          <a:p>
            <a:r>
              <a:rPr lang="en-US" altLang="zh-CN" sz="2000" dirty="0" smtClean="0"/>
              <a:t>    </a:t>
            </a:r>
            <a:r>
              <a:rPr lang="zh-CN" altLang="zh-CN" sz="2000" dirty="0" smtClean="0"/>
              <a:t>头</a:t>
            </a:r>
            <a:r>
              <a:rPr lang="zh-CN" altLang="zh-CN" sz="2000" dirty="0" smtClean="0"/>
              <a:t>脑风暴法的基本做法是：参与决策的成员就要决策的问题各自发表自己的意见，这时任何人不得对他人的建议发表评论或提出批评，大家所提的建议越多越好，并且各种建议不必是深思熟虑的，可以提出多条建议，鼓励独立思考和奇思妙想，所有的建议都当场记录下来，稍后通过进一步讨论和分析加以补充和完善。最后从中选出最满意的决策方案。</a:t>
            </a:r>
            <a:endParaRPr lang="zh-CN" altLang="zh-CN" sz="20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zh-CN" b="1" dirty="0"/>
          </a:p>
        </p:txBody>
      </p:sp>
      <p:sp>
        <p:nvSpPr>
          <p:cNvPr id="3" name="内容占位符 2"/>
          <p:cNvSpPr>
            <a:spLocks noGrp="1"/>
          </p:cNvSpPr>
          <p:nvPr>
            <p:ph idx="1"/>
          </p:nvPr>
        </p:nvSpPr>
        <p:spPr>
          <a:xfrm>
            <a:off x="304800" y="1124744"/>
            <a:ext cx="8686800" cy="4955381"/>
          </a:xfrm>
        </p:spPr>
        <p:txBody>
          <a:bodyPr/>
          <a:lstStyle/>
          <a:p>
            <a:r>
              <a:rPr lang="en-US" altLang="zh-CN" dirty="0" smtClean="0"/>
              <a:t>(</a:t>
            </a:r>
            <a:r>
              <a:rPr lang="zh-CN" altLang="zh-CN" dirty="0" smtClean="0"/>
              <a:t>三</a:t>
            </a:r>
            <a:r>
              <a:rPr lang="en-US" altLang="zh-CN" dirty="0" smtClean="0"/>
              <a:t>)</a:t>
            </a:r>
            <a:r>
              <a:rPr lang="zh-CN" altLang="zh-CN" dirty="0" smtClean="0"/>
              <a:t>名义小组法</a:t>
            </a:r>
            <a:endParaRPr lang="zh-CN" altLang="zh-CN" dirty="0" smtClean="0"/>
          </a:p>
          <a:p>
            <a:r>
              <a:rPr lang="en-US" altLang="zh-CN" sz="1800" dirty="0" smtClean="0"/>
              <a:t>    </a:t>
            </a:r>
            <a:r>
              <a:rPr lang="zh-CN" altLang="zh-CN" sz="1800" dirty="0" smtClean="0"/>
              <a:t>名</a:t>
            </a:r>
            <a:r>
              <a:rPr lang="zh-CN" altLang="zh-CN" sz="1800" dirty="0" smtClean="0"/>
              <a:t>义小组法，又称名义小组技术，是一种</a:t>
            </a:r>
            <a:r>
              <a:rPr lang="en-US" altLang="zh-CN" sz="1800" dirty="0" smtClean="0"/>
              <a:t>“</a:t>
            </a:r>
            <a:r>
              <a:rPr lang="zh-CN" altLang="zh-CN" sz="1800" dirty="0" smtClean="0"/>
              <a:t>限制性</a:t>
            </a:r>
            <a:r>
              <a:rPr lang="en-US" altLang="zh-CN" sz="1800" dirty="0" smtClean="0"/>
              <a:t>”</a:t>
            </a:r>
            <a:r>
              <a:rPr lang="zh-CN" altLang="zh-CN" sz="1800" dirty="0" smtClean="0"/>
              <a:t>讨论的群体决策方法。名义小组法要求参与决策的所有小组成员都必须参加会议，但他们的思考是独立的。</a:t>
            </a:r>
            <a:endParaRPr lang="zh-CN" altLang="zh-CN" sz="1800" dirty="0" smtClean="0"/>
          </a:p>
          <a:p>
            <a:r>
              <a:rPr lang="zh-CN" altLang="zh-CN" sz="1800" dirty="0" smtClean="0"/>
              <a:t>名义小组法的操作步骤是： </a:t>
            </a:r>
            <a:endParaRPr lang="zh-CN" altLang="zh-CN" sz="1800" dirty="0" smtClean="0"/>
          </a:p>
          <a:p>
            <a:pPr lvl="0"/>
            <a:r>
              <a:rPr lang="en-US" altLang="zh-CN" sz="1800" dirty="0" smtClean="0"/>
              <a:t>1.</a:t>
            </a:r>
            <a:r>
              <a:rPr lang="zh-CN" altLang="zh-CN" sz="1800" dirty="0" smtClean="0"/>
              <a:t>针</a:t>
            </a:r>
            <a:r>
              <a:rPr lang="zh-CN" altLang="zh-CN" sz="1800" dirty="0" smtClean="0"/>
              <a:t>对特定的问题，将对此问题有研究或有经验的人员组成一个决策小组，并事先向他们提供与决策问题有关的信息资料；</a:t>
            </a:r>
            <a:endParaRPr lang="zh-CN" altLang="zh-CN" sz="1800" dirty="0" smtClean="0"/>
          </a:p>
          <a:p>
            <a:pPr lvl="0"/>
            <a:r>
              <a:rPr lang="en-US" altLang="zh-CN" sz="1800" dirty="0" smtClean="0"/>
              <a:t>2.</a:t>
            </a:r>
            <a:r>
              <a:rPr lang="zh-CN" altLang="zh-CN" sz="1800" dirty="0" smtClean="0"/>
              <a:t>小</a:t>
            </a:r>
            <a:r>
              <a:rPr lang="zh-CN" altLang="zh-CN" sz="1800" dirty="0" smtClean="0"/>
              <a:t>组成员在各自独立思考的基础上提出决策建议，并将自己的建议或方案写成文字材料；</a:t>
            </a:r>
            <a:endParaRPr lang="zh-CN" altLang="zh-CN" sz="1800" dirty="0" smtClean="0"/>
          </a:p>
          <a:p>
            <a:pPr lvl="0"/>
            <a:r>
              <a:rPr lang="en-US" altLang="zh-CN" sz="1800" dirty="0" smtClean="0"/>
              <a:t>3.</a:t>
            </a:r>
            <a:r>
              <a:rPr lang="zh-CN" altLang="zh-CN" sz="1800" dirty="0" smtClean="0"/>
              <a:t>每</a:t>
            </a:r>
            <a:r>
              <a:rPr lang="zh-CN" altLang="zh-CN" sz="1800" dirty="0" smtClean="0"/>
              <a:t>个成员在小组会议上宣读自己的建议或方案，直到所有成员的想法都表达完并被记录下来之前，不进行任何形式的讨论；</a:t>
            </a:r>
            <a:endParaRPr lang="zh-CN" altLang="zh-CN" sz="1800" dirty="0" smtClean="0"/>
          </a:p>
          <a:p>
            <a:pPr lvl="0"/>
            <a:r>
              <a:rPr lang="en-US" altLang="zh-CN" sz="1800" dirty="0" smtClean="0"/>
              <a:t>4.</a:t>
            </a:r>
            <a:r>
              <a:rPr lang="zh-CN" altLang="zh-CN" sz="1800" dirty="0" smtClean="0"/>
              <a:t>接</a:t>
            </a:r>
            <a:r>
              <a:rPr lang="zh-CN" altLang="zh-CN" sz="1800" dirty="0" smtClean="0"/>
              <a:t>下来群体成员开始进行讨论，以便将每一种想法或方案都搞清楚，并做出评价；</a:t>
            </a:r>
            <a:endParaRPr lang="zh-CN" altLang="zh-CN" sz="1800" dirty="0" smtClean="0"/>
          </a:p>
          <a:p>
            <a:pPr lvl="0"/>
            <a:r>
              <a:rPr lang="en-US" altLang="zh-CN" sz="1800" dirty="0" smtClean="0"/>
              <a:t>5.</a:t>
            </a:r>
            <a:r>
              <a:rPr lang="zh-CN" altLang="zh-CN" sz="1800" dirty="0" smtClean="0"/>
              <a:t>每</a:t>
            </a:r>
            <a:r>
              <a:rPr lang="zh-CN" altLang="zh-CN" sz="1800" dirty="0" smtClean="0"/>
              <a:t>个成员独立地对所有意见或方案进行排序，最终方案的选择依据综合排序最高的结果。</a:t>
            </a:r>
            <a:endParaRPr lang="zh-CN" altLang="zh-CN" sz="1800" dirty="0" smtClean="0"/>
          </a:p>
          <a:p>
            <a:r>
              <a:rPr lang="en-US" altLang="zh-CN" sz="1800" dirty="0" smtClean="0"/>
              <a:t>6.</a:t>
            </a:r>
            <a:r>
              <a:rPr lang="zh-CN" altLang="zh-CN" sz="1800" dirty="0" smtClean="0"/>
              <a:t>小</a:t>
            </a:r>
            <a:r>
              <a:rPr lang="zh-CN" altLang="zh-CN" sz="1800" dirty="0" smtClean="0"/>
              <a:t>组的成员互不通气，也不在一起讨论、协商，从而小组只是名义上的</a:t>
            </a:r>
            <a:r>
              <a:rPr lang="zh-CN" altLang="zh-CN" sz="1800" dirty="0" smtClean="0"/>
              <a:t>。</a:t>
            </a:r>
            <a:endParaRPr lang="zh-CN" altLang="zh-CN" sz="1800" dirty="0" smtClean="0"/>
          </a:p>
          <a:p>
            <a:r>
              <a:rPr lang="en-US" altLang="zh-CN" sz="1800" dirty="0" smtClean="0"/>
              <a:t>7.</a:t>
            </a:r>
            <a:r>
              <a:rPr lang="zh-CN" altLang="zh-CN" sz="1800" dirty="0" smtClean="0"/>
              <a:t>在</a:t>
            </a:r>
            <a:r>
              <a:rPr lang="zh-CN" altLang="zh-CN" sz="1800" dirty="0" smtClean="0"/>
              <a:t>集体决策中，如对问题的性质不完全了解且意见分歧严重时采用这种方法</a:t>
            </a:r>
            <a:r>
              <a:rPr lang="zh-CN" altLang="zh-CN" dirty="0" smtClean="0"/>
              <a:t>。</a:t>
            </a:r>
            <a:endParaRPr lang="zh-CN"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strVal val="#ppt_h"/>
                                          </p:val>
                                        </p:tav>
                                        <p:tav tm="100000">
                                          <p:val>
                                            <p:strVal val="#ppt_h"/>
                                          </p:val>
                                        </p:tav>
                                      </p:tavLst>
                                    </p:anim>
                                  </p:childTnLst>
                                </p:cTn>
                              </p:par>
                              <p:par>
                                <p:cTn id="22" presetID="17"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strVal val="#ppt_h"/>
                                          </p:val>
                                        </p:tav>
                                        <p:tav tm="100000">
                                          <p:val>
                                            <p:strVal val="#ppt_h"/>
                                          </p:val>
                                        </p:tav>
                                      </p:tavLst>
                                    </p:anim>
                                  </p:childTnLst>
                                </p:cTn>
                              </p:par>
                              <p:par>
                                <p:cTn id="26" presetID="17"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5" end="5"/>
                                            </p:txEl>
                                          </p:spTgt>
                                        </p:tgtEl>
                                        <p:attrNameLst>
                                          <p:attrName>ppt_h</p:attrName>
                                        </p:attrNameLst>
                                      </p:cBhvr>
                                      <p:tavLst>
                                        <p:tav tm="0">
                                          <p:val>
                                            <p:strVal val="#ppt_h"/>
                                          </p:val>
                                        </p:tav>
                                        <p:tav tm="100000">
                                          <p:val>
                                            <p:strVal val="#ppt_h"/>
                                          </p:val>
                                        </p:tav>
                                      </p:tavLst>
                                    </p:anim>
                                  </p:childTnLst>
                                </p:cTn>
                              </p:par>
                              <p:par>
                                <p:cTn id="30" presetID="17"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strVal val="#ppt_h"/>
                                          </p:val>
                                        </p:tav>
                                        <p:tav tm="100000">
                                          <p:val>
                                            <p:strVal val="#ppt_h"/>
                                          </p:val>
                                        </p:tav>
                                      </p:tavLst>
                                    </p:anim>
                                  </p:childTnLst>
                                </p:cTn>
                              </p:par>
                              <p:par>
                                <p:cTn id="34" presetID="17" presetClass="entr" presetSubtype="1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p:cTn id="3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7" end="7"/>
                                            </p:txEl>
                                          </p:spTgt>
                                        </p:tgtEl>
                                        <p:attrNameLst>
                                          <p:attrName>ppt_h</p:attrName>
                                        </p:attrNameLst>
                                      </p:cBhvr>
                                      <p:tavLst>
                                        <p:tav tm="0">
                                          <p:val>
                                            <p:strVal val="#ppt_h"/>
                                          </p:val>
                                        </p:tav>
                                        <p:tav tm="100000">
                                          <p:val>
                                            <p:strVal val="#ppt_h"/>
                                          </p:val>
                                        </p:tav>
                                      </p:tavLst>
                                    </p:anim>
                                  </p:childTnLst>
                                </p:cTn>
                              </p:par>
                              <p:par>
                                <p:cTn id="38" presetID="17" presetClass="entr" presetSubtype="10" fill="hold"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 calcmode="lin" valueType="num">
                                      <p:cBhvr>
                                        <p:cTn id="40"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8" end="8"/>
                                            </p:txEl>
                                          </p:spTgt>
                                        </p:tgtEl>
                                        <p:attrNameLst>
                                          <p:attrName>ppt_h</p:attrName>
                                        </p:attrNameLst>
                                      </p:cBhvr>
                                      <p:tavLst>
                                        <p:tav tm="0">
                                          <p:val>
                                            <p:strVal val="#ppt_h"/>
                                          </p:val>
                                        </p:tav>
                                        <p:tav tm="100000">
                                          <p:val>
                                            <p:strVal val="#ppt_h"/>
                                          </p:val>
                                        </p:tav>
                                      </p:tavLst>
                                    </p:anim>
                                  </p:childTnLst>
                                </p:cTn>
                              </p:par>
                              <p:par>
                                <p:cTn id="42" presetID="17" presetClass="entr" presetSubtype="10" fill="hold"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 calcmode="lin" valueType="num">
                                      <p:cBhvr>
                                        <p:cTn id="44"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zh-CN" b="1" dirty="0"/>
          </a:p>
        </p:txBody>
      </p:sp>
      <p:sp>
        <p:nvSpPr>
          <p:cNvPr id="3" name="内容占位符 2"/>
          <p:cNvSpPr>
            <a:spLocks noGrp="1"/>
          </p:cNvSpPr>
          <p:nvPr>
            <p:ph idx="1"/>
          </p:nvPr>
        </p:nvSpPr>
        <p:spPr/>
        <p:txBody>
          <a:bodyPr/>
          <a:lstStyle/>
          <a:p>
            <a:r>
              <a:rPr lang="en-US" altLang="zh-CN" sz="2000" dirty="0" smtClean="0"/>
              <a:t>    </a:t>
            </a:r>
            <a:r>
              <a:rPr lang="zh-CN" altLang="zh-CN" sz="2000" dirty="0" smtClean="0"/>
              <a:t>定</a:t>
            </a:r>
            <a:r>
              <a:rPr lang="zh-CN" altLang="zh-CN" sz="2000" dirty="0" smtClean="0"/>
              <a:t>性决策方法的优点是方法灵活简便，通用性大，为一般管理者所易采用；有利于调动专家的积极性，激发人们的创造力，更适用于非常规型决策。定性决策方法也有明显的缺点</a:t>
            </a:r>
            <a:r>
              <a:rPr lang="zh-CN" altLang="zh-CN" sz="2000" dirty="0" smtClean="0"/>
              <a:t>：</a:t>
            </a:r>
            <a:endParaRPr lang="en-US" altLang="zh-CN" sz="2000" dirty="0" smtClean="0"/>
          </a:p>
          <a:p>
            <a:r>
              <a:rPr lang="en-US" altLang="zh-CN" sz="2000" dirty="0" smtClean="0"/>
              <a:t>(</a:t>
            </a:r>
            <a:r>
              <a:rPr lang="en-US" altLang="zh-CN" sz="2000" dirty="0" smtClean="0"/>
              <a:t>1)</a:t>
            </a:r>
            <a:r>
              <a:rPr lang="zh-CN" altLang="zh-CN" sz="2000" dirty="0" smtClean="0"/>
              <a:t>定性决策方法多建立在专家个人主观意见的基础上，未经严格的论证</a:t>
            </a:r>
            <a:r>
              <a:rPr lang="zh-CN" altLang="zh-CN" sz="2000" dirty="0" smtClean="0"/>
              <a:t>。</a:t>
            </a:r>
            <a:endParaRPr lang="en-US" altLang="zh-CN" sz="2000" dirty="0" smtClean="0"/>
          </a:p>
          <a:p>
            <a:r>
              <a:rPr lang="en-US" altLang="zh-CN" sz="2000" dirty="0" smtClean="0"/>
              <a:t>(</a:t>
            </a:r>
            <a:r>
              <a:rPr lang="en-US" altLang="zh-CN" sz="2000" dirty="0" smtClean="0"/>
              <a:t>2)</a:t>
            </a:r>
            <a:r>
              <a:rPr lang="zh-CN" altLang="zh-CN" sz="2000" dirty="0" smtClean="0"/>
              <a:t>定性决策法中，所选专家的知识类型对意见倾向性的影响很大，而专家的选择主要由决策组织者决定，因此，决策结果受决策组织有的影响可能很大</a:t>
            </a:r>
            <a:r>
              <a:rPr lang="zh-CN" altLang="zh-CN" sz="2000" dirty="0" smtClean="0"/>
              <a:t>。</a:t>
            </a:r>
            <a:endParaRPr lang="en-US" altLang="zh-CN" sz="2000" dirty="0" smtClean="0"/>
          </a:p>
          <a:p>
            <a:r>
              <a:rPr lang="en-US" altLang="zh-CN" sz="2000" dirty="0" smtClean="0"/>
              <a:t>(</a:t>
            </a:r>
            <a:r>
              <a:rPr lang="en-US" altLang="zh-CN" sz="2000" dirty="0" smtClean="0"/>
              <a:t>3)</a:t>
            </a:r>
            <a:r>
              <a:rPr lang="zh-CN" altLang="zh-CN" sz="2000" dirty="0" smtClean="0"/>
              <a:t>采用定性决策法分析问题时，传统观念容易占优势，这是因为新思想往往是少数人最先提出的，而大多数人的思维是趋于保守的</a:t>
            </a:r>
            <a:r>
              <a:rPr lang="zh-CN" altLang="zh-CN" dirty="0" smtClean="0"/>
              <a:t>。</a:t>
            </a:r>
            <a:endParaRPr lang="zh-CN" altLang="zh-CN"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sz="4000" dirty="0" smtClean="0"/>
              <a:t>第一节  决策概述</a:t>
            </a:r>
            <a:br>
              <a:rPr lang="en-US" altLang="zh-CN" dirty="0" smtClean="0"/>
            </a:br>
            <a:endParaRPr lang="zh-CN" altLang="en-US" dirty="0"/>
          </a:p>
        </p:txBody>
      </p:sp>
      <p:sp>
        <p:nvSpPr>
          <p:cNvPr id="14339" name="内容占位符 2"/>
          <p:cNvSpPr>
            <a:spLocks noGrp="1"/>
          </p:cNvSpPr>
          <p:nvPr>
            <p:ph idx="1"/>
          </p:nvPr>
        </p:nvSpPr>
        <p:spPr>
          <a:xfrm>
            <a:off x="467544" y="1412776"/>
            <a:ext cx="8229600" cy="4843780"/>
          </a:xfrm>
        </p:spPr>
        <p:txBody>
          <a:bodyPr/>
          <a:lstStyle/>
          <a:p>
            <a:r>
              <a:rPr lang="en-US" altLang="zh-CN" sz="2800" dirty="0" smtClean="0"/>
              <a:t>    </a:t>
            </a:r>
            <a:r>
              <a:rPr lang="zh-CN" altLang="zh-CN" sz="2800" dirty="0" smtClean="0"/>
              <a:t>科学决策是现代管理理论的组成部分，它是在</a:t>
            </a:r>
            <a:r>
              <a:rPr lang="en-US" altLang="zh-CN" sz="2800" dirty="0" smtClean="0"/>
              <a:t>20</a:t>
            </a:r>
            <a:r>
              <a:rPr lang="zh-CN" altLang="zh-CN" sz="2800" dirty="0" smtClean="0"/>
              <a:t>世纪才出现的。</a:t>
            </a:r>
            <a:r>
              <a:rPr lang="en-US" altLang="zh-CN" sz="2800" dirty="0" smtClean="0"/>
              <a:t>20</a:t>
            </a:r>
            <a:r>
              <a:rPr lang="zh-CN" altLang="zh-CN" sz="2800" dirty="0" smtClean="0"/>
              <a:t>世纪</a:t>
            </a:r>
            <a:r>
              <a:rPr lang="en-US" altLang="zh-CN" sz="2800" dirty="0" smtClean="0"/>
              <a:t>30</a:t>
            </a:r>
            <a:r>
              <a:rPr lang="zh-CN" altLang="zh-CN" sz="2800" dirty="0" smtClean="0"/>
              <a:t>年代，美国学者巴纳德</a:t>
            </a:r>
            <a:r>
              <a:rPr lang="en-US" altLang="zh-CN" sz="2800" dirty="0" smtClean="0"/>
              <a:t>(</a:t>
            </a:r>
            <a:r>
              <a:rPr lang="en-US" altLang="zh-CN" sz="2800" dirty="0" err="1" smtClean="0"/>
              <a:t>C.Barnard</a:t>
            </a:r>
            <a:r>
              <a:rPr lang="en-US" altLang="zh-CN" sz="2800" dirty="0" smtClean="0"/>
              <a:t>)</a:t>
            </a:r>
            <a:r>
              <a:rPr lang="zh-CN" altLang="zh-CN" sz="2800" dirty="0" smtClean="0"/>
              <a:t>和斯特恩</a:t>
            </a:r>
            <a:r>
              <a:rPr lang="en-US" altLang="zh-CN" sz="2800" dirty="0" smtClean="0"/>
              <a:t>(</a:t>
            </a:r>
            <a:r>
              <a:rPr lang="en-US" altLang="zh-CN" sz="2800" dirty="0" err="1" smtClean="0"/>
              <a:t>E.Stene</a:t>
            </a:r>
            <a:r>
              <a:rPr lang="en-US" altLang="zh-CN" sz="2800" dirty="0" smtClean="0"/>
              <a:t>)</a:t>
            </a:r>
            <a:r>
              <a:rPr lang="zh-CN" altLang="zh-CN" sz="2800" dirty="0" smtClean="0"/>
              <a:t>最早将决策概念引入管理理论。后来，美国的西蒙和詹姆斯·马奇（</a:t>
            </a:r>
            <a:r>
              <a:rPr lang="en-US" altLang="zh-CN" sz="2800" dirty="0" smtClean="0"/>
              <a:t>James G. March</a:t>
            </a:r>
            <a:r>
              <a:rPr lang="zh-CN" altLang="zh-CN" sz="2800" dirty="0" smtClean="0"/>
              <a:t>）等发展了巴纳德的理论，创立了现代决策理论。决策理论是以社会系统理论为基础，吸收了行为科学、系统理论、运筹学等学科内容而发展起来的一个管理学派。</a:t>
            </a:r>
            <a:endParaRPr lang="zh-CN" altLang="zh-CN" sz="2800" dirty="0" smtClean="0"/>
          </a:p>
          <a:p>
            <a:endParaRPr lang="zh-CN"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7" dur="5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332656"/>
            <a:ext cx="8686800" cy="838200"/>
          </a:xfrm>
        </p:spPr>
        <p:txBody>
          <a:bodyPr>
            <a:normAutofit fontScale="90000"/>
          </a:bodyPr>
          <a:lstStyle/>
          <a:p>
            <a:br>
              <a:rPr lang="en-US" altLang="zh-CN" sz="4000" dirty="0" smtClean="0"/>
            </a:br>
            <a:r>
              <a:rPr lang="zh-CN" altLang="zh-CN" sz="4000" dirty="0" smtClean="0"/>
              <a:t>第</a:t>
            </a:r>
            <a:r>
              <a:rPr lang="zh-CN" altLang="zh-CN" sz="4000" dirty="0" smtClean="0"/>
              <a:t>四节 决策的方法</a:t>
            </a:r>
            <a:br>
              <a:rPr lang="zh-CN" altLang="zh-CN" b="1" dirty="0" smtClean="0"/>
            </a:br>
            <a:endParaRPr lang="zh-CN" altLang="en-US" dirty="0"/>
          </a:p>
        </p:txBody>
      </p:sp>
      <p:sp>
        <p:nvSpPr>
          <p:cNvPr id="3" name="内容占位符 2"/>
          <p:cNvSpPr>
            <a:spLocks noGrp="1"/>
          </p:cNvSpPr>
          <p:nvPr>
            <p:ph idx="1"/>
          </p:nvPr>
        </p:nvSpPr>
        <p:spPr>
          <a:xfrm>
            <a:off x="304800" y="1268760"/>
            <a:ext cx="8686800" cy="4811365"/>
          </a:xfrm>
        </p:spPr>
        <p:txBody>
          <a:bodyPr/>
          <a:lstStyle/>
          <a:p>
            <a:r>
              <a:rPr lang="zh-CN" altLang="zh-CN" b="1" dirty="0" smtClean="0"/>
              <a:t>二、定量决策方法</a:t>
            </a:r>
            <a:endParaRPr lang="zh-CN" altLang="zh-CN" b="1" dirty="0" smtClean="0"/>
          </a:p>
          <a:p>
            <a:r>
              <a:rPr lang="en-US" altLang="zh-CN" sz="2400" dirty="0" smtClean="0"/>
              <a:t>    </a:t>
            </a:r>
            <a:r>
              <a:rPr lang="zh-CN" altLang="zh-CN" sz="2400" dirty="0" smtClean="0"/>
              <a:t>定</a:t>
            </a:r>
            <a:r>
              <a:rPr lang="zh-CN" altLang="zh-CN" sz="2400" dirty="0" smtClean="0"/>
              <a:t>量决策方法：主要是指在定性分析的基础之上，运用数学模型和电子计算机技术．对决策对象进行计算和量化研究，以解决决策问题的方法。定量决策方法的关键是建立数学模型，即把变量之间以及变量与目标之间的关系，用数学关系及数学模型表示出来，并且用计算机来处理数学模型。由于已知条件的不同，定量决策方法主要有以下几种：</a:t>
            </a:r>
            <a:endParaRPr lang="zh-CN" altLang="zh-CN" sz="24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zh-CN" dirty="0" smtClean="0"/>
              <a:t>一</a:t>
            </a:r>
            <a:r>
              <a:rPr lang="en-US" altLang="zh-CN" dirty="0" smtClean="0"/>
              <a:t>)</a:t>
            </a:r>
            <a:r>
              <a:rPr lang="zh-CN" altLang="zh-CN" dirty="0" smtClean="0"/>
              <a:t>确定型决策方法</a:t>
            </a:r>
            <a:endParaRPr lang="zh-CN" altLang="zh-CN" dirty="0" smtClean="0"/>
          </a:p>
          <a:p>
            <a:r>
              <a:rPr lang="en-US" altLang="zh-CN" sz="2400" dirty="0" smtClean="0"/>
              <a:t>    </a:t>
            </a:r>
            <a:r>
              <a:rPr lang="zh-CN" altLang="zh-CN" sz="2400" dirty="0" smtClean="0"/>
              <a:t>如</a:t>
            </a:r>
            <a:r>
              <a:rPr lang="zh-CN" altLang="zh-CN" sz="2400" dirty="0" smtClean="0"/>
              <a:t>果决策的主要因素或者关键因素是确定的，我们可以暂时忽略那些次要的或非关键性因素的不确定的方面，将问题简化成确定型决策问题加以解决。</a:t>
            </a:r>
            <a:endParaRPr lang="zh-CN" altLang="zh-CN" sz="2400" dirty="0" smtClean="0"/>
          </a:p>
          <a:p>
            <a:r>
              <a:rPr lang="en-US" altLang="zh-CN" sz="2400" dirty="0" smtClean="0"/>
              <a:t>    </a:t>
            </a:r>
            <a:r>
              <a:rPr lang="zh-CN" altLang="zh-CN" sz="2400" dirty="0" smtClean="0"/>
              <a:t>由</a:t>
            </a:r>
            <a:r>
              <a:rPr lang="zh-CN" altLang="zh-CN" sz="2400" dirty="0" smtClean="0"/>
              <a:t>于确定型决策问题的条件比较明确，概率和效益也可以肯定，因此，可以比较有把握地计算各方案的经济效果，从而进行决策。确定型决策的方法很多，比如，盈亏平衡分析法、内部收益率法、净现值法等。下面主要介绍盈亏平衡分析法。</a:t>
            </a:r>
            <a:endParaRPr lang="zh-CN" altLang="zh-CN" sz="24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a:xfrm>
            <a:off x="304800" y="1268760"/>
            <a:ext cx="8686800" cy="4811365"/>
          </a:xfrm>
        </p:spPr>
        <p:txBody>
          <a:bodyPr/>
          <a:lstStyle/>
          <a:p>
            <a:r>
              <a:rPr lang="zh-CN" altLang="en-US" dirty="0" smtClean="0"/>
              <a:t>盈亏平衡分析法 </a:t>
            </a:r>
            <a:endParaRPr lang="en-US" altLang="zh-CN" dirty="0" smtClean="0"/>
          </a:p>
          <a:p>
            <a:r>
              <a:rPr lang="en-US" altLang="zh-CN" sz="1600" dirty="0" smtClean="0"/>
              <a:t>1. </a:t>
            </a:r>
            <a:r>
              <a:rPr lang="zh-CN" altLang="zh-CN" sz="1600" dirty="0" smtClean="0"/>
              <a:t>盈亏平衡分析法的含义</a:t>
            </a:r>
            <a:endParaRPr lang="zh-CN" altLang="zh-CN" sz="1600" dirty="0" smtClean="0"/>
          </a:p>
          <a:p>
            <a:r>
              <a:rPr lang="en-US" altLang="zh-CN" sz="1600" dirty="0" smtClean="0"/>
              <a:t>    </a:t>
            </a:r>
            <a:r>
              <a:rPr lang="zh-CN" altLang="zh-CN" sz="1600" dirty="0" smtClean="0"/>
              <a:t>盈</a:t>
            </a:r>
            <a:r>
              <a:rPr lang="zh-CN" altLang="zh-CN" sz="1600" dirty="0" smtClean="0"/>
              <a:t>亏平衡分析又称损益平衡分析法、量本利分析法等，是指通过分析产品产量、成本、利润三者之间的关系，掌握盈亏变化的规律，从而指导企业能够以最小的成本生产出最多的产品，并获得利润最大化的经营方案。其中方案盈利和亏损的临界点称为盈亏平衡点（</a:t>
            </a:r>
            <a:r>
              <a:rPr lang="en-US" altLang="zh-CN" sz="1600" dirty="0" smtClean="0"/>
              <a:t>Break even point</a:t>
            </a:r>
            <a:r>
              <a:rPr lang="zh-CN" altLang="zh-CN" sz="1600" dirty="0" smtClean="0"/>
              <a:t>，简称</a:t>
            </a:r>
            <a:r>
              <a:rPr lang="en-US" altLang="zh-CN" sz="1600" dirty="0" smtClean="0"/>
              <a:t>BEP</a:t>
            </a:r>
            <a:r>
              <a:rPr lang="zh-CN" altLang="zh-CN" sz="1600" dirty="0" smtClean="0"/>
              <a:t>）。</a:t>
            </a:r>
            <a:endParaRPr lang="zh-CN" altLang="zh-CN" sz="1600" dirty="0" smtClean="0"/>
          </a:p>
          <a:p>
            <a:r>
              <a:rPr lang="en-US" altLang="zh-CN" sz="1600" dirty="0" smtClean="0"/>
              <a:t>    </a:t>
            </a:r>
            <a:r>
              <a:rPr lang="zh-CN" altLang="zh-CN" sz="1600" dirty="0" smtClean="0"/>
              <a:t>盈</a:t>
            </a:r>
            <a:r>
              <a:rPr lang="zh-CN" altLang="zh-CN" sz="1600" dirty="0" smtClean="0"/>
              <a:t>亏平衡分析可以分为线性盈亏平衡分析和非线性盈亏平衡分析。所谓线性盈亏平衡分析是指方案的总成本费用与产量之间、销售收入与产量之间呈线性关系。非线性盈亏平衡分析是指方案的总成本费用与产量之间、销售收入与产量之间呈非线性关系。下面主要阐述线性盈亏平衡分析法。</a:t>
            </a:r>
            <a:endParaRPr lang="zh-CN" altLang="zh-CN" sz="1600" dirty="0" smtClean="0"/>
          </a:p>
          <a:p>
            <a:r>
              <a:rPr lang="zh-CN" altLang="zh-CN" sz="1600" dirty="0" smtClean="0"/>
              <a:t>线性盈亏平衡分析的假设条件为：</a:t>
            </a:r>
            <a:endParaRPr lang="zh-CN" altLang="zh-CN" sz="1600" dirty="0" smtClean="0"/>
          </a:p>
          <a:p>
            <a:r>
              <a:rPr lang="en-US" altLang="zh-CN" sz="1600" dirty="0" smtClean="0"/>
              <a:t>(1)</a:t>
            </a:r>
            <a:r>
              <a:rPr lang="zh-CN" altLang="zh-CN" sz="1600" dirty="0" smtClean="0"/>
              <a:t>成本是生产量（销售量）的函数。</a:t>
            </a:r>
            <a:endParaRPr lang="zh-CN" altLang="zh-CN" sz="1600" dirty="0" smtClean="0"/>
          </a:p>
          <a:p>
            <a:r>
              <a:rPr lang="en-US" altLang="zh-CN" sz="1600" dirty="0" smtClean="0"/>
              <a:t>(2)</a:t>
            </a:r>
            <a:r>
              <a:rPr lang="zh-CN" altLang="zh-CN" sz="1600" dirty="0" smtClean="0"/>
              <a:t>生产量等于销售量。</a:t>
            </a:r>
            <a:endParaRPr lang="zh-CN" altLang="zh-CN" sz="1600" dirty="0" smtClean="0"/>
          </a:p>
          <a:p>
            <a:r>
              <a:rPr lang="en-US" altLang="zh-CN" sz="1600" dirty="0" smtClean="0"/>
              <a:t>(3)</a:t>
            </a:r>
            <a:r>
              <a:rPr lang="zh-CN" altLang="zh-CN" sz="1600" dirty="0" smtClean="0"/>
              <a:t>单位变动成本随产量按比例变化。</a:t>
            </a:r>
            <a:endParaRPr lang="zh-CN" altLang="zh-CN" sz="1600" dirty="0" smtClean="0"/>
          </a:p>
          <a:p>
            <a:r>
              <a:rPr lang="en-US" altLang="zh-CN" sz="1600" dirty="0" smtClean="0"/>
              <a:t>(4)</a:t>
            </a:r>
            <a:r>
              <a:rPr lang="zh-CN" altLang="zh-CN" sz="1600" dirty="0" smtClean="0"/>
              <a:t>在所分析的产量范围内，固定成本保持不变。</a:t>
            </a:r>
            <a:endParaRPr lang="zh-CN" altLang="zh-CN" sz="1600" dirty="0" smtClean="0"/>
          </a:p>
          <a:p>
            <a:r>
              <a:rPr lang="en-US" altLang="zh-CN" sz="1600" dirty="0" smtClean="0"/>
              <a:t>(5)</a:t>
            </a:r>
            <a:r>
              <a:rPr lang="zh-CN" altLang="zh-CN" sz="1600" dirty="0" smtClean="0"/>
              <a:t>销售收入是销售价格和销售数量的线性函数，即某一产品的价格，在任何销售水平上都是相同的。</a:t>
            </a:r>
            <a:endParaRPr lang="zh-CN" altLang="zh-CN" sz="1600" dirty="0" smtClean="0"/>
          </a:p>
          <a:p>
            <a:r>
              <a:rPr lang="en-US" altLang="zh-CN" sz="1600" dirty="0" smtClean="0"/>
              <a:t>(6)</a:t>
            </a:r>
            <a:r>
              <a:rPr lang="zh-CN" altLang="zh-CN" sz="1600" dirty="0" smtClean="0"/>
              <a:t>所采用的数据均为正常年份，即达到设计能力生产期的数据。</a:t>
            </a:r>
            <a:endParaRPr lang="zh-CN" altLang="zh-CN" sz="16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linds(horizontal)">
                                      <p:cBhvr>
                                        <p:cTn id="29" dur="500"/>
                                        <p:tgtEl>
                                          <p:spTgt spid="3">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horizontal)">
                                      <p:cBhvr>
                                        <p:cTn id="35" dur="500"/>
                                        <p:tgtEl>
                                          <p:spTgt spid="3">
                                            <p:txEl>
                                              <p:pRg st="8" end="8"/>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blinds(horizontal)">
                                      <p:cBhvr>
                                        <p:cTn id="38" dur="500"/>
                                        <p:tgtEl>
                                          <p:spTgt spid="3">
                                            <p:txEl>
                                              <p:pRg st="9" end="9"/>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blinds(horizontal)">
                                      <p:cBhvr>
                                        <p:cTn id="4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a:xfrm>
            <a:off x="304800" y="1268760"/>
            <a:ext cx="8686800" cy="4811365"/>
          </a:xfrm>
        </p:spPr>
        <p:txBody>
          <a:bodyPr/>
          <a:lstStyle/>
          <a:p>
            <a:r>
              <a:rPr lang="en-US" altLang="zh-CN" dirty="0" smtClean="0"/>
              <a:t>2. </a:t>
            </a:r>
            <a:r>
              <a:rPr lang="zh-CN" altLang="zh-CN" dirty="0" smtClean="0"/>
              <a:t>成本分解</a:t>
            </a:r>
            <a:endParaRPr lang="zh-CN" altLang="zh-CN" dirty="0" smtClean="0"/>
          </a:p>
          <a:p>
            <a:r>
              <a:rPr lang="en-US" altLang="zh-CN" sz="1800" dirty="0" smtClean="0"/>
              <a:t>(1)</a:t>
            </a:r>
            <a:r>
              <a:rPr lang="zh-CN" altLang="zh-CN" sz="1800" dirty="0" smtClean="0"/>
              <a:t>总成本。总成本是指方案在一定时期内（一般为一年），为生产和销售产品而花费的全部成本和费用。总成本由生产成本、管理费用、财务费用和销售费用组成。生产成本包括方案的各项直接材料、直接工资和其他直接支出及制造费用。管理费用是指为管理和组织方案的经营活动而发生的各项费用。财务费用是指为筹集方案的资金而发生的各项费用。销售费用是指为销售产品和提供劳务而发生的各项费用。</a:t>
            </a:r>
            <a:endParaRPr lang="zh-CN" altLang="zh-CN" sz="1800" dirty="0" smtClean="0"/>
          </a:p>
          <a:p>
            <a:r>
              <a:rPr lang="en-US" altLang="zh-CN" sz="1800" dirty="0" smtClean="0"/>
              <a:t>(2)</a:t>
            </a:r>
            <a:r>
              <a:rPr lang="zh-CN" altLang="zh-CN" sz="1800" dirty="0" smtClean="0"/>
              <a:t>固定成本。固定成本是指在一定的生产规模限度内不随产量的变动而变动的成本，如厂房、机器设备的折旧，保险费，管理人员的工资等，有时也将某一较短时间内（通常为一年）的研究开发费、广告费、职工培训费等计入。固定成本不受产量变动影响是有前提条件的，即产量在一定的范围内变动，如果产量超过这一范围，固定成本就会发生跳跃性的变动。所以，从长期角度看，不存在任何固定成本。</a:t>
            </a:r>
            <a:endParaRPr lang="zh-CN" altLang="zh-CN" sz="1800" dirty="0" smtClean="0"/>
          </a:p>
          <a:p>
            <a:r>
              <a:rPr lang="en-US" altLang="zh-CN" sz="1800" dirty="0" smtClean="0"/>
              <a:t>(3)</a:t>
            </a:r>
            <a:r>
              <a:rPr lang="zh-CN" altLang="zh-CN" sz="1800" dirty="0" smtClean="0"/>
              <a:t>变动成本。变动成本是指随产量的变动而成正比例变动的成本，如直接材料费、直接人工费等。直接材料费是指在生产过程中直接消耗于产品生产的各种物资。直接人工费是指在生产过程中直接从事产品生产的人员的工资性消耗。</a:t>
            </a:r>
            <a:endParaRPr lang="zh-CN" altLang="zh-CN" sz="18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a:xfrm>
            <a:off x="304800" y="1340768"/>
            <a:ext cx="8686800" cy="4739357"/>
          </a:xfrm>
        </p:spPr>
        <p:txBody>
          <a:bodyPr/>
          <a:lstStyle/>
          <a:p>
            <a:r>
              <a:rPr lang="en-US" altLang="zh-CN" sz="2400" dirty="0" smtClean="0"/>
              <a:t>    </a:t>
            </a:r>
            <a:r>
              <a:rPr lang="zh-CN" altLang="zh-CN" sz="2400" dirty="0" smtClean="0"/>
              <a:t>由</a:t>
            </a:r>
            <a:r>
              <a:rPr lang="zh-CN" altLang="zh-CN" sz="2400" dirty="0" smtClean="0"/>
              <a:t>以上分析可知，总成本是固定成本与变动成本之和，它与产品的生产量成线性关系，表达式为：</a:t>
            </a:r>
            <a:endParaRPr lang="zh-CN" altLang="zh-CN" sz="2400" dirty="0" smtClean="0"/>
          </a:p>
          <a:p>
            <a:endParaRPr lang="zh-CN" altLang="en-US" dirty="0"/>
          </a:p>
          <a:p>
            <a:r>
              <a:rPr lang="zh-CN" altLang="en-US" dirty="0"/>
              <a:t>式中：   --总成本；</a:t>
            </a:r>
            <a:endParaRPr lang="zh-CN" altLang="en-US" dirty="0"/>
          </a:p>
          <a:p>
            <a:r>
              <a:rPr lang="zh-CN" altLang="en-US" dirty="0"/>
              <a:t>               --固定成本；</a:t>
            </a:r>
            <a:endParaRPr lang="zh-CN" altLang="en-US" dirty="0"/>
          </a:p>
          <a:p>
            <a:r>
              <a:rPr lang="zh-CN" altLang="en-US" dirty="0"/>
              <a:t>               --单位产品变动成本；</a:t>
            </a:r>
            <a:endParaRPr lang="zh-CN" altLang="en-US" dirty="0"/>
          </a:p>
          <a:p>
            <a:r>
              <a:rPr lang="zh-CN" altLang="en-US" dirty="0"/>
              <a:t>               --产品生产量或销售量。</a:t>
            </a:r>
            <a:endParaRPr lang="zh-CN" altLang="en-US" dirty="0"/>
          </a:p>
        </p:txBody>
      </p:sp>
      <p:graphicFrame>
        <p:nvGraphicFramePr>
          <p:cNvPr id="1073742920" name="对象 1073742919"/>
          <p:cNvGraphicFramePr>
            <a:graphicFrameLocks noChangeAspect="1"/>
          </p:cNvGraphicFramePr>
          <p:nvPr/>
        </p:nvGraphicFramePr>
        <p:xfrm>
          <a:off x="3133090" y="2208530"/>
          <a:ext cx="2114550" cy="565150"/>
        </p:xfrm>
        <a:graphic>
          <a:graphicData uri="http://schemas.openxmlformats.org/presentationml/2006/ole">
            <mc:AlternateContent xmlns:mc="http://schemas.openxmlformats.org/markup-compatibility/2006">
              <mc:Choice xmlns:v="urn:schemas-microsoft-com:vml" Requires="v">
                <p:oleObj spid="_x0000_s3076" name="" r:id="rId1" imgW="901700" imgH="241300" progId="Equation.3">
                  <p:embed/>
                </p:oleObj>
              </mc:Choice>
              <mc:Fallback>
                <p:oleObj name="" r:id="rId1" imgW="901700" imgH="241300" progId="Equation.3">
                  <p:embed/>
                  <p:pic>
                    <p:nvPicPr>
                      <p:cNvPr id="0" name="图片 3075"/>
                      <p:cNvPicPr/>
                      <p:nvPr/>
                    </p:nvPicPr>
                    <p:blipFill>
                      <a:blip r:embed="rId2"/>
                      <a:stretch>
                        <a:fillRect/>
                      </a:stretch>
                    </p:blipFill>
                    <p:spPr>
                      <a:xfrm>
                        <a:off x="3133090" y="2208530"/>
                        <a:ext cx="2114550" cy="565150"/>
                      </a:xfrm>
                      <a:prstGeom prst="rect">
                        <a:avLst/>
                      </a:prstGeom>
                      <a:noFill/>
                      <a:ln w="38100">
                        <a:noFill/>
                        <a:miter/>
                      </a:ln>
                    </p:spPr>
                  </p:pic>
                </p:oleObj>
              </mc:Fallback>
            </mc:AlternateContent>
          </a:graphicData>
        </a:graphic>
      </p:graphicFrame>
      <p:graphicFrame>
        <p:nvGraphicFramePr>
          <p:cNvPr id="-2147482623" name="对象 -2147482624"/>
          <p:cNvGraphicFramePr>
            <a:graphicFrameLocks noChangeAspect="1"/>
          </p:cNvGraphicFramePr>
          <p:nvPr/>
        </p:nvGraphicFramePr>
        <p:xfrm>
          <a:off x="1772285" y="2773680"/>
          <a:ext cx="419735" cy="487680"/>
        </p:xfrm>
        <a:graphic>
          <a:graphicData uri="http://schemas.openxmlformats.org/presentationml/2006/ole">
            <mc:AlternateContent xmlns:mc="http://schemas.openxmlformats.org/markup-compatibility/2006">
              <mc:Choice xmlns:v="urn:schemas-microsoft-com:vml" Requires="v">
                <p:oleObj spid="_x0000_s4" name="" r:id="rId3" imgW="152400" imgH="177165" progId="Equation.KSEE3">
                  <p:embed/>
                </p:oleObj>
              </mc:Choice>
              <mc:Fallback>
                <p:oleObj name="" r:id="rId3" imgW="152400" imgH="177165" progId="Equation.KSEE3">
                  <p:embed/>
                  <p:pic>
                    <p:nvPicPr>
                      <p:cNvPr id="0" name="图片 3"/>
                      <p:cNvPicPr/>
                      <p:nvPr/>
                    </p:nvPicPr>
                    <p:blipFill>
                      <a:blip r:embed="rId4"/>
                      <a:stretch>
                        <a:fillRect/>
                      </a:stretch>
                    </p:blipFill>
                    <p:spPr>
                      <a:xfrm>
                        <a:off x="1772285" y="2773680"/>
                        <a:ext cx="419735" cy="487680"/>
                      </a:xfrm>
                      <a:prstGeom prst="rect">
                        <a:avLst/>
                      </a:prstGeom>
                      <a:noFill/>
                      <a:ln w="38100">
                        <a:noFill/>
                        <a:miter/>
                      </a:ln>
                    </p:spPr>
                  </p:pic>
                </p:oleObj>
              </mc:Fallback>
            </mc:AlternateContent>
          </a:graphicData>
        </a:graphic>
      </p:graphicFrame>
      <p:graphicFrame>
        <p:nvGraphicFramePr>
          <p:cNvPr id="1073742919" name="对象 1073742918"/>
          <p:cNvGraphicFramePr>
            <a:graphicFrameLocks noChangeAspect="1"/>
          </p:cNvGraphicFramePr>
          <p:nvPr/>
        </p:nvGraphicFramePr>
        <p:xfrm>
          <a:off x="1652905" y="3261360"/>
          <a:ext cx="539115" cy="602615"/>
        </p:xfrm>
        <a:graphic>
          <a:graphicData uri="http://schemas.openxmlformats.org/presentationml/2006/ole">
            <mc:AlternateContent xmlns:mc="http://schemas.openxmlformats.org/markup-compatibility/2006">
              <mc:Choice xmlns:v="urn:schemas-microsoft-com:vml" Requires="v">
                <p:oleObj spid="_x0000_s5" name="" r:id="rId5" imgW="215900" imgH="241300" progId="Equation.3">
                  <p:embed/>
                </p:oleObj>
              </mc:Choice>
              <mc:Fallback>
                <p:oleObj name="" r:id="rId5" imgW="215900" imgH="241300" progId="Equation.3">
                  <p:embed/>
                  <p:pic>
                    <p:nvPicPr>
                      <p:cNvPr id="0" name="图片 4"/>
                      <p:cNvPicPr/>
                      <p:nvPr/>
                    </p:nvPicPr>
                    <p:blipFill>
                      <a:blip r:embed="rId6"/>
                      <a:stretch>
                        <a:fillRect/>
                      </a:stretch>
                    </p:blipFill>
                    <p:spPr>
                      <a:xfrm>
                        <a:off x="1652905" y="3261360"/>
                        <a:ext cx="539115" cy="602615"/>
                      </a:xfrm>
                      <a:prstGeom prst="rect">
                        <a:avLst/>
                      </a:prstGeom>
                      <a:noFill/>
                      <a:ln w="38100">
                        <a:noFill/>
                        <a:miter/>
                      </a:ln>
                    </p:spPr>
                  </p:pic>
                </p:oleObj>
              </mc:Fallback>
            </mc:AlternateContent>
          </a:graphicData>
        </a:graphic>
      </p:graphicFrame>
      <p:graphicFrame>
        <p:nvGraphicFramePr>
          <p:cNvPr id="1073742921" name="对象 1073742920"/>
          <p:cNvGraphicFramePr>
            <a:graphicFrameLocks noChangeAspect="1"/>
          </p:cNvGraphicFramePr>
          <p:nvPr/>
        </p:nvGraphicFramePr>
        <p:xfrm>
          <a:off x="1680845" y="3949065"/>
          <a:ext cx="511175" cy="614680"/>
        </p:xfrm>
        <a:graphic>
          <a:graphicData uri="http://schemas.openxmlformats.org/presentationml/2006/ole">
            <mc:AlternateContent xmlns:mc="http://schemas.openxmlformats.org/markup-compatibility/2006">
              <mc:Choice xmlns:v="urn:schemas-microsoft-com:vml" Requires="v">
                <p:oleObj spid="_x0000_s6" name="" r:id="rId7" imgW="190500" imgH="228600" progId="Equation.3">
                  <p:embed/>
                </p:oleObj>
              </mc:Choice>
              <mc:Fallback>
                <p:oleObj name="" r:id="rId7" imgW="190500" imgH="228600" progId="Equation.3">
                  <p:embed/>
                  <p:pic>
                    <p:nvPicPr>
                      <p:cNvPr id="0" name="图片 5"/>
                      <p:cNvPicPr/>
                      <p:nvPr/>
                    </p:nvPicPr>
                    <p:blipFill>
                      <a:blip r:embed="rId8"/>
                      <a:stretch>
                        <a:fillRect/>
                      </a:stretch>
                    </p:blipFill>
                    <p:spPr>
                      <a:xfrm>
                        <a:off x="1680845" y="3949065"/>
                        <a:ext cx="511175" cy="614680"/>
                      </a:xfrm>
                      <a:prstGeom prst="rect">
                        <a:avLst/>
                      </a:prstGeom>
                      <a:noFill/>
                      <a:ln w="38100">
                        <a:noFill/>
                        <a:miter/>
                      </a:ln>
                    </p:spPr>
                  </p:pic>
                </p:oleObj>
              </mc:Fallback>
            </mc:AlternateContent>
          </a:graphicData>
        </a:graphic>
      </p:graphicFrame>
      <p:graphicFrame>
        <p:nvGraphicFramePr>
          <p:cNvPr id="-2147482622" name="对象 -2147482623"/>
          <p:cNvGraphicFramePr>
            <a:graphicFrameLocks noChangeAspect="1"/>
          </p:cNvGraphicFramePr>
          <p:nvPr/>
        </p:nvGraphicFramePr>
        <p:xfrm>
          <a:off x="1734185" y="4563745"/>
          <a:ext cx="377190" cy="502920"/>
        </p:xfrm>
        <a:graphic>
          <a:graphicData uri="http://schemas.openxmlformats.org/presentationml/2006/ole">
            <mc:AlternateContent xmlns:mc="http://schemas.openxmlformats.org/markup-compatibility/2006">
              <mc:Choice xmlns:v="urn:schemas-microsoft-com:vml" Requires="v">
                <p:oleObj spid="_x0000_s7" name="" r:id="rId9" imgW="152400" imgH="203200" progId="Equation.KSEE3">
                  <p:embed/>
                </p:oleObj>
              </mc:Choice>
              <mc:Fallback>
                <p:oleObj name="" r:id="rId9" imgW="152400" imgH="203200" progId="Equation.KSEE3">
                  <p:embed/>
                  <p:pic>
                    <p:nvPicPr>
                      <p:cNvPr id="0" name="图片 6"/>
                      <p:cNvPicPr/>
                      <p:nvPr/>
                    </p:nvPicPr>
                    <p:blipFill>
                      <a:blip r:embed="rId10"/>
                      <a:stretch>
                        <a:fillRect/>
                      </a:stretch>
                    </p:blipFill>
                    <p:spPr>
                      <a:xfrm>
                        <a:off x="1734185" y="4563745"/>
                        <a:ext cx="377190" cy="50292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1073742920"/>
                                        </p:tgtEl>
                                        <p:attrNameLst>
                                          <p:attrName>style.visibility</p:attrName>
                                        </p:attrNameLst>
                                      </p:cBhvr>
                                      <p:to>
                                        <p:strVal val="visible"/>
                                      </p:to>
                                    </p:set>
                                    <p:anim calcmode="lin" valueType="num">
                                      <p:cBhvr>
                                        <p:cTn id="12" dur="500" fill="hold"/>
                                        <p:tgtEl>
                                          <p:spTgt spid="1073742920"/>
                                        </p:tgtEl>
                                        <p:attrNameLst>
                                          <p:attrName>ppt_w</p:attrName>
                                        </p:attrNameLst>
                                      </p:cBhvr>
                                      <p:tavLst>
                                        <p:tav tm="0">
                                          <p:val>
                                            <p:fltVal val="0"/>
                                          </p:val>
                                        </p:tav>
                                        <p:tav tm="100000">
                                          <p:val>
                                            <p:strVal val="#ppt_w"/>
                                          </p:val>
                                        </p:tav>
                                      </p:tavLst>
                                    </p:anim>
                                    <p:anim calcmode="lin" valueType="num">
                                      <p:cBhvr>
                                        <p:cTn id="13" dur="500" fill="hold"/>
                                        <p:tgtEl>
                                          <p:spTgt spid="1073742920"/>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linds(horizontal)">
                                      <p:cBhvr>
                                        <p:cTn id="21" dur="500"/>
                                        <p:tgtEl>
                                          <p:spTgt spid="3">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linds(horizontal)">
                                      <p:cBhvr>
                                        <p:cTn id="24" dur="500"/>
                                        <p:tgtEl>
                                          <p:spTgt spid="3">
                                            <p:txEl>
                                              <p:pRg st="4" end="4"/>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a:xfrm>
            <a:off x="304800" y="1173480"/>
            <a:ext cx="8686800" cy="4906645"/>
          </a:xfrm>
        </p:spPr>
        <p:txBody>
          <a:bodyPr/>
          <a:lstStyle/>
          <a:p>
            <a:r>
              <a:rPr lang="zh-CN" altLang="en-US" dirty="0"/>
              <a:t>3．销售收入</a:t>
            </a:r>
            <a:endParaRPr lang="zh-CN" altLang="en-US" dirty="0"/>
          </a:p>
          <a:p>
            <a:r>
              <a:rPr lang="zh-CN" altLang="en-US" sz="2400" dirty="0"/>
              <a:t>    方案的收益就是产品的销售收入，销售收入是方案实施后生产成果的货币表现。由于产品的产量、成本、利润成线性关系，产品价格不随其销售量的变动而变动，因此，销售收入与销售量成线性关系，则有</a:t>
            </a:r>
            <a:endParaRPr lang="zh-CN" altLang="en-US" sz="2400" dirty="0"/>
          </a:p>
          <a:p>
            <a:endParaRPr lang="zh-CN" altLang="en-US" sz="2400" dirty="0"/>
          </a:p>
          <a:p>
            <a:r>
              <a:rPr lang="zh-CN" altLang="en-US" sz="2400" dirty="0"/>
              <a:t>式中：        --销售收入；</a:t>
            </a:r>
            <a:endParaRPr lang="zh-CN" altLang="en-US" sz="2400" dirty="0"/>
          </a:p>
          <a:p>
            <a:r>
              <a:rPr lang="zh-CN" altLang="en-US" sz="2400" dirty="0"/>
              <a:t>                    --单位产品价格；</a:t>
            </a:r>
            <a:endParaRPr lang="zh-CN" altLang="en-US" sz="2400" dirty="0"/>
          </a:p>
          <a:p>
            <a:r>
              <a:rPr lang="zh-CN" altLang="en-US" sz="2400" dirty="0"/>
              <a:t>                    --产品生产量或销售量。</a:t>
            </a:r>
            <a:endParaRPr lang="zh-CN" altLang="en-US" sz="2400" dirty="0"/>
          </a:p>
        </p:txBody>
      </p:sp>
      <p:graphicFrame>
        <p:nvGraphicFramePr>
          <p:cNvPr id="-2147482607" name="对象 -2147482608"/>
          <p:cNvGraphicFramePr>
            <a:graphicFrameLocks noChangeAspect="1"/>
          </p:cNvGraphicFramePr>
          <p:nvPr/>
        </p:nvGraphicFramePr>
        <p:xfrm>
          <a:off x="3855720" y="3354705"/>
          <a:ext cx="1432560" cy="544830"/>
        </p:xfrm>
        <a:graphic>
          <a:graphicData uri="http://schemas.openxmlformats.org/presentationml/2006/ole">
            <mc:AlternateContent xmlns:mc="http://schemas.openxmlformats.org/markup-compatibility/2006">
              <mc:Choice xmlns:v="urn:schemas-microsoft-com:vml" Requires="v">
                <p:oleObj spid="_x0000_s3076" name="" r:id="rId1" imgW="508000" imgH="203200" progId="Equation.KSEE3">
                  <p:embed/>
                </p:oleObj>
              </mc:Choice>
              <mc:Fallback>
                <p:oleObj name="" r:id="rId1" imgW="508000" imgH="203200" progId="Equation.KSEE3">
                  <p:embed/>
                  <p:pic>
                    <p:nvPicPr>
                      <p:cNvPr id="0" name="图片 3075"/>
                      <p:cNvPicPr/>
                      <p:nvPr/>
                    </p:nvPicPr>
                    <p:blipFill>
                      <a:blip r:embed="rId2"/>
                      <a:stretch>
                        <a:fillRect/>
                      </a:stretch>
                    </p:blipFill>
                    <p:spPr>
                      <a:xfrm>
                        <a:off x="3855720" y="3354705"/>
                        <a:ext cx="1432560" cy="544830"/>
                      </a:xfrm>
                      <a:prstGeom prst="rect">
                        <a:avLst/>
                      </a:prstGeom>
                      <a:noFill/>
                      <a:ln w="38100">
                        <a:noFill/>
                        <a:miter/>
                      </a:ln>
                    </p:spPr>
                  </p:pic>
                </p:oleObj>
              </mc:Fallback>
            </mc:AlternateContent>
          </a:graphicData>
        </a:graphic>
      </p:graphicFrame>
      <p:graphicFrame>
        <p:nvGraphicFramePr>
          <p:cNvPr id="-2147482620" name="对象 -2147482621"/>
          <p:cNvGraphicFramePr>
            <a:graphicFrameLocks noChangeAspect="1"/>
          </p:cNvGraphicFramePr>
          <p:nvPr/>
        </p:nvGraphicFramePr>
        <p:xfrm>
          <a:off x="1842135" y="3743960"/>
          <a:ext cx="376555" cy="408305"/>
        </p:xfrm>
        <a:graphic>
          <a:graphicData uri="http://schemas.openxmlformats.org/presentationml/2006/ole">
            <mc:AlternateContent xmlns:mc="http://schemas.openxmlformats.org/markup-compatibility/2006">
              <mc:Choice xmlns:v="urn:schemas-microsoft-com:vml" Requires="v">
                <p:oleObj spid="_x0000_s4" name="" r:id="rId3" imgW="152400" imgH="165100" progId="Equation.KSEE3">
                  <p:embed/>
                </p:oleObj>
              </mc:Choice>
              <mc:Fallback>
                <p:oleObj name="" r:id="rId3" imgW="152400" imgH="165100" progId="Equation.KSEE3">
                  <p:embed/>
                  <p:pic>
                    <p:nvPicPr>
                      <p:cNvPr id="0" name="图片 3"/>
                      <p:cNvPicPr/>
                      <p:nvPr/>
                    </p:nvPicPr>
                    <p:blipFill>
                      <a:blip r:embed="rId4"/>
                      <a:stretch>
                        <a:fillRect/>
                      </a:stretch>
                    </p:blipFill>
                    <p:spPr>
                      <a:xfrm>
                        <a:off x="1842135" y="3743960"/>
                        <a:ext cx="376555" cy="408305"/>
                      </a:xfrm>
                      <a:prstGeom prst="rect">
                        <a:avLst/>
                      </a:prstGeom>
                      <a:noFill/>
                      <a:ln w="38100">
                        <a:noFill/>
                        <a:miter/>
                      </a:ln>
                    </p:spPr>
                  </p:pic>
                </p:oleObj>
              </mc:Fallback>
            </mc:AlternateContent>
          </a:graphicData>
        </a:graphic>
      </p:graphicFrame>
      <p:graphicFrame>
        <p:nvGraphicFramePr>
          <p:cNvPr id="-2147482619" name="对象 -2147482620"/>
          <p:cNvGraphicFramePr>
            <a:graphicFrameLocks noChangeAspect="1"/>
          </p:cNvGraphicFramePr>
          <p:nvPr/>
        </p:nvGraphicFramePr>
        <p:xfrm>
          <a:off x="1854835" y="4152265"/>
          <a:ext cx="364490" cy="394970"/>
        </p:xfrm>
        <a:graphic>
          <a:graphicData uri="http://schemas.openxmlformats.org/presentationml/2006/ole">
            <mc:AlternateContent xmlns:mc="http://schemas.openxmlformats.org/markup-compatibility/2006">
              <mc:Choice xmlns:v="urn:schemas-microsoft-com:vml" Requires="v">
                <p:oleObj spid="_x0000_s5" name="" r:id="rId5" imgW="152400" imgH="165100" progId="Equation.KSEE3">
                  <p:embed/>
                </p:oleObj>
              </mc:Choice>
              <mc:Fallback>
                <p:oleObj name="" r:id="rId5" imgW="152400" imgH="165100" progId="Equation.KSEE3">
                  <p:embed/>
                  <p:pic>
                    <p:nvPicPr>
                      <p:cNvPr id="0" name="图片 4"/>
                      <p:cNvPicPr/>
                      <p:nvPr/>
                    </p:nvPicPr>
                    <p:blipFill>
                      <a:blip r:embed="rId6"/>
                      <a:stretch>
                        <a:fillRect/>
                      </a:stretch>
                    </p:blipFill>
                    <p:spPr>
                      <a:xfrm>
                        <a:off x="1854835" y="4152265"/>
                        <a:ext cx="364490" cy="394970"/>
                      </a:xfrm>
                      <a:prstGeom prst="rect">
                        <a:avLst/>
                      </a:prstGeom>
                      <a:noFill/>
                      <a:ln w="38100">
                        <a:noFill/>
                        <a:miter/>
                      </a:ln>
                    </p:spPr>
                  </p:pic>
                </p:oleObj>
              </mc:Fallback>
            </mc:AlternateContent>
          </a:graphicData>
        </a:graphic>
      </p:graphicFrame>
      <p:graphicFrame>
        <p:nvGraphicFramePr>
          <p:cNvPr id="-2147482618" name="对象 -2147482619"/>
          <p:cNvGraphicFramePr>
            <a:graphicFrameLocks noChangeAspect="1"/>
          </p:cNvGraphicFramePr>
          <p:nvPr/>
        </p:nvGraphicFramePr>
        <p:xfrm>
          <a:off x="1868170" y="4547235"/>
          <a:ext cx="351155" cy="468630"/>
        </p:xfrm>
        <a:graphic>
          <a:graphicData uri="http://schemas.openxmlformats.org/presentationml/2006/ole">
            <mc:AlternateContent xmlns:mc="http://schemas.openxmlformats.org/markup-compatibility/2006">
              <mc:Choice xmlns:v="urn:schemas-microsoft-com:vml" Requires="v">
                <p:oleObj spid="_x0000_s6" name="" r:id="rId7" imgW="152400" imgH="203200" progId="Equation.KSEE3">
                  <p:embed/>
                </p:oleObj>
              </mc:Choice>
              <mc:Fallback>
                <p:oleObj name="" r:id="rId7" imgW="152400" imgH="203200" progId="Equation.KSEE3">
                  <p:embed/>
                  <p:pic>
                    <p:nvPicPr>
                      <p:cNvPr id="0" name="图片 5"/>
                      <p:cNvPicPr/>
                      <p:nvPr/>
                    </p:nvPicPr>
                    <p:blipFill>
                      <a:blip r:embed="rId8"/>
                      <a:stretch>
                        <a:fillRect/>
                      </a:stretch>
                    </p:blipFill>
                    <p:spPr>
                      <a:xfrm>
                        <a:off x="1868170" y="4547235"/>
                        <a:ext cx="351155" cy="46863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2147482607"/>
                                        </p:tgtEl>
                                        <p:attrNameLst>
                                          <p:attrName>style.visibility</p:attrName>
                                        </p:attrNameLst>
                                      </p:cBhvr>
                                      <p:to>
                                        <p:strVal val="visible"/>
                                      </p:to>
                                    </p:set>
                                    <p:anim calcmode="lin" valueType="num">
                                      <p:cBhvr>
                                        <p:cTn id="17" dur="500" fill="hold"/>
                                        <p:tgtEl>
                                          <p:spTgt spid="-2147482607"/>
                                        </p:tgtEl>
                                        <p:attrNameLst>
                                          <p:attrName>ppt_w</p:attrName>
                                        </p:attrNameLst>
                                      </p:cBhvr>
                                      <p:tavLst>
                                        <p:tav tm="0">
                                          <p:val>
                                            <p:fltVal val="0"/>
                                          </p:val>
                                        </p:tav>
                                        <p:tav tm="100000">
                                          <p:val>
                                            <p:strVal val="#ppt_w"/>
                                          </p:val>
                                        </p:tav>
                                      </p:tavLst>
                                    </p:anim>
                                    <p:anim calcmode="lin" valueType="num">
                                      <p:cBhvr>
                                        <p:cTn id="18" dur="500" fill="hold"/>
                                        <p:tgtEl>
                                          <p:spTgt spid="-214748260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3" end="3"/>
                                            </p:txEl>
                                          </p:spTgt>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第四节 决策的方法</a:t>
            </a:r>
            <a:endParaRPr lang="zh-CN" altLang="en-US" dirty="0"/>
          </a:p>
        </p:txBody>
      </p:sp>
      <p:sp>
        <p:nvSpPr>
          <p:cNvPr id="3" name="内容占位符 2"/>
          <p:cNvSpPr>
            <a:spLocks noGrp="1"/>
          </p:cNvSpPr>
          <p:nvPr>
            <p:ph idx="1"/>
          </p:nvPr>
        </p:nvSpPr>
        <p:spPr>
          <a:xfrm>
            <a:off x="304800" y="1294765"/>
            <a:ext cx="8686800" cy="4785360"/>
          </a:xfrm>
        </p:spPr>
        <p:txBody>
          <a:bodyPr/>
          <a:lstStyle/>
          <a:p>
            <a:r>
              <a:rPr lang="zh-CN" altLang="en-US"/>
              <a:t>4.盈亏平衡点的确定</a:t>
            </a:r>
            <a:endParaRPr lang="zh-CN" altLang="en-US"/>
          </a:p>
          <a:p>
            <a:r>
              <a:rPr lang="zh-CN" altLang="en-US" sz="2400"/>
              <a:t>    盈亏平衡点是指方案不盈利也不亏损，即销售收入等于总成本之点。在销售收入及总成本都与产量成线性关系的情况下，以代数方程式表示产品的产量、成本、利润之间的数量关系，当盈亏平衡时，有：</a:t>
            </a:r>
            <a:endParaRPr lang="zh-CN" altLang="en-US" sz="2400"/>
          </a:p>
          <a:p>
            <a:endParaRPr lang="zh-CN" altLang="en-US" sz="2400"/>
          </a:p>
          <a:p>
            <a:r>
              <a:rPr lang="zh-CN" altLang="en-US" sz="2400"/>
              <a:t>式中：       --盈亏平衡点对应的产量；</a:t>
            </a:r>
            <a:endParaRPr lang="zh-CN" altLang="en-US" sz="2400"/>
          </a:p>
          <a:p>
            <a:r>
              <a:rPr lang="zh-CN" altLang="en-US" sz="2400"/>
              <a:t>根据上式可以得到以产量表示的盈亏平衡点的公式为：</a:t>
            </a:r>
            <a:endParaRPr lang="zh-CN" altLang="en-US" sz="2400"/>
          </a:p>
          <a:p>
            <a:endParaRPr lang="zh-CN" altLang="en-US" sz="2400"/>
          </a:p>
        </p:txBody>
      </p:sp>
      <p:graphicFrame>
        <p:nvGraphicFramePr>
          <p:cNvPr id="1073742922" name="对象 1073742921"/>
          <p:cNvGraphicFramePr>
            <a:graphicFrameLocks noChangeAspect="1"/>
          </p:cNvGraphicFramePr>
          <p:nvPr/>
        </p:nvGraphicFramePr>
        <p:xfrm>
          <a:off x="3267710" y="3425825"/>
          <a:ext cx="2230120" cy="523240"/>
        </p:xfrm>
        <a:graphic>
          <a:graphicData uri="http://schemas.openxmlformats.org/presentationml/2006/ole">
            <mc:AlternateContent xmlns:mc="http://schemas.openxmlformats.org/markup-compatibility/2006">
              <mc:Choice xmlns:v="urn:schemas-microsoft-com:vml" Requires="v">
                <p:oleObj spid="_x0000_s3076" name="" r:id="rId1" imgW="1028700" imgH="241300" progId="Equation.3">
                  <p:embed/>
                </p:oleObj>
              </mc:Choice>
              <mc:Fallback>
                <p:oleObj name="" r:id="rId1" imgW="1028700" imgH="241300" progId="Equation.3">
                  <p:embed/>
                  <p:pic>
                    <p:nvPicPr>
                      <p:cNvPr id="0" name="图片 3075"/>
                      <p:cNvPicPr/>
                      <p:nvPr/>
                    </p:nvPicPr>
                    <p:blipFill>
                      <a:blip r:embed="rId2"/>
                      <a:stretch>
                        <a:fillRect/>
                      </a:stretch>
                    </p:blipFill>
                    <p:spPr>
                      <a:xfrm>
                        <a:off x="3267710" y="3425825"/>
                        <a:ext cx="2230120" cy="523240"/>
                      </a:xfrm>
                      <a:prstGeom prst="rect">
                        <a:avLst/>
                      </a:prstGeom>
                      <a:noFill/>
                      <a:ln w="38100">
                        <a:noFill/>
                        <a:miter/>
                      </a:ln>
                    </p:spPr>
                  </p:pic>
                </p:oleObj>
              </mc:Fallback>
            </mc:AlternateContent>
          </a:graphicData>
        </a:graphic>
      </p:graphicFrame>
      <p:graphicFrame>
        <p:nvGraphicFramePr>
          <p:cNvPr id="1073742924" name="对象 1073742923"/>
          <p:cNvGraphicFramePr>
            <a:graphicFrameLocks noChangeAspect="1"/>
          </p:cNvGraphicFramePr>
          <p:nvPr/>
        </p:nvGraphicFramePr>
        <p:xfrm>
          <a:off x="1678305" y="3822065"/>
          <a:ext cx="426085" cy="458470"/>
        </p:xfrm>
        <a:graphic>
          <a:graphicData uri="http://schemas.openxmlformats.org/presentationml/2006/ole">
            <mc:AlternateContent xmlns:mc="http://schemas.openxmlformats.org/markup-compatibility/2006">
              <mc:Choice xmlns:v="urn:schemas-microsoft-com:vml" Requires="v">
                <p:oleObj spid="_x0000_s4" name="" r:id="rId3" imgW="190500" imgH="215900" progId="Equation.3">
                  <p:embed/>
                </p:oleObj>
              </mc:Choice>
              <mc:Fallback>
                <p:oleObj name="" r:id="rId3" imgW="190500" imgH="215900" progId="Equation.3">
                  <p:embed/>
                  <p:pic>
                    <p:nvPicPr>
                      <p:cNvPr id="0" name="图片 3"/>
                      <p:cNvPicPr/>
                      <p:nvPr/>
                    </p:nvPicPr>
                    <p:blipFill>
                      <a:blip r:embed="rId4"/>
                      <a:stretch>
                        <a:fillRect/>
                      </a:stretch>
                    </p:blipFill>
                    <p:spPr>
                      <a:xfrm>
                        <a:off x="1678305" y="3822065"/>
                        <a:ext cx="426085" cy="458470"/>
                      </a:xfrm>
                      <a:prstGeom prst="rect">
                        <a:avLst/>
                      </a:prstGeom>
                      <a:noFill/>
                      <a:ln w="38100">
                        <a:noFill/>
                        <a:miter/>
                      </a:ln>
                    </p:spPr>
                  </p:pic>
                </p:oleObj>
              </mc:Fallback>
            </mc:AlternateContent>
          </a:graphicData>
        </a:graphic>
      </p:graphicFrame>
      <p:graphicFrame>
        <p:nvGraphicFramePr>
          <p:cNvPr id="-2147482617" name="对象 -2147482618"/>
          <p:cNvGraphicFramePr>
            <a:graphicFrameLocks noChangeAspect="1"/>
          </p:cNvGraphicFramePr>
          <p:nvPr/>
        </p:nvGraphicFramePr>
        <p:xfrm>
          <a:off x="3267710" y="4776470"/>
          <a:ext cx="2517775" cy="562610"/>
        </p:xfrm>
        <a:graphic>
          <a:graphicData uri="http://schemas.openxmlformats.org/presentationml/2006/ole">
            <mc:AlternateContent xmlns:mc="http://schemas.openxmlformats.org/markup-compatibility/2006">
              <mc:Choice xmlns:v="urn:schemas-microsoft-com:vml" Requires="v">
                <p:oleObj spid="_x0000_s5" name="" r:id="rId5" imgW="1193165" imgH="266700" progId="Equation.3">
                  <p:embed/>
                </p:oleObj>
              </mc:Choice>
              <mc:Fallback>
                <p:oleObj name="" r:id="rId5" imgW="1193165" imgH="266700" progId="Equation.3">
                  <p:embed/>
                  <p:pic>
                    <p:nvPicPr>
                      <p:cNvPr id="0" name="图片 4"/>
                      <p:cNvPicPr/>
                      <p:nvPr/>
                    </p:nvPicPr>
                    <p:blipFill>
                      <a:blip r:embed="rId6"/>
                      <a:stretch>
                        <a:fillRect/>
                      </a:stretch>
                    </p:blipFill>
                    <p:spPr>
                      <a:xfrm>
                        <a:off x="3267710" y="4776470"/>
                        <a:ext cx="2517775" cy="56261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nodeType="clickEffect">
                                  <p:stCondLst>
                                    <p:cond delay="0"/>
                                  </p:stCondLst>
                                  <p:childTnLst>
                                    <p:set>
                                      <p:cBhvr>
                                        <p:cTn id="14" dur="1" fill="hold">
                                          <p:stCondLst>
                                            <p:cond delay="0"/>
                                          </p:stCondLst>
                                        </p:cTn>
                                        <p:tgtEl>
                                          <p:spTgt spid="1073742922"/>
                                        </p:tgtEl>
                                        <p:attrNameLst>
                                          <p:attrName>style.visibility</p:attrName>
                                        </p:attrNameLst>
                                      </p:cBhvr>
                                      <p:to>
                                        <p:strVal val="visible"/>
                                      </p:to>
                                    </p:set>
                                    <p:anim calcmode="lin" valueType="num">
                                      <p:cBhvr>
                                        <p:cTn id="15" dur="500" fill="hold"/>
                                        <p:tgtEl>
                                          <p:spTgt spid="1073742922"/>
                                        </p:tgtEl>
                                        <p:attrNameLst>
                                          <p:attrName>ppt_w</p:attrName>
                                        </p:attrNameLst>
                                      </p:cBhvr>
                                      <p:tavLst>
                                        <p:tav tm="0">
                                          <p:val>
                                            <p:fltVal val="0"/>
                                          </p:val>
                                        </p:tav>
                                        <p:tav tm="100000">
                                          <p:val>
                                            <p:strVal val="#ppt_w"/>
                                          </p:val>
                                        </p:tav>
                                      </p:tavLst>
                                    </p:anim>
                                    <p:anim calcmode="lin" valueType="num">
                                      <p:cBhvr>
                                        <p:cTn id="16" dur="500" fill="hold"/>
                                        <p:tgtEl>
                                          <p:spTgt spid="107374292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nodeType="clickEffect">
                                  <p:stCondLst>
                                    <p:cond delay="0"/>
                                  </p:stCondLst>
                                  <p:childTnLst>
                                    <p:set>
                                      <p:cBhvr>
                                        <p:cTn id="31" dur="1" fill="hold">
                                          <p:stCondLst>
                                            <p:cond delay="0"/>
                                          </p:stCondLst>
                                        </p:cTn>
                                        <p:tgtEl>
                                          <p:spTgt spid="-2147482617"/>
                                        </p:tgtEl>
                                        <p:attrNameLst>
                                          <p:attrName>style.visibility</p:attrName>
                                        </p:attrNameLst>
                                      </p:cBhvr>
                                      <p:to>
                                        <p:strVal val="visible"/>
                                      </p:to>
                                    </p:set>
                                    <p:anim calcmode="lin" valueType="num">
                                      <p:cBhvr>
                                        <p:cTn id="32" dur="500" fill="hold"/>
                                        <p:tgtEl>
                                          <p:spTgt spid="-2147482617"/>
                                        </p:tgtEl>
                                        <p:attrNameLst>
                                          <p:attrName>ppt_w</p:attrName>
                                        </p:attrNameLst>
                                      </p:cBhvr>
                                      <p:tavLst>
                                        <p:tav tm="0">
                                          <p:val>
                                            <p:fltVal val="0"/>
                                          </p:val>
                                        </p:tav>
                                        <p:tav tm="100000">
                                          <p:val>
                                            <p:strVal val="#ppt_w"/>
                                          </p:val>
                                        </p:tav>
                                      </p:tavLst>
                                    </p:anim>
                                    <p:anim calcmode="lin" valueType="num">
                                      <p:cBhvr>
                                        <p:cTn id="33" dur="500" fill="hold"/>
                                        <p:tgtEl>
                                          <p:spTgt spid="-21474826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br>
              <a:rPr lang="zh-CN" altLang="zh-CN" sz="4000" dirty="0" smtClean="0">
                <a:sym typeface="+mn-ea"/>
              </a:rPr>
            </a:br>
            <a:r>
              <a:rPr lang="zh-CN" altLang="zh-CN" sz="4000" dirty="0" smtClean="0">
                <a:sym typeface="+mn-ea"/>
              </a:rPr>
              <a:t>第四节 决策的方法</a:t>
            </a:r>
            <a:br>
              <a:rPr lang="zh-CN" altLang="en-US" dirty="0"/>
            </a:br>
            <a:endParaRPr lang="zh-CN" altLang="en-US"/>
          </a:p>
        </p:txBody>
      </p:sp>
      <p:sp>
        <p:nvSpPr>
          <p:cNvPr id="3" name="内容占位符 2"/>
          <p:cNvSpPr>
            <a:spLocks noGrp="1"/>
          </p:cNvSpPr>
          <p:nvPr>
            <p:ph idx="1"/>
          </p:nvPr>
        </p:nvSpPr>
        <p:spPr>
          <a:xfrm>
            <a:off x="304800" y="1442085"/>
            <a:ext cx="8686800" cy="4638040"/>
          </a:xfrm>
        </p:spPr>
        <p:txBody>
          <a:bodyPr/>
          <a:p>
            <a:r>
              <a:rPr lang="en-US" altLang="zh-CN" sz="2000"/>
              <a:t>    </a:t>
            </a:r>
            <a:r>
              <a:rPr lang="zh-CN" altLang="en-US" sz="2000"/>
              <a:t>以横坐标    表示产量，纵坐标表示销售收入    与产品成本    ，将销售收入曲线和产品成本曲线在同一坐标图上表示出来，做出总成本线和销售收入线，则可以画出产量、成本、利润的关系分析图，如图7-3所示。</a:t>
            </a:r>
            <a:endParaRPr lang="zh-CN" altLang="en-US" sz="2000"/>
          </a:p>
        </p:txBody>
      </p:sp>
      <p:graphicFrame>
        <p:nvGraphicFramePr>
          <p:cNvPr id="-2147482616" name="对象 -2147482617"/>
          <p:cNvGraphicFramePr>
            <a:graphicFrameLocks noChangeAspect="1"/>
          </p:cNvGraphicFramePr>
          <p:nvPr/>
        </p:nvGraphicFramePr>
        <p:xfrm>
          <a:off x="2025650" y="1442085"/>
          <a:ext cx="259080" cy="366395"/>
        </p:xfrm>
        <a:graphic>
          <a:graphicData uri="http://schemas.openxmlformats.org/presentationml/2006/ole">
            <mc:AlternateContent xmlns:mc="http://schemas.openxmlformats.org/markup-compatibility/2006">
              <mc:Choice xmlns:v="urn:schemas-microsoft-com:vml" Requires="v">
                <p:oleObj spid="_x0000_s3076" name="" r:id="rId1" imgW="152400" imgH="203200" progId="Equation.KSEE3">
                  <p:embed/>
                </p:oleObj>
              </mc:Choice>
              <mc:Fallback>
                <p:oleObj name="" r:id="rId1" imgW="152400" imgH="203200" progId="Equation.KSEE3">
                  <p:embed/>
                  <p:pic>
                    <p:nvPicPr>
                      <p:cNvPr id="0" name="图片 3075"/>
                      <p:cNvPicPr/>
                      <p:nvPr/>
                    </p:nvPicPr>
                    <p:blipFill>
                      <a:blip r:embed="rId2"/>
                      <a:stretch>
                        <a:fillRect/>
                      </a:stretch>
                    </p:blipFill>
                    <p:spPr>
                      <a:xfrm>
                        <a:off x="2025650" y="1442085"/>
                        <a:ext cx="259080" cy="366395"/>
                      </a:xfrm>
                      <a:prstGeom prst="rect">
                        <a:avLst/>
                      </a:prstGeom>
                      <a:noFill/>
                      <a:ln w="38100">
                        <a:noFill/>
                        <a:miter/>
                      </a:ln>
                    </p:spPr>
                  </p:pic>
                </p:oleObj>
              </mc:Fallback>
            </mc:AlternateContent>
          </a:graphicData>
        </a:graphic>
      </p:graphicFrame>
      <p:graphicFrame>
        <p:nvGraphicFramePr>
          <p:cNvPr id="-2147482615" name="对象 -2147482616"/>
          <p:cNvGraphicFramePr>
            <a:graphicFrameLocks noChangeAspect="1"/>
          </p:cNvGraphicFramePr>
          <p:nvPr/>
        </p:nvGraphicFramePr>
        <p:xfrm>
          <a:off x="5850255" y="1466215"/>
          <a:ext cx="293370" cy="317500"/>
        </p:xfrm>
        <a:graphic>
          <a:graphicData uri="http://schemas.openxmlformats.org/presentationml/2006/ole">
            <mc:AlternateContent xmlns:mc="http://schemas.openxmlformats.org/markup-compatibility/2006">
              <mc:Choice xmlns:v="urn:schemas-microsoft-com:vml" Requires="v">
                <p:oleObj spid="_x0000_s4" name="" r:id="rId3" imgW="152400" imgH="165100" progId="Equation.KSEE3">
                  <p:embed/>
                </p:oleObj>
              </mc:Choice>
              <mc:Fallback>
                <p:oleObj name="" r:id="rId3" imgW="152400" imgH="165100" progId="Equation.KSEE3">
                  <p:embed/>
                  <p:pic>
                    <p:nvPicPr>
                      <p:cNvPr id="0" name="图片 3"/>
                      <p:cNvPicPr/>
                      <p:nvPr/>
                    </p:nvPicPr>
                    <p:blipFill>
                      <a:blip r:embed="rId4"/>
                      <a:stretch>
                        <a:fillRect/>
                      </a:stretch>
                    </p:blipFill>
                    <p:spPr>
                      <a:xfrm>
                        <a:off x="5850255" y="1466215"/>
                        <a:ext cx="293370" cy="317500"/>
                      </a:xfrm>
                      <a:prstGeom prst="rect">
                        <a:avLst/>
                      </a:prstGeom>
                      <a:noFill/>
                      <a:ln w="38100">
                        <a:noFill/>
                        <a:miter/>
                      </a:ln>
                    </p:spPr>
                  </p:pic>
                </p:oleObj>
              </mc:Fallback>
            </mc:AlternateContent>
          </a:graphicData>
        </a:graphic>
      </p:graphicFrame>
      <p:graphicFrame>
        <p:nvGraphicFramePr>
          <p:cNvPr id="-2147482614" name="对象 -2147482615"/>
          <p:cNvGraphicFramePr>
            <a:graphicFrameLocks noChangeAspect="1"/>
          </p:cNvGraphicFramePr>
          <p:nvPr/>
        </p:nvGraphicFramePr>
        <p:xfrm>
          <a:off x="7346315" y="1454785"/>
          <a:ext cx="293370" cy="340995"/>
        </p:xfrm>
        <a:graphic>
          <a:graphicData uri="http://schemas.openxmlformats.org/presentationml/2006/ole">
            <mc:AlternateContent xmlns:mc="http://schemas.openxmlformats.org/markup-compatibility/2006">
              <mc:Choice xmlns:v="urn:schemas-microsoft-com:vml" Requires="v">
                <p:oleObj spid="_x0000_s5" name="" r:id="rId5" imgW="152400" imgH="177165" progId="Equation.KSEE3">
                  <p:embed/>
                </p:oleObj>
              </mc:Choice>
              <mc:Fallback>
                <p:oleObj name="" r:id="rId5" imgW="152400" imgH="177165" progId="Equation.KSEE3">
                  <p:embed/>
                  <p:pic>
                    <p:nvPicPr>
                      <p:cNvPr id="0" name="图片 4"/>
                      <p:cNvPicPr/>
                      <p:nvPr/>
                    </p:nvPicPr>
                    <p:blipFill>
                      <a:blip r:embed="rId6"/>
                      <a:stretch>
                        <a:fillRect/>
                      </a:stretch>
                    </p:blipFill>
                    <p:spPr>
                      <a:xfrm>
                        <a:off x="7346315" y="1454785"/>
                        <a:ext cx="293370" cy="340995"/>
                      </a:xfrm>
                      <a:prstGeom prst="rect">
                        <a:avLst/>
                      </a:prstGeom>
                      <a:noFill/>
                      <a:ln w="38100">
                        <a:noFill/>
                        <a:miter/>
                      </a:ln>
                    </p:spPr>
                  </p:pic>
                </p:oleObj>
              </mc:Fallback>
            </mc:AlternateContent>
          </a:graphicData>
        </a:graphic>
      </p:graphicFrame>
      <p:pic>
        <p:nvPicPr>
          <p:cNvPr id="6" name="图片 5" descr="微信截图_20200802135128"/>
          <p:cNvPicPr>
            <a:picLocks noChangeAspect="1"/>
          </p:cNvPicPr>
          <p:nvPr/>
        </p:nvPicPr>
        <p:blipFill>
          <a:blip r:embed="rId7"/>
          <a:stretch>
            <a:fillRect/>
          </a:stretch>
        </p:blipFill>
        <p:spPr>
          <a:xfrm>
            <a:off x="1990725" y="2581275"/>
            <a:ext cx="5356225" cy="33794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294765"/>
            <a:ext cx="8686800" cy="4785360"/>
          </a:xfrm>
        </p:spPr>
        <p:txBody>
          <a:bodyPr/>
          <a:p>
            <a:r>
              <a:rPr lang="en-US" altLang="zh-CN" sz="2000"/>
              <a:t>    </a:t>
            </a:r>
            <a:r>
              <a:rPr lang="zh-CN" altLang="en-US" baseline="-25000"/>
              <a:t>由图7-3可见，BEP就是方案盈利和亏损的临界点。在BEP的左侧，总成本C大于销售收入B，项目亏损；在BEP的右侧，总成本C小于销售收入B，项目盈利；在点BEP上，总成本C等于销售收入B，项目不盈不亏。</a:t>
            </a:r>
            <a:endParaRPr lang="zh-CN" altLang="en-US" baseline="-25000"/>
          </a:p>
          <a:p>
            <a:r>
              <a:rPr lang="zh-CN" altLang="en-US" baseline="-25000"/>
              <a:t>    例1：某企业生产某产品的固定费用为100万元，单位变动费用为3万元，单价为5万元，假定以销定产，试计算该企业盈亏平衡点的销售额。</a:t>
            </a:r>
            <a:endParaRPr lang="zh-CN" altLang="en-US" baseline="-25000"/>
          </a:p>
          <a:p>
            <a:r>
              <a:rPr lang="zh-CN" altLang="en-US" baseline="-25000"/>
              <a:t>解：已知固定费用               ，单位变动费用            ，单价           ，盈亏平衡点的销售额      为:                →                                           （万元） </a:t>
            </a:r>
            <a:endParaRPr lang="zh-CN" altLang="en-US" baseline="-25000"/>
          </a:p>
        </p:txBody>
      </p:sp>
      <p:graphicFrame>
        <p:nvGraphicFramePr>
          <p:cNvPr id="-2147482613" name="对象 -2147482614"/>
          <p:cNvGraphicFramePr>
            <a:graphicFrameLocks noChangeAspect="1"/>
          </p:cNvGraphicFramePr>
          <p:nvPr/>
        </p:nvGraphicFramePr>
        <p:xfrm>
          <a:off x="2799080" y="3743325"/>
          <a:ext cx="1094105" cy="421005"/>
        </p:xfrm>
        <a:graphic>
          <a:graphicData uri="http://schemas.openxmlformats.org/presentationml/2006/ole">
            <mc:AlternateContent xmlns:mc="http://schemas.openxmlformats.org/markup-compatibility/2006">
              <mc:Choice xmlns:v="urn:schemas-microsoft-com:vml" Requires="v">
                <p:oleObj spid="_x0000_s3076" name="" r:id="rId1" imgW="609600" imgH="241300" progId="Equation.3">
                  <p:embed/>
                </p:oleObj>
              </mc:Choice>
              <mc:Fallback>
                <p:oleObj name="" r:id="rId1" imgW="609600" imgH="241300" progId="Equation.3">
                  <p:embed/>
                  <p:pic>
                    <p:nvPicPr>
                      <p:cNvPr id="0" name="图片 3075"/>
                      <p:cNvPicPr/>
                      <p:nvPr/>
                    </p:nvPicPr>
                    <p:blipFill>
                      <a:blip r:embed="rId2"/>
                      <a:stretch>
                        <a:fillRect/>
                      </a:stretch>
                    </p:blipFill>
                    <p:spPr>
                      <a:xfrm>
                        <a:off x="2799080" y="3743325"/>
                        <a:ext cx="1094105" cy="421005"/>
                      </a:xfrm>
                      <a:prstGeom prst="rect">
                        <a:avLst/>
                      </a:prstGeom>
                      <a:noFill/>
                      <a:ln w="38100">
                        <a:noFill/>
                        <a:miter/>
                      </a:ln>
                    </p:spPr>
                  </p:pic>
                </p:oleObj>
              </mc:Fallback>
            </mc:AlternateContent>
          </a:graphicData>
        </a:graphic>
      </p:graphicFrame>
      <p:graphicFrame>
        <p:nvGraphicFramePr>
          <p:cNvPr id="-2147482612" name="对象 -2147482613"/>
          <p:cNvGraphicFramePr>
            <a:graphicFrameLocks noChangeAspect="1"/>
          </p:cNvGraphicFramePr>
          <p:nvPr/>
        </p:nvGraphicFramePr>
        <p:xfrm>
          <a:off x="5690235" y="3714115"/>
          <a:ext cx="814705" cy="419735"/>
        </p:xfrm>
        <a:graphic>
          <a:graphicData uri="http://schemas.openxmlformats.org/presentationml/2006/ole">
            <mc:AlternateContent xmlns:mc="http://schemas.openxmlformats.org/markup-compatibility/2006">
              <mc:Choice xmlns:v="urn:schemas-microsoft-com:vml" Requires="v">
                <p:oleObj spid="_x0000_s4" name="" r:id="rId3" imgW="444500" imgH="228600" progId="Equation.3">
                  <p:embed/>
                </p:oleObj>
              </mc:Choice>
              <mc:Fallback>
                <p:oleObj name="" r:id="rId3" imgW="444500" imgH="228600" progId="Equation.3">
                  <p:embed/>
                  <p:pic>
                    <p:nvPicPr>
                      <p:cNvPr id="0" name="图片 3"/>
                      <p:cNvPicPr/>
                      <p:nvPr/>
                    </p:nvPicPr>
                    <p:blipFill>
                      <a:blip r:embed="rId4"/>
                      <a:stretch>
                        <a:fillRect/>
                      </a:stretch>
                    </p:blipFill>
                    <p:spPr>
                      <a:xfrm>
                        <a:off x="5690235" y="3714115"/>
                        <a:ext cx="814705" cy="419735"/>
                      </a:xfrm>
                      <a:prstGeom prst="rect">
                        <a:avLst/>
                      </a:prstGeom>
                      <a:noFill/>
                      <a:ln w="38100">
                        <a:noFill/>
                        <a:miter/>
                      </a:ln>
                    </p:spPr>
                  </p:pic>
                </p:oleObj>
              </mc:Fallback>
            </mc:AlternateContent>
          </a:graphicData>
        </a:graphic>
      </p:graphicFrame>
      <p:graphicFrame>
        <p:nvGraphicFramePr>
          <p:cNvPr id="-2147482611" name="对象 -2147482612"/>
          <p:cNvGraphicFramePr>
            <a:graphicFrameLocks noChangeAspect="1"/>
          </p:cNvGraphicFramePr>
          <p:nvPr/>
        </p:nvGraphicFramePr>
        <p:xfrm>
          <a:off x="7280910" y="3743325"/>
          <a:ext cx="748665" cy="360045"/>
        </p:xfrm>
        <a:graphic>
          <a:graphicData uri="http://schemas.openxmlformats.org/presentationml/2006/ole">
            <mc:AlternateContent xmlns:mc="http://schemas.openxmlformats.org/markup-compatibility/2006">
              <mc:Choice xmlns:v="urn:schemas-microsoft-com:vml" Requires="v">
                <p:oleObj spid="_x0000_s5" name="" r:id="rId5" imgW="368300" imgH="177165" progId="Equation.KSEE3">
                  <p:embed/>
                </p:oleObj>
              </mc:Choice>
              <mc:Fallback>
                <p:oleObj name="" r:id="rId5" imgW="368300" imgH="177165" progId="Equation.KSEE3">
                  <p:embed/>
                  <p:pic>
                    <p:nvPicPr>
                      <p:cNvPr id="0" name="图片 4"/>
                      <p:cNvPicPr/>
                      <p:nvPr/>
                    </p:nvPicPr>
                    <p:blipFill>
                      <a:blip r:embed="rId6"/>
                      <a:stretch>
                        <a:fillRect/>
                      </a:stretch>
                    </p:blipFill>
                    <p:spPr>
                      <a:xfrm>
                        <a:off x="7280910" y="3743325"/>
                        <a:ext cx="748665" cy="360045"/>
                      </a:xfrm>
                      <a:prstGeom prst="rect">
                        <a:avLst/>
                      </a:prstGeom>
                      <a:noFill/>
                      <a:ln w="38100">
                        <a:noFill/>
                        <a:miter/>
                      </a:ln>
                    </p:spPr>
                  </p:pic>
                </p:oleObj>
              </mc:Fallback>
            </mc:AlternateContent>
          </a:graphicData>
        </a:graphic>
      </p:graphicFrame>
      <p:graphicFrame>
        <p:nvGraphicFramePr>
          <p:cNvPr id="-2147482610" name="对象 -2147482611"/>
          <p:cNvGraphicFramePr>
            <a:graphicFrameLocks noChangeAspect="1"/>
          </p:cNvGraphicFramePr>
          <p:nvPr/>
        </p:nvGraphicFramePr>
        <p:xfrm>
          <a:off x="2643505" y="4030980"/>
          <a:ext cx="323850" cy="351790"/>
        </p:xfrm>
        <a:graphic>
          <a:graphicData uri="http://schemas.openxmlformats.org/presentationml/2006/ole">
            <mc:AlternateContent xmlns:mc="http://schemas.openxmlformats.org/markup-compatibility/2006">
              <mc:Choice xmlns:v="urn:schemas-microsoft-com:vml" Requires="v">
                <p:oleObj spid="_x0000_s6" name="" r:id="rId7" imgW="152400" imgH="165100" progId="Equation.KSEE3">
                  <p:embed/>
                </p:oleObj>
              </mc:Choice>
              <mc:Fallback>
                <p:oleObj name="" r:id="rId7" imgW="152400" imgH="165100" progId="Equation.KSEE3">
                  <p:embed/>
                  <p:pic>
                    <p:nvPicPr>
                      <p:cNvPr id="0" name="图片 5"/>
                      <p:cNvPicPr/>
                      <p:nvPr/>
                    </p:nvPicPr>
                    <p:blipFill>
                      <a:blip r:embed="rId8"/>
                      <a:stretch>
                        <a:fillRect/>
                      </a:stretch>
                    </p:blipFill>
                    <p:spPr>
                      <a:xfrm>
                        <a:off x="2643505" y="4030980"/>
                        <a:ext cx="323850" cy="351790"/>
                      </a:xfrm>
                      <a:prstGeom prst="rect">
                        <a:avLst/>
                      </a:prstGeom>
                      <a:noFill/>
                      <a:ln w="38100">
                        <a:noFill/>
                        <a:miter/>
                      </a:ln>
                    </p:spPr>
                  </p:pic>
                </p:oleObj>
              </mc:Fallback>
            </mc:AlternateContent>
          </a:graphicData>
        </a:graphic>
      </p:graphicFrame>
      <p:graphicFrame>
        <p:nvGraphicFramePr>
          <p:cNvPr id="-2147482609" name="对象 -2147482610"/>
          <p:cNvGraphicFramePr>
            <a:graphicFrameLocks noChangeAspect="1"/>
          </p:cNvGraphicFramePr>
          <p:nvPr/>
        </p:nvGraphicFramePr>
        <p:xfrm>
          <a:off x="3333750" y="4030980"/>
          <a:ext cx="989965" cy="393065"/>
        </p:xfrm>
        <a:graphic>
          <a:graphicData uri="http://schemas.openxmlformats.org/presentationml/2006/ole">
            <mc:AlternateContent xmlns:mc="http://schemas.openxmlformats.org/markup-compatibility/2006">
              <mc:Choice xmlns:v="urn:schemas-microsoft-com:vml" Requires="v">
                <p:oleObj spid="_x0000_s7" name="" r:id="rId9" imgW="545465" imgH="215900" progId="Equation.3">
                  <p:embed/>
                </p:oleObj>
              </mc:Choice>
              <mc:Fallback>
                <p:oleObj name="" r:id="rId9" imgW="545465" imgH="215900" progId="Equation.3">
                  <p:embed/>
                  <p:pic>
                    <p:nvPicPr>
                      <p:cNvPr id="0" name="图片 6"/>
                      <p:cNvPicPr/>
                      <p:nvPr/>
                    </p:nvPicPr>
                    <p:blipFill>
                      <a:blip r:embed="rId10"/>
                      <a:stretch>
                        <a:fillRect/>
                      </a:stretch>
                    </p:blipFill>
                    <p:spPr>
                      <a:xfrm>
                        <a:off x="3333750" y="4030980"/>
                        <a:ext cx="989965" cy="393065"/>
                      </a:xfrm>
                      <a:prstGeom prst="rect">
                        <a:avLst/>
                      </a:prstGeom>
                      <a:noFill/>
                      <a:ln w="38100">
                        <a:noFill/>
                        <a:miter/>
                      </a:ln>
                    </p:spPr>
                  </p:pic>
                </p:oleObj>
              </mc:Fallback>
            </mc:AlternateContent>
          </a:graphicData>
        </a:graphic>
      </p:graphicFrame>
      <p:graphicFrame>
        <p:nvGraphicFramePr>
          <p:cNvPr id="-2147482608" name="对象 -2147482609"/>
          <p:cNvGraphicFramePr>
            <a:graphicFrameLocks noChangeAspect="1"/>
          </p:cNvGraphicFramePr>
          <p:nvPr/>
        </p:nvGraphicFramePr>
        <p:xfrm>
          <a:off x="4758690" y="4051935"/>
          <a:ext cx="2848610" cy="372110"/>
        </p:xfrm>
        <a:graphic>
          <a:graphicData uri="http://schemas.openxmlformats.org/presentationml/2006/ole">
            <mc:AlternateContent xmlns:mc="http://schemas.openxmlformats.org/markup-compatibility/2006">
              <mc:Choice xmlns:v="urn:schemas-microsoft-com:vml" Requires="v">
                <p:oleObj spid="_x0000_s8" name="" r:id="rId11" imgW="1511300" imgH="203200" progId="Equation.KSEE3">
                  <p:embed/>
                </p:oleObj>
              </mc:Choice>
              <mc:Fallback>
                <p:oleObj name="" r:id="rId11" imgW="1511300" imgH="203200" progId="Equation.KSEE3">
                  <p:embed/>
                  <p:pic>
                    <p:nvPicPr>
                      <p:cNvPr id="0" name="图片 7"/>
                      <p:cNvPicPr/>
                      <p:nvPr/>
                    </p:nvPicPr>
                    <p:blipFill>
                      <a:blip r:embed="rId12"/>
                      <a:stretch>
                        <a:fillRect/>
                      </a:stretch>
                    </p:blipFill>
                    <p:spPr>
                      <a:xfrm>
                        <a:off x="4758690" y="4051935"/>
                        <a:ext cx="2848610" cy="37211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9" presetClass="entr" presetSubtype="0" decel="10000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br>
              <a:rPr lang="zh-CN" altLang="zh-CN" sz="4000" dirty="0" smtClean="0">
                <a:sym typeface="+mn-ea"/>
              </a:rPr>
            </a:br>
            <a:r>
              <a:rPr lang="zh-CN" altLang="zh-CN" sz="4000" dirty="0" smtClean="0">
                <a:sym typeface="+mn-ea"/>
              </a:rPr>
              <a:t>第四节 决策的方法</a:t>
            </a:r>
            <a:br>
              <a:rPr lang="zh-CN" altLang="en-US"/>
            </a:br>
            <a:endParaRPr lang="zh-CN" altLang="en-US"/>
          </a:p>
        </p:txBody>
      </p:sp>
      <p:sp>
        <p:nvSpPr>
          <p:cNvPr id="3" name="内容占位符 2"/>
          <p:cNvSpPr>
            <a:spLocks noGrp="1"/>
          </p:cNvSpPr>
          <p:nvPr>
            <p:ph idx="1"/>
          </p:nvPr>
        </p:nvSpPr>
        <p:spPr/>
        <p:txBody>
          <a:bodyPr/>
          <a:p>
            <a:r>
              <a:rPr lang="zh-CN" altLang="en-US"/>
              <a:t>(二)风险型决策方法</a:t>
            </a:r>
            <a:endParaRPr lang="zh-CN" altLang="en-US"/>
          </a:p>
          <a:p>
            <a:r>
              <a:rPr lang="zh-CN" altLang="en-US" sz="2400"/>
              <a:t>    风险型决策具有以下基本特点： 第一，每个备选方案都受到不能确定的外部环境状态的影响；第二，每个备选方案可能遇到的自然状态可以估计出来；第三，各种自然状态出现的概率可以估计出来。解决风险型决策问题的方法主要是决策树法。</a:t>
            </a:r>
            <a:endParaRPr lang="zh-CN" altLang="en-US" sz="2400"/>
          </a:p>
          <a:p>
            <a:r>
              <a:rPr lang="zh-CN" altLang="en-US" sz="2400"/>
              <a:t>1. 决策树法的基本原理</a:t>
            </a:r>
            <a:endParaRPr lang="zh-CN" altLang="en-US" sz="2400"/>
          </a:p>
          <a:p>
            <a:r>
              <a:rPr lang="zh-CN" altLang="en-US" sz="2400"/>
              <a:t>    决策树法的基本原理是以损益期望值为依据，通过计算损益期望值做出决策。所不同的是决策树法是一种图解法，能够直接反映决策的过程，对分析比较复杂的决策问题更有效。</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决策概述</a:t>
            </a:r>
            <a:endParaRPr lang="zh-CN" altLang="en-US" dirty="0" smtClean="0"/>
          </a:p>
        </p:txBody>
      </p:sp>
      <p:sp>
        <p:nvSpPr>
          <p:cNvPr id="3" name="内容占位符 2"/>
          <p:cNvSpPr>
            <a:spLocks noGrp="1"/>
          </p:cNvSpPr>
          <p:nvPr>
            <p:ph idx="1"/>
          </p:nvPr>
        </p:nvSpPr>
        <p:spPr>
          <a:xfrm>
            <a:off x="304800" y="1554163"/>
            <a:ext cx="8686800" cy="3387005"/>
          </a:xfrm>
        </p:spPr>
        <p:txBody>
          <a:bodyPr/>
          <a:lstStyle/>
          <a:p>
            <a:r>
              <a:rPr lang="zh-CN" altLang="en-US" dirty="0" smtClean="0"/>
              <a:t>一、决策的含义</a:t>
            </a:r>
            <a:endParaRPr lang="en-US" altLang="zh-CN" dirty="0" smtClean="0"/>
          </a:p>
          <a:p>
            <a:r>
              <a:rPr lang="en-US" altLang="zh-CN" sz="2400" dirty="0" smtClean="0"/>
              <a:t>  </a:t>
            </a:r>
            <a:r>
              <a:rPr lang="en-US" altLang="zh-CN" sz="2000" dirty="0" smtClean="0"/>
              <a:t> </a:t>
            </a:r>
            <a:r>
              <a:rPr lang="zh-CN" altLang="zh-CN" sz="2000" dirty="0" smtClean="0"/>
              <a:t>决策是管理的核心，是管理的首要职能，决策的正确与否直接影响决策主体的经济效益和社会效益，关系到决策者的成功与失败。</a:t>
            </a:r>
            <a:endParaRPr lang="zh-CN" altLang="zh-CN" sz="2000" dirty="0" smtClean="0"/>
          </a:p>
          <a:p>
            <a:r>
              <a:rPr lang="zh-CN" altLang="zh-CN" sz="2000" dirty="0" smtClean="0"/>
              <a:t>对于决策的含义中外学者从不同的角度给出了多种不同的说法。</a:t>
            </a:r>
            <a:endParaRPr lang="zh-CN" altLang="zh-CN" sz="2000" dirty="0" smtClean="0"/>
          </a:p>
          <a:p>
            <a:r>
              <a:rPr lang="en-US" altLang="zh-CN" sz="2000" dirty="0" smtClean="0"/>
              <a:t>    </a:t>
            </a:r>
            <a:r>
              <a:rPr lang="zh-CN" altLang="zh-CN" sz="2000" dirty="0" smtClean="0"/>
              <a:t>美国管理学家诺贝尔经济学奖获得者赫伯特·西蒙（</a:t>
            </a:r>
            <a:r>
              <a:rPr lang="en-US" altLang="zh-CN" sz="2000" dirty="0" err="1" smtClean="0"/>
              <a:t>Harbert</a:t>
            </a:r>
            <a:r>
              <a:rPr lang="en-US" altLang="zh-CN" sz="2000" dirty="0" smtClean="0"/>
              <a:t> A</a:t>
            </a:r>
            <a:r>
              <a:rPr lang="zh-CN" altLang="zh-CN" sz="2000" dirty="0" smtClean="0"/>
              <a:t>．</a:t>
            </a:r>
            <a:r>
              <a:rPr lang="en-US" altLang="zh-CN" sz="2000" dirty="0" err="1" smtClean="0"/>
              <a:t>Simen</a:t>
            </a:r>
            <a:r>
              <a:rPr lang="zh-CN" altLang="zh-CN" sz="2000" dirty="0" smtClean="0"/>
              <a:t>，</a:t>
            </a:r>
            <a:r>
              <a:rPr lang="en-US" altLang="zh-CN" sz="2000" dirty="0" smtClean="0"/>
              <a:t>1916</a:t>
            </a:r>
            <a:r>
              <a:rPr lang="zh-CN" altLang="zh-CN" sz="2000" dirty="0" smtClean="0"/>
              <a:t>～</a:t>
            </a:r>
            <a:r>
              <a:rPr lang="en-US" altLang="zh-CN" sz="2000" dirty="0" smtClean="0"/>
              <a:t>2001)</a:t>
            </a:r>
            <a:r>
              <a:rPr lang="zh-CN" altLang="zh-CN" sz="2000" dirty="0" smtClean="0"/>
              <a:t>指出，管理就是决策，决策贯穿于管理的整个过程。</a:t>
            </a:r>
            <a:endParaRPr lang="zh-CN" altLang="zh-CN" sz="2000" dirty="0" smtClean="0"/>
          </a:p>
          <a:p>
            <a:pPr marL="0" indent="0">
              <a:buNone/>
            </a:pPr>
            <a:r>
              <a:rPr lang="en-US" altLang="zh-CN" dirty="0" smtClean="0"/>
              <a:t>                       </a:t>
            </a:r>
            <a:endParaRPr lang="zh-CN" altLang="zh-CN"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116965"/>
            <a:ext cx="8686800" cy="3835400"/>
          </a:xfrm>
        </p:spPr>
        <p:txBody>
          <a:bodyPr/>
          <a:p>
            <a:r>
              <a:rPr lang="zh-CN" altLang="en-US"/>
              <a:t>2．决策树的构成要素</a:t>
            </a:r>
            <a:endParaRPr lang="zh-CN" altLang="en-US"/>
          </a:p>
          <a:p>
            <a:r>
              <a:rPr lang="zh-CN" altLang="en-US" sz="2000"/>
              <a:t>   </a:t>
            </a:r>
            <a:r>
              <a:rPr lang="zh-CN" altLang="en-US" sz="1800"/>
              <a:t> </a:t>
            </a:r>
            <a:r>
              <a:rPr lang="zh-CN" altLang="en-US" sz="1600"/>
              <a:t>决策树有五个构成要素：决策点、方案分枝、状态点、概率分枝、损益值点。</a:t>
            </a:r>
            <a:endParaRPr lang="zh-CN" altLang="en-US" sz="1800"/>
          </a:p>
          <a:p>
            <a:r>
              <a:rPr lang="zh-CN" altLang="en-US" sz="2000"/>
              <a:t>    </a:t>
            </a:r>
            <a:r>
              <a:rPr lang="zh-CN" altLang="en-US" sz="1600"/>
              <a:t>画决策树时首先画决策点，通常用“□”表示，决策点后引出方案分枝，有几个方案就引几条方案分枝。方案分枝后是状态点，通常用“○”表示，状态点后引出概率分枝，有几种状态就引几条概率分枝。在每条概率分枝上注明该种自然状态以及该自然状态出现的概率，同时在概率分枝的末端标注方案在该自然状态下得结果，即损益值, 损益值点通常用“△”表示。决策问题一般有多种方案和多种自然状态，所以有多条分枝，在画决策树时一般由左向右，由简向繁，根据问题的层次展开，构成一个树形图。如图7-4所示：</a:t>
            </a:r>
            <a:endParaRPr lang="zh-CN" altLang="en-US" sz="1600"/>
          </a:p>
        </p:txBody>
      </p:sp>
      <p:grpSp>
        <p:nvGrpSpPr>
          <p:cNvPr id="1073743025" name="组合 35"/>
          <p:cNvGrpSpPr/>
          <p:nvPr/>
        </p:nvGrpSpPr>
        <p:grpSpPr>
          <a:xfrm>
            <a:off x="1893570" y="3587750"/>
            <a:ext cx="5300980" cy="2659533"/>
            <a:chOff x="2360" y="663"/>
            <a:chExt cx="4695" cy="2118"/>
          </a:xfrm>
        </p:grpSpPr>
        <p:sp>
          <p:nvSpPr>
            <p:cNvPr id="1073743026" name="矩形 36"/>
            <p:cNvSpPr/>
            <p:nvPr/>
          </p:nvSpPr>
          <p:spPr>
            <a:xfrm>
              <a:off x="2673" y="1342"/>
              <a:ext cx="313" cy="272"/>
            </a:xfrm>
            <a:prstGeom prst="rect">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sp>
          <p:nvSpPr>
            <p:cNvPr id="1073743027" name="直线 37"/>
            <p:cNvSpPr/>
            <p:nvPr/>
          </p:nvSpPr>
          <p:spPr>
            <a:xfrm flipV="1">
              <a:off x="2986" y="1206"/>
              <a:ext cx="1096" cy="272"/>
            </a:xfrm>
            <a:prstGeom prst="line">
              <a:avLst/>
            </a:prstGeom>
            <a:ln w="9525" cap="flat" cmpd="sng">
              <a:solidFill>
                <a:srgbClr val="000000"/>
              </a:solidFill>
              <a:prstDash val="solid"/>
              <a:headEnd type="none" w="med" len="med"/>
              <a:tailEnd type="none" w="med" len="med"/>
            </a:ln>
          </p:spPr>
        </p:sp>
        <p:sp>
          <p:nvSpPr>
            <p:cNvPr id="1073743028" name="直线 38"/>
            <p:cNvSpPr/>
            <p:nvPr/>
          </p:nvSpPr>
          <p:spPr>
            <a:xfrm>
              <a:off x="2986" y="1478"/>
              <a:ext cx="1096" cy="408"/>
            </a:xfrm>
            <a:prstGeom prst="line">
              <a:avLst/>
            </a:prstGeom>
            <a:ln w="9525" cap="flat" cmpd="sng">
              <a:solidFill>
                <a:srgbClr val="000000"/>
              </a:solidFill>
              <a:prstDash val="solid"/>
              <a:headEnd type="none" w="med" len="med"/>
              <a:tailEnd type="none" w="med" len="med"/>
            </a:ln>
          </p:spPr>
        </p:sp>
        <p:sp>
          <p:nvSpPr>
            <p:cNvPr id="1073743029" name="椭圆 39"/>
            <p:cNvSpPr/>
            <p:nvPr/>
          </p:nvSpPr>
          <p:spPr>
            <a:xfrm>
              <a:off x="4082" y="1071"/>
              <a:ext cx="313" cy="270"/>
            </a:xfrm>
            <a:prstGeom prst="ellipse">
              <a:avLst/>
            </a:prstGeom>
            <a:solidFill>
              <a:srgbClr val="FFFFFF"/>
            </a:solidFill>
            <a:ln w="9525" cap="flat" cmpd="sng">
              <a:solidFill>
                <a:srgbClr val="000000"/>
              </a:solidFill>
              <a:prstDash val="solid"/>
              <a:headEnd type="none" w="med" len="med"/>
              <a:tailEnd type="none" w="med" len="med"/>
            </a:ln>
          </p:spPr>
          <p:txBody>
            <a:bodyPr/>
            <a:p>
              <a:endParaRPr lang="zh-CN" altLang="en-US"/>
            </a:p>
          </p:txBody>
        </p:sp>
        <p:sp>
          <p:nvSpPr>
            <p:cNvPr id="1073743030" name="椭圆 40"/>
            <p:cNvSpPr/>
            <p:nvPr/>
          </p:nvSpPr>
          <p:spPr>
            <a:xfrm>
              <a:off x="4082" y="1750"/>
              <a:ext cx="313" cy="272"/>
            </a:xfrm>
            <a:prstGeom prst="ellipse">
              <a:avLst/>
            </a:prstGeom>
            <a:solidFill>
              <a:srgbClr val="FFFFFF"/>
            </a:solidFill>
            <a:ln w="9525" cap="flat" cmpd="sng">
              <a:solidFill>
                <a:srgbClr val="000000"/>
              </a:solidFill>
              <a:prstDash val="solid"/>
              <a:headEnd type="none" w="med" len="med"/>
              <a:tailEnd type="none" w="med" len="med"/>
            </a:ln>
          </p:spPr>
          <p:txBody>
            <a:bodyPr/>
            <a:p>
              <a:endParaRPr lang="zh-CN" altLang="en-US"/>
            </a:p>
          </p:txBody>
        </p:sp>
        <p:sp>
          <p:nvSpPr>
            <p:cNvPr id="1073743031" name="任意多边形 41"/>
            <p:cNvSpPr/>
            <p:nvPr/>
          </p:nvSpPr>
          <p:spPr>
            <a:xfrm>
              <a:off x="4395" y="935"/>
              <a:ext cx="1565" cy="271"/>
            </a:xfrm>
            <a:custGeom>
              <a:avLst/>
              <a:gdLst/>
              <a:ahLst/>
              <a:cxnLst/>
              <a:pathLst>
                <a:path w="1800" h="156">
                  <a:moveTo>
                    <a:pt x="0" y="156"/>
                  </a:moveTo>
                  <a:lnTo>
                    <a:pt x="360" y="0"/>
                  </a:lnTo>
                  <a:lnTo>
                    <a:pt x="1800" y="0"/>
                  </a:lnTo>
                </a:path>
              </a:pathLst>
            </a:custGeom>
            <a:noFill/>
            <a:ln w="9525" cap="flat" cmpd="sng">
              <a:solidFill>
                <a:srgbClr val="000000"/>
              </a:solidFill>
              <a:prstDash val="solid"/>
              <a:round/>
              <a:headEnd type="none" w="med" len="med"/>
              <a:tailEnd type="none" w="med" len="med"/>
            </a:ln>
          </p:spPr>
          <p:txBody>
            <a:bodyPr/>
            <a:p>
              <a:endParaRPr lang="zh-CN" altLang="en-US"/>
            </a:p>
          </p:txBody>
        </p:sp>
        <p:sp>
          <p:nvSpPr>
            <p:cNvPr id="1073743032" name="任意多边形 42"/>
            <p:cNvSpPr/>
            <p:nvPr/>
          </p:nvSpPr>
          <p:spPr>
            <a:xfrm>
              <a:off x="4395" y="1206"/>
              <a:ext cx="1565" cy="272"/>
            </a:xfrm>
            <a:custGeom>
              <a:avLst/>
              <a:gdLst/>
              <a:ahLst/>
              <a:cxnLst/>
              <a:pathLst>
                <a:path w="1800" h="312">
                  <a:moveTo>
                    <a:pt x="0" y="0"/>
                  </a:moveTo>
                  <a:lnTo>
                    <a:pt x="360" y="312"/>
                  </a:lnTo>
                  <a:lnTo>
                    <a:pt x="1800" y="312"/>
                  </a:lnTo>
                </a:path>
              </a:pathLst>
            </a:custGeom>
            <a:noFill/>
            <a:ln w="9525" cap="flat" cmpd="sng">
              <a:solidFill>
                <a:srgbClr val="000000"/>
              </a:solidFill>
              <a:prstDash val="solid"/>
              <a:round/>
              <a:headEnd type="none" w="med" len="med"/>
              <a:tailEnd type="none" w="med" len="med"/>
            </a:ln>
          </p:spPr>
          <p:txBody>
            <a:bodyPr/>
            <a:p>
              <a:endParaRPr lang="zh-CN" altLang="en-US"/>
            </a:p>
          </p:txBody>
        </p:sp>
        <p:sp>
          <p:nvSpPr>
            <p:cNvPr id="1073743033" name="任意多边形 43"/>
            <p:cNvSpPr/>
            <p:nvPr/>
          </p:nvSpPr>
          <p:spPr>
            <a:xfrm>
              <a:off x="4395" y="1614"/>
              <a:ext cx="1566" cy="271"/>
            </a:xfrm>
            <a:custGeom>
              <a:avLst/>
              <a:gdLst/>
              <a:ahLst/>
              <a:cxnLst/>
              <a:pathLst>
                <a:path w="1800" h="156">
                  <a:moveTo>
                    <a:pt x="0" y="156"/>
                  </a:moveTo>
                  <a:lnTo>
                    <a:pt x="360" y="0"/>
                  </a:lnTo>
                  <a:lnTo>
                    <a:pt x="1800" y="0"/>
                  </a:lnTo>
                </a:path>
              </a:pathLst>
            </a:custGeom>
            <a:noFill/>
            <a:ln w="9525" cap="flat" cmpd="sng">
              <a:solidFill>
                <a:srgbClr val="000000"/>
              </a:solidFill>
              <a:prstDash val="solid"/>
              <a:round/>
              <a:headEnd type="none" w="med" len="med"/>
              <a:tailEnd type="none" w="med" len="med"/>
            </a:ln>
          </p:spPr>
          <p:txBody>
            <a:bodyPr/>
            <a:p>
              <a:endParaRPr lang="zh-CN" altLang="en-US"/>
            </a:p>
          </p:txBody>
        </p:sp>
        <p:sp>
          <p:nvSpPr>
            <p:cNvPr id="1073743034" name="任意多边形 44"/>
            <p:cNvSpPr/>
            <p:nvPr/>
          </p:nvSpPr>
          <p:spPr>
            <a:xfrm>
              <a:off x="4395" y="1886"/>
              <a:ext cx="1566" cy="272"/>
            </a:xfrm>
            <a:custGeom>
              <a:avLst/>
              <a:gdLst/>
              <a:ahLst/>
              <a:cxnLst/>
              <a:pathLst>
                <a:path w="1800" h="312">
                  <a:moveTo>
                    <a:pt x="0" y="0"/>
                  </a:moveTo>
                  <a:lnTo>
                    <a:pt x="360" y="312"/>
                  </a:lnTo>
                  <a:lnTo>
                    <a:pt x="1800" y="312"/>
                  </a:lnTo>
                </a:path>
              </a:pathLst>
            </a:custGeom>
            <a:noFill/>
            <a:ln w="9525" cap="flat" cmpd="sng">
              <a:solidFill>
                <a:srgbClr val="000000"/>
              </a:solidFill>
              <a:prstDash val="solid"/>
              <a:round/>
              <a:headEnd type="none" w="med" len="med"/>
              <a:tailEnd type="none" w="med" len="med"/>
            </a:ln>
          </p:spPr>
          <p:txBody>
            <a:bodyPr/>
            <a:p>
              <a:endParaRPr lang="zh-CN" altLang="en-US"/>
            </a:p>
          </p:txBody>
        </p:sp>
        <p:sp>
          <p:nvSpPr>
            <p:cNvPr id="1073743035" name="自选图形 45"/>
            <p:cNvSpPr/>
            <p:nvPr/>
          </p:nvSpPr>
          <p:spPr>
            <a:xfrm>
              <a:off x="6117" y="663"/>
              <a:ext cx="157" cy="272"/>
            </a:xfrm>
            <a:prstGeom prst="triangle">
              <a:avLst>
                <a:gd name="adj" fmla="val 50000"/>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sp>
          <p:nvSpPr>
            <p:cNvPr id="1073743036" name="自选图形 46"/>
            <p:cNvSpPr/>
            <p:nvPr/>
          </p:nvSpPr>
          <p:spPr>
            <a:xfrm>
              <a:off x="6117" y="1206"/>
              <a:ext cx="157" cy="273"/>
            </a:xfrm>
            <a:prstGeom prst="triangle">
              <a:avLst>
                <a:gd name="adj" fmla="val 50000"/>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sp>
          <p:nvSpPr>
            <p:cNvPr id="1073743037" name="自选图形 47"/>
            <p:cNvSpPr/>
            <p:nvPr/>
          </p:nvSpPr>
          <p:spPr>
            <a:xfrm>
              <a:off x="6117" y="1614"/>
              <a:ext cx="157" cy="272"/>
            </a:xfrm>
            <a:prstGeom prst="triangle">
              <a:avLst>
                <a:gd name="adj" fmla="val 50000"/>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sp>
          <p:nvSpPr>
            <p:cNvPr id="1073743038" name="自选图形 48"/>
            <p:cNvSpPr/>
            <p:nvPr/>
          </p:nvSpPr>
          <p:spPr>
            <a:xfrm>
              <a:off x="6117" y="2022"/>
              <a:ext cx="158" cy="271"/>
            </a:xfrm>
            <a:prstGeom prst="triangle">
              <a:avLst>
                <a:gd name="adj" fmla="val 50000"/>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sp>
          <p:nvSpPr>
            <p:cNvPr id="1073743039" name="文本框 49"/>
            <p:cNvSpPr txBox="1"/>
            <p:nvPr/>
          </p:nvSpPr>
          <p:spPr>
            <a:xfrm>
              <a:off x="2360" y="1750"/>
              <a:ext cx="1096" cy="408"/>
            </a:xfrm>
            <a:prstGeom prst="rect">
              <a:avLst/>
            </a:prstGeom>
            <a:solidFill>
              <a:srgbClr val="FFFFFF"/>
            </a:solidFill>
            <a:ln w="9525">
              <a:noFill/>
            </a:ln>
          </p:spPr>
          <p:txBody>
            <a:bodyPr/>
            <a:p>
              <a:pPr>
                <a:lnSpc>
                  <a:spcPct val="7000"/>
                </a:lnSpc>
              </a:pPr>
              <a:r>
                <a:rPr lang="en-US" altLang="zh-CN"/>
                <a:t>  </a:t>
              </a: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endParaRPr lang="en-US" altLang="zh-CN"/>
            </a:p>
            <a:p>
              <a:pPr>
                <a:lnSpc>
                  <a:spcPct val="7000"/>
                </a:lnSpc>
              </a:pPr>
              <a:r>
                <a:rPr lang="zh-CN" altLang="en-US"/>
                <a:t>决策点</a:t>
              </a:r>
              <a:endParaRPr lang="zh-CN" altLang="en-US"/>
            </a:p>
            <a:p>
              <a:endParaRPr lang="zh-CN" altLang="en-US"/>
            </a:p>
          </p:txBody>
        </p:sp>
        <p:sp>
          <p:nvSpPr>
            <p:cNvPr id="1073743040" name="文本框 50"/>
            <p:cNvSpPr txBox="1"/>
            <p:nvPr/>
          </p:nvSpPr>
          <p:spPr>
            <a:xfrm>
              <a:off x="5960" y="2372"/>
              <a:ext cx="1095" cy="409"/>
            </a:xfrm>
            <a:prstGeom prst="rect">
              <a:avLst/>
            </a:prstGeom>
            <a:solidFill>
              <a:srgbClr val="FFFFFF"/>
            </a:solidFill>
            <a:ln w="9525">
              <a:noFill/>
            </a:ln>
          </p:spPr>
          <p:txBody>
            <a:bodyPr/>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r>
                <a:rPr lang="zh-CN" altLang="en-US"/>
                <a:t>损益值点</a:t>
              </a:r>
              <a:endParaRPr lang="zh-CN" altLang="en-US"/>
            </a:p>
            <a:p>
              <a:endParaRPr lang="zh-CN" altLang="en-US"/>
            </a:p>
          </p:txBody>
        </p:sp>
        <p:sp>
          <p:nvSpPr>
            <p:cNvPr id="1073743041" name="文本框 51"/>
            <p:cNvSpPr txBox="1"/>
            <p:nvPr/>
          </p:nvSpPr>
          <p:spPr>
            <a:xfrm>
              <a:off x="3612" y="2158"/>
              <a:ext cx="1095" cy="408"/>
            </a:xfrm>
            <a:prstGeom prst="rect">
              <a:avLst/>
            </a:prstGeom>
            <a:solidFill>
              <a:srgbClr val="FFFFFF"/>
            </a:solidFill>
            <a:ln w="9525">
              <a:noFill/>
            </a:ln>
          </p:spPr>
          <p:txBody>
            <a:bodyPr/>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r>
                <a:rPr lang="zh-CN" altLang="en-US"/>
                <a:t>    状态点</a:t>
              </a:r>
              <a:endParaRPr lang="zh-CN" altLang="en-US"/>
            </a:p>
            <a:p>
              <a:endParaRPr lang="zh-CN" altLang="en-US"/>
            </a:p>
          </p:txBody>
        </p:sp>
        <p:sp>
          <p:nvSpPr>
            <p:cNvPr id="1073743042" name="文本框 52"/>
            <p:cNvSpPr txBox="1"/>
            <p:nvPr/>
          </p:nvSpPr>
          <p:spPr>
            <a:xfrm>
              <a:off x="2986" y="799"/>
              <a:ext cx="1095" cy="408"/>
            </a:xfrm>
            <a:prstGeom prst="rect">
              <a:avLst/>
            </a:prstGeom>
            <a:solidFill>
              <a:srgbClr val="FFFFFF"/>
            </a:solidFill>
            <a:ln w="9525">
              <a:noFill/>
            </a:ln>
          </p:spPr>
          <p:txBody>
            <a:bodyPr/>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r>
                <a:rPr lang="zh-CN" altLang="en-US"/>
                <a:t>方案分枝</a:t>
              </a:r>
              <a:endParaRPr lang="zh-CN" altLang="en-US"/>
            </a:p>
            <a:p>
              <a:endParaRPr lang="zh-CN" altLang="en-US"/>
            </a:p>
          </p:txBody>
        </p:sp>
        <p:sp>
          <p:nvSpPr>
            <p:cNvPr id="1073743043" name="文本框 53"/>
            <p:cNvSpPr txBox="1"/>
            <p:nvPr/>
          </p:nvSpPr>
          <p:spPr>
            <a:xfrm>
              <a:off x="4866" y="1002"/>
              <a:ext cx="1095" cy="408"/>
            </a:xfrm>
            <a:prstGeom prst="rect">
              <a:avLst/>
            </a:prstGeom>
            <a:solidFill>
              <a:srgbClr val="FFFFFF"/>
            </a:solidFill>
            <a:ln w="9525">
              <a:noFill/>
            </a:ln>
          </p:spPr>
          <p:txBody>
            <a:bodyPr/>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endParaRPr lang="zh-CN" altLang="en-US"/>
            </a:p>
            <a:p>
              <a:pPr>
                <a:lnSpc>
                  <a:spcPct val="7000"/>
                </a:lnSpc>
              </a:pPr>
              <a:r>
                <a:rPr lang="zh-CN" altLang="en-US"/>
                <a:t>概率分枝</a:t>
              </a:r>
              <a:endParaRPr lang="zh-CN" altLang="en-US"/>
            </a:p>
            <a:p>
              <a:endParaRPr lang="zh-CN" altLang="en-US"/>
            </a:p>
          </p:txBody>
        </p:sp>
      </p:grpSp>
      <p:sp>
        <p:nvSpPr>
          <p:cNvPr id="4" name="文本框 3"/>
          <p:cNvSpPr txBox="1"/>
          <p:nvPr/>
        </p:nvSpPr>
        <p:spPr>
          <a:xfrm>
            <a:off x="231775" y="6247130"/>
            <a:ext cx="8832850" cy="368300"/>
          </a:xfrm>
          <a:prstGeom prst="rect">
            <a:avLst/>
          </a:prstGeom>
          <a:noFill/>
        </p:spPr>
        <p:txBody>
          <a:bodyPr wrap="square" rtlCol="0">
            <a:spAutoFit/>
          </a:bodyPr>
          <a:p>
            <a:pPr algn="ctr"/>
            <a:r>
              <a:rPr lang="en-US" altLang="zh-CN"/>
              <a:t> </a:t>
            </a:r>
            <a:r>
              <a:rPr lang="zh-CN" altLang="en-US"/>
              <a:t>图</a:t>
            </a:r>
            <a:r>
              <a:rPr lang="en-US" altLang="zh-CN"/>
              <a:t>7-4 </a:t>
            </a:r>
            <a:r>
              <a:rPr lang="zh-CN" altLang="en-US"/>
              <a:t>决策树结构图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1073743025"/>
                                        </p:tgtEl>
                                        <p:attrNameLst>
                                          <p:attrName>style.visibility</p:attrName>
                                        </p:attrNameLst>
                                      </p:cBhvr>
                                      <p:to>
                                        <p:strVal val="visible"/>
                                      </p:to>
                                    </p:set>
                                    <p:anim calcmode="lin" valueType="num">
                                      <p:cBhvr>
                                        <p:cTn id="23" dur="500" fill="hold"/>
                                        <p:tgtEl>
                                          <p:spTgt spid="1073743025"/>
                                        </p:tgtEl>
                                        <p:attrNameLst>
                                          <p:attrName>ppt_w</p:attrName>
                                        </p:attrNameLst>
                                      </p:cBhvr>
                                      <p:tavLst>
                                        <p:tav tm="0">
                                          <p:val>
                                            <p:fltVal val="0"/>
                                          </p:val>
                                        </p:tav>
                                        <p:tav tm="100000">
                                          <p:val>
                                            <p:strVal val="#ppt_w"/>
                                          </p:val>
                                        </p:tav>
                                      </p:tavLst>
                                    </p:anim>
                                    <p:anim calcmode="lin" valueType="num">
                                      <p:cBhvr>
                                        <p:cTn id="24" dur="500" fill="hold"/>
                                        <p:tgtEl>
                                          <p:spTgt spid="1073743025"/>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296035"/>
            <a:ext cx="8686800" cy="4784090"/>
          </a:xfrm>
        </p:spPr>
        <p:txBody>
          <a:bodyPr/>
          <a:p>
            <a:r>
              <a:rPr lang="zh-CN" altLang="en-US" sz="2800"/>
              <a:t>3．运用决策树的基本步骤</a:t>
            </a:r>
            <a:endParaRPr lang="zh-CN" altLang="en-US" sz="2800"/>
          </a:p>
          <a:p>
            <a:r>
              <a:rPr lang="zh-CN" altLang="en-US" sz="2400"/>
              <a:t>    第一步：根据已知条件绘制决策树，如可替换方案的数量、每种方案未来的自然状态及其概率，损益值等。</a:t>
            </a:r>
            <a:endParaRPr lang="zh-CN" altLang="en-US" sz="2400"/>
          </a:p>
          <a:p>
            <a:r>
              <a:rPr lang="zh-CN" altLang="en-US" sz="2400"/>
              <a:t>    第二步：计算各种方案的期望值，并将计算结果标注到决策树上。</a:t>
            </a:r>
            <a:endParaRPr lang="zh-CN" altLang="en-US" sz="2400"/>
          </a:p>
          <a:p>
            <a:r>
              <a:rPr lang="zh-CN" altLang="en-US" sz="2400"/>
              <a:t>    第三步：进行方案选择。比较不同方案的期望值大小，减去期望值较小的方案，在淘汰的方案分枝上画上“//”，称之为“剪枝”，保留最大期望值方案作为被选的实施方案。</a:t>
            </a:r>
            <a:endParaRPr lang="zh-CN" altLang="en-US" sz="2400"/>
          </a:p>
          <a:p>
            <a:r>
              <a:rPr lang="zh-CN" altLang="en-US" sz="2400"/>
              <a:t>    应用决策树法决策时，计算过程一般从右向左，逐步后退。根据右方的损益值和状态树枝上的概率值，计算该方案在不同状态下的期望值，并根据计算的损益期望值选择方案，舍弃方案称为“剪枝”，最后决策树中只留下一条分枝，这就是决策的最佳方案。</a:t>
            </a:r>
            <a:endParaRPr lang="zh-CN" altLang="en-US" sz="2400"/>
          </a:p>
          <a:p>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5" dur="500"/>
                                        <p:tgtEl>
                                          <p:spTgt spid="3">
                                            <p:txEl>
                                              <p:pRg st="1" end="1"/>
                                            </p:txEl>
                                          </p:spTgt>
                                        </p:tgtEl>
                                      </p:cBhvr>
                                    </p:animEffect>
                                  </p:childTnLst>
                                </p:cTn>
                              </p:par>
                              <p:par>
                                <p:cTn id="16" presetID="49" presetClass="entr" presetSubtype="0" decel="10000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1" dur="500"/>
                                        <p:tgtEl>
                                          <p:spTgt spid="3">
                                            <p:txEl>
                                              <p:pRg st="2" end="2"/>
                                            </p:txEl>
                                          </p:spTgt>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p:txBody>
          <a:bodyPr/>
          <a:p>
            <a:r>
              <a:rPr lang="en-US" altLang="zh-CN" sz="2000">
                <a:sym typeface="+mn-ea"/>
              </a:rPr>
              <a:t>    </a:t>
            </a:r>
            <a:r>
              <a:rPr lang="zh-CN" altLang="en-US" sz="2000">
                <a:sym typeface="+mn-ea"/>
              </a:rPr>
              <a:t>例题2：设某厂进行生产能力决策。根据市场预测可能有好、中、坏三种自然状态，市场形势好，年销售量可达10万件，市场形势中等时，年销售量可达8万件，市场形势差时，年销售量只有5万件，其概率分别为0.5，0.3，0.2 ，与之相对应，生产能力可有年产10万，8万，5万件三种方案。年产10万件时，单件成本为6元，但如果卖不出去，则未卖出的产品就积压报废，其成本由已销产品承担。年产8万件时，单件成本为7元，年产5万件时，因规模更小，成本增大，每件为8元，单价预计为10元。</a:t>
            </a:r>
            <a:endParaRPr lang="zh-CN" altLang="en-US" sz="2000"/>
          </a:p>
          <a:p>
            <a:r>
              <a:rPr lang="zh-CN" altLang="en-US" sz="2400">
                <a:sym typeface="+mn-ea"/>
              </a:rPr>
              <a:t>试问：应当选择何种方案？</a:t>
            </a:r>
            <a:endParaRPr lang="zh-CN" altLang="en-US" sz="2400"/>
          </a:p>
          <a:p>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160145"/>
            <a:ext cx="8686800" cy="5413375"/>
          </a:xfrm>
        </p:spPr>
        <p:txBody>
          <a:bodyPr/>
          <a:p>
            <a:r>
              <a:rPr lang="zh-CN" altLang="en-US" sz="1600"/>
              <a:t>解：</a:t>
            </a:r>
            <a:endParaRPr lang="zh-CN" altLang="en-US" sz="1600"/>
          </a:p>
          <a:p>
            <a:r>
              <a:rPr lang="zh-CN" altLang="en-US" sz="1600"/>
              <a:t>第一步：画决策树：</a:t>
            </a:r>
            <a:endParaRPr lang="zh-CN" altLang="en-US" sz="1600"/>
          </a:p>
          <a:p>
            <a:r>
              <a:rPr lang="zh-CN" altLang="en-US" sz="1600"/>
              <a:t>第二步：计算各种生产方案在不同自然状态下的条件损益值及每个方案的期望收益：</a:t>
            </a:r>
            <a:endParaRPr lang="zh-CN" altLang="en-US" sz="1600"/>
          </a:p>
          <a:p>
            <a:r>
              <a:rPr lang="zh-CN" altLang="en-US" sz="1600"/>
              <a:t>方案1，年产10万件，其条件损益值：</a:t>
            </a:r>
            <a:endParaRPr lang="zh-CN" altLang="en-US" sz="1600"/>
          </a:p>
          <a:p>
            <a:r>
              <a:rPr lang="zh-CN" altLang="en-US" sz="1600"/>
              <a:t>好：10×10-10×6=40万元</a:t>
            </a:r>
            <a:endParaRPr lang="zh-CN" altLang="en-US" sz="1600"/>
          </a:p>
          <a:p>
            <a:r>
              <a:rPr lang="zh-CN" altLang="en-US" sz="1600"/>
              <a:t>中：8×10-10×6=20万元</a:t>
            </a:r>
            <a:endParaRPr lang="zh-CN" altLang="en-US" sz="1600"/>
          </a:p>
          <a:p>
            <a:r>
              <a:rPr lang="zh-CN" altLang="en-US" sz="1600"/>
              <a:t>差：5×10-10×6=-10万元</a:t>
            </a:r>
            <a:endParaRPr lang="zh-CN" altLang="en-US" sz="1600"/>
          </a:p>
          <a:p>
            <a:r>
              <a:rPr lang="zh-CN" altLang="en-US" sz="1600"/>
              <a:t>方案2，年产8万件，其条件损益值：</a:t>
            </a:r>
            <a:endParaRPr lang="zh-CN" altLang="en-US" sz="1600"/>
          </a:p>
          <a:p>
            <a:r>
              <a:rPr lang="zh-CN" altLang="en-US" sz="1600"/>
              <a:t>好和中：8×10-8×7=24万元</a:t>
            </a:r>
            <a:endParaRPr lang="zh-CN" altLang="en-US" sz="1600"/>
          </a:p>
          <a:p>
            <a:r>
              <a:rPr lang="zh-CN" altLang="en-US" sz="1600"/>
              <a:t>差：5×10-8×7=-6万元</a:t>
            </a:r>
            <a:endParaRPr lang="zh-CN" altLang="en-US" sz="1600"/>
          </a:p>
          <a:p>
            <a:r>
              <a:rPr lang="zh-CN" altLang="en-US" sz="1600"/>
              <a:t>方案3，年产5万件，其条件损益值：</a:t>
            </a:r>
            <a:endParaRPr lang="zh-CN" altLang="en-US" sz="1600"/>
          </a:p>
          <a:p>
            <a:r>
              <a:rPr lang="zh-CN" altLang="en-US" sz="1600"/>
              <a:t>    好、中和差：5×10-5×8=10万元</a:t>
            </a:r>
            <a:endParaRPr lang="zh-CN" altLang="en-US" sz="1600"/>
          </a:p>
          <a:p>
            <a:r>
              <a:rPr lang="zh-CN" altLang="en-US" sz="1600"/>
              <a:t>计算各种生产方案的损益期望值（EVM）如下：</a:t>
            </a:r>
            <a:endParaRPr lang="zh-CN" altLang="en-US" sz="1600"/>
          </a:p>
          <a:p>
            <a:r>
              <a:rPr lang="zh-CN" altLang="en-US" sz="1600"/>
              <a:t>方案1，EVM1=0.5×40+0.3×20+0.2×(-10)=24万元</a:t>
            </a:r>
            <a:endParaRPr lang="zh-CN" altLang="en-US" sz="1600"/>
          </a:p>
          <a:p>
            <a:r>
              <a:rPr lang="zh-CN" altLang="en-US" sz="1600"/>
              <a:t>方案2，EVM2=0.5×24+0.3×24+0.2×(-6)=18万元</a:t>
            </a:r>
            <a:endParaRPr lang="zh-CN" altLang="en-US" sz="1600"/>
          </a:p>
          <a:p>
            <a:r>
              <a:rPr lang="zh-CN" altLang="en-US" sz="1600"/>
              <a:t>方案3，EVM3=0.5×10+0.3×10+0.2×10=10万元</a:t>
            </a:r>
            <a:endParaRPr lang="zh-CN" altLang="en-US" sz="1600"/>
          </a:p>
          <a:p>
            <a:r>
              <a:rPr lang="zh-CN" altLang="en-US" sz="1600"/>
              <a:t>将方案1、方案2和方案3的期望值分别标注到决策树中相应状态点的上方。</a:t>
            </a:r>
            <a:endParaRPr lang="zh-CN" altLang="en-US" sz="1600"/>
          </a:p>
          <a:p>
            <a:r>
              <a:rPr lang="zh-CN" altLang="en-US" sz="1600"/>
              <a:t>第三步：进行方案选择。显然，通过比较，方案1的期望值24万元为最大，故应选择方案１。同时淘汰方案2和方案3，在淘汰的方案2、方案3分枝上画上“//”。</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500"/>
                                        <p:tgtEl>
                                          <p:spTgt spid="3">
                                            <p:txEl>
                                              <p:pRg st="4" end="4"/>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linds(horizontal)">
                                      <p:cBhvr>
                                        <p:cTn id="29" dur="500"/>
                                        <p:tgtEl>
                                          <p:spTgt spid="3">
                                            <p:txEl>
                                              <p:pRg st="5" end="5"/>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blinds(horizontal)">
                                      <p:cBhvr>
                                        <p:cTn id="40" dur="500"/>
                                        <p:tgtEl>
                                          <p:spTgt spid="3">
                                            <p:txEl>
                                              <p:pRg st="8" end="8"/>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blinds(horizontal)">
                                      <p:cBhvr>
                                        <p:cTn id="43" dur="500"/>
                                        <p:tgtEl>
                                          <p:spTgt spid="3">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blinds(horizontal)">
                                      <p:cBhvr>
                                        <p:cTn id="48" dur="500"/>
                                        <p:tgtEl>
                                          <p:spTgt spid="3">
                                            <p:txEl>
                                              <p:pRg st="10" end="10"/>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blinds(horizontal)">
                                      <p:cBhvr>
                                        <p:cTn id="51" dur="500"/>
                                        <p:tgtEl>
                                          <p:spTgt spid="3">
                                            <p:txEl>
                                              <p:pRg st="11" end="1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3">
                                            <p:txEl>
                                              <p:pRg st="12" end="12"/>
                                            </p:txEl>
                                          </p:spTgt>
                                        </p:tgtEl>
                                        <p:attrNameLst>
                                          <p:attrName>style.visibility</p:attrName>
                                        </p:attrNameLst>
                                      </p:cBhvr>
                                      <p:to>
                                        <p:strVal val="visible"/>
                                      </p:to>
                                    </p:set>
                                    <p:animEffect transition="in" filter="blinds(horizontal)">
                                      <p:cBhvr>
                                        <p:cTn id="56" dur="500"/>
                                        <p:tgtEl>
                                          <p:spTgt spid="3">
                                            <p:txEl>
                                              <p:pRg st="12" end="1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nodeType="clickEffect">
                                  <p:stCondLst>
                                    <p:cond delay="0"/>
                                  </p:stCondLst>
                                  <p:childTnLst>
                                    <p:set>
                                      <p:cBhvr>
                                        <p:cTn id="60" dur="1" fill="hold">
                                          <p:stCondLst>
                                            <p:cond delay="0"/>
                                          </p:stCondLst>
                                        </p:cTn>
                                        <p:tgtEl>
                                          <p:spTgt spid="3">
                                            <p:txEl>
                                              <p:pRg st="13" end="13"/>
                                            </p:txEl>
                                          </p:spTgt>
                                        </p:tgtEl>
                                        <p:attrNameLst>
                                          <p:attrName>style.visibility</p:attrName>
                                        </p:attrNameLst>
                                      </p:cBhvr>
                                      <p:to>
                                        <p:strVal val="visible"/>
                                      </p:to>
                                    </p:set>
                                    <p:anim calcmode="lin" valueType="num">
                                      <p:cBhvr>
                                        <p:cTn id="61"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13" end="13"/>
                                            </p:txEl>
                                          </p:spTgt>
                                        </p:tgtEl>
                                        <p:attrNameLst>
                                          <p:attrName>ppt_h</p:attrName>
                                        </p:attrNameLst>
                                      </p:cBhvr>
                                      <p:tavLst>
                                        <p:tav tm="0">
                                          <p:val>
                                            <p:strVal val="#ppt_h"/>
                                          </p:val>
                                        </p:tav>
                                        <p:tav tm="100000">
                                          <p:val>
                                            <p:strVal val="#ppt_h"/>
                                          </p:val>
                                        </p:tav>
                                      </p:tavLst>
                                    </p:anim>
                                  </p:childTnLst>
                                </p:cTn>
                              </p:par>
                              <p:par>
                                <p:cTn id="63" presetID="17" presetClass="entr" presetSubtype="10" fill="hold" nodeType="withEffect">
                                  <p:stCondLst>
                                    <p:cond delay="0"/>
                                  </p:stCondLst>
                                  <p:childTnLst>
                                    <p:set>
                                      <p:cBhvr>
                                        <p:cTn id="64" dur="1" fill="hold">
                                          <p:stCondLst>
                                            <p:cond delay="0"/>
                                          </p:stCondLst>
                                        </p:cTn>
                                        <p:tgtEl>
                                          <p:spTgt spid="3">
                                            <p:txEl>
                                              <p:pRg st="14" end="14"/>
                                            </p:txEl>
                                          </p:spTgt>
                                        </p:tgtEl>
                                        <p:attrNameLst>
                                          <p:attrName>style.visibility</p:attrName>
                                        </p:attrNameLst>
                                      </p:cBhvr>
                                      <p:to>
                                        <p:strVal val="visible"/>
                                      </p:to>
                                    </p:set>
                                    <p:anim calcmode="lin" valueType="num">
                                      <p:cBhvr>
                                        <p:cTn id="65"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66" dur="500" fill="hold"/>
                                        <p:tgtEl>
                                          <p:spTgt spid="3">
                                            <p:txEl>
                                              <p:pRg st="14" end="14"/>
                                            </p:txEl>
                                          </p:spTgt>
                                        </p:tgtEl>
                                        <p:attrNameLst>
                                          <p:attrName>ppt_h</p:attrName>
                                        </p:attrNameLst>
                                      </p:cBhvr>
                                      <p:tavLst>
                                        <p:tav tm="0">
                                          <p:val>
                                            <p:strVal val="#ppt_h"/>
                                          </p:val>
                                        </p:tav>
                                        <p:tav tm="100000">
                                          <p:val>
                                            <p:strVal val="#ppt_h"/>
                                          </p:val>
                                        </p:tav>
                                      </p:tavLst>
                                    </p:anim>
                                  </p:childTnLst>
                                </p:cTn>
                              </p:par>
                              <p:par>
                                <p:cTn id="67" presetID="17" presetClass="entr" presetSubtype="10" fill="hold" nodeType="withEffect">
                                  <p:stCondLst>
                                    <p:cond delay="0"/>
                                  </p:stCondLst>
                                  <p:childTnLst>
                                    <p:set>
                                      <p:cBhvr>
                                        <p:cTn id="68" dur="1" fill="hold">
                                          <p:stCondLst>
                                            <p:cond delay="0"/>
                                          </p:stCondLst>
                                        </p:cTn>
                                        <p:tgtEl>
                                          <p:spTgt spid="3">
                                            <p:txEl>
                                              <p:pRg st="15" end="15"/>
                                            </p:txEl>
                                          </p:spTgt>
                                        </p:tgtEl>
                                        <p:attrNameLst>
                                          <p:attrName>style.visibility</p:attrName>
                                        </p:attrNameLst>
                                      </p:cBhvr>
                                      <p:to>
                                        <p:strVal val="visible"/>
                                      </p:to>
                                    </p:set>
                                    <p:anim calcmode="lin" valueType="num">
                                      <p:cBhvr>
                                        <p:cTn id="69" dur="5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70" dur="500" fill="hold"/>
                                        <p:tgtEl>
                                          <p:spTgt spid="3">
                                            <p:txEl>
                                              <p:pRg st="15" end="15"/>
                                            </p:txEl>
                                          </p:spTgt>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3">
                                            <p:txEl>
                                              <p:pRg st="16" end="16"/>
                                            </p:txEl>
                                          </p:spTgt>
                                        </p:tgtEl>
                                        <p:attrNameLst>
                                          <p:attrName>style.visibility</p:attrName>
                                        </p:attrNameLst>
                                      </p:cBhvr>
                                      <p:to>
                                        <p:strVal val="visible"/>
                                      </p:to>
                                    </p:set>
                                    <p:animEffect transition="in" filter="blinds(horizontal)">
                                      <p:cBhvr>
                                        <p:cTn id="75" dur="500"/>
                                        <p:tgtEl>
                                          <p:spTgt spid="3">
                                            <p:txEl>
                                              <p:pRg st="16" end="16"/>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7" presetClass="entr" presetSubtype="10" fill="hold" nodeType="clickEffect">
                                  <p:stCondLst>
                                    <p:cond delay="0"/>
                                  </p:stCondLst>
                                  <p:childTnLst>
                                    <p:set>
                                      <p:cBhvr>
                                        <p:cTn id="79" dur="1" fill="hold">
                                          <p:stCondLst>
                                            <p:cond delay="0"/>
                                          </p:stCondLst>
                                        </p:cTn>
                                        <p:tgtEl>
                                          <p:spTgt spid="3">
                                            <p:txEl>
                                              <p:pRg st="17" end="17"/>
                                            </p:txEl>
                                          </p:spTgt>
                                        </p:tgtEl>
                                        <p:attrNameLst>
                                          <p:attrName>style.visibility</p:attrName>
                                        </p:attrNameLst>
                                      </p:cBhvr>
                                      <p:to>
                                        <p:strVal val="visible"/>
                                      </p:to>
                                    </p:set>
                                    <p:anim calcmode="lin" valueType="num">
                                      <p:cBhvr>
                                        <p:cTn id="80" dur="500" fill="hold"/>
                                        <p:tgtEl>
                                          <p:spTgt spid="3">
                                            <p:txEl>
                                              <p:pRg st="17" end="17"/>
                                            </p:txEl>
                                          </p:spTgt>
                                        </p:tgtEl>
                                        <p:attrNameLst>
                                          <p:attrName>ppt_w</p:attrName>
                                        </p:attrNameLst>
                                      </p:cBhvr>
                                      <p:tavLst>
                                        <p:tav tm="0">
                                          <p:val>
                                            <p:fltVal val="0"/>
                                          </p:val>
                                        </p:tav>
                                        <p:tav tm="100000">
                                          <p:val>
                                            <p:strVal val="#ppt_w"/>
                                          </p:val>
                                        </p:tav>
                                      </p:tavLst>
                                    </p:anim>
                                    <p:anim calcmode="lin" valueType="num">
                                      <p:cBhvr>
                                        <p:cTn id="81" dur="500" fill="hold"/>
                                        <p:tgtEl>
                                          <p:spTgt spid="3">
                                            <p:txEl>
                                              <p:pRg st="17" end="1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554480"/>
            <a:ext cx="8686800" cy="3142615"/>
          </a:xfrm>
        </p:spPr>
        <p:txBody>
          <a:bodyPr/>
          <a:p>
            <a:r>
              <a:rPr lang="zh-CN" altLang="en-US"/>
              <a:t>决策树法图解如图7-5所示。</a:t>
            </a:r>
            <a:endParaRPr lang="zh-CN" altLang="en-US"/>
          </a:p>
        </p:txBody>
      </p:sp>
      <p:pic>
        <p:nvPicPr>
          <p:cNvPr id="4" name="图片 3" descr="2"/>
          <p:cNvPicPr>
            <a:picLocks noChangeAspect="1"/>
          </p:cNvPicPr>
          <p:nvPr>
            <p:custDataLst>
              <p:tags r:id="rId1"/>
            </p:custDataLst>
          </p:nvPr>
        </p:nvPicPr>
        <p:blipFill>
          <a:blip r:embed="rId2"/>
          <a:stretch>
            <a:fillRect/>
          </a:stretch>
        </p:blipFill>
        <p:spPr>
          <a:xfrm>
            <a:off x="1534795" y="2098040"/>
            <a:ext cx="5905500" cy="3438525"/>
          </a:xfrm>
          <a:prstGeom prst="rect">
            <a:avLst/>
          </a:prstGeom>
        </p:spPr>
      </p:pic>
      <p:sp>
        <p:nvSpPr>
          <p:cNvPr id="5" name="文本框 4"/>
          <p:cNvSpPr txBox="1"/>
          <p:nvPr/>
        </p:nvSpPr>
        <p:spPr>
          <a:xfrm>
            <a:off x="99695" y="5714365"/>
            <a:ext cx="8943975" cy="368300"/>
          </a:xfrm>
          <a:prstGeom prst="rect">
            <a:avLst/>
          </a:prstGeom>
          <a:noFill/>
        </p:spPr>
        <p:txBody>
          <a:bodyPr wrap="square" rtlCol="0">
            <a:spAutoFit/>
          </a:bodyPr>
          <a:p>
            <a:pPr algn="ctr"/>
            <a:r>
              <a:rPr lang="en-US" altLang="zh-CN"/>
              <a:t> 图7-5 决策树法图解</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p:txBody>
          <a:bodyPr/>
          <a:p>
            <a:r>
              <a:rPr lang="zh-CN" altLang="en-US"/>
              <a:t>(三)不确定型决策方法</a:t>
            </a:r>
            <a:endParaRPr lang="zh-CN" altLang="en-US"/>
          </a:p>
          <a:p>
            <a:r>
              <a:rPr lang="zh-CN" altLang="en-US"/>
              <a:t>    不确定型决策问题的特点与风险型决策问题的特点基本相同，只是无法估计出各种状态出现的概率，只能根据各方案在不同状态下可能获得的损益值，用分析估计的方法决策。在处理不确定型决策问题时，管理人员的主观心理等因素对决策方案的选择影响较大。</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188720"/>
            <a:ext cx="8686800" cy="4891405"/>
          </a:xfrm>
        </p:spPr>
        <p:txBody>
          <a:bodyPr/>
          <a:p>
            <a:r>
              <a:rPr lang="zh-CN" altLang="en-US" sz="1800"/>
              <a:t>下面介绍四种常用的不确定型决策方法。</a:t>
            </a:r>
            <a:endParaRPr lang="zh-CN" altLang="en-US" sz="1800"/>
          </a:p>
          <a:p>
            <a:r>
              <a:rPr lang="zh-CN" altLang="en-US" sz="1600"/>
              <a:t>1. 乐观准则法</a:t>
            </a:r>
            <a:endParaRPr lang="zh-CN" altLang="en-US" sz="1600"/>
          </a:p>
          <a:p>
            <a:r>
              <a:rPr lang="zh-CN" altLang="en-US" sz="1600"/>
              <a:t>    乐观准则是指决策者对客观事实抱乐观态度，总把客观事实想得很顺利，在顺利的情况下寻找一个最好的方案。决策的方法是在给出的决策损益值表中，先从各方案在不同状态下的损益值中选大的，再从这些大的损益值中选最大的，这个损益值所对应的方案就是决策方案。</a:t>
            </a:r>
            <a:endParaRPr lang="zh-CN" altLang="en-US" sz="1600"/>
          </a:p>
          <a:p>
            <a:r>
              <a:rPr lang="zh-CN" altLang="en-US" sz="1600"/>
              <a:t>2. 悲观准则法</a:t>
            </a:r>
            <a:endParaRPr lang="zh-CN" altLang="en-US" sz="1600"/>
          </a:p>
          <a:p>
            <a:r>
              <a:rPr lang="zh-CN" altLang="en-US" sz="1600"/>
              <a:t>    悲观准则是指决策者对客观事实抱悲观态度，总把客观事实想得很不顺利，在不顺利的情况下，寻找一个最好的方案。这是一种不常保险的决策方法，对于那些风险较大的问题，可以采用这种方法。决策的方法是在给出的决策损益值表中，先从各方案在不同状态下的损益值中选小的，再从这些小的损益值中选最大的，这个损益值所对应的方案就是决策方案。</a:t>
            </a:r>
            <a:endParaRPr lang="zh-CN" altLang="en-US" sz="1600"/>
          </a:p>
          <a:p>
            <a:r>
              <a:rPr lang="zh-CN" altLang="en-US" sz="1600"/>
              <a:t>3. 最大最小后悔值法</a:t>
            </a:r>
            <a:endParaRPr lang="zh-CN" altLang="en-US" sz="1600"/>
          </a:p>
          <a:p>
            <a:r>
              <a:rPr lang="zh-CN" altLang="en-US" sz="1600"/>
              <a:t>    后悔值就是在给定的自然状态下，一个方案可能取得的收益值（或损失值）与该状态下的最大收益值（或损失值）的差距。采用后悔值准则决策，首先根据损益值表计算出各方案的后悔值，并列表表示。然后在给出的后悔值表中，先从各方案在不同状态下的后悔值中选大的，再从这些大的后悔值中选最小的，这个后悔值所对应的方案就是决策方案。</a:t>
            </a:r>
            <a:endParaRPr lang="zh-CN" altLang="en-US" sz="1600"/>
          </a:p>
          <a:p>
            <a:r>
              <a:rPr lang="zh-CN" altLang="en-US" sz="1600"/>
              <a:t>4. 机会均等准则</a:t>
            </a:r>
            <a:endParaRPr lang="zh-CN" altLang="en-US" sz="1600"/>
          </a:p>
          <a:p>
            <a:r>
              <a:rPr lang="zh-CN" altLang="en-US" sz="1600"/>
              <a:t>    机会均等准则（又称中庸法）的决策思路是：认为各种状态出现的机会是均等的，如有n种状态，则每种状态发生的概率都是1/n。这种方法实际上是将不确定型决策问题转化为风险型决策问题，再用决策树法进行决策。</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linds(horizontal)">
                                      <p:cBhvr>
                                        <p:cTn id="21" dur="500"/>
                                        <p:tgtEl>
                                          <p:spTgt spid="3">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linds(horizontal)">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linds(horizontal)">
                                      <p:cBhvr>
                                        <p:cTn id="29" dur="500"/>
                                        <p:tgtEl>
                                          <p:spTgt spid="3">
                                            <p:txEl>
                                              <p:pRg st="5" end="5"/>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blinds(horizontal)">
                                      <p:cBhvr>
                                        <p:cTn id="4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145540"/>
            <a:ext cx="8686800" cy="1111885"/>
          </a:xfrm>
        </p:spPr>
        <p:txBody>
          <a:bodyPr/>
          <a:p>
            <a:r>
              <a:rPr lang="en-US" altLang="zh-CN" sz="2400"/>
              <a:t>    </a:t>
            </a:r>
            <a:r>
              <a:rPr lang="zh-CN" altLang="en-US" sz="2400"/>
              <a:t>例题3：某商业企业存在三种可选择的方案:即大批经销、中批经销、小批经销。并且，各种自然状态下的收益值可以事先作出分析，数据如表7-2所示。请根据乐观法、悲观法、后悔值法进行决策。</a:t>
            </a:r>
            <a:endParaRPr lang="zh-CN" altLang="en-US" sz="2400"/>
          </a:p>
          <a:p>
            <a:pPr algn="ctr"/>
            <a:r>
              <a:rPr lang="zh-CN" altLang="en-US" sz="1800"/>
              <a:t>表7-2 各方案在不同情况的选择结果</a:t>
            </a:r>
            <a:endParaRPr lang="zh-CN" altLang="en-US" sz="1800"/>
          </a:p>
        </p:txBody>
      </p:sp>
      <p:graphicFrame>
        <p:nvGraphicFramePr>
          <p:cNvPr id="4" name="表格 3"/>
          <p:cNvGraphicFramePr/>
          <p:nvPr>
            <p:custDataLst>
              <p:tags r:id="rId1"/>
            </p:custDataLst>
          </p:nvPr>
        </p:nvGraphicFramePr>
        <p:xfrm>
          <a:off x="1957070" y="3108960"/>
          <a:ext cx="5102225" cy="2132965"/>
        </p:xfrm>
        <a:graphic>
          <a:graphicData uri="http://schemas.openxmlformats.org/drawingml/2006/table">
            <a:tbl>
              <a:tblPr firstRow="1" bandRow="1">
                <a:tableStyleId>{5940675A-B579-460E-94D1-54222C63F5DA}</a:tableStyleId>
              </a:tblPr>
              <a:tblGrid>
                <a:gridCol w="2054860"/>
                <a:gridCol w="3047365"/>
              </a:tblGrid>
              <a:tr h="424180">
                <a:tc rowSpan="2">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              </a:t>
                      </a:r>
                      <a:r>
                        <a:rPr lang="en-US" sz="1600" b="0">
                          <a:latin typeface="宋体" panose="02010600030101010101" pitchFamily="2" charset="-122"/>
                          <a:ea typeface="宋体" panose="02010600030101010101" pitchFamily="2" charset="-122"/>
                          <a:cs typeface="宋体" panose="02010600030101010101" pitchFamily="2" charset="-122"/>
                        </a:rPr>
                        <a:t>自然状态</a:t>
                      </a:r>
                      <a:endParaRPr lang="en-US" sz="16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6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6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6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行动方案</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各种自然状态下的收益值（万元）</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9502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销路好  销路中等  销路差</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5435">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大批经销</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5.5      5.0      3.5</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353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中批经销</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4.5      3.6      2.5</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小批经销</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4.0      3.8      3.6</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5" name="图片 4"/>
          <p:cNvPicPr/>
          <p:nvPr/>
        </p:nvPicPr>
        <p:blipFill>
          <a:blip r:embed="rId2"/>
          <a:stretch>
            <a:fillRect/>
          </a:stretch>
        </p:blipFill>
        <p:spPr>
          <a:xfrm>
            <a:off x="1957070" y="3108960"/>
            <a:ext cx="2055495" cy="123317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smtClean="0">
                <a:sym typeface="+mn-ea"/>
              </a:rPr>
              <a:t>第四节 决策的方法</a:t>
            </a:r>
            <a:endParaRPr lang="zh-CN" altLang="en-US"/>
          </a:p>
        </p:txBody>
      </p:sp>
      <p:sp>
        <p:nvSpPr>
          <p:cNvPr id="3" name="内容占位符 2"/>
          <p:cNvSpPr>
            <a:spLocks noGrp="1"/>
          </p:cNvSpPr>
          <p:nvPr>
            <p:ph idx="1"/>
          </p:nvPr>
        </p:nvSpPr>
        <p:spPr>
          <a:xfrm>
            <a:off x="304800" y="1554480"/>
            <a:ext cx="8686800" cy="834390"/>
          </a:xfrm>
        </p:spPr>
        <p:txBody>
          <a:bodyPr/>
          <a:p>
            <a:r>
              <a:rPr lang="zh-CN" altLang="en-US" sz="2400"/>
              <a:t>从已知条件看该项决策属于不确定型决策，依据以上所讲，得出结果如表7-3所示：</a:t>
            </a:r>
            <a:endParaRPr lang="zh-CN" altLang="en-US" sz="2400"/>
          </a:p>
        </p:txBody>
      </p:sp>
      <p:sp>
        <p:nvSpPr>
          <p:cNvPr id="100" name="文本框 99"/>
          <p:cNvSpPr txBox="1"/>
          <p:nvPr/>
        </p:nvSpPr>
        <p:spPr>
          <a:xfrm>
            <a:off x="304800" y="2388870"/>
            <a:ext cx="8686800" cy="330835"/>
          </a:xfrm>
          <a:prstGeom prst="rect">
            <a:avLst/>
          </a:prstGeom>
          <a:noFill/>
          <a:ln w="9525">
            <a:noFill/>
          </a:ln>
        </p:spPr>
        <p:txBody>
          <a:bodyPr wrap="square">
            <a:spAutoFit/>
          </a:bodyPr>
          <a:p>
            <a:pPr marL="0" indent="0" algn="ctr"/>
            <a:r>
              <a:rPr lang="en-US" altLang="zh-CN" sz="2400" b="0" baseline="-25000">
                <a:latin typeface="Times New Roman" panose="02020603050405020304" pitchFamily="18" charset="0"/>
                <a:ea typeface="宋体" panose="02010600030101010101" pitchFamily="2" charset="-122"/>
              </a:rPr>
              <a:t>   </a:t>
            </a:r>
            <a:r>
              <a:rPr lang="zh-CN" sz="2400" b="0" baseline="-25000">
                <a:latin typeface="Times New Roman" panose="02020603050405020304" pitchFamily="18" charset="0"/>
                <a:ea typeface="宋体" panose="02010600030101010101" pitchFamily="2" charset="-122"/>
              </a:rPr>
              <a:t>表</a:t>
            </a:r>
            <a:r>
              <a:rPr lang="en-US" sz="2400" b="0" baseline="-25000">
                <a:latin typeface="Times New Roman" panose="02020603050405020304" pitchFamily="18" charset="0"/>
                <a:ea typeface="宋体" panose="02010600030101010101" pitchFamily="2" charset="-122"/>
                <a:cs typeface="Times New Roman" panose="02020603050405020304" pitchFamily="18" charset="0"/>
              </a:rPr>
              <a:t>7-3  </a:t>
            </a:r>
            <a:r>
              <a:rPr lang="zh-CN" sz="2400" b="0" baseline="-25000">
                <a:latin typeface="Times New Roman" panose="02020603050405020304" pitchFamily="18" charset="0"/>
                <a:ea typeface="宋体" panose="02010600030101010101" pitchFamily="2" charset="-122"/>
              </a:rPr>
              <a:t>各方案在不同情况的选择结果</a:t>
            </a:r>
            <a:endParaRPr lang="zh-CN" altLang="en-US" sz="2400" b="0" baseline="-25000">
              <a:latin typeface="Times New Roman" panose="02020603050405020304" pitchFamily="18" charset="0"/>
              <a:ea typeface="宋体" panose="02010600030101010101" pitchFamily="2" charset="-122"/>
            </a:endParaRPr>
          </a:p>
        </p:txBody>
      </p:sp>
      <p:graphicFrame>
        <p:nvGraphicFramePr>
          <p:cNvPr id="4" name="表格 3"/>
          <p:cNvGraphicFramePr/>
          <p:nvPr>
            <p:custDataLst>
              <p:tags r:id="rId1"/>
            </p:custDataLst>
          </p:nvPr>
        </p:nvGraphicFramePr>
        <p:xfrm>
          <a:off x="974090" y="2788920"/>
          <a:ext cx="7329170" cy="3437255"/>
        </p:xfrm>
        <a:graphic>
          <a:graphicData uri="http://schemas.openxmlformats.org/drawingml/2006/table">
            <a:tbl>
              <a:tblPr firstRow="1" bandRow="1">
                <a:tableStyleId>{5940675A-B579-460E-94D1-54222C63F5DA}</a:tableStyleId>
              </a:tblPr>
              <a:tblGrid>
                <a:gridCol w="925830"/>
                <a:gridCol w="2372995"/>
                <a:gridCol w="1057275"/>
                <a:gridCol w="790575"/>
                <a:gridCol w="525780"/>
                <a:gridCol w="528320"/>
                <a:gridCol w="528320"/>
                <a:gridCol w="600075"/>
              </a:tblGrid>
              <a:tr h="572770">
                <a:tc rowSpan="2">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自然状态行动方案</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各种自然状态下收益值（万元）</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乐观法大中取大</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悲观法小中取大</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4">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后悔值法</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85915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销      销      销路      路      路好     中等     差</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好</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中</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差</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最大后悔值</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3405">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大批经销Ⅰ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5.5     5.0     3.5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5.5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3.5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0.1</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0.1</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277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中批经销Ⅱ</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4.5     3.6     2.5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4.5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2.5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宋体" panose="02010600030101010101" pitchFamily="2" charset="-122"/>
                          <a:ea typeface="宋体" panose="02010600030101010101" pitchFamily="2" charset="-122"/>
                          <a:cs typeface="宋体" panose="02010600030101010101" pitchFamily="2" charset="-122"/>
                        </a:rPr>
                        <a:t>1</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1.4</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1.1</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1.4</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277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小批经销Ⅲ</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宋体" panose="02010600030101010101" pitchFamily="2" charset="-122"/>
                          <a:ea typeface="宋体" panose="02010600030101010101" pitchFamily="2" charset="-122"/>
                          <a:cs typeface="宋体" panose="02010600030101010101" pitchFamily="2" charset="-122"/>
                        </a:rPr>
                        <a:t>4.0     3.8     3.6</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4.0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3.6</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1.2</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6385">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 </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最佳方案选择</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Ⅱ</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4">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 calcmode="lin" valueType="num">
                                      <p:cBhvr>
                                        <p:cTn id="12" dur="500" fill="hold"/>
                                        <p:tgtEl>
                                          <p:spTgt spid="100"/>
                                        </p:tgtEl>
                                        <p:attrNameLst>
                                          <p:attrName>ppt_w</p:attrName>
                                        </p:attrNameLst>
                                      </p:cBhvr>
                                      <p:tavLst>
                                        <p:tav tm="0">
                                          <p:val>
                                            <p:fltVal val="0"/>
                                          </p:val>
                                        </p:tav>
                                        <p:tav tm="100000">
                                          <p:val>
                                            <p:strVal val="#ppt_w"/>
                                          </p:val>
                                        </p:tav>
                                      </p:tavLst>
                                    </p:anim>
                                    <p:anim calcmode="lin" valueType="num">
                                      <p:cBhvr>
                                        <p:cTn id="13" dur="500" fill="hold"/>
                                        <p:tgtEl>
                                          <p:spTgt spid="100"/>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p:nvSpPr>
        <p:spPr>
          <a:xfrm rot="1879576">
            <a:off x="1128358" y="-68368"/>
            <a:ext cx="3392512" cy="3770263"/>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p>
            <a:pPr algn="ctr"/>
            <a:r>
              <a:rPr lang="zh-CN" altLang="en-US" sz="239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zh-CN" altLang="en-US" sz="239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标题 1"/>
          <p:cNvSpPr>
            <a:spLocks noGrp="1"/>
          </p:cNvSpPr>
          <p:nvPr>
            <p:ph type="title"/>
          </p:nvPr>
        </p:nvSpPr>
        <p:spPr/>
        <p:txBody>
          <a:bodyPr/>
          <a:p>
            <a:r>
              <a:rPr lang="zh-CN" altLang="en-US"/>
              <a:t>思考题</a:t>
            </a:r>
            <a:endParaRPr lang="zh-CN" altLang="en-US"/>
          </a:p>
        </p:txBody>
      </p:sp>
      <p:sp>
        <p:nvSpPr>
          <p:cNvPr id="3" name="内容占位符 2"/>
          <p:cNvSpPr>
            <a:spLocks noGrp="1"/>
          </p:cNvSpPr>
          <p:nvPr>
            <p:ph idx="1"/>
          </p:nvPr>
        </p:nvSpPr>
        <p:spPr>
          <a:xfrm>
            <a:off x="304800" y="1173480"/>
            <a:ext cx="8686800" cy="5344160"/>
          </a:xfrm>
        </p:spPr>
        <p:txBody>
          <a:bodyPr/>
          <a:p>
            <a:r>
              <a:rPr lang="zh-CN" altLang="en-US" sz="2400"/>
              <a:t>1.如何理解决策的概念？</a:t>
            </a:r>
            <a:endParaRPr lang="zh-CN" altLang="en-US" sz="2400"/>
          </a:p>
          <a:p>
            <a:r>
              <a:rPr lang="zh-CN" altLang="en-US" sz="2400"/>
              <a:t>2.决策应遵循的原则有是什么？</a:t>
            </a:r>
            <a:endParaRPr lang="zh-CN" altLang="en-US" sz="2400"/>
          </a:p>
          <a:p>
            <a:r>
              <a:rPr lang="zh-CN" altLang="en-US" sz="2400"/>
              <a:t>3.决策有哪些主要的理论观点？你是如何理解和评价这些观点的？</a:t>
            </a:r>
            <a:endParaRPr lang="zh-CN" altLang="en-US" sz="2400"/>
          </a:p>
          <a:p>
            <a:r>
              <a:rPr lang="zh-CN" altLang="en-US" sz="2400"/>
              <a:t>4.决策应遵循的基本程序包含哪些主要的步骤？其中需要注意哪些问题？ </a:t>
            </a:r>
            <a:endParaRPr lang="zh-CN" altLang="en-US" sz="2400"/>
          </a:p>
          <a:p>
            <a:r>
              <a:rPr lang="zh-CN" altLang="en-US" sz="2400"/>
              <a:t>5.什么是程序化决策和非程序化决策？为什么高层管理者经常面对的是一些非程序化</a:t>
            </a:r>
            <a:endParaRPr lang="zh-CN" altLang="en-US" sz="2400"/>
          </a:p>
          <a:p>
            <a:r>
              <a:rPr lang="zh-CN" altLang="en-US" sz="2400"/>
              <a:t>决策，而中、基层管理者正好相反？ </a:t>
            </a:r>
            <a:endParaRPr lang="zh-CN" altLang="en-US" sz="2400"/>
          </a:p>
          <a:p>
            <a:r>
              <a:rPr lang="zh-CN" altLang="en-US" sz="2400"/>
              <a:t>6.盈亏平衡分析的基本原理是什么？</a:t>
            </a:r>
            <a:endParaRPr lang="zh-CN" altLang="en-US" sz="2400"/>
          </a:p>
          <a:p>
            <a:r>
              <a:rPr lang="zh-CN" altLang="en-US" sz="2400"/>
              <a:t>7.决策树法包含哪些步骤？</a:t>
            </a:r>
            <a:endParaRPr lang="zh-CN" altLang="en-US" sz="2400"/>
          </a:p>
          <a:p>
            <a:r>
              <a:rPr lang="zh-CN" altLang="en-US" sz="2400"/>
              <a:t>8.非确定型决策方法包括哪些具体方法?基本思路是什么？</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strVal val="#ppt_h"/>
                                          </p:val>
                                        </p:tav>
                                        <p:tav tm="100000">
                                          <p:val>
                                            <p:strVal val="#ppt_h"/>
                                          </p:val>
                                        </p:tav>
                                      </p:tavLst>
                                    </p:anim>
                                  </p:childTnLst>
                                </p:cTn>
                              </p:par>
                              <p:par>
                                <p:cTn id="24" presetID="17" presetClass="entr" presetSubtype="1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3" end="3"/>
                                            </p:txEl>
                                          </p:spTgt>
                                        </p:tgtEl>
                                        <p:attrNameLst>
                                          <p:attrName>ppt_h</p:attrName>
                                        </p:attrNameLst>
                                      </p:cBhvr>
                                      <p:tavLst>
                                        <p:tav tm="0">
                                          <p:val>
                                            <p:strVal val="#ppt_h"/>
                                          </p:val>
                                        </p:tav>
                                        <p:tav tm="100000">
                                          <p:val>
                                            <p:strVal val="#ppt_h"/>
                                          </p:val>
                                        </p:tav>
                                      </p:tavLst>
                                    </p:anim>
                                  </p:childTnLst>
                                </p:cTn>
                              </p:par>
                              <p:par>
                                <p:cTn id="28" presetID="17" presetClass="entr" presetSubtype="1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4" end="4"/>
                                            </p:txEl>
                                          </p:spTgt>
                                        </p:tgtEl>
                                        <p:attrNameLst>
                                          <p:attrName>ppt_h</p:attrName>
                                        </p:attrNameLst>
                                      </p:cBhvr>
                                      <p:tavLst>
                                        <p:tav tm="0">
                                          <p:val>
                                            <p:strVal val="#ppt_h"/>
                                          </p:val>
                                        </p:tav>
                                        <p:tav tm="100000">
                                          <p:val>
                                            <p:strVal val="#ppt_h"/>
                                          </p:val>
                                        </p:tav>
                                      </p:tavLst>
                                    </p:anim>
                                  </p:childTnLst>
                                </p:cTn>
                              </p:par>
                              <p:par>
                                <p:cTn id="32" presetID="17" presetClass="entr" presetSubtype="1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5" end="5"/>
                                            </p:txEl>
                                          </p:spTgt>
                                        </p:tgtEl>
                                        <p:attrNameLst>
                                          <p:attrName>ppt_h</p:attrName>
                                        </p:attrNameLst>
                                      </p:cBhvr>
                                      <p:tavLst>
                                        <p:tav tm="0">
                                          <p:val>
                                            <p:strVal val="#ppt_h"/>
                                          </p:val>
                                        </p:tav>
                                        <p:tav tm="100000">
                                          <p:val>
                                            <p:strVal val="#ppt_h"/>
                                          </p:val>
                                        </p:tav>
                                      </p:tavLst>
                                    </p:anim>
                                  </p:childTnLst>
                                </p:cTn>
                              </p:par>
                              <p:par>
                                <p:cTn id="36" presetID="17" presetClass="entr" presetSubtype="1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p:cTn id="38"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6" end="6"/>
                                            </p:txEl>
                                          </p:spTgt>
                                        </p:tgtEl>
                                        <p:attrNameLst>
                                          <p:attrName>ppt_h</p:attrName>
                                        </p:attrNameLst>
                                      </p:cBhvr>
                                      <p:tavLst>
                                        <p:tav tm="0">
                                          <p:val>
                                            <p:strVal val="#ppt_h"/>
                                          </p:val>
                                        </p:tav>
                                        <p:tav tm="100000">
                                          <p:val>
                                            <p:strVal val="#ppt_h"/>
                                          </p:val>
                                        </p:tav>
                                      </p:tavLst>
                                    </p:anim>
                                  </p:childTnLst>
                                </p:cTn>
                              </p:par>
                              <p:par>
                                <p:cTn id="40" presetID="17" presetClass="entr" presetSubtype="1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strVal val="#ppt_h"/>
                                          </p:val>
                                        </p:tav>
                                        <p:tav tm="100000">
                                          <p:val>
                                            <p:strVal val="#ppt_h"/>
                                          </p:val>
                                        </p:tav>
                                      </p:tavLst>
                                    </p:anim>
                                  </p:childTnLst>
                                </p:cTn>
                              </p:par>
                              <p:par>
                                <p:cTn id="44" presetID="17" presetClass="entr" presetSubtype="10"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 calcmode="lin" valueType="num">
                                      <p:cBhvr>
                                        <p:cTn id="46"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br>
              <a:rPr lang="zh-CN" altLang="en-US" dirty="0" smtClean="0">
                <a:sym typeface="+mn-ea"/>
              </a:rPr>
            </a:br>
            <a:r>
              <a:rPr lang="zh-CN" altLang="en-US" sz="4000" dirty="0" smtClean="0">
                <a:sym typeface="+mn-ea"/>
              </a:rPr>
              <a:t>第一节  决策概述</a:t>
            </a:r>
            <a:br>
              <a:rPr lang="zh-CN" altLang="en-US" dirty="0" smtClean="0"/>
            </a:br>
            <a:br>
              <a:rPr lang="en-US" altLang="zh-CN" dirty="0" smtClean="0"/>
            </a:br>
            <a:endParaRPr lang="zh-CN" altLang="en-US" dirty="0"/>
          </a:p>
        </p:txBody>
      </p:sp>
      <p:sp>
        <p:nvSpPr>
          <p:cNvPr id="6" name="TextBox 5"/>
          <p:cNvSpPr txBox="1"/>
          <p:nvPr/>
        </p:nvSpPr>
        <p:spPr>
          <a:xfrm>
            <a:off x="754380" y="2292350"/>
            <a:ext cx="7466330" cy="1938020"/>
          </a:xfrm>
          <a:prstGeom prst="rect">
            <a:avLst/>
          </a:prstGeom>
          <a:noFill/>
        </p:spPr>
        <p:txBody>
          <a:bodyPr wrap="square" rtlCol="0">
            <a:spAutoFit/>
          </a:bodyPr>
          <a:lstStyle/>
          <a:p>
            <a:r>
              <a:rPr lang="en-US" altLang="zh-CN" sz="2400" dirty="0" smtClean="0">
                <a:latin typeface="华文楷体" panose="02010600040101010101" charset="-122"/>
                <a:ea typeface="华文楷体" panose="02010600040101010101" charset="-122"/>
                <a:cs typeface="华文楷体" panose="02010600040101010101" charset="-122"/>
              </a:rPr>
              <a:t>    </a:t>
            </a:r>
            <a:r>
              <a:rPr lang="zh-CN" altLang="en-US" sz="2400" dirty="0" smtClean="0">
                <a:latin typeface="华文楷体" panose="02010600040101010101" charset="-122"/>
                <a:ea typeface="华文楷体" panose="02010600040101010101" charset="-122"/>
                <a:cs typeface="华文楷体" panose="02010600040101010101" charset="-122"/>
              </a:rPr>
              <a:t>其它的定义有：“决策是从两个以上备选方案中选择一个合理方案的分析判断过程”；“决策是管理者识别问题、解决问题以及利用计划的过程。”“决策是组织或个人为实现某种目标对未来一定时期内有关活动的方向、内容、方式的选择和调整过程”。</a:t>
            </a:r>
            <a:endParaRPr lang="zh-CN" altLang="en-US" sz="2400" dirty="0" smtClean="0">
              <a:latin typeface="华文楷体" panose="02010600040101010101" charset="-122"/>
              <a:ea typeface="华文楷体" panose="02010600040101010101" charset="-122"/>
              <a:cs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自测题</a:t>
            </a:r>
            <a:endParaRPr lang="zh-CN" altLang="en-US"/>
          </a:p>
        </p:txBody>
      </p:sp>
      <p:sp>
        <p:nvSpPr>
          <p:cNvPr id="3" name="内容占位符 2"/>
          <p:cNvSpPr>
            <a:spLocks noGrp="1"/>
          </p:cNvSpPr>
          <p:nvPr>
            <p:ph idx="1"/>
          </p:nvPr>
        </p:nvSpPr>
        <p:spPr>
          <a:xfrm>
            <a:off x="304800" y="1160145"/>
            <a:ext cx="8686800" cy="4919980"/>
          </a:xfrm>
        </p:spPr>
        <p:txBody>
          <a:bodyPr/>
          <a:p>
            <a:r>
              <a:rPr lang="zh-CN" altLang="en-US" sz="2800"/>
              <a:t>一、填充题</a:t>
            </a:r>
            <a:endParaRPr lang="zh-CN" altLang="en-US" sz="2800"/>
          </a:p>
          <a:p>
            <a:r>
              <a:rPr lang="zh-CN" altLang="en-US" sz="1400"/>
              <a:t>1、决策是指为_________。</a:t>
            </a:r>
            <a:endParaRPr lang="zh-CN" altLang="en-US" sz="1400"/>
          </a:p>
          <a:p>
            <a:r>
              <a:rPr lang="zh-CN" altLang="en-US" sz="1400"/>
              <a:t>2、根据西蒙的观点，决策遵循的是_________原则，而不是_________。</a:t>
            </a:r>
            <a:endParaRPr lang="zh-CN" altLang="en-US" sz="1400"/>
          </a:p>
          <a:p>
            <a:r>
              <a:rPr lang="zh-CN" altLang="en-US" sz="1400"/>
              <a:t>3、_________决策旨在实现组织中各环节的高度协调和资源的合理使用。</a:t>
            </a:r>
            <a:endParaRPr lang="zh-CN" altLang="en-US" sz="1400"/>
          </a:p>
          <a:p>
            <a:r>
              <a:rPr lang="zh-CN" altLang="en-US" sz="1400"/>
              <a:t>4、从决策的_________看，可把决策分为集体决策和个人决策。</a:t>
            </a:r>
            <a:endParaRPr lang="zh-CN" altLang="en-US" sz="1400"/>
          </a:p>
          <a:p>
            <a:r>
              <a:rPr lang="zh-CN" altLang="en-US" sz="1400"/>
              <a:t>5、赫伯特·A·西蒙根据问题的性质把决策分为_________和_________。</a:t>
            </a:r>
            <a:endParaRPr lang="zh-CN" altLang="en-US" sz="1400"/>
          </a:p>
          <a:p>
            <a:r>
              <a:rPr lang="zh-CN" altLang="en-US" sz="1400"/>
              <a:t>6、从环境因素的可控程度看，可把决策分为_________、_________和_________。</a:t>
            </a:r>
            <a:endParaRPr lang="zh-CN" altLang="en-US" sz="1400"/>
          </a:p>
          <a:p>
            <a:r>
              <a:rPr lang="zh-CN" altLang="en-US" sz="1400"/>
              <a:t>7、程序化决策涉及的是_________，而非程序化决策涉及的是_________。</a:t>
            </a:r>
            <a:endParaRPr lang="zh-CN" altLang="en-US" sz="1400"/>
          </a:p>
          <a:p>
            <a:r>
              <a:rPr lang="zh-CN" altLang="en-US" sz="1400"/>
              <a:t>8、古典决策理论认为，应该从经济的角度来看待决策问题，即决策的目的在于_________。</a:t>
            </a:r>
            <a:endParaRPr lang="zh-CN" altLang="en-US" sz="1400"/>
          </a:p>
          <a:p>
            <a:r>
              <a:rPr lang="zh-CN" altLang="en-US" sz="1400"/>
              <a:t>9、对古典决策理论的“经济人”假设发难的第一人是赫伯特·A·西蒙，他提出了_________标准和_________原则。</a:t>
            </a:r>
            <a:endParaRPr lang="zh-CN" altLang="en-US" sz="1400"/>
          </a:p>
          <a:p>
            <a:r>
              <a:rPr lang="zh-CN" altLang="en-US" sz="1400"/>
              <a:t>10、行为决策理论抨击了把决策视为定量方法和固定步骤地片面性，主张把决策视为一种_________。</a:t>
            </a:r>
            <a:endParaRPr lang="zh-CN" altLang="en-US" sz="1400"/>
          </a:p>
          <a:p>
            <a:r>
              <a:rPr lang="zh-CN" altLang="en-US" sz="1400"/>
              <a:t>11、除了西蒙的“有限理性”模式，林德布洛姆的_________模式也对“完全理性”模式提出了挑战。</a:t>
            </a:r>
            <a:endParaRPr lang="zh-CN" altLang="en-US" sz="1400"/>
          </a:p>
          <a:p>
            <a:r>
              <a:rPr lang="zh-CN" altLang="en-US" sz="1400"/>
              <a:t>12、西蒙决策理论的核心：_________。</a:t>
            </a:r>
            <a:endParaRPr lang="zh-CN" altLang="en-US" sz="1400"/>
          </a:p>
          <a:p>
            <a:r>
              <a:rPr lang="zh-CN" altLang="en-US" sz="1400"/>
              <a:t>13、决策过程的第一步是_________。</a:t>
            </a:r>
            <a:endParaRPr lang="zh-CN" altLang="en-US" sz="1400"/>
          </a:p>
          <a:p>
            <a:r>
              <a:rPr lang="zh-CN" altLang="en-US" sz="1400"/>
              <a:t>14、美国学者威廉·R·金和大卫·I·克力兰把决策划分为_________决策和_________决策。</a:t>
            </a:r>
            <a:endParaRPr lang="zh-CN" altLang="en-US" sz="1400"/>
          </a:p>
          <a:p>
            <a:r>
              <a:rPr lang="zh-CN" altLang="en-US" sz="1400"/>
              <a:t>15、政策指导矩阵从_________和_________来分析企业各个经营单位的现状和特征。</a:t>
            </a:r>
            <a:endParaRPr lang="zh-CN" altLang="en-US" sz="1400"/>
          </a:p>
          <a:p>
            <a:r>
              <a:rPr lang="zh-CN" altLang="en-US" sz="1400"/>
              <a:t>16、常用的确定型决策方法有_________和_________。</a:t>
            </a:r>
            <a:endParaRPr lang="zh-CN"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1" end="1"/>
                                            </p:txEl>
                                          </p:spTgt>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3" dur="500"/>
                                        <p:tgtEl>
                                          <p:spTgt spid="3">
                                            <p:txEl>
                                              <p:pRg st="2" end="2"/>
                                            </p:txEl>
                                          </p:spTgt>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9" dur="500"/>
                                        <p:tgtEl>
                                          <p:spTgt spid="3">
                                            <p:txEl>
                                              <p:pRg st="3" end="3"/>
                                            </p:txEl>
                                          </p:spTgt>
                                        </p:tgtEl>
                                      </p:cBhvr>
                                    </p:animEffect>
                                  </p:childTnLst>
                                </p:cTn>
                              </p:par>
                              <p:par>
                                <p:cTn id="30" presetID="49" presetClass="entr" presetSubtype="0" decel="10000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5" dur="500"/>
                                        <p:tgtEl>
                                          <p:spTgt spid="3">
                                            <p:txEl>
                                              <p:pRg st="4" end="4"/>
                                            </p:txEl>
                                          </p:spTgt>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0"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41" dur="500"/>
                                        <p:tgtEl>
                                          <p:spTgt spid="3">
                                            <p:txEl>
                                              <p:pRg st="5" end="5"/>
                                            </p:txEl>
                                          </p:spTgt>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p:cTn id="44"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6"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47" dur="500"/>
                                        <p:tgtEl>
                                          <p:spTgt spid="3">
                                            <p:txEl>
                                              <p:pRg st="6" end="6"/>
                                            </p:txEl>
                                          </p:spTgt>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p:cTn id="50"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2" dur="500" fill="hold"/>
                                        <p:tgtEl>
                                          <p:spTgt spid="3">
                                            <p:txEl>
                                              <p:pRg st="7" end="7"/>
                                            </p:txEl>
                                          </p:spTgt>
                                        </p:tgtEl>
                                        <p:attrNameLst>
                                          <p:attrName>style.rotation</p:attrName>
                                        </p:attrNameLst>
                                      </p:cBhvr>
                                      <p:tavLst>
                                        <p:tav tm="0">
                                          <p:val>
                                            <p:fltVal val="360"/>
                                          </p:val>
                                        </p:tav>
                                        <p:tav tm="100000">
                                          <p:val>
                                            <p:fltVal val="0"/>
                                          </p:val>
                                        </p:tav>
                                      </p:tavLst>
                                    </p:anim>
                                    <p:animEffect transition="in" filter="fade">
                                      <p:cBhvr>
                                        <p:cTn id="53" dur="500"/>
                                        <p:tgtEl>
                                          <p:spTgt spid="3">
                                            <p:txEl>
                                              <p:pRg st="7" end="7"/>
                                            </p:txEl>
                                          </p:spTgt>
                                        </p:tgtEl>
                                      </p:cBhvr>
                                    </p:animEffect>
                                  </p:childTnLst>
                                </p:cTn>
                              </p:par>
                              <p:par>
                                <p:cTn id="54" presetID="49" presetClass="entr" presetSubtype="0" decel="100000" fill="hold" nodeType="with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8" dur="500" fill="hold"/>
                                        <p:tgtEl>
                                          <p:spTgt spid="3">
                                            <p:txEl>
                                              <p:pRg st="8" end="8"/>
                                            </p:txEl>
                                          </p:spTgt>
                                        </p:tgtEl>
                                        <p:attrNameLst>
                                          <p:attrName>style.rotation</p:attrName>
                                        </p:attrNameLst>
                                      </p:cBhvr>
                                      <p:tavLst>
                                        <p:tav tm="0">
                                          <p:val>
                                            <p:fltVal val="360"/>
                                          </p:val>
                                        </p:tav>
                                        <p:tav tm="100000">
                                          <p:val>
                                            <p:fltVal val="0"/>
                                          </p:val>
                                        </p:tav>
                                      </p:tavLst>
                                    </p:anim>
                                    <p:animEffect transition="in" filter="fade">
                                      <p:cBhvr>
                                        <p:cTn id="59" dur="500"/>
                                        <p:tgtEl>
                                          <p:spTgt spid="3">
                                            <p:txEl>
                                              <p:pRg st="8" end="8"/>
                                            </p:txEl>
                                          </p:spTgt>
                                        </p:tgtEl>
                                      </p:cBhvr>
                                    </p:animEffect>
                                  </p:childTnLst>
                                </p:cTn>
                              </p:par>
                              <p:par>
                                <p:cTn id="60" presetID="49" presetClass="entr" presetSubtype="0" decel="100000" fill="hold" nodeType="with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 calcmode="lin" valueType="num">
                                      <p:cBhvr>
                                        <p:cTn id="6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9" end="9"/>
                                            </p:txEl>
                                          </p:spTgt>
                                        </p:tgtEl>
                                        <p:attrNameLst>
                                          <p:attrName>ppt_h</p:attrName>
                                        </p:attrNameLst>
                                      </p:cBhvr>
                                      <p:tavLst>
                                        <p:tav tm="0">
                                          <p:val>
                                            <p:fltVal val="0"/>
                                          </p:val>
                                        </p:tav>
                                        <p:tav tm="100000">
                                          <p:val>
                                            <p:strVal val="#ppt_h"/>
                                          </p:val>
                                        </p:tav>
                                      </p:tavLst>
                                    </p:anim>
                                    <p:anim calcmode="lin" valueType="num">
                                      <p:cBhvr>
                                        <p:cTn id="64" dur="500" fill="hold"/>
                                        <p:tgtEl>
                                          <p:spTgt spid="3">
                                            <p:txEl>
                                              <p:pRg st="9" end="9"/>
                                            </p:txEl>
                                          </p:spTgt>
                                        </p:tgtEl>
                                        <p:attrNameLst>
                                          <p:attrName>style.rotation</p:attrName>
                                        </p:attrNameLst>
                                      </p:cBhvr>
                                      <p:tavLst>
                                        <p:tav tm="0">
                                          <p:val>
                                            <p:fltVal val="360"/>
                                          </p:val>
                                        </p:tav>
                                        <p:tav tm="100000">
                                          <p:val>
                                            <p:fltVal val="0"/>
                                          </p:val>
                                        </p:tav>
                                      </p:tavLst>
                                    </p:anim>
                                    <p:animEffect transition="in" filter="fade">
                                      <p:cBhvr>
                                        <p:cTn id="65" dur="500"/>
                                        <p:tgtEl>
                                          <p:spTgt spid="3">
                                            <p:txEl>
                                              <p:pRg st="9" end="9"/>
                                            </p:txEl>
                                          </p:spTgt>
                                        </p:tgtEl>
                                      </p:cBhvr>
                                    </p:animEffect>
                                  </p:childTnLst>
                                </p:cTn>
                              </p:par>
                              <p:par>
                                <p:cTn id="66" presetID="49" presetClass="entr" presetSubtype="0" decel="100000" fill="hold" nodeType="with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p:cTn id="68"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9" dur="5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70" dur="500" fill="hold"/>
                                        <p:tgtEl>
                                          <p:spTgt spid="3">
                                            <p:txEl>
                                              <p:pRg st="10" end="10"/>
                                            </p:txEl>
                                          </p:spTgt>
                                        </p:tgtEl>
                                        <p:attrNameLst>
                                          <p:attrName>style.rotation</p:attrName>
                                        </p:attrNameLst>
                                      </p:cBhvr>
                                      <p:tavLst>
                                        <p:tav tm="0">
                                          <p:val>
                                            <p:fltVal val="360"/>
                                          </p:val>
                                        </p:tav>
                                        <p:tav tm="100000">
                                          <p:val>
                                            <p:fltVal val="0"/>
                                          </p:val>
                                        </p:tav>
                                      </p:tavLst>
                                    </p:anim>
                                    <p:animEffect transition="in" filter="fade">
                                      <p:cBhvr>
                                        <p:cTn id="71" dur="500"/>
                                        <p:tgtEl>
                                          <p:spTgt spid="3">
                                            <p:txEl>
                                              <p:pRg st="10" end="10"/>
                                            </p:txEl>
                                          </p:spTgt>
                                        </p:tgtEl>
                                      </p:cBhvr>
                                    </p:animEffect>
                                  </p:childTnLst>
                                </p:cTn>
                              </p:par>
                              <p:par>
                                <p:cTn id="72" presetID="49" presetClass="entr" presetSubtype="0" decel="100000" fill="hold" nodeType="with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 calcmode="lin" valueType="num">
                                      <p:cBhvr>
                                        <p:cTn id="74"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75" dur="5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76" dur="500" fill="hold"/>
                                        <p:tgtEl>
                                          <p:spTgt spid="3">
                                            <p:txEl>
                                              <p:pRg st="11" end="11"/>
                                            </p:txEl>
                                          </p:spTgt>
                                        </p:tgtEl>
                                        <p:attrNameLst>
                                          <p:attrName>style.rotation</p:attrName>
                                        </p:attrNameLst>
                                      </p:cBhvr>
                                      <p:tavLst>
                                        <p:tav tm="0">
                                          <p:val>
                                            <p:fltVal val="360"/>
                                          </p:val>
                                        </p:tav>
                                        <p:tav tm="100000">
                                          <p:val>
                                            <p:fltVal val="0"/>
                                          </p:val>
                                        </p:tav>
                                      </p:tavLst>
                                    </p:anim>
                                    <p:animEffect transition="in" filter="fade">
                                      <p:cBhvr>
                                        <p:cTn id="77" dur="500"/>
                                        <p:tgtEl>
                                          <p:spTgt spid="3">
                                            <p:txEl>
                                              <p:pRg st="11" end="11"/>
                                            </p:txEl>
                                          </p:spTgt>
                                        </p:tgtEl>
                                      </p:cBhvr>
                                    </p:animEffect>
                                  </p:childTnLst>
                                </p:cTn>
                              </p:par>
                              <p:par>
                                <p:cTn id="78" presetID="49" presetClass="entr" presetSubtype="0" decel="100000" fill="hold" nodeType="withEffect">
                                  <p:stCondLst>
                                    <p:cond delay="0"/>
                                  </p:stCondLst>
                                  <p:childTnLst>
                                    <p:set>
                                      <p:cBhvr>
                                        <p:cTn id="79" dur="1" fill="hold">
                                          <p:stCondLst>
                                            <p:cond delay="0"/>
                                          </p:stCondLst>
                                        </p:cTn>
                                        <p:tgtEl>
                                          <p:spTgt spid="3">
                                            <p:txEl>
                                              <p:pRg st="12" end="12"/>
                                            </p:txEl>
                                          </p:spTgt>
                                        </p:tgtEl>
                                        <p:attrNameLst>
                                          <p:attrName>style.visibility</p:attrName>
                                        </p:attrNameLst>
                                      </p:cBhvr>
                                      <p:to>
                                        <p:strVal val="visible"/>
                                      </p:to>
                                    </p:set>
                                    <p:anim calcmode="lin" valueType="num">
                                      <p:cBhvr>
                                        <p:cTn id="80"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81" dur="5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82" dur="500" fill="hold"/>
                                        <p:tgtEl>
                                          <p:spTgt spid="3">
                                            <p:txEl>
                                              <p:pRg st="12" end="12"/>
                                            </p:txEl>
                                          </p:spTgt>
                                        </p:tgtEl>
                                        <p:attrNameLst>
                                          <p:attrName>style.rotation</p:attrName>
                                        </p:attrNameLst>
                                      </p:cBhvr>
                                      <p:tavLst>
                                        <p:tav tm="0">
                                          <p:val>
                                            <p:fltVal val="360"/>
                                          </p:val>
                                        </p:tav>
                                        <p:tav tm="100000">
                                          <p:val>
                                            <p:fltVal val="0"/>
                                          </p:val>
                                        </p:tav>
                                      </p:tavLst>
                                    </p:anim>
                                    <p:animEffect transition="in" filter="fade">
                                      <p:cBhvr>
                                        <p:cTn id="83" dur="500"/>
                                        <p:tgtEl>
                                          <p:spTgt spid="3">
                                            <p:txEl>
                                              <p:pRg st="12" end="12"/>
                                            </p:txEl>
                                          </p:spTgt>
                                        </p:tgtEl>
                                      </p:cBhvr>
                                    </p:animEffect>
                                  </p:childTnLst>
                                </p:cTn>
                              </p:par>
                              <p:par>
                                <p:cTn id="84" presetID="49" presetClass="entr" presetSubtype="0" decel="100000" fill="hold" nodeType="withEffect">
                                  <p:stCondLst>
                                    <p:cond delay="0"/>
                                  </p:stCondLst>
                                  <p:childTnLst>
                                    <p:set>
                                      <p:cBhvr>
                                        <p:cTn id="85" dur="1" fill="hold">
                                          <p:stCondLst>
                                            <p:cond delay="0"/>
                                          </p:stCondLst>
                                        </p:cTn>
                                        <p:tgtEl>
                                          <p:spTgt spid="3">
                                            <p:txEl>
                                              <p:pRg st="13" end="13"/>
                                            </p:txEl>
                                          </p:spTgt>
                                        </p:tgtEl>
                                        <p:attrNameLst>
                                          <p:attrName>style.visibility</p:attrName>
                                        </p:attrNameLst>
                                      </p:cBhvr>
                                      <p:to>
                                        <p:strVal val="visible"/>
                                      </p:to>
                                    </p:set>
                                    <p:anim calcmode="lin" valueType="num">
                                      <p:cBhvr>
                                        <p:cTn id="86"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87" dur="5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88" dur="500" fill="hold"/>
                                        <p:tgtEl>
                                          <p:spTgt spid="3">
                                            <p:txEl>
                                              <p:pRg st="13" end="13"/>
                                            </p:txEl>
                                          </p:spTgt>
                                        </p:tgtEl>
                                        <p:attrNameLst>
                                          <p:attrName>style.rotation</p:attrName>
                                        </p:attrNameLst>
                                      </p:cBhvr>
                                      <p:tavLst>
                                        <p:tav tm="0">
                                          <p:val>
                                            <p:fltVal val="360"/>
                                          </p:val>
                                        </p:tav>
                                        <p:tav tm="100000">
                                          <p:val>
                                            <p:fltVal val="0"/>
                                          </p:val>
                                        </p:tav>
                                      </p:tavLst>
                                    </p:anim>
                                    <p:animEffect transition="in" filter="fade">
                                      <p:cBhvr>
                                        <p:cTn id="89" dur="500"/>
                                        <p:tgtEl>
                                          <p:spTgt spid="3">
                                            <p:txEl>
                                              <p:pRg st="13" end="13"/>
                                            </p:txEl>
                                          </p:spTgt>
                                        </p:tgtEl>
                                      </p:cBhvr>
                                    </p:animEffect>
                                  </p:childTnLst>
                                </p:cTn>
                              </p:par>
                              <p:par>
                                <p:cTn id="90" presetID="49" presetClass="entr" presetSubtype="0" decel="100000" fill="hold" nodeType="withEffect">
                                  <p:stCondLst>
                                    <p:cond delay="0"/>
                                  </p:stCondLst>
                                  <p:childTnLst>
                                    <p:set>
                                      <p:cBhvr>
                                        <p:cTn id="91" dur="1" fill="hold">
                                          <p:stCondLst>
                                            <p:cond delay="0"/>
                                          </p:stCondLst>
                                        </p:cTn>
                                        <p:tgtEl>
                                          <p:spTgt spid="3">
                                            <p:txEl>
                                              <p:pRg st="14" end="14"/>
                                            </p:txEl>
                                          </p:spTgt>
                                        </p:tgtEl>
                                        <p:attrNameLst>
                                          <p:attrName>style.visibility</p:attrName>
                                        </p:attrNameLst>
                                      </p:cBhvr>
                                      <p:to>
                                        <p:strVal val="visible"/>
                                      </p:to>
                                    </p:set>
                                    <p:anim calcmode="lin" valueType="num">
                                      <p:cBhvr>
                                        <p:cTn id="92"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93" dur="500" fill="hold"/>
                                        <p:tgtEl>
                                          <p:spTgt spid="3">
                                            <p:txEl>
                                              <p:pRg st="14" end="14"/>
                                            </p:txEl>
                                          </p:spTgt>
                                        </p:tgtEl>
                                        <p:attrNameLst>
                                          <p:attrName>ppt_h</p:attrName>
                                        </p:attrNameLst>
                                      </p:cBhvr>
                                      <p:tavLst>
                                        <p:tav tm="0">
                                          <p:val>
                                            <p:fltVal val="0"/>
                                          </p:val>
                                        </p:tav>
                                        <p:tav tm="100000">
                                          <p:val>
                                            <p:strVal val="#ppt_h"/>
                                          </p:val>
                                        </p:tav>
                                      </p:tavLst>
                                    </p:anim>
                                    <p:anim calcmode="lin" valueType="num">
                                      <p:cBhvr>
                                        <p:cTn id="94" dur="500" fill="hold"/>
                                        <p:tgtEl>
                                          <p:spTgt spid="3">
                                            <p:txEl>
                                              <p:pRg st="14" end="14"/>
                                            </p:txEl>
                                          </p:spTgt>
                                        </p:tgtEl>
                                        <p:attrNameLst>
                                          <p:attrName>style.rotation</p:attrName>
                                        </p:attrNameLst>
                                      </p:cBhvr>
                                      <p:tavLst>
                                        <p:tav tm="0">
                                          <p:val>
                                            <p:fltVal val="360"/>
                                          </p:val>
                                        </p:tav>
                                        <p:tav tm="100000">
                                          <p:val>
                                            <p:fltVal val="0"/>
                                          </p:val>
                                        </p:tav>
                                      </p:tavLst>
                                    </p:anim>
                                    <p:animEffect transition="in" filter="fade">
                                      <p:cBhvr>
                                        <p:cTn id="95" dur="500"/>
                                        <p:tgtEl>
                                          <p:spTgt spid="3">
                                            <p:txEl>
                                              <p:pRg st="14" end="14"/>
                                            </p:txEl>
                                          </p:spTgt>
                                        </p:tgtEl>
                                      </p:cBhvr>
                                    </p:animEffect>
                                  </p:childTnLst>
                                </p:cTn>
                              </p:par>
                              <p:par>
                                <p:cTn id="96" presetID="49" presetClass="entr" presetSubtype="0" decel="100000" fill="hold" nodeType="withEffect">
                                  <p:stCondLst>
                                    <p:cond delay="0"/>
                                  </p:stCondLst>
                                  <p:childTnLst>
                                    <p:set>
                                      <p:cBhvr>
                                        <p:cTn id="97" dur="1" fill="hold">
                                          <p:stCondLst>
                                            <p:cond delay="0"/>
                                          </p:stCondLst>
                                        </p:cTn>
                                        <p:tgtEl>
                                          <p:spTgt spid="3">
                                            <p:txEl>
                                              <p:pRg st="15" end="15"/>
                                            </p:txEl>
                                          </p:spTgt>
                                        </p:tgtEl>
                                        <p:attrNameLst>
                                          <p:attrName>style.visibility</p:attrName>
                                        </p:attrNameLst>
                                      </p:cBhvr>
                                      <p:to>
                                        <p:strVal val="visible"/>
                                      </p:to>
                                    </p:set>
                                    <p:anim calcmode="lin" valueType="num">
                                      <p:cBhvr>
                                        <p:cTn id="98" dur="5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99" dur="500" fill="hold"/>
                                        <p:tgtEl>
                                          <p:spTgt spid="3">
                                            <p:txEl>
                                              <p:pRg st="15" end="15"/>
                                            </p:txEl>
                                          </p:spTgt>
                                        </p:tgtEl>
                                        <p:attrNameLst>
                                          <p:attrName>ppt_h</p:attrName>
                                        </p:attrNameLst>
                                      </p:cBhvr>
                                      <p:tavLst>
                                        <p:tav tm="0">
                                          <p:val>
                                            <p:fltVal val="0"/>
                                          </p:val>
                                        </p:tav>
                                        <p:tav tm="100000">
                                          <p:val>
                                            <p:strVal val="#ppt_h"/>
                                          </p:val>
                                        </p:tav>
                                      </p:tavLst>
                                    </p:anim>
                                    <p:anim calcmode="lin" valueType="num">
                                      <p:cBhvr>
                                        <p:cTn id="100" dur="500" fill="hold"/>
                                        <p:tgtEl>
                                          <p:spTgt spid="3">
                                            <p:txEl>
                                              <p:pRg st="15" end="15"/>
                                            </p:txEl>
                                          </p:spTgt>
                                        </p:tgtEl>
                                        <p:attrNameLst>
                                          <p:attrName>style.rotation</p:attrName>
                                        </p:attrNameLst>
                                      </p:cBhvr>
                                      <p:tavLst>
                                        <p:tav tm="0">
                                          <p:val>
                                            <p:fltVal val="360"/>
                                          </p:val>
                                        </p:tav>
                                        <p:tav tm="100000">
                                          <p:val>
                                            <p:fltVal val="0"/>
                                          </p:val>
                                        </p:tav>
                                      </p:tavLst>
                                    </p:anim>
                                    <p:animEffect transition="in" filter="fade">
                                      <p:cBhvr>
                                        <p:cTn id="101" dur="500"/>
                                        <p:tgtEl>
                                          <p:spTgt spid="3">
                                            <p:txEl>
                                              <p:pRg st="15" end="15"/>
                                            </p:txEl>
                                          </p:spTgt>
                                        </p:tgtEl>
                                      </p:cBhvr>
                                    </p:animEffect>
                                  </p:childTnLst>
                                </p:cTn>
                              </p:par>
                              <p:par>
                                <p:cTn id="102" presetID="49" presetClass="entr" presetSubtype="0" decel="100000" fill="hold" nodeType="withEffect">
                                  <p:stCondLst>
                                    <p:cond delay="0"/>
                                  </p:stCondLst>
                                  <p:childTnLst>
                                    <p:set>
                                      <p:cBhvr>
                                        <p:cTn id="103" dur="1" fill="hold">
                                          <p:stCondLst>
                                            <p:cond delay="0"/>
                                          </p:stCondLst>
                                        </p:cTn>
                                        <p:tgtEl>
                                          <p:spTgt spid="3">
                                            <p:txEl>
                                              <p:pRg st="16" end="16"/>
                                            </p:txEl>
                                          </p:spTgt>
                                        </p:tgtEl>
                                        <p:attrNameLst>
                                          <p:attrName>style.visibility</p:attrName>
                                        </p:attrNameLst>
                                      </p:cBhvr>
                                      <p:to>
                                        <p:strVal val="visible"/>
                                      </p:to>
                                    </p:set>
                                    <p:anim calcmode="lin" valueType="num">
                                      <p:cBhvr>
                                        <p:cTn id="104" dur="500" fill="hold"/>
                                        <p:tgtEl>
                                          <p:spTgt spid="3">
                                            <p:txEl>
                                              <p:pRg st="16" end="16"/>
                                            </p:txEl>
                                          </p:spTgt>
                                        </p:tgtEl>
                                        <p:attrNameLst>
                                          <p:attrName>ppt_w</p:attrName>
                                        </p:attrNameLst>
                                      </p:cBhvr>
                                      <p:tavLst>
                                        <p:tav tm="0">
                                          <p:val>
                                            <p:fltVal val="0"/>
                                          </p:val>
                                        </p:tav>
                                        <p:tav tm="100000">
                                          <p:val>
                                            <p:strVal val="#ppt_w"/>
                                          </p:val>
                                        </p:tav>
                                      </p:tavLst>
                                    </p:anim>
                                    <p:anim calcmode="lin" valueType="num">
                                      <p:cBhvr>
                                        <p:cTn id="105" dur="500" fill="hold"/>
                                        <p:tgtEl>
                                          <p:spTgt spid="3">
                                            <p:txEl>
                                              <p:pRg st="16" end="16"/>
                                            </p:txEl>
                                          </p:spTgt>
                                        </p:tgtEl>
                                        <p:attrNameLst>
                                          <p:attrName>ppt_h</p:attrName>
                                        </p:attrNameLst>
                                      </p:cBhvr>
                                      <p:tavLst>
                                        <p:tav tm="0">
                                          <p:val>
                                            <p:fltVal val="0"/>
                                          </p:val>
                                        </p:tav>
                                        <p:tav tm="100000">
                                          <p:val>
                                            <p:strVal val="#ppt_h"/>
                                          </p:val>
                                        </p:tav>
                                      </p:tavLst>
                                    </p:anim>
                                    <p:anim calcmode="lin" valueType="num">
                                      <p:cBhvr>
                                        <p:cTn id="106" dur="500" fill="hold"/>
                                        <p:tgtEl>
                                          <p:spTgt spid="3">
                                            <p:txEl>
                                              <p:pRg st="16" end="16"/>
                                            </p:txEl>
                                          </p:spTgt>
                                        </p:tgtEl>
                                        <p:attrNameLst>
                                          <p:attrName>style.rotation</p:attrName>
                                        </p:attrNameLst>
                                      </p:cBhvr>
                                      <p:tavLst>
                                        <p:tav tm="0">
                                          <p:val>
                                            <p:fltVal val="360"/>
                                          </p:val>
                                        </p:tav>
                                        <p:tav tm="100000">
                                          <p:val>
                                            <p:fltVal val="0"/>
                                          </p:val>
                                        </p:tav>
                                      </p:tavLst>
                                    </p:anim>
                                    <p:animEffect transition="in" filter="fade">
                                      <p:cBhvr>
                                        <p:cTn id="107"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br>
              <a:rPr lang="zh-CN" altLang="en-US" sz="4000">
                <a:sym typeface="+mn-ea"/>
              </a:rPr>
            </a:br>
            <a:r>
              <a:rPr lang="zh-CN" altLang="en-US" sz="4000">
                <a:sym typeface="+mn-ea"/>
              </a:rPr>
              <a:t>自测题</a:t>
            </a:r>
            <a:br>
              <a:rPr lang="zh-CN" altLang="en-US"/>
            </a:br>
            <a:endParaRPr lang="zh-CN" altLang="en-US"/>
          </a:p>
        </p:txBody>
      </p:sp>
      <p:sp>
        <p:nvSpPr>
          <p:cNvPr id="3" name="内容占位符 2"/>
          <p:cNvSpPr>
            <a:spLocks noGrp="1"/>
          </p:cNvSpPr>
          <p:nvPr>
            <p:ph idx="1"/>
          </p:nvPr>
        </p:nvSpPr>
        <p:spPr>
          <a:xfrm>
            <a:off x="304800" y="1294765"/>
            <a:ext cx="8686800" cy="4785360"/>
          </a:xfrm>
        </p:spPr>
        <p:txBody>
          <a:bodyPr/>
          <a:p>
            <a:r>
              <a:rPr lang="zh-CN" altLang="en-US" sz="2800"/>
              <a:t>二、选择题</a:t>
            </a:r>
            <a:endParaRPr lang="zh-CN" altLang="en-US" sz="2800"/>
          </a:p>
          <a:p>
            <a:r>
              <a:rPr lang="zh-CN" altLang="en-US" sz="1600"/>
              <a:t>1、下列选项中不属于企业的短期决策的是_________。</a:t>
            </a:r>
            <a:endParaRPr lang="zh-CN" altLang="en-US" sz="1600"/>
          </a:p>
          <a:p>
            <a:r>
              <a:rPr lang="zh-CN" altLang="en-US" sz="1600"/>
              <a:t>A.投资方向的选择   B.人力资源的开发</a:t>
            </a:r>
            <a:endParaRPr lang="zh-CN" altLang="en-US" sz="1600"/>
          </a:p>
          <a:p>
            <a:r>
              <a:rPr lang="zh-CN" altLang="en-US" sz="1600"/>
              <a:t>C.组织规模的确定   D.企业日常营销</a:t>
            </a:r>
            <a:endParaRPr lang="zh-CN" altLang="en-US" sz="1600"/>
          </a:p>
          <a:p>
            <a:r>
              <a:rPr lang="zh-CN" altLang="en-US" sz="1600"/>
              <a:t>2、_________是日常工作中为提高生产效率、工作效率而作出的决策，牵涉范围较窄，只对组织产生局部影响。</a:t>
            </a:r>
            <a:endParaRPr lang="zh-CN" altLang="en-US" sz="1600"/>
          </a:p>
          <a:p>
            <a:r>
              <a:rPr lang="zh-CN" altLang="en-US" sz="1600"/>
              <a:t>A.战略决策  B.战术决策</a:t>
            </a:r>
            <a:endParaRPr lang="zh-CN" altLang="en-US" sz="1600"/>
          </a:p>
          <a:p>
            <a:r>
              <a:rPr lang="zh-CN" altLang="en-US" sz="1600"/>
              <a:t>C.管理决策  D.业务决策</a:t>
            </a:r>
            <a:endParaRPr lang="zh-CN" altLang="en-US" sz="1600"/>
          </a:p>
          <a:p>
            <a:r>
              <a:rPr lang="zh-CN" altLang="en-US" sz="1600"/>
              <a:t>3、集体决策的缺点包括_________。</a:t>
            </a:r>
            <a:endParaRPr lang="zh-CN" altLang="en-US" sz="1600"/>
          </a:p>
          <a:p>
            <a:r>
              <a:rPr lang="zh-CN" altLang="en-US" sz="1600"/>
              <a:t>A.花费较多的时间      B.产生群体思维</a:t>
            </a:r>
            <a:endParaRPr lang="zh-CN" altLang="en-US" sz="1600"/>
          </a:p>
          <a:p>
            <a:r>
              <a:rPr lang="zh-CN" altLang="en-US" sz="1600"/>
              <a:t>C.产生的备选方案较少  D责任不明</a:t>
            </a:r>
            <a:endParaRPr lang="zh-CN" altLang="en-US" sz="1600"/>
          </a:p>
          <a:p>
            <a:r>
              <a:rPr lang="zh-CN" altLang="en-US" sz="1600"/>
              <a:t>4、下列选项属于例外问题的是_________。</a:t>
            </a:r>
            <a:endParaRPr lang="zh-CN" altLang="en-US" sz="1600"/>
          </a:p>
          <a:p>
            <a:r>
              <a:rPr lang="zh-CN" altLang="en-US" sz="1600"/>
              <a:t>A.组织结构变化     B.重大投资</a:t>
            </a:r>
            <a:endParaRPr lang="zh-CN" altLang="en-US" sz="1600"/>
          </a:p>
          <a:p>
            <a:r>
              <a:rPr lang="zh-CN" altLang="en-US" sz="1600"/>
              <a:t>C.重要的人事任免   D.重大政策的制定</a:t>
            </a:r>
            <a:endParaRPr lang="zh-CN" altLang="en-US" sz="1600"/>
          </a:p>
          <a:p>
            <a:r>
              <a:rPr lang="zh-CN" altLang="en-US" sz="1600"/>
              <a:t>5、决策者只寻求满意结果的原因有_________。</a:t>
            </a:r>
            <a:endParaRPr lang="zh-CN" altLang="en-US" sz="1600"/>
          </a:p>
          <a:p>
            <a:r>
              <a:rPr lang="zh-CN" altLang="en-US" sz="1600"/>
              <a:t>A.只能满足于在现有方案中寻找              B.决策者能力的缺乏</a:t>
            </a:r>
            <a:endParaRPr lang="zh-CN" altLang="en-US" sz="1600"/>
          </a:p>
          <a:p>
            <a:r>
              <a:rPr lang="zh-CN" altLang="en-US" sz="1600"/>
              <a:t>C.选择最佳方案需要花大量的时间和金钱      D.决策者只需要有满意的结果</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3">
                                            <p:txEl>
                                              <p:pRg st="6" end="6"/>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4" dur="500"/>
                                        <p:tgtEl>
                                          <p:spTgt spid="3">
                                            <p:txEl>
                                              <p:pRg st="7" end="7"/>
                                            </p:txEl>
                                          </p:spTgt>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49" dur="500"/>
                                        <p:tgtEl>
                                          <p:spTgt spid="3">
                                            <p:txEl>
                                              <p:pRg st="8" end="8"/>
                                            </p:txEl>
                                          </p:spTgt>
                                        </p:tgtEl>
                                      </p:cBhvr>
                                    </p:animEffect>
                                  </p:childTnLst>
                                </p:cTn>
                              </p:par>
                              <p:par>
                                <p:cTn id="50" presetID="53" presetClass="entr" presetSubtype="16"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p:cTn id="5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4" dur="500"/>
                                        <p:tgtEl>
                                          <p:spTgt spid="3">
                                            <p:txEl>
                                              <p:pRg st="9" end="9"/>
                                            </p:txEl>
                                          </p:spTgt>
                                        </p:tgtEl>
                                      </p:cBhvr>
                                    </p:animEffect>
                                  </p:childTnLst>
                                </p:cTn>
                              </p:par>
                              <p:par>
                                <p:cTn id="55" presetID="53" presetClass="entr" presetSubtype="16" fill="hold" nodeType="with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p:cTn id="57"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59" dur="500"/>
                                        <p:tgtEl>
                                          <p:spTgt spid="3">
                                            <p:txEl>
                                              <p:pRg st="10" end="10"/>
                                            </p:txEl>
                                          </p:spTgt>
                                        </p:tgtEl>
                                      </p:cBhvr>
                                    </p:animEffect>
                                  </p:childTnLst>
                                </p:cTn>
                              </p:par>
                              <p:par>
                                <p:cTn id="60" presetID="53" presetClass="entr" presetSubtype="16" fill="hold" nodeType="with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 calcmode="lin" valueType="num">
                                      <p:cBhvr>
                                        <p:cTn id="62"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64" dur="500"/>
                                        <p:tgtEl>
                                          <p:spTgt spid="3">
                                            <p:txEl>
                                              <p:pRg st="11" end="11"/>
                                            </p:txEl>
                                          </p:spTgt>
                                        </p:tgtEl>
                                      </p:cBhvr>
                                    </p:animEffect>
                                  </p:childTnLst>
                                </p:cTn>
                              </p:par>
                              <p:par>
                                <p:cTn id="65" presetID="53" presetClass="entr" presetSubtype="16" fill="hold" nodeType="with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p:cTn id="67"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8"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69" dur="500"/>
                                        <p:tgtEl>
                                          <p:spTgt spid="3">
                                            <p:txEl>
                                              <p:pRg st="12" end="12"/>
                                            </p:txEl>
                                          </p:spTgt>
                                        </p:tgtEl>
                                      </p:cBhvr>
                                    </p:animEffect>
                                  </p:childTnLst>
                                </p:cTn>
                              </p:par>
                              <p:par>
                                <p:cTn id="70" presetID="53" presetClass="entr" presetSubtype="16" fill="hold" nodeType="with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 calcmode="lin" valueType="num">
                                      <p:cBhvr>
                                        <p:cTn id="72"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73"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74" dur="500"/>
                                        <p:tgtEl>
                                          <p:spTgt spid="3">
                                            <p:txEl>
                                              <p:pRg st="13" end="13"/>
                                            </p:txEl>
                                          </p:spTgt>
                                        </p:tgtEl>
                                      </p:cBhvr>
                                    </p:animEffect>
                                  </p:childTnLst>
                                </p:cTn>
                              </p:par>
                              <p:par>
                                <p:cTn id="75" presetID="53" presetClass="entr" presetSubtype="16" fill="hold" nodeType="with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 calcmode="lin" valueType="num">
                                      <p:cBhvr>
                                        <p:cTn id="77"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78" dur="500" fill="hold"/>
                                        <p:tgtEl>
                                          <p:spTgt spid="3">
                                            <p:txEl>
                                              <p:pRg st="14" end="14"/>
                                            </p:txEl>
                                          </p:spTgt>
                                        </p:tgtEl>
                                        <p:attrNameLst>
                                          <p:attrName>ppt_h</p:attrName>
                                        </p:attrNameLst>
                                      </p:cBhvr>
                                      <p:tavLst>
                                        <p:tav tm="0">
                                          <p:val>
                                            <p:fltVal val="0"/>
                                          </p:val>
                                        </p:tav>
                                        <p:tav tm="100000">
                                          <p:val>
                                            <p:strVal val="#ppt_h"/>
                                          </p:val>
                                        </p:tav>
                                      </p:tavLst>
                                    </p:anim>
                                    <p:animEffect transition="in" filter="fade">
                                      <p:cBhvr>
                                        <p:cTn id="79" dur="500"/>
                                        <p:tgtEl>
                                          <p:spTgt spid="3">
                                            <p:txEl>
                                              <p:pRg st="14" end="14"/>
                                            </p:txEl>
                                          </p:spTgt>
                                        </p:tgtEl>
                                      </p:cBhvr>
                                    </p:animEffect>
                                  </p:childTnLst>
                                </p:cTn>
                              </p:par>
                              <p:par>
                                <p:cTn id="80" presetID="53" presetClass="entr" presetSubtype="16" fill="hold" nodeType="with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 calcmode="lin" valueType="num">
                                      <p:cBhvr>
                                        <p:cTn id="82" dur="5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83" dur="500" fill="hold"/>
                                        <p:tgtEl>
                                          <p:spTgt spid="3">
                                            <p:txEl>
                                              <p:pRg st="15" end="15"/>
                                            </p:txEl>
                                          </p:spTgt>
                                        </p:tgtEl>
                                        <p:attrNameLst>
                                          <p:attrName>ppt_h</p:attrName>
                                        </p:attrNameLst>
                                      </p:cBhvr>
                                      <p:tavLst>
                                        <p:tav tm="0">
                                          <p:val>
                                            <p:fltVal val="0"/>
                                          </p:val>
                                        </p:tav>
                                        <p:tav tm="100000">
                                          <p:val>
                                            <p:strVal val="#ppt_h"/>
                                          </p:val>
                                        </p:tav>
                                      </p:tavLst>
                                    </p:anim>
                                    <p:animEffect transition="in" filter="fade">
                                      <p:cBhvr>
                                        <p:cTn id="84"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p>
        </p:txBody>
      </p:sp>
      <p:sp>
        <p:nvSpPr>
          <p:cNvPr id="3" name="内容占位符 2"/>
          <p:cNvSpPr>
            <a:spLocks noGrp="1"/>
          </p:cNvSpPr>
          <p:nvPr>
            <p:ph idx="1"/>
          </p:nvPr>
        </p:nvSpPr>
        <p:spPr>
          <a:xfrm>
            <a:off x="304800" y="1145540"/>
            <a:ext cx="8686800" cy="4934585"/>
          </a:xfrm>
        </p:spPr>
        <p:txBody>
          <a:bodyPr/>
          <a:p>
            <a:endParaRPr lang="zh-CN" altLang="en-US" sz="1600"/>
          </a:p>
          <a:p>
            <a:r>
              <a:rPr lang="zh-CN" altLang="en-US" sz="1600"/>
              <a:t>6、通过_________等方法可以提出富有创造性的方案。</a:t>
            </a:r>
            <a:endParaRPr lang="zh-CN" altLang="en-US" sz="1600"/>
          </a:p>
          <a:p>
            <a:r>
              <a:rPr lang="zh-CN" altLang="en-US" sz="1600"/>
              <a:t>A.独自思考         B.头脑风暴法</a:t>
            </a:r>
            <a:endParaRPr lang="zh-CN" altLang="en-US" sz="1600"/>
          </a:p>
          <a:p>
            <a:r>
              <a:rPr lang="zh-CN" altLang="en-US" sz="1600"/>
              <a:t>C.名义小组技术     D德尔菲技术</a:t>
            </a:r>
            <a:endParaRPr lang="zh-CN" altLang="en-US" sz="1600"/>
          </a:p>
          <a:p>
            <a:r>
              <a:rPr lang="zh-CN" altLang="en-US" sz="1600"/>
              <a:t>7、过去的决策会影响现在的决策是因为_________。</a:t>
            </a:r>
            <a:endParaRPr lang="zh-CN" altLang="en-US" sz="1600"/>
          </a:p>
          <a:p>
            <a:r>
              <a:rPr lang="zh-CN" altLang="en-US" sz="1600"/>
              <a:t>A.过去的决策是正确的                    B..过去的决策是目前决策的起点</a:t>
            </a:r>
            <a:endParaRPr lang="zh-CN" altLang="en-US" sz="1600"/>
          </a:p>
          <a:p>
            <a:r>
              <a:rPr lang="zh-CN" altLang="en-US" sz="1600"/>
              <a:t>C.过去的决策都是现在的管理者制定的     D.过去的决策给组织内外部的环境带了</a:t>
            </a:r>
            <a:endParaRPr lang="zh-CN" altLang="en-US" sz="1600"/>
          </a:p>
          <a:p>
            <a:r>
              <a:rPr lang="zh-CN" altLang="en-US" sz="1600"/>
              <a:t>某种程度的变化</a:t>
            </a:r>
            <a:endParaRPr lang="zh-CN" altLang="en-US" sz="1600"/>
          </a:p>
          <a:p>
            <a:r>
              <a:rPr lang="zh-CN" altLang="en-US" sz="1600"/>
              <a:t>8、喜好风险的人往往会选取风险程度_________而收益_________的行动方案。_________</a:t>
            </a:r>
            <a:endParaRPr lang="zh-CN" altLang="en-US" sz="1600"/>
          </a:p>
          <a:p>
            <a:r>
              <a:rPr lang="zh-CN" altLang="en-US" sz="1600"/>
              <a:t>A.较高，较高      B.较高，较低</a:t>
            </a:r>
            <a:endParaRPr lang="zh-CN" altLang="en-US" sz="1600"/>
          </a:p>
          <a:p>
            <a:r>
              <a:rPr lang="zh-CN" altLang="en-US" sz="1600"/>
              <a:t>C.较低，较低      D不确定</a:t>
            </a:r>
            <a:endParaRPr lang="zh-CN" altLang="en-US" sz="1600"/>
          </a:p>
          <a:p>
            <a:r>
              <a:rPr lang="zh-CN" altLang="en-US" sz="1600"/>
              <a:t>9、知识敏感型决策是指那些对时间要求_________，而对质量要求_________的决策。_________</a:t>
            </a:r>
            <a:endParaRPr lang="zh-CN" altLang="en-US" sz="1600"/>
          </a:p>
          <a:p>
            <a:r>
              <a:rPr lang="zh-CN" altLang="en-US" sz="1600"/>
              <a:t>A.不高，较高       B.较高，也较高</a:t>
            </a:r>
            <a:endParaRPr lang="zh-CN" altLang="en-US" sz="1600"/>
          </a:p>
          <a:p>
            <a:r>
              <a:rPr lang="zh-CN" altLang="en-US" sz="1600"/>
              <a:t>C.较高，不高       D不高，也不高</a:t>
            </a:r>
            <a:endParaRPr lang="zh-CN" altLang="en-US" sz="1600"/>
          </a:p>
          <a:p>
            <a:r>
              <a:rPr lang="zh-CN" altLang="en-US" sz="1600"/>
              <a:t>10、头脑风暴法实施的原则有_________。</a:t>
            </a:r>
            <a:endParaRPr lang="zh-CN" altLang="en-US" sz="1600"/>
          </a:p>
          <a:p>
            <a:r>
              <a:rPr lang="zh-CN" altLang="en-US" sz="1600"/>
              <a:t>A.对别人的建议不作任何评价       B.建议越多越好，想到什么就说什么</a:t>
            </a:r>
            <a:endParaRPr lang="zh-CN" altLang="en-US" sz="1600"/>
          </a:p>
          <a:p>
            <a:r>
              <a:rPr lang="zh-CN" altLang="en-US" sz="1600"/>
              <a:t>C.鼓励每个人独立思考             D可以补充和完善已有的建议使它更具说服力</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9" dur="500"/>
                                        <p:tgtEl>
                                          <p:spTgt spid="3">
                                            <p:txEl>
                                              <p:pRg st="5" end="5"/>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p:cTn id="3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9" dur="500"/>
                                        <p:tgtEl>
                                          <p:spTgt spid="3">
                                            <p:txEl>
                                              <p:pRg st="7" end="7"/>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p:cTn id="42"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44" dur="500"/>
                                        <p:tgtEl>
                                          <p:spTgt spid="3">
                                            <p:txEl>
                                              <p:pRg st="8" end="8"/>
                                            </p:txEl>
                                          </p:spTgt>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p:cTn id="47"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49" dur="500"/>
                                        <p:tgtEl>
                                          <p:spTgt spid="3">
                                            <p:txEl>
                                              <p:pRg st="9" end="9"/>
                                            </p:txEl>
                                          </p:spTgt>
                                        </p:tgtEl>
                                      </p:cBhvr>
                                    </p:animEffect>
                                  </p:childTnLst>
                                </p:cTn>
                              </p:par>
                              <p:par>
                                <p:cTn id="50" presetID="53" presetClass="entr" presetSubtype="16" fill="hold"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p:cTn id="52"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54" dur="500"/>
                                        <p:tgtEl>
                                          <p:spTgt spid="3">
                                            <p:txEl>
                                              <p:pRg st="10" end="10"/>
                                            </p:txEl>
                                          </p:spTgt>
                                        </p:tgtEl>
                                      </p:cBhvr>
                                    </p:animEffect>
                                  </p:childTnLst>
                                </p:cTn>
                              </p:par>
                              <p:par>
                                <p:cTn id="55" presetID="53" presetClass="entr" presetSubtype="16" fill="hold" nodeType="with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p:cTn id="57"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59" dur="500"/>
                                        <p:tgtEl>
                                          <p:spTgt spid="3">
                                            <p:txEl>
                                              <p:pRg st="11" end="11"/>
                                            </p:txEl>
                                          </p:spTgt>
                                        </p:tgtEl>
                                      </p:cBhvr>
                                    </p:animEffect>
                                  </p:childTnLst>
                                </p:cTn>
                              </p:par>
                              <p:par>
                                <p:cTn id="60" presetID="53" presetClass="entr" presetSubtype="16" fill="hold" nodeType="with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p:cTn id="62"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64" dur="500"/>
                                        <p:tgtEl>
                                          <p:spTgt spid="3">
                                            <p:txEl>
                                              <p:pRg st="12" end="12"/>
                                            </p:txEl>
                                          </p:spTgt>
                                        </p:tgtEl>
                                      </p:cBhvr>
                                    </p:animEffect>
                                  </p:childTnLst>
                                </p:cTn>
                              </p:par>
                              <p:par>
                                <p:cTn id="65" presetID="53" presetClass="entr" presetSubtype="16" fill="hold" nodeType="with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p:cTn id="67"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68"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69" dur="500"/>
                                        <p:tgtEl>
                                          <p:spTgt spid="3">
                                            <p:txEl>
                                              <p:pRg st="13" end="13"/>
                                            </p:txEl>
                                          </p:spTgt>
                                        </p:tgtEl>
                                      </p:cBhvr>
                                    </p:animEffect>
                                  </p:childTnLst>
                                </p:cTn>
                              </p:par>
                              <p:par>
                                <p:cTn id="70" presetID="53" presetClass="entr" presetSubtype="16" fill="hold" nodeType="with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 calcmode="lin" valueType="num">
                                      <p:cBhvr>
                                        <p:cTn id="72"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73" dur="500" fill="hold"/>
                                        <p:tgtEl>
                                          <p:spTgt spid="3">
                                            <p:txEl>
                                              <p:pRg st="14" end="14"/>
                                            </p:txEl>
                                          </p:spTgt>
                                        </p:tgtEl>
                                        <p:attrNameLst>
                                          <p:attrName>ppt_h</p:attrName>
                                        </p:attrNameLst>
                                      </p:cBhvr>
                                      <p:tavLst>
                                        <p:tav tm="0">
                                          <p:val>
                                            <p:fltVal val="0"/>
                                          </p:val>
                                        </p:tav>
                                        <p:tav tm="100000">
                                          <p:val>
                                            <p:strVal val="#ppt_h"/>
                                          </p:val>
                                        </p:tav>
                                      </p:tavLst>
                                    </p:anim>
                                    <p:animEffect transition="in" filter="fade">
                                      <p:cBhvr>
                                        <p:cTn id="74" dur="500"/>
                                        <p:tgtEl>
                                          <p:spTgt spid="3">
                                            <p:txEl>
                                              <p:pRg st="14" end="14"/>
                                            </p:txEl>
                                          </p:spTgt>
                                        </p:tgtEl>
                                      </p:cBhvr>
                                    </p:animEffect>
                                  </p:childTnLst>
                                </p:cTn>
                              </p:par>
                              <p:par>
                                <p:cTn id="75" presetID="53" presetClass="entr" presetSubtype="16" fill="hold" nodeType="withEffect">
                                  <p:stCondLst>
                                    <p:cond delay="0"/>
                                  </p:stCondLst>
                                  <p:childTnLst>
                                    <p:set>
                                      <p:cBhvr>
                                        <p:cTn id="76" dur="1" fill="hold">
                                          <p:stCondLst>
                                            <p:cond delay="0"/>
                                          </p:stCondLst>
                                        </p:cTn>
                                        <p:tgtEl>
                                          <p:spTgt spid="3">
                                            <p:txEl>
                                              <p:pRg st="15" end="15"/>
                                            </p:txEl>
                                          </p:spTgt>
                                        </p:tgtEl>
                                        <p:attrNameLst>
                                          <p:attrName>style.visibility</p:attrName>
                                        </p:attrNameLst>
                                      </p:cBhvr>
                                      <p:to>
                                        <p:strVal val="visible"/>
                                      </p:to>
                                    </p:set>
                                    <p:anim calcmode="lin" valueType="num">
                                      <p:cBhvr>
                                        <p:cTn id="77" dur="5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78" dur="500" fill="hold"/>
                                        <p:tgtEl>
                                          <p:spTgt spid="3">
                                            <p:txEl>
                                              <p:pRg st="15" end="15"/>
                                            </p:txEl>
                                          </p:spTgt>
                                        </p:tgtEl>
                                        <p:attrNameLst>
                                          <p:attrName>ppt_h</p:attrName>
                                        </p:attrNameLst>
                                      </p:cBhvr>
                                      <p:tavLst>
                                        <p:tav tm="0">
                                          <p:val>
                                            <p:fltVal val="0"/>
                                          </p:val>
                                        </p:tav>
                                        <p:tav tm="100000">
                                          <p:val>
                                            <p:strVal val="#ppt_h"/>
                                          </p:val>
                                        </p:tav>
                                      </p:tavLst>
                                    </p:anim>
                                    <p:animEffect transition="in" filter="fade">
                                      <p:cBhvr>
                                        <p:cTn id="79" dur="500"/>
                                        <p:tgtEl>
                                          <p:spTgt spid="3">
                                            <p:txEl>
                                              <p:pRg st="15" end="15"/>
                                            </p:txEl>
                                          </p:spTgt>
                                        </p:tgtEl>
                                      </p:cBhvr>
                                    </p:animEffect>
                                  </p:childTnLst>
                                </p:cTn>
                              </p:par>
                              <p:par>
                                <p:cTn id="80" presetID="53" presetClass="entr" presetSubtype="16" fill="hold" nodeType="withEffect">
                                  <p:stCondLst>
                                    <p:cond delay="0"/>
                                  </p:stCondLst>
                                  <p:childTnLst>
                                    <p:set>
                                      <p:cBhvr>
                                        <p:cTn id="81" dur="1" fill="hold">
                                          <p:stCondLst>
                                            <p:cond delay="0"/>
                                          </p:stCondLst>
                                        </p:cTn>
                                        <p:tgtEl>
                                          <p:spTgt spid="3">
                                            <p:txEl>
                                              <p:pRg st="16" end="16"/>
                                            </p:txEl>
                                          </p:spTgt>
                                        </p:tgtEl>
                                        <p:attrNameLst>
                                          <p:attrName>style.visibility</p:attrName>
                                        </p:attrNameLst>
                                      </p:cBhvr>
                                      <p:to>
                                        <p:strVal val="visible"/>
                                      </p:to>
                                    </p:set>
                                    <p:anim calcmode="lin" valueType="num">
                                      <p:cBhvr>
                                        <p:cTn id="82" dur="500" fill="hold"/>
                                        <p:tgtEl>
                                          <p:spTgt spid="3">
                                            <p:txEl>
                                              <p:pRg st="16" end="16"/>
                                            </p:txEl>
                                          </p:spTgt>
                                        </p:tgtEl>
                                        <p:attrNameLst>
                                          <p:attrName>ppt_w</p:attrName>
                                        </p:attrNameLst>
                                      </p:cBhvr>
                                      <p:tavLst>
                                        <p:tav tm="0">
                                          <p:val>
                                            <p:fltVal val="0"/>
                                          </p:val>
                                        </p:tav>
                                        <p:tav tm="100000">
                                          <p:val>
                                            <p:strVal val="#ppt_w"/>
                                          </p:val>
                                        </p:tav>
                                      </p:tavLst>
                                    </p:anim>
                                    <p:anim calcmode="lin" valueType="num">
                                      <p:cBhvr>
                                        <p:cTn id="83" dur="500" fill="hold"/>
                                        <p:tgtEl>
                                          <p:spTgt spid="3">
                                            <p:txEl>
                                              <p:pRg st="16" end="16"/>
                                            </p:txEl>
                                          </p:spTgt>
                                        </p:tgtEl>
                                        <p:attrNameLst>
                                          <p:attrName>ppt_h</p:attrName>
                                        </p:attrNameLst>
                                      </p:cBhvr>
                                      <p:tavLst>
                                        <p:tav tm="0">
                                          <p:val>
                                            <p:fltVal val="0"/>
                                          </p:val>
                                        </p:tav>
                                        <p:tav tm="100000">
                                          <p:val>
                                            <p:strVal val="#ppt_h"/>
                                          </p:val>
                                        </p:tav>
                                      </p:tavLst>
                                    </p:anim>
                                    <p:animEffect transition="in" filter="fade">
                                      <p:cBhvr>
                                        <p:cTn id="84"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p>
        </p:txBody>
      </p:sp>
      <p:sp>
        <p:nvSpPr>
          <p:cNvPr id="3" name="内容占位符 2"/>
          <p:cNvSpPr>
            <a:spLocks noGrp="1"/>
          </p:cNvSpPr>
          <p:nvPr>
            <p:ph idx="1"/>
          </p:nvPr>
        </p:nvSpPr>
        <p:spPr/>
        <p:txBody>
          <a:bodyPr/>
          <a:p>
            <a:r>
              <a:rPr lang="zh-CN" altLang="en-US" sz="1600"/>
              <a:t>11、在经营单位组合分析法中，具有较高业务增长率和较低市场占有率的经营单位是_________。</a:t>
            </a:r>
            <a:endParaRPr lang="zh-CN" altLang="en-US" sz="1600"/>
          </a:p>
          <a:p>
            <a:r>
              <a:rPr lang="zh-CN" altLang="en-US" sz="1600"/>
              <a:t>A.金牛     B.明星</a:t>
            </a:r>
            <a:endParaRPr lang="zh-CN" altLang="en-US" sz="1600"/>
          </a:p>
          <a:p>
            <a:r>
              <a:rPr lang="zh-CN" altLang="en-US" sz="1600"/>
              <a:t>C.幼童     D瘦狗</a:t>
            </a:r>
            <a:endParaRPr lang="zh-CN" altLang="en-US" sz="1600"/>
          </a:p>
          <a:p>
            <a:r>
              <a:rPr lang="zh-CN" altLang="en-US" sz="1600"/>
              <a:t>12、保本产量是_________和_________交点所对应的产量。_________</a:t>
            </a:r>
            <a:endParaRPr lang="zh-CN" altLang="en-US" sz="1600"/>
          </a:p>
          <a:p>
            <a:r>
              <a:rPr lang="zh-CN" altLang="en-US" sz="1600"/>
              <a:t>A.总固定成本曲线，总成本曲线       B.总收入曲线，总成本曲线</a:t>
            </a:r>
            <a:endParaRPr lang="zh-CN" altLang="en-US" sz="1600"/>
          </a:p>
          <a:p>
            <a:r>
              <a:rPr lang="zh-CN" altLang="en-US" sz="1600"/>
              <a:t>C.总固定成本曲线，总收入曲线       D总变动成本，总收入曲线</a:t>
            </a:r>
            <a:endParaRPr lang="zh-CN" altLang="en-US" sz="1600"/>
          </a:p>
          <a:p>
            <a:r>
              <a:rPr lang="zh-CN" altLang="en-US" sz="1600"/>
              <a:t>13、常用的不确定型决策方法有_________。</a:t>
            </a:r>
            <a:endParaRPr lang="zh-CN" altLang="en-US" sz="1600"/>
          </a:p>
          <a:p>
            <a:r>
              <a:rPr lang="zh-CN" altLang="en-US" sz="1600"/>
              <a:t>A.小中取大法      B.大中取大法</a:t>
            </a:r>
            <a:endParaRPr lang="zh-CN" altLang="en-US" sz="1600"/>
          </a:p>
          <a:p>
            <a:r>
              <a:rPr lang="zh-CN" altLang="en-US" sz="1600"/>
              <a:t>C.大中取小法      D最小最大后悔值法</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3">
                                            <p:txEl>
                                              <p:pRg st="6" end="6"/>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4" dur="500"/>
                                        <p:tgtEl>
                                          <p:spTgt spid="3">
                                            <p:txEl>
                                              <p:pRg st="7" end="7"/>
                                            </p:txEl>
                                          </p:spTgt>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4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p>
        </p:txBody>
      </p:sp>
      <p:sp>
        <p:nvSpPr>
          <p:cNvPr id="3" name="内容占位符 2"/>
          <p:cNvSpPr>
            <a:spLocks noGrp="1"/>
          </p:cNvSpPr>
          <p:nvPr>
            <p:ph idx="1"/>
          </p:nvPr>
        </p:nvSpPr>
        <p:spPr/>
        <p:txBody>
          <a:bodyPr/>
          <a:p>
            <a:r>
              <a:rPr lang="zh-CN" altLang="en-US"/>
              <a:t>三、简答题</a:t>
            </a:r>
            <a:endParaRPr lang="zh-CN" altLang="en-US"/>
          </a:p>
          <a:p>
            <a:r>
              <a:rPr lang="zh-CN" altLang="en-US"/>
              <a:t>1、如何理解决策的定义？</a:t>
            </a:r>
            <a:endParaRPr lang="zh-CN" altLang="en-US"/>
          </a:p>
          <a:p>
            <a:r>
              <a:rPr lang="zh-CN" altLang="en-US"/>
              <a:t>2、集体决策的优点有哪些？</a:t>
            </a:r>
            <a:endParaRPr lang="zh-CN" altLang="en-US"/>
          </a:p>
          <a:p>
            <a:r>
              <a:rPr lang="zh-CN" altLang="en-US"/>
              <a:t>3、什么叫风险型决策？</a:t>
            </a:r>
            <a:endParaRPr lang="zh-CN" altLang="en-US"/>
          </a:p>
          <a:p>
            <a:r>
              <a:rPr lang="zh-CN" altLang="en-US"/>
              <a:t>4、古典决策理论的主要内容是什么？</a:t>
            </a:r>
            <a:endParaRPr lang="zh-CN" altLang="en-US"/>
          </a:p>
          <a:p>
            <a:r>
              <a:rPr lang="zh-CN" altLang="en-US"/>
              <a:t>5、什么叫量本利分析法？</a:t>
            </a:r>
            <a:endParaRPr lang="zh-CN" altLang="en-US"/>
          </a:p>
          <a:p>
            <a:r>
              <a:rPr lang="zh-CN" altLang="en-US"/>
              <a:t>6、德尔菲技术运用的关键是什么？</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5" dur="500"/>
                                        <p:tgtEl>
                                          <p:spTgt spid="3">
                                            <p:txEl>
                                              <p:pRg st="1" end="1"/>
                                            </p:txEl>
                                          </p:spTgt>
                                        </p:tgtEl>
                                      </p:cBhvr>
                                    </p:animEffect>
                                  </p:childTnLst>
                                </p:cTn>
                              </p:par>
                              <p:par>
                                <p:cTn id="16" presetID="49" presetClass="entr" presetSubtype="0" decel="10000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1" dur="500"/>
                                        <p:tgtEl>
                                          <p:spTgt spid="3">
                                            <p:txEl>
                                              <p:pRg st="2" end="2"/>
                                            </p:txEl>
                                          </p:spTgt>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7" dur="500"/>
                                        <p:tgtEl>
                                          <p:spTgt spid="3">
                                            <p:txEl>
                                              <p:pRg st="3" end="3"/>
                                            </p:txEl>
                                          </p:spTgt>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3" dur="500"/>
                                        <p:tgtEl>
                                          <p:spTgt spid="3">
                                            <p:txEl>
                                              <p:pRg st="4" end="4"/>
                                            </p:txEl>
                                          </p:spTgt>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8"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39" dur="500"/>
                                        <p:tgtEl>
                                          <p:spTgt spid="3">
                                            <p:txEl>
                                              <p:pRg st="5" end="5"/>
                                            </p:txEl>
                                          </p:spTgt>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4"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自测题</a:t>
            </a:r>
            <a:endParaRPr lang="zh-CN" altLang="en-US"/>
          </a:p>
        </p:txBody>
      </p:sp>
      <p:sp>
        <p:nvSpPr>
          <p:cNvPr id="3" name="内容占位符 2"/>
          <p:cNvSpPr>
            <a:spLocks noGrp="1"/>
          </p:cNvSpPr>
          <p:nvPr>
            <p:ph idx="1"/>
          </p:nvPr>
        </p:nvSpPr>
        <p:spPr/>
        <p:txBody>
          <a:bodyPr/>
          <a:p>
            <a:r>
              <a:rPr lang="zh-CN" altLang="en-US"/>
              <a:t>四、问答题</a:t>
            </a:r>
            <a:endParaRPr lang="zh-CN" altLang="en-US"/>
          </a:p>
          <a:p>
            <a:r>
              <a:rPr lang="zh-CN" altLang="en-US"/>
              <a:t>1、如何理解决策遵循的是满意原则，而不是最优原则？</a:t>
            </a:r>
            <a:endParaRPr lang="zh-CN" altLang="en-US"/>
          </a:p>
          <a:p>
            <a:r>
              <a:rPr lang="zh-CN" altLang="en-US"/>
              <a:t>2、决策有哪些特点？</a:t>
            </a:r>
            <a:endParaRPr lang="zh-CN" altLang="en-US"/>
          </a:p>
          <a:p>
            <a:r>
              <a:rPr lang="zh-CN" altLang="en-US"/>
              <a:t>3、行为决策理论的主要内容是什么？</a:t>
            </a:r>
            <a:endParaRPr lang="zh-CN" altLang="en-US"/>
          </a:p>
          <a:p>
            <a:r>
              <a:rPr lang="zh-CN" altLang="en-US"/>
              <a:t>4、简述决策的过程。</a:t>
            </a:r>
            <a:endParaRPr lang="zh-CN" altLang="en-US"/>
          </a:p>
          <a:p>
            <a:r>
              <a:rPr lang="zh-CN" altLang="en-US"/>
              <a:t>5、决策的影响因素有哪些？</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04800" y="1554480"/>
            <a:ext cx="8686800" cy="2226310"/>
          </a:xfrm>
        </p:spPr>
        <p:txBody>
          <a:bodyPr/>
          <a:p>
            <a:r>
              <a:rPr lang="zh-CN" altLang="en-US" sz="1600"/>
              <a:t>五、计算题</a:t>
            </a:r>
            <a:endParaRPr lang="zh-CN" altLang="en-US" sz="1600"/>
          </a:p>
          <a:p>
            <a:r>
              <a:rPr lang="zh-CN" altLang="en-US" sz="1600"/>
              <a:t>某公司准备同时扩大生产规模并对原有产品的部分零件进行更新，现有三种方案可以</a:t>
            </a:r>
            <a:endParaRPr lang="zh-CN" altLang="en-US" sz="1600"/>
          </a:p>
          <a:p>
            <a:r>
              <a:rPr lang="zh-CN" altLang="en-US" sz="1600"/>
              <a:t>选择：</a:t>
            </a:r>
            <a:endParaRPr lang="zh-CN" altLang="en-US" sz="1600"/>
          </a:p>
          <a:p>
            <a:r>
              <a:rPr lang="zh-CN" altLang="en-US" sz="1600"/>
              <a:t>A方案：聘请技术专家、更新生产设备，一次性投入500万元；</a:t>
            </a:r>
            <a:endParaRPr lang="zh-CN" altLang="en-US" sz="1600"/>
          </a:p>
          <a:p>
            <a:r>
              <a:rPr lang="zh-CN" altLang="en-US" sz="1600"/>
              <a:t>B方案：进行员工培训，并更新生产设备，投入300万元；</a:t>
            </a:r>
            <a:endParaRPr lang="zh-CN" altLang="en-US" sz="1600"/>
          </a:p>
          <a:p>
            <a:r>
              <a:rPr lang="zh-CN" altLang="en-US" sz="1600"/>
              <a:t>C方案：更新生产设备，投入100万元。</a:t>
            </a:r>
            <a:endParaRPr lang="zh-CN" altLang="en-US" sz="1600"/>
          </a:p>
          <a:p>
            <a:r>
              <a:rPr lang="zh-CN" altLang="en-US" sz="1600"/>
              <a:t>这三种方案在销量不同时，预测产品的利润及各种自然状况的概率如下表所示：</a:t>
            </a:r>
            <a:endParaRPr lang="zh-CN" altLang="en-US" sz="1600"/>
          </a:p>
          <a:p>
            <a:r>
              <a:rPr lang="zh-CN" altLang="en-US" sz="1600"/>
              <a:t>                                                                                                                                        单位：万元</a:t>
            </a:r>
            <a:endParaRPr lang="zh-CN" altLang="en-US" sz="1600"/>
          </a:p>
        </p:txBody>
      </p:sp>
      <p:graphicFrame>
        <p:nvGraphicFramePr>
          <p:cNvPr id="19" name="表格 18"/>
          <p:cNvGraphicFramePr/>
          <p:nvPr>
            <p:custDataLst>
              <p:tags r:id="rId1"/>
            </p:custDataLst>
          </p:nvPr>
        </p:nvGraphicFramePr>
        <p:xfrm>
          <a:off x="1231900" y="3937000"/>
          <a:ext cx="6553200" cy="1824355"/>
        </p:xfrm>
        <a:graphic>
          <a:graphicData uri="http://schemas.openxmlformats.org/drawingml/2006/table">
            <a:tbl>
              <a:tblPr firstRow="1" bandRow="1">
                <a:tableStyleId>{5C22544A-7EE6-4342-B048-85BDC9FD1C3A}</a:tableStyleId>
              </a:tblPr>
              <a:tblGrid>
                <a:gridCol w="1638300"/>
                <a:gridCol w="1638300"/>
                <a:gridCol w="1638300"/>
                <a:gridCol w="1638300"/>
              </a:tblGrid>
              <a:tr h="654685">
                <a:tc>
                  <a:txBody>
                    <a:bodyPr/>
                    <a:p>
                      <a:pPr>
                        <a:buNone/>
                      </a:pPr>
                      <a:r>
                        <a:rPr lang="en-US" altLang="zh-CN"/>
                        <a:t>         </a:t>
                      </a:r>
                      <a:r>
                        <a:rPr lang="zh-CN" altLang="en-US"/>
                        <a:t>销路情况方案</a:t>
                      </a:r>
                      <a:endParaRPr lang="zh-CN" altLang="en-US"/>
                    </a:p>
                  </a:txBody>
                  <a:tcPr/>
                </a:tc>
                <a:tc>
                  <a:txBody>
                    <a:bodyPr/>
                    <a:p>
                      <a:pPr algn="ctr">
                        <a:buNone/>
                      </a:pPr>
                      <a:r>
                        <a:rPr lang="zh-CN" altLang="en-US"/>
                        <a:t>销路好</a:t>
                      </a:r>
                      <a:endParaRPr lang="zh-CN" altLang="en-US"/>
                    </a:p>
                    <a:p>
                      <a:pPr algn="ctr">
                        <a:buNone/>
                      </a:pPr>
                      <a:r>
                        <a:rPr lang="zh-CN" altLang="en-US"/>
                        <a:t>（</a:t>
                      </a:r>
                      <a:r>
                        <a:rPr lang="en-US" altLang="zh-CN"/>
                        <a:t>0.5</a:t>
                      </a:r>
                      <a:r>
                        <a:rPr lang="zh-CN" altLang="en-US"/>
                        <a:t>）</a:t>
                      </a:r>
                      <a:endParaRPr lang="zh-CN" altLang="en-US"/>
                    </a:p>
                  </a:txBody>
                  <a:tcPr/>
                </a:tc>
                <a:tc>
                  <a:txBody>
                    <a:bodyPr/>
                    <a:p>
                      <a:pPr algn="ctr">
                        <a:buNone/>
                      </a:pPr>
                      <a:r>
                        <a:rPr lang="zh-CN" altLang="en-US"/>
                        <a:t>销路中等（</a:t>
                      </a:r>
                      <a:r>
                        <a:rPr lang="en-US" altLang="zh-CN"/>
                        <a:t>0.3</a:t>
                      </a:r>
                      <a:r>
                        <a:rPr lang="zh-CN" altLang="en-US"/>
                        <a:t>）</a:t>
                      </a:r>
                      <a:endParaRPr lang="zh-CN" altLang="en-US"/>
                    </a:p>
                  </a:txBody>
                  <a:tcPr/>
                </a:tc>
                <a:tc>
                  <a:txBody>
                    <a:bodyPr/>
                    <a:p>
                      <a:pPr algn="ctr">
                        <a:buNone/>
                      </a:pPr>
                      <a:r>
                        <a:rPr lang="zh-CN" altLang="en-US"/>
                        <a:t>销路差</a:t>
                      </a:r>
                      <a:endParaRPr lang="zh-CN" altLang="en-US"/>
                    </a:p>
                    <a:p>
                      <a:pPr algn="ctr">
                        <a:buNone/>
                      </a:pPr>
                      <a:r>
                        <a:rPr lang="zh-CN" altLang="en-US"/>
                        <a:t>（</a:t>
                      </a:r>
                      <a:r>
                        <a:rPr lang="en-US" altLang="zh-CN"/>
                        <a:t>0.2</a:t>
                      </a:r>
                      <a:r>
                        <a:rPr lang="zh-CN" altLang="en-US"/>
                        <a:t>）</a:t>
                      </a:r>
                      <a:endParaRPr lang="zh-CN" altLang="en-US"/>
                    </a:p>
                  </a:txBody>
                  <a:tcPr/>
                </a:tc>
              </a:tr>
              <a:tr h="389890">
                <a:tc>
                  <a:txBody>
                    <a:bodyPr/>
                    <a:p>
                      <a:pPr algn="ctr">
                        <a:buNone/>
                      </a:pPr>
                      <a:r>
                        <a:rPr lang="en-US" altLang="zh-CN"/>
                        <a:t>A</a:t>
                      </a:r>
                      <a:r>
                        <a:rPr lang="zh-CN" altLang="en-US"/>
                        <a:t>方案</a:t>
                      </a:r>
                      <a:endParaRPr lang="zh-CN" altLang="en-US"/>
                    </a:p>
                  </a:txBody>
                  <a:tcPr/>
                </a:tc>
                <a:tc>
                  <a:txBody>
                    <a:bodyPr/>
                    <a:p>
                      <a:pPr algn="ctr">
                        <a:buNone/>
                      </a:pPr>
                      <a:r>
                        <a:rPr lang="en-US" altLang="zh-CN"/>
                        <a:t>2200</a:t>
                      </a:r>
                      <a:endParaRPr lang="en-US" altLang="zh-CN"/>
                    </a:p>
                  </a:txBody>
                  <a:tcPr/>
                </a:tc>
                <a:tc>
                  <a:txBody>
                    <a:bodyPr/>
                    <a:p>
                      <a:pPr algn="ctr">
                        <a:buNone/>
                      </a:pPr>
                      <a:r>
                        <a:rPr lang="en-US" altLang="zh-CN"/>
                        <a:t>1500</a:t>
                      </a:r>
                      <a:endParaRPr lang="en-US" altLang="zh-CN"/>
                    </a:p>
                  </a:txBody>
                  <a:tcPr/>
                </a:tc>
                <a:tc>
                  <a:txBody>
                    <a:bodyPr/>
                    <a:p>
                      <a:pPr algn="ctr">
                        <a:buNone/>
                      </a:pPr>
                      <a:r>
                        <a:rPr lang="en-US" altLang="zh-CN"/>
                        <a:t>-500</a:t>
                      </a:r>
                      <a:endParaRPr lang="en-US" altLang="zh-CN"/>
                    </a:p>
                  </a:txBody>
                  <a:tcPr/>
                </a:tc>
              </a:tr>
              <a:tr h="389890">
                <a:tc>
                  <a:txBody>
                    <a:bodyPr/>
                    <a:p>
                      <a:pPr algn="ctr">
                        <a:buNone/>
                      </a:pPr>
                      <a:r>
                        <a:rPr lang="en-US" altLang="zh-CN"/>
                        <a:t>B</a:t>
                      </a:r>
                      <a:r>
                        <a:rPr lang="zh-CN" altLang="en-US"/>
                        <a:t>方案</a:t>
                      </a:r>
                      <a:endParaRPr lang="zh-CN" altLang="en-US"/>
                    </a:p>
                  </a:txBody>
                  <a:tcPr/>
                </a:tc>
                <a:tc>
                  <a:txBody>
                    <a:bodyPr/>
                    <a:p>
                      <a:pPr algn="ctr">
                        <a:buNone/>
                      </a:pPr>
                      <a:r>
                        <a:rPr lang="en-US" altLang="zh-CN"/>
                        <a:t>1600</a:t>
                      </a:r>
                      <a:endParaRPr lang="en-US" altLang="zh-CN"/>
                    </a:p>
                  </a:txBody>
                  <a:tcPr/>
                </a:tc>
                <a:tc>
                  <a:txBody>
                    <a:bodyPr/>
                    <a:p>
                      <a:pPr algn="ctr">
                        <a:buNone/>
                      </a:pPr>
                      <a:r>
                        <a:rPr lang="en-US" altLang="zh-CN"/>
                        <a:t>900</a:t>
                      </a:r>
                      <a:endParaRPr lang="en-US" altLang="zh-CN"/>
                    </a:p>
                  </a:txBody>
                  <a:tcPr/>
                </a:tc>
                <a:tc>
                  <a:txBody>
                    <a:bodyPr/>
                    <a:p>
                      <a:pPr algn="ctr">
                        <a:buNone/>
                      </a:pPr>
                      <a:r>
                        <a:rPr lang="en-US" altLang="zh-CN"/>
                        <a:t>100</a:t>
                      </a:r>
                      <a:endParaRPr lang="en-US" altLang="zh-CN"/>
                    </a:p>
                  </a:txBody>
                  <a:tcPr/>
                </a:tc>
              </a:tr>
              <a:tr h="389890">
                <a:tc>
                  <a:txBody>
                    <a:bodyPr/>
                    <a:p>
                      <a:pPr algn="ctr">
                        <a:buNone/>
                      </a:pPr>
                      <a:r>
                        <a:rPr lang="en-US" altLang="zh-CN"/>
                        <a:t>C</a:t>
                      </a:r>
                      <a:r>
                        <a:rPr lang="zh-CN" altLang="en-US"/>
                        <a:t>方案</a:t>
                      </a:r>
                      <a:endParaRPr lang="zh-CN" altLang="en-US"/>
                    </a:p>
                  </a:txBody>
                  <a:tcPr/>
                </a:tc>
                <a:tc>
                  <a:txBody>
                    <a:bodyPr/>
                    <a:p>
                      <a:pPr algn="ctr">
                        <a:buNone/>
                      </a:pPr>
                      <a:r>
                        <a:rPr lang="en-US" altLang="zh-CN"/>
                        <a:t>800</a:t>
                      </a:r>
                      <a:endParaRPr lang="en-US" altLang="zh-CN"/>
                    </a:p>
                  </a:txBody>
                  <a:tcPr/>
                </a:tc>
                <a:tc>
                  <a:txBody>
                    <a:bodyPr/>
                    <a:p>
                      <a:pPr algn="ctr">
                        <a:buNone/>
                      </a:pPr>
                      <a:r>
                        <a:rPr lang="en-US" altLang="zh-CN"/>
                        <a:t>500</a:t>
                      </a:r>
                      <a:endParaRPr lang="en-US" altLang="zh-CN"/>
                    </a:p>
                  </a:txBody>
                  <a:tcPr/>
                </a:tc>
                <a:tc>
                  <a:txBody>
                    <a:bodyPr/>
                    <a:p>
                      <a:pPr algn="ctr">
                        <a:buNone/>
                      </a:pPr>
                      <a:r>
                        <a:rPr lang="en-US" altLang="zh-CN"/>
                        <a:t>80</a:t>
                      </a:r>
                      <a:endParaRPr lang="en-US" altLang="zh-CN"/>
                    </a:p>
                  </a:txBody>
                  <a:tcPr/>
                </a:tc>
              </a:tr>
            </a:tbl>
          </a:graphicData>
        </a:graphic>
      </p:graphicFrame>
      <p:cxnSp>
        <p:nvCxnSpPr>
          <p:cNvPr id="20" name="直接连接符 19"/>
          <p:cNvCxnSpPr/>
          <p:nvPr/>
        </p:nvCxnSpPr>
        <p:spPr>
          <a:xfrm>
            <a:off x="1231265" y="3908425"/>
            <a:ext cx="1612265" cy="672465"/>
          </a:xfrm>
          <a:prstGeom prst="line">
            <a:avLst/>
          </a:prstGeom>
        </p:spPr>
        <p:style>
          <a:lnRef idx="1">
            <a:schemeClr val="dk1"/>
          </a:lnRef>
          <a:fillRef idx="0">
            <a:schemeClr val="dk1"/>
          </a:fillRef>
          <a:effectRef idx="0">
            <a:schemeClr val="dk1"/>
          </a:effectRef>
          <a:fontRef idx="minor">
            <a:schemeClr val="tx1"/>
          </a:fontRef>
        </p:style>
      </p:cxnSp>
      <p:sp>
        <p:nvSpPr>
          <p:cNvPr id="21" name="文本框 20"/>
          <p:cNvSpPr txBox="1"/>
          <p:nvPr/>
        </p:nvSpPr>
        <p:spPr>
          <a:xfrm>
            <a:off x="112395" y="5883910"/>
            <a:ext cx="8919845" cy="368300"/>
          </a:xfrm>
          <a:prstGeom prst="rect">
            <a:avLst/>
          </a:prstGeom>
          <a:noFill/>
        </p:spPr>
        <p:txBody>
          <a:bodyPr wrap="square" rtlCol="0">
            <a:spAutoFit/>
          </a:bodyPr>
          <a:p>
            <a:pPr algn="ctr"/>
            <a:r>
              <a:rPr lang="en-US" altLang="zh-CN">
                <a:latin typeface="+mn-ea"/>
                <a:ea typeface="+mn-ea"/>
                <a:cs typeface="+mn-ea"/>
              </a:rPr>
              <a:t> 请问：应选择哪一种方案</a:t>
            </a:r>
            <a:r>
              <a:rPr lang="en-US" altLang="zh-CN">
                <a:latin typeface="+mn-ea"/>
                <a:ea typeface="+mn-ea"/>
              </a:rPr>
              <a:t>? </a:t>
            </a:r>
            <a:endParaRPr lang="en-US" altLang="zh-CN">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Lst>
  </p:timing>
</p:sld>
</file>

<file path=ppt/tags/tag1.xml><?xml version="1.0" encoding="utf-8"?>
<p:tagLst xmlns:p="http://schemas.openxmlformats.org/presentationml/2006/main">
  <p:tag name="KSO_WM_UNIT_TABLE_BEAUTIFY" val="smartTable{c502b9cd-6bd6-4af6-830a-25bb7ee9e78c}"/>
</p:tagLst>
</file>

<file path=ppt/tags/tag2.xml><?xml version="1.0" encoding="utf-8"?>
<p:tagLst xmlns:p="http://schemas.openxmlformats.org/presentationml/2006/main">
  <p:tag name="KSO_WM_UNIT_PLACING_PICTURE_USER_VIEWPORT" val="{&quot;height&quot;:5415,&quot;width&quot;:9300}"/>
</p:tagLst>
</file>

<file path=ppt/tags/tag3.xml><?xml version="1.0" encoding="utf-8"?>
<p:tagLst xmlns:p="http://schemas.openxmlformats.org/presentationml/2006/main">
  <p:tag name="KSO_WM_UNIT_TABLE_BEAUTIFY" val="smartTable{ff65aa00-8a04-498a-bcd3-74f421e35ebf}"/>
</p:tagLst>
</file>

<file path=ppt/tags/tag4.xml><?xml version="1.0" encoding="utf-8"?>
<p:tagLst xmlns:p="http://schemas.openxmlformats.org/presentationml/2006/main">
  <p:tag name="KSO_WM_UNIT_TABLE_BEAUTIFY" val="smartTable{395016c6-f409-49ff-ab71-40c07b7a7365}"/>
</p:tagLst>
</file>

<file path=ppt/tags/tag5.xml><?xml version="1.0" encoding="utf-8"?>
<p:tagLst xmlns:p="http://schemas.openxmlformats.org/presentationml/2006/main">
  <p:tag name="KSO_WM_UNIT_TABLE_BEAUTIFY" val="smartTable{51c01974-55d9-410c-937c-2b6def27743d}"/>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customXml/item1.xml><?xml version="1.0" encoding="utf-8"?>
<s:customData xmlns="http://www.wps.cn/officeDocument/2013/wpsCustomData" xmlns:s="http://www.wps.cn/officeDocument/2013/wpsCustomData">
  <extobjs>
    <extobj name="ECB019B1-382A-4266-B25C-5B523AA43C14-2">
      <extobjdata type="ECB019B1-382A-4266-B25C-5B523AA43C14" data="ewogICAiRmlsZUlkIiA6ICI3OTA3MTU3NzMzNiIsCiAgICJHcm91cElkIiA6ICIxNDMzNjI4NjQiLAogICAiSW1hZ2UiIDogImlWQk9SdzBLR2dvQUFBQU5TVWhFVWdBQUFoVUFBQUNnQ0FZQUFBQzdmSjZSQUFBQUNYQklXWE1BQUFzVEFBQUxFd0VBbXB3WUFBQVVma2xFUVZSNG5PM2RlM0NVOWIzSDhjOXZjMkVJTkVFNE5nbFZZMUVVaTJESUdrT2tpUGJROWpBSzJsQnhLcHNLY2tiQkN4MWFMWFNtRmoxMHZCNVVRRzdXTStoQWFZQkJEUVFRNncwc2JYTGFEVGVGbGdMVHdDa2hvVUFTdVpqcmMvNkl1K1FHSkNIWjM3Tzc3OWMvc3NrdWZKTjk3L3JMYzRzRUFBQUFBQUFBQUFBQUFBQUFBQUFBQUFBQUFBQUFBQUFBQUFBQUFBQUFBQUFBQUFBQUFBQUFBQUFBQUFBQUFBQUFBQUFBQUFBQUFBQUFBQUFBQUFBQUFBQUFBQUFBQUFBQUFBQUFBQUFBQUFBQUFBQUFBQUFBQUFBQUFBQUFBQUFBQUFBQUFBQUFBQUFBQUFBQUFBQUFBQUFBQUFBQUFBQUFBQUFBQUFBQUFBQUFBQUFBQUFBQUFBQUFBQUFBQUFBQUFLNWpiQThRU2xsWldZbTF0YlhqSmQwbTZXWkpLWkl1a3hSamRURDNxSmQwVXRKUlNYK1J0RFV1TG01dFVWRlJsZDJ4SWdzZFhoUWRkak1hdkNnYTdLU29XRlJrWldVbDE5VFV6RGJHUENBcHdmWThZZWFNNHpodnhjZkhQMU5VVkZSbWU1aHdSb2VYaEE2N0FBMWVFaHBzaDRoZlZIaTkzdnNkeDFrcXFiY3hSc09IRDlkdHQ5Mm1HMis4VVNrcEtVcE1URlJzYkt6dE1WMmhycTVPVlZWVk9ucjBxRDc3N0ROdDNicFZoWVdGY2h4SGtrNFpZeDcyKy8wcmJjOFpqdWl3L2Vpd2U5QmcrOUZnNTBYeW9zSmtaR1Q4U3RMVGtuVFhYWGRwNnRTcFNrMU50VHRWbUNrdExkV1NKVXRVVUZBZ1NUTEd6UGI3L1hNa09YWW5DeHQwMkFYbzhKTFFZQmVnd2ZhSnlFWEY0TUdENDN2MDZQRS9rbnc5ZXZSd25uLytlWFBiYmJmWkhpdXNiZDI2VmJObXpYS3FxNnVOcE9YVjFkWC8rZm5ubjlmWW5zdk42TERyMFdISDBHRFhvOEVMaThpRGNxNjg4c3IvbHZSUXYzNzl0SGp4WW5QenpUZmJIaW5zcGFXbDZkWmJielZidG16UjJiTm5iNHFOamUxZFdscTYyZlpjYmthSFhZOE9PNFlHdXg0TlhsakViYWtZTm16WU9HTk1mcDgrZlp6bHk1ZWIvdjM3Mng0cG9odzVja1M1dWJsT1JVV0ZrVFN1dUxoNHZlMlozSWdPdXhjZFhod05kaThhYkZ0RWJhbkl6TXk4MG5HY3paSjZ2dmppaTJidzRNRzJSNG80WC92YTEzVHR0ZGVhVFpzMlNkSi9YSEhGRlN1UEhEbkNhVlpOMEdIM284TUxvOEh1UjROdDg5Z2VvQ3ZWMTljdmxuU1p6K2ZUaUJFamJJOFRzVWFNR0tHSkV5ZEswbVZmZmMvUkJCMkdCaDJlSHcyR0JnMjJGakc3UDlMVDB6TTlIcy8vWG5YVlZWcTFhcFhpNCtOdGp4VFJhbXBxZE45OTkrblFvVU55SENkeisvYnRmN0U5a3h2UVlXalJZV3MwR0ZvMDJGekViS253ZUR5L2xLUkpreWJ4SWdxQitQaDRQZkRBQTVMT2ZlOUJoNkZHaDYzUllHalJZSE1Sc2FVaVBUMDkzZVB4YkU5T1RsWitmcjdpNHVKc2p4UVZhbXRyTlc3Y09KV1hsOHR4blBUdDI3ZnZ0RDJUVFhSb0J4MmVRNE4yME9BNUViR2x3dVB4UEM1SlBwK1BGMUVJeGNYRnllZnpTWktNTWRNdGoyTWRIZHBCaCtmUW9CMDBlRTdZTHlwdXYvMzJXRWwzZXp3ZTNYWFhYYmJIaVRwang0NlZ4K09ScEhIMzNudHZSSjFOMUJGMGFCY2QwcUJ0Tk5nbzdCY1ZsWldWdDBycWw1NmVyc1RFUk52alJKM0V4RVRkZE5OTmt2UnZCdzRjdU5YMlBMYlFvVjEwU0lPMjBXQ2pzRjlVR0dQdWtTUXVQV3RQNEhzZmVDNmlFUjNhRiswZDBxQjkwZDZnRkFHTENrbGpKVjVJTmdXKzk0N2pqTE04aWsxMGFCa2QwcUJ0TkJqbWk0cjA5UFEra3E3dDI3ZXYwdExTYkk4VHRkTFMwblRaWlpkSjByVmVyemZKOWp5aFJvZnVFTTBkMHFBN1JIT0RBV0c5cUlpSmlibFJrZ1lNR0dCN2xLaG1qQWsrQjhhWUd5MlBFM0owNkE3UjNDRU51a00wTnhnUTFvc0tTVU1sNlpwcnJyRTlSOVFMUEFlTzR3eTFQSW9OZE9nU1Vkd2hEYnBFRkRjb0tmd1hGVU1rOTY3TzgvTHk5TVVYWDdUNy9nME5EYTArZHZEZ1FTMWF0S2dyeCtvV2dSZFNRMFBERU11amROalFvVU92dU1SVHdGemRZVXNyVjY1VWVYbDV1KzQ3YXRTb1pyZHJhbXE2WTZRdUU2NGRSbHVEVFhYMmZlL0REei9Vd29VTFczMDhKeWVuemI4elZNSzF3YTRTYTN1QVMrRTR6a0JKcnR5SGVQRGdRUzFZc0VENStmbVNwSmRlZWtsNzl1elIvUG56VlZaV3B1VGtaRWxTV1ZtWmlvcUtKRFZlc0diNjlPa2FQbng0OE85WnRXcVZycjc2NnBEUDMxRlhYWFdWSk1rWU05RHlLQjBXR3h2N3kvMzc5OS9qOVhyZmFXaG9XSnVVbFBUSko1OThVdGZleDd1NXc3WWNQMzVjeTVZdDA4eVpNMXQ5N29NUFB0RGN1WE9EdDArZlBxMHhZOFlFYnh0ajVEaE84SForZnI2ckxnVWRyaDFHU29OdFhSK2p0TFJVcWFtcHJUNSt4eDEzYU1hTUdaMTYzM01jUjIrODhZYWVmUExKVnA4cktTbHAxbWlvaFd1RFhTV3NGeFdTK2toeTNUblpEUTBOK3MxdmZxUDE2OWZyNE1HRFdycDBxVkpTVW5URkZWZG8rUERoOHZsOFdyZHVuUnpIMGZlLy8vM0FCVk0wWThZTXpabzFTMisrK2FaOFBwOGFHaHIwNVpkZktpRWhRVXVXTEduMmI2U2twR2pWcWxVMnZydzJOWGtPK3RpY283T01NY21PNDB3MXhreXRyS3c4a1pHUmtXK01XVnRaV2ZuQi92MzdxeS95Y0ZkMldGWldwa21USmpYN1dIbDV1YjcrOWE5TGtsYXZYaDM4YzhDbVRaczBldlRvNE8xUm8wYnBxMS90TEtseFM0V2JGaEV0aFhPSGtkQmdRVUZCcTQ5NXZkNDJQeDdRbWZlOURSczJhTUNBQVVwUFQ5Yy8vdkVQUGZqZ2c4M3U5OTN2ZnJmWjdZOCsrdWdTdnFxT0NlY0d1MEs0THlxU0pLbFhyMTYyNTJobTZkS2w4dnY5bWo1OXVnNGZQcXcrZmZwbzVzeVptanQzcnQ1NjZ5MWxaV1ZwNTg2ZFNrcEswdVdYWHg1OFhHWm1wcVpObTZZREJ3NW95NVl0V3JObWpmNzYxNy9xcWFlZTBodHZ2S0VwVTZiSUdIZit1cFltejBIWUgvRnNqT2tyYWJMak9KTVRFeE9yaGcwYlZtQ01XV3VNZWMvdjk1OXA0eUd1N0RBNU9WbWJObTFTUTBPRERoOCtyTFMwTkdWblp3Y1hDWm1abWRxNGNhTU9IejRjL09tcXBUTm56aWduSnlkNHUwZVBIdnJkNzM0WGt2azdJMUk2RE9jR0oweVljTkdQNWVYbEJYK1k2dWo3WGtWRmhaWXRXNmJYWDM5ZHk1Y3YxNTQ5ZTVvdEdyeGVyMzcvKzk4ckpzYk9SUzBqcGNIT1lsSFJEWEp5Y3JScDB5YXRXTEZDRXlaTTBPclZxelZod2dUTm1UTkhmL3ZiMy9UYWE2OHBKeWRIY1hGeHJUYmYvZkNIUDVUVXVIa3ZMeTlQenozM25DUnA4ZUxGbWp4NXNyVVh5c1ZFOEFzcDBSaHp2NlQ3SGNjNWs1R1JzY2x4bkxYeDhmRWJpb3FLcXI2Nmp5czdESGpoaFJkMDdOZ3h2Znp5eTYwK1YxNWVyc2NlZTB3elo4N1VpQkVqV24zK2xWZGUwYmUvL1cxbFoyZnJUMy82azlWOTFlMFJvUjJHVllNSERoeVEzKzhQM3ZaNnZWcTllbld6MnkxM1QzVGtmYStnb0VEbDVlV2FNbVdLS2lzcmxaZVgxNTFmVG9kRmFJUHR4cUtpR3lRbko3ZTVSZUdoaHg1U1VWR1JQdi84YzlYWDExOXdrMXhoWWFHU2twSjAzWFhYZGVlb1hhWjM3OTZCUHlabFpHVFkyNkhadlJJa2pUZkdqSyt0clZWR1JrYUJwTFhHbUNUSGNWelhvU1M5K3VxcjJyZHYzM2tQZWt0T1R0YThlZk0wZGVwVVBmbmtrOEZkSHprNU9jME95cXlwcVdtMnZ6dytQbDV2di8xMjl3N2ZDVkhRWWRnMTJCSHRlZDhiUDM2ODdyNzdiczJhTlV1NXVibEtUazdXZDc3em5XYjNhYnI3WStIQ2hicmhoaHU2YmVhV21qWVlzbi9VUmNKOVVlRmF0YlcxOHZsOE9uejRzSHcrbjJwcmE1V2NuS3lDZ2dLVmxKVG96Smt6dXZ2dXV5VkpreWRQMWozM05GN1ZOUzh2VDQ3anFLS2lRbnYzN20xMjlIM0xGODZXTFZ0Qzl3V2hMWTR4eHJGNVVOaUZuRGh4UXFXbHBWcTRjS0Y2OXV3cFNYcjg4Y2VEbi8vNXozOHVTZnJtTjcrcGwxOStXZSsrKzI1d1VYSDgrUEZtZldWblp6ZmJMOTd5ckJCWTQ4b0dXKzd1YUd1WFNGTWRmZDliczJhTjR1TGlOSDc4ZUVtaFBXWUNGeGJ1aTRwS1NaZWZQbjNhZFFlUHhjWEZCWGQvQlA1YlVsS2k2dXBxYmQ2OFdhTkdqUXFlR2RMVTVzMmJkYzg5OStoSFAvcVJjbk56MWJOblQ4WEV4TWpyOWVxamp6N1NpUk1uMUs5ZnYrRCtTTGM0ZGVwVTRJK1Z4Y1hGeVRabjZhaU1qSXdsa2g1dXgxM1BHR00yTmpRMHJFMUlTTml3YmR1Mkw3NTYvRXR5WVlkOSsvYlZDeSs4b0RGanh1anMyYk02ZS9hcyt2YnRxK1hMbHdmdk0zLytmSTBlUFZxelo4L1c0TUdETFU3Yk5jSzF3MGhyc09YdWpwYTNXK3JJKzk3Qmd3YzFkKzVjRFJzMlRELys4WStEQjNRMlBVdXBxYVlIR29kQzB3WkQrZys3Uk1Rc0tyNjZOS3ByMU5UVXROcFNFUk1UbzZsVHA1NzNNZi84NXorMWYvLys0S2E3MmJObmErVElrY0d0R0k3ajZJa25udEF0dDl5aVJ4OTlOQ1JmUjN1ZFBuMDY4TWRJZXlGVlNWcXZ4azNNbTg5emtKeHJPNVFhMzFTUEh6K3VpUk1uNnVtbm4xWldWcGFreG4zZlAvdlp6NVNibTl2cU1VT0hEZzF1U1pNYXQ3dzF2VDEwcUR1djZ4T2hIWVpGZ3l0V3JBZ2UzOUR5MU5LV3R3TXRGUlFVZFBoOXIzZnYzdkw1ZkJvd1lJQUdEQmdRUEkyMnZMeTgyYkVjVXVOQm9LRVdvUTIyV3lRc0twbytpYTRSR3h2YmFrdkZKNTk4RW56Um5UNTl1dGtMcmFDZ1FPdldyZE1kZDl5aGhJUUV2ZmZlZXpweTVJakdqaDBidkk4eFJzOCsrNndtVHB5b3dZTUg2L2JiYncvMWwzVmVFZlpDT2k0cDMrUHhySzJvcVBpd0hhZnp1YmJEZ0g3OSttbnUzTGw2NG9rbjlJdGYvRUsxdGJXYU4yK2VacytlM2VZRmt4WXNXTkRzZG5aMmRwdGIxdHdtZ2pvTXV3WjlQcDk4UHQ5RlR5SDFlcjNLejg4UEhuelptZmU5eHg1N1RGTGpEMjk3OSs0Ti9NcHhWNGlnQmpzbDNCY1ZGWkpVVlZWMXNmdUZWRmxaV2JOVFJRTUNMenFwY1o5MDB4ZGVUVTJOM25ubkhjMlpNMGVIRGgzU2l5KytxRVdMRnFtK3ZsNlZsWlh5ZUR3eXh1Z2IzL2lHWnM2Y3FXZWVlVVkzM0hCRDhDSmF0alY1RGlwc3p0RlpqdU9VU1hwYjB0cWtwS1F0SGJud2tGemFZVXZmK3RhMzlPQ0REMnJHakJuQk4rcVdtNklMQ2dwYVhSdEFhbjJnWnNES2xTdXRYeHVocVhEdU1Cb2FiS2t6NzN1OWV2WFNybDI3NVBmN3RXdlhMZzBjT0ZETGxpMnovYVVFaFhPRFhTR3NGeFhHbUw4N2p2UHZKU1VsVmpaem5jL0hIMytza1NOSFNwSmVlKzAxZmZIRkZ4ZTl2a1JkWFoxKzhJTWZLRE16VS92MjdkTWpqenlpUVlNRzZjNDc3MVI1ZWJsR2p4NGRQSTVpekpneGlvdUxVNzkrL2JyOWEybXZRNGNPU1pJY3gvbTc1VkU2cks2dTd0ZlhYMy85bzJ2V3JLbnZ6T1BkMm1IZytoUjc5KzZWMysvWHRtM2JsSnFhcW1lZmZWYVZsWlZhdUhDaFhuLzlkV1ZtWnVyNjY2OVgvLzc5OWIzdmZhL054VVBMQXpYZEtsdzdqTlFHQTg2Y09TTmpqQ29xS2hRYkd4dDhMK3ZNKzE1bFphVk9uRGloKys2N1Q4OC8vM3l6UlczTDR5cHNuQUlkcmcxMmxiQmVWRWphTFRWZUV0dE5ldmZ1clhIanhrbVNObXpZb1BmZmYxLzMzbnR2cy9zMDNUOHRTUWtKQ1pvMmJab2thZENnUVJvMGFGRHc4VzFwZXRWRE56aHc0SUFreWVQeDdMWThTb2Z0MnJYci8zYnQyblVwZjRVck96eDI3SmgrOHBPZmFPREFnYnJsbGxzMFpjb1VwYVNrQkQ4L1ljSUU3ZDY5VzRXRmhmcjQ0NC9WcTFldjgvNFA2WkZISGduVjJKY2tYRHVNMUFZRENnc0w5ZXFycjhyajhTZzNOemY0UTFabjMvZmFldjlidEdoUjhIaWhnRC8vK2M5ZDlqVzBWN2cyMkZYQ2ZWR3hTenIzSkxwRjA1LzBKaytlck1tVEo3ZTZ6MDkvK3ROUWp0VHRBcytCTWVhUzNobkRsQ3M3VEU1TzFydnZ2bnZCK3d3Wk1rUkRobHo4OXg2MWRUQ25HMFZ4aDY1cHNPWEJrbExqYWFFdFR3M3RhaTBYRkpLZEF6V2p1RUZKWWY1YlN1dnI2eitUM0xzNmp4YU80d1NmQThkeFByTThUc2pSb1R0RWM0YzA2QTdSM0dCQVdDOHFkdXpZVVNGcC80a1RKMVJTVW1KN25LaFZVbEtpa3lkUFN0Sit2OThmZFVjODA2RTdSSE9ITk9nTzBkeGdRRmd2S3I2eVhwSzJidDFxZTQ2b0ZmamVHMlBXV1I3RkpqcTBqQTVwMERZYWpJQkZoZU00NzBxOGtHd0tmTzhEejBVMG9rUDdvcjFER3JRdjJodVVJbUJSa1pTVTlFZEovOXF4WTBmWW5hTWRDYXFxcXJSejUwNUordGMxMTF6elI5dnoyRUtIZHRFaERkcEdnNDNDZmxIeDFRVmkxalUwTklURmVmU1JadjM2OVlGendkZDE5aHo3U0VDSGR0RWhEZHBHZzQzQ2ZsRWhTUTBORFF1a3htdlAxOWJXMmg0bmF0VFUxR2pGaWhXU0pNZHg1bHNleHpvNnRJTU96NkZCTzJqd25JaFlWT3pZc1dPSHBIVmxaV1hhdUhHajdYR2l4c2FORzFWZVhpNWpUUDcyN2R0MzJwN0hOanEwZ3c3UG9VRTdhUENjaUZoVVNKTGpPSE1rNmMwMzMxUk5UWTN0Y1NKZVRVMk4zbnJyTFVubnZ2ZWd3MUNqdzlab01MUm9zTGtZMndOMGxhTkhqeDVKVFUzTnJLeXN2SzY2dWxyWjJkbTJSNHBvOCtiTjB4Lys4QWRKMmxCY1hEelg5anh1UVllaFJZZXQwV0JvMFdCekViT2xRcEppWW1LbVNUcTVZc1VLYmR1MnpmWTRFV3ZidG0zNjdXOS9LMGtuNitycXB0cWV4MjNvTURUbzhQeG9NRFJvc0xVTC8rck1NSlNSa1RGVzBybytmZm80eTVjdk4vMzc5N2M5VWtRNWN1U0ljbk56bllxS0NpTnBYSEZ4OFhyYk03a1JIWFl2T3J3NEd1eGVOTmkyaU5uOUVWQmFXcm92TlRXMXo1ZGZmcG45L3Z2dnkrdjE2dkxMTDdjOVZrVFlzMmVQSG43NFlaMDhlZEpJZXFXNHVIaUI3Wm5jaWc2N0R4MjJEdzEySHhvOHY0aGJWRWhTMzc1OVA0Nk5qYjM2N05tek4yM2N1TkVaT0hDZ1NVdExzejFXV051NmRhdW1UNS91bkRwMXlraGFYbDFkUGYzWXNXTlJleTUyZTlCaDE2UERqcUhCcmtlREZ4Wnh1eithTUY2djl5bkhjWjZScER2dnZGUFRwazFUYW1xcTdibkNTbWxwcVJZdlhxd05HelpJa293eHYvTDcvYitXNU5pZExHelFZUmVndzB0Q2cxMkFCdHNua2hjVmtpU3YxM3UvNHpoTEpmVTJ4bWo0OE9FYU9YS2toZ3dab3BTVUZDVW1KaW8yTnRiMm1LNVFWMWVucXFvcUhUMTZWTHQzNzlhbm4zNnF3c0pDT1k0alNhZU1NUS83L2Y2VnR1Y01SM1RZZm5UWVBXaXcvV2l3OHlKK1VTRkpXVmxaeWJXMXRiK1NORWxTZ3VWeHdzMFpTVy9HeGNYOVYxRlJVWm50WWNJWkhWNFNPdXdDTkhoSmFMQWRvbUpSRVpDVmxaVllXMXM3WHRKSVNUZExTcEhVVnhGNmJFa24xRXM2SWVtb3BMOUkralF1TG01dFVWRVJ2NTJvQzlIaFJkRmhONlBCaTZKQk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XQvaC9aTGhnZ1UyRXNxd0FBQUFBU1VWT1JLNUNZSUk9IiwKICAgIlR5cGUiIDogImZsb3ciCn0K"/>
    </extobj>
    <extobj name="ECB019B1-382A-4266-B25C-5B523AA43C14-3">
      <extobjdata type="ECB019B1-382A-4266-B25C-5B523AA43C14" data="ewogICAiRmlsZUlkIiA6ICI3OTA3MjQwODY2MSIsCiAgICJHcm91cElkIiA6ICIxNDMzNjI4NjQiLAogICAiSW1hZ2UiIDogImlWQk9SdzBLR2dvQUFBQU5TVWhFVWdBQUFQNEFBQUduQ0FZQUFBQ1hZT3JhQUFBQUNYQklXWE1BQUFzVEFBQUxFd0VBbXB3WUFBQWdBRWxFUVZSNG5PemRkMWdVeHhzSDhPOGV6ZGhRTkJMQXFCR01IV0VQVkJMc3FLQkdzTWJZWThXb2lUMXFURkNKSm1yRTN0QUVGU3l4SUNoS2l2b1RGSWxCUUlvMVlBUkZtaUQxZ0NzN3Z6L0liVGp1cUVhdnplZDVmSEs3Tzd2M0hybjNkbloyWmhhZ0tJcWlLSXFpS0lxaUtJcWlLSXFpS0lxaUtJcWlLSXFpS0lxaUtJcWlLSXFpS0lxaUtJcWlLSXFpS0lxaUtJcWlLSXFpS0lxaUtJcWlLSXFpS0lxaUtJcWlLSXFpS0lxaUtJcWlLSXFpS0lxaUtJcWlLSXFpS0lxaUtJcWlLSXFpS0lxaUtJcWlLSXFpS0lxaUtJcWlLSXFpS0lxaUtJcWlLSXFpS0lxaUtJcWlLSXFpS0lxaUtJcWkvZ09NdWdONFUyeHNiRXhNVFUxSGNodzNoR0dZWGdBc0FUUURZS0RtMEtoWEl3T1FCK0E1SWVTV1FDRDRMVDgvLzN4U1VsS1p1Z1BUWkRxZitFS2hzQ0hIY1VzQUxHWVl4a3pkOFZDdkh5RWtGOEEyZ1VEZ0V4MGRMVkozUEpwSXB4UGZ3Y0doRzhkeEZ3QzBBNEQyN2R2RDNkMGRkbloyc0xLeVFwTW1UV0JvYUtqZUlLbFhJcFZLVVZoWWlMUzBOTnk1Y3dmQndjRjQvUGl4ZlBNVGdVRHcwZTNidHhQVkdhTW0wdG5FRndxRlF3Q2NJWVEwNmRhdEcyYk9uQWxuWjJjSUJBSjFoMGE5Umh6SDRmcjE2L2pwcDUrUW1KZ0lobUVLR1lZWmMvdjI3ZC9WSFpzbTBjbkVaMWwyTW9EREFBeW1UWnVHQlFzVzBJVFhNeHpIWWRldVhUaDY5Q2hRM2c0d1BTWW1Ka0ROWVdrTW5Xdllzck96c3hNSUJDRUNnY0J3MWFwVitQVFRUOEV3T3ZuN1JsV0RZUmowN3QwYkxWcTB3TTJiTndVQVJwaWJtNGRrWkdSa3FEczJUYUJUaWYvaGh4ODJrY2xrbHdHOC9lV1hYMkxzMkxIcURvbFNzeTVkdXFCWnMyYTRjZU9HZ1VBZ0dHaG1ablk0T3p0YnJPNjQxRTJuNnIrbHBhVzdBWFRvMzc4L1RYcUtOMjdjT1BUdjN4K0VrUGVOalkxM3F6c2VUYUF6ZFdDaFVNZ1NRcUpidFdxRmt5ZFB3dFRVVk4waFVSb2tQejhmRXlaTVFGWldGZ1FDQVh2Nzl1MVlkY2VrVGpwenhpZUVmQTBBbnA2ZUdwUDBNcG1zMnUyRUVOeTdkKzhOUlZONzZlbnBOY2F1YlV4TlRURjM3bHdBQU1keFg2czVITFhUaWNTM3Q3ZnZBY0NqVmF0V0dEWnMyR3Q1aitUa1pPVGw1ZFZwbjVrelorTFJvMGRWYnBkSUpKZ3laWXJTK2tPSERpRTFOYlZPNytYdDdWM3RlMVgyOE9GRGVIdDdnK000aGZXLy9QSUxSb3dZb2ZJSDZkbXpaL3pyQ3ZmS2xSQkNrSk9UVSt0WUtpc3BLVUZDUWdLLzdPM3RqYmk0T0FCQWRIUTBidDI2VmEvakRoczJERysvL1RZQWpHSloxcmJlQWVvQVhlbTlzZ0lBSmsrZURDTWpvMXJ2eEhFYzR1UGpjZVhLRlh6eHhSZlZkdWI1My8vK2g0aUlDQnc0Y0FDSERoM0N0V3ZYbE1xa3BLU0FZUmo4OGNjZkFBQm5aMmRzM0xnUmZuNSt0YjZ6OFBqeFl3UUdCbUx5NU1uOE9xRlFDRE16eFU2SFJVVkZpSXlNQkFBa0ppWWlMaTRPcTFldkJnQTRPVG1oV2JObVNzY3VMQ3pFalJzM0FBRHZ2ZmNlVWxOVHNXN2RPcXhkdXhZTXcrRDU4K2ZZdVhNbkZpOWVERzl2Yi9qNSthRlJvMGI4L3JObno4Yk1tVE14ZHV4WXpKOC9INkdob1FnSkNVR25UcDNnNCtPRHdzSkNGQlFVb0t5c0RHWm1adGkrZlR0YXRXcFZxODlkMGVYTGx4RVNFb0lEQnc0QUFLNWR1NGFKRXljQ0FCbzFhb1NWSzFlaVY2OWVXTEprQ1V4TVRHcDlYR05qWTB5ZVBCbmJ0bTBEeXI4emsydlloZEpVL2Z2M2I4Q3liR0h2M3IxSmNYRXhxWXZCZ3dlVElVT0dFSlpsU1ZsWldZM2xWNjFhUlFJQ0F2aGxmMzkvOHNNUFB4Qi9mMyt5ZE9sUzR1L3ZUMTYrZk1sdkx5MHRKVzV1YmlRa0pFVGw4Y3JLeWdqTHNncnJWcTVjU1M1ZXZFaHljbkxJeXBVcnliTm56MGp2M3IyVjlxMjRidWJNbWVUV3JWdms0Y09INU5telo4VEJ3VUhsKzFVK1RsNWVIbG0wYUJISno4OG5LU2twWk5Tb1VTUTRPSmdRUXNpZVBYdklqQmt6RkQ2UHE2c3JXYkZpQlltUGp5ZXVycTRrUHorZkRCZ3dnS1NrcEpCKy9mcVJaOCtlMWVydldKTnAwNmFSSzFldUVFSUlTVTlQSjg3T3prUW1rL0hiQ3dvS3lOYXRXMGxKU1VtZGoxMWNYRXg2OSs1TldKWXR0TEd4cWYydmhvN1Irak4rVVZIUlFBQ05IUjBkMGJCaHd6cnR1M1BuVGtna0VreWZQcjFXNWIyOXZXRmdVSDRIZFB6NDhRREtHNDFldkhnQkt5c3JwS2FtNHZ6NTh6aDE2aFFBd01URUJPdlhyOGU3Nzc2TGI3LzlGbGV2WGxWNTNJRURCd0lBdG16WmdweWNIQXdiTmd6ZTN0NUlUazZHdWJsNXRURUZCUVhCeXNvS3RyYTJHRDkrUEpZdFcxYXJ6d0tVWC9mNitQamcvUG56MkwxN054WXNXSUNSSTBjaU5EUVVmZnIwZ1VBZ3dNU0pFN0ZvMFNJTUhqd1lBT0R1N283ZzRHQUF3T0hEaCtIbTVvWTJiZHBBSUJEQXlzcXExdTlkbllTRUJLeGR1eGJyMXEwRHgzRW9MUzNGZ0FFRGxNb0ZCd2ZEeXNvS3g0OGZyL1d4R3pac0NFZEhSMFJFUkRSdTBxVEpRQUNoLzBuUVdrYnJFNS9qT0E4QTZOdTNiNTMzN2RTcGs4SzFaRTNrU1ErVVY1dERROHUvTTRNSEQ4YjU4K2Y1MXhVNU9EZ0FBTmFzV1lQVnExY3I5Q0FVaThWd2NuTGlmeENXTDErT1o4K2VZZUxFaVVoS1NzS1BQLzRJUTBORFNLVlNmUEhGRnlwajh2ZjNoMWdzeHVqUm8vSGVlKy9WNnU5dzVzd1o3TnExQ3dBUUVCQ0FreWRQWXV2V3JlaldyUnNPSGp5SUN4Y3VZTy9ldmZEMDlFVDM3dDF4N05neC9yaTllL2VHVUNoRVJFUUU1c3labzlSRzhGK0lqbzdtWDY5YnR3NldscGFZUFh2MmYzYjh2bjM3SWlJaUFnekRlRUJQRTEvYk1mYjI5aGtzeTVLTWpJeDZWU3ZqNCtOcnJPb2ZPblNJOU8zYlY2R3E3T3JxeXI5MmNYRlJlbjNzMkRIaTR1TEM3eU9UeWNpa1NaUElyVnUzK0xLVnEvckZ4Y1drckt5TXpKMDdsL2o0K1BEcmUvWHFSWktTa2hUK3lZK2JuNTlQVWxOVFNaOCtmY2lUSjA4SUlhVFdWWDM1ZTh0a01uTDE2bFV5ZnZ4NHNuanhZdkx5NVV1U241OVBmdnp4UjRVcXRxdXJLeGsxYWhRWk9uUW9ZVm1XakJ3NWtvd2NPWkoveitIRGg1UGh3NGZ6cjIvZnZsM2wzN1EycEZJcEdUUm9FSW1Pam42bDQxU1drWkZCV0pZbExNdW1RNGR1YWRlRlZwL3hIUjBkVzh0a012UFdyVnZYV0NWK0ZUTm56c1RNbVRQaDVPVEVyOHZKeVZHbzdsZDhEUUFUSjA3RXhJa1QrWDBFQWdGV3JWcUZSWXNXWWVmT25lamN1YlBTK3pSczJCQy8vZlliQ2dvS3NHREJBbjQ5d3pDd3RyWldHVnZUcGszeDdiZmY0cE5QUGtIYnRtMzU5VzV1YnJYK2ZHS3hHQ0VoSVZpd1lBSDY5T21EZS9mdTRhdXZ2c0tnUVlPVXhqZ0VCZ1ppMTY1ZDhQZjN4NG9WSy9EaGh4OENBSm8wYVlLUWtCQUE1WmN1OHRldklpSWlBbmw1ZVZpd1lJRlM0MlpPVGc2V0xWdUdNV1BHMVBtNDV1Ym1hTjI2Tlo0OWUvYU9yYTJ0Vlh4OC9MT2E5OUl0V3AzNGhKRHVBR0JqWS9QRzM3dEZpeGI4dGZ6Z3dZTVZYbGVsYTlldVdMMTZOZUxpNGxRbWZtcHFLcjc3N2p0TW16WU5QLy84TXdnaEttLzNWWFQ1OG1WRVJVWGhndzgrZ0krUER5Wk1tQUJMUzB2K09yeWkwYU5IcXp4R2d3WU5zSFhyVnVUbjUyUExsaTBJRFEzRmwxOStpYUZEaCtMQ2hRdm8wYU1IMnJScEE2RDhFdWZSbzBkbzBhSUZEaHc0Z0p5Y0hMaTZ1cjZXNGMwblRwekF0R25UY1BYcVZadzhlWkp2d1gvNThpVkdqeDZORHo3NG9ON0h0cmEyeHJObnoyQmdZTkFkQUUxOGJVSUlzUVhLYjAyOWFUV2Q4YXN5WU1BQWxKYVdndU00WkdabUtweFJNekl5MEtWTEYyUm1ac0xLeWdwZHVuUUJVSDVHSGpGaWhNcmpQWHo0RU5iVzFyaC8vejZzcmEzUnZIbHpCQWNISXlRa0JEWTJOdWpVcVJOdTNyd0pVMU5UQkFZR3FqeEdlbm82UWtORGNlVElFUXdhTkFobnpweEIwNlpOc1dQSERseStmQm43OXUzankvN3d3dytZTUdFQ3Z2MzJXK3pjdVJPclY2OEd5N0lxYngrK2lwaVlHQ1FtSnVMNzc3OUg0OGFOc1dmUEhpeFpzZ1NFRUd6WXNBRmp4b3lCaFlWRnZZLy8zbnZ2SVN3c0RBQnNvWWZYK1ZxZCtCekhkYSt1R3Z3NlZUN2pCd1FFZ0JDQzRjT0g4MldlUG4wS2p1TWdGb3RoYkd6TXIxK3paZzMrOTcvL0FRQmNYVjM1OVQxNzlrVFBuajBCQUxtNXVYd25HV05qWTZXcXMvd1NZdjc4K2Z5Nm9xSWlTQ1FTcEthbVl2UG16Zmp4eHgvNVk2MWR1eFpIang3Rk8rKzhBNkM4a3cwQTdOcTFDeTlldk1DNGNlUGc2dW9LUzB0TDNMNTlHei84OEFOYXRteUpJMGVPOE5Wc3FWUUtzVmpNVisrYk5XdUd2WHYzNHZMbHkralFvVU90L200eW1Rd1hMbHlBcTZzckdqUm9vTEtNUkNMQnBrMmJNR2ZPSEppYW1tTHExS253OVBURXdZTUg4ZUxGQ3hRWEYyUGV2SG0xZXIrcXlMOHpETU4wZjZVRGFTbXRUbndBYlFIVSt6YVNVQ2prWDFlOGZvK09qa1ptWmlZOFBUMXg5dXhabEphV1lzZU9IWkRKWkFnSkNZR0xpd3RhdG16SmwzZHhjY0dXTFZ0dzdkbzFEQm8wQ0FDUWxwWUdUMDlQOU9uVEIxOTg4UVdXTGwzS1g1SjgvLzMza0Vna01EUTBWT2h3RkJvYWlxQ2dJR1JsWmVIdHQ5OUc5KzdkK2JzQ1ZibDA2UkxpNHVJUUZ4ZUg0dUppckZpeEFqLzg4QU9XTEZuQ0orT0lFU1B3Nk5FakxGNjhHRC85OUJQZWV1c3RKQ1VsQVNpdlpYejk5ZGNRQ0FRSUN3dkROOTk4Zy9UMGRNeWZQMStwRjZTaG9TSFdyVnVuRk1QRml4ZHIzYWJ3NE1FRCtQcjZ3c1BEbzhveTI3WnRROE9HRGZISko1OEFLTCtiTW0vZVBIaDZlc0xBd0FBLy9mU1R3aDJXK3Fqd25XbGJYVGxkcGRVdG1pekxKZ0RvZHZyMGFiUnYzLzYxdmMvSmt5ZVJrSkNBdVhQbjR0Q2hRNGlPam9aVUtnVlEzbWhuWUdBQW1Vd0dzVmdNc1ZnTWUzdDdqQmd4QXMrZlA4ZjA2ZE1SSEJ5TW4zLytHZW5wNlh4NVEwTkRNQXdEc1ZpTTB0SlNHQmtaNGRDaFF6QTJOa2JyMXEwQi9OdGVrSnVicTlTNGxadWJpdzgvL0JBOWV2UkFxMWF0SUJRS1lXcHFpczgrK3d5MnRyWll1blNwUW5tWlRJYTVjK2VpVmF0VzJMaHhJMFFpRVM1ZXZJaHg0OGJodDk5K3c0WU5HOUMyYlZ2K3pLK3FCNlM3dTd2U3V2NzkrK1A2OWVzNGRlb1VmNTAvY09EQUt2c3NIRDkrSEdscGFWaStmTG5LN2VmT25ZT3ZyeThPSHo0TUl5TWpoSWVINDlLbFM4akl5TUJubjMyRzB0SlM3TnUzRHgwN2RzU1FJVVBnNk9oWXI0YmQ1T1JrK2VWWlFreE1qRjUzMzlVNlFxSHc2YXZjeXFzdHNWaE1PSTZyY3B0SUpDSWlrWWlVbEpTUTB0SlNJcFZLcXl4UENDRVNpWVNVbEpTUWtwSVNVbFpXVm1QNTJzckp5U0crdnI0S3QrQXF5czdPSnZIeDhVcnI4L1B6K1Z1QmRYWDQ4R0dTa0pDZ3NHNzE2dFZWbGwreFlrVzF0L2xTVTFQSjMzLy9UUjQrZkVnKytPQURzbkRoUW5MNThtVWlsVXI1TWlVbEplVEVpUk5rekpneFpQLysvZldLdThJdHZib05pdEFSMm43R0x3RFFKRHc4WEtGUE9hVWJ5c3JLNnRRWHZ5Nktpb3JRcjE4L0FDaUlpWW5Sak9HY2I1QzJqODVyQktES1JpSkt1NzJ1cEFlQXQ5NTZTLzVTTDg4WTJwNzR4UUJRV2xxcTdqZ29MVk5TVWlKL1dhek9PTlJGcXhPZllaaDhvTHphcHV1T0h6K09yS3lzV3BYOXB3ckxFNHVybm1LdXFLZ0lnWUdCZkdObFhiaTV1WUhqT0hBY1YyM0hKVTFVWE16bmUvVWRMM1NVVnQvT0k0VGtBV2hkNFgraVJ0bTNiNTlTcDVuYzNGdzBidHhZcVd4UlVaSEM0SlRLY25KeTRPZm5oeSsvL0ZKcDIrWExsN0YxNjFaK3ViaTRXT0gyR3NNdy9IMTdvSHhVbTdHeE1XUXlHYjcrK211VWxwYkMzZDBkenM3T2ZKbVNrcEtLMVdGNGVIZ29qZnpMeXNyaWo1dWJtOHV2SjRSby9NekdGVTRXZFp0ZFJVZG9lK0xuTXd5anNXZjhlZlBtWWQ2OGVSQUtoWHhTQzRWQ2VZOHh6Smt6Qjc2K3Z2eDZBTWpNekZRYUpweVZsY1ZQYUhIcTFDbWx5UzFDUTBQaDR1TENML2ZyMTQ4Zk9RaEFxUU1SQUloRUlxeGV2Um9GQlFYWXZYczNEQXdNK0VrNkFNRFIwVkZoR1NqdjMzRG16Qmw0ZVhsVjIvbG01Y3FWR0RCZ1FKVzlEVFZCaGU4TVBlTnJvUlFBSDZhbHBjSFdWdnR1eGNiR0tzLzNhRzV1anREUVVIQWNoNmRQbjZKdDI3WndjbkxpRTluUjBSR1hMbDNDMDZkUCtmN3psWWxFSW9WKytTWW1Kamh4NG9SQ21UMTc5c0RRMEJCNzkrNUZjSEF3Ykd4c0ZEbzBxV0pyYTR0ejU4NWh4b3daL0xEZWlnb0tDdkRsbDEraVFZTUdHREprU0kyZlg1M1MwdExrTDFQVUdZZTZhUFUxdmtBZ1NBREtPMlBvbWsyYk5tSEhqaDBxdDJWbFpXSEJnZ1dJaUloUXVYM2J0bTBJREF4RWVubzZBZ01EY2V6WU1hVXlucDZlMkxKbEN6SXpNN0Z6NTA0MGF0U294Z2t0akl5TTRPM3RqWjQ5ZStMcDA2ZEsyKy9kdTRmMjdkdGo2OWF0U2pVTVRTUC96aEJDYWo4aGd3N1I2ak0rd3pEeGhCRDgvZmZmNmc1RnBaOS8vaG1IRGgwQ1VONExyK0pnSXJGWVhPVWtGdHUzYjhlalI0K3dkKzllbGR2TnpjMnhZOGNPZUhwNll2bnk1WHcxZi9UbzBRb05lWlVIOXhnYkcvTnREazJhTklGVUtzV2FOV3Z3NmFlZm9sT25UcGcwYVJJL3QxMVZHSWJCb2tXTCtHdDZnVURBZnc0Ykd4djA3dDI3MnYwMVJZWHZUTHc2NDFBWGJVLzhCQUI4djNOTjgvSEhIK1BqanorR1VDakU3NytYUDdOUlhwMU9UMDlYdVU5dWJpN1MwOU94Wjg4ZXZuRnQ0Y0tGL1BZVksxWUFLQjlkNXVQamc2Q2dJRDd4YzNKeStQWURvSHo4UWNYQlBaVmIrNy83N2p2Y3UzZVBuOVN5TW5uNVhyMTZZZlBtelFES2I1MmVPSEVDUjQ0Y1FZTUdEUlFhOFQ3KytHTjRlSGhneG93Wkd0K2hTbjdHbDhsazlJeXZiYUtpb3A3WjI5dG5QbnYyekR3ek0vTzFUc2J4WDR1UEx6L1JlSHA2WXYvKy9meDZNek16Yk5xMENXNXViaWdwS1VGSlNRbk16TXpnNysvUGw5bTVjeWRjWEZ6ZzVlV0ZybDI3MXV2OXQyelpVdU9jL2hWL1JBRGcxMTkveFE4Ly9JRE9uVHRqelpvMVNqV1M0OGVQWStmT25YQjNkOGVPSFR2cUhkdnJscG1aS1o4cVBDTStQajZ0cHZLNlNLc1RId0JoR09ZOGdOblhyMS9YaXNkbWRldldEUnpINGZUcDAzanZ2ZmY0K2VJcmoxWUxEUTFGVGs0T0prMmFoTFZyMTZKWHIxNEF5czlVUzVjdVZUbEJoNjJ0cmNKQUdvbEVvckJjc1FIVXdNQUFCdzRjVURtSlpWVXNMQ3l3ZnYxNk9EazV3ZC9mSDkyNmRWUFlibTV1amcwYk5pQXFLZ29TaVFRM2J0eFF1RVdvS2E1ZnZ5NS9lUjRBcWFZb3Bha2NIQnlHc1N4TEZpNWNXSy9CR3ErVFRDWWppWW1KaEdWWnNtVEpFakpod2dTU201dExmSHg4aUlPREE0bUlpRkNZQjIvMTZ0VkVMQllySENNeE1aRzR1cnFTc0xBd2N2bnlaZkxSUngvVmVpNDdWZE55VjhheUxEOHRlY1g1LzZxYXQ0OFFRcDQvZjA0R0Roekl4eUdWU3BXbUNROEtDaUxyMTYrdlZaeHYyc0tGQ3duTHNzVGUzcjcyODVQcEdHMC80Nk54NDhaWEN3b0tpcUtpb2hxTFJLSTZUN0g5T2dVRUJPRHUzYnRZdFdvVkhCMGQwYXhaTTN6Ly9mZTRkdTBhMXE1ZGl3OCsrQUNFRUVna0VyeDgrUkpoWVdGS3cyRzdkT21DR1RObVlQSGl4V0FZQmhzM2JsUzY3UllTRXFKd3VTQlgxY3c5eDQ4ZlI5T21UZXYxbVJJU0VyQnk1VXA4OU5GSGZCd0NnUURHeHNiNDY2Ky8wS0ZEQjRqRllrUkdSc0xPenE1ZTcvRTZpVVFpUkVWRkFVQlJZV0doNnJIRGVrRHJFLy9hdFd1bDl2YjI1OFZpOGNSejU4NWgwcVJKNmc2Sk4zWHFWUDUxU2tvSzNOM2Q4Zjc3N3lNZ0lJQ2ZBYVpmdjM1ODE5Y3hZOGJ3OSsvdjM3K1A2T2hvUkVSRXdNTENBaHMzYmtSK2ZqNzI3TmtEWDE5Zk9EbzZvbVBIanJDMHRNU1FJVU5VSm5qbHhyM3F5QnZ5NVAvbE9FNmhNWERJa0NHd3RMU0VyNjh2NXMyYnAvRFpHSWJCdEduVE1IMzZkSlNXbGtJZ0VNRFcxdmExUGM3c1ZRUUdCc3J2ZkFRbkpTV1ZxVHNlZGRIc2ZwVzFaRzl2MzROaG1EdXRXclhpdTZOcW9pZFBucUJkdTNiVmxzbk16TVRjdVhQUm9VTUg5T3paRTMzNjlPR255NUpMU0VqQUgzLzhnY1RFUkRScTFBZ2JObXhRMlVYVzM5Ky94c2s2TjI3Y2lHWExsdFhxYjVhYW1ncENpTUpzdnRwRUxCWmo1TWlSeU03T0JvQWVNVEV4ZW5rclQ2ZXdMSHVPWlZrU0ZCU2s3a3RJU2tPZE8zZE9Qdm1HNmxsSDlZaFc5OXlyaUdFWWJ3RFl2MzkvalRQZFV2b25MeStQYndjUkNBVGVhZzVIN1Y1dHhrSU5rcDZlbm01cGFkbSt1TGk0UjBwS0NvWU1HYUx4SThTb040TVFncSsrK2dyMzd0MERJZVJJVEV5TWNrdW9udEdaTXo0QU5HalFZQUdBdjY1ZHU0WXpaODZvT3h4S1E1dytmUnBoWVdGZ0dPYVJXQ3hlVVBNZXVrOW56dmdBOFBUcFU3RzV1ZmwxZ1VBdzQrYk5td1ptWm1iOFF5a28vWFRtekJsNWQyT3hUQ1libXBDUW9KZVRhMWFtVTRrUEFCa1pHUmtXRmhaUENDSHVOMjdjRUpTV2xxSm56NTYwMnE5bk9JN0RqaDA3c0dmUEhoQkNaQUJteE1iRy9xYnV1RFNGem1hRGc0UERZRUxJV1VKSWsyN2R1bUhHakJuOE05OHAzY1Z4SE1MRHcrSG41NGZFeEVRd0RGUElNTXlZMjdkdi82N3UyRFNKemlZK0FEZzRPSFRqT080Q2dIWUEwTDU5ZTdpN3U2TkhqeDZ3c3JKQzA2Wk5YOHZESHFrM1J5cVZvcUNnQUdscGFZaUxpME5RVUZERkliZFBaRExaaUxpNHVMdnFqRkVUNlhUaUE0QlFLR3hJQ0ZsTUNGbkNNSXhaelh0UTJvNFFrc3N3akEvRE1OdWlvNk5GNm81SEUrbDg0c3ZaMk5pWW1KcWFqaVNFREFiUUM0QWxnT2JRd1hZT1BTTUQ4QkxBY3dDM0dJYjVQVDgvLzd3K2Q4ZWw5TncvdmRUb3NGTktDVzNwb2lnOVJCT2ZvdlFRVFh5SzBrTTA4U2xLRDlIRXB5ZzlSQk9mb3ZRUVRYeUswa00wOFNsS0Q5SEVweWc5UkJPZm92UVFUWHlLMGtNMDhTbEtEOUhFcHlnOVJCT2ZvdlFRVFh5SzBrTTA4U2xLRDlIRXB5ZzlSQk9mb3ZRUVRYeUswa00wOFNsS0Q5SEVweWc5UkJPZm92U1Ezc3lycit0c2JXMWJHeG9hcnFtMGV1NC8vejFRY2FWVUt2MDJQajcrMlp1SmpOSkVOUEYxeExoeDR3eVNrcExTR0lZeHI2NGNJU1RUeHNiRzZ2VHAwN0kzRlJ1bGVlaFRaSFRFdlh2M2lKV1ZsVFVBaHhxSytsKzVjaVhrVGNSRWFTNTZqYTlET0k0N1c0dGl0U2xENlRpYStEcEVJQkNFRVVKeXF5bVNZMnBxR3ZiR0FxSTBGazE4SFJJZEhTMWhHQ2E0bWlMQjE2NWRrNzZ4Z0NpTlJSTmZ4ekFNVTJWVlhpQVEwR28rQllBbXZzN0p6OCsvREtCQXhhYUN2THk4SzI4Nkhrb3owY1RYTVVsSlNXV0VFRld0OWhmb00rTXBPWnI0T3FpSzZqNnQ1bE04bXZnNmlHR1lYd0NJS3F3U01RenpxN3Jpb1RRUFRYd2RGQjBkTFFJUUtsOW1HT2JTUCtzb0NnQk5mSjFGQ09HcjlyWHMyRVBwRVpyNE9zclkyUGlpL0hYRGhnMHZWbGVXb2lnZHdyTHNCWlpsejZzN0RrcnpHS283QU9xMU9zc3dERkYzRUpUbTBhZGh1WXlkbloyVFFDQndCL0FCQUJzQXpRR1lxRGNzNmhXVkFYZ0pJQW5BVFk3amd1L2N1Uk1KZ1A3Z1ZVTWZFcDhSQ29WakNTRnJBWFJSZHpEVUczR1BZWmkxMGRIUlowQi9BRlRTNmNUdjNyMTdjeU1qbzFNQVhBREExTlFVbzBhTmdxT2pJOXEzYnc5VFUxT1ltTkFUdmpZckt5dERmbjQrSGo5K2pLaW9LSnc3ZHc3NStmbnl6WmNsRXNuNGhJU0VsK3FNVVJQcGJPSUxoVUpyUXNoRkFCM056YzB4WmNvVWVIaDQ0SzIzM2xKM2FOUnJWRkpTZ25QbnpzSGYzeDlaV1ZrQThNREF3R0I0VkZUVVkzWEhwa2wwTXZIdDdPd2NEUXdNUWdraExYcjE2b1hObXplamNlUEc2ZzZMZW9PS2lvcXdmUGx5L1Bubm4yQVlKa2NtazduZHVYTW5TdDF4YVFxZG0zcExLQlMyL0dkQ0NuTjNkM2RzM0xnUkRSbzBVSGRZMUJ0bWJHeU1vVU9ISWlzckN3OGZQbXdvRUFpR3ZmdnV1MGZTMHRKSzFCMmJKdEMxeEdjc0xDeCtCaUFjTVdJRXZMeThZR0NnYXgrUnFpMERBd1AwNjljUHo1OC94Nk5IajVweUhOY2xQVDM5cExyajBnUTZsUlVzeXk0R3NMQk5temJ3OGZHQnNiR3h1a09pMUl4aEdQVHExUXRYcmx4QmZuNysreFlXRm5ucDZlbC9xRHN1ZGRPWmEzeDdlL3UzQlFKQmlvR0J3VnRIamh4QnAwNmQxQjBTcFVIdTM3K1A2ZE9uUXlhVGxYQWMxelkyTmpaYjNUR3BreTcxMVY5Q0NIbHJ3b1FKTk9rcEpaMDdkOGJISDM4TVFzaGJBQmFyT3g1MTA0bkVkM0p5TWhNSUJBc05EUTB4YWRJa2RZZWpWKzdjdWFQdUVHcHQwcVJKTURRMEJNTXdDNTJjbk16VUhZODY2VVRpbDVXVkxTU0VOQm94WWdSYXRXcjEydDh2TmpZV0Vva0VBT0RuNXdlUnFPcWg3Z01IRHF4eVcxRlJFUjQrZkloZmZ2a0ZEeDQ4cUxMYzhlUEg1ZmVrYTlTdlh6K0ZaYkZZWEt2OTZtdm16Sm1ReWY3YmgvSVVGQlNnb0tCODJzRFRwMCtyTEVNSXdjOC8vMXluNDVxYm0yUEVpQkVBMExpc3JHemhLNGFwMVhUaEdwOWhXZll2QU5hQmdZRm8yN1p0clhkTVRVM0Y3dDI3RVJVVmhkTFNVdlRvMFFOZmYvMDFyS3lzcXR3bktTa0pzMmZQeHZIangyRmhZWUd2dnZvSzc3MzNIbWJObXFXeS9NQ0JBM0gxNmxWK2VmVG8wU2d0TFVWSlNRbE1URXpRb2tVTHZQUE9PM0IxZGNYZ3dZTlZIbVBYcmwwUWlVVDQ4c3N2bGJaZHZud1pXN2R1NVplenM3UHg5dHR2ODhzTXc0Q1FmM3V0QmdjSHc5allHRUtoc0ZaOUc0cUtpaEFkSFEwQStPU1RUNVMyUDNyMENPKy8vNzdTK2tXTEZxRlhyMTQxSGwrVnpaczNvMVdyVnBnK2ZUb2NIUjBSRmZYdjdmZkpreWNqSUNBQU1wa01QWHYyNUdPcnJaU1VGSXdlUFJvQWttSmlZdDZIbm5icDFmckVkM0J3Nk1aeFhJS05qVTJkendEKy92NHdNVEdCcTZzcnBGSXAxcTVkaThMQ1F2ajUrYWtzWDFwYWltblRwc0hEdzROUGdyUzBORXlaTWdYNzkrOVhtUUNWRTkvSnlRbGhZV0VxN3poa1ptWmkrdlRwQ3V1eXNyTDRXa3pGMTNLaG9hRUt5LzM2OVVOWTJML1B6QkNMeFNyZlN5Z1U0czgvLzFTNDNibHAweWFGSDVmYUpKZXE0N3dLc1ZpTTRjT0hnK000R0JzYkszem0wTkJRL29lZ3Zva1BBT1BIajBkeWNqSmtNbG0zdUxpNHUvOUo0RnBHNjRmbEVrSkdBVURmdm4zcnZPK2tTWk1nRUFnVWx1ZlBudytPNHhUV0F3REhjZmo2NjYvUnVuVnJoVE9mbFpVVkZpOWVqQysrK0FMNzkrL25heHdCQVFFNGVmSWtDZ29LNU5WTGhJU1VUMzViMVcxR2MzTnpoSWFHZ3VNNFBIMzZGRzNidG9XVGt4T2YzSTZPanJoMDZSS2VQbjJLTm0zYXFEeUdTQ1NTbjlFQUFDWW1Kamh4NGtTdC9oNFhMbHhRV2F1b2FQejQ4VXJyS3RjRTdPenNzSHIxNmxxOVoyVm56cHhCbno1OThNMDMzd0FvLzh5VmY5eGVWZCsrZlpHY25BeUJRREFLZ0Y0bXZ0WmY0eE5DUElENkpYN2w1TTdOelVYejVzMlYxb3ZGWW56MTFWZkl6TXlFdDdlMzBuRSsrdWdqakI4L0h0T25UOGVWSytWVDEwK2VQQmtIRHg0RUlRU0JnWUY4MHRmR3BrMmJzR1BIRHBYYnNyS3lzR0RCQWtSRVJLamN2bTNiTmdRR0JpSTlQUjJCZ1lFNGR1eFlsZS96NE1FRHVMbTU4ZjlLUzBzVmxsKysvSGRzUzJ4c0xENzU1Qk1ZR0Jnby9BT2d0QzRoSVVIbFpVRnRkTzdjR2RPbVRhdlh2clVsLzY0d0REUHF0YjZSQnRQcU0zN1hybDBiQTJDYk5HbUNybDI3dnRLeHBGSXBqaDA3aGpGanhpaHRXN2x5SmZMeThyQjc5MjQwYk5oUTVmNmZmdm9wek0zTnNYYnRXdno5OTkrWU5Xc1cveU13ZHV4WXJGdTNEdmIyOWhDTHhRb05jRVZGUmZ5MTl1SERoeEVjSEl4SGp6M2gvTTBBQUNBQVNVUkJWQjVoNzk2OUt0L0gzTndjTzNic2dLZW5KNVl2WHc0WEZ4Y0E1VzBIRlJ2eXhHSXhYOU1BeW1zWmdZR0JDc2ZxMUtrVGZ6Yk56TXpFN05temNmNzh2eFAyVkd5MHM3ZTM1MnNPVjY1Y3daRWpSN0JreVJMWTJka0JLQjhjczNQblR2VHYzNy9lMS9ZQThQMzMzNk80dUpoZjVqaE80WFA4RjdwMTY0WW1UWnFnc0xEUXZtdlhybzN2M3IxYjlKKytnUmJRNnNRM01USHBCZ0EyTmpaS1orbTYrdTY3N3lBUUNEQmp4Z3lsYlo5Ly9qblMwOVB4MFVjZkFTaXZUamRvMEVEaFBZdUxpM0gyN0ZtY1BuMGFUWnMyQmNkeHVIejVNaG8xYW9TdnZ2b0tTNVlzd2I1OSs5Q2dRUU9GYTNENU5UOVFYdU5JVDAvSG5qMTcrRkdFQ3hmKzIvaThZc1VLQU1CNzc3MEhIeDhmQkFVRjhZbWZrNU9qZE55S3RZektyZjJWUlVaR0lqczdHMWV2WHEzMlRzUVhYM3lCZS9mdVllVElrUWdMQzhPbFM1ZFFYRnlNN094c2pCdzVFaXpMVnZzK05hbmNUdVBvNktqd09Sd2RIVi9wK0VCNVRjL2EyaHAzN3R4aEdqUm8wQlhBclZjK3FKYlI2c1FIMEIwQXJLMnRYK2tnMjdadFEyeHNMQTRkT3FUeStydGR1M1pvMTY0ZG4xaXVycTd3OWZWVnVNNGVPblFvR2pSb0FITnpjd0RBeFlzWDBibHpaNlNtcHFKWHIxNzQvdnZ2MGFoUkl6UnExS2pLT016TXpMQnAweWE0dWJtaHBLUUVKU1VsTURNemc3Ky9QMTltNTg2ZGNIRnhnWmVYMXl2WGN1UUtDZ3B3OE9CQmZQWFZWOWkrZlR1eXNySXdZY0lFbFdYNzlldUhEejc0QUdWbFpUaHo1Z3lrVWlrKy9mUlRqQm8xQ3Rldlg4ZVdMVnZxZlgwdjUrN3V6dGMyS3A3eEs5WkdYdFUvaVErVWY0ZG80bXNaV3dCbzM3NTl2USt3ZS9kdTNMaHhBNzYrdmpBenE3bFBSM3A2T2tRaUVWcTNicTJ3WGlRU0tTVDEwNmRQTVhueVpQejZhL2x6TEhyMTZvV2JOMjlXMlNoWFVXaG9LSEp5Y2pCcDBpU3NYYnVXcnpvbkp5ZGo2ZEtsbURKbGl0SSt0cmEyY0hkMzU1Y2xFb25Dc3EydGJaV2ZaOW15WmVqVHB3OUdqQmdCbG1VeGUvWnNGQlFVWU9iTW1Vcmx1M2J0aWhNblR1RGV2WHVZUFhzMjNOemNZR0JnZ0pLU0VuVHMyQkU3ZCs1RVVGQVFQRHc4YXZ5Y1Zjbkx5K04vWk9Wbi9JRURCeXJjbG54VkZiNHpxdjh3T2s3YkU3OFRVRjcxclk4REJ3NGdMQ3dNQnc4ZXJGWFNBOENoUTRjd2VQQmdoV3ErUkNKQmFXbXB3dlgvbkRsemxDNC9mdnZ0Ti9UdTNidFc3OU9pUlF0czNib1Z5NVl0dzZwVnF5Q1JTTEJqeHc1NGVYbXAvS0hidFd1WHdyS1RreE9DZzZ0N1luWjU5WDcxNnRVWU5Xb1V2dmppQ3dDQXBhVWw5dTdkaTNuejVpbFYrVk5UVXpGNThtUVFRbUJsWllXZmZ2b0pQLzMwRTU0OWU0Yk9uVHVqWWNPR2FOKytQWDc2NlNmMDd0MGI3N3p6anRKN3ltUXlYTGh3QWE2dXJ2VWFMbDN4bnY2cmtIOW5DQ0dkLzVNRGFobHRUM3d6b0h4S3Jmcnc5ZlVGQUtXT001R1JrWGo1OGlVOFBUMXg5dXhaQ0FRQ2lNVmk3TjI3RjVHUmtRZ0lDRkM0enYvdHQ5OWdhV21wa09pVmsvN2h3NGU0ZXZVcXpwNnQvYk10dW5UcGdoa3pabUR4NHNWZ0dBWWJOMjZFVUNoVUtCTVNFb0w5Ky9jcjdWdTVjVS91K1BIamFOcTBLWUR5QnJzOWUvYWdlL2Z1Q21YYXRtMkxjK2ZPd2RCUThldlJwazBiQkFVRklTUWtCRU9IRGtXN2R1MEFsSitWang0OWluMzc5cUZ2Mzc1bzNMaHhsVDBvSHp4NEFGOWYzenJWQ0RpT2cwd21VL2liUG5ueTVKVkdYelpyMWt6K3NubTlENkxGdEQzeFRRSFVlM2FkNmpwL21KdWI0OXk1Y3dES3p6THIxcTFENjlhdDRlZm5Cek16TXh3NmRBajc5KytIUUNDQXFha3B2djc2NnlxUEpaRklzSHo1Y256MjJXY0t2ZW9xazkrL3YzLy9QcUtqb3hFUkVRRUxDd3RzM0xnUitmbjUyTE5uRDN4OWZlSG82SWlPSFR2QzB0SVNRNFlNVVpuZ2xSdjNWSkUzVnRiV2pSczNzR3ZYTHZUbzBRTkdSa2JnT0E0WkdSbjh2SVY5Ky9iRmhnMGI0T2pvaVBuejU2dE16TGk0T0F3WU1LRGE5NUhmS1pCYnVuUXBuSnljd0RBTXhvMGJoOGVQSDhQSXlBZ2ZmL3h4bmVLdnFNSmxXZjNPR3BUNnNDeWJ6YklzZWZueUpYbWRTa3RMU1d4c3JNcHRNcG1zMm4ydlhyMUtDQ0VrS1NsSjVmYmZmLytkZjUyUmtVSGMzZDNKc21YTHlLbFRwMGg2ZXJwUytmajRlT0xyNjBzKy8veHpzbXJWS3NKeG5NcmpIajE2dE5xNFB2Lzg4eHBqbDhsazVQUFBQeWVFRUpLWGwwZVdMMTlPSGoxNlJBZ2haTjY4ZWNUWjJaa01IanlZK1BuNThmdUl4V0t5ZmZ0Mjh2VHBVNVhIWExGaUJibDkrM2ExNzF1Umc0T0R5cmlxK3R5MWxadWJTMWlXSlN6TDFtNFFoSTdSNmk2N0xNdVdBVENPakl5a2syNVFkU0lXaStIazVBUUE0cGlZR0wyYmFsbnJlKzVSRkZWMzJwNzRCUUNxSFJaTDFVM0ZYbk8xOWJxSC9yNE9GVDVuZm5YbGRKVzJKMzQrVUw4dnE3cmN1WE1ITVRFeGRkNVBJcEZnNHNTSnRmcVJxKytZL09mUG44UE56UTFwYVdtMWppc3pNeE1lSGg3OCtIbHRvZStKcisydCt2bEFlWDkzYmZINDhXUHMyYk1INTg2ZDQyK3JWWFRwMGlXbGUvS2hvYUdJakl5RXVibTV5ckVDbGNma0Z4Y1h3ODNOalYrdWFreCtaWmFXbGhnd1lBQ3VYTG1DcVZPbnFveC8wcVJKL0NRa2NpOWZ2c1NFQ1JPVTdxNFlHUmxWTzBoSW5XamlhN2RjQUJVZm1hUlJoRUpobFUvdUdUWnNtTUp5U1VrSm9xT2pNV3pZTUlWdDhyN3BJU0VoK09PUFA1VE81dTd1N2xpeVpBbmZaeDhvUCtOWEhNcXFha3grZkh3OFB2dnNNNlc0T0k3RGxTdFgrRDRPRmQyNGNRT1BIejlHWkdRa2dQS0JUWHYzN3NXY09YTlVkc2I1cC9GTUkrWGw1Y2xmNnVYanRiUTk4UjhBY1BuNzc3L1JzMmRQZGNlaTBvMGJOMm9zSTU5VW9pcVptWm00ZnYwNnJsKy96bmVxY1haMnhxKy8vcXF5NzM5dHh1VGIydG9xeE9ibzZJaGZmLzIxeGg2TXYvenlDLzg2T0RnWTkrN2RxN0lIWHNXeW11YnZ2LzhHQURBTWMxL05vYWlGdGlkK1BGQmVmZFpFcTFhdHFsVTVnVURBajd4VDVkaXhZNUJLcFhqMjdCbmF0V3VIM054Y0dCb2FWam5nWjl1MmJYQjJkb2FUa3hNaUl5UEJjVnkxN3krUlNNQnhYSlZEaml2NjlOTlBBUUNGaFlVb0xTM0YyMisvcmZBams1S1NBbk56Y3pSbzBBQ0dob1k0ZGVwVWpjZFVod3JmbVhoMXhxRXUycDc0Q1VENTRCVk50SDM3ZG16ZnZsMXBmVWxKaWNwTGdPSERoNk54NDhZSzErY2N4eUU5UFIzdTd1NjRjK2NPMnJWcmh3Y1BIc0RHeGtacC8vcU15UWZLbnpnTFFPRnlvU0ovZjMrK2IzdGdZQ0NLaW9vd2ZmcDBEQnMyREpNblQ4YmJiNytOc3JJeStQajRvR1hMbHRpOWU3Zkc5NnVvOEoxSlVHY2M2cUxWaVY5V1ZwWm9ZbUtDcEtRa2xkTmxxZHVOR3pjZ0VvbVFuNThQQ3dzTEFPWFY4RDU5K2xSN0NmRGl4UXQrTUlxbnB5YzJiZHFFc0xBd2hJU0V3TVBEQTFGUlVVcmRXb0g2ajhuUHlzcUNsWldWeW1HdlRrNU9TaldCeG8wYlkrdldyYmg1OHlZKy9mUlRHQnNibzdDd0VFMmFOTUhHalJ1Vit2aHJHbzdqNUlsUFNrdEw5WExxTGMzK1AxU0R1M2Z2RnJFc0cxTllXTWpldlh0WGFiQ0pKcmh4NHdhMmI5K09TNWN1MVd0LytRQ2MzcjE3NDl0dnYwVmFXaHArL2ZWWGhWYjhWeFVYRjZkeW9sQ0pSQUt4V0l3bVRacnc2NDRjT1lLSER4L2l5Wk1uS0M0dWhwMmRIZHExYThkUGdybDkrM1lrSnllalU2ZE9XTDU4ZWEyR0liOXBpWW1KS0N3c0JJQllmWng5QjlEeXhBY0FobUdDQ0NGc2VIaTRSaWIrM2J0M1ZjNUtVL25zdTJqUklvd2FwVHdGWEZwYUdpd3NMUERXVzIvQnc4TURjK2JNUWV2V3JkRzVzL0pvMHZxT3lROEtDc0xZc1dPVjF1Zm41OFBJeUVqaGpOK3BVeWQwNnRRSkhUcDA0QnNDQnc4ZWpGbXpacUZIang2WU5Xc1dTa3RMRVJzYkMwdExTNVh2cDI3aDRlRUFBRUxJT1RXSG9qYTZrUGpuQ0NIcnc4UERNWC8rZkhXSG8wQXFsZUwzMzM5SGl4WXRJQktKRkJLb1lwVmNsWUtDQXZqNStTRWtKQVFuVDU1RWl4WXRZR0ZoZ1l5TWpDcXZ4ZXN6SnYvOCtmUEl6czdHMEtGRGxiWmxaMmRYSEw0S2lVU0NqUnMzS3BUSnljbEJTVWtKSEIwZFZTYTZ2NysveXY0SzZpUlBmSTdqYU9KcnE5dTNiOTlsV1RZNUtTbkpPaVVscFU0UDFIamRqaDA3aHM2ZE82TjkrL2FZTUdFQ3BrK2ZYdVZaVnlLUndNREFBQmtaR1NDRVlQVG8wUmcyYkJqT25Ea0RtVXlHdFd2WDR1Yk5tOWk2ZFN2MjdObURaOCtlWWZIaXhXamR1blc5eCtUZnVuVUxtemR2eHBZdFcyQnNiQXl4V0l6czdHeTBhTkVDQmdZR3VIanhvc0xmMDhqSWlQOGhlZnIwS1k0ZVBRcXhXSXl3c0RCNGVIZ2dNVEVSRXlaTVFQLysvVFgyT2o4bEpVVitmWjhVRnhkM1Q5M3hVSytBWlZrdmxtWEordlhyWDJtbzVuOHBKU1dGZlBUUlIrVEZpeGVFRUVLdVg3OU9GaTVjU0Z4Y1hFanYzcjJKZzRNRGNYQndJSTZPanZMaG9lVGh3NGNrTWpLU3pKa3poNlNtcGhKQ0NObTdkeTl4ZG5ZbXExYXRJams1T1lRUVFrUWlFZG0wYVJQcDFhc1hPWG55WkpVeDlPN2R1OHB0TVRFeHhNbkppWncvZjU1Zmw1K2ZyeERQa0NGRHlKMDdkeFMyQndRRWtObXpaNU5seTVhUnUzZnZFa0lJY1hGeElZUVFrcFdWUmZiczJVUEdqeDlQbGkxYlJvNGNPVUp5YzNQcitSZDhQZGF2WHkvL2ZGN3EvdDVTcjhqSnljbE1LQlFXOWV6WmsyUm1acXI3dTBVSUlhU3NySXlrcGFWVlcwWW1reEdwVkVwa01sbVZZK052M3J6SkoxaGxUNTQ4SWNYRnhWVWV2N294K1RLWmpCOWJYMWxwYVNrcEtpcFNHdk11RW9tSW41K2YwandCOHNTWDR6aU9KQ1lta2tPSERwR1NrcElxWTNqVE1qSXlTTStlUFFuTHNvWGR1M2ZYeTVsMzVMUjZQSDVGOXZiMjN6RU1zM0x5NU1sWXZGanZuNEpNcWVEajQ0Tmp4NDZCRVBKZGJHenNxMDBGck9VMDY4YjNxL0ZoR0tiazVNbVQxVDU1bHRKUDkrL2Z4ODgvL3d5R1lVUUNnY0JIM2ZHbzIzL3pwRU1Oa0pHUkliS3dzQkJ4SERmMDl1M2JHRGx5Skl5TWpOUWRGcVVCUkNJUlB2dnNNL25BbkJVeE1URlhhOXBIMStsTTRnTkFlbnI2TFFzTEMyRitmdjc3MmRuWjZOKy9QeGhHWjY1bXFIb2doR0REaGcyNGZmczJBRnlJaVlsWnBPNllOSUZPSlQ0QVdGcGEvczR3ek9SSGp4NDF5Y2pJZ0xPenM4WjE1YVhlRElsRUFtOXZiNFNFaElCaG1EUkRRMFBYdExRME9sMFRkRER4MDlQVFJlYm01dGNGQXNIb2h3OGZOa3hJU0VDL2Z2MDBmdEFJOWQ4cUxDekVraVZMOEwvLy9ROE13K1J3SERjaU9qcGFNMGR6cVlITzFvT0ZRcUUxSWVRaWdJNnRXclhDbENsVE1HclVxQ29ueHFCMGcwZ2t3cmx6NXhBUUVJQ3NyQ3dBZUdCZ1lEQThLaXBLTThkdXE0bk9KajRBZE8vZXZibVJrZEVwQUM0QTBMUnBVNHdlUFJvT0RnNW8zNzQ5bWpWcnhqOE1ndEpPWldWbHlNdkx3K1BIajNINzltMEVCZ2J5OC84UlFuNlhTcVVmSnlRazZPVXNPOVhSNmNUL0IyTnZieitHWVpoMUFMcW9PeGpxamJoSENQR0tqWTA5QytDL2U5S21EdEdIeEpkajdPM3Rlek1NNHdIZ0F3RFdLSDl1V3QyZjNFaHBrbEtVejV1WERPQW1JU1FvTmpiMkQ5Q0VwL1NWdk0rOXV1T2dOQSs5ejBWUmVvZ21Qa1hwSVpyNEZLV0hhT0pUbEI2aWlVOVJlb2dtUGtYcElacjRGS1dIYU9KVGxCNmlpVTlSZW9nbVBrWHBJWnI0RktXSGFPSlRsQjZpaVU5UmVvZ21Qa1hwSVpyNEZLV0hhT0pUbEI2aWlVOVJlb2dtUGtYcElacjRGS1dIOUdteVRaMW1hMnZiMnREUWNFMmwxWFAvK2UrQmlpdWxVdW0zOGZIeHo5NU1aSlFtb29tdkk4YU5HMmVRbEpTVXhqQ01lWFhsQ0NHWk5qWTJWcWRQbjVhOXFkZ296YU56ajlEU1YvZnUzU05XVmxiV0FCeHFLT3AvNWNxVmtEY1JFNlc1NkRXK0R1RTQ3bXd0aXRXbURLWGphT0xyRUlGQUVFWUl5YTJtU0k2cHFXbllHd3VJMGxnMDhYVklkSFMwaEdHWTRHcUtCRis3ZGszNnhnS2lOQlpOZkIzRE1FeVZWWG1CUUVDcitSUUFtdmc2Sno4Ly96S0FBaFdiQ3ZMeThxNjg2WGdvelVRVFg4Y2tKU1dWRVVKVXRkcGZTRXBLS252akFWRWFpU2ErRHFxaXVrK3IrUlNQSnI0T1loam1Gd0NpQ3F0RURNUDhxcTU0S00xREUxOEhSVWRIaXdDRXlwY1pocm4wenpxS0FrQVRYMmNSUXZpcWZTMDc5bEI2aENhK2pqSTJOcjRvZjkyd1ljT0wxWldsS0VxSHNDeDdnV1haOCtxT2c5SThodW9PZ0hxdHpqSU1ROVFkQktWNTlHcFlicTlldlpwS0pKSXhBUHFpZkJUYk93Q2FnNDVTMUZZeUFDOEJaQUM0RFNEY3lNam83SzFidDFSMVlLSXEwSXZFNzlXcmw3bFlMUFppR0dZYWdJYnFqb2Q2clVTRWtDUEd4c2JyYnQyNmxhbnVZRFNWemllK1VDaWNTQWc1QUtBeHd6RG8zYnMzK3ZidGkyN2R1dUdkZDk1QjA2Wk5ZV2hJcjNpMGtWUXFSVUZCQVRJeU1wQ1ltSWp3OEhEODhjY2ZJSVFBUUJIRE1IT2pvNk9QcXp0T1RhVExpYyt3TFBzTmdMVUFNR0xFQ0hoNmVzTEN3a0s5VVZHdlZYcDZPdmJ2MzQrUWtQSmV5d3pEZUVWSFIzc0RvRzBkRmVoazRuZnQydFhZeE1Ua1J3Q1RUVXhNeVBmZmY4LzA3ZHRYM1dGUmIxQjRlRGhXcmx4SnlzcktHQUQrWldWbHMrN2V2U3RXZDF5YVFpY2J0ZDU5OTkwZkFNeHAwYUlGOXUzYnh6ZzQxRFFiRmFWcjJyWnRpdzgrK0lBSkN3dERTVWxKRDBORHc4YnA2ZW0wMi9JL2RPNk1iMjl2UDVKaG1PQm16Wm9SZjM5L3h0TFNVdDBoVVdyMC9QbHpUSmt5aGVUbDVURUFSc2JFeEZ4UWQweWFRS2ZPK0k2T2p1OFNRbjRGOE5ibXpadVpybDI3cWpza1NzMmFOR2tDR3hzYkpqUTBGQUJjVzdkdWZmejU4K2Q2Zjd0UHA3cnN5bVN5ZlFDYVQ1NDhHUjkrK0tHNnc2RTB4SWNmZm9oSmt5WUJRUE4vdmlONlQyZXErbloyZG80Q2dlRFBObTNhNE9lZmY0YXhzYkc2UTZJMGlGZ3N4c2NmZjR6VTFGUVFRaHhqWTJOdnF6c21kZEtaTTc1QUlGZ0RBTk9uVDZkSlR5a3hOamJHdEduVEFQejdYZEZuT3BINGRuWjJkZ0JHbXB1Ylk5aXdZVy84L2ZQeTh0NzRlOVpHY1hIeGF5MFBsSjlKdGNYdzRjUFJxbFVyRUVMYzdlM3RlNmc3SG5YU2ljUVhDQVFMQVdEeTVNa3dNako2TGU5eCtQQmgvUG5ubi94eVpHUWtrcEtTQUFDREJnMnFjci9mZnZ2dHRjUlRrNmRQbjJManhvMjFMdi84K1hPNHVia2hMUzJ0MXZ0a1ptYkN3OE1EQlFXdnY2M3MrdlhyT0hEZ1FNMEZxMkZrWklUSmt5Y0RBQmlHK2Z5L2lFdGJhZjAxZnYvKy9RMExDZ295QkFKQml5dFhycUJwMDZaMTJ0L0h4d2VYTGwxQ1FVRUJPblRvZ0pVclY2Sjc5KzVLNVc3Y3VBRXZMeThjUDM0YzV1Ym1XTGh3SVR3OVBkRzFhMWNJaFVKRVIwZXJQTDZ6c3pOdTNMaUJoSVFFekowN0Z3MGJOa1NEQmczNDdSS0pCRGs1T2JoOSt6YTJiZHVHZ0lDQVdzY2VIUjJOdzRjUDQ5eTVjd3JyZzRLQ01ILytmS1NtcHFKSmt5YVFTcVVvTFMxRllHQmd0VCtNWGw1ZXNMYTJ4dFNwVTFWdW56UnBFaVFTaWNLNnAwK2Zvbm56NW1qY3VMSENlaU1qSXh3N2RxelduNlVtcWFtcG1EcDFLbzRlUFlvMmJkclUremdGQlFVWU5HZ1FPSTU3WVcxdC9ZNitQa05RNnhQZjN0NitMOE13WVN6TDR1REJnM1hlLy9MbHkralpzeWNZaHNIMjdkdHg0OFlOL1BMTEwyQVk1VC9ObWpWcllHWm1oaSsrK0FJREJneEFreVpOd0RBTTB0UFRGYm9DZi83NTV4Z3laQWlBZnhNZktFL0lzTEF3K1BqNDhNZjM5dmFHc2JFeHZ2enl5eXBqRkFxRitPMjMzOUNpUlF1VjJ5TWpJN0Y2OVdyOC92dnZNRFEwaEorZkgySmpZN0Z6NTA2VWxKUmczcng1Y0hWMXhZUUpFd0FBOGZIeCtPeXp6NVNPdzNFY0JBTFZsY0FiTjI3QXlja0prWkdSQU1yN3llL2R1eGR6NXN4UitDR1RxMWkycmh3ZEhkR3dvZkpZS2tLSTB2OFhrVWlFcUtpb09oMS8xcXhaaUkyTkJZQytNVEV4MStzVkpLVmVMTXY2c0N4TGpoNDlTbDVWVkZRVTZkbXpKNUhKWkNxM0Z4Y1hFNWxNUnNMRHc4bm16WnY1OVN6TEtwVjFkWFVscnE2dVJDZ1VFbGRYVnhJWEYwY0lJZVNycjc0aTMzenpEY25QenlmZTN0N2tzODgrSTJWbFpkWEd4YklzZWZIaVJaWGJmWDE5eWNhTkd3a2hoTVRGeFpIUm8wY1RGeGNYTW56NGNESnc0RURTczJkUE1uejRjREo4K0hDVit6czRPSkNjbkp4cVl5Q0VrTHk4UFA3MW1UTm55Tnk1YzJ0VnRxNVlsaVZTcVpROGZ2eVlKQ1ltOHV0TFMwdkp0bTNiK0dXcFZLcnliMStUSTBlT0VKWmxpVkFvM0tydTd5OVZUeXpML3NXeUxIbnk1RW05djJnY3g1SDA5SFN5Wk1rU3NtWExsaHJMYjlpd2dkeTVjNGRmcnU3TDkrR0hIeW9zdjN6NWtvd2RPNVk0T2pxUzBhTkhrK3pzYktWOUprMmFwSkE0TlNYK3JGbXpTRkpTRWlHRUVKRklSSEp5Y29pTGl3c2hwUHdIU0U2K3JpS3hXRXhZbGlVbEpTVlZIbDl1MUtoUlpOU29VY1RGeFlVNE96dnp5L0ovTE1zU056YzNNbXJVS0RKdTNMZ2FqMWVWOFBCd3duRWNpWXlNSkNOSGppVHo1ODhuOSsvZkozbDVlY1RSMFpFdngzRWNDUThQci9QeC8vNzdiOEt5TEdGWjlpOTFmMy9WUmF2SG85cloyVFVEWUdObVpvYTJiZHZXNnhpM2J0M2lxNzE5K3ZUQjU1OHJ0L244K09PUE9IcjBLTVJpTVlLQ2doQVJFWUdiTjI4cWxCa3hZb1RDc254MG1GeEVSQVIrL3ZsblBIcjBDUDM3OThleVpjdHc5ZXBWZlBMSkoyalpzaVdtVHAwS056YzNBTUQ5Ky9jaGxkYnVFWGU1dWJtSWk0dkQ4dVhMK1hXQmdZRzEyaGNBeXNyS243SGg0dUtpY3J1L3Z6L2VlKzg5L3JoRlJVV1lQbjA2aGcwYmhzbVRKK1B0dDk5R1dWa1pmSHg4MExKbFMremV2ZnVWYjZmMjZkTUhFUkVSZU9lZGQzRDI3Rm1jT1hNR3FhbXBhTjY4T1V4TVRQaHlETU9nVDU4K2RUNSsyN1p0MGJ4NWM3eDgrZEpHS0JTYVJrZEg1NzlTd05TYkpSUUtuVm1XSlhQbXpLbjMyWVVRUW1ReUdVbE9UaVpUcGt3aHExZXZyckpjNzk2OUZaWUhEaHhJaW91TENTSGwxZVdLOHZQelNYeDhQT25WcXhmWnVIRWpDUTBOSlRFeE1VUXFsUkpDL3EwSnlHUXk4dkRoUTFKWVdNanZXL2tNejdJczZkMjd0OEsvcTFldkVrSUlDUWdJSUVLaGtDODdhdFFvUWdnaGpvNk9aTnk0Y2Z4LzVhOHJTMDVPSmg5OTlGR1ZuemNqSTBOcC9aTW5UOGp4NDhmSjhPSEQrUnJBcUZHanlQMzc5NnU4VEtxcjA2ZFBFemMzTjdKZ3dRTHk4T0ZEUWdnaER4NDhxUEp5cGE1bXo1NU5XSllsRGc0T2V0bkZVNnZQK0FCc0FjRGEydnFWRGlJUUNOQytmWHZNblRzWFM1WXNnYmUzZDVXTlhISXltUXhsWldWS0RWc2N4K0dQUC83QXVuWHJZR3RyQzRaaE1ISGlSTnkvZng4clZxemd5NVdXbG1MdzRNSDg4dSsvLzE3dCs0V0VoS2hzM0FzUEQ0ZVZsWlhDT3JGWWpCWXRXdURVcVZOd2MzUERxVk9uQUVEaC9lVGk0dUx3L3Z2dks2MlhTQ1FRaThWbzBxUUp2KzdJa1NONCtQQWhuang1Z3VMaVl0aloyYUZkdTNad2RIUkVWRlFVdG0vZmp1VGtaSFRxMUFuTGx5OS9wZGIzc1dQSFl1VElrUWdNRE9SckVNbkp5Zml2QmwxWlcxc2pPam9haEJCYkFCSC95VUcxaUxZbmZuY0FhTisrL1g5MlFFTkR3eHFUSGdEKy9QTlBkT3pZVWFsc2ZuNCt2TDI5OGV1djVTTkFuWjJkMGJadFc3UnQyeGF1cnE1OE9XZG41eHFUdlRiV3JWdW4xRUpmVUZCUTYrcDJVRkFReG80ZHE3UStQejhmUmtaR0NxM3JuVHAxUXFkT25kQ2hRd2VZbVprQktQOHhtVFZyRm5yMDZJRlpzMmFodExRVXNiR3g5VTdRaHc4ZllzNmNPUXJyOXUwcjcxNHZGb3ZCY1J6NjlldW5zRDBzTEt6Tzd5TS9XWEFjcDN6dlZnOW9kZUlUUWpvQXFQZjEvZVBIai9IbzBTTU1HREFBTDErK3hLRkRoMVNlRlN0Ny92dzV2di8rZTN6enpUZjhPaU1qSXhRVUZPQ3Z2LzdDdSsrK3E3VFB3SUVERlpaTFNrb1UxdG5aMmNISHg2Zk9uK0dkZDk1UldwZWNuSXpjM0Z5TUh6OGVPVGs1R0Q5K1BJRHlaSzdvL1BuenlNN094dENoUTVXT2taMmRqV2JObXZITEVvbEVxVU5RVGs0T1NrcEs0T2pvcURMUi9mMzlsZnBWeUdReVhMaHdBYTZ1cmlwdkEzYnMyRkVwa1FraE9IandJQTRjT0lDbFM1Zmk0NDgvaG9IQnF3MHNsZGRHR0licDhFb0gwbEphbmZnQW1nR29jNmNkdWJmZWVndEhqeDZGbDVjWEdqWnNDQmNYRnl4WnNnUkFlYTgwVDA5UG5EMTdGbVZsWlFnSUNBREhjWWlJaUVCd2NEQldyRmdCb1ZESUgydjY5T244T0FGVkRZUlhyMTVWV0haMmRsWmE5eXJreWQyMmJWdUVoNGRqekpneFdMUm9VWlZWL1Z1M2JtSHo1czNZc21VTGpJMk5JUmFMa1oyZGpSWXRXc0RBd0FBWEwxNVUrRUUxTWpKQ2NIQXdnUEpPTy9MR3pyQ3dNSGg0ZUNBeE1SRVRKa3hBLy83OXE1M0Q4TUdEQi9EMTlZV0hoMGVObjRuak9FUkdSdUxISDMrRVNDVENsaTFiY09IQ0JSdzdkZ3lUSmszQzZOR2pWZjU0MUVhRjcweXo2c3JwS20xUGZGTUFhTlNvVWIxMnRyQ3d3UEhqcXVkaU5EYzM1M3ZFQlFjSDQ4bVRKemg3OWl3T0hqeUkrUGg0UkVWRndjREFnTzlRSXBQSklKUEpJSlZLc1g3OWVyNEhYbDI2RUZmOElaRjNBS3BxV2I3dXUrKyt3K3pacy9rN0FwbVptUmcvZmp4Kyt1a252cHk4aWl5VGxYZFNpNDJOeGVMRmk3RnExU280T1RrQktHOXpHRFZxRkYrbVpjdVcyTHg1TTMrTWdvSUNYTGh3QVdGaFlUQTFOY1dubjM2S0xsMjZZUERnd1ZpMGFCR3lzN054K3ZScEhEeDRFRzNhdEVIMzd0M3gwVWNmb1huejVnb3h4OFhGWWNDQUFWWCtEWEp6YzNIdDJqWEV4Y1hoNXMyYmFONjhPVDc1NUJPTUhEa1NCZ1lHR0Rod0lKS1RrL0hqanovaThPSERtREpsQ3FaTW1WS3J2MjlGRmI0enBuWGVtVkl2bG1XeldKWWx1Ym01LzBsTGIxWEVZakhoT0U1aG5WUXFKU0tSaUJRVkZaSEN3a0pTWEZ4TVNrcEtTRmxaR1pGS3BXVGN1SEdrWDc5K1pQdjI3U3FQK1YrMVRsZDIrL1p0OHNNUFAvRExLMWFzSURkdTNDQnVibTVrdzRZTmhKRHlPd21QSGoxU3VYOXBhU2twS2lwUytyd2lrWWo0K2ZtUjlQUjBoZldWK3dad0hFY1NFeFBKb1VPSFZQWU5XTEZpQmJsOSszYVY4UmNXRnBKbHk1YVJ3NGNQODMwVHFwS2NuRXdPSGp4WWJabXE1T1RreU8vbDYrVVUzRnJkWlpkbDJUSUF4cEdSa1hRbzdqODRqZ09BV2pWUTZqT3hXQ3l2N1pURnhNVFU3M3BCaTJsN1ZaK3FoQ1k4VlJ2YS9pM0pCK28zanB6U2IwVkZSZktYZXRscmp5YithNWFjbkl6cjF4VUhnRVZHUmlJeE1iRk94emwrL0RpeXNySnFWYmJ5Zlc1VmsyV0lSQ0pzMjdaTmFaaXRmSnRRS0lSSUpGTGF4bkVjd3NQRFFRaXA5dTkrN2RxMVdzV3FMaFZpcDRtdmhUUSs4VnUyYklsOSsvYnhaeGl4V0l6dnZ2dXUxbjN4NVhKeWN1RG41NmR5MitYTGwrSG01c2IvS3k0dVZsajI4UEJRV0JhTHhUQXdNRUJVVkJUV3JWdFg1OCswZE9sUzVPYm1Zdm55NVRoMDZCQy92bUpIb3FWTGw5YjV1RytTdmllK3RsL2o1d0Y0SXpQQTFJZVhseGVpbzZNaEZvdjVzZkFEQnc1RVRrNE8xcXhSbnZadHdvUUpHRHg0TUtaUG42NndQaXNyQzYxYXRRSUFuRHAxaW44dEZ4b2FxakRJcGwrL2Z2aG5PbWtBNVQ4MnFoby9mL2poQjB5WU1BRy8vUEtMUXEvQzZnZ0VBaGdhR3NMVTFCUTdkdXpBNDhlUGtaS1NBbk56Yy9rWWQ2MVE0VHVqbWZPbXZXWmFuZmdNdy94RkNCbVVrcElDUjBkSGRZZWpaTjI2ZFJneVpBaCsrZVVYQ0FRQ1hMNThHYXRXaUVXY0p3QUFJQUJKUkVGVXJjS21UWnN3Y09CQXVMbTVLU1NvWEdob0tEaU93OU9uVDlHMmJWczRPVG54NVJ3ZEhYSHAwaVU4ZmZxMHlyN3dJcEVJbzBlUDVwZE5URXh3NHNRSnBYS1dscFk0ZE9nUWJHeHNhdlY1Y25OejhkZGZmOEhRMEJCZVhsNUlTVWxCYm00dXJLeXNGSG94YW9QVTFGUUFBQ0ZFTDRmbWFuWGlBMGdBeXJ2ZWFpcVpUTWEzdEE4WU1BQS8vdmdqbGk1ZHF0QmQ5OW16WjRpTGk4UHc0Y1A1ZFpzMmJVSjJkcmJLYnJ4WldWbFlzR0FCdnZ6eVM1WFBEOWkyYlJ1Y25aMzVXWERrdC9ncUtpb3FnbFFxUmF0V3JXcDlKOERiMnh0Tm16YUZSQ0xCeUpFallXTmpBek16TTNBYzk4cGRhTiswNU9Sa0FJQkFJRWhRY3locW9lMkpIdy84K3o5UkU1V1ZsV0hFaUJIZ09BNStmbjZ3dHJhR1JDTEIwYU5IVVZoWUNEYzNON3oxMWx2SXpNemtFMy83OXUxNDlPZ1I5dTdkcS9LWTV1Ym0yTEZqQnp3OVBiRjgrWEsrbWo5NjlHaUZoanl4V0t3d1Q0Q3hzVEUvVm4vOSt2VklTa3BDU2tvSy92enpUd1FFQk9ESWtTTUs3MU41amdGNUYrTnIxNjdCM3Q0ZXhzYkc4UGYzeCtQSGorSGw1ZldLZjZrM1MvNmRZUmdtWHMyaFVIVmxaMmZYakdWWmxUUExhSXIrL2ZzVFFnZ1pOMjRjaVkyTkpRc1hMaVRPenM0a0pDU0VEQm8waUlqRllrSUlJWU1IRHlhRWxQY29XN0ZpQlQvT254QkNqaDA3eHI4K2Rlb1Uvem94TVpGOCsrMjMvSExmdm4wVjNydnkvQUdWdHhQeTd6UlhGUlVYRnhPV1pSVmlxT2lUVHo0aEtTa3A1TzdkdTJUZ3dJRWtKU1ZGNmYzcU15WFdtOEp4SEJrMGFKQjgraTI5N0xLcjFXZjhPM2Z1NUxFc201U2JtMnVUa3BKUzcxRjZyNHRJSk9JYjFjckt5bUJ0YlkyZE8zZGk4T0RCR0Q1OE9IYnYzZzBqSXlQazV1Ynl3MS9Oek15d2FkTW11TG01b2FTa0JDVWxKVEF6TTRPL3Z6OS8zSjA3ZDhMRnhRVmVYbDVReC9NQk8zZnVqQ3RYcnVERWlSUDQ1cHR2WG1uY3ZUcWtwS1RnNWN1WEFKQ2tyN1B2YUhYaS8rTUNnTVhoNGVIMUdxenhPcjE0OFlLZlBFTXNGcXNjU2JaMDZWTEV4c1ppNnRTcENxM3ZvYUdoeU1uSndhUkprN0IyN1ZyMDZ0VUxRSGtWZGVuU3BTby9xNjJ0TGR6ZDNmbGxpVVNpc0d4cmEvdWZmQzVIUjBkOC9mWFhXTE5tRGZyMTZ3ZVJTS1J5Vmx4TkZSNGVEZ0JnR09hOG1rTlJHNjFQZkVKSUVNTXdHcG40ang4LzV1ZXJLeXNyVXpsU2Irdlc4b2xlLy83N2Izejc3YmRZdjM0OXY2MUZpeGJZdW5VcmxpMWJobFdyVmtFaWtXREhqaDN3OHZKU09mbklybDI3RkphZG5KejRvYlExdVh2M0x2THk4bXA4MkdobVppYjI3ZHVIQmcwYThLUHNBZ0lDSUpQSjZqMmQ5cHNtVDN4Q1NKQ2FRMUViclU5OFUxUFRtd1VGQlMvdTNMblRzcUNnb041ajgxK0hxS2dvOU96WkUvbjUrUXF0M2xLcEZJV0ZoZGkwYVJPL0xqWTJWdVdsU3BjdVhUQmp4Z3dzWHJ3WURNTmc0OGFOQ3NOM2dmSnB1ZmJ2MzYrMGIrWEdQYm5qeDQramFkT21mRU9nbDVjWGtwS1NhbXlndTN2M0xwWXZYNDR4WThZZ09qb2FHelpzd0hmZmZZZms1R1NsbURSVlFVRUI0dUxpQU9DRnRiWDF6WmlZR0hXSHBCWmFuL2pYcmwyVHNpeDdudU80R1NFaElaZzRjYUs2UStJbEppYWlwS1FFTzNmdTVDZktBQUFQRHc4TUd6Wk00VGFhaFlVRmR1N2N5ZCsvdjMvL1BxS2pveEVSRVFFTEN3dHMzTGdSK2ZuNTJMTm5EM3g5ZmVIbzZJaU9IVHZDMHRJU1E0WU1VWm5nVGs1T1NyUDlWcFNRa0lDR0RSdWlhOWV1V0w5K2ZiVzM5U1FTQ1ZhdVhJbUpFeWRDL2hqeXFWT25ZdXpZc1hqKy9Ea21UcHlJeDQ4Znc4VEVCQmtaR1FxejRXcVNDeGN1eUc5dm50ZlhwK2dBV2o0c1Y4N096czVPSUJERW1wdWJJemc0K0xVOVA2K3U2blB0bTVtWmlibHo1NkpEaHc3bzJiTW4rdlRwb3pTOVZrSkNBdjc0NHc4a0ppYWlVYU5HMkxCaGc4b24vL2o3KzlkNCtmUHk1VXVseVRLa1VpbE9uVHFGOGVQSEs4eW1VMVJVcFBDb3JNdVhMMlBUcGsyd3NMQ0FuNThmdnZubUc4VEd4c0xFeEFRZUhoNzgwMmsxaFZnc2hydTdPN0t5c2tBSXNZdU5qWTFUZDB6VUsySlpOcGhsV1JJVUZLVG1tMFdVcGpwMzdwejhGcDdlWHR2TGFmc2dIUjRoeEJzb2Y2cXROajI2bVhvenhHSXgzMEhwLyszZGVWUVVWNzRIOEc4MWk4c0VSRElPa0JoeFM4eUlDMVpEQUJIM09NTW84bHlpWTl6QUZaMklHdGRNbm1pTUdkZU1RQ1lZelhGY2NBa1lGd1NGSUZFUmVJTGFrQWlZcUtBaUVSREN2alM5M3ZlSDZaS1dSU1JxYjcvUE9SNjdxbTlWL3hycVI5MjZkZXRlemJGaXlneXJuMlVMaW9xS0Nod2NIRndyS3l2ZmtzbGt3bGh5aEFCQVNFaUladkxTTStucDZTWS9aNTdSblBFQndNek1iQkdBOGtPSERpRWx4ZVRtU0NETlNFbEowVXpaWGE1VUtnTjBIWTgrTUlyR3ZZWjRudmNCY05yR3hvYUZoNGR6ejJ2bUZXS1lDZ29LTUhQbVRGWlJVY0VCR0orZW5oNnQ2NWowZ2RGVTlUVUtDd3R2T1RnNDJOVFgxM3ZFeDhkRExCYWpTNWN1dWc2TDZNQ05HemV3Y09GQ2xKZVhjd0IycHFlbmYvSFVqVXlFMFNVK0FOamEybDR3TnpmdkxwVktCNTQ5ZTVhOStlYWJuTDcxNHljdjFxVkxseEFZR01ocWFtbzRBT0V5bVN5d3BLVEVaTy9iUDhub3F2b05jR0t4ZUIxajdCTUFHRHQyTEJZdFdnUUhCd2RkeDBWZW9NTENRdXphdFF0bnpwd0JBSEFjRnlTUlNEWUJZTHFOVEw4WWMrSURBTVJpOGZ1TXNkMEFYdUU0RHU3dTd2RHk4a0wvL3YxaGIyOFBhMnZyRnFkOEl2cExxVlNpcXFvS1JVVkZ5TXpNUkZKU0VsSlRVOEVZQTRBYWp1TVdTaVNTcHFkS01uRkduL2dBNE9ibVpxZFFLSUlBK0FFd25NZklTRnZVQWRodllXR3hNUzB0elNSbnlXa05rMGg4RFRjM04ydUZRakVKZ0JjQUZ3RDJBR3hocEcwZEprQUZvQXhBRVlCckFKSXNMQ3lPcDZXbDZlZm9xNFM4REwvTkRVZlh0cVFSbytyQVF3aHBIVXA4UWt3UUpUNGhKb2dTbnhBVFJJbFBpQW1peENmRUJGSGlFMktDS1BFSk1VR1UrSVNZSUVwOFFrd1FKVDRoSm9nU254QVRSSWxQaUFtaXhDZkVCRkhpRTJLQ0tQRUpNVUdVK0lTWUlFcDhRa3dRSlQ0aEpvZ1NueEFUWkZLajdCcXpBUU1HZERVM04vL2ZKMVl2L08zLzNRMVhLcFhLVGRldlgvL2w1VVJHOUJFbHZwRjQ3NzMzekhKeWNoNXdIR2ZYVWpuRzJNUGV2WHUvZnV6WU1acE95b1RSZVBKRzRzYU5HK3oxMTEvdmhVZnpCYlFrL1B2dnY0OTVHVEVSL1VYWCtFWkVyVllmYjBXeDFwUWhSbzRTMzRpSVJLSkV4bGhaQzBWS08zWHFsUGpTQWlKNml4TGZpRWdrRWdYSGNWRXRGSW02ZVBHaThxVUZSUFFXSmI2UjRUaXUyYXE4U0NTaWFqNEJRSWx2ZENvckt4TUFORFZwWkZWRlJjWDNMenNlb3A4bzhZMU1UazZPakRIV1ZLdDlkRTVPanV5bEIwVDBFaVcrRVdxbXVrL1ZmQ0tneERkQ0hNZkZBYWhyc0txTzQ3anZkQlVQMFQrVStFWklJcEhVQVlqVkxITWNkL2EzZFlRQW9NUTNXb3d4b1dyZnlvNDl4SVJRNGhzcFMwdkxNNXJYSFR0MlBOTlNXVUtJRWVGNVBwcm4rZE82am9Qb0gzTmRCMEJlcU9NY3h6RmRCMEgwajBrOWx1dm01bWF0VUNnbUFSaUtSMCt4MlFQb0RIcEswVkNwQUpRREtBSndEY0FsQ3d1TDQybHBhVTExWUNJTm1FVGl1N201MmNubDh2VWN4ODBHMEZIWDhaQVhxbzR4ZHNEUzB2S1R0TFMwaDdvT1JsOFpmZUtMeGVMM0dXTzdBYnpDY1J6YzNkMHhkT2hROU92WEQvYjI5ckMydG9hNU9WM3hHQ0tsVW9tcXFpb1VGUlVoS3lzTGx5NWRRbXBxS2hoakFGRERjZHhDaVVSeVJOZHg2aU5qVG55TzUva2dBQnNBWU55NGNRZ0lDSUNEZzROdW95SXZWR0ZoSWI3NjZpdkV4RHpxdGN4eDNIcUpSUElwQUdycmFNQW9FOS9KeWNteVhidDJld0hNYU5ldUhkdXlaUXMzZE9oUVhZZEZYcUpMbHk1aDdkcTFUQ2FUY1FEQ1pUTFp2T3pzYkxtdTQ5SVhSdG1vOWNZYmIrd0FzT0RWVjEvRnJsMjdPQmVYcDQxR1JZeU5vNk1qQmc4ZXpDVW1Ka0lxbFE0ME56ZC9wYkN3a0xvdC84Ym96dmlEQmcwYXozRmNsSTJORFFzUEQrZGVlKzAxWFlkRWRLaWdvQUF6Wjg1a0ZSVVZISUR4NmVucDBicU9TUjhZMVJuZjFkWDFEY2JZZHdBNmJOdTJqWE55Y3RKMVNFVEhyS3lzMEx0M2J5NDJOaFlBL3RxMWE5Y2pCUVVGSm4rN3o2aTY3S3BVcWwwQU9zK1lNUU9lbnA2NkRvZm9DVTlQVDB5ZlBoMEFPdjkyakpnOG82bnFPenM3dTRwRW9pdmR1blZEUkVRRUxDMHRkUjBTMFNOeXVSeFRwMDdGL2Z2M3dSaHp6Y2pJdUticm1IVEphTTc0SXBIb2Z3SEF6OCtQa3A0MFltbHBpZG16WndONGZLeVlNcU00NHpzN096dUxSS0lNT3pzN1JFVkZ3Y0xDUXRjaEVUMmtVQ2d3ZnZ4NEZCY1hnekhtbkpHUjhhT3VZOUlWb3pqamkwU2lKUUF3WThhTUY1YjBjWEZ4a01tZWZjaTZuMzc2Q1d2V3JORmFkK1hLRlhoNWVlSHExYXV0MnNlUkkwZFFYRnpjcXJMRGhnM1RXcGJMbTc5MXJWYXI0ZS92ajhMQ1FxMzFZV0ZoT0hIaVJLcyt6NUJZV0ZoZ3hvd1pBQUNPNHdKMUhJNU9HZndaZi9qdzRlWlZWVlZGSXBIbzFlKy8veDdXMXRadDJzK0NCUXNna1VpUWxKU0VqaDIxdS9NenhyQnMyVEl3eHJCejUwNU1tREFCWldXUDU2MlF5V1JvMTY2ZHNKeWNuQ3k4M3JWckY2cXJxN0Y2OVdvQVFFMU5EV2JObWdWUFQwK2twYVhod0lFRDZOQ2hRNHV4ZmZIRkY2aXJxMnYwQndRQUVoSVM4UG5ubnd2TEpTVWw2TktsaTdETWNaeW1DeXNBSUNvcVN1dFNhUC8rL1ZBcWxaZzNiNTZ3YnQ2OGVaZzNieDdjM2QwYmZaNkhod2YrOUtjL0Njc1BIanpBNjYrL3JsV211TGdZbHk5ZmJ2RTdOU2M3T3hzTEZ5NThhcmx2di8wVzl2YjJ6N3ovcXFvcWpCbzFDbXExK3RkZXZYclptK29jZ2diZlNiMnlzbkl3eDNHdk9qczd0em5wdi92dU85eTdkNi9aOXptT3crYk5tekY5K25RY1BIZ1FwMDgvZnNSZExwZkR3OE5ESzlrYmlvdUx3N1p0MjRTeWE5YXN3YkJodzdCMDZWTHMyTEVESzFhc3dNNmRPOUd1WFRzOGZQZ1FmbjUrV3RzWEZ4Y0xpUllaR2FtVmRBQVFHeHVMMGFOSEM4dkRoZzNEYjdldWhNOThzczBqUGo0ZW9hR2hBQjc5VWVNNERxZE9uUUx3cUhieDAwOC9ZZURBZ2MzK1BLS2lIcy9aNGVIaG9iV3NXZGRXVGs1T3dzOVNzKytHMzNuZnZuMjRjT0ZDbzU5RGExbGJXMlBnd0lISXlNajRZMjV1N21BQVNXME8xb0FaZk9KekhQYy9BTkRXTHJsU3FSUWhJU0h3OC9QVE9uTStxV1BIamdnT0RvYWRuUjAyYjk2TVYxNTVCVXVXTE5FcVUxZFhoMlhMbGlFc0xBem01dWE0ZXZVcVNrdEwwYWRQSDFSVVZHRFZxbFhvMnJVckFnTWYxVEkvL1BCRGJOeTRFZjcrL3Zqc3M4L1FvMGNQeE1iR1FxMVdJejgvSDQ2T2p2RHc4QkFTMmRYVkZXZlBua1YrZmo2NmRldldaSngxZFhXWU9IR2lzTnl1WFRzY1BYcFVxOHlZTVdNd1pzeVlKcmYvNXB0dklCS0o4UGUvL3gzQW93NHdyNzMybWxaeVQ1a3lSWGl0VUNpMGxwOFhsVW9GdVZ5T1gzNzVSVWp5dTNmdll0KytmZGkzYng5RW9yWmZwUTRkT2hRWkdSbWFZOGNrRTkvZzhUeC9tK2Q1ZHUvZVBkWVdvYUdoTENnb2lGMi9mcDN4UE05cWEydWZ1azE2ZWpwemQzZG5kKzdjWVRLWmpQRTh6eGhqTER3OG5LMWZ2MTRvdDNqeFl1YnA2Y2x5Y25MWW1ERmpXRmhZV0pQN0N3OFBaMTVlWHV6dTNidU1NY2IrOWE5L3NlWExselBHR0hOM2R4Zkt1Ymk0c0tLaUl1Ymo0OE9TazVPYjNGZFNVcExXZGlxVnFzbHlOVFUxYk83Y3VheXFxb3BGUlVXeHc0Y1BNNWxNeG54OGZOaXlaY3VFY2tPR0RHRXltVXhZYmhoUFU4dk5yWHRXcGFXbFRDd1dzOVdyVnd2cnRtM2J4bHhjWEppbnB5Y2JNbVJJbS9kOTkrNWR4dk04NDNuK3RxNlBYMTB4NkRPK3M3T3pEWURldHJhMmNIUjBmT2J0NzkrL2oxT25UaUV5TWhJRkJRWE5sdHU1Y3llaW82TWhsVXB4K2ZKbERCbzBDRk9uVGtWd2NEQzJiOThPNE5HWk5qSXlFdi85NzM4QkFGZXZYa1ZKU1FrQW9FZVBIdmozdi84Tkp5Y25pTVZpU0NRU1lkK3VycTY0ZXZVcXhvOGZEMnRyYXdRSEIrUFdyVnNJQ3d0ck1oWTdPenVFaElRZ0lDQUFxMWF0RXFyNUV5ZE8xR3JJazh2bEdEZHVuTEJzYVdtcDFXQzNaY3NXOU92WEQxWldWaGd4WWdUbXpKbUQvUHg4ZE9uU0JmbjUrUUNBc3JJeVdGbFpOYnBVOFBYMUZWNHJGQXF0NWVlbHBLUUUzYnAxUTJGaElXN2R1b1czM25vTHExYXR3cXBWcTNEbnpoMXMyYktsemZ0MmRIUkU1ODZkVVY1ZTNsc3NGbmVTU0NTVnp6RjA4cUtKeGVJaFBNK3pCUXNXdE9rdi81SWxTMWg0ZURoampMWHFqTi93VENhVHlWaGVYcDV3eGxlcjFTd25KMGQ0UHlnb2lLV2twREJQVDArdGZXaHFCeG91TGk3QzY5TFNVclo2OVdxdEdBNGZQaXk4am95TUZGNW5aV1d4VFpzMkNjdERodzV0TnRZbjM0K0ppV0grL3Y3Q21Wd3FsYks0dURoMi9QaHhWbDlmejhhTUdjTXFLeXZaeFlzWDJZb1ZLN1QyTTNYcTFCWS9wNmt5YlJFWEY4YysvUEJEZHZIaVJlYnY3NjlWYzFtOGVIR3pOWjdXbWo5L1B1TjVucm00dUpoa0YwK0RQdU1ER0FBQXZYcjFldVlORXhNVFVWQlFJRnpMdHRhUFAvNklnSUNBUnVzSER4NnN0WHo4K0hFOCtZQlFVdzF0RGRuYTJtTHIxcTN3OXZhR1ZDcUZWQ3FGcmEwdHdzUERoVEtob2FFWVBYbzAxcTlmajdZK2krRGw1WVh1M2J0ajl1elpDQTRPUm1KaUlsSlNVaEFTRWdJQWNIRnhRV0ppSWlRU0NkNTU1eDBBUUg1K1B1Yk1tUU1BZVBmZGQ3VytVOE5salhmZmZSZm56cDFyVTN3QUlKRkkwTDkvZnd3Yk5neFJVVkg0ejMvK2c4REFRT3pkdXhkbVptYS91MHQycjE2OUlKRkl3QmdiQUNEbGQrM01BQmw2NHZjSGdKNDllejd6aHFkUG4wWlJVUkZHalJvRjRORTliUUR3OXZiR2xpMWJtbTJaSGpod29OYXRLazJyZm10dVgrWG41OFBPenU2cDVXSmpZMUZhV29ycDA2ZGp3NFlOY0hOekF3RGs1dVppeFlvVm1EbHpacU50Qmd3WTBHSVZmTUNBQWNKcmEydHJPRGs1WWZyMDZWaTRjQ0ZrTWhtQ2c0T0Y5NzI5dlJFY0hJeVNraEtoSWZLTk45N1FTdVQ0K0hnY1AzNGMxZFhWNk51M0w5NTY2eTM4NHgvL2VPcDNhdzJwVklxRWhBVHMzNzhmQUxCKy9YcjQrZm5oOXUzYnlNbkowZnBEMkZhYWs0VmFyZTcvdTNkR1hpNmU1eE40bm1kWHJsejVuUlhMMWxmMWxVb2x1M0RoZ3JDdVllTmVVeHBXOVE4ZVBNaldyVnVuOVg3RHF2NlRzckt5MkYvLytsZVdtSmpJRWhJU21JK1BEN3QyN1ZvcnZrM3JHOWptenAzTFJvMGF4WXFLaW9SMUtwV0tqUjQ5bXExZHU3YkpiU0lpSXRpVUtWTllXVmtaYzNkM1ozVjFkV3orL1BsczllclZyS0tpb3NYUFV5cVY3T1RKazB3cWxUWmJacytlUFd6SmtpWENjbTF0TFZ1NWNpVVRpOFZzMXF4WkxEOC92MVhmclNWcGFXbWFCcjYyVjBzTW1LSDMzTE1CME9iNzl5MTUrUEFoSmt5WUlOUUVGQW9GVkNvVi9QMzlrWjJkL2N6N3E2dXJ3NUVqUnpCMjdOaFdiOU8zYjEvTW1UTUh5NWN2eDVvMWEvREJCeDlBTEJacmxZbUppY0c0Y2VNYS9kTTA3ajM1cjZycThST3BYMzc1SlpSS0pYeDlmUkVRRUNCMFNnb0xDMFA3OXUyUm5KeXMxUkQ1OE9GRHJGaXhBbWZPbk1HdVhidlF1WE5uQUVDSERoMFFGaGFHUC83eGovRDE5VVZvYUNodTMyNjZ3ZnpubjMvR25qMTcwTDU5K3liZno4N094c0dEQjdGOCtYTElaREljTzNZTUV5Wk1nSm1aR2FLam8vSDIyMjlqeXBRcENBb0tRbXBxS3VycjYxdjk4Mnlvd1RGajA2WWRFTjNSM01wN0htZUFwN2wyN1JvYk9YS2tjTHRNb3pWbmZMVmF6Wll1WGNvQ0F3TWJ2ZC93aks5U3FkaTllL2RZYkd3czI3UnBFL1AyOW1aejVzeGhjWEZ4TENJaWdvMGZQNTVObWpTSmJkbXloWjA4ZVpLbHBhVnAzV3BycUtVemZtMXRMUXNLQ21MVHBrMFR6dENob2FIczVzMmJiUFBteld6czJMSHN3WU1ITERvNm1nMGVQSmlkT0hHQzVlYm1zc0dEQjdQdDI3ZTNlSHN2S3l1TExWMjZsUDNsTDM5aGxaV1ZqVDc3OE9IRGJOdTJiYzNHRmhvYXlvNGNPY0x1M2J2SGhnNGR5dWJQbjgrdVhyMnFWU1l2TDQ5dDNicVZqUmd4b3RGN3JYWC8vbjNOR2YrV3JvOWo4b3g0bmkvbWVaNlZsWlcxNlpmL3JFcExTeHV0VXlnVUxDZ29xTmx0OXUvZnp4aGpMRFUxdGNsRU9IcjBxUEM2cUtpSStmcjZzcFVyVjdMSXlFaFdXRmpZcVB6MTY5ZlpuajE3V0dCZ0lQdm9vNCtZV3ExdThuTVBIanpZYkV5blRwMWkvL3puUHh0ZDF1elpzNGY1K2ZteDR1SmlZZDJGQ3hmWXRHblRXRjFkSGZ2bGwxOGE3V3Y4K1BGTmZrWnpmNUJXcjE3ZDR1Vkt3OWI3cGo2dnViTFBxclMwVkpQNEpqa0V0MEgzMWVkNVhnYkE4dkxseS9RbzduT2dWQ3JCY1J6TXpMUUhabUsvZGVzMUpwcEdXUUN5OVBUMHBxODdqSmlodCtxVDU2aTUrUVdNTGVtSjRUZnVWUUpBYlcydHJ1UDRYZExTMHJTZW9DTXZYazFOamVhbFNmYmFvOFRYQTRzWEx4YnVIZ0JBU2txS1Z1dTdXcTNHcDU5KzJ1eXlSbTF0TFJZdlhveWJOMisyS1E3TnpEUVBIanhBZG5ZMmtwT1RjZUxFQ2FFYk12QW9ZWGJ2M3QzazlwcnV5NGFnd1RGamtvbHY2RlY5dlUvOEp3ZkdTRXhNZk9vMnQyL2Z4cGRmZm9uZHUzZkR5c29LakRHY09uVUs2OWF0QTRCR3k1cDFHemR1UkVWRkJYcjA2SUVkTzNZSWo5bytxZUVqeENOR2pBRHdxSnB2Ym02T0RoMDZvSDM3OXJDeXNvS05qUTA2ZGVvRWEydHJWRmRYdzhyS0N0bloyVm9EZDN6MDBVZEMzLzdjM0Z6OCtPUGpRVzBPSFRyMDFPK3FLNVQ0aHEwQ2dOYlpVZC9VMU5RSTk4S2Z2QWZmSEQ4L1AyUmxaZUhpeFl2WXVYT25zSDdreUpGYTVVYU9ISW1FaEFTSVJDSjgvdm5ueU16TXhQNzkrMkZwYVltVksxZGk1Y3FWcllxdnRTTUJBVUJxYWlxU2twTGc2K3VMNGNPSEl6YzNGNUdSa1FBZVBhNnJTZllYOGFqdTg5VGdtS25RWlJ5Nll0Q0p6M0hjYmNiWXFMeThQTGk2dXVvNm5GYTVlZk1tRml4WTBHaTlKcWtqSWlKZ2IyK1A3ZHUzZytNNCtQajRRS1ZTNFoxMzNzSDU4K2NCb05IeXA1OStpclMwTkh6OTlkZElUazVHbHk1ZDRPWGw5ZHhqVjZ2VnVIejVNbUpqWS9IZGQ5OEpUeDlxaHJQS3o4L1hlcTNQN3QrL0R3QmdqSm5rbzdrR25mZ0FNZ0hnenAwN3VvNmoxZnIwNmRPb3VpOFdpM0grL0htdDIyZ05XOUtmMXZEWHAwOGZMRjY4R0ZWVlZkaXhZOGN6WFd1cjFlcEdseU5QR2pWcUZJS0NnbkR1M0RuMDY5Y1BKMCtlUkVaR0J2ejgvT0RzN0F5ZTV3Rm9uL0hUMDlOYkhZTXU1T2JtQWdCRUlsR21qa1BSQ1VOUC9PdkE0MStpb1hqdzRBSE16TXlhSEROdTc5NjlPSGp3SU9SeXVmRGdqMXF0Ym5IRW1TbFRwa0FxbFdMUm9rVUlDQWlBcTZzcmhnd1pvbFZHS3BWcWplMm51YzQzTXpORFltSWlKazJhaEEwYk5xQi9mKzFuVmhZc1dJRGV2WHNEQUxwMTY0YWVQWHRpK2ZMbDJMcDFLNjVjdVNMTVNnc0FwYVdsamFyNG1zc0FmYU01WmppT3U2N2pVSFRDb0JOZnBWSmxpVVFpdlQvalAzbHRIaE1UZzRLQ0Fuenl5U2VOeXM2ZE94ZHo1ODZGaDRjSEhqNThLRlNkMVdwMW84ZGZOY3RuejU3RnFsV3JrSnViaThtVEo4UFMwckxSR0lCaXNSZ3hNVEd3c1huY05WMHFsUXFqRWsrWU1BRUhEaHpBamgwN2hQY3pNakp3NTg0ZDRjbTlQLy81ejhKN1RrNU9jSEp5d3F4WnM1NzU1NkZyakRIaG1HR01aZWs0SEowdzZNVC80WWNmS25pZXp5a3JLK3VkbDVmWHBsRjRYZ2JOdGJpbWNXL2F0R253OGZGcGNvVGFodXpzN0hEdTNEa2tKU1ZoNzk2OXdtT3FtbXQ4eldPeWl4WXRncTJ0N1RQSFZWMWRMVHlzTW5ueVpCdzllaFJKU1Vudzh2SkNYVjBkTm0zYWhDVkxsalFhZGJpaGFkT21RYVZTTmVydGQrL2VQY1RIeDhQS3l1cVo0M3JSOHZMeVVGNWVEZ0E1cGpyNmpxSGZ4d2VBYU9EUmZPaUd3dHJhR2xPblRtMXhaTitHNHVMaU1IejQ4R2JmbnpKbFNwUDM5Wi9tN3QyNzZOcTFLd0NnZmZ2MjJMaHhJelp1M0lqTXpFeXNXYk1HYjcvOWRxdUcxZHE3ZHkrT0hqMktuajE3NHZEaHd6aDY5Q2k2ZCsvK3pQRzhMSnBqaGVPNDAwOHBhclFNUHZFWlk2Y0F3MHA4NEZHbm5kYU1JcE9Ra0lETXpFeTg5OTU3elpZWk1XSkVtMGFkemNqSTBCckZSeXdXWS9iczJmRDM5MGR4Y1RFMmJOalE3TGEvL3ZxcjF1V0VTcVZDZW5yNjd4cjk5bVhSSEN1YVk4Y1U2Zjl2NlNrNmRlcjBmd0IrL2VHSEgvVDJmdjZ3WWNPYWJUa3ZMQ3lFbVptWmtEQTFOVFg0K09PUG9WUXFjZXpZTVVSRVJDQWtKQVIvK01NZm52bHo2K3Jxb0ZhcmhZRkVHMWJIVlNvVnpwNDlLM1RncWE2dXhwNDllN0I3OTI1TW5EZ1JVcWtVSDN6d0FaS1RrNkZVS29YdGxFb2xhbXRyRVJBUUFKVktCVzl2YjFoWVdPQ3JyNzVDZlgwOTFxMWJod2NQSHNEYjIxc3ZINXlxcXFyU2RETDZ0VmV2WHYrbjYzaDB4YUN2OFFIZzRzV0xTcDduVDZ2VjZqa3hNVEY0Ly8zM2RSMlNsbW5UcGdrZGFTSWlJb1QxSDMvOE1lTGo0NFY3OVpyYmQ5SFIwWkRMNVlpSWlNRGV2WHVSbjUrUGdJQUFtSm1aQ2IzcmxFb2w3T3pzTUhyMGFEZzZPdUxycjc5dThrejcyV2VmSVM0dURnRGc1dWFtZGIwZEVSRUJXMXRibUp1Ylk5MjZkVGgvL2p3R0RoeUkzYnQzbzIvZnZwREpaUGptbTIrd2FkTW0xTmZYWStUSWtRZ0tDa0oyZGphVVNpWFdybDJMSGoxNm9LS2lBdlBtellPam82TndmMy8rL1Budzh2SkNkWFcxMWd4RCtpQTZPbHJUUGZxMHFjNmlBeGo0WTdrYWhqcHBKbU1NakRHdHBKWEw1VEEzTjIrVXlDcVZDZ3FGUWpqN2Nod0hqdU5nWVdFaGZGK0pSSUpCZ3dZSjJ5cVZTaWdVQ3BpWm1UVTYrOTYvZng4S2hRSWRPblRBdDk5K2k3Lzk3Vy9DYmJzblB6YzFOUlZXVmxZWU1HQUFHR1BJeTh0RDkrN2RjZWpRSWZ6ODg4K1lQSGt5bkoyZGhXMXFhbW9RRmhhR2tTTkh3c1hGNWZuOHNKNER1VndPWDE5Zm1qVFRtUEE4SDhYelBEdDE2bFNiQjJjZ3h1M2t5Wk9NNTNrbUZvdE45dHBldytDdjhUVVlZNThDanlhQmJHbUdXR0thNUhJNURodzRBT0R4c1dMS3pKNWV4REFVRlJVVk9EZzR1RlpXVnI0bGs4bCsxOFNOeFBpRWhJUm83a0tjU1U5UGIzNlNSQk5oTkdkOEFEQXpNMXNFb1B6UW9VTklTVEc1T1JKSU0xSlNVbkQ0OEdFQUtGY3FsWTFuUXpGQlJ0RzQxeERQOHo0QVR0dlkyTER3OEhEdXlkbHNpR2twS0NqQXpKa3pXVVZGQlFkZ2ZIcDZlclN1WTlJSFJsUFYxeWdzTEx6bDRPQmdVMTlmN3hFZkh3K3hXSXd1WGJyb09peWlBemR1M01EQ2hRdFJYbDdPQWRpWm5wNytoYTVqMGhkR2wvZ0FZR3RyZThIYzNMeTdWQ29kZVBic1dmYm1tMjl5K3RxUG43d1lseTVkUW1CZ0lLdXBxZUVBaE10a3NzQ1NraEtUdlcvL0pLT3I2amZBaWNYaWRZeXhUd0JnN05peFdMUm9FUndjSEhRZEYzbUJDZ3NMc1d2WExwdzVjd1lBd0hGY2tFUWkyUVNBUmpOdHdKZ1RId0FnRm92Zlo0enRCdkFLeDNGd2QzZUhsNWNYK3ZmdkQzdDdlMWhiV3pjN3JEVFJiNXJCUVl1S2lwQ1ptWW1rcENTa3BxWnFCaTZwNFRodW9VUWlPYUxyT1BXUjBTYytBTGk1dWRrcEZJb2dBSDRBbW4vR2xCaURPZ0Q3TFN3c05xYWxwWm5rTERtdFlSS0pyK0htNW1hdFVDZ21BZkFDNEFMQUhvQXRqTFN0d3dTb0FKUUJLQUp3RFVDU2hZVWM0NkdiQUFBQXBrbEVRVlRGOGJTME5QMThXb3NRUWdnaGhCQkNDQ0dFRUVJSUlZUVFRZ2doaEJCQ0NDR0VFRUlJSVlRUVFnZ2hoQkJDQ0NHRUVFSUlJWVFRUWdnaGhCQkNDQ0dFRUVJSUlZUVFRZ2doaEJCQ0NDR0VFRUlJSVlRUVFnZ2hoQkJDQ0NHRUVFSUlJWVFRUWdnaGhCQkNDQ0dFRUVJSUlZUVFRZ2doaEJCQ0NDR0VFRUlJSVlRUVFnZ2hoQkJDQ0NHRUVFSUlJWVFRUWdnaGhCQkNDQ0dFRUVJSUljVFUvVC9xUlByWWFCTTZIUUFBQUFCSlJVNUVya0pnZ2c9PSIsCiAgICJUeXBlIiA6ICJmbG93Igp9Cg=="/>
    </extobj>
  </extobjs>
</s:customData>
</file>

<file path=customXml/itemProps6.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Trek</Template>
  <TotalTime>0</TotalTime>
  <Words>25574</Words>
  <Application>WPS 演示</Application>
  <PresentationFormat>全屏显示(4:3)</PresentationFormat>
  <Paragraphs>1029</Paragraphs>
  <Slides>96</Slides>
  <Notes>3</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21</vt:i4>
      </vt:variant>
      <vt:variant>
        <vt:lpstr>幻灯片标题</vt:lpstr>
      </vt:variant>
      <vt:variant>
        <vt:i4>96</vt:i4>
      </vt:variant>
    </vt:vector>
  </HeadingPairs>
  <TitlesOfParts>
    <vt:vector size="135" baseType="lpstr">
      <vt:lpstr>Arial</vt:lpstr>
      <vt:lpstr>宋体</vt:lpstr>
      <vt:lpstr>Wingdings</vt:lpstr>
      <vt:lpstr>Franklin Gothic Medium</vt:lpstr>
      <vt:lpstr>隶书</vt:lpstr>
      <vt:lpstr>Wingdings 2</vt:lpstr>
      <vt:lpstr>Wingdings 2</vt:lpstr>
      <vt:lpstr>华文楷体</vt:lpstr>
      <vt:lpstr>微软雅黑</vt:lpstr>
      <vt:lpstr>Arial Unicode MS</vt:lpstr>
      <vt:lpstr>Franklin Gothic Book</vt:lpstr>
      <vt:lpstr>Calibri</vt:lpstr>
      <vt:lpstr>Times New Roman</vt:lpstr>
      <vt:lpstr>楷体_GB2312</vt:lpstr>
      <vt:lpstr>新宋体</vt:lpstr>
      <vt:lpstr>华文中宋</vt:lpstr>
      <vt:lpstr>Arial Black</vt:lpstr>
      <vt:lpstr>跋涉</vt:lpstr>
      <vt:lpstr>Equation.3</vt:lpstr>
      <vt:lpstr>Equation.3</vt:lpstr>
      <vt:lpstr>Equation.3</vt:lpstr>
      <vt:lpstr>Equation.3</vt:lpstr>
      <vt:lpstr>Equation.KSEE3</vt:lpstr>
      <vt:lpstr>Equation.KSEE3</vt:lpstr>
      <vt:lpstr>Equation.KSEE3</vt:lpstr>
      <vt:lpstr>Equation.3</vt:lpstr>
      <vt:lpstr>Equation.3</vt:lpstr>
      <vt:lpstr>Equation.KSEE3</vt:lpstr>
      <vt:lpstr>Equation.KSEE3</vt:lpstr>
      <vt:lpstr>Equation.KSEE3</vt:lpstr>
      <vt:lpstr>Equation.3</vt:lpstr>
      <vt:lpstr>Equation.KSEE3</vt:lpstr>
      <vt:lpstr>Equation.3</vt:lpstr>
      <vt:lpstr>Equation.3</vt:lpstr>
      <vt:lpstr>Equation.KSEE3</vt:lpstr>
      <vt:lpstr>Equation.KSEE3</vt:lpstr>
      <vt:lpstr>Equation.KSEE3</vt:lpstr>
      <vt:lpstr>Equation.KSEE3</vt:lpstr>
      <vt:lpstr>Equation.KSEE3</vt:lpstr>
      <vt:lpstr>第七章  决策</vt:lpstr>
      <vt:lpstr>学习目标（知识点、技能点）</vt:lpstr>
      <vt:lpstr>案例导读</vt:lpstr>
      <vt:lpstr>案例导读</vt:lpstr>
      <vt:lpstr>案例导读</vt:lpstr>
      <vt:lpstr>问题思考</vt:lpstr>
      <vt:lpstr>第一节  决策概述 </vt:lpstr>
      <vt:lpstr>第一节  决策概述</vt:lpstr>
      <vt:lpstr> 第一节  决策概述  </vt:lpstr>
      <vt:lpstr>  第一节 决策概述 </vt:lpstr>
      <vt:lpstr>第一节  决策概述</vt:lpstr>
      <vt:lpstr> 第一节  决策概述 </vt:lpstr>
      <vt:lpstr>第一节  决策概述</vt:lpstr>
      <vt:lpstr>第一节  决策概述</vt:lpstr>
      <vt:lpstr>第一节  决策概述</vt:lpstr>
      <vt:lpstr>第一节  决策概述</vt:lpstr>
      <vt:lpstr>第一节  决策概述</vt:lpstr>
      <vt:lpstr>第一节  决策概述</vt:lpstr>
      <vt:lpstr> 第一节  决策概述 </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 第一节  决策概述 </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第一节  决策概述</vt:lpstr>
      <vt:lpstr>第二节  决策理论</vt:lpstr>
      <vt:lpstr>第二节  决策理论</vt:lpstr>
      <vt:lpstr>第二节  决策理论</vt:lpstr>
      <vt:lpstr>第二节  决策理论</vt:lpstr>
      <vt:lpstr>第二节  决策理论</vt:lpstr>
      <vt:lpstr>阅读材料</vt:lpstr>
      <vt:lpstr>第二节  决策理论</vt:lpstr>
      <vt:lpstr> 第三节 决策的过程与影响因素 </vt:lpstr>
      <vt:lpstr>第二节  决策理论</vt:lpstr>
      <vt:lpstr>第三节 决策的过程与影响因素</vt:lpstr>
      <vt:lpstr>PowerPoint 演示文稿</vt:lpstr>
      <vt:lpstr>第三节 决策的过程与影响因素</vt:lpstr>
      <vt:lpstr>第三节 决策的过程与影响因素</vt:lpstr>
      <vt:lpstr>第三节 决策的过程与影响因素</vt:lpstr>
      <vt:lpstr>第三节 决策的过程与影响因素</vt:lpstr>
      <vt:lpstr>第三节 决策的过程与影响因素</vt:lpstr>
      <vt:lpstr>第三节 决策的过程与影响因素</vt:lpstr>
      <vt:lpstr>第三节 决策的过程与影响因素</vt:lpstr>
      <vt:lpstr>阅读材料</vt:lpstr>
      <vt:lpstr>阅读材料</vt:lpstr>
      <vt:lpstr>第四节 决策的方法</vt:lpstr>
      <vt:lpstr>第四节 决策的方法</vt:lpstr>
      <vt:lpstr>第四节 决策的方法</vt:lpstr>
      <vt:lpstr>第四节 决策的方法</vt:lpstr>
      <vt:lpstr>第四节 决策的方法</vt:lpstr>
      <vt:lpstr>第四节 决策的方法</vt:lpstr>
      <vt:lpstr> 第四节 决策的方法 </vt:lpstr>
      <vt:lpstr>第四节 决策的方法</vt:lpstr>
      <vt:lpstr>第四节 决策的方法</vt:lpstr>
      <vt:lpstr>第四节 决策的方法</vt:lpstr>
      <vt:lpstr>第四节 决策的方法</vt:lpstr>
      <vt:lpstr>第四节 决策的方法</vt:lpstr>
      <vt:lpstr>第四节 决策的方法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不过六级不改名</cp:lastModifiedBy>
  <cp:revision>69</cp:revision>
  <dcterms:created xsi:type="dcterms:W3CDTF">2014-01-13T00:54:00Z</dcterms:created>
  <dcterms:modified xsi:type="dcterms:W3CDTF">2020-08-02T07:44:23Z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