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9.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第七章　厂商均衡</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二、完全垄断厂商的需求和收益</a:t>
            </a:r>
            <a:endParaRPr lang="zh-CN" altLang="zh-CN" sz="2600" b="1" dirty="0">
              <a:latin typeface="黑体" panose="02010609060101010101" pitchFamily="49" charset="-122"/>
              <a:ea typeface="黑体" panose="02010609060101010101" pitchFamily="49" charset="-122"/>
            </a:endParaRPr>
          </a:p>
          <a:p>
            <a:r>
              <a:rPr lang="zh-CN" altLang="en-US"/>
              <a:t>由于完全垄断厂商本身就构成了完全垄断市场,完全垄断厂商所面临的需求就是完全垄断市场所面临的需求。完全垄断厂商作为价格的制定者,可以制定高价,也可以制定低价,但也要受到市场需求规律的限制。这是因为,如果制定高价,销售量会下降;要想扩大销售量,必须降低价格。这意味着完全垄断市场上的需求量与价格呈反方向变动,完全垄断厂商所面临的需求曲线是一条向右下方倾斜的曲线。</a:t>
            </a:r>
            <a:endParaRPr lang="zh-CN" altLang="en-US"/>
          </a:p>
        </p:txBody>
      </p:sp>
      <p:pic>
        <p:nvPicPr>
          <p:cNvPr id="4" name="图片 3"/>
          <p:cNvPicPr>
            <a:picLocks noChangeAspect="1"/>
          </p:cNvPicPr>
          <p:nvPr/>
        </p:nvPicPr>
        <p:blipFill>
          <a:blip r:embed="rId1"/>
          <a:stretch>
            <a:fillRect/>
          </a:stretch>
        </p:blipFill>
        <p:spPr>
          <a:xfrm>
            <a:off x="2414905" y="3745230"/>
            <a:ext cx="7391400" cy="2235200"/>
          </a:xfrm>
          <a:prstGeom prst="rect">
            <a:avLst/>
          </a:prstGeom>
        </p:spPr>
      </p:pic>
      <p:sp>
        <p:nvSpPr>
          <p:cNvPr id="103" name="文本框 102"/>
          <p:cNvSpPr txBox="1"/>
          <p:nvPr/>
        </p:nvSpPr>
        <p:spPr>
          <a:xfrm>
            <a:off x="3696335" y="6235700"/>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完全垄断厂商的收益曲线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三、完全垄断厂商的短期均衡</a:t>
            </a:r>
            <a:endParaRPr lang="zh-CN" altLang="zh-CN" sz="2600" b="1" dirty="0">
              <a:latin typeface="黑体" panose="02010609060101010101" pitchFamily="49" charset="-122"/>
              <a:ea typeface="黑体" panose="02010609060101010101" pitchFamily="49" charset="-122"/>
            </a:endParaRPr>
          </a:p>
        </p:txBody>
      </p:sp>
      <p:sp>
        <p:nvSpPr>
          <p:cNvPr id="103" name="文本框 102"/>
          <p:cNvSpPr txBox="1"/>
          <p:nvPr/>
        </p:nvSpPr>
        <p:spPr>
          <a:xfrm>
            <a:off x="622300" y="5713730"/>
            <a:ext cx="384048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获取经济利润的短期均衡　</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4563110" y="5713730"/>
            <a:ext cx="3497580" cy="368300"/>
          </a:xfrm>
          <a:prstGeom prst="rect">
            <a:avLst/>
          </a:prstGeom>
          <a:noFill/>
        </p:spPr>
        <p:txBody>
          <a:bodyPr wrap="none" rtlCol="0" anchor="t">
            <a:spAutoFit/>
          </a:bodyPr>
          <a:p>
            <a:pPr indent="0"/>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图</a:t>
            </a:r>
            <a:r>
              <a:rPr lang="en-US">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7-7</a:t>
            </a:r>
            <a:r>
              <a:rPr lang="zh-CN">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获取正常利润的短期均衡</a:t>
            </a:r>
            <a:endParaRPr lang="zh-CN" altLang="en-US"/>
          </a:p>
        </p:txBody>
      </p:sp>
      <p:pic>
        <p:nvPicPr>
          <p:cNvPr id="5" name="图片 4"/>
          <p:cNvPicPr>
            <a:picLocks noChangeAspect="1"/>
          </p:cNvPicPr>
          <p:nvPr/>
        </p:nvPicPr>
        <p:blipFill>
          <a:blip r:embed="rId1"/>
          <a:stretch>
            <a:fillRect/>
          </a:stretch>
        </p:blipFill>
        <p:spPr>
          <a:xfrm>
            <a:off x="454660" y="2651760"/>
            <a:ext cx="3803650" cy="2870200"/>
          </a:xfrm>
          <a:prstGeom prst="rect">
            <a:avLst/>
          </a:prstGeom>
        </p:spPr>
      </p:pic>
      <p:pic>
        <p:nvPicPr>
          <p:cNvPr id="6" name="图片 5"/>
          <p:cNvPicPr>
            <a:picLocks noChangeAspect="1"/>
          </p:cNvPicPr>
          <p:nvPr/>
        </p:nvPicPr>
        <p:blipFill>
          <a:blip r:embed="rId2"/>
          <a:stretch>
            <a:fillRect/>
          </a:stretch>
        </p:blipFill>
        <p:spPr>
          <a:xfrm>
            <a:off x="4337050" y="2708910"/>
            <a:ext cx="3949700" cy="2813050"/>
          </a:xfrm>
          <a:prstGeom prst="rect">
            <a:avLst/>
          </a:prstGeom>
        </p:spPr>
      </p:pic>
      <p:pic>
        <p:nvPicPr>
          <p:cNvPr id="7" name="图片 6"/>
          <p:cNvPicPr>
            <a:picLocks noChangeAspect="1"/>
          </p:cNvPicPr>
          <p:nvPr/>
        </p:nvPicPr>
        <p:blipFill>
          <a:blip r:embed="rId3"/>
          <a:stretch>
            <a:fillRect/>
          </a:stretch>
        </p:blipFill>
        <p:spPr>
          <a:xfrm>
            <a:off x="8286750" y="3028950"/>
            <a:ext cx="3693160" cy="2493010"/>
          </a:xfrm>
          <a:prstGeom prst="rect">
            <a:avLst/>
          </a:prstGeom>
        </p:spPr>
      </p:pic>
      <p:sp>
        <p:nvSpPr>
          <p:cNvPr id="8" name="文本框 7"/>
          <p:cNvSpPr txBox="1"/>
          <p:nvPr/>
        </p:nvSpPr>
        <p:spPr>
          <a:xfrm>
            <a:off x="8161020" y="5713730"/>
            <a:ext cx="360362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7-8</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亏损状态的短期均衡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四、完全垄断厂商的长期均衡</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(一)完全垄断厂商长期均衡的形成</a:t>
            </a:r>
            <a:endParaRPr lang="en-US" altLang="zh-CN" sz="2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3763010" y="2984500"/>
            <a:ext cx="4640580" cy="2849245"/>
          </a:xfrm>
          <a:prstGeom prst="rect">
            <a:avLst/>
          </a:prstGeom>
        </p:spPr>
      </p:pic>
      <p:sp>
        <p:nvSpPr>
          <p:cNvPr id="103" name="文本框 102"/>
          <p:cNvSpPr txBox="1"/>
          <p:nvPr/>
        </p:nvSpPr>
        <p:spPr>
          <a:xfrm>
            <a:off x="3923665" y="6007100"/>
            <a:ext cx="379793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7-9</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完全垄断厂商的长期均衡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(二)对完全垄断厂商长期均衡的评价</a:t>
            </a:r>
            <a:endParaRPr lang="en-US" altLang="zh-CN" sz="2200" b="1" dirty="0">
              <a:latin typeface="楷体" panose="02010609060101010101" pitchFamily="49" charset="-122"/>
              <a:ea typeface="楷体" panose="02010609060101010101" pitchFamily="49" charset="-122"/>
            </a:endParaRPr>
          </a:p>
          <a:p>
            <a:r>
              <a:rPr lang="zh-CN" altLang="en-US"/>
              <a:t>由此我们可以看出完全垄断厂商长期均衡的特点是:</a:t>
            </a:r>
            <a:endParaRPr lang="zh-CN" altLang="en-US"/>
          </a:p>
          <a:p>
            <a:r>
              <a:rPr lang="zh-CN" altLang="en-US"/>
              <a:t>第一,资源没有合理配置。</a:t>
            </a:r>
            <a:endParaRPr lang="zh-CN" altLang="en-US"/>
          </a:p>
          <a:p>
            <a:r>
              <a:rPr lang="zh-CN" altLang="en-US"/>
              <a:t>第二,资源没有有效利用。</a:t>
            </a:r>
            <a:endParaRPr lang="zh-CN" altLang="en-US"/>
          </a:p>
          <a:p>
            <a:r>
              <a:rPr lang="zh-CN" altLang="en-US"/>
              <a:t>第三,消费者利益受损。</a:t>
            </a:r>
            <a:endParaRPr lang="zh-CN" altLang="en-US"/>
          </a:p>
        </p:txBody>
      </p:sp>
      <p:pic>
        <p:nvPicPr>
          <p:cNvPr id="4" name="图片 3"/>
          <p:cNvPicPr>
            <a:picLocks noChangeAspect="1"/>
          </p:cNvPicPr>
          <p:nvPr/>
        </p:nvPicPr>
        <p:blipFill>
          <a:blip r:embed="rId1"/>
          <a:stretch>
            <a:fillRect/>
          </a:stretch>
        </p:blipFill>
        <p:spPr>
          <a:xfrm>
            <a:off x="7178040" y="2249805"/>
            <a:ext cx="4502150" cy="2920365"/>
          </a:xfrm>
          <a:prstGeom prst="rect">
            <a:avLst/>
          </a:prstGeom>
        </p:spPr>
      </p:pic>
      <p:sp>
        <p:nvSpPr>
          <p:cNvPr id="103" name="文本框 102"/>
          <p:cNvSpPr txBox="1"/>
          <p:nvPr/>
        </p:nvSpPr>
        <p:spPr>
          <a:xfrm>
            <a:off x="7018020" y="5523865"/>
            <a:ext cx="4551680"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7-10</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完全竞争与完全垄断的比较</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五、价格歧视</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(一)一级价格歧视</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(二)二级价格歧视</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(三)三级价格歧视</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垄断竞争条件下的厂商均衡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一、垄断竞争市场结构的特点</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(一)该行业由许多厂商组成</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(二)厂商进入或退出该行业比较容易</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(三)厂商生产和销售有差别的产品</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垄断竞争条件下的厂商均衡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二、垄断竞争厂商的需求曲线和收益规律</a:t>
            </a:r>
            <a:endParaRPr lang="zh-CN" altLang="zh-CN" sz="2600" b="1" dirty="0">
              <a:latin typeface="黑体" panose="02010609060101010101" pitchFamily="49" charset="-122"/>
              <a:ea typeface="黑体" panose="02010609060101010101" pitchFamily="49" charset="-122"/>
            </a:endParaRPr>
          </a:p>
          <a:p>
            <a:r>
              <a:rPr lang="zh-CN" altLang="en-US"/>
              <a:t>第一,假设其他厂商维持现行价格不变,某一厂商单独改变自家产品的价格,其所销售的产品数量如图7-14所示。第二,假设其他所有厂商和该厂商一样按照相同的幅度提高或降低其价格。</a:t>
            </a:r>
            <a:endParaRPr lang="zh-CN" altLang="en-US"/>
          </a:p>
        </p:txBody>
      </p:sp>
      <p:pic>
        <p:nvPicPr>
          <p:cNvPr id="4" name="图片 3"/>
          <p:cNvPicPr>
            <a:picLocks noChangeAspect="1"/>
          </p:cNvPicPr>
          <p:nvPr/>
        </p:nvPicPr>
        <p:blipFill>
          <a:blip r:embed="rId1"/>
          <a:stretch>
            <a:fillRect/>
          </a:stretch>
        </p:blipFill>
        <p:spPr>
          <a:xfrm>
            <a:off x="3723005" y="3167380"/>
            <a:ext cx="4417060" cy="2581275"/>
          </a:xfrm>
          <a:prstGeom prst="rect">
            <a:avLst/>
          </a:prstGeom>
        </p:spPr>
      </p:pic>
      <p:sp>
        <p:nvSpPr>
          <p:cNvPr id="103" name="文本框 102"/>
          <p:cNvSpPr txBox="1"/>
          <p:nvPr/>
        </p:nvSpPr>
        <p:spPr>
          <a:xfrm>
            <a:off x="3247390" y="5826125"/>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垄断竞争厂商的需求曲线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垄断竞争条件下的厂商均衡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三、垄断竞争市场的短期均衡</a:t>
            </a:r>
            <a:endParaRPr lang="zh-CN" altLang="zh-CN" sz="2600" b="1" dirty="0">
              <a:latin typeface="黑体" panose="02010609060101010101" pitchFamily="49" charset="-122"/>
              <a:ea typeface="黑体" panose="02010609060101010101" pitchFamily="49" charset="-122"/>
            </a:endParaRPr>
          </a:p>
          <a:p>
            <a:r>
              <a:rPr lang="zh-CN" altLang="en-US"/>
              <a:t>我们以图7-15为例,来说明垄断竞争厂商短期内均衡价格和均衡产量的实现。</a:t>
            </a:r>
            <a:endParaRPr lang="zh-CN" altLang="en-US"/>
          </a:p>
        </p:txBody>
      </p:sp>
      <p:pic>
        <p:nvPicPr>
          <p:cNvPr id="4" name="图片 3"/>
          <p:cNvPicPr>
            <a:picLocks noChangeAspect="1"/>
          </p:cNvPicPr>
          <p:nvPr/>
        </p:nvPicPr>
        <p:blipFill>
          <a:blip r:embed="rId1"/>
          <a:stretch>
            <a:fillRect/>
          </a:stretch>
        </p:blipFill>
        <p:spPr>
          <a:xfrm>
            <a:off x="1841500" y="3161665"/>
            <a:ext cx="3780790" cy="2835910"/>
          </a:xfrm>
          <a:prstGeom prst="rect">
            <a:avLst/>
          </a:prstGeom>
        </p:spPr>
      </p:pic>
      <p:sp>
        <p:nvSpPr>
          <p:cNvPr id="103" name="文本框 102"/>
          <p:cNvSpPr txBox="1"/>
          <p:nvPr/>
        </p:nvSpPr>
        <p:spPr>
          <a:xfrm>
            <a:off x="1842135" y="6084570"/>
            <a:ext cx="3884295" cy="368300"/>
          </a:xfrm>
          <a:prstGeom prst="rect">
            <a:avLst/>
          </a:prstGeom>
          <a:noFill/>
          <a:ln w="9525">
            <a:noFill/>
          </a:ln>
        </p:spPr>
        <p:txBody>
          <a:bodyPr wrap="square">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7-15</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价格和产量的最初变化</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pic>
        <p:nvPicPr>
          <p:cNvPr id="5" name="图片 4"/>
          <p:cNvPicPr>
            <a:picLocks noChangeAspect="1"/>
          </p:cNvPicPr>
          <p:nvPr/>
        </p:nvPicPr>
        <p:blipFill>
          <a:blip r:embed="rId2"/>
          <a:stretch>
            <a:fillRect/>
          </a:stretch>
        </p:blipFill>
        <p:spPr>
          <a:xfrm>
            <a:off x="6764020" y="3258820"/>
            <a:ext cx="4373880" cy="2741930"/>
          </a:xfrm>
          <a:prstGeom prst="rect">
            <a:avLst/>
          </a:prstGeom>
        </p:spPr>
      </p:pic>
      <p:sp>
        <p:nvSpPr>
          <p:cNvPr id="6" name="文本框 5"/>
          <p:cNvSpPr txBox="1"/>
          <p:nvPr/>
        </p:nvSpPr>
        <p:spPr>
          <a:xfrm>
            <a:off x="6763385" y="6084570"/>
            <a:ext cx="412051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7-16</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垄断竞争厂商的短期均衡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第三节　垄断竞争条件下的厂商均衡</a:t>
            </a:r>
            <a:endParaRPr lang="zh-CN" altLang="en-US" dirty="0"/>
          </a:p>
        </p:txBody>
      </p:sp>
      <p:sp>
        <p:nvSpPr>
          <p:cNvPr id="3" name="内容占位符 2"/>
          <p:cNvSpPr>
            <a:spLocks noGrp="1"/>
          </p:cNvSpPr>
          <p:nvPr>
            <p:ph idx="1"/>
          </p:nvPr>
        </p:nvSpPr>
        <p:spPr>
          <a:xfrm>
            <a:off x="622300" y="1358900"/>
            <a:ext cx="6506845"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四、垄断竞争厂商的长期均衡</a:t>
            </a:r>
            <a:endParaRPr lang="zh-CN" altLang="zh-CN" sz="2600" b="1" dirty="0">
              <a:latin typeface="黑体" panose="02010609060101010101" pitchFamily="49" charset="-122"/>
              <a:ea typeface="黑体" panose="02010609060101010101" pitchFamily="49" charset="-122"/>
            </a:endParaRPr>
          </a:p>
          <a:p>
            <a:r>
              <a:rPr lang="zh-CN" altLang="en-US"/>
              <a:t>总之,垄断竞争市场长期均衡的特点是:</a:t>
            </a:r>
            <a:endParaRPr lang="zh-CN" altLang="en-US"/>
          </a:p>
          <a:p>
            <a:r>
              <a:rPr lang="zh-CN" altLang="en-US"/>
              <a:t>第一,与完全垄断市场一样,价格大于边际成本,这是因为利润最大化要求边际收益等于边际成本,以及向右下方倾斜的需求曲线使得价格大于边际收益。</a:t>
            </a:r>
            <a:endParaRPr lang="zh-CN" altLang="en-US"/>
          </a:p>
          <a:p>
            <a:r>
              <a:rPr lang="zh-CN" altLang="en-US"/>
              <a:t>第二,与完全竞争市场一样,价格等于平均成本,这是因为自由进入和退出使经济利润为零。而在完全垄断市场上,由于完全垄断企业是没有相近替代品的唯一卖者,所以它在长期中可以有经济利润。与此相比,由于垄断竞争市场可以自由进出,所以,长期中这种类型市场上企业的经济利润被迫为零。</a:t>
            </a:r>
            <a:endParaRPr lang="zh-CN" altLang="en-US"/>
          </a:p>
        </p:txBody>
      </p:sp>
      <p:pic>
        <p:nvPicPr>
          <p:cNvPr id="4" name="图片 3"/>
          <p:cNvPicPr>
            <a:picLocks noChangeAspect="1"/>
          </p:cNvPicPr>
          <p:nvPr/>
        </p:nvPicPr>
        <p:blipFill>
          <a:blip r:embed="rId1"/>
          <a:stretch>
            <a:fillRect/>
          </a:stretch>
        </p:blipFill>
        <p:spPr>
          <a:xfrm>
            <a:off x="7825105" y="2825115"/>
            <a:ext cx="3863975" cy="2696845"/>
          </a:xfrm>
          <a:prstGeom prst="rect">
            <a:avLst/>
          </a:prstGeom>
        </p:spPr>
      </p:pic>
      <p:sp>
        <p:nvSpPr>
          <p:cNvPr id="103" name="文本框 102"/>
          <p:cNvSpPr txBox="1"/>
          <p:nvPr/>
        </p:nvSpPr>
        <p:spPr>
          <a:xfrm>
            <a:off x="7956550" y="5651500"/>
            <a:ext cx="373253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7-17</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垄断竞争厂商的长期均衡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寡头垄断条件下的厂商均衡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一、寡头垄断市场的特点</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(一)厂商数量极少</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(二)厂商相互依赖</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(三)厂商进出不易</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grpSp>
        <p:nvGrpSpPr>
          <p:cNvPr id="17" name="组合 16"/>
          <p:cNvGrpSpPr/>
          <p:nvPr/>
        </p:nvGrpSpPr>
        <p:grpSpPr>
          <a:xfrm>
            <a:off x="1870430" y="2032754"/>
            <a:ext cx="6390109" cy="3075029"/>
            <a:chOff x="3009756" y="1946691"/>
            <a:chExt cx="6390109" cy="3075029"/>
          </a:xfrm>
        </p:grpSpPr>
        <p:grpSp>
          <p:nvGrpSpPr>
            <p:cNvPr id="19" name="组合 18"/>
            <p:cNvGrpSpPr/>
            <p:nvPr/>
          </p:nvGrpSpPr>
          <p:grpSpPr>
            <a:xfrm>
              <a:off x="3009756" y="1946691"/>
              <a:ext cx="6390109" cy="2279494"/>
              <a:chOff x="2488640" y="2139114"/>
              <a:chExt cx="6390109" cy="2279494"/>
            </a:xfrm>
          </p:grpSpPr>
          <p:grpSp>
            <p:nvGrpSpPr>
              <p:cNvPr id="24" name="Group 4"/>
              <p:cNvGrpSpPr/>
              <p:nvPr/>
            </p:nvGrpSpPr>
            <p:grpSpPr bwMode="auto">
              <a:xfrm>
                <a:off x="2488640" y="2139114"/>
                <a:ext cx="6390109" cy="639332"/>
                <a:chOff x="0" y="0"/>
                <a:chExt cx="2982" cy="288"/>
              </a:xfrm>
            </p:grpSpPr>
            <p:sp>
              <p:nvSpPr>
                <p:cNvPr id="33"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4"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第一节　完全竞争条件下的厂商均衡</a:t>
                  </a:r>
                  <a:endParaRPr lang="zh-CN" altLang="zh-CN" sz="2000" b="1" dirty="0">
                    <a:latin typeface="等线" panose="02010600030101010101" pitchFamily="2" charset="-122"/>
                    <a:ea typeface="等线" panose="02010600030101010101" pitchFamily="2" charset="-122"/>
                  </a:endParaRPr>
                </a:p>
              </p:txBody>
            </p:sp>
            <p:sp>
              <p:nvSpPr>
                <p:cNvPr id="35"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5" name="Group 8"/>
              <p:cNvGrpSpPr/>
              <p:nvPr/>
            </p:nvGrpSpPr>
            <p:grpSpPr bwMode="auto">
              <a:xfrm>
                <a:off x="2488640" y="2975707"/>
                <a:ext cx="6390109" cy="639332"/>
                <a:chOff x="0" y="0"/>
                <a:chExt cx="2982" cy="288"/>
              </a:xfrm>
            </p:grpSpPr>
            <p:sp>
              <p:nvSpPr>
                <p:cNvPr id="30"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31" name="Rectangle 10"/>
                <p:cNvSpPr>
                  <a:spLocks noChangeArrowheads="1"/>
                </p:cNvSpPr>
                <p:nvPr/>
              </p:nvSpPr>
              <p:spPr bwMode="auto">
                <a:xfrm>
                  <a:off x="299" y="60"/>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第二节　完全垄断条件下的厂商</a:t>
                  </a:r>
                  <a:r>
                    <a:rPr lang="zh-CN" altLang="en-US" sz="2000" b="1" dirty="0" smtClean="0">
                      <a:latin typeface="等线" panose="02010600030101010101" pitchFamily="2" charset="-122"/>
                      <a:ea typeface="等线" panose="02010600030101010101" pitchFamily="2" charset="-122"/>
                    </a:rPr>
                    <a:t>均衡</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32"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26" name="Group 12"/>
              <p:cNvGrpSpPr/>
              <p:nvPr/>
            </p:nvGrpSpPr>
            <p:grpSpPr bwMode="auto">
              <a:xfrm>
                <a:off x="2488640" y="3779276"/>
                <a:ext cx="6390109" cy="639332"/>
                <a:chOff x="0" y="0"/>
                <a:chExt cx="2982" cy="288"/>
              </a:xfrm>
            </p:grpSpPr>
            <p:sp>
              <p:nvSpPr>
                <p:cNvPr id="27" name="AutoShape 13"/>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8" name="Rectangle 14"/>
                <p:cNvSpPr>
                  <a:spLocks noChangeArrowheads="1"/>
                </p:cNvSpPr>
                <p:nvPr/>
              </p:nvSpPr>
              <p:spPr bwMode="auto">
                <a:xfrm>
                  <a:off x="299" y="55"/>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第三节　垄断竞争条件下的厂商均衡</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9" name="Oval 15"/>
                <p:cNvSpPr>
                  <a:spLocks noChangeArrowheads="1"/>
                </p:cNvSpPr>
                <p:nvPr/>
              </p:nvSpPr>
              <p:spPr bwMode="auto">
                <a:xfrm>
                  <a:off x="0" y="66"/>
                  <a:ext cx="144" cy="144"/>
                </a:xfrm>
                <a:prstGeom prst="ellipse">
                  <a:avLst/>
                </a:prstGeom>
                <a:gradFill rotWithShape="1">
                  <a:gsLst>
                    <a:gs pos="0">
                      <a:schemeClr val="accent2"/>
                    </a:gs>
                    <a:gs pos="100000">
                      <a:srgbClr val="98630D"/>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grpSp>
          <p:nvGrpSpPr>
            <p:cNvPr id="20" name="Group 4"/>
            <p:cNvGrpSpPr/>
            <p:nvPr/>
          </p:nvGrpSpPr>
          <p:grpSpPr bwMode="auto">
            <a:xfrm>
              <a:off x="3009756" y="4382388"/>
              <a:ext cx="6390109" cy="639332"/>
              <a:chOff x="0" y="0"/>
              <a:chExt cx="2982" cy="288"/>
            </a:xfrm>
          </p:grpSpPr>
          <p:sp>
            <p:nvSpPr>
              <p:cNvPr id="21"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22"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等线" panose="02010600030101010101" pitchFamily="2" charset="-122"/>
                    <a:ea typeface="等线" panose="02010600030101010101" pitchFamily="2" charset="-122"/>
                  </a:rPr>
                  <a:t>第四节　寡头垄断条件下的厂商均衡</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23"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第四节　寡头垄断条件下的厂商均衡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二、寡头垄断市场的厂商均衡</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(一)卡特尔定价模型</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(二)价格领导模型</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(三)成本加成定价模型</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(四)古诺模型</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(五)斯威齐模型</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一、完全竞争市场的特点</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(一)存在着大量的买者和卖者</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(二)产品是同质的</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(三)资源的流动不受任何限制</a:t>
            </a:r>
            <a:endParaRPr lang="en-US" altLang="zh-CN" sz="2200" b="1" dirty="0">
              <a:latin typeface="楷体" panose="02010609060101010101" pitchFamily="49" charset="-122"/>
              <a:ea typeface="楷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(四)信息是完全的</a:t>
            </a:r>
            <a:endParaRPr lang="en-US" altLang="zh-CN" sz="2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二、完全竞争厂商的需求曲线和收益规律</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(一)完全竞争厂商的需求曲线</a:t>
            </a:r>
            <a:endParaRPr lang="en-US" altLang="zh-CN" sz="2200" b="1" dirty="0">
              <a:latin typeface="楷体" panose="02010609060101010101" pitchFamily="49" charset="-122"/>
              <a:ea typeface="楷体" panose="02010609060101010101" pitchFamily="49" charset="-122"/>
            </a:endParaRPr>
          </a:p>
          <a:p>
            <a:r>
              <a:rPr lang="zh-CN" altLang="en-US"/>
              <a:t>由于整个行业所面临的需求数量就是整个市场上全部消费者的需求总量,因此,行业的需求曲线就是一条向右下方倾斜的曲线,如图7-1(a)中的曲线D。</a:t>
            </a:r>
            <a:endParaRPr lang="zh-CN" altLang="en-US"/>
          </a:p>
        </p:txBody>
      </p:sp>
      <p:pic>
        <p:nvPicPr>
          <p:cNvPr id="4" name="图片 3"/>
          <p:cNvPicPr>
            <a:picLocks noChangeAspect="1"/>
          </p:cNvPicPr>
          <p:nvPr/>
        </p:nvPicPr>
        <p:blipFill>
          <a:blip r:embed="rId1"/>
          <a:stretch>
            <a:fillRect/>
          </a:stretch>
        </p:blipFill>
        <p:spPr>
          <a:xfrm>
            <a:off x="2866390" y="3369945"/>
            <a:ext cx="6826250" cy="2317750"/>
          </a:xfrm>
          <a:prstGeom prst="rect">
            <a:avLst/>
          </a:prstGeom>
        </p:spPr>
      </p:pic>
      <p:sp>
        <p:nvSpPr>
          <p:cNvPr id="103" name="文本框 102"/>
          <p:cNvSpPr txBox="1"/>
          <p:nvPr/>
        </p:nvSpPr>
        <p:spPr>
          <a:xfrm>
            <a:off x="3749675" y="6007100"/>
            <a:ext cx="5478780"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7-1</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完全竞争市场和完全竞争厂商的需求曲线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(二)完全竞争厂商的收益曲线</a:t>
            </a:r>
            <a:endParaRPr lang="en-US" altLang="zh-CN" sz="2200" b="1" dirty="0">
              <a:latin typeface="楷体" panose="02010609060101010101" pitchFamily="49" charset="-122"/>
              <a:ea typeface="楷体" panose="02010609060101010101" pitchFamily="49" charset="-122"/>
            </a:endParaRPr>
          </a:p>
          <a:p>
            <a:r>
              <a:rPr lang="zh-CN" altLang="en-US"/>
              <a:t>由于完全竞争厂商所面临的需求曲线是一条水平线,它表示单个厂商无法通过改变销售量来影响市场价格,而只能被动地接受市场价格。</a:t>
            </a:r>
            <a:endParaRPr lang="zh-CN" altLang="en-US"/>
          </a:p>
        </p:txBody>
      </p:sp>
      <p:pic>
        <p:nvPicPr>
          <p:cNvPr id="4" name="图片 3"/>
          <p:cNvPicPr>
            <a:picLocks noChangeAspect="1"/>
          </p:cNvPicPr>
          <p:nvPr/>
        </p:nvPicPr>
        <p:blipFill>
          <a:blip r:embed="rId1"/>
          <a:stretch>
            <a:fillRect/>
          </a:stretch>
        </p:blipFill>
        <p:spPr>
          <a:xfrm>
            <a:off x="2478405" y="3020060"/>
            <a:ext cx="7600950" cy="2844800"/>
          </a:xfrm>
          <a:prstGeom prst="rect">
            <a:avLst/>
          </a:prstGeom>
        </p:spPr>
      </p:pic>
      <p:sp>
        <p:nvSpPr>
          <p:cNvPr id="103" name="文本框 102"/>
          <p:cNvSpPr txBox="1"/>
          <p:nvPr/>
        </p:nvSpPr>
        <p:spPr>
          <a:xfrm>
            <a:off x="3437890" y="6007100"/>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7-2</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完全竞争厂商的收益曲线</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三、完全竞争厂商的短期均衡</a:t>
            </a:r>
            <a:endParaRPr lang="zh-CN" altLang="zh-CN" sz="2600" b="1" dirty="0">
              <a:latin typeface="黑体" panose="02010609060101010101" pitchFamily="49" charset="-122"/>
              <a:ea typeface="黑体" panose="02010609060101010101" pitchFamily="49" charset="-122"/>
            </a:endParaRPr>
          </a:p>
          <a:p>
            <a:endParaRPr lang="zh-CN" altLang="en-US"/>
          </a:p>
        </p:txBody>
      </p:sp>
      <p:pic>
        <p:nvPicPr>
          <p:cNvPr id="4" name="图片 3"/>
          <p:cNvPicPr>
            <a:picLocks noChangeAspect="1"/>
          </p:cNvPicPr>
          <p:nvPr/>
        </p:nvPicPr>
        <p:blipFill>
          <a:blip r:embed="rId1"/>
          <a:stretch>
            <a:fillRect/>
          </a:stretch>
        </p:blipFill>
        <p:spPr>
          <a:xfrm>
            <a:off x="3416935" y="2646680"/>
            <a:ext cx="4915535" cy="3133090"/>
          </a:xfrm>
          <a:prstGeom prst="rect">
            <a:avLst/>
          </a:prstGeom>
        </p:spPr>
      </p:pic>
      <p:sp>
        <p:nvSpPr>
          <p:cNvPr id="103" name="文本框 102"/>
          <p:cNvSpPr txBox="1"/>
          <p:nvPr/>
        </p:nvSpPr>
        <p:spPr>
          <a:xfrm>
            <a:off x="3911600" y="5869305"/>
            <a:ext cx="3926205" cy="368300"/>
          </a:xfrm>
          <a:prstGeom prst="rect">
            <a:avLst/>
          </a:prstGeom>
          <a:noFill/>
          <a:ln w="9525">
            <a:noFill/>
          </a:ln>
        </p:spPr>
        <p:txBody>
          <a:bodyPr wrap="square">
            <a:spAutoFit/>
          </a:bodyPr>
          <a:p>
            <a:pPr indent="0"/>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7-3</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完全竞争厂商的短期均衡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四、完全竞争厂商的长期均衡</a:t>
            </a:r>
            <a:endParaRPr lang="zh-CN" altLang="zh-CN" sz="2600" b="1" dirty="0">
              <a:latin typeface="黑体" panose="02010609060101010101" pitchFamily="49" charset="-122"/>
              <a:ea typeface="黑体" panose="02010609060101010101" pitchFamily="49" charset="-122"/>
            </a:endParaRPr>
          </a:p>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(一)完全竞争厂商长期均衡的形成过程</a:t>
            </a:r>
            <a:endParaRPr lang="en-US" altLang="zh-CN" sz="2200" b="1"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1"/>
          <a:stretch>
            <a:fillRect/>
          </a:stretch>
        </p:blipFill>
        <p:spPr>
          <a:xfrm>
            <a:off x="3363595" y="3016885"/>
            <a:ext cx="5055870" cy="2922270"/>
          </a:xfrm>
          <a:prstGeom prst="rect">
            <a:avLst/>
          </a:prstGeom>
        </p:spPr>
      </p:pic>
      <p:sp>
        <p:nvSpPr>
          <p:cNvPr id="103" name="文本框 102"/>
          <p:cNvSpPr txBox="1"/>
          <p:nvPr/>
        </p:nvSpPr>
        <p:spPr>
          <a:xfrm>
            <a:off x="3028315" y="6192520"/>
            <a:ext cx="5080000" cy="368300"/>
          </a:xfrm>
          <a:prstGeom prst="rect">
            <a:avLst/>
          </a:prstGeom>
          <a:noFill/>
          <a:ln w="9525">
            <a:noFill/>
          </a:ln>
        </p:spPr>
        <p:txBody>
          <a:bodyPr>
            <a:spAutoFit/>
          </a:bodyPr>
          <a:p>
            <a:pPr indent="0" algn="ct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图</a:t>
            </a:r>
            <a:r>
              <a:rPr lang="en-US" b="0">
                <a:solidFill>
                  <a:srgbClr val="000000"/>
                </a:solidFill>
                <a:latin typeface="宋体" panose="02010600030101010101" pitchFamily="2" charset="-122"/>
                <a:ea typeface="宋体" panose="02010600030101010101" pitchFamily="2" charset="-122"/>
                <a:cs typeface="宋体" panose="02010600030101010101" pitchFamily="2" charset="-122"/>
              </a:rPr>
              <a:t>7-4</a:t>
            </a:r>
            <a:r>
              <a:rPr lang="zh-CN" b="0">
                <a:solidFill>
                  <a:srgbClr val="000000"/>
                </a:solidFill>
                <a:latin typeface="宋体" panose="02010600030101010101" pitchFamily="2" charset="-122"/>
                <a:ea typeface="宋体" panose="02010600030101010101" pitchFamily="2" charset="-122"/>
                <a:cs typeface="宋体" panose="02010600030101010101" pitchFamily="2" charset="-122"/>
              </a:rPr>
              <a:t>　完全竞争厂商的长期均衡</a:t>
            </a:r>
            <a:endParaRPr lang="zh-CN" altLang="en-US" b="0">
              <a:solidFill>
                <a:srgbClr val="000000"/>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完全竞争条件下的厂商均衡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(二)完全竞争厂商长期均衡的最优性质</a:t>
            </a:r>
            <a:endParaRPr lang="en-US" altLang="zh-CN" sz="2200" b="1" dirty="0">
              <a:latin typeface="楷体" panose="02010609060101010101" pitchFamily="49" charset="-122"/>
              <a:ea typeface="楷体" panose="02010609060101010101" pitchFamily="49" charset="-122"/>
            </a:endParaRPr>
          </a:p>
          <a:p>
            <a:r>
              <a:rPr lang="zh-CN" altLang="en-US"/>
              <a:t>1.实现了资源的合理配置</a:t>
            </a:r>
            <a:endParaRPr lang="zh-CN" altLang="en-US"/>
          </a:p>
          <a:p>
            <a:r>
              <a:rPr lang="zh-CN" altLang="en-US"/>
              <a:t>2.保证了生产有效率地进行</a:t>
            </a:r>
            <a:endParaRPr lang="zh-CN" altLang="en-US"/>
          </a:p>
          <a:p>
            <a:r>
              <a:rPr lang="zh-CN" altLang="en-US"/>
              <a:t>3.实现了消费者最大化满足</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完全垄断条件下的厂商均衡</a:t>
            </a:r>
            <a:r>
              <a:rPr lang="en-US" altLang="zh-CN" dirty="0">
                <a:effectLst/>
              </a:rPr>
              <a:t>/</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一、完全垄断市场的特点</a:t>
            </a:r>
            <a:endParaRPr lang="zh-CN" altLang="zh-CN" sz="2600" b="1" dirty="0">
              <a:latin typeface="黑体" panose="02010609060101010101" pitchFamily="49" charset="-122"/>
              <a:ea typeface="黑体" panose="02010609060101010101" pitchFamily="49" charset="-122"/>
            </a:endParaRPr>
          </a:p>
          <a:p>
            <a:r>
              <a:rPr lang="zh-CN" altLang="en-US"/>
              <a:t>完全垄断也称垄断(Monopoly),是指整个行业中只有唯一的一个厂商,而且其产品又没有相近替代品的市场类型。</a:t>
            </a:r>
            <a:endParaRPr lang="zh-CN" altLang="en-US"/>
          </a:p>
          <a:p>
            <a:r>
              <a:rPr lang="zh-CN" altLang="en-US"/>
              <a:t>完全垄断市场主要有以下几方面特点:第一,完全垄断市场只有一家厂商,控制整个行业的商品供给,因此,厂商即行业,行业即厂商。第二,该厂商生产和销售的商品没有任何相似的替代品,需求的交叉弹性为零,因此,它不受竞争的威胁。第三,新的厂商不可能进入该行业参与竞争。完全垄断厂商通过对价格和原材料的有效控制,使任何新厂商都不能进入这个行业。第四,独自定价并实行差别价格。完全垄断厂商不但控制商品供给量,而且还控制商品价格,是价格的制定者,可以通过各种手段定价,保持垄断地位。完全垄断厂商还可以依据不同的销售条件,实行差别价格来获取更多的利润。</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2152</Words>
  <Application>WPS 演示</Application>
  <PresentationFormat>宽屏</PresentationFormat>
  <Paragraphs>151</Paragraphs>
  <Slides>20</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20</vt:i4>
      </vt:variant>
    </vt:vector>
  </HeadingPairs>
  <TitlesOfParts>
    <vt:vector size="36" baseType="lpstr">
      <vt:lpstr>Arial</vt:lpstr>
      <vt:lpstr>宋体</vt:lpstr>
      <vt:lpstr>Wingdings</vt:lpstr>
      <vt:lpstr>微软雅黑</vt:lpstr>
      <vt:lpstr>Wingdings</vt:lpstr>
      <vt:lpstr>Arial Unicode MS</vt:lpstr>
      <vt:lpstr>Calibri</vt:lpstr>
      <vt:lpstr>GungsuhChe</vt:lpstr>
      <vt:lpstr>Malgun Gothic</vt:lpstr>
      <vt:lpstr>等线</vt:lpstr>
      <vt:lpstr>锐字工房云字库准圆GBK</vt:lpstr>
      <vt:lpstr>方正粗黑宋简体</vt:lpstr>
      <vt:lpstr>黑体</vt:lpstr>
      <vt:lpstr>楷体</vt:lpstr>
      <vt:lpstr>Office 主题​​</vt:lpstr>
      <vt:lpstr>默认设计模板</vt:lpstr>
      <vt:lpstr>PowerPoint 演示文稿</vt:lpstr>
      <vt:lpstr>PowerPoint 演示文稿</vt:lpstr>
      <vt:lpstr>第一节　完全竞争条件下的厂商均衡</vt:lpstr>
      <vt:lpstr>第一节　完全竞争条件下的厂商均衡</vt:lpstr>
      <vt:lpstr>第一节　完全竞争条件下的厂商均衡</vt:lpstr>
      <vt:lpstr>第一节　完全竞争条件下的厂商均衡</vt:lpstr>
      <vt:lpstr>第一节　完全竞争条件下的厂商均衡</vt:lpstr>
      <vt:lpstr>第一节　完全竞争条件下的厂商均衡</vt:lpstr>
      <vt:lpstr>第二节　完全垄断条件下的厂商均衡/</vt:lpstr>
      <vt:lpstr>第二节　完全垄断条件下的厂商均衡/</vt:lpstr>
      <vt:lpstr>第二节　完全垄断条件下的厂商均衡/</vt:lpstr>
      <vt:lpstr>第二节　完全垄断条件下的厂商均衡/</vt:lpstr>
      <vt:lpstr>第二节　完全垄断条件下的厂商均衡/</vt:lpstr>
      <vt:lpstr>第二节　完全垄断条件下的厂商均衡/</vt:lpstr>
      <vt:lpstr>第三节　垄断竞争条件下的厂商均衡</vt:lpstr>
      <vt:lpstr>第三节　垄断竞争条件下的厂商均衡</vt:lpstr>
      <vt:lpstr>第三节　垄断竞争条件下的厂商均衡</vt:lpstr>
      <vt:lpstr>第三节　垄断竞争条件下的厂商均衡</vt:lpstr>
      <vt:lpstr>第四节　寡头垄断条件下的厂商均衡</vt:lpstr>
      <vt:lpstr>第四节　寡头垄断条件下的厂商均衡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2021-08-27T01:30:18Z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A410D07C875342D8A5CEE1519C9FE040</vt:lpwstr>
  </property>
</Properties>
</file>