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FE44B-A2F4-4E71-A38F-4262CC154603}" type="datetimeFigureOut">
              <a:rPr lang="en-US" smtClean="0"/>
              <a:t>3/5/2017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DC275E-AB88-42CA-829A-2AA663F865A0}" type="slidenum">
              <a:rPr lang="en-US" smtClean="0"/>
              <a:t>‹#›</a:t>
            </a:fld>
            <a:endParaRPr lang="en-US"/>
          </a:p>
        </p:txBody>
      </p:sp>
    </p:spTree>
    <p:extLst>
      <p:ext uri="{BB962C8B-B14F-4D97-AF65-F5344CB8AC3E}">
        <p14:creationId xmlns:p14="http://schemas.microsoft.com/office/powerpoint/2010/main" val="4244082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3008" y="299120"/>
            <a:ext cx="7791400" cy="6096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7427168" cy="5369024"/>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FC7F68F-61CA-4B08-8406-24BBE3FCC86A}" type="slidenum">
              <a:rPr lang="en-US" altLang="zh-CN">
                <a:solidFill>
                  <a:srgbClr val="000000"/>
                </a:solidFill>
              </a:rPr>
              <a:t>‹#›</a:t>
            </a:fld>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5F76A655-8C75-45A6-A30A-4F2E1E307B34}" type="slidenum">
              <a:rPr lang="en-US" altLang="zh-CN">
                <a:solidFill>
                  <a:srgbClr val="000000"/>
                </a:solidFill>
              </a:rPr>
              <a:t>‹#›</a:t>
            </a:fld>
            <a:endParaRPr lang="en-US" altLang="zh-CN">
              <a:solidFill>
                <a:srgbClr val="000000"/>
              </a:solidFill>
            </a:endParaRPr>
          </a:p>
        </p:txBody>
      </p:sp>
      <p:sp>
        <p:nvSpPr>
          <p:cNvPr id="7" name="标题 1"/>
          <p:cNvSpPr>
            <a:spLocks noGrp="1"/>
          </p:cNvSpPr>
          <p:nvPr>
            <p:ph type="title"/>
          </p:nvPr>
        </p:nvSpPr>
        <p:spPr>
          <a:xfrm>
            <a:off x="1115616" y="332656"/>
            <a:ext cx="7320136" cy="609600"/>
          </a:xfrm>
        </p:spPr>
        <p:txBody>
          <a:bodyPr/>
          <a:lstStyle/>
          <a:p>
            <a:r>
              <a:rPr lang="zh-CN" altLang="en-US" dirty="0" smtClean="0"/>
              <a:t>单击此处编辑母版标题样式</a:t>
            </a:r>
            <a:endParaRPr lang="zh-CN" altLang="en-US" dirty="0"/>
          </a:p>
        </p:txBody>
      </p:sp>
      <p:sp>
        <p:nvSpPr>
          <p:cNvPr id="8" name="内容占位符 2"/>
          <p:cNvSpPr>
            <a:spLocks noGrp="1"/>
          </p:cNvSpPr>
          <p:nvPr>
            <p:ph idx="1"/>
          </p:nvPr>
        </p:nvSpPr>
        <p:spPr>
          <a:xfrm>
            <a:off x="830660" y="1137568"/>
            <a:ext cx="7643192" cy="5441032"/>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528" y="1340768"/>
            <a:ext cx="849694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152582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4"/>
          <a:stretch>
            <a:fillRect/>
          </a:stretch>
        </p:blipFill>
        <p:spPr>
          <a:xfrm>
            <a:off x="0" y="-53546"/>
            <a:ext cx="2190476" cy="1780952"/>
          </a:xfrm>
          <a:prstGeom prst="rect">
            <a:avLst/>
          </a:prstGeom>
        </p:spPr>
      </p:pic>
      <p:sp>
        <p:nvSpPr>
          <p:cNvPr id="1028" name="Rectangle 3"/>
          <p:cNvSpPr>
            <a:spLocks noGrp="1" noChangeArrowheads="1"/>
          </p:cNvSpPr>
          <p:nvPr>
            <p:ph type="body" idx="1"/>
          </p:nvPr>
        </p:nvSpPr>
        <p:spPr bwMode="auto">
          <a:xfrm>
            <a:off x="400000" y="1371600"/>
            <a:ext cx="7556376"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38175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fontAlgn="base">
              <a:spcBef>
                <a:spcPct val="0"/>
              </a:spcBef>
              <a:spcAft>
                <a:spcPct val="0"/>
              </a:spcAft>
              <a:defRPr/>
            </a:pPr>
            <a:fld id="{95749DF7-FDCA-4461-AAF9-88DC216206D5}" type="slidenum">
              <a:rPr lang="en-US" altLang="zh-CN">
                <a:solidFill>
                  <a:srgbClr val="000000"/>
                </a:solidFill>
              </a:rPr>
              <a:t>‹#›</a:t>
            </a:fld>
            <a:endParaRPr lang="en-US" altLang="zh-CN">
              <a:solidFill>
                <a:srgbClr val="000000"/>
              </a:solidFill>
            </a:endParaRPr>
          </a:p>
        </p:txBody>
      </p:sp>
      <p:sp>
        <p:nvSpPr>
          <p:cNvPr id="1034" name="Rectangle 2"/>
          <p:cNvSpPr>
            <a:spLocks noGrp="1" noChangeArrowheads="1"/>
          </p:cNvSpPr>
          <p:nvPr>
            <p:ph type="title"/>
          </p:nvPr>
        </p:nvSpPr>
        <p:spPr bwMode="auto">
          <a:xfrm>
            <a:off x="1295400" y="354227"/>
            <a:ext cx="7215336"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smtClean="0"/>
              <a:t>单击此处编辑母版标题样式</a:t>
            </a:r>
          </a:p>
        </p:txBody>
      </p:sp>
      <p:pic>
        <p:nvPicPr>
          <p:cNvPr id="1049" name="Picture 25" descr="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333864" y="6442075"/>
            <a:ext cx="2590800" cy="355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600" b="1">
          <a:solidFill>
            <a:srgbClr val="3366FF"/>
          </a:solidFill>
          <a:latin typeface="Arial" charset="0"/>
          <a:ea typeface="华文中宋" pitchFamily="2" charset="-122"/>
        </a:defRPr>
      </a:lvl2pPr>
      <a:lvl3pPr algn="l" rtl="0" eaLnBrk="0" fontAlgn="base" hangingPunct="0">
        <a:spcBef>
          <a:spcPct val="0"/>
        </a:spcBef>
        <a:spcAft>
          <a:spcPct val="0"/>
        </a:spcAft>
        <a:defRPr sz="2600" b="1">
          <a:solidFill>
            <a:srgbClr val="3366FF"/>
          </a:solidFill>
          <a:latin typeface="Arial" charset="0"/>
          <a:ea typeface="华文中宋" pitchFamily="2" charset="-122"/>
        </a:defRPr>
      </a:lvl3pPr>
      <a:lvl4pPr algn="l" rtl="0" eaLnBrk="0" fontAlgn="base" hangingPunct="0">
        <a:spcBef>
          <a:spcPct val="0"/>
        </a:spcBef>
        <a:spcAft>
          <a:spcPct val="0"/>
        </a:spcAft>
        <a:defRPr sz="2600" b="1">
          <a:solidFill>
            <a:srgbClr val="3366FF"/>
          </a:solidFill>
          <a:latin typeface="Arial" charset="0"/>
          <a:ea typeface="华文中宋" pitchFamily="2" charset="-122"/>
        </a:defRPr>
      </a:lvl4pPr>
      <a:lvl5pPr algn="l" rtl="0" eaLnBrk="0" fontAlgn="base" hangingPunct="0">
        <a:spcBef>
          <a:spcPct val="0"/>
        </a:spcBef>
        <a:spcAft>
          <a:spcPct val="0"/>
        </a:spcAft>
        <a:defRPr sz="2600" b="1">
          <a:solidFill>
            <a:srgbClr val="3366FF"/>
          </a:solidFill>
          <a:latin typeface="Arial" charset="0"/>
          <a:ea typeface="华文中宋" pitchFamily="2" charset="-122"/>
        </a:defRPr>
      </a:lvl5pPr>
      <a:lvl6pPr marL="457200" algn="l" rtl="0" fontAlgn="base">
        <a:spcBef>
          <a:spcPct val="0"/>
        </a:spcBef>
        <a:spcAft>
          <a:spcPct val="0"/>
        </a:spcAft>
        <a:defRPr sz="3200" b="1">
          <a:solidFill>
            <a:schemeClr val="tx2"/>
          </a:solidFill>
          <a:latin typeface="Arial" charset="0"/>
          <a:ea typeface="华文中宋" pitchFamily="2" charset="-122"/>
        </a:defRPr>
      </a:lvl6pPr>
      <a:lvl7pPr marL="914400" algn="l" rtl="0" fontAlgn="base">
        <a:spcBef>
          <a:spcPct val="0"/>
        </a:spcBef>
        <a:spcAft>
          <a:spcPct val="0"/>
        </a:spcAft>
        <a:defRPr sz="3200" b="1">
          <a:solidFill>
            <a:schemeClr val="tx2"/>
          </a:solidFill>
          <a:latin typeface="Arial" charset="0"/>
          <a:ea typeface="华文中宋" pitchFamily="2" charset="-122"/>
        </a:defRPr>
      </a:lvl7pPr>
      <a:lvl8pPr marL="1371600" algn="l" rtl="0" fontAlgn="base">
        <a:spcBef>
          <a:spcPct val="0"/>
        </a:spcBef>
        <a:spcAft>
          <a:spcPct val="0"/>
        </a:spcAft>
        <a:defRPr sz="3200" b="1">
          <a:solidFill>
            <a:schemeClr val="tx2"/>
          </a:solidFill>
          <a:latin typeface="Arial" charset="0"/>
          <a:ea typeface="华文中宋" pitchFamily="2" charset="-122"/>
        </a:defRPr>
      </a:lvl8pPr>
      <a:lvl9pPr marL="1828800" algn="l" rtl="0" fontAlgn="base">
        <a:spcBef>
          <a:spcPct val="0"/>
        </a:spcBef>
        <a:spcAft>
          <a:spcPct val="0"/>
        </a:spcAft>
        <a:defRPr sz="3200" b="1">
          <a:solidFill>
            <a:schemeClr val="tx2"/>
          </a:solidFill>
          <a:latin typeface="Arial" charset="0"/>
          <a:ea typeface="华文中宋" pitchFamily="2" charset="-122"/>
        </a:defRPr>
      </a:lvl9pPr>
    </p:titleStyle>
    <p:bodyStyle>
      <a:lvl1pPr marL="342900" indent="-342900" algn="l" rtl="0" eaLnBrk="0" fontAlgn="base" hangingPunct="0">
        <a:lnSpc>
          <a:spcPct val="135000"/>
        </a:lnSpc>
        <a:spcBef>
          <a:spcPct val="25000"/>
        </a:spcBef>
        <a:spcAft>
          <a:spcPct val="20000"/>
        </a:spcAft>
        <a:buFont typeface="Wingdings" pitchFamily="2" charset="2"/>
        <a:buChar char="Ø"/>
        <a:defRPr>
          <a:solidFill>
            <a:schemeClr val="tx1"/>
          </a:solidFill>
          <a:latin typeface="+mn-lt"/>
          <a:ea typeface="+mn-ea"/>
          <a:cs typeface="+mn-cs"/>
        </a:defRPr>
      </a:lvl1pPr>
      <a:lvl2pPr marL="742950" indent="-285750" algn="l" rtl="0" eaLnBrk="0" fontAlgn="base" hangingPunct="0">
        <a:lnSpc>
          <a:spcPct val="135000"/>
        </a:lnSpc>
        <a:spcBef>
          <a:spcPct val="25000"/>
        </a:spcBef>
        <a:spcAft>
          <a:spcPct val="20000"/>
        </a:spcAft>
        <a:buChar char="–"/>
        <a:defRPr>
          <a:solidFill>
            <a:schemeClr val="tx1"/>
          </a:solidFill>
          <a:latin typeface="+mn-lt"/>
          <a:ea typeface="+mn-ea"/>
        </a:defRPr>
      </a:lvl2pPr>
      <a:lvl3pPr marL="1143000" indent="-228600" algn="l" rtl="0" eaLnBrk="0" fontAlgn="base" hangingPunct="0">
        <a:lnSpc>
          <a:spcPct val="135000"/>
        </a:lnSpc>
        <a:spcBef>
          <a:spcPct val="25000"/>
        </a:spcBef>
        <a:spcAft>
          <a:spcPct val="20000"/>
        </a:spcAft>
        <a:buChar char="•"/>
        <a:defRPr>
          <a:solidFill>
            <a:schemeClr val="tx1"/>
          </a:solidFill>
          <a:latin typeface="+mn-lt"/>
          <a:ea typeface="+mn-ea"/>
        </a:defRPr>
      </a:lvl3pPr>
      <a:lvl4pPr marL="1600200" indent="-228600" algn="l" rtl="0" eaLnBrk="0" fontAlgn="base" hangingPunct="0">
        <a:lnSpc>
          <a:spcPct val="135000"/>
        </a:lnSpc>
        <a:spcBef>
          <a:spcPct val="25000"/>
        </a:spcBef>
        <a:spcAft>
          <a:spcPct val="20000"/>
        </a:spcAft>
        <a:buChar char="–"/>
        <a:defRPr>
          <a:solidFill>
            <a:schemeClr val="tx1"/>
          </a:solidFill>
          <a:latin typeface="+mn-lt"/>
          <a:ea typeface="+mn-ea"/>
        </a:defRPr>
      </a:lvl4pPr>
      <a:lvl5pPr marL="2057400" indent="-228600" algn="l" rtl="0" eaLnBrk="0" fontAlgn="base" hangingPunct="0">
        <a:lnSpc>
          <a:spcPct val="135000"/>
        </a:lnSpc>
        <a:spcBef>
          <a:spcPct val="25000"/>
        </a:spcBef>
        <a:spcAft>
          <a:spcPct val="20000"/>
        </a:spcAft>
        <a:buChar char="»"/>
        <a:defRPr>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0" y="1"/>
            <a:ext cx="9144000" cy="1068464"/>
            <a:chOff x="0" y="1"/>
            <a:chExt cx="9144000" cy="1068464"/>
          </a:xfrm>
        </p:grpSpPr>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1639" y="15730"/>
              <a:ext cx="7812361" cy="1052735"/>
            </a:xfrm>
            <a:prstGeom prst="rect">
              <a:avLst/>
            </a:prstGeom>
          </p:spPr>
        </p:pic>
        <p:pic>
          <p:nvPicPr>
            <p:cNvPr id="11" name="Picture 2"/>
            <p:cNvPicPr>
              <a:picLocks noChangeAspect="1" noChangeArrowheads="1"/>
            </p:cNvPicPr>
            <p:nvPr/>
          </p:nvPicPr>
          <p:blipFill>
            <a:blip r:embed="rId4" cstate="print"/>
            <a:srcRect/>
            <a:stretch>
              <a:fillRect/>
            </a:stretch>
          </p:blipFill>
          <p:spPr bwMode="auto">
            <a:xfrm>
              <a:off x="0" y="1"/>
              <a:ext cx="1331640" cy="1052736"/>
            </a:xfrm>
            <a:prstGeom prst="rect">
              <a:avLst/>
            </a:prstGeom>
            <a:noFill/>
            <a:ln w="9525">
              <a:noFill/>
              <a:miter lim="800000"/>
              <a:headEnd/>
              <a:tailEnd/>
            </a:ln>
          </p:spPr>
        </p:pic>
      </p:grpSp>
      <p:sp>
        <p:nvSpPr>
          <p:cNvPr id="1026" name="Rectangle 5"/>
          <p:cNvSpPr>
            <a:spLocks noGrp="1" noChangeArrowheads="1"/>
          </p:cNvSpPr>
          <p:nvPr>
            <p:ph type="title"/>
          </p:nvPr>
        </p:nvSpPr>
        <p:spPr bwMode="auto">
          <a:xfrm>
            <a:off x="1331640" y="346300"/>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323850" y="1270000"/>
            <a:ext cx="828040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623144936"/>
      </p:ext>
    </p:extLst>
  </p:cSld>
  <p:clrMap bg1="lt1" tx1="dk1" bg2="lt2" tx2="dk2" accent1="accent1" accent2="accent2" accent3="accent3" accent4="accent4" accent5="accent5" accent6="accent6" hlink="hlink" folHlink="folHlink"/>
  <p:sldLayoutIdLst>
    <p:sldLayoutId id="2147483652" r:id="rId1"/>
  </p:sldLayoutIdLst>
  <p:txStyles>
    <p:titleStyle>
      <a:lvl1pPr algn="l" rtl="0" eaLnBrk="0" fontAlgn="base" hangingPunct="0">
        <a:spcBef>
          <a:spcPct val="0"/>
        </a:spcBef>
        <a:spcAft>
          <a:spcPct val="0"/>
        </a:spcAft>
        <a:defRPr sz="2300" b="1">
          <a:solidFill>
            <a:schemeClr val="bg1"/>
          </a:solidFill>
          <a:effectLst>
            <a:outerShdw blurRad="38100" dist="38100" dir="2700000" algn="tl">
              <a:srgbClr val="000000">
                <a:alpha val="43137"/>
              </a:srgbClr>
            </a:outerShdw>
          </a:effectLst>
          <a:latin typeface="华文细黑"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1"/>
            <a:ext cx="9144000" cy="6832687"/>
            <a:chOff x="0" y="-1"/>
            <a:chExt cx="9144000" cy="6832687"/>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32687"/>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4581129"/>
              <a:ext cx="4176464" cy="165618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8" y="6254934"/>
              <a:ext cx="2088232" cy="504825"/>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7017" y="4725144"/>
              <a:ext cx="942975" cy="936104"/>
            </a:xfrm>
            <a:prstGeom prst="rect">
              <a:avLst/>
            </a:prstGeom>
          </p:spPr>
        </p:pic>
      </p:grpSp>
    </p:spTree>
    <p:extLst>
      <p:ext uri="{BB962C8B-B14F-4D97-AF65-F5344CB8AC3E}">
        <p14:creationId xmlns:p14="http://schemas.microsoft.com/office/powerpoint/2010/main" val="20762084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海上保险的特征</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四、承保对象的多变性</a:t>
            </a:r>
          </a:p>
          <a:p>
            <a:r>
              <a:rPr lang="zh-CN" altLang="zh-CN" dirty="0"/>
              <a:t>海上保险保障对象的多变性是指海上货物保险中的被保险人经常发生变化</a:t>
            </a:r>
            <a:r>
              <a:rPr lang="zh-CN" altLang="zh-CN" dirty="0" smtClean="0"/>
              <a:t>。</a:t>
            </a:r>
            <a:endParaRPr lang="en-US" altLang="zh-CN" dirty="0" smtClean="0"/>
          </a:p>
          <a:p>
            <a:r>
              <a:rPr lang="zh-CN" altLang="zh-CN" dirty="0" smtClean="0"/>
              <a:t>海上保险</a:t>
            </a:r>
            <a:r>
              <a:rPr lang="zh-CN" altLang="zh-CN" dirty="0"/>
              <a:t>承保的货物多是国际贸易中买卖的货物</a:t>
            </a:r>
            <a:r>
              <a:rPr lang="en-US" altLang="zh-CN" dirty="0"/>
              <a:t>,</a:t>
            </a:r>
            <a:r>
              <a:rPr lang="zh-CN" altLang="zh-CN" dirty="0"/>
              <a:t>国际贸易经营的目的不仅是实现货物的使用价值</a:t>
            </a:r>
            <a:r>
              <a:rPr lang="en-US" altLang="zh-CN" dirty="0"/>
              <a:t>,</a:t>
            </a:r>
            <a:r>
              <a:rPr lang="zh-CN" altLang="zh-CN" dirty="0"/>
              <a:t>更重要的是使货物获得增值。这样的目的决定了国际贸易中的货物在运输途中频繁转手易主</a:t>
            </a:r>
            <a:r>
              <a:rPr lang="en-US" altLang="zh-CN" dirty="0"/>
              <a:t>,</a:t>
            </a:r>
            <a:r>
              <a:rPr lang="zh-CN" altLang="zh-CN" dirty="0"/>
              <a:t>不断变换其所有人。</a:t>
            </a:r>
          </a:p>
          <a:p>
            <a:endParaRPr lang="zh-CN" altLang="en-US" dirty="0"/>
          </a:p>
        </p:txBody>
      </p:sp>
    </p:spTree>
    <p:extLst>
      <p:ext uri="{BB962C8B-B14F-4D97-AF65-F5344CB8AC3E}">
        <p14:creationId xmlns:p14="http://schemas.microsoft.com/office/powerpoint/2010/main" val="13838339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海上保险的发展</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一、海上保险的起源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共同海损分摊原则是海上保险的萌芽</a:t>
            </a:r>
          </a:p>
          <a:p>
            <a:r>
              <a:rPr lang="zh-CN" altLang="zh-CN" dirty="0"/>
              <a:t>公元前</a:t>
            </a:r>
            <a:r>
              <a:rPr lang="en-US" altLang="zh-CN" dirty="0"/>
              <a:t>916</a:t>
            </a:r>
            <a:r>
              <a:rPr lang="zh-CN" altLang="zh-CN" dirty="0"/>
              <a:t>年</a:t>
            </a:r>
            <a:r>
              <a:rPr lang="en-US" altLang="zh-CN" dirty="0"/>
              <a:t>,</a:t>
            </a:r>
            <a:r>
              <a:rPr lang="zh-CN" altLang="zh-CN" dirty="0"/>
              <a:t>腓尼基人将这种分摊共同海损的做法在《罗地安海商法》中做了明确的规定</a:t>
            </a:r>
            <a:r>
              <a:rPr lang="en-US" altLang="zh-CN" dirty="0"/>
              <a:t>:</a:t>
            </a:r>
            <a:r>
              <a:rPr lang="zh-CN" altLang="zh-CN" dirty="0"/>
              <a:t>“凡因减轻船舶载重投弃入海的货物如为全体利益而损失的</a:t>
            </a:r>
            <a:r>
              <a:rPr lang="en-US" altLang="zh-CN" dirty="0"/>
              <a:t>,</a:t>
            </a:r>
            <a:r>
              <a:rPr lang="zh-CN" altLang="zh-CN" dirty="0"/>
              <a:t>须由全体来分摊。”这就是著名的共同海损分摊原则</a:t>
            </a:r>
            <a:r>
              <a:rPr lang="en-US" altLang="zh-CN" dirty="0"/>
              <a:t>,</a:t>
            </a:r>
            <a:r>
              <a:rPr lang="zh-CN" altLang="zh-CN" dirty="0"/>
              <a:t>这一原则充分体现了“一人为众</a:t>
            </a:r>
            <a:r>
              <a:rPr lang="en-US" altLang="zh-CN" dirty="0"/>
              <a:t>,</a:t>
            </a:r>
            <a:r>
              <a:rPr lang="zh-CN" altLang="zh-CN" dirty="0"/>
              <a:t>众人为一”的互助共济思想</a:t>
            </a:r>
            <a:r>
              <a:rPr lang="en-US" altLang="zh-CN" dirty="0"/>
              <a:t>,</a:t>
            </a:r>
            <a:r>
              <a:rPr lang="zh-CN" altLang="zh-CN" dirty="0"/>
              <a:t>成为现代海上保险的萌芽</a:t>
            </a:r>
            <a:r>
              <a:rPr lang="zh-CN" altLang="zh-CN" dirty="0" smtClean="0"/>
              <a:t>。</a:t>
            </a:r>
            <a:endParaRPr lang="en-US" altLang="zh-CN" dirty="0" smtClean="0"/>
          </a:p>
          <a:p>
            <a:endParaRPr lang="zh-CN" altLang="zh-CN" sz="2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船货抵押借款制度是海上保险的雏形</a:t>
            </a:r>
          </a:p>
          <a:p>
            <a:r>
              <a:rPr lang="zh-CN" altLang="zh-CN" dirty="0"/>
              <a:t>船货抵押借款的做法最早出现在古希腊的海上活动中。公元前</a:t>
            </a:r>
            <a:r>
              <a:rPr lang="en-US" altLang="zh-CN" dirty="0"/>
              <a:t>800~700</a:t>
            </a:r>
            <a:r>
              <a:rPr lang="zh-CN" altLang="zh-CN" dirty="0"/>
              <a:t>年</a:t>
            </a:r>
            <a:r>
              <a:rPr lang="en-US" altLang="zh-CN" dirty="0"/>
              <a:t>,</a:t>
            </a:r>
            <a:r>
              <a:rPr lang="zh-CN" altLang="zh-CN" dirty="0"/>
              <a:t>船货抵押借款最早起源于船舶航行在外急需用款时</a:t>
            </a:r>
            <a:r>
              <a:rPr lang="en-US" altLang="zh-CN" dirty="0"/>
              <a:t>,</a:t>
            </a:r>
            <a:r>
              <a:rPr lang="zh-CN" altLang="zh-CN" dirty="0"/>
              <a:t>船长以船舶和船上的货物作为抵押向当地的商人借款</a:t>
            </a:r>
            <a:r>
              <a:rPr lang="en-US" altLang="zh-CN" dirty="0"/>
              <a:t>,</a:t>
            </a:r>
            <a:r>
              <a:rPr lang="zh-CN" altLang="zh-CN" dirty="0"/>
              <a:t>又称冒险借贷。这种借款方式通过航海及贸易之间的交流被传入当时海上贸易发达的地区</a:t>
            </a:r>
            <a:r>
              <a:rPr lang="en-US" altLang="zh-CN" dirty="0"/>
              <a:t>,</a:t>
            </a:r>
            <a:r>
              <a:rPr lang="zh-CN" altLang="zh-CN" dirty="0"/>
              <a:t>后来在意大利及地中海沿岸地区盛行开来。</a:t>
            </a:r>
          </a:p>
          <a:p>
            <a:endParaRPr lang="zh-CN" altLang="en-US" dirty="0"/>
          </a:p>
        </p:txBody>
      </p:sp>
    </p:spTree>
    <p:extLst>
      <p:ext uri="{BB962C8B-B14F-4D97-AF65-F5344CB8AC3E}">
        <p14:creationId xmlns:p14="http://schemas.microsoft.com/office/powerpoint/2010/main" val="12152604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海上保险的发展</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二、海上保险的发展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意大利是现代海上保险的发源地</a:t>
            </a:r>
          </a:p>
          <a:p>
            <a:r>
              <a:rPr lang="zh-CN" altLang="zh-CN" dirty="0"/>
              <a:t>世界上第一家海上保险公司也诞生在这里</a:t>
            </a:r>
            <a:r>
              <a:rPr lang="en-US" altLang="zh-CN" dirty="0"/>
              <a:t>,</a:t>
            </a:r>
            <a:r>
              <a:rPr lang="zh-CN" altLang="zh-CN" dirty="0"/>
              <a:t>时间是</a:t>
            </a:r>
            <a:r>
              <a:rPr lang="en-US" altLang="zh-CN" dirty="0"/>
              <a:t>1424</a:t>
            </a:r>
            <a:r>
              <a:rPr lang="zh-CN" altLang="zh-CN" dirty="0"/>
              <a:t>年</a:t>
            </a:r>
            <a:r>
              <a:rPr lang="en-US" altLang="zh-CN" dirty="0"/>
              <a:t>,</a:t>
            </a:r>
            <a:r>
              <a:rPr lang="zh-CN" altLang="zh-CN" dirty="0"/>
              <a:t>地点是热那亚。意大利作为海上保险的发源地</a:t>
            </a:r>
            <a:r>
              <a:rPr lang="en-US" altLang="zh-CN" dirty="0"/>
              <a:t>,</a:t>
            </a:r>
            <a:r>
              <a:rPr lang="zh-CN" altLang="zh-CN" dirty="0"/>
              <a:t>其在海上保险方面的影响一直持续到</a:t>
            </a:r>
            <a:r>
              <a:rPr lang="en-US" altLang="zh-CN" dirty="0"/>
              <a:t>15</a:t>
            </a:r>
            <a:r>
              <a:rPr lang="zh-CN" altLang="zh-CN" dirty="0"/>
              <a:t>世纪</a:t>
            </a:r>
            <a:r>
              <a:rPr lang="zh-CN" altLang="zh-CN" dirty="0" smtClean="0"/>
              <a:t>。</a:t>
            </a:r>
            <a:endParaRPr lang="en-US" altLang="zh-CN" dirty="0" smtClean="0"/>
          </a:p>
          <a:p>
            <a:endParaRPr lang="zh-CN" altLang="zh-CN" sz="7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英国发展成为现代海上保险的中心</a:t>
            </a:r>
          </a:p>
          <a:p>
            <a:r>
              <a:rPr lang="en-US" altLang="zh-CN" dirty="0"/>
              <a:t>1.</a:t>
            </a:r>
            <a:r>
              <a:rPr lang="zh-CN" altLang="zh-CN" dirty="0"/>
              <a:t>英国《</a:t>
            </a:r>
            <a:r>
              <a:rPr lang="en-US" altLang="zh-CN" dirty="0"/>
              <a:t>1906</a:t>
            </a:r>
            <a:r>
              <a:rPr lang="zh-CN" altLang="zh-CN" dirty="0"/>
              <a:t>年海上保险法》</a:t>
            </a:r>
          </a:p>
          <a:p>
            <a:r>
              <a:rPr lang="en-US" altLang="zh-CN" dirty="0"/>
              <a:t>2.</a:t>
            </a:r>
            <a:r>
              <a:rPr lang="zh-CN" altLang="zh-CN" dirty="0"/>
              <a:t>劳合社</a:t>
            </a:r>
          </a:p>
          <a:p>
            <a:endParaRPr lang="zh-CN" altLang="en-US" dirty="0"/>
          </a:p>
        </p:txBody>
      </p:sp>
    </p:spTree>
    <p:extLst>
      <p:ext uri="{BB962C8B-B14F-4D97-AF65-F5344CB8AC3E}">
        <p14:creationId xmlns:p14="http://schemas.microsoft.com/office/powerpoint/2010/main" val="14301170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海上保险的发展</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三、我国海上保险发展历史</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新中国成立前我国海上保险发展概况</a:t>
            </a:r>
          </a:p>
          <a:p>
            <a:r>
              <a:rPr lang="en-US" altLang="zh-CN" dirty="0"/>
              <a:t>19</a:t>
            </a:r>
            <a:r>
              <a:rPr lang="zh-CN" altLang="zh-CN" dirty="0"/>
              <a:t>世纪以来</a:t>
            </a:r>
            <a:r>
              <a:rPr lang="en-US" altLang="zh-CN" dirty="0"/>
              <a:t>,</a:t>
            </a:r>
            <a:r>
              <a:rPr lang="zh-CN" altLang="zh-CN" dirty="0"/>
              <a:t>中国海上保险是伴随着帝国主义对中国的经济入侵而逐渐兴起的。</a:t>
            </a:r>
          </a:p>
          <a:p>
            <a:r>
              <a:rPr lang="en-US" altLang="zh-CN" dirty="0"/>
              <a:t>19</a:t>
            </a:r>
            <a:r>
              <a:rPr lang="zh-CN" altLang="zh-CN" dirty="0"/>
              <a:t>世纪后半期</a:t>
            </a:r>
            <a:r>
              <a:rPr lang="en-US" altLang="zh-CN" dirty="0"/>
              <a:t>,</a:t>
            </a:r>
            <a:r>
              <a:rPr lang="zh-CN" altLang="zh-CN" dirty="0"/>
              <a:t>随着洋务运动的兴起</a:t>
            </a:r>
            <a:r>
              <a:rPr lang="en-US" altLang="zh-CN" dirty="0"/>
              <a:t>,</a:t>
            </a:r>
            <a:r>
              <a:rPr lang="zh-CN" altLang="zh-CN" dirty="0"/>
              <a:t>中国民族资本开始涉足保险业。</a:t>
            </a:r>
          </a:p>
          <a:p>
            <a:r>
              <a:rPr lang="zh-CN" altLang="zh-CN" dirty="0"/>
              <a:t>进入</a:t>
            </a:r>
            <a:r>
              <a:rPr lang="en-US" altLang="zh-CN" dirty="0"/>
              <a:t>20</a:t>
            </a:r>
            <a:r>
              <a:rPr lang="zh-CN" altLang="zh-CN" dirty="0"/>
              <a:t>世纪以后</a:t>
            </a:r>
            <a:r>
              <a:rPr lang="en-US" altLang="zh-CN" dirty="0"/>
              <a:t>,</a:t>
            </a:r>
            <a:r>
              <a:rPr lang="zh-CN" altLang="zh-CN" dirty="0"/>
              <a:t>我国保险市场由英商独占转为由欧美诸国保险公司共占。</a:t>
            </a:r>
          </a:p>
          <a:p>
            <a:endParaRPr lang="zh-CN" altLang="en-US" dirty="0"/>
          </a:p>
        </p:txBody>
      </p:sp>
    </p:spTree>
    <p:extLst>
      <p:ext uri="{BB962C8B-B14F-4D97-AF65-F5344CB8AC3E}">
        <p14:creationId xmlns:p14="http://schemas.microsoft.com/office/powerpoint/2010/main" val="25609949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海上保险的发展</a:t>
            </a:r>
            <a:endParaRPr lang="zh-CN" altLang="en-US" dirty="0"/>
          </a:p>
        </p:txBody>
      </p:sp>
      <p:sp>
        <p:nvSpPr>
          <p:cNvPr id="3" name="内容占位符 2"/>
          <p:cNvSpPr>
            <a:spLocks noGrp="1"/>
          </p:cNvSpPr>
          <p:nvPr>
            <p:ph idx="1"/>
          </p:nvPr>
        </p:nvSpPr>
        <p:spPr>
          <a:xfrm>
            <a:off x="323528" y="1340768"/>
            <a:ext cx="8505874" cy="5040560"/>
          </a:xfrm>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新中国成立后的中国海上保险业</a:t>
            </a:r>
          </a:p>
          <a:p>
            <a:r>
              <a:rPr lang="zh-CN" altLang="zh-CN" dirty="0"/>
              <a:t>经党中央批准</a:t>
            </a:r>
            <a:r>
              <a:rPr lang="en-US" altLang="zh-CN" dirty="0"/>
              <a:t>,</a:t>
            </a:r>
            <a:r>
              <a:rPr lang="zh-CN" altLang="zh-CN" dirty="0"/>
              <a:t>中国人民保险公司于</a:t>
            </a:r>
            <a:r>
              <a:rPr lang="en-US" altLang="zh-CN" dirty="0"/>
              <a:t>1949</a:t>
            </a:r>
            <a:r>
              <a:rPr lang="zh-CN" altLang="zh-CN" dirty="0"/>
              <a:t>年</a:t>
            </a:r>
            <a:r>
              <a:rPr lang="en-US" altLang="zh-CN" dirty="0"/>
              <a:t>10</a:t>
            </a:r>
            <a:r>
              <a:rPr lang="zh-CN" altLang="zh-CN" dirty="0"/>
              <a:t>月</a:t>
            </a:r>
            <a:r>
              <a:rPr lang="en-US" altLang="zh-CN" dirty="0"/>
              <a:t>20</a:t>
            </a:r>
            <a:r>
              <a:rPr lang="zh-CN" altLang="zh-CN" dirty="0"/>
              <a:t>日正式成立。这是新中国成立后第一家国有保险公司。</a:t>
            </a:r>
          </a:p>
          <a:p>
            <a:r>
              <a:rPr lang="zh-CN" altLang="zh-CN" dirty="0"/>
              <a:t>为了冲破西方国家和国民党对新中国实施的封锁和禁运</a:t>
            </a:r>
            <a:r>
              <a:rPr lang="en-US" altLang="zh-CN" dirty="0"/>
              <a:t>,</a:t>
            </a:r>
            <a:r>
              <a:rPr lang="zh-CN" altLang="zh-CN" dirty="0"/>
              <a:t>中国先后与波兰、捷克等国联合建立船队</a:t>
            </a:r>
            <a:r>
              <a:rPr lang="en-US" altLang="zh-CN" dirty="0"/>
              <a:t>,</a:t>
            </a:r>
            <a:r>
              <a:rPr lang="zh-CN" altLang="zh-CN" dirty="0"/>
              <a:t>承运中国的进出口物资。</a:t>
            </a:r>
          </a:p>
          <a:p>
            <a:r>
              <a:rPr lang="en-US" altLang="zh-CN" dirty="0"/>
              <a:t>1958</a:t>
            </a:r>
            <a:r>
              <a:rPr lang="zh-CN" altLang="zh-CN" dirty="0"/>
              <a:t>年受“左倾”思潮的影响</a:t>
            </a:r>
            <a:r>
              <a:rPr lang="en-US" altLang="zh-CN" dirty="0"/>
              <a:t>,</a:t>
            </a:r>
            <a:r>
              <a:rPr lang="zh-CN" altLang="zh-CN" dirty="0"/>
              <a:t>中央决定停办国内保险业务</a:t>
            </a:r>
            <a:r>
              <a:rPr lang="en-US" altLang="zh-CN" dirty="0"/>
              <a:t>,</a:t>
            </a:r>
            <a:r>
              <a:rPr lang="zh-CN" altLang="zh-CN" dirty="0"/>
              <a:t>但却保留了包括海上保险的涉外保险业务。</a:t>
            </a:r>
          </a:p>
          <a:p>
            <a:r>
              <a:rPr lang="en-US" altLang="zh-CN" dirty="0"/>
              <a:t>1980</a:t>
            </a:r>
            <a:r>
              <a:rPr lang="zh-CN" altLang="zh-CN" dirty="0"/>
              <a:t>年</a:t>
            </a:r>
            <a:r>
              <a:rPr lang="en-US" altLang="zh-CN" dirty="0"/>
              <a:t>1</a:t>
            </a:r>
            <a:r>
              <a:rPr lang="zh-CN" altLang="zh-CN" dirty="0"/>
              <a:t>月</a:t>
            </a:r>
            <a:r>
              <a:rPr lang="en-US" altLang="zh-CN" dirty="0"/>
              <a:t>1</a:t>
            </a:r>
            <a:r>
              <a:rPr lang="zh-CN" altLang="zh-CN" dirty="0"/>
              <a:t>日</a:t>
            </a:r>
            <a:r>
              <a:rPr lang="en-US" altLang="zh-CN" dirty="0"/>
              <a:t>,</a:t>
            </a:r>
            <a:r>
              <a:rPr lang="zh-CN" altLang="zh-CN" dirty="0"/>
              <a:t>国务院批准正式恢复办理国内保险业务</a:t>
            </a:r>
            <a:r>
              <a:rPr lang="en-US" altLang="zh-CN" dirty="0"/>
              <a:t>,</a:t>
            </a:r>
            <a:r>
              <a:rPr lang="zh-CN" altLang="zh-CN" dirty="0"/>
              <a:t>同时大力开展涉外保险业务。改革开放以来</a:t>
            </a:r>
            <a:r>
              <a:rPr lang="en-US" altLang="zh-CN" dirty="0"/>
              <a:t>,</a:t>
            </a:r>
            <a:r>
              <a:rPr lang="zh-CN" altLang="zh-CN" dirty="0"/>
              <a:t>中国对外贸易迅猛发展</a:t>
            </a:r>
            <a:r>
              <a:rPr lang="en-US" altLang="zh-CN" dirty="0"/>
              <a:t>,</a:t>
            </a:r>
            <a:r>
              <a:rPr lang="zh-CN" altLang="zh-CN" dirty="0"/>
              <a:t>国际经济活动范围迅速扩大</a:t>
            </a:r>
            <a:r>
              <a:rPr lang="en-US" altLang="zh-CN" dirty="0"/>
              <a:t>,</a:t>
            </a:r>
            <a:r>
              <a:rPr lang="zh-CN" altLang="zh-CN" dirty="0"/>
              <a:t>中国的海上保险业务也得到了空前的发展</a:t>
            </a:r>
            <a:r>
              <a:rPr lang="en-US" altLang="zh-CN" dirty="0"/>
              <a:t>,</a:t>
            </a:r>
            <a:r>
              <a:rPr lang="zh-CN" altLang="zh-CN" dirty="0"/>
              <a:t>保费收入大幅增加</a:t>
            </a:r>
            <a:r>
              <a:rPr lang="en-US" altLang="zh-CN" dirty="0"/>
              <a:t>,</a:t>
            </a:r>
            <a:r>
              <a:rPr lang="zh-CN" altLang="zh-CN" dirty="0"/>
              <a:t>保险险种日益完善、丰富。</a:t>
            </a:r>
          </a:p>
          <a:p>
            <a:endParaRPr lang="zh-CN" altLang="en-US" dirty="0"/>
          </a:p>
        </p:txBody>
      </p:sp>
    </p:spTree>
    <p:extLst>
      <p:ext uri="{BB962C8B-B14F-4D97-AF65-F5344CB8AC3E}">
        <p14:creationId xmlns:p14="http://schemas.microsoft.com/office/powerpoint/2010/main" val="31038298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海上保险的分类</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一、按保险标的分类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海上货物运输保险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船舶保险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运费保险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保赔保险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海上石油勘探开发保险</a:t>
            </a:r>
          </a:p>
        </p:txBody>
      </p:sp>
    </p:spTree>
    <p:extLst>
      <p:ext uri="{BB962C8B-B14F-4D97-AF65-F5344CB8AC3E}">
        <p14:creationId xmlns:p14="http://schemas.microsoft.com/office/powerpoint/2010/main" val="40344414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海上保险的分类</a:t>
            </a:r>
            <a:endParaRPr lang="zh-CN" altLang="en-US" dirty="0"/>
          </a:p>
        </p:txBody>
      </p:sp>
      <p:sp>
        <p:nvSpPr>
          <p:cNvPr id="3" name="内容占位符 2"/>
          <p:cNvSpPr>
            <a:spLocks noGrp="1"/>
          </p:cNvSpPr>
          <p:nvPr>
            <p:ph idx="1"/>
          </p:nvPr>
        </p:nvSpPr>
        <p:spPr>
          <a:xfrm>
            <a:off x="323528" y="1340768"/>
            <a:ext cx="8208912" cy="5040560"/>
          </a:xfrm>
        </p:spPr>
        <p:txBody>
          <a:bodyPr/>
          <a:lstStyle/>
          <a:p>
            <a:pPr marL="0" indent="0">
              <a:buNone/>
            </a:pPr>
            <a:r>
              <a:rPr lang="zh-CN" altLang="zh-CN" sz="2600" b="1" dirty="0">
                <a:latin typeface="黑体" panose="02010609060101010101" pitchFamily="49" charset="-122"/>
                <a:ea typeface="黑体" panose="02010609060101010101" pitchFamily="49" charset="-122"/>
              </a:rPr>
              <a:t>二、按保险价值分类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定值保险</a:t>
            </a:r>
          </a:p>
          <a:p>
            <a:r>
              <a:rPr lang="zh-CN" altLang="zh-CN" dirty="0"/>
              <a:t>定值保险</a:t>
            </a:r>
            <a:r>
              <a:rPr lang="en-US" altLang="zh-CN" dirty="0"/>
              <a:t>(Valued Insurance)</a:t>
            </a:r>
            <a:r>
              <a:rPr lang="zh-CN" altLang="zh-CN" dirty="0"/>
              <a:t>是保险人和投保人双方事先对保险标的约定保险价值并载明于保险合同中</a:t>
            </a:r>
            <a:r>
              <a:rPr lang="en-US" altLang="zh-CN" dirty="0"/>
              <a:t>,</a:t>
            </a:r>
            <a:r>
              <a:rPr lang="zh-CN" altLang="zh-CN" dirty="0"/>
              <a:t>以这个约定的保险价值作为确定保险金额依据而投保的保险</a:t>
            </a:r>
            <a:r>
              <a:rPr lang="zh-CN" altLang="zh-CN" dirty="0" smtClean="0"/>
              <a:t>。</a:t>
            </a:r>
            <a:endParaRPr lang="en-US" altLang="zh-CN" dirty="0" smtClean="0"/>
          </a:p>
          <a:p>
            <a:endParaRPr lang="zh-CN" altLang="zh-CN" sz="5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不定值保险</a:t>
            </a:r>
          </a:p>
          <a:p>
            <a:r>
              <a:rPr lang="zh-CN" altLang="zh-CN" dirty="0"/>
              <a:t>不定值保险</a:t>
            </a:r>
            <a:r>
              <a:rPr lang="en-US" altLang="zh-CN" dirty="0"/>
              <a:t>(Unvalued Insurance)</a:t>
            </a:r>
            <a:r>
              <a:rPr lang="zh-CN" altLang="zh-CN" dirty="0"/>
              <a:t>是保险人和投保人双方事先对保险标的并不约定保险价值</a:t>
            </a:r>
            <a:r>
              <a:rPr lang="en-US" altLang="zh-CN" dirty="0"/>
              <a:t>,</a:t>
            </a:r>
            <a:r>
              <a:rPr lang="zh-CN" altLang="zh-CN" dirty="0"/>
              <a:t>而是由投保人自行确定保险金额投保并将其载明于保险合同的保险。</a:t>
            </a:r>
          </a:p>
          <a:p>
            <a:endParaRPr lang="zh-CN" altLang="en-US" dirty="0"/>
          </a:p>
        </p:txBody>
      </p:sp>
    </p:spTree>
    <p:extLst>
      <p:ext uri="{BB962C8B-B14F-4D97-AF65-F5344CB8AC3E}">
        <p14:creationId xmlns:p14="http://schemas.microsoft.com/office/powerpoint/2010/main" val="11556879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海上保险的分类</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三、按保险期限分类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航程保险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定期保险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混合保险</a:t>
            </a:r>
          </a:p>
          <a:p>
            <a:endParaRPr lang="zh-CN" altLang="en-US" dirty="0"/>
          </a:p>
        </p:txBody>
      </p:sp>
    </p:spTree>
    <p:extLst>
      <p:ext uri="{BB962C8B-B14F-4D97-AF65-F5344CB8AC3E}">
        <p14:creationId xmlns:p14="http://schemas.microsoft.com/office/powerpoint/2010/main" val="3707591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海上保险的分类</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四、按承保方式分类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逐笔保险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流动保险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总括保险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预约保险</a:t>
            </a:r>
          </a:p>
        </p:txBody>
      </p:sp>
    </p:spTree>
    <p:extLst>
      <p:ext uri="{BB962C8B-B14F-4D97-AF65-F5344CB8AC3E}">
        <p14:creationId xmlns:p14="http://schemas.microsoft.com/office/powerpoint/2010/main" val="21044001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779" y="3759"/>
            <a:ext cx="9186544" cy="6854242"/>
            <a:chOff x="-14779" y="3759"/>
            <a:chExt cx="9186544" cy="6854242"/>
          </a:xfrm>
        </p:grpSpPr>
        <p:grpSp>
          <p:nvGrpSpPr>
            <p:cNvPr id="7" name="组合 6"/>
            <p:cNvGrpSpPr/>
            <p:nvPr/>
          </p:nvGrpSpPr>
          <p:grpSpPr>
            <a:xfrm>
              <a:off x="-14779" y="3759"/>
              <a:ext cx="9186544" cy="4793393"/>
              <a:chOff x="0" y="-1"/>
              <a:chExt cx="9144000" cy="6832687"/>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3268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4581129"/>
                <a:ext cx="4176464" cy="1656184"/>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8" y="6254934"/>
                <a:ext cx="2088232" cy="50482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7017" y="4725144"/>
                <a:ext cx="942975" cy="936104"/>
              </a:xfrm>
              <a:prstGeom prst="rect">
                <a:avLst/>
              </a:prstGeom>
            </p:spPr>
          </p:pic>
        </p:gr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79" y="3217599"/>
              <a:ext cx="9171765" cy="3640402"/>
            </a:xfrm>
            <a:prstGeom prst="rect">
              <a:avLst/>
            </a:prstGeom>
          </p:spPr>
        </p:pic>
      </p:grpSp>
      <p:sp>
        <p:nvSpPr>
          <p:cNvPr id="8" name="Text Box 10"/>
          <p:cNvSpPr txBox="1">
            <a:spLocks noChangeArrowheads="1"/>
          </p:cNvSpPr>
          <p:nvPr/>
        </p:nvSpPr>
        <p:spPr bwMode="auto">
          <a:xfrm>
            <a:off x="222393" y="3573016"/>
            <a:ext cx="8712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第一章　海上保险概述</a:t>
            </a:r>
            <a:endParaRPr lang="zh-CN" altLang="zh-CN"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13528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394718" y="346299"/>
            <a:ext cx="7497762" cy="706437"/>
          </a:xfrm>
        </p:spPr>
        <p:txBody>
          <a:bodyPr/>
          <a:lstStyle/>
          <a:p>
            <a:r>
              <a:rPr lang="zh-CN" altLang="en-US" dirty="0" smtClean="0"/>
              <a:t>                                目     录</a:t>
            </a:r>
            <a:endParaRPr lang="zh-CN" altLang="en-US" dirty="0"/>
          </a:p>
        </p:txBody>
      </p:sp>
      <p:grpSp>
        <p:nvGrpSpPr>
          <p:cNvPr id="2" name="组合 1"/>
          <p:cNvGrpSpPr/>
          <p:nvPr/>
        </p:nvGrpSpPr>
        <p:grpSpPr>
          <a:xfrm>
            <a:off x="2057400" y="2349500"/>
            <a:ext cx="5178425" cy="3054350"/>
            <a:chOff x="2057400" y="2349500"/>
            <a:chExt cx="5178425" cy="3054350"/>
          </a:xfrm>
        </p:grpSpPr>
        <p:grpSp>
          <p:nvGrpSpPr>
            <p:cNvPr id="19" name="组合 18"/>
            <p:cNvGrpSpPr/>
            <p:nvPr/>
          </p:nvGrpSpPr>
          <p:grpSpPr>
            <a:xfrm>
              <a:off x="2057400" y="2349500"/>
              <a:ext cx="5178425" cy="2232025"/>
              <a:chOff x="2057400" y="2349500"/>
              <a:chExt cx="5178425" cy="2232025"/>
            </a:xfrm>
          </p:grpSpPr>
          <p:sp>
            <p:nvSpPr>
              <p:cNvPr id="5" name="Line 6"/>
              <p:cNvSpPr>
                <a:spLocks noChangeShapeType="1"/>
              </p:cNvSpPr>
              <p:nvPr/>
            </p:nvSpPr>
            <p:spPr bwMode="gray">
              <a:xfrm>
                <a:off x="2362200" y="2905125"/>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6" name="Rectangle 7"/>
              <p:cNvSpPr>
                <a:spLocks noChangeArrowheads="1"/>
              </p:cNvSpPr>
              <p:nvPr/>
            </p:nvSpPr>
            <p:spPr bwMode="gray">
              <a:xfrm rot="3419336">
                <a:off x="2078037" y="2328863"/>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pPr>
                  <a:defRPr/>
                </a:pPr>
                <a:endParaRPr lang="zh-CN" altLang="en-US" b="1">
                  <a:solidFill>
                    <a:srgbClr val="000000"/>
                  </a:solidFill>
                </a:endParaRPr>
              </a:p>
            </p:txBody>
          </p:sp>
          <p:sp>
            <p:nvSpPr>
              <p:cNvPr id="7" name="Text Box 8"/>
              <p:cNvSpPr txBox="1">
                <a:spLocks noChangeArrowheads="1"/>
              </p:cNvSpPr>
              <p:nvPr/>
            </p:nvSpPr>
            <p:spPr bwMode="gray">
              <a:xfrm>
                <a:off x="2987675" y="2416175"/>
                <a:ext cx="4248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海上保险的定义</a:t>
                </a:r>
                <a:endParaRPr lang="en-US" altLang="zh-CN" sz="2400" b="1" dirty="0">
                  <a:solidFill>
                    <a:srgbClr val="000000"/>
                  </a:solidFill>
                  <a:cs typeface="Arial" pitchFamily="34" charset="0"/>
                </a:endParaRPr>
              </a:p>
            </p:txBody>
          </p:sp>
          <p:sp>
            <p:nvSpPr>
              <p:cNvPr id="8" name="Text Box 9"/>
              <p:cNvSpPr txBox="1">
                <a:spLocks noChangeArrowheads="1"/>
              </p:cNvSpPr>
              <p:nvPr/>
            </p:nvSpPr>
            <p:spPr bwMode="gray">
              <a:xfrm>
                <a:off x="2133600" y="23717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1</a:t>
                </a:r>
              </a:p>
            </p:txBody>
          </p:sp>
          <p:sp>
            <p:nvSpPr>
              <p:cNvPr id="9" name="Line 10"/>
              <p:cNvSpPr>
                <a:spLocks noChangeShapeType="1"/>
              </p:cNvSpPr>
              <p:nvPr/>
            </p:nvSpPr>
            <p:spPr bwMode="gray">
              <a:xfrm>
                <a:off x="2362200" y="3743325"/>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0" name="Rectangle 11"/>
              <p:cNvSpPr>
                <a:spLocks noChangeArrowheads="1"/>
              </p:cNvSpPr>
              <p:nvPr/>
            </p:nvSpPr>
            <p:spPr bwMode="gray">
              <a:xfrm rot="3419336">
                <a:off x="2078037" y="3167063"/>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pPr>
                  <a:defRPr/>
                </a:pPr>
                <a:endParaRPr lang="zh-CN" altLang="en-US" b="1">
                  <a:solidFill>
                    <a:srgbClr val="000000"/>
                  </a:solidFill>
                </a:endParaRPr>
              </a:p>
            </p:txBody>
          </p:sp>
          <p:sp>
            <p:nvSpPr>
              <p:cNvPr id="11" name="Text Box 12"/>
              <p:cNvSpPr txBox="1">
                <a:spLocks noChangeArrowheads="1"/>
              </p:cNvSpPr>
              <p:nvPr/>
            </p:nvSpPr>
            <p:spPr bwMode="gray">
              <a:xfrm>
                <a:off x="2133600" y="32099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2</a:t>
                </a:r>
              </a:p>
            </p:txBody>
          </p:sp>
          <p:sp>
            <p:nvSpPr>
              <p:cNvPr id="12" name="Line 13"/>
              <p:cNvSpPr>
                <a:spLocks noChangeShapeType="1"/>
              </p:cNvSpPr>
              <p:nvPr/>
            </p:nvSpPr>
            <p:spPr bwMode="gray">
              <a:xfrm>
                <a:off x="2363788" y="4579938"/>
                <a:ext cx="4799012" cy="1587"/>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3" name="Rectangle 14"/>
              <p:cNvSpPr>
                <a:spLocks noChangeArrowheads="1"/>
              </p:cNvSpPr>
              <p:nvPr/>
            </p:nvSpPr>
            <p:spPr bwMode="gray">
              <a:xfrm rot="3419336">
                <a:off x="2078037" y="4005263"/>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pPr>
                  <a:defRPr/>
                </a:pPr>
                <a:endParaRPr lang="zh-CN" altLang="en-US" b="1">
                  <a:solidFill>
                    <a:srgbClr val="000000"/>
                  </a:solidFill>
                </a:endParaRPr>
              </a:p>
            </p:txBody>
          </p:sp>
          <p:sp>
            <p:nvSpPr>
              <p:cNvPr id="14" name="Text Box 15"/>
              <p:cNvSpPr txBox="1">
                <a:spLocks noChangeArrowheads="1"/>
              </p:cNvSpPr>
              <p:nvPr/>
            </p:nvSpPr>
            <p:spPr bwMode="gray">
              <a:xfrm>
                <a:off x="2133600" y="40481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3</a:t>
                </a:r>
              </a:p>
            </p:txBody>
          </p:sp>
          <p:sp>
            <p:nvSpPr>
              <p:cNvPr id="15" name="Text Box 19"/>
              <p:cNvSpPr txBox="1">
                <a:spLocks noChangeArrowheads="1"/>
              </p:cNvSpPr>
              <p:nvPr/>
            </p:nvSpPr>
            <p:spPr bwMode="gray">
              <a:xfrm>
                <a:off x="2987675" y="3278188"/>
                <a:ext cx="4176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海上保险的特征</a:t>
                </a:r>
                <a:endParaRPr lang="zh-CN" altLang="zh-CN" sz="2400" b="1" dirty="0">
                  <a:solidFill>
                    <a:srgbClr val="000000"/>
                  </a:solidFill>
                </a:endParaRPr>
              </a:p>
            </p:txBody>
          </p:sp>
          <p:sp>
            <p:nvSpPr>
              <p:cNvPr id="16" name="Text Box 20"/>
              <p:cNvSpPr txBox="1">
                <a:spLocks noChangeArrowheads="1"/>
              </p:cNvSpPr>
              <p:nvPr/>
            </p:nvSpPr>
            <p:spPr bwMode="gray">
              <a:xfrm>
                <a:off x="2987675" y="4117975"/>
                <a:ext cx="4105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海上保险的发展</a:t>
                </a:r>
                <a:r>
                  <a:rPr lang="en-US" altLang="zh-CN" sz="2400" b="1" dirty="0">
                    <a:solidFill>
                      <a:srgbClr val="000000"/>
                    </a:solidFill>
                    <a:latin typeface="NEU-BZ-S92"/>
                    <a:ea typeface="方正书宋_GBK"/>
                    <a:cs typeface="Times New Roman" panose="02020603050405020304" pitchFamily="18" charset="0"/>
                  </a:rPr>
                  <a:t>	</a:t>
                </a:r>
                <a:endParaRPr lang="zh-CN" altLang="en-US" sz="2400" b="1" dirty="0">
                  <a:solidFill>
                    <a:srgbClr val="000000"/>
                  </a:solidFill>
                </a:endParaRPr>
              </a:p>
            </p:txBody>
          </p:sp>
        </p:grpSp>
        <p:sp>
          <p:nvSpPr>
            <p:cNvPr id="17" name="Line 3"/>
            <p:cNvSpPr>
              <a:spLocks noChangeShapeType="1"/>
            </p:cNvSpPr>
            <p:nvPr/>
          </p:nvSpPr>
          <p:spPr bwMode="gray">
            <a:xfrm>
              <a:off x="2362200" y="5402560"/>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8" name="Rectangle 4"/>
            <p:cNvSpPr>
              <a:spLocks noChangeArrowheads="1"/>
            </p:cNvSpPr>
            <p:nvPr/>
          </p:nvSpPr>
          <p:spPr bwMode="gray">
            <a:xfrm rot="3419336">
              <a:off x="2078037" y="4842020"/>
              <a:ext cx="479425" cy="520700"/>
            </a:xfrm>
            <a:prstGeom prst="rect">
              <a:avLst/>
            </a:prstGeom>
            <a:gradFill rotWithShape="1">
              <a:gsLst>
                <a:gs pos="0">
                  <a:schemeClr val="folHlink"/>
                </a:gs>
                <a:gs pos="100000">
                  <a:srgbClr val="434E51"/>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rot="10800000" vert="eaVert" wrap="none" anchor="ctr">
              <a:flatTx/>
            </a:bodyPr>
            <a:lstStyle/>
            <a:p>
              <a:pPr>
                <a:defRPr/>
              </a:pPr>
              <a:endParaRPr lang="zh-CN" altLang="en-US" b="1">
                <a:solidFill>
                  <a:srgbClr val="000000"/>
                </a:solidFill>
              </a:endParaRPr>
            </a:p>
          </p:txBody>
        </p:sp>
        <p:sp>
          <p:nvSpPr>
            <p:cNvPr id="20" name="Text Box 5"/>
            <p:cNvSpPr txBox="1">
              <a:spLocks noChangeArrowheads="1"/>
            </p:cNvSpPr>
            <p:nvPr/>
          </p:nvSpPr>
          <p:spPr bwMode="gray">
            <a:xfrm>
              <a:off x="2133600" y="4869160"/>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4</a:t>
              </a:r>
            </a:p>
          </p:txBody>
        </p:sp>
        <p:sp>
          <p:nvSpPr>
            <p:cNvPr id="21" name="Text Box 21"/>
            <p:cNvSpPr txBox="1">
              <a:spLocks noChangeArrowheads="1"/>
            </p:cNvSpPr>
            <p:nvPr/>
          </p:nvSpPr>
          <p:spPr bwMode="gray">
            <a:xfrm>
              <a:off x="2987674" y="4942185"/>
              <a:ext cx="25924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海上保险的分类</a:t>
              </a:r>
              <a:endParaRPr lang="zh-CN" altLang="en-US" sz="2400" b="1" dirty="0">
                <a:solidFill>
                  <a:srgbClr val="000000"/>
                </a:solidFill>
              </a:endParaRPr>
            </a:p>
          </p:txBody>
        </p:sp>
      </p:grpSp>
    </p:spTree>
    <p:extLst>
      <p:ext uri="{BB962C8B-B14F-4D97-AF65-F5344CB8AC3E}">
        <p14:creationId xmlns:p14="http://schemas.microsoft.com/office/powerpoint/2010/main" val="42647024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海上保险的定义</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一、各国对海上保险的定义</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我国的定义</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英国的定义</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美国的定义</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日本的定义</a:t>
            </a:r>
          </a:p>
          <a:p>
            <a:endParaRPr lang="zh-CN" altLang="en-US" dirty="0"/>
          </a:p>
        </p:txBody>
      </p:sp>
    </p:spTree>
    <p:extLst>
      <p:ext uri="{BB962C8B-B14F-4D97-AF65-F5344CB8AC3E}">
        <p14:creationId xmlns:p14="http://schemas.microsoft.com/office/powerpoint/2010/main" val="29491381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海上保险的定义</a:t>
            </a:r>
            <a:endParaRPr lang="zh-CN" altLang="en-US" dirty="0"/>
          </a:p>
        </p:txBody>
      </p:sp>
      <p:sp>
        <p:nvSpPr>
          <p:cNvPr id="3" name="内容占位符 2"/>
          <p:cNvSpPr>
            <a:spLocks noGrp="1"/>
          </p:cNvSpPr>
          <p:nvPr>
            <p:ph idx="1"/>
          </p:nvPr>
        </p:nvSpPr>
        <p:spPr>
          <a:xfrm>
            <a:off x="323528" y="1340768"/>
            <a:ext cx="8280920" cy="5040560"/>
          </a:xfrm>
        </p:spPr>
        <p:txBody>
          <a:bodyPr/>
          <a:lstStyle/>
          <a:p>
            <a:pPr marL="0" indent="0">
              <a:buNone/>
            </a:pPr>
            <a:r>
              <a:rPr lang="zh-CN" altLang="zh-CN" sz="2600" b="1" dirty="0">
                <a:latin typeface="黑体" panose="02010609060101010101" pitchFamily="49" charset="-122"/>
                <a:ea typeface="黑体" panose="02010609060101010101" pitchFamily="49" charset="-122"/>
              </a:rPr>
              <a:t>二、海上保险定义所揭示的具体含义</a:t>
            </a:r>
          </a:p>
          <a:p>
            <a:r>
              <a:rPr lang="zh-CN" altLang="zh-CN" dirty="0"/>
              <a:t>海上保险是保险的一种形式</a:t>
            </a:r>
            <a:r>
              <a:rPr lang="en-US" altLang="zh-CN" dirty="0"/>
              <a:t>,</a:t>
            </a:r>
            <a:r>
              <a:rPr lang="zh-CN" altLang="zh-CN" dirty="0"/>
              <a:t>与其他保险形式一样</a:t>
            </a:r>
            <a:r>
              <a:rPr lang="en-US" altLang="zh-CN" dirty="0"/>
              <a:t>,</a:t>
            </a:r>
            <a:r>
              <a:rPr lang="zh-CN" altLang="zh-CN" dirty="0"/>
              <a:t>它不仅表现为一种经济补偿关系</a:t>
            </a:r>
            <a:r>
              <a:rPr lang="en-US" altLang="zh-CN" dirty="0"/>
              <a:t>,</a:t>
            </a:r>
            <a:r>
              <a:rPr lang="zh-CN" altLang="zh-CN" dirty="0"/>
              <a:t>同时也体现为一种法律关系</a:t>
            </a:r>
            <a:r>
              <a:rPr lang="zh-CN" altLang="zh-CN" dirty="0" smtClean="0"/>
              <a:t>。</a:t>
            </a:r>
            <a:endParaRPr lang="en-US" altLang="zh-CN" dirty="0" smtClean="0"/>
          </a:p>
          <a:p>
            <a:r>
              <a:rPr lang="zh-CN" altLang="zh-CN" dirty="0" smtClean="0"/>
              <a:t>海上保险</a:t>
            </a:r>
            <a:r>
              <a:rPr lang="zh-CN" altLang="zh-CN" dirty="0"/>
              <a:t>的定义包含两层含义</a:t>
            </a:r>
            <a:r>
              <a:rPr lang="en-US" altLang="zh-CN" dirty="0"/>
              <a:t>:</a:t>
            </a:r>
            <a:r>
              <a:rPr lang="zh-CN" altLang="zh-CN" dirty="0"/>
              <a:t>一是海上保险是一种法律关系</a:t>
            </a:r>
            <a:r>
              <a:rPr lang="en-US" altLang="zh-CN" dirty="0"/>
              <a:t>,</a:t>
            </a:r>
            <a:r>
              <a:rPr lang="zh-CN" altLang="zh-CN" dirty="0"/>
              <a:t>是海上保险当事人之间按照合同法规定</a:t>
            </a:r>
            <a:r>
              <a:rPr lang="en-US" altLang="zh-CN" dirty="0"/>
              <a:t>,</a:t>
            </a:r>
            <a:r>
              <a:rPr lang="zh-CN" altLang="zh-CN" dirty="0"/>
              <a:t>订立了保险合同</a:t>
            </a:r>
            <a:r>
              <a:rPr lang="en-US" altLang="zh-CN" dirty="0"/>
              <a:t>,</a:t>
            </a:r>
            <a:r>
              <a:rPr lang="zh-CN" altLang="zh-CN" dirty="0"/>
              <a:t>并由此产生各自的权利和义务。二是海上保险是一种具有一定对价的补偿性法律关系</a:t>
            </a:r>
            <a:r>
              <a:rPr lang="en-US" altLang="zh-CN" dirty="0"/>
              <a:t>,</a:t>
            </a:r>
            <a:r>
              <a:rPr lang="zh-CN" altLang="zh-CN" dirty="0"/>
              <a:t>即一种权利和义务对等的法律关系。</a:t>
            </a:r>
          </a:p>
          <a:p>
            <a:endParaRPr lang="zh-CN" altLang="en-US" dirty="0"/>
          </a:p>
        </p:txBody>
      </p:sp>
    </p:spTree>
    <p:extLst>
      <p:ext uri="{BB962C8B-B14F-4D97-AF65-F5344CB8AC3E}">
        <p14:creationId xmlns:p14="http://schemas.microsoft.com/office/powerpoint/2010/main" val="6537735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海上保险的定义</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三、海上保险标的及其范围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第一阶段</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第二阶段</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第三阶段</a:t>
            </a:r>
          </a:p>
          <a:p>
            <a:endParaRPr lang="zh-CN" altLang="en-US" dirty="0"/>
          </a:p>
        </p:txBody>
      </p:sp>
    </p:spTree>
    <p:extLst>
      <p:ext uri="{BB962C8B-B14F-4D97-AF65-F5344CB8AC3E}">
        <p14:creationId xmlns:p14="http://schemas.microsoft.com/office/powerpoint/2010/main" val="3946713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海上保险的特征</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一、承保风险的综合性与致损原因的复杂性</a:t>
            </a:r>
          </a:p>
          <a:p>
            <a:r>
              <a:rPr lang="zh-CN" altLang="zh-CN" dirty="0"/>
              <a:t>海上保险所承保的风险种类繁多</a:t>
            </a:r>
            <a:r>
              <a:rPr lang="en-US" altLang="zh-CN" dirty="0"/>
              <a:t>,</a:t>
            </a:r>
            <a:r>
              <a:rPr lang="zh-CN" altLang="zh-CN" dirty="0"/>
              <a:t>具有很强的综合性</a:t>
            </a:r>
            <a:r>
              <a:rPr lang="en-US" altLang="zh-CN" dirty="0"/>
              <a:t>,</a:t>
            </a:r>
            <a:r>
              <a:rPr lang="zh-CN" altLang="zh-CN" dirty="0"/>
              <a:t>主要表现为</a:t>
            </a:r>
            <a:r>
              <a:rPr lang="en-US" altLang="zh-CN" dirty="0"/>
              <a:t>:</a:t>
            </a:r>
            <a:r>
              <a:rPr lang="zh-CN" altLang="zh-CN" dirty="0"/>
              <a:t>从风险的性质上看</a:t>
            </a:r>
            <a:r>
              <a:rPr lang="en-US" altLang="zh-CN" dirty="0"/>
              <a:t>,</a:t>
            </a:r>
            <a:r>
              <a:rPr lang="zh-CN" altLang="zh-CN" dirty="0"/>
              <a:t>既承保财产和利益上的风险</a:t>
            </a:r>
            <a:r>
              <a:rPr lang="en-US" altLang="zh-CN" dirty="0"/>
              <a:t>,</a:t>
            </a:r>
            <a:r>
              <a:rPr lang="zh-CN" altLang="zh-CN" dirty="0"/>
              <a:t>又承保责任方面的风险</a:t>
            </a:r>
            <a:r>
              <a:rPr lang="en-US" altLang="zh-CN" dirty="0"/>
              <a:t>;</a:t>
            </a:r>
            <a:r>
              <a:rPr lang="zh-CN" altLang="zh-CN" dirty="0"/>
              <a:t>从风险的范围上看</a:t>
            </a:r>
            <a:r>
              <a:rPr lang="en-US" altLang="zh-CN" dirty="0"/>
              <a:t>,</a:t>
            </a:r>
            <a:r>
              <a:rPr lang="zh-CN" altLang="zh-CN" dirty="0"/>
              <a:t>既承保海上风险</a:t>
            </a:r>
            <a:r>
              <a:rPr lang="en-US" altLang="zh-CN" dirty="0"/>
              <a:t>,</a:t>
            </a:r>
            <a:r>
              <a:rPr lang="zh-CN" altLang="zh-CN" dirty="0"/>
              <a:t>又承保陆上风险和航空风险</a:t>
            </a:r>
            <a:r>
              <a:rPr lang="en-US" altLang="zh-CN" dirty="0"/>
              <a:t>;</a:t>
            </a:r>
            <a:r>
              <a:rPr lang="zh-CN" altLang="zh-CN" dirty="0"/>
              <a:t>从风险的种类上看</a:t>
            </a:r>
            <a:r>
              <a:rPr lang="en-US" altLang="zh-CN" dirty="0"/>
              <a:t>,</a:t>
            </a:r>
            <a:r>
              <a:rPr lang="zh-CN" altLang="zh-CN" dirty="0"/>
              <a:t>既承保自然灾害和意外事故引起的客观风险</a:t>
            </a:r>
            <a:r>
              <a:rPr lang="en-US" altLang="zh-CN" dirty="0"/>
              <a:t>,</a:t>
            </a:r>
            <a:r>
              <a:rPr lang="zh-CN" altLang="zh-CN" dirty="0"/>
              <a:t>又承保外来原因</a:t>
            </a:r>
            <a:r>
              <a:rPr lang="en-US" altLang="zh-CN" dirty="0"/>
              <a:t>(</a:t>
            </a:r>
            <a:r>
              <a:rPr lang="zh-CN" altLang="zh-CN" dirty="0"/>
              <a:t>如偷窃、战争、海盗</a:t>
            </a:r>
            <a:r>
              <a:rPr lang="en-US" altLang="zh-CN" dirty="0"/>
              <a:t>)</a:t>
            </a:r>
            <a:r>
              <a:rPr lang="zh-CN" altLang="zh-CN" dirty="0"/>
              <a:t>引起的主观风险</a:t>
            </a:r>
            <a:r>
              <a:rPr lang="en-US" altLang="zh-CN" dirty="0"/>
              <a:t>;</a:t>
            </a:r>
            <a:r>
              <a:rPr lang="zh-CN" altLang="zh-CN" dirty="0"/>
              <a:t>从风险的形式上看</a:t>
            </a:r>
            <a:r>
              <a:rPr lang="en-US" altLang="zh-CN" dirty="0"/>
              <a:t>,</a:t>
            </a:r>
            <a:r>
              <a:rPr lang="zh-CN" altLang="zh-CN" dirty="0"/>
              <a:t>既承保航行或运输途中的动态风险</a:t>
            </a:r>
            <a:r>
              <a:rPr lang="en-US" altLang="zh-CN" dirty="0"/>
              <a:t>,</a:t>
            </a:r>
            <a:r>
              <a:rPr lang="zh-CN" altLang="zh-CN" dirty="0"/>
              <a:t>又承保船舶停泊或货物仓储期间的静态风险。</a:t>
            </a:r>
          </a:p>
          <a:p>
            <a:r>
              <a:rPr lang="zh-CN" altLang="zh-CN" dirty="0"/>
              <a:t>同时</a:t>
            </a:r>
            <a:r>
              <a:rPr lang="en-US" altLang="zh-CN" dirty="0"/>
              <a:t>,</a:t>
            </a:r>
            <a:r>
              <a:rPr lang="zh-CN" altLang="zh-CN" dirty="0"/>
              <a:t>因为船舶在气候条件复杂且变化无常的海洋上航行</a:t>
            </a:r>
            <a:r>
              <a:rPr lang="en-US" altLang="zh-CN" dirty="0"/>
              <a:t>,</a:t>
            </a:r>
            <a:r>
              <a:rPr lang="zh-CN" altLang="zh-CN" dirty="0"/>
              <a:t>除了会碰上陆上运输工具可能遇到的各种风险外</a:t>
            </a:r>
            <a:r>
              <a:rPr lang="en-US" altLang="zh-CN" dirty="0"/>
              <a:t>,</a:t>
            </a:r>
            <a:r>
              <a:rPr lang="zh-CN" altLang="zh-CN" dirty="0"/>
              <a:t>还会遭受某些特殊风险</a:t>
            </a:r>
            <a:r>
              <a:rPr lang="en-US" altLang="zh-CN" dirty="0"/>
              <a:t>,</a:t>
            </a:r>
            <a:r>
              <a:rPr lang="zh-CN" altLang="zh-CN" dirty="0"/>
              <a:t>故海上保险标的的致损原因也往往是错综复杂的。</a:t>
            </a:r>
          </a:p>
          <a:p>
            <a:endParaRPr lang="zh-CN" altLang="en-US" dirty="0"/>
          </a:p>
        </p:txBody>
      </p:sp>
    </p:spTree>
    <p:extLst>
      <p:ext uri="{BB962C8B-B14F-4D97-AF65-F5344CB8AC3E}">
        <p14:creationId xmlns:p14="http://schemas.microsoft.com/office/powerpoint/2010/main" val="522697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海上保险的特征</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二、保险标的的流动性及由此产生的国际性</a:t>
            </a:r>
          </a:p>
          <a:p>
            <a:r>
              <a:rPr lang="zh-CN" altLang="zh-CN" dirty="0"/>
              <a:t>海上保险实际上是一种涉外运输保险</a:t>
            </a:r>
            <a:r>
              <a:rPr lang="en-US" altLang="zh-CN" dirty="0"/>
              <a:t>,</a:t>
            </a:r>
            <a:r>
              <a:rPr lang="zh-CN" altLang="zh-CN" dirty="0"/>
              <a:t>其保障的对象主要是远洋运输、国际贸易和其他对外经济交往活动</a:t>
            </a:r>
            <a:r>
              <a:rPr lang="en-US" altLang="zh-CN" dirty="0"/>
              <a:t>,</a:t>
            </a:r>
            <a:r>
              <a:rPr lang="zh-CN" altLang="zh-CN" dirty="0"/>
              <a:t>保险标的又以海上运输工具即船舶和海上运输的对象即货物为主。为了实现经营目的</a:t>
            </a:r>
            <a:r>
              <a:rPr lang="en-US" altLang="zh-CN" dirty="0"/>
              <a:t>,</a:t>
            </a:r>
            <a:r>
              <a:rPr lang="zh-CN" altLang="zh-CN" dirty="0"/>
              <a:t>势必利用各种运输工具</a:t>
            </a:r>
            <a:r>
              <a:rPr lang="en-US" altLang="zh-CN" dirty="0"/>
              <a:t>,</a:t>
            </a:r>
            <a:r>
              <a:rPr lang="zh-CN" altLang="zh-CN" dirty="0"/>
              <a:t>将生产的产品或交易的货物从一个地方运送到另一个地方</a:t>
            </a:r>
            <a:r>
              <a:rPr lang="en-US" altLang="zh-CN" dirty="0"/>
              <a:t>,</a:t>
            </a:r>
            <a:r>
              <a:rPr lang="zh-CN" altLang="zh-CN" dirty="0"/>
              <a:t>即从生产制造地运送到消费地</a:t>
            </a:r>
            <a:r>
              <a:rPr lang="en-US" altLang="zh-CN" dirty="0"/>
              <a:t>,</a:t>
            </a:r>
            <a:r>
              <a:rPr lang="zh-CN" altLang="zh-CN" dirty="0"/>
              <a:t>从而使海上保险的保险标的经常处于流动状态。</a:t>
            </a:r>
          </a:p>
          <a:p>
            <a:r>
              <a:rPr lang="zh-CN" altLang="zh-CN" dirty="0"/>
              <a:t>由于其保险标的具有国际流动性</a:t>
            </a:r>
            <a:r>
              <a:rPr lang="en-US" altLang="zh-CN" dirty="0"/>
              <a:t>,</a:t>
            </a:r>
            <a:r>
              <a:rPr lang="zh-CN" altLang="zh-CN" dirty="0"/>
              <a:t>就不可避免地涉及不同的国家和地区</a:t>
            </a:r>
            <a:r>
              <a:rPr lang="en-US" altLang="zh-CN" dirty="0"/>
              <a:t>,</a:t>
            </a:r>
            <a:r>
              <a:rPr lang="zh-CN" altLang="zh-CN" dirty="0"/>
              <a:t>使得海上保险带有强烈的国际性特点</a:t>
            </a:r>
            <a:r>
              <a:rPr lang="en-US" altLang="zh-CN" dirty="0"/>
              <a:t>,</a:t>
            </a:r>
            <a:r>
              <a:rPr lang="zh-CN" altLang="zh-CN" dirty="0"/>
              <a:t>因此</a:t>
            </a:r>
            <a:r>
              <a:rPr lang="en-US" altLang="zh-CN" dirty="0"/>
              <a:t>,</a:t>
            </a:r>
            <a:r>
              <a:rPr lang="zh-CN" altLang="zh-CN" dirty="0"/>
              <a:t>海上保险通常在业务中被称为涉外水险。</a:t>
            </a:r>
          </a:p>
          <a:p>
            <a:endParaRPr lang="zh-CN" altLang="en-US" dirty="0"/>
          </a:p>
        </p:txBody>
      </p:sp>
    </p:spTree>
    <p:extLst>
      <p:ext uri="{BB962C8B-B14F-4D97-AF65-F5344CB8AC3E}">
        <p14:creationId xmlns:p14="http://schemas.microsoft.com/office/powerpoint/2010/main" val="26522978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海上保险的特征</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三、承保险种、险别的多样性</a:t>
            </a:r>
          </a:p>
          <a:p>
            <a:r>
              <a:rPr lang="zh-CN" altLang="zh-CN" dirty="0"/>
              <a:t>由于海上保险承保风险复杂</a:t>
            </a:r>
            <a:r>
              <a:rPr lang="en-US" altLang="zh-CN" dirty="0"/>
              <a:t>,</a:t>
            </a:r>
            <a:r>
              <a:rPr lang="zh-CN" altLang="zh-CN" dirty="0"/>
              <a:t>承保标的的种类多样</a:t>
            </a:r>
            <a:r>
              <a:rPr lang="en-US" altLang="zh-CN" dirty="0"/>
              <a:t>,</a:t>
            </a:r>
            <a:r>
              <a:rPr lang="zh-CN" altLang="zh-CN" dirty="0"/>
              <a:t>为了满足市场的各类需求</a:t>
            </a:r>
            <a:r>
              <a:rPr lang="en-US" altLang="zh-CN" dirty="0"/>
              <a:t>,</a:t>
            </a:r>
            <a:r>
              <a:rPr lang="zh-CN" altLang="zh-CN" dirty="0"/>
              <a:t>海上保险的险种与险别也在不断丰富</a:t>
            </a:r>
            <a:r>
              <a:rPr lang="zh-CN" altLang="zh-CN" dirty="0" smtClean="0"/>
              <a:t>。</a:t>
            </a:r>
            <a:endParaRPr lang="en-US" altLang="zh-CN" dirty="0" smtClean="0"/>
          </a:p>
          <a:p>
            <a:r>
              <a:rPr lang="zh-CN" altLang="zh-CN" dirty="0" smtClean="0"/>
              <a:t>从</a:t>
            </a:r>
            <a:r>
              <a:rPr lang="zh-CN" altLang="zh-CN" dirty="0"/>
              <a:t>险种上看</a:t>
            </a:r>
            <a:r>
              <a:rPr lang="en-US" altLang="zh-CN" dirty="0"/>
              <a:t>,</a:t>
            </a:r>
            <a:r>
              <a:rPr lang="zh-CN" altLang="zh-CN" dirty="0"/>
              <a:t>海上保险有运输工具保险、运输货物保险和运费保险之分。从险别上看</a:t>
            </a:r>
            <a:r>
              <a:rPr lang="en-US" altLang="zh-CN" dirty="0"/>
              <a:t>,</a:t>
            </a:r>
            <a:r>
              <a:rPr lang="zh-CN" altLang="zh-CN" dirty="0"/>
              <a:t>海上保险有基本险和附加险之别</a:t>
            </a:r>
            <a:r>
              <a:rPr lang="en-US" altLang="zh-CN" dirty="0"/>
              <a:t>,</a:t>
            </a:r>
            <a:r>
              <a:rPr lang="zh-CN" altLang="zh-CN" dirty="0"/>
              <a:t>如海洋运输货物保险</a:t>
            </a:r>
            <a:r>
              <a:rPr lang="en-US" altLang="zh-CN" dirty="0"/>
              <a:t>,</a:t>
            </a:r>
            <a:r>
              <a:rPr lang="zh-CN" altLang="zh-CN" dirty="0"/>
              <a:t>依照我国现行条款的分类</a:t>
            </a:r>
            <a:r>
              <a:rPr lang="en-US" altLang="zh-CN" dirty="0"/>
              <a:t>,</a:t>
            </a:r>
            <a:r>
              <a:rPr lang="zh-CN" altLang="zh-CN" dirty="0"/>
              <a:t>基本险包括平安险、水渍险和一切险</a:t>
            </a:r>
            <a:r>
              <a:rPr lang="en-US" altLang="zh-CN" dirty="0"/>
              <a:t>,</a:t>
            </a:r>
            <a:r>
              <a:rPr lang="zh-CN" altLang="zh-CN" dirty="0"/>
              <a:t>附加险又分为十几种一般附加险和多种特殊附加险及特别附加险。</a:t>
            </a:r>
          </a:p>
          <a:p>
            <a:endParaRPr lang="zh-CN" altLang="en-US" dirty="0"/>
          </a:p>
        </p:txBody>
      </p:sp>
    </p:spTree>
    <p:extLst>
      <p:ext uri="{BB962C8B-B14F-4D97-AF65-F5344CB8AC3E}">
        <p14:creationId xmlns:p14="http://schemas.microsoft.com/office/powerpoint/2010/main" val="2148757145"/>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华文中宋"/>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544</TotalTime>
  <Words>1434</Words>
  <Application>Microsoft Office PowerPoint</Application>
  <PresentationFormat>全屏显示(4:3)</PresentationFormat>
  <Paragraphs>93</Paragraphs>
  <Slides>18</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18</vt:i4>
      </vt:variant>
    </vt:vector>
  </HeadingPairs>
  <TitlesOfParts>
    <vt:vector size="33" baseType="lpstr">
      <vt:lpstr>GungsuhChe</vt:lpstr>
      <vt:lpstr>NEU-BZ-S92</vt:lpstr>
      <vt:lpstr>方正书宋_GBK</vt:lpstr>
      <vt:lpstr>黑体</vt:lpstr>
      <vt:lpstr>华文细黑</vt:lpstr>
      <vt:lpstr>华文中宋</vt:lpstr>
      <vt:lpstr>楷体</vt:lpstr>
      <vt:lpstr>宋体</vt:lpstr>
      <vt:lpstr>微软雅黑</vt:lpstr>
      <vt:lpstr>Arial</vt:lpstr>
      <vt:lpstr>Calibri</vt:lpstr>
      <vt:lpstr>Times New Roman</vt:lpstr>
      <vt:lpstr>Wingdings</vt:lpstr>
      <vt:lpstr>默认设计模板</vt:lpstr>
      <vt:lpstr>1_默认设计模板</vt:lpstr>
      <vt:lpstr>PowerPoint 演示文稿</vt:lpstr>
      <vt:lpstr>PowerPoint 演示文稿</vt:lpstr>
      <vt:lpstr>                                目     录</vt:lpstr>
      <vt:lpstr>第一节　海上保险的定义</vt:lpstr>
      <vt:lpstr>第一节　海上保险的定义</vt:lpstr>
      <vt:lpstr>第一节　海上保险的定义</vt:lpstr>
      <vt:lpstr>第二节　海上保险的特征</vt:lpstr>
      <vt:lpstr>第二节　海上保险的特征</vt:lpstr>
      <vt:lpstr>第二节　海上保险的特征</vt:lpstr>
      <vt:lpstr>第二节　海上保险的特征</vt:lpstr>
      <vt:lpstr>第三节　海上保险的发展</vt:lpstr>
      <vt:lpstr>第三节　海上保险的发展</vt:lpstr>
      <vt:lpstr>第三节　海上保险的发展</vt:lpstr>
      <vt:lpstr>第三节　海上保险的发展</vt:lpstr>
      <vt:lpstr>第四节　海上保险的分类</vt:lpstr>
      <vt:lpstr>第四节　海上保险的分类</vt:lpstr>
      <vt:lpstr>第四节　海上保险的分类</vt:lpstr>
      <vt:lpstr>第四节　海上保险的分类</vt:lpstr>
    </vt:vector>
  </TitlesOfParts>
  <Company>ZETA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Bu Jianguo</dc:creator>
  <cp:lastModifiedBy>Admin</cp:lastModifiedBy>
  <cp:revision>67</cp:revision>
  <dcterms:created xsi:type="dcterms:W3CDTF">2013-12-29T13:29:00Z</dcterms:created>
  <dcterms:modified xsi:type="dcterms:W3CDTF">2017-03-05T03:25:26Z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