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6BA33-D63C-487D-AE08-8E7BF08F7485}" type="datetimeFigureOut">
              <a:rPr lang="zh-CN" altLang="en-US" smtClean="0"/>
              <a:t>2021/12/4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D99F-39FB-45F9-BA5A-C023D9BFC3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6305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6BA33-D63C-487D-AE08-8E7BF08F7485}" type="datetimeFigureOut">
              <a:rPr lang="zh-CN" altLang="en-US" smtClean="0"/>
              <a:t>2021/12/4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D99F-39FB-45F9-BA5A-C023D9BFC3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4401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6BA33-D63C-487D-AE08-8E7BF08F7485}" type="datetimeFigureOut">
              <a:rPr lang="zh-CN" altLang="en-US" smtClean="0"/>
              <a:t>2021/12/4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D99F-39FB-45F9-BA5A-C023D9BFC3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1415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53949" y="143336"/>
            <a:ext cx="9997016" cy="749300"/>
          </a:xfrm>
        </p:spPr>
        <p:txBody>
          <a:bodyPr/>
          <a:lstStyle>
            <a:lvl1pPr>
              <a:defRPr b="0" baseline="0">
                <a:solidFill>
                  <a:srgbClr val="9900CC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424217"/>
            <a:ext cx="10885714" cy="4821007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47B9BB-8C2D-404E-A344-BC0BAB711D30}" type="slidenum">
              <a:rPr lang="zh-CN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84583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106714" y="249735"/>
            <a:ext cx="8699591" cy="647700"/>
          </a:xfrm>
        </p:spPr>
        <p:txBody>
          <a:bodyPr>
            <a:noAutofit/>
          </a:bodyPr>
          <a:lstStyle>
            <a:lvl1pPr algn="l">
              <a:defRPr sz="2400" b="1" baseline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n-lt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622301" y="1358900"/>
            <a:ext cx="10947400" cy="5016499"/>
          </a:xfrm>
        </p:spPr>
        <p:txBody>
          <a:bodyPr>
            <a:normAutofit/>
          </a:bodyPr>
          <a:lstStyle>
            <a:lvl1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1pPr>
            <a:lvl2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2pPr>
            <a:lvl3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3pPr>
            <a:lvl4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4pPr>
            <a:lvl5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pic>
        <p:nvPicPr>
          <p:cNvPr id="4" name="Picture 13" descr="cd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6694" y="6482444"/>
            <a:ext cx="2337435" cy="355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9505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6BA33-D63C-487D-AE08-8E7BF08F7485}" type="datetimeFigureOut">
              <a:rPr lang="zh-CN" altLang="en-US" smtClean="0"/>
              <a:t>2021/12/4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D99F-39FB-45F9-BA5A-C023D9BFC3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518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6BA33-D63C-487D-AE08-8E7BF08F7485}" type="datetimeFigureOut">
              <a:rPr lang="zh-CN" altLang="en-US" smtClean="0"/>
              <a:t>2021/12/4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D99F-39FB-45F9-BA5A-C023D9BFC3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7622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6BA33-D63C-487D-AE08-8E7BF08F7485}" type="datetimeFigureOut">
              <a:rPr lang="zh-CN" altLang="en-US" smtClean="0"/>
              <a:t>2021/12/4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D99F-39FB-45F9-BA5A-C023D9BFC3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4603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6BA33-D63C-487D-AE08-8E7BF08F7485}" type="datetimeFigureOut">
              <a:rPr lang="zh-CN" altLang="en-US" smtClean="0"/>
              <a:t>2021/12/4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D99F-39FB-45F9-BA5A-C023D9BFC3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0641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6BA33-D63C-487D-AE08-8E7BF08F7485}" type="datetimeFigureOut">
              <a:rPr lang="zh-CN" altLang="en-US" smtClean="0"/>
              <a:t>2021/12/4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D99F-39FB-45F9-BA5A-C023D9BFC3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8384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6BA33-D63C-487D-AE08-8E7BF08F7485}" type="datetimeFigureOut">
              <a:rPr lang="zh-CN" altLang="en-US" smtClean="0"/>
              <a:t>2021/12/4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D99F-39FB-45F9-BA5A-C023D9BFC3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30459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6BA33-D63C-487D-AE08-8E7BF08F7485}" type="datetimeFigureOut">
              <a:rPr lang="zh-CN" altLang="en-US" smtClean="0"/>
              <a:t>2021/12/4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D99F-39FB-45F9-BA5A-C023D9BFC3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240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6BA33-D63C-487D-AE08-8E7BF08F7485}" type="datetimeFigureOut">
              <a:rPr lang="zh-CN" altLang="en-US" smtClean="0"/>
              <a:t>2021/12/4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D99F-39FB-45F9-BA5A-C023D9BFC3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3150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heme" Target="../theme/theme2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26BA33-D63C-487D-AE08-8E7BF08F7485}" type="datetimeFigureOut">
              <a:rPr lang="zh-CN" altLang="en-US" smtClean="0"/>
              <a:t>2021/12/4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28D99F-39FB-45F9-BA5A-C023D9BFC3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030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1" y="0"/>
            <a:ext cx="12192001" cy="6870700"/>
          </a:xfrm>
          <a:prstGeom prst="rect">
            <a:avLst/>
          </a:prstGeom>
        </p:spPr>
      </p:pic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064681" y="193739"/>
            <a:ext cx="9997016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dirty="0" smtClean="0"/>
              <a:t>单击此处编辑母版标题样式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1800" y="1270001"/>
            <a:ext cx="11040533" cy="511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87B4B1-16DD-4597-BAF4-F416D47B56D6}" type="slidenum">
              <a:rPr lang="zh-CN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  <p:pic>
        <p:nvPicPr>
          <p:cNvPr id="26" name="Picture 13" descr="cd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6694" y="6482444"/>
            <a:ext cx="2337435" cy="355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304660"/>
            <a:ext cx="994139" cy="35238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057639" y="889309"/>
            <a:ext cx="8961230" cy="111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627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0" kern="1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9pPr>
    </p:titleStyle>
    <p:bodyStyle>
      <a:lvl1pPr marL="342900" indent="-3429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»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12192000" cy="683971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122" y="3769639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第二章　市场调查方案设计</a:t>
            </a:r>
          </a:p>
        </p:txBody>
      </p:sp>
    </p:spTree>
    <p:extLst>
      <p:ext uri="{BB962C8B-B14F-4D97-AF65-F5344CB8AC3E}">
        <p14:creationId xmlns:p14="http://schemas.microsoft.com/office/powerpoint/2010/main" val="1218810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市场调查方案的设计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45000"/>
              </a:lnSpc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六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确定调查费用预算</a:t>
            </a:r>
          </a:p>
          <a:p>
            <a:pPr marL="0" indent="0">
              <a:lnSpc>
                <a:spcPct val="145000"/>
              </a:lnSpc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七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确定调查地点 </a:t>
            </a:r>
          </a:p>
          <a:p>
            <a:pPr marL="0" indent="0">
              <a:lnSpc>
                <a:spcPct val="145000"/>
              </a:lnSpc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八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确定调查方式和方法</a:t>
            </a:r>
          </a:p>
          <a:p>
            <a:pPr marL="0" indent="0">
              <a:lnSpc>
                <a:spcPct val="145000"/>
              </a:lnSpc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九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确定调查资料整理和分析方法</a:t>
            </a:r>
          </a:p>
          <a:p>
            <a:pPr marL="0" indent="0">
              <a:lnSpc>
                <a:spcPct val="145000"/>
              </a:lnSpc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确定提交报告的方式</a:t>
            </a:r>
          </a:p>
          <a:p>
            <a:pPr marL="0" indent="0">
              <a:lnSpc>
                <a:spcPct val="145000"/>
              </a:lnSpc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十一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制订调查的组织计划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4347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第三节　市场调查方案的分析与评价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一、市场调查方案的可行性研究</a:t>
            </a:r>
          </a:p>
          <a:p>
            <a:pPr marL="0" indent="0">
              <a:lnSpc>
                <a:spcPct val="145000"/>
              </a:lnSpc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逻辑分析法</a:t>
            </a:r>
          </a:p>
          <a:p>
            <a:pPr marL="0" indent="0">
              <a:lnSpc>
                <a:spcPct val="145000"/>
              </a:lnSpc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经验判断法</a:t>
            </a:r>
          </a:p>
          <a:p>
            <a:pPr marL="0" indent="0">
              <a:lnSpc>
                <a:spcPct val="145000"/>
              </a:lnSpc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试点调查法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1211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第三节　市场调查方案的分析与评价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二、市场调查方案的质量评价</a:t>
            </a:r>
          </a:p>
          <a:p>
            <a:r>
              <a:rPr lang="zh-CN" altLang="zh-CN" dirty="0" smtClean="0"/>
              <a:t>第一</a:t>
            </a:r>
            <a:r>
              <a:rPr lang="en-US" altLang="zh-CN" dirty="0"/>
              <a:t>,</a:t>
            </a:r>
            <a:r>
              <a:rPr lang="zh-CN" altLang="zh-CN" dirty="0"/>
              <a:t>市场调查方案的设计是否体现了市场调查的目标和要求。这是评价市场调查方案的一个最基本的条件。市场调查方案的设计必须围绕调查的目的和要求展开。</a:t>
            </a:r>
          </a:p>
          <a:p>
            <a:r>
              <a:rPr lang="zh-CN" altLang="zh-CN" dirty="0"/>
              <a:t>第二</a:t>
            </a:r>
            <a:r>
              <a:rPr lang="en-US" altLang="zh-CN" dirty="0"/>
              <a:t>,</a:t>
            </a:r>
            <a:r>
              <a:rPr lang="zh-CN" altLang="zh-CN" dirty="0"/>
              <a:t>市场调查方案的设计是否科学、完整和方便使用</a:t>
            </a:r>
            <a:r>
              <a:rPr lang="en-US" altLang="zh-CN" dirty="0"/>
              <a:t>,</a:t>
            </a:r>
            <a:r>
              <a:rPr lang="zh-CN" altLang="zh-CN" dirty="0"/>
              <a:t>也就是说</a:t>
            </a:r>
            <a:r>
              <a:rPr lang="en-US" altLang="zh-CN" dirty="0"/>
              <a:t>,</a:t>
            </a:r>
            <a:r>
              <a:rPr lang="zh-CN" altLang="zh-CN" dirty="0"/>
              <a:t>在市场调查方案中使用的方法、测量技术等是否科学</a:t>
            </a:r>
            <a:r>
              <a:rPr lang="en-US" altLang="zh-CN" dirty="0"/>
              <a:t>,</a:t>
            </a:r>
            <a:r>
              <a:rPr lang="zh-CN" altLang="zh-CN" dirty="0"/>
              <a:t>设置的内容是否完整地表达主题思想等。</a:t>
            </a:r>
          </a:p>
          <a:p>
            <a:r>
              <a:rPr lang="zh-CN" altLang="zh-CN" dirty="0"/>
              <a:t>第三</a:t>
            </a:r>
            <a:r>
              <a:rPr lang="en-US" altLang="zh-CN" dirty="0"/>
              <a:t>,</a:t>
            </a:r>
            <a:r>
              <a:rPr lang="zh-CN" altLang="zh-CN" dirty="0"/>
              <a:t>市场调查方案是否具有可操作性</a:t>
            </a:r>
            <a:r>
              <a:rPr lang="en-US" altLang="zh-CN" dirty="0"/>
              <a:t>,</a:t>
            </a:r>
            <a:r>
              <a:rPr lang="zh-CN" altLang="zh-CN" dirty="0"/>
              <a:t>即设置的每一个调查项目是否都可以操作。</a:t>
            </a:r>
          </a:p>
          <a:p>
            <a:r>
              <a:rPr lang="zh-CN" altLang="zh-CN" dirty="0"/>
              <a:t>第四</a:t>
            </a:r>
            <a:r>
              <a:rPr lang="en-US" altLang="zh-CN" dirty="0"/>
              <a:t>,</a:t>
            </a:r>
            <a:r>
              <a:rPr lang="zh-CN" altLang="zh-CN" dirty="0"/>
              <a:t>市场调查方案是否可以提高调查质量和效果。只有科学、可行的市场调查方案才能提高调查的质量</a:t>
            </a:r>
            <a:r>
              <a:rPr lang="en-US" altLang="zh-CN" dirty="0"/>
              <a:t>,</a:t>
            </a:r>
            <a:r>
              <a:rPr lang="zh-CN" altLang="zh-CN" dirty="0"/>
              <a:t>才是好的市场调查方案。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7536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第四节　市场调查方案的格式及注意事项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一、市场调查方案的格式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前言部分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说明调查课题的目的和意义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说明调查的内容和具体项目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说明调查对象和调查范围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说明调查所采用的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方法</a:t>
            </a:r>
            <a:endParaRPr lang="zh-CN" altLang="zh-CN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3717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第四节　市场调查方案的格式及注意事项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六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明确资料整理和分析的方法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七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说明调查时间进度安排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八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说明经费预算开支情况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九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说明市场调查结果的表达形式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附录部分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6425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第四节　市场调查方案的格式及注意事项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二、撰写市场调查方案的注意事项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注意完整性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灵活安排结构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具有可操作性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力求客观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8138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"/>
          <p:cNvSpPr txBox="1">
            <a:spLocks/>
          </p:cNvSpPr>
          <p:nvPr/>
        </p:nvSpPr>
        <p:spPr bwMode="auto">
          <a:xfrm>
            <a:off x="0" y="154783"/>
            <a:ext cx="7778839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9pPr>
          </a:lstStyle>
          <a:p>
            <a:pPr algn="ctr"/>
            <a:r>
              <a:rPr lang="zh-CN" altLang="en-US" sz="2800" smtClean="0">
                <a:solidFill>
                  <a:srgbClr val="000000"/>
                </a:solidFill>
              </a:rPr>
              <a:t>目   录</a:t>
            </a:r>
            <a:endParaRPr lang="zh-CN" altLang="en-US" sz="2800" dirty="0">
              <a:solidFill>
                <a:srgbClr val="000000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870430" y="2032754"/>
            <a:ext cx="6390109" cy="3075029"/>
            <a:chOff x="3009756" y="1946691"/>
            <a:chExt cx="6390109" cy="3075029"/>
          </a:xfrm>
        </p:grpSpPr>
        <p:grpSp>
          <p:nvGrpSpPr>
            <p:cNvPr id="19" name="组合 18"/>
            <p:cNvGrpSpPr/>
            <p:nvPr/>
          </p:nvGrpSpPr>
          <p:grpSpPr>
            <a:xfrm>
              <a:off x="3009756" y="1946691"/>
              <a:ext cx="6390109" cy="2279494"/>
              <a:chOff x="2488640" y="2139114"/>
              <a:chExt cx="6390109" cy="2279494"/>
            </a:xfrm>
          </p:grpSpPr>
          <p:grpSp>
            <p:nvGrpSpPr>
              <p:cNvPr id="24" name="Group 4"/>
              <p:cNvGrpSpPr/>
              <p:nvPr/>
            </p:nvGrpSpPr>
            <p:grpSpPr bwMode="auto">
              <a:xfrm>
                <a:off x="2488640" y="2139114"/>
                <a:ext cx="6390109" cy="639332"/>
                <a:chOff x="0" y="0"/>
                <a:chExt cx="2982" cy="288"/>
              </a:xfrm>
            </p:grpSpPr>
            <p:sp>
              <p:nvSpPr>
                <p:cNvPr id="33" name="AutoShape 5"/>
                <p:cNvSpPr>
                  <a:spLocks noChangeArrowheads="1"/>
                </p:cNvSpPr>
                <p:nvPr/>
              </p:nvSpPr>
              <p:spPr bwMode="auto">
                <a:xfrm>
                  <a:off x="54" y="0"/>
                  <a:ext cx="2928" cy="288"/>
                </a:xfrm>
                <a:prstGeom prst="roundRect">
                  <a:avLst>
                    <a:gd name="adj" fmla="val 50000"/>
                  </a:avLst>
                </a:prstGeom>
                <a:noFill/>
                <a:ln w="19050" cap="rnd" cmpd="sng">
                  <a:solidFill>
                    <a:schemeClr val="tx1"/>
                  </a:solidFill>
                  <a:prstDash val="sysDot"/>
                  <a:round/>
                </a:ln>
                <a:effectLst>
                  <a:outerShdw dist="107763" dir="2700000" algn="ctr" rotWithShape="0">
                    <a:schemeClr val="bg1">
                      <a:alpha val="5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b="1">
                    <a:solidFill>
                      <a:prstClr val="black"/>
                    </a:solidFill>
                    <a:latin typeface="等线" panose="02010600030101010101" pitchFamily="2" charset="-122"/>
                    <a:ea typeface="等线" panose="02010600030101010101" pitchFamily="2" charset="-122"/>
                  </a:endParaRPr>
                </a:p>
              </p:txBody>
            </p:sp>
            <p:sp>
              <p:nvSpPr>
                <p:cNvPr id="34" name="Rectangle 6"/>
                <p:cNvSpPr>
                  <a:spLocks noChangeArrowheads="1"/>
                </p:cNvSpPr>
                <p:nvPr/>
              </p:nvSpPr>
              <p:spPr bwMode="auto">
                <a:xfrm>
                  <a:off x="299" y="67"/>
                  <a:ext cx="2423" cy="1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zh-CN" altLang="en-US" sz="2000" b="1" dirty="0">
                      <a:solidFill>
                        <a:srgbClr val="000000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rPr>
                    <a:t>第一节　认识市场调查方案</a:t>
                  </a:r>
                  <a:endParaRPr lang="zh-CN" altLang="zh-CN" sz="2000" b="1" dirty="0">
                    <a:solidFill>
                      <a:srgbClr val="000000"/>
                    </a:solidFill>
                    <a:latin typeface="等线" panose="02010600030101010101" pitchFamily="2" charset="-122"/>
                    <a:ea typeface="等线" panose="02010600030101010101" pitchFamily="2" charset="-122"/>
                  </a:endParaRPr>
                </a:p>
              </p:txBody>
            </p:sp>
            <p:sp>
              <p:nvSpPr>
                <p:cNvPr id="35" name="Oval 7"/>
                <p:cNvSpPr>
                  <a:spLocks noChangeArrowheads="1"/>
                </p:cNvSpPr>
                <p:nvPr/>
              </p:nvSpPr>
              <p:spPr bwMode="auto">
                <a:xfrm>
                  <a:off x="0" y="66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E96E29"/>
                    </a:gs>
                    <a:gs pos="100000">
                      <a:srgbClr val="9B491B"/>
                    </a:gs>
                  </a:gsLst>
                  <a:path path="shape">
                    <a:fillToRect l="50000" t="50000" r="50000" b="50000"/>
                  </a:path>
                </a:gradFill>
                <a:ln w="19050" cmpd="sng">
                  <a:solidFill>
                    <a:schemeClr val="tx1"/>
                  </a:solidFill>
                  <a:round/>
                </a:ln>
                <a:effectLst>
                  <a:outerShdw dist="63500" dir="2212194" algn="ctr" rotWithShape="0">
                    <a:schemeClr val="bg1">
                      <a:alpha val="50000"/>
                    </a:schemeClr>
                  </a:outerShdw>
                </a:effec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b="1">
                    <a:solidFill>
                      <a:prstClr val="black"/>
                    </a:solidFill>
                    <a:latin typeface="等线" panose="02010600030101010101" pitchFamily="2" charset="-122"/>
                    <a:ea typeface="等线" panose="02010600030101010101" pitchFamily="2" charset="-122"/>
                  </a:endParaRPr>
                </a:p>
              </p:txBody>
            </p:sp>
          </p:grpSp>
          <p:grpSp>
            <p:nvGrpSpPr>
              <p:cNvPr id="25" name="Group 8"/>
              <p:cNvGrpSpPr/>
              <p:nvPr/>
            </p:nvGrpSpPr>
            <p:grpSpPr bwMode="auto">
              <a:xfrm>
                <a:off x="2488640" y="2975707"/>
                <a:ext cx="6390109" cy="639332"/>
                <a:chOff x="0" y="0"/>
                <a:chExt cx="2982" cy="288"/>
              </a:xfrm>
            </p:grpSpPr>
            <p:sp>
              <p:nvSpPr>
                <p:cNvPr id="30" name="AutoShape 9"/>
                <p:cNvSpPr>
                  <a:spLocks noChangeArrowheads="1"/>
                </p:cNvSpPr>
                <p:nvPr/>
              </p:nvSpPr>
              <p:spPr bwMode="auto">
                <a:xfrm>
                  <a:off x="54" y="0"/>
                  <a:ext cx="2928" cy="288"/>
                </a:xfrm>
                <a:prstGeom prst="roundRect">
                  <a:avLst>
                    <a:gd name="adj" fmla="val 50000"/>
                  </a:avLst>
                </a:prstGeom>
                <a:noFill/>
                <a:ln w="19050" cap="rnd" cmpd="sng">
                  <a:solidFill>
                    <a:schemeClr val="tx1"/>
                  </a:solidFill>
                  <a:prstDash val="sysDot"/>
                  <a:round/>
                </a:ln>
                <a:effectLst>
                  <a:outerShdw dist="107763" dir="2700000" algn="ctr" rotWithShape="0">
                    <a:schemeClr val="bg1">
                      <a:alpha val="5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b="1">
                    <a:solidFill>
                      <a:prstClr val="black"/>
                    </a:solidFill>
                    <a:latin typeface="等线" panose="02010600030101010101" pitchFamily="2" charset="-122"/>
                    <a:ea typeface="等线" panose="02010600030101010101" pitchFamily="2" charset="-122"/>
                  </a:endParaRPr>
                </a:p>
              </p:txBody>
            </p:sp>
            <p:sp>
              <p:nvSpPr>
                <p:cNvPr id="31" name="Rectangle 10"/>
                <p:cNvSpPr>
                  <a:spLocks noChangeArrowheads="1"/>
                </p:cNvSpPr>
                <p:nvPr/>
              </p:nvSpPr>
              <p:spPr bwMode="auto">
                <a:xfrm>
                  <a:off x="299" y="60"/>
                  <a:ext cx="2423" cy="1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zh-CN" altLang="en-US" sz="2000" b="1" dirty="0">
                      <a:solidFill>
                        <a:srgbClr val="000000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rPr>
                    <a:t>第二节　市场调查方案的设计</a:t>
                  </a:r>
                  <a:endParaRPr lang="zh-CN" altLang="en-US" sz="2000" b="1" dirty="0">
                    <a:solidFill>
                      <a:srgbClr val="000000"/>
                    </a:solidFill>
                    <a:latin typeface="等线" panose="02010600030101010101" pitchFamily="2" charset="-122"/>
                    <a:ea typeface="等线" panose="02010600030101010101" pitchFamily="2" charset="-122"/>
                    <a:cs typeface="锐字工房云字库准圆GBK" panose="02010604000000000000" charset="-122"/>
                    <a:sym typeface="+mn-ea"/>
                  </a:endParaRPr>
                </a:p>
              </p:txBody>
            </p:sp>
            <p:sp>
              <p:nvSpPr>
                <p:cNvPr id="32" name="Oval 11"/>
                <p:cNvSpPr>
                  <a:spLocks noChangeArrowheads="1"/>
                </p:cNvSpPr>
                <p:nvPr/>
              </p:nvSpPr>
              <p:spPr bwMode="auto">
                <a:xfrm>
                  <a:off x="0" y="60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CDC48"/>
                    </a:gs>
                    <a:gs pos="100000">
                      <a:srgbClr val="939330"/>
                    </a:gs>
                  </a:gsLst>
                  <a:path path="shape">
                    <a:fillToRect l="50000" t="50000" r="50000" b="50000"/>
                  </a:path>
                </a:gradFill>
                <a:ln w="19050" cmpd="sng">
                  <a:solidFill>
                    <a:schemeClr val="tx1"/>
                  </a:solidFill>
                  <a:round/>
                </a:ln>
                <a:effectLst>
                  <a:outerShdw dist="63500" dir="2212194" algn="ctr" rotWithShape="0">
                    <a:schemeClr val="bg1">
                      <a:alpha val="50000"/>
                    </a:schemeClr>
                  </a:outerShdw>
                </a:effec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b="1">
                    <a:solidFill>
                      <a:prstClr val="black"/>
                    </a:solidFill>
                    <a:latin typeface="等线" panose="02010600030101010101" pitchFamily="2" charset="-122"/>
                    <a:ea typeface="等线" panose="02010600030101010101" pitchFamily="2" charset="-122"/>
                  </a:endParaRPr>
                </a:p>
              </p:txBody>
            </p:sp>
          </p:grpSp>
          <p:grpSp>
            <p:nvGrpSpPr>
              <p:cNvPr id="26" name="Group 12"/>
              <p:cNvGrpSpPr/>
              <p:nvPr/>
            </p:nvGrpSpPr>
            <p:grpSpPr bwMode="auto">
              <a:xfrm>
                <a:off x="2488640" y="3779276"/>
                <a:ext cx="6390109" cy="639332"/>
                <a:chOff x="0" y="0"/>
                <a:chExt cx="2982" cy="288"/>
              </a:xfrm>
            </p:grpSpPr>
            <p:sp>
              <p:nvSpPr>
                <p:cNvPr id="27" name="AutoShape 13"/>
                <p:cNvSpPr>
                  <a:spLocks noChangeArrowheads="1"/>
                </p:cNvSpPr>
                <p:nvPr/>
              </p:nvSpPr>
              <p:spPr bwMode="auto">
                <a:xfrm>
                  <a:off x="54" y="0"/>
                  <a:ext cx="2928" cy="288"/>
                </a:xfrm>
                <a:prstGeom prst="roundRect">
                  <a:avLst>
                    <a:gd name="adj" fmla="val 50000"/>
                  </a:avLst>
                </a:prstGeom>
                <a:noFill/>
                <a:ln w="19050" cap="rnd" cmpd="sng">
                  <a:solidFill>
                    <a:schemeClr val="tx1"/>
                  </a:solidFill>
                  <a:prstDash val="sysDot"/>
                  <a:round/>
                </a:ln>
                <a:effectLst>
                  <a:outerShdw dist="107763" dir="2700000" algn="ctr" rotWithShape="0">
                    <a:schemeClr val="bg1">
                      <a:alpha val="5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b="1">
                    <a:solidFill>
                      <a:prstClr val="black"/>
                    </a:solidFill>
                    <a:latin typeface="等线" panose="02010600030101010101" pitchFamily="2" charset="-122"/>
                    <a:ea typeface="等线" panose="02010600030101010101" pitchFamily="2" charset="-122"/>
                  </a:endParaRPr>
                </a:p>
              </p:txBody>
            </p:sp>
            <p:sp>
              <p:nvSpPr>
                <p:cNvPr id="28" name="Rectangle 14"/>
                <p:cNvSpPr>
                  <a:spLocks noChangeArrowheads="1"/>
                </p:cNvSpPr>
                <p:nvPr/>
              </p:nvSpPr>
              <p:spPr bwMode="auto">
                <a:xfrm>
                  <a:off x="299" y="55"/>
                  <a:ext cx="2423" cy="1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zh-CN" altLang="en-US" sz="2000" b="1" dirty="0">
                      <a:solidFill>
                        <a:srgbClr val="000000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rPr>
                    <a:t>第三节　市场调查方案的分析与评价</a:t>
                  </a:r>
                  <a:endParaRPr lang="zh-CN" altLang="en-US" sz="2000" b="1" dirty="0">
                    <a:solidFill>
                      <a:srgbClr val="000000"/>
                    </a:solidFill>
                    <a:latin typeface="等线" panose="02010600030101010101" pitchFamily="2" charset="-122"/>
                    <a:ea typeface="等线" panose="02010600030101010101" pitchFamily="2" charset="-122"/>
                    <a:cs typeface="方正粗黑宋简体" panose="02000000000000000000" charset="-122"/>
                    <a:sym typeface="+mn-ea"/>
                  </a:endParaRPr>
                </a:p>
              </p:txBody>
            </p:sp>
            <p:sp>
              <p:nvSpPr>
                <p:cNvPr id="29" name="Oval 15"/>
                <p:cNvSpPr>
                  <a:spLocks noChangeArrowheads="1"/>
                </p:cNvSpPr>
                <p:nvPr/>
              </p:nvSpPr>
              <p:spPr bwMode="auto">
                <a:xfrm>
                  <a:off x="0" y="66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/>
                    </a:gs>
                    <a:gs pos="100000">
                      <a:srgbClr val="98630D"/>
                    </a:gs>
                  </a:gsLst>
                  <a:path path="shape">
                    <a:fillToRect l="50000" t="50000" r="50000" b="50000"/>
                  </a:path>
                </a:gradFill>
                <a:ln w="19050" cmpd="sng">
                  <a:solidFill>
                    <a:schemeClr val="tx1"/>
                  </a:solidFill>
                  <a:round/>
                </a:ln>
                <a:effectLst>
                  <a:outerShdw dist="63500" dir="2212194" algn="ctr" rotWithShape="0">
                    <a:schemeClr val="bg1">
                      <a:alpha val="50000"/>
                    </a:schemeClr>
                  </a:outerShdw>
                </a:effec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b="1">
                    <a:solidFill>
                      <a:prstClr val="black"/>
                    </a:solidFill>
                    <a:latin typeface="等线" panose="02010600030101010101" pitchFamily="2" charset="-122"/>
                    <a:ea typeface="等线" panose="02010600030101010101" pitchFamily="2" charset="-122"/>
                  </a:endParaRPr>
                </a:p>
              </p:txBody>
            </p:sp>
          </p:grpSp>
        </p:grpSp>
        <p:grpSp>
          <p:nvGrpSpPr>
            <p:cNvPr id="20" name="Group 4"/>
            <p:cNvGrpSpPr/>
            <p:nvPr/>
          </p:nvGrpSpPr>
          <p:grpSpPr bwMode="auto">
            <a:xfrm>
              <a:off x="3009756" y="4382388"/>
              <a:ext cx="6390109" cy="639332"/>
              <a:chOff x="0" y="0"/>
              <a:chExt cx="2982" cy="288"/>
            </a:xfrm>
          </p:grpSpPr>
          <p:sp>
            <p:nvSpPr>
              <p:cNvPr id="21" name="AutoShape 5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  <p:sp>
            <p:nvSpPr>
              <p:cNvPr id="22" name="Rectangle 6"/>
              <p:cNvSpPr>
                <a:spLocks noChangeArrowheads="1"/>
              </p:cNvSpPr>
              <p:nvPr/>
            </p:nvSpPr>
            <p:spPr bwMode="auto">
              <a:xfrm>
                <a:off x="299" y="67"/>
                <a:ext cx="2639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000" b="1" dirty="0">
                    <a:solidFill>
                      <a:srgbClr val="000000"/>
                    </a:solidFill>
                    <a:latin typeface="等线" panose="02010600030101010101" pitchFamily="2" charset="-122"/>
                    <a:ea typeface="等线" panose="02010600030101010101" pitchFamily="2" charset="-122"/>
                  </a:rPr>
                  <a:t>第四节　市场调查方案的格式及注意事项</a:t>
                </a:r>
                <a:endParaRPr lang="zh-CN" altLang="en-US" sz="2000" b="1" dirty="0">
                  <a:solidFill>
                    <a:srgbClr val="000000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方正粗黑宋简体" panose="02000000000000000000" charset="-122"/>
                  <a:sym typeface="+mn-ea"/>
                </a:endParaRPr>
              </a:p>
            </p:txBody>
          </p:sp>
          <p:sp>
            <p:nvSpPr>
              <p:cNvPr id="23" name="Oval 7"/>
              <p:cNvSpPr>
                <a:spLocks noChangeArrowheads="1"/>
              </p:cNvSpPr>
              <p:nvPr/>
            </p:nvSpPr>
            <p:spPr bwMode="auto">
              <a:xfrm>
                <a:off x="0" y="66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E96E29"/>
                  </a:gs>
                  <a:gs pos="100000">
                    <a:srgbClr val="9B491B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142372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认识市场调查方案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一、市场调查方案的重要性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市场调查方案是市场调查的重要组成部分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市场调查方案有利于实现企业既定的目标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市场调查方案有利于提高调查工作的效率和效果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57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认识市场调查方案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二、市场调查方案的类型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探索性调查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探索性调查的作用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探索性调查的方法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描述性调查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描述性调查的主要内容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描述性调查的方法 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因果性调查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因果性调查的方法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因果性调查方案设计的原则 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2431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认识市场调查方案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三、市场调查方案的选择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调查方案的适用性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调查时间的安排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调查成本的控制</a:t>
            </a:r>
          </a:p>
        </p:txBody>
      </p:sp>
    </p:spTree>
    <p:extLst>
      <p:ext uri="{BB962C8B-B14F-4D97-AF65-F5344CB8AC3E}">
        <p14:creationId xmlns:p14="http://schemas.microsoft.com/office/powerpoint/2010/main" val="3348521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市场调查方案的设计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一、市场调查方案设计的含义</a:t>
            </a:r>
          </a:p>
          <a:p>
            <a:r>
              <a:rPr lang="zh-CN" altLang="zh-CN" dirty="0"/>
              <a:t>市场调查方案设计就是根据调查研究的目的和调查对象的性质</a:t>
            </a:r>
            <a:r>
              <a:rPr lang="en-US" altLang="zh-CN" dirty="0"/>
              <a:t>,</a:t>
            </a:r>
            <a:r>
              <a:rPr lang="zh-CN" altLang="zh-CN" dirty="0"/>
              <a:t>选择合适的调查方式和方法</a:t>
            </a:r>
            <a:r>
              <a:rPr lang="en-US" altLang="zh-CN" dirty="0"/>
              <a:t>,</a:t>
            </a:r>
            <a:r>
              <a:rPr lang="zh-CN" altLang="zh-CN" dirty="0"/>
              <a:t>确定调查时间</a:t>
            </a:r>
            <a:r>
              <a:rPr lang="en-US" altLang="zh-CN" dirty="0"/>
              <a:t>,</a:t>
            </a:r>
            <a:r>
              <a:rPr lang="zh-CN" altLang="zh-CN" dirty="0"/>
              <a:t>进行经费预算</a:t>
            </a:r>
            <a:r>
              <a:rPr lang="en-US" altLang="zh-CN" dirty="0"/>
              <a:t>,</a:t>
            </a:r>
            <a:r>
              <a:rPr lang="zh-CN" altLang="zh-CN" dirty="0"/>
              <a:t>并制订具体的调查组织计划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换言之</a:t>
            </a:r>
            <a:r>
              <a:rPr lang="en-US" altLang="zh-CN" dirty="0"/>
              <a:t>,</a:t>
            </a:r>
            <a:r>
              <a:rPr lang="zh-CN" altLang="zh-CN" dirty="0"/>
              <a:t>调查方案设计就是在进行实际调查前</a:t>
            </a:r>
            <a:r>
              <a:rPr lang="en-US" altLang="zh-CN" dirty="0"/>
              <a:t>,</a:t>
            </a:r>
            <a:r>
              <a:rPr lang="zh-CN" altLang="zh-CN" dirty="0"/>
              <a:t>对调查工作总任务的各个方面和各个阶段进行通盘考虑和安排</a:t>
            </a:r>
            <a:r>
              <a:rPr lang="en-US" altLang="zh-CN" dirty="0"/>
              <a:t>,</a:t>
            </a:r>
            <a:r>
              <a:rPr lang="zh-CN" altLang="zh-CN" dirty="0"/>
              <a:t>提出相应的调查实施方案</a:t>
            </a:r>
            <a:r>
              <a:rPr lang="en-US" altLang="zh-CN" dirty="0"/>
              <a:t>,</a:t>
            </a:r>
            <a:r>
              <a:rPr lang="zh-CN" altLang="zh-CN" dirty="0"/>
              <a:t>制定合理的工作程序。市场调查总体方案是否科学、可行</a:t>
            </a:r>
            <a:r>
              <a:rPr lang="en-US" altLang="zh-CN" dirty="0"/>
              <a:t>,</a:t>
            </a:r>
            <a:r>
              <a:rPr lang="zh-CN" altLang="zh-CN" dirty="0"/>
              <a:t>关系到整个市场调查工作的成败。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2185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市场调查方案的设计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二、市场调查方案设计的意义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从认识上讲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从工作上讲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从实践要求上讲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83135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市场调查方案的设计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三、市场调查方案设计的基本原则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科学性原则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可行性原则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有效性原则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005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市场调查方案的设计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4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四、市场调查方案设计的内容</a:t>
            </a:r>
          </a:p>
          <a:p>
            <a:pPr marL="0" indent="0">
              <a:lnSpc>
                <a:spcPct val="145000"/>
              </a:lnSpc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确定市场调查目标</a:t>
            </a:r>
          </a:p>
          <a:p>
            <a:pPr marL="0" indent="0">
              <a:lnSpc>
                <a:spcPct val="145000"/>
              </a:lnSpc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确定调查对象和调查单位</a:t>
            </a:r>
          </a:p>
          <a:p>
            <a:pPr marL="0" indent="0">
              <a:lnSpc>
                <a:spcPct val="145000"/>
              </a:lnSpc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确定调查项目</a:t>
            </a:r>
          </a:p>
          <a:p>
            <a:pPr marL="0" indent="0">
              <a:lnSpc>
                <a:spcPct val="145000"/>
              </a:lnSpc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编制调查提纲和调查表</a:t>
            </a:r>
          </a:p>
          <a:p>
            <a:pPr marL="0" indent="0">
              <a:lnSpc>
                <a:spcPct val="145000"/>
              </a:lnSpc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确定调查时间和调查工作</a:t>
            </a:r>
            <a:r>
              <a:rPr lang="zh-CN" altLang="zh-CN" sz="2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期限</a:t>
            </a:r>
            <a:endParaRPr lang="zh-CN" altLang="zh-CN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1136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GungsuhChe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681</Words>
  <Application>Microsoft Office PowerPoint</Application>
  <PresentationFormat>宽屏</PresentationFormat>
  <Paragraphs>84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GungsuhChe</vt:lpstr>
      <vt:lpstr>等线</vt:lpstr>
      <vt:lpstr>方正粗黑宋简体</vt:lpstr>
      <vt:lpstr>黑体</vt:lpstr>
      <vt:lpstr>楷体</vt:lpstr>
      <vt:lpstr>锐字工房云字库准圆GBK</vt:lpstr>
      <vt:lpstr>宋体</vt:lpstr>
      <vt:lpstr>微软雅黑</vt:lpstr>
      <vt:lpstr>Arial</vt:lpstr>
      <vt:lpstr>Calibri</vt:lpstr>
      <vt:lpstr>Calibri Light</vt:lpstr>
      <vt:lpstr>Office 主题</vt:lpstr>
      <vt:lpstr>默认设计模板</vt:lpstr>
      <vt:lpstr>PowerPoint 演示文稿</vt:lpstr>
      <vt:lpstr>PowerPoint 演示文稿</vt:lpstr>
      <vt:lpstr>第一节　认识市场调查方案</vt:lpstr>
      <vt:lpstr>第一节　认识市场调查方案</vt:lpstr>
      <vt:lpstr>第一节　认识市场调查方案</vt:lpstr>
      <vt:lpstr>第二节　市场调查方案的设计</vt:lpstr>
      <vt:lpstr>第二节　市场调查方案的设计</vt:lpstr>
      <vt:lpstr>第二节　市场调查方案的设计</vt:lpstr>
      <vt:lpstr>第二节　市场调查方案的设计</vt:lpstr>
      <vt:lpstr>第二节　市场调查方案的设计</vt:lpstr>
      <vt:lpstr>第三节　市场调查方案的分析与评价</vt:lpstr>
      <vt:lpstr>第三节　市场调查方案的分析与评价</vt:lpstr>
      <vt:lpstr>第四节　市场调查方案的格式及注意事项</vt:lpstr>
      <vt:lpstr>第四节　市场调查方案的格式及注意事项</vt:lpstr>
      <vt:lpstr>第四节　市场调查方案的格式及注意事项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s_cc@winning.com.cn</dc:creator>
  <cp:lastModifiedBy>s_cc@winning.com.cn</cp:lastModifiedBy>
  <cp:revision>1</cp:revision>
  <dcterms:created xsi:type="dcterms:W3CDTF">2021-12-04T13:21:42Z</dcterms:created>
  <dcterms:modified xsi:type="dcterms:W3CDTF">2021-12-04T13:23:44Z</dcterms:modified>
</cp:coreProperties>
</file>