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2340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624114" y="313235"/>
            <a:ext cx="8699591" cy="647700"/>
          </a:xfrm>
        </p:spPr>
        <p:txBody>
          <a:bodyPr>
            <a:noAutofit/>
          </a:bodyPr>
          <a:lstStyle>
            <a:lvl1pPr algn="l">
              <a:defRPr sz="2400" b="1">
                <a:ln w="9525" cmpd="sng">
                  <a:solidFill>
                    <a:schemeClr val="accent1"/>
                  </a:solidFill>
                  <a:prstDash val="solid"/>
                </a:ln>
                <a:solidFill>
                  <a:schemeClr val="tx1"/>
                </a:solidFill>
                <a:effectLst>
                  <a:glow rad="38100">
                    <a:schemeClr val="accent1">
                      <a:alpha val="40000"/>
                    </a:schemeClr>
                  </a:glow>
                </a:effectLst>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9431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5" y="0"/>
            <a:ext cx="12274805" cy="6858000"/>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103134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86444" cy="6858000"/>
          </a:xfrm>
          <a:prstGeom prst="rect">
            <a:avLst/>
          </a:prstGeom>
        </p:spPr>
      </p:pic>
    </p:spTree>
    <p:extLst>
      <p:ext uri="{BB962C8B-B14F-4D97-AF65-F5344CB8AC3E}">
        <p14:creationId xmlns:p14="http://schemas.microsoft.com/office/powerpoint/2010/main" val="7558999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团队发展过程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二、震荡阶段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震荡阶段的问题</a:t>
            </a:r>
          </a:p>
          <a:p>
            <a:r>
              <a:rPr lang="zh-CN" altLang="zh-CN" dirty="0"/>
              <a:t>震荡阶段可能有以下表现</a:t>
            </a:r>
            <a:r>
              <a:rPr lang="en-US" altLang="zh-CN" dirty="0"/>
              <a:t>:(1)</a:t>
            </a:r>
            <a:r>
              <a:rPr lang="zh-CN" altLang="zh-CN" dirty="0"/>
              <a:t>成员们的期望与现实产生脱节</a:t>
            </a:r>
            <a:r>
              <a:rPr lang="en-US" altLang="zh-CN" dirty="0"/>
              <a:t>,</a:t>
            </a:r>
            <a:r>
              <a:rPr lang="zh-CN" altLang="zh-CN" dirty="0"/>
              <a:t>隐藏的问题逐渐暴露</a:t>
            </a:r>
            <a:r>
              <a:rPr lang="en-US" altLang="zh-CN" dirty="0"/>
              <a:t>;(2)</a:t>
            </a:r>
            <a:r>
              <a:rPr lang="zh-CN" altLang="zh-CN" dirty="0"/>
              <a:t>成员有挫折感和焦虑感</a:t>
            </a:r>
            <a:r>
              <a:rPr lang="en-US" altLang="zh-CN" dirty="0"/>
              <a:t>,</a:t>
            </a:r>
            <a:r>
              <a:rPr lang="zh-CN" altLang="zh-CN" dirty="0"/>
              <a:t>对目标能否完成失去信心</a:t>
            </a:r>
            <a:r>
              <a:rPr lang="en-US" altLang="zh-CN" dirty="0"/>
              <a:t>;(3)</a:t>
            </a:r>
            <a:r>
              <a:rPr lang="zh-CN" altLang="zh-CN" dirty="0"/>
              <a:t>团队中人际关系紧张</a:t>
            </a:r>
            <a:r>
              <a:rPr lang="en-US" altLang="zh-CN" dirty="0"/>
              <a:t>,</a:t>
            </a:r>
            <a:r>
              <a:rPr lang="zh-CN" altLang="zh-CN" dirty="0"/>
              <a:t>冲突加剧</a:t>
            </a:r>
            <a:r>
              <a:rPr lang="en-US" altLang="zh-CN" dirty="0"/>
              <a:t>;(4)</a:t>
            </a:r>
            <a:r>
              <a:rPr lang="zh-CN" altLang="zh-CN" dirty="0"/>
              <a:t>对领导者不满</a:t>
            </a:r>
            <a:r>
              <a:rPr lang="en-US" altLang="zh-CN" dirty="0"/>
              <a:t>,</a:t>
            </a:r>
            <a:r>
              <a:rPr lang="zh-CN" altLang="zh-CN" dirty="0"/>
              <a:t>尤其是当出现问题时</a:t>
            </a:r>
            <a:r>
              <a:rPr lang="en-US" altLang="zh-CN" dirty="0"/>
              <a:t>,</a:t>
            </a:r>
            <a:r>
              <a:rPr lang="zh-CN" altLang="zh-CN" dirty="0"/>
              <a:t>个别成员甚至会挑战领导者</a:t>
            </a:r>
            <a:r>
              <a:rPr lang="en-US" altLang="zh-CN" dirty="0"/>
              <a:t>;(5)</a:t>
            </a:r>
            <a:r>
              <a:rPr lang="zh-CN" altLang="zh-CN" dirty="0"/>
              <a:t>组织的生产力持续遭受打击。</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震荡阶段的措施</a:t>
            </a:r>
          </a:p>
          <a:p>
            <a:r>
              <a:rPr lang="zh-CN" altLang="zh-CN" dirty="0"/>
              <a:t>团队的管理者应采取下列办法帮助成员顺利渡过震荡阶段</a:t>
            </a:r>
            <a:r>
              <a:rPr lang="en-US" altLang="zh-CN" dirty="0"/>
              <a:t>:</a:t>
            </a:r>
            <a:r>
              <a:rPr lang="zh-CN" altLang="zh-CN" dirty="0"/>
              <a:t>首先是安抚人心</a:t>
            </a:r>
            <a:r>
              <a:rPr lang="en-US" altLang="zh-CN" dirty="0"/>
              <a:t>,</a:t>
            </a:r>
            <a:r>
              <a:rPr lang="zh-CN" altLang="zh-CN" dirty="0"/>
              <a:t>这是最重要的措施。管理者要认识并能够处理冲突</a:t>
            </a:r>
            <a:r>
              <a:rPr lang="en-US" altLang="zh-CN" dirty="0"/>
              <a:t>,</a:t>
            </a:r>
            <a:r>
              <a:rPr lang="zh-CN" altLang="zh-CN" dirty="0"/>
              <a:t>不能以权压人</a:t>
            </a:r>
            <a:r>
              <a:rPr lang="en-US" altLang="zh-CN" dirty="0"/>
              <a:t>;</a:t>
            </a:r>
            <a:r>
              <a:rPr lang="zh-CN" altLang="zh-CN" dirty="0"/>
              <a:t>管理者还应当鼓励团队成员对有争议的问题发表自己的看法</a:t>
            </a:r>
            <a:r>
              <a:rPr lang="en-US" altLang="zh-CN" dirty="0"/>
              <a:t>,</a:t>
            </a:r>
            <a:r>
              <a:rPr lang="zh-CN" altLang="zh-CN" dirty="0"/>
              <a:t>积极进行有效的沟通。其次是准备建立工作规范</a:t>
            </a:r>
            <a:r>
              <a:rPr lang="en-US" altLang="zh-CN" dirty="0"/>
              <a:t>,</a:t>
            </a:r>
            <a:r>
              <a:rPr lang="zh-CN" altLang="zh-CN" dirty="0"/>
              <a:t>领导要以身作则。最后是调整领导角色</a:t>
            </a:r>
            <a:r>
              <a:rPr lang="en-US" altLang="zh-CN" dirty="0"/>
              <a:t>,</a:t>
            </a:r>
            <a:r>
              <a:rPr lang="zh-CN" altLang="zh-CN" dirty="0"/>
              <a:t>适度对团队授权</a:t>
            </a:r>
            <a:r>
              <a:rPr lang="en-US" altLang="zh-CN" dirty="0"/>
              <a:t>,</a:t>
            </a:r>
            <a:r>
              <a:rPr lang="zh-CN" altLang="zh-CN" dirty="0"/>
              <a:t>鼓励团队成员参与决策。</a:t>
            </a:r>
          </a:p>
          <a:p>
            <a:endParaRPr lang="zh-CN" altLang="en-US" dirty="0"/>
          </a:p>
        </p:txBody>
      </p:sp>
    </p:spTree>
    <p:extLst>
      <p:ext uri="{BB962C8B-B14F-4D97-AF65-F5344CB8AC3E}">
        <p14:creationId xmlns:p14="http://schemas.microsoft.com/office/powerpoint/2010/main" val="231381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团队发展过程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三、规范阶段</a:t>
            </a:r>
          </a:p>
          <a:p>
            <a:r>
              <a:rPr lang="zh-CN" altLang="zh-CN" dirty="0"/>
              <a:t>在团队建设的过程中</a:t>
            </a:r>
            <a:r>
              <a:rPr lang="en-US" altLang="zh-CN" dirty="0"/>
              <a:t>,</a:t>
            </a:r>
            <a:r>
              <a:rPr lang="zh-CN" altLang="zh-CN" dirty="0"/>
              <a:t>经过了震荡阶段</a:t>
            </a:r>
            <a:r>
              <a:rPr lang="en-US" altLang="zh-CN" dirty="0"/>
              <a:t>,</a:t>
            </a:r>
            <a:r>
              <a:rPr lang="zh-CN" altLang="zh-CN" dirty="0"/>
              <a:t>团队开始逐步走向稳定和成熟</a:t>
            </a:r>
            <a:r>
              <a:rPr lang="en-US" altLang="zh-CN" dirty="0"/>
              <a:t>,</a:t>
            </a:r>
            <a:r>
              <a:rPr lang="zh-CN" altLang="zh-CN" dirty="0"/>
              <a:t>沟通之门打开</a:t>
            </a:r>
            <a:r>
              <a:rPr lang="en-US" altLang="zh-CN" dirty="0"/>
              <a:t>,</a:t>
            </a:r>
            <a:r>
              <a:rPr lang="zh-CN" altLang="zh-CN" dirty="0"/>
              <a:t>相互信任加强</a:t>
            </a:r>
            <a:r>
              <a:rPr lang="en-US" altLang="zh-CN" dirty="0"/>
              <a:t>,</a:t>
            </a:r>
            <a:r>
              <a:rPr lang="zh-CN" altLang="zh-CN" dirty="0"/>
              <a:t>团体内部成员的人际关系由分散、矛盾逐步走向凝聚、合作。团队成员开始关心团队的共同发展问题</a:t>
            </a:r>
            <a:r>
              <a:rPr lang="en-US" altLang="zh-CN" dirty="0"/>
              <a:t>,</a:t>
            </a:r>
            <a:r>
              <a:rPr lang="zh-CN" altLang="zh-CN" dirty="0"/>
              <a:t>开始建立工作规范和流程</a:t>
            </a:r>
            <a:r>
              <a:rPr lang="en-US" altLang="zh-CN" dirty="0"/>
              <a:t>,</a:t>
            </a:r>
            <a:r>
              <a:rPr lang="zh-CN" altLang="zh-CN" dirty="0"/>
              <a:t>团队的工作特色逐渐形成</a:t>
            </a:r>
            <a:r>
              <a:rPr lang="en-US" altLang="zh-CN" dirty="0"/>
              <a:t>,</a:t>
            </a:r>
            <a:r>
              <a:rPr lang="zh-CN" altLang="zh-CN" dirty="0"/>
              <a:t>成员们的工作技能也有所提升。</a:t>
            </a:r>
          </a:p>
          <a:p>
            <a:r>
              <a:rPr lang="zh-CN" altLang="zh-CN" dirty="0"/>
              <a:t>这一阶段也成为组织建立团队文化最有利的时机。团队文化建设的内容是培养成员互助合作、敬业奉献的精神</a:t>
            </a:r>
            <a:r>
              <a:rPr lang="en-US" altLang="zh-CN" dirty="0"/>
              <a:t>,</a:t>
            </a:r>
            <a:r>
              <a:rPr lang="zh-CN" altLang="zh-CN" dirty="0"/>
              <a:t>增强对团队的归属感和凝聚力</a:t>
            </a:r>
            <a:r>
              <a:rPr lang="en-US" altLang="zh-CN" dirty="0"/>
              <a:t>,</a:t>
            </a:r>
            <a:r>
              <a:rPr lang="zh-CN" altLang="zh-CN" dirty="0"/>
              <a:t>促进团队共同价值观的形成</a:t>
            </a:r>
            <a:r>
              <a:rPr lang="en-US" altLang="zh-CN" dirty="0"/>
              <a:t>,</a:t>
            </a:r>
            <a:r>
              <a:rPr lang="zh-CN" altLang="zh-CN" dirty="0"/>
              <a:t>鼓励团队成员为共同承诺的团队目标尽责。</a:t>
            </a:r>
          </a:p>
          <a:p>
            <a:endParaRPr lang="zh-CN" altLang="en-US" dirty="0"/>
          </a:p>
        </p:txBody>
      </p:sp>
    </p:spTree>
    <p:extLst>
      <p:ext uri="{BB962C8B-B14F-4D97-AF65-F5344CB8AC3E}">
        <p14:creationId xmlns:p14="http://schemas.microsoft.com/office/powerpoint/2010/main" val="3380914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团队发展过程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四、高产阶段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高产阶段的内容</a:t>
            </a:r>
          </a:p>
          <a:p>
            <a:r>
              <a:rPr lang="en-US" altLang="zh-CN" dirty="0"/>
              <a:t>(1)</a:t>
            </a:r>
            <a:r>
              <a:rPr lang="zh-CN" altLang="zh-CN" dirty="0"/>
              <a:t>团队成员具有一定的决策权</a:t>
            </a:r>
            <a:r>
              <a:rPr lang="en-US" altLang="zh-CN" dirty="0"/>
              <a:t>,</a:t>
            </a:r>
            <a:r>
              <a:rPr lang="zh-CN" altLang="zh-CN" dirty="0"/>
              <a:t>自由分享组织的信息。</a:t>
            </a:r>
          </a:p>
          <a:p>
            <a:r>
              <a:rPr lang="en-US" altLang="zh-CN" dirty="0"/>
              <a:t>(2)</a:t>
            </a:r>
            <a:r>
              <a:rPr lang="zh-CN" altLang="zh-CN" dirty="0"/>
              <a:t>团队成员信心强</a:t>
            </a:r>
            <a:r>
              <a:rPr lang="en-US" altLang="zh-CN" dirty="0"/>
              <a:t>,</a:t>
            </a:r>
            <a:r>
              <a:rPr lang="zh-CN" altLang="zh-CN" dirty="0"/>
              <a:t>具备多种技巧</a:t>
            </a:r>
            <a:r>
              <a:rPr lang="en-US" altLang="zh-CN" dirty="0"/>
              <a:t>,</a:t>
            </a:r>
            <a:r>
              <a:rPr lang="zh-CN" altLang="zh-CN" dirty="0"/>
              <a:t>协力解决各种问题。</a:t>
            </a:r>
          </a:p>
          <a:p>
            <a:r>
              <a:rPr lang="en-US" altLang="zh-CN" dirty="0"/>
              <a:t>(3)</a:t>
            </a:r>
            <a:r>
              <a:rPr lang="zh-CN" altLang="zh-CN" dirty="0"/>
              <a:t>组织和团队用民主的、全通道的方式进行平等沟通</a:t>
            </a:r>
            <a:r>
              <a:rPr lang="en-US" altLang="zh-CN" dirty="0"/>
              <a:t>,</a:t>
            </a:r>
            <a:r>
              <a:rPr lang="zh-CN" altLang="zh-CN" dirty="0"/>
              <a:t>化解冲突</a:t>
            </a:r>
            <a:r>
              <a:rPr lang="en-US" altLang="zh-CN" dirty="0"/>
              <a:t>,</a:t>
            </a:r>
            <a:r>
              <a:rPr lang="zh-CN" altLang="zh-CN" dirty="0"/>
              <a:t>分配资源。</a:t>
            </a:r>
          </a:p>
          <a:p>
            <a:r>
              <a:rPr lang="en-US" altLang="zh-CN" dirty="0"/>
              <a:t>(4)</a:t>
            </a:r>
            <a:r>
              <a:rPr lang="zh-CN" altLang="zh-CN" dirty="0"/>
              <a:t>团队成员有成就事业的高峰体验</a:t>
            </a:r>
            <a:r>
              <a:rPr lang="en-US" altLang="zh-CN" dirty="0"/>
              <a:t>,</a:t>
            </a:r>
            <a:r>
              <a:rPr lang="zh-CN" altLang="zh-CN" dirty="0"/>
              <a:t>有完成任务时的使命感和荣誉感。</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高产阶段的团队领导工作</a:t>
            </a:r>
          </a:p>
          <a:p>
            <a:r>
              <a:rPr lang="zh-CN" altLang="zh-CN" dirty="0"/>
              <a:t>在此阶段</a:t>
            </a:r>
            <a:r>
              <a:rPr lang="en-US" altLang="zh-CN" dirty="0"/>
              <a:t>,</a:t>
            </a:r>
            <a:r>
              <a:rPr lang="zh-CN" altLang="zh-CN" dirty="0"/>
              <a:t>团队领导应该进行以下工作</a:t>
            </a:r>
            <a:r>
              <a:rPr lang="en-US" altLang="zh-CN" dirty="0"/>
              <a:t>:(1)</a:t>
            </a:r>
            <a:r>
              <a:rPr lang="zh-CN" altLang="zh-CN" dirty="0"/>
              <a:t>思考和推动变革</a:t>
            </a:r>
            <a:r>
              <a:rPr lang="en-US" altLang="zh-CN" dirty="0"/>
              <a:t>,</a:t>
            </a:r>
            <a:r>
              <a:rPr lang="zh-CN" altLang="zh-CN" dirty="0"/>
              <a:t>更新业务流程与工作方法。</a:t>
            </a:r>
            <a:r>
              <a:rPr lang="en-US" altLang="zh-CN" dirty="0"/>
              <a:t>(2)</a:t>
            </a:r>
            <a:r>
              <a:rPr lang="zh-CN" altLang="zh-CN" dirty="0"/>
              <a:t>给团队成员下达具有挑战性的目标</a:t>
            </a:r>
            <a:r>
              <a:rPr lang="en-US" altLang="zh-CN" dirty="0"/>
              <a:t>,</a:t>
            </a:r>
            <a:r>
              <a:rPr lang="zh-CN" altLang="zh-CN" dirty="0"/>
              <a:t>鼓励和推动员工的成长。</a:t>
            </a:r>
            <a:r>
              <a:rPr lang="en-US" altLang="zh-CN" dirty="0"/>
              <a:t>(3)</a:t>
            </a:r>
            <a:r>
              <a:rPr lang="zh-CN" altLang="zh-CN" dirty="0"/>
              <a:t>监控工作的进展</a:t>
            </a:r>
            <a:r>
              <a:rPr lang="en-US" altLang="zh-CN" dirty="0"/>
              <a:t>,</a:t>
            </a:r>
            <a:r>
              <a:rPr lang="zh-CN" altLang="zh-CN" dirty="0"/>
              <a:t>通过承诺而非管制达到更佳的效果。</a:t>
            </a:r>
            <a:r>
              <a:rPr lang="en-US" altLang="zh-CN" dirty="0"/>
              <a:t>(4)</a:t>
            </a:r>
            <a:r>
              <a:rPr lang="zh-CN" altLang="zh-CN" dirty="0"/>
              <a:t>肯定团队的整体成就</a:t>
            </a:r>
            <a:r>
              <a:rPr lang="en-US" altLang="zh-CN" dirty="0"/>
              <a:t>,</a:t>
            </a:r>
            <a:r>
              <a:rPr lang="zh-CN" altLang="zh-CN" dirty="0"/>
              <a:t>并承认个人的贡献。</a:t>
            </a:r>
          </a:p>
          <a:p>
            <a:endParaRPr lang="zh-CN" altLang="en-US" dirty="0"/>
          </a:p>
        </p:txBody>
      </p:sp>
    </p:spTree>
    <p:extLst>
      <p:ext uri="{BB962C8B-B14F-4D97-AF65-F5344CB8AC3E}">
        <p14:creationId xmlns:p14="http://schemas.microsoft.com/office/powerpoint/2010/main" val="18826805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团队发展过程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五、调整阶段</a:t>
            </a:r>
          </a:p>
          <a:p>
            <a:r>
              <a:rPr lang="zh-CN" altLang="zh-CN" dirty="0"/>
              <a:t>随着工作任务的完成</a:t>
            </a:r>
            <a:r>
              <a:rPr lang="en-US" altLang="zh-CN" dirty="0"/>
              <a:t>,</a:t>
            </a:r>
            <a:r>
              <a:rPr lang="zh-CN" altLang="zh-CN" dirty="0"/>
              <a:t>很多团队会进入调整阶段。这个调整有时就是中止。在此阶段</a:t>
            </a:r>
            <a:r>
              <a:rPr lang="en-US" altLang="zh-CN" dirty="0"/>
              <a:t>,</a:t>
            </a:r>
            <a:r>
              <a:rPr lang="zh-CN" altLang="zh-CN" dirty="0"/>
              <a:t>大部分任务型团队会解散。有的团队会继续工作</a:t>
            </a:r>
            <a:r>
              <a:rPr lang="en-US" altLang="zh-CN" dirty="0"/>
              <a:t>,</a:t>
            </a:r>
            <a:r>
              <a:rPr lang="zh-CN" altLang="zh-CN" dirty="0"/>
              <a:t>但往往休整一段时间</a:t>
            </a:r>
            <a:r>
              <a:rPr lang="en-US" altLang="zh-CN" dirty="0"/>
              <a:t>,</a:t>
            </a:r>
            <a:r>
              <a:rPr lang="zh-CN" altLang="zh-CN" dirty="0"/>
              <a:t>或许会发展新成员。这个阶段</a:t>
            </a:r>
            <a:r>
              <a:rPr lang="en-US" altLang="zh-CN" dirty="0"/>
              <a:t>,</a:t>
            </a:r>
            <a:r>
              <a:rPr lang="zh-CN" altLang="zh-CN" dirty="0"/>
              <a:t>成员的反应差异很大</a:t>
            </a:r>
            <a:r>
              <a:rPr lang="en-US" altLang="zh-CN" dirty="0"/>
              <a:t>,</a:t>
            </a:r>
            <a:r>
              <a:rPr lang="zh-CN" altLang="zh-CN" dirty="0"/>
              <a:t>有的人沉浸于团体的成就中</a:t>
            </a:r>
            <a:r>
              <a:rPr lang="en-US" altLang="zh-CN" dirty="0"/>
              <a:t>,</a:t>
            </a:r>
            <a:r>
              <a:rPr lang="zh-CN" altLang="zh-CN" dirty="0"/>
              <a:t>有的人则很伤感</a:t>
            </a:r>
            <a:r>
              <a:rPr lang="en-US" altLang="zh-CN" dirty="0"/>
              <a:t>,</a:t>
            </a:r>
            <a:r>
              <a:rPr lang="zh-CN" altLang="zh-CN" dirty="0"/>
              <a:t>惋惜团队中的友谊关系不能再继续。</a:t>
            </a:r>
          </a:p>
          <a:p>
            <a:r>
              <a:rPr lang="zh-CN" altLang="zh-CN" dirty="0"/>
              <a:t>皮尔尼克</a:t>
            </a:r>
            <a:r>
              <a:rPr lang="en-US" altLang="zh-CN" dirty="0"/>
              <a:t>(</a:t>
            </a:r>
            <a:r>
              <a:rPr lang="en-US" altLang="zh-CN" dirty="0" err="1"/>
              <a:t>S.Pilnick</a:t>
            </a:r>
            <a:r>
              <a:rPr lang="en-US" altLang="zh-CN" dirty="0"/>
              <a:t>)</a:t>
            </a:r>
            <a:r>
              <a:rPr lang="zh-CN" altLang="zh-CN" dirty="0"/>
              <a:t>提出</a:t>
            </a:r>
            <a:r>
              <a:rPr lang="en-US" altLang="zh-CN" dirty="0"/>
              <a:t>,</a:t>
            </a:r>
            <a:r>
              <a:rPr lang="zh-CN" altLang="zh-CN" dirty="0"/>
              <a:t>在团队的中止阶段</a:t>
            </a:r>
            <a:r>
              <a:rPr lang="en-US" altLang="zh-CN" dirty="0"/>
              <a:t>,</a:t>
            </a:r>
            <a:r>
              <a:rPr lang="zh-CN" altLang="zh-CN" dirty="0"/>
              <a:t>应当对团队活动的规范进行分析</a:t>
            </a:r>
            <a:r>
              <a:rPr lang="en-US" altLang="zh-CN" dirty="0"/>
              <a:t>,</a:t>
            </a:r>
            <a:r>
              <a:rPr lang="zh-CN" altLang="zh-CN" dirty="0"/>
              <a:t>以总结经验。首先</a:t>
            </a:r>
            <a:r>
              <a:rPr lang="en-US" altLang="zh-CN" dirty="0"/>
              <a:t>,</a:t>
            </a:r>
            <a:r>
              <a:rPr lang="zh-CN" altLang="zh-CN" dirty="0"/>
              <a:t>要明确团队已经形成的规范</a:t>
            </a:r>
            <a:r>
              <a:rPr lang="en-US" altLang="zh-CN" dirty="0"/>
              <a:t>,</a:t>
            </a:r>
            <a:r>
              <a:rPr lang="zh-CN" altLang="zh-CN" dirty="0"/>
              <a:t>尤其是那些起消极作用的规范</a:t>
            </a:r>
            <a:r>
              <a:rPr lang="en-US" altLang="zh-CN" dirty="0"/>
              <a:t>;</a:t>
            </a:r>
            <a:r>
              <a:rPr lang="zh-CN" altLang="zh-CN" dirty="0"/>
              <a:t>其次</a:t>
            </a:r>
            <a:r>
              <a:rPr lang="en-US" altLang="zh-CN" dirty="0"/>
              <a:t>,</a:t>
            </a:r>
            <a:r>
              <a:rPr lang="zh-CN" altLang="zh-CN" dirty="0"/>
              <a:t>制定“规范剖面图”</a:t>
            </a:r>
            <a:r>
              <a:rPr lang="en-US" altLang="zh-CN" dirty="0"/>
              <a:t>,</a:t>
            </a:r>
            <a:r>
              <a:rPr lang="zh-CN" altLang="zh-CN" dirty="0"/>
              <a:t>掌握与规范有差距的内容。最后</a:t>
            </a:r>
            <a:r>
              <a:rPr lang="en-US" altLang="zh-CN" dirty="0"/>
              <a:t>,</a:t>
            </a:r>
            <a:r>
              <a:rPr lang="zh-CN" altLang="zh-CN" dirty="0"/>
              <a:t>优化团队规范。要经过充分的民主讨论</a:t>
            </a:r>
            <a:r>
              <a:rPr lang="en-US" altLang="zh-CN" dirty="0"/>
              <a:t>,</a:t>
            </a:r>
            <a:r>
              <a:rPr lang="zh-CN" altLang="zh-CN" dirty="0"/>
              <a:t>制订系统的改革方案</a:t>
            </a:r>
            <a:r>
              <a:rPr lang="en-US" altLang="zh-CN" dirty="0"/>
              <a:t>,</a:t>
            </a:r>
            <a:r>
              <a:rPr lang="zh-CN" altLang="zh-CN" dirty="0"/>
              <a:t>实施改革措施</a:t>
            </a:r>
            <a:r>
              <a:rPr lang="en-US" altLang="zh-CN" dirty="0"/>
              <a:t>,</a:t>
            </a:r>
            <a:r>
              <a:rPr lang="zh-CN" altLang="zh-CN" dirty="0"/>
              <a:t>并跟踪评价和做必要的调整。</a:t>
            </a:r>
          </a:p>
          <a:p>
            <a:endParaRPr lang="zh-CN" altLang="en-US" dirty="0"/>
          </a:p>
        </p:txBody>
      </p:sp>
    </p:spTree>
    <p:extLst>
      <p:ext uri="{BB962C8B-B14F-4D97-AF65-F5344CB8AC3E}">
        <p14:creationId xmlns:p14="http://schemas.microsoft.com/office/powerpoint/2010/main" val="37876130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团队管理的基本范畴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一、团队管理的概念</a:t>
            </a:r>
          </a:p>
          <a:p>
            <a:r>
              <a:rPr lang="zh-CN" altLang="zh-CN" dirty="0"/>
              <a:t>团队管理乃是运用成员专长</a:t>
            </a:r>
            <a:r>
              <a:rPr lang="en-US" altLang="zh-CN" dirty="0"/>
              <a:t>,</a:t>
            </a:r>
            <a:r>
              <a:rPr lang="zh-CN" altLang="zh-CN" dirty="0"/>
              <a:t>鼓励成员参与及相互合作</a:t>
            </a:r>
            <a:r>
              <a:rPr lang="en-US" altLang="zh-CN" dirty="0"/>
              <a:t>,</a:t>
            </a:r>
            <a:r>
              <a:rPr lang="zh-CN" altLang="zh-CN" dirty="0"/>
              <a:t>致力于组织发展</a:t>
            </a:r>
            <a:r>
              <a:rPr lang="en-US" altLang="zh-CN" dirty="0"/>
              <a:t>,</a:t>
            </a:r>
            <a:r>
              <a:rPr lang="zh-CN" altLang="zh-CN" dirty="0"/>
              <a:t>所以可说是合作式管理</a:t>
            </a:r>
            <a:r>
              <a:rPr lang="en-US" altLang="zh-CN" dirty="0"/>
              <a:t>(Collaborative Management),</a:t>
            </a:r>
            <a:r>
              <a:rPr lang="zh-CN" altLang="zh-CN" dirty="0"/>
              <a:t>也是一种参与式管理</a:t>
            </a:r>
            <a:r>
              <a:rPr lang="en-US" altLang="zh-CN" dirty="0"/>
              <a:t>(Participative Management)</a:t>
            </a:r>
            <a:r>
              <a:rPr lang="zh-CN" altLang="zh-CN" dirty="0"/>
              <a:t>。随着组织工作的复杂性日益增强</a:t>
            </a:r>
            <a:r>
              <a:rPr lang="en-US" altLang="zh-CN" dirty="0"/>
              <a:t>,</a:t>
            </a:r>
            <a:r>
              <a:rPr lang="zh-CN" altLang="zh-CN" dirty="0"/>
              <a:t>很多工作实难靠个人独立完成</a:t>
            </a:r>
            <a:r>
              <a:rPr lang="en-US" altLang="zh-CN" dirty="0"/>
              <a:t>,</a:t>
            </a:r>
            <a:r>
              <a:rPr lang="zh-CN" altLang="zh-CN" dirty="0"/>
              <a:t>必须有赖于团队合作才能发挥力量。所以</a:t>
            </a:r>
            <a:r>
              <a:rPr lang="en-US" altLang="zh-CN" dirty="0"/>
              <a:t>,</a:t>
            </a:r>
            <a:r>
              <a:rPr lang="zh-CN" altLang="zh-CN" dirty="0"/>
              <a:t>组织建立各种不同功能性的团队管理</a:t>
            </a:r>
            <a:r>
              <a:rPr lang="en-US" altLang="zh-CN" dirty="0"/>
              <a:t>(Cross Functional Team Management)</a:t>
            </a:r>
            <a:r>
              <a:rPr lang="zh-CN" altLang="zh-CN" dirty="0"/>
              <a:t>有其时代需求性。组织若能善用团队管理</a:t>
            </a:r>
            <a:r>
              <a:rPr lang="en-US" altLang="zh-CN" dirty="0"/>
              <a:t>,</a:t>
            </a:r>
            <a:r>
              <a:rPr lang="zh-CN" altLang="zh-CN" dirty="0"/>
              <a:t>对于激发成员潜能、协助问题解决、增进成员组织认同、提升组织效率与效能</a:t>
            </a:r>
            <a:r>
              <a:rPr lang="en-US" altLang="zh-CN" dirty="0"/>
              <a:t>,</a:t>
            </a:r>
            <a:r>
              <a:rPr lang="zh-CN" altLang="zh-CN" dirty="0"/>
              <a:t>都具有一定的帮助。</a:t>
            </a:r>
          </a:p>
          <a:p>
            <a:r>
              <a:rPr lang="zh-CN" altLang="zh-CN" dirty="0"/>
              <a:t>团队管理是未来管理的新取向</a:t>
            </a:r>
            <a:r>
              <a:rPr lang="en-US" altLang="zh-CN" dirty="0"/>
              <a:t>,</a:t>
            </a:r>
            <a:r>
              <a:rPr lang="zh-CN" altLang="zh-CN" dirty="0"/>
              <a:t>但不能陷入团队管理的迷思</a:t>
            </a:r>
            <a:r>
              <a:rPr lang="en-US" altLang="zh-CN" dirty="0"/>
              <a:t>:</a:t>
            </a:r>
            <a:r>
              <a:rPr lang="zh-CN" altLang="zh-CN" dirty="0"/>
              <a:t>认为所有的团队都是好的</a:t>
            </a:r>
            <a:r>
              <a:rPr lang="en-US" altLang="zh-CN" dirty="0"/>
              <a:t>,</a:t>
            </a:r>
            <a:r>
              <a:rPr lang="zh-CN" altLang="zh-CN" dirty="0"/>
              <a:t>成员在一起就是一种团队</a:t>
            </a:r>
            <a:r>
              <a:rPr lang="en-US" altLang="zh-CN" dirty="0"/>
              <a:t>,</a:t>
            </a:r>
            <a:r>
              <a:rPr lang="zh-CN" altLang="zh-CN" dirty="0"/>
              <a:t>彼此会相互喜欢等。这些都不是务实的看法</a:t>
            </a:r>
            <a:r>
              <a:rPr lang="en-US" altLang="zh-CN" dirty="0"/>
              <a:t>,</a:t>
            </a:r>
            <a:r>
              <a:rPr lang="zh-CN" altLang="zh-CN" dirty="0"/>
              <a:t>只有在一个开放、沟通顺畅的环境中</a:t>
            </a:r>
            <a:r>
              <a:rPr lang="en-US" altLang="zh-CN" dirty="0"/>
              <a:t>,</a:t>
            </a:r>
            <a:r>
              <a:rPr lang="zh-CN" altLang="zh-CN" dirty="0"/>
              <a:t>才能发挥团队管理的功能。</a:t>
            </a:r>
          </a:p>
          <a:p>
            <a:endParaRPr lang="zh-CN" altLang="en-US" dirty="0"/>
          </a:p>
        </p:txBody>
      </p:sp>
    </p:spTree>
    <p:extLst>
      <p:ext uri="{BB962C8B-B14F-4D97-AF65-F5344CB8AC3E}">
        <p14:creationId xmlns:p14="http://schemas.microsoft.com/office/powerpoint/2010/main" val="14874757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团队管理的基本范畴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二、团队管理的方法</a:t>
            </a:r>
          </a:p>
          <a:p>
            <a:r>
              <a:rPr lang="zh-CN" altLang="zh-CN" dirty="0"/>
              <a:t>团队是需要的</a:t>
            </a:r>
            <a:r>
              <a:rPr lang="en-US" altLang="zh-CN" dirty="0"/>
              <a:t>,</a:t>
            </a:r>
            <a:r>
              <a:rPr lang="zh-CN" altLang="zh-CN" dirty="0"/>
              <a:t>企业管理者在团队建设的同时要遵循一个原则</a:t>
            </a:r>
            <a:r>
              <a:rPr lang="en-US" altLang="zh-CN" dirty="0"/>
              <a:t>:</a:t>
            </a:r>
            <a:r>
              <a:rPr lang="zh-CN" altLang="zh-CN" dirty="0"/>
              <a:t>不能压抑员工的个性。在团队内部</a:t>
            </a:r>
            <a:r>
              <a:rPr lang="en-US" altLang="zh-CN" dirty="0"/>
              <a:t>,</a:t>
            </a:r>
            <a:r>
              <a:rPr lang="zh-CN" altLang="zh-CN" dirty="0"/>
              <a:t>企业管理者要给员工充分的自由</a:t>
            </a:r>
            <a:r>
              <a:rPr lang="en-US" altLang="zh-CN" dirty="0"/>
              <a:t>,</a:t>
            </a:r>
            <a:r>
              <a:rPr lang="zh-CN" altLang="zh-CN" dirty="0"/>
              <a:t>少说几句“少数服从多数”</a:t>
            </a:r>
            <a:r>
              <a:rPr lang="en-US" altLang="zh-CN" dirty="0"/>
              <a:t>,</a:t>
            </a:r>
            <a:r>
              <a:rPr lang="zh-CN" altLang="zh-CN" dirty="0"/>
              <a:t>要知道</a:t>
            </a:r>
            <a:r>
              <a:rPr lang="en-US" altLang="zh-CN" dirty="0"/>
              <a:t>,</a:t>
            </a:r>
            <a:r>
              <a:rPr lang="zh-CN" altLang="zh-CN" dirty="0"/>
              <a:t>聪明的人在世界上还就占少数。</a:t>
            </a:r>
          </a:p>
          <a:p>
            <a:r>
              <a:rPr lang="zh-CN" altLang="zh-CN" dirty="0"/>
              <a:t>企业管理者应该解放思想</a:t>
            </a:r>
            <a:r>
              <a:rPr lang="en-US" altLang="zh-CN" dirty="0"/>
              <a:t>,</a:t>
            </a:r>
            <a:r>
              <a:rPr lang="zh-CN" altLang="zh-CN" dirty="0"/>
              <a:t>要有多元化的思维。不同的企业</a:t>
            </a:r>
            <a:r>
              <a:rPr lang="en-US" altLang="zh-CN" dirty="0"/>
              <a:t>,</a:t>
            </a:r>
            <a:r>
              <a:rPr lang="zh-CN" altLang="zh-CN" dirty="0"/>
              <a:t>团队的性质也不一样。要量体裁衣建设符合企业内在要求的团队</a:t>
            </a:r>
            <a:r>
              <a:rPr lang="en-US" altLang="zh-CN" dirty="0"/>
              <a:t>,</a:t>
            </a:r>
            <a:r>
              <a:rPr lang="zh-CN" altLang="zh-CN" dirty="0"/>
              <a:t>要灵活变化</a:t>
            </a:r>
            <a:r>
              <a:rPr lang="en-US" altLang="zh-CN" dirty="0"/>
              <a:t>,</a:t>
            </a:r>
            <a:r>
              <a:rPr lang="zh-CN" altLang="zh-CN" dirty="0"/>
              <a:t>别搞“一刀切”。如果该企业是劳动密集型企业</a:t>
            </a:r>
            <a:r>
              <a:rPr lang="en-US" altLang="zh-CN" dirty="0"/>
              <a:t>,</a:t>
            </a:r>
            <a:r>
              <a:rPr lang="zh-CN" altLang="zh-CN" dirty="0"/>
              <a:t>那可以建设一支高度纪律性组织性的团队。如果该企业是知识密集型企业</a:t>
            </a:r>
            <a:r>
              <a:rPr lang="en-US" altLang="zh-CN" dirty="0"/>
              <a:t>,</a:t>
            </a:r>
            <a:r>
              <a:rPr lang="zh-CN" altLang="zh-CN" dirty="0"/>
              <a:t>那就要以自由主义来管理员工了</a:t>
            </a:r>
            <a:r>
              <a:rPr lang="en-US" altLang="zh-CN" dirty="0"/>
              <a:t>,</a:t>
            </a:r>
            <a:r>
              <a:rPr lang="zh-CN" altLang="zh-CN" dirty="0"/>
              <a:t>建立一支人尽其才的团队是最重要的</a:t>
            </a:r>
            <a:r>
              <a:rPr lang="en-US" altLang="zh-CN" dirty="0"/>
              <a:t>,</a:t>
            </a:r>
            <a:r>
              <a:rPr lang="zh-CN" altLang="zh-CN" dirty="0"/>
              <a:t>严格说算不上是团队</a:t>
            </a:r>
            <a:r>
              <a:rPr lang="en-US" altLang="zh-CN" dirty="0"/>
              <a:t>,</a:t>
            </a:r>
            <a:r>
              <a:rPr lang="zh-CN" altLang="zh-CN" dirty="0"/>
              <a:t>也没必要强调团队</a:t>
            </a:r>
            <a:r>
              <a:rPr lang="en-US" altLang="zh-CN" dirty="0"/>
              <a:t>,</a:t>
            </a:r>
            <a:r>
              <a:rPr lang="zh-CN" altLang="zh-CN" dirty="0"/>
              <a:t>更注重的应该是员工的个人创造力</a:t>
            </a:r>
            <a:r>
              <a:rPr lang="en-US" altLang="zh-CN" dirty="0"/>
              <a:t>,</a:t>
            </a:r>
            <a:r>
              <a:rPr lang="zh-CN" altLang="zh-CN" dirty="0"/>
              <a:t>千万别让团队束缚住员工的头脑</a:t>
            </a:r>
            <a:r>
              <a:rPr lang="en-US" altLang="zh-CN" dirty="0"/>
              <a:t>,</a:t>
            </a:r>
            <a:r>
              <a:rPr lang="zh-CN" altLang="zh-CN" dirty="0"/>
              <a:t>当然应该有的纪律和合作也是不可少的。如果企业既有创造型员工也有操作型员工</a:t>
            </a:r>
            <a:r>
              <a:rPr lang="en-US" altLang="zh-CN" dirty="0"/>
              <a:t>,</a:t>
            </a:r>
            <a:r>
              <a:rPr lang="zh-CN" altLang="zh-CN" dirty="0"/>
              <a:t>那可将团队建设重点放到操作型员工身上。需要注意的一点是</a:t>
            </a:r>
            <a:r>
              <a:rPr lang="en-US" altLang="zh-CN" dirty="0"/>
              <a:t>,</a:t>
            </a:r>
            <a:r>
              <a:rPr lang="zh-CN" altLang="zh-CN" dirty="0"/>
              <a:t>越聪明的人越倾向个人主义。针对这种情况</a:t>
            </a:r>
            <a:r>
              <a:rPr lang="en-US" altLang="zh-CN" dirty="0"/>
              <a:t>,</a:t>
            </a:r>
            <a:r>
              <a:rPr lang="zh-CN" altLang="zh-CN" dirty="0"/>
              <a:t>企业管理者要注意有的放矢。</a:t>
            </a:r>
          </a:p>
          <a:p>
            <a:endParaRPr lang="zh-CN" altLang="en-US" dirty="0"/>
          </a:p>
        </p:txBody>
      </p:sp>
    </p:spTree>
    <p:extLst>
      <p:ext uri="{BB962C8B-B14F-4D97-AF65-F5344CB8AC3E}">
        <p14:creationId xmlns:p14="http://schemas.microsoft.com/office/powerpoint/2010/main" val="38522388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000"/>
            <a:ext cx="12278547" cy="6810000"/>
          </a:xfrm>
          <a:prstGeom prst="rect">
            <a:avLst/>
          </a:prstGeom>
        </p:spPr>
      </p:pic>
      <p:sp>
        <p:nvSpPr>
          <p:cNvPr id="5" name="文本框 4"/>
          <p:cNvSpPr txBox="1"/>
          <p:nvPr/>
        </p:nvSpPr>
        <p:spPr>
          <a:xfrm>
            <a:off x="37905" y="2239565"/>
            <a:ext cx="12202733" cy="830997"/>
          </a:xfrm>
          <a:prstGeom prst="rect">
            <a:avLst/>
          </a:prstGeom>
          <a:noFill/>
        </p:spPr>
        <p:txBody>
          <a:bodyPr wrap="square" rtlCol="0">
            <a:spAutoFit/>
          </a:bodyPr>
          <a:lstStyle/>
          <a:p>
            <a:pPr algn="ctr"/>
            <a:r>
              <a:rPr lang="zh-CN" altLang="en-US" sz="4800" b="1" dirty="0">
                <a:solidFill>
                  <a:srgbClr val="000000"/>
                </a:solidFill>
                <a:latin typeface="微软雅黑" panose="020B0503020204020204" pitchFamily="34" charset="-122"/>
                <a:ea typeface="微软雅黑" panose="020B0503020204020204" pitchFamily="34" charset="-122"/>
              </a:rPr>
              <a:t>第一章　团队与团队管理</a:t>
            </a:r>
          </a:p>
        </p:txBody>
      </p:sp>
      <p:sp>
        <p:nvSpPr>
          <p:cNvPr id="6" name="矩形 5"/>
          <p:cNvSpPr/>
          <p:nvPr/>
        </p:nvSpPr>
        <p:spPr>
          <a:xfrm>
            <a:off x="522288" y="1201372"/>
            <a:ext cx="2031325" cy="361637"/>
          </a:xfrm>
          <a:prstGeom prst="rect">
            <a:avLst/>
          </a:prstGeom>
        </p:spPr>
        <p:txBody>
          <a:bodyPr wrap="none">
            <a:spAutoFit/>
          </a:bodyPr>
          <a:lstStyle/>
          <a:p>
            <a:pPr algn="ctr">
              <a:lnSpc>
                <a:spcPts val="2100"/>
              </a:lnSpc>
            </a:pPr>
            <a:r>
              <a:rPr lang="zh-CN" altLang="zh-CN" dirty="0">
                <a:solidFill>
                  <a:srgbClr val="000000"/>
                </a:solidFill>
                <a:latin typeface="NEU-BZ-S92"/>
                <a:ea typeface="方正小标宋_GBK"/>
                <a:cs typeface="Times New Roman" panose="02020603050405020304" pitchFamily="18" charset="0"/>
              </a:rPr>
              <a:t>第一部分</a:t>
            </a:r>
            <a:r>
              <a:rPr lang="zh-CN" altLang="zh-CN" dirty="0">
                <a:solidFill>
                  <a:srgbClr val="000000"/>
                </a:solidFill>
                <a:latin typeface="NEU-BZ-S92"/>
                <a:ea typeface="方正书宋_GBK"/>
                <a:cs typeface="Times New Roman" panose="02020603050405020304" pitchFamily="18" charset="0"/>
              </a:rPr>
              <a:t>　</a:t>
            </a:r>
            <a:r>
              <a:rPr lang="zh-CN" altLang="zh-CN" dirty="0">
                <a:solidFill>
                  <a:srgbClr val="000000"/>
                </a:solidFill>
                <a:latin typeface="NEU-BZ-S92"/>
                <a:ea typeface="方正小标宋_GBK"/>
                <a:cs typeface="Times New Roman" panose="02020603050405020304" pitchFamily="18" charset="0"/>
              </a:rPr>
              <a:t>基础篇</a:t>
            </a:r>
            <a:endParaRPr lang="zh-CN" altLang="zh-CN" sz="1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3464869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第一节　团队的基本范畴</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第二节　团队作用</a:t>
                  </a:r>
                  <a:endParaRPr lang="zh-CN" altLang="en-US" sz="2000" b="1"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第三节　团队发展过程</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第四节　团队管理的基本范畴</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349034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团队的基本范畴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一、团队的概念</a:t>
            </a:r>
          </a:p>
          <a:p>
            <a:r>
              <a:rPr lang="zh-CN" altLang="zh-CN" dirty="0"/>
              <a:t>“团队”一词</a:t>
            </a:r>
            <a:r>
              <a:rPr lang="en-US" altLang="zh-CN" dirty="0"/>
              <a:t>,</a:t>
            </a:r>
            <a:r>
              <a:rPr lang="zh-CN" altLang="zh-CN" dirty="0"/>
              <a:t>英文为</a:t>
            </a:r>
            <a:r>
              <a:rPr lang="en-US" altLang="zh-CN" dirty="0"/>
              <a:t>Team,</a:t>
            </a:r>
            <a:r>
              <a:rPr lang="zh-CN" altLang="zh-CN" dirty="0"/>
              <a:t>直译的意思通常是“小组”</a:t>
            </a:r>
            <a:r>
              <a:rPr lang="en-US" altLang="zh-CN" dirty="0"/>
              <a:t>,</a:t>
            </a:r>
            <a:r>
              <a:rPr lang="zh-CN" altLang="zh-CN" dirty="0"/>
              <a:t>但目前该词也往往称为工作团队</a:t>
            </a:r>
            <a:r>
              <a:rPr lang="en-US" altLang="zh-CN" dirty="0"/>
              <a:t>(Work Team),</a:t>
            </a:r>
            <a:r>
              <a:rPr lang="zh-CN" altLang="zh-CN" dirty="0"/>
              <a:t>即指通过其成员的共同努力能够产生积极协同作用的最低层次的组织。由此</a:t>
            </a:r>
            <a:r>
              <a:rPr lang="en-US" altLang="zh-CN" dirty="0"/>
              <a:t>,</a:t>
            </a:r>
            <a:r>
              <a:rPr lang="zh-CN" altLang="zh-CN" dirty="0"/>
              <a:t>在管理科学和管理实践中</a:t>
            </a:r>
            <a:r>
              <a:rPr lang="en-US" altLang="zh-CN" dirty="0"/>
              <a:t>,</a:t>
            </a:r>
            <a:r>
              <a:rPr lang="zh-CN" altLang="zh-CN" dirty="0"/>
              <a:t>“团队”一词的定义为</a:t>
            </a:r>
            <a:r>
              <a:rPr lang="en-US" altLang="zh-CN" dirty="0"/>
              <a:t>:</a:t>
            </a:r>
            <a:r>
              <a:rPr lang="zh-CN" altLang="zh-CN" dirty="0"/>
              <a:t>一个组织在特定的可操作范围内</a:t>
            </a:r>
            <a:r>
              <a:rPr lang="en-US" altLang="zh-CN" dirty="0"/>
              <a:t>,</a:t>
            </a:r>
            <a:r>
              <a:rPr lang="zh-CN" altLang="zh-CN" dirty="0"/>
              <a:t>为实现特定目标而建立的相互合作、一致努力的由若干成员组成的共同体。</a:t>
            </a:r>
            <a:endParaRPr lang="zh-CN" altLang="en-US" dirty="0"/>
          </a:p>
        </p:txBody>
      </p:sp>
    </p:spTree>
    <p:extLst>
      <p:ext uri="{BB962C8B-B14F-4D97-AF65-F5344CB8AC3E}">
        <p14:creationId xmlns:p14="http://schemas.microsoft.com/office/powerpoint/2010/main" val="34928424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团队的基本范畴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二、团队的特点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“机构”具有不确定性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职责明确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没有等级区别</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采用集体决策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信息沟通充分</a:t>
            </a:r>
          </a:p>
          <a:p>
            <a:endParaRPr lang="zh-CN" altLang="en-US" dirty="0"/>
          </a:p>
        </p:txBody>
      </p:sp>
    </p:spTree>
    <p:extLst>
      <p:ext uri="{BB962C8B-B14F-4D97-AF65-F5344CB8AC3E}">
        <p14:creationId xmlns:p14="http://schemas.microsoft.com/office/powerpoint/2010/main" val="31932728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团队的基本范畴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三、团队的构成要素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目标</a:t>
            </a:r>
            <a:r>
              <a:rPr lang="en-US" altLang="zh-CN" sz="2200" b="1" dirty="0">
                <a:latin typeface="楷体" panose="02010609060101010101" pitchFamily="49" charset="-122"/>
                <a:ea typeface="楷体" panose="02010609060101010101" pitchFamily="49" charset="-122"/>
              </a:rPr>
              <a:t>(Purpose)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人员</a:t>
            </a:r>
            <a:r>
              <a:rPr lang="en-US" altLang="zh-CN" sz="2200" b="1" dirty="0">
                <a:latin typeface="楷体" panose="02010609060101010101" pitchFamily="49" charset="-122"/>
                <a:ea typeface="楷体" panose="02010609060101010101" pitchFamily="49" charset="-122"/>
              </a:rPr>
              <a:t>(People)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团队定位</a:t>
            </a:r>
            <a:r>
              <a:rPr lang="en-US" altLang="zh-CN" sz="2200" b="1" dirty="0">
                <a:latin typeface="楷体" panose="02010609060101010101" pitchFamily="49" charset="-122"/>
                <a:ea typeface="楷体" panose="02010609060101010101" pitchFamily="49" charset="-122"/>
              </a:rPr>
              <a:t>(Place)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职权</a:t>
            </a:r>
            <a:r>
              <a:rPr lang="en-US" altLang="zh-CN" sz="2200" b="1" dirty="0">
                <a:latin typeface="楷体" panose="02010609060101010101" pitchFamily="49" charset="-122"/>
                <a:ea typeface="楷体" panose="02010609060101010101" pitchFamily="49" charset="-122"/>
              </a:rPr>
              <a:t>(Power)</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计划</a:t>
            </a:r>
            <a:r>
              <a:rPr lang="en-US" altLang="zh-CN" sz="2200" b="1" dirty="0">
                <a:latin typeface="楷体" panose="02010609060101010101" pitchFamily="49" charset="-122"/>
                <a:ea typeface="楷体" panose="02010609060101010101" pitchFamily="49" charset="-122"/>
              </a:rPr>
              <a:t>(Plan)</a:t>
            </a:r>
            <a:endParaRPr lang="zh-CN"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14420069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团队作用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一、团队的基本作用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充分利用资源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强化组织氛围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产生内在动力</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促进效益提高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增强组织灵活性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增强凝聚力</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充分体现人本管理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改善了组织决策</a:t>
            </a:r>
          </a:p>
          <a:p>
            <a:endParaRPr lang="zh-CN" altLang="en-US" dirty="0"/>
          </a:p>
        </p:txBody>
      </p:sp>
    </p:spTree>
    <p:extLst>
      <p:ext uri="{BB962C8B-B14F-4D97-AF65-F5344CB8AC3E}">
        <p14:creationId xmlns:p14="http://schemas.microsoft.com/office/powerpoint/2010/main" val="61785466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团队作用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二、团队作用的高效发挥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要恰当地运用团队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要更新工作观念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要调整人力资源管理实践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要正确区分团队建设中的暂时问题和根本问题</a:t>
            </a:r>
          </a:p>
          <a:p>
            <a:endParaRPr lang="zh-CN" altLang="en-US" dirty="0"/>
          </a:p>
        </p:txBody>
      </p:sp>
    </p:spTree>
    <p:extLst>
      <p:ext uri="{BB962C8B-B14F-4D97-AF65-F5344CB8AC3E}">
        <p14:creationId xmlns:p14="http://schemas.microsoft.com/office/powerpoint/2010/main" val="26108103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团队发展过程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一、成立阶段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成立阶段的内容</a:t>
            </a:r>
          </a:p>
          <a:p>
            <a:r>
              <a:rPr lang="zh-CN" altLang="zh-CN" dirty="0"/>
              <a:t>在团队的成立或者创建阶段要完成团队方案的勾画和其他准备工作</a:t>
            </a:r>
            <a:r>
              <a:rPr lang="en-US" altLang="zh-CN" dirty="0"/>
              <a:t>,</a:t>
            </a:r>
            <a:r>
              <a:rPr lang="zh-CN" altLang="zh-CN" dirty="0"/>
              <a:t>一般要花费几个月的时间。</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成立阶段的领导者与创建人</a:t>
            </a:r>
          </a:p>
          <a:p>
            <a:r>
              <a:rPr lang="zh-CN" altLang="zh-CN" dirty="0"/>
              <a:t>在团队的成立阶段</a:t>
            </a:r>
            <a:r>
              <a:rPr lang="en-US" altLang="zh-CN" dirty="0"/>
              <a:t>,</a:t>
            </a:r>
            <a:r>
              <a:rPr lang="zh-CN" altLang="zh-CN" dirty="0"/>
              <a:t>必须得到上层领导的支持。</a:t>
            </a:r>
          </a:p>
          <a:p>
            <a:r>
              <a:rPr lang="zh-CN" altLang="zh-CN" dirty="0"/>
              <a:t>因此</a:t>
            </a:r>
            <a:r>
              <a:rPr lang="en-US" altLang="zh-CN" dirty="0"/>
              <a:t>,</a:t>
            </a:r>
            <a:r>
              <a:rPr lang="zh-CN" altLang="zh-CN" dirty="0"/>
              <a:t>要明确本团队直接向谁负责、谁是团队的最终裁定者</a:t>
            </a:r>
            <a:r>
              <a:rPr lang="en-US" altLang="zh-CN" dirty="0"/>
              <a:t>,</a:t>
            </a:r>
            <a:r>
              <a:rPr lang="zh-CN" altLang="zh-CN" dirty="0"/>
              <a:t>并争取得到其有力支持。</a:t>
            </a:r>
          </a:p>
          <a:p>
            <a:r>
              <a:rPr lang="zh-CN" altLang="zh-CN" dirty="0"/>
              <a:t>团队创建人必须花很多时间和精力来带动自己的团队。</a:t>
            </a:r>
          </a:p>
          <a:p>
            <a:endParaRPr lang="zh-CN" altLang="en-US" dirty="0"/>
          </a:p>
        </p:txBody>
      </p:sp>
    </p:spTree>
    <p:extLst>
      <p:ext uri="{BB962C8B-B14F-4D97-AF65-F5344CB8AC3E}">
        <p14:creationId xmlns:p14="http://schemas.microsoft.com/office/powerpoint/2010/main" val="7532874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1518</Words>
  <Application>Microsoft Office PowerPoint</Application>
  <PresentationFormat>宽屏</PresentationFormat>
  <Paragraphs>79</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GungsuhChe</vt:lpstr>
      <vt:lpstr>NEU-BZ-S92</vt:lpstr>
      <vt:lpstr>方正粗黑宋简体</vt:lpstr>
      <vt:lpstr>方正书宋_GBK</vt:lpstr>
      <vt:lpstr>方正小标宋_GBK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PowerPoint 演示文稿</vt:lpstr>
      <vt:lpstr>第一节　团队的基本范畴</vt:lpstr>
      <vt:lpstr>第一节　团队的基本范畴</vt:lpstr>
      <vt:lpstr>第一节　团队的基本范畴</vt:lpstr>
      <vt:lpstr>第二节　团队作用</vt:lpstr>
      <vt:lpstr>第二节　团队作用</vt:lpstr>
      <vt:lpstr>第三节　团队发展过程</vt:lpstr>
      <vt:lpstr>第三节　团队发展过程</vt:lpstr>
      <vt:lpstr>第三节　团队发展过程</vt:lpstr>
      <vt:lpstr>第三节　团队发展过程</vt:lpstr>
      <vt:lpstr>第三节　团队发展过程</vt:lpstr>
      <vt:lpstr>第四节　团队管理的基本范畴</vt:lpstr>
      <vt:lpstr>第四节　团队管理的基本范畴</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2021-12-05T12:37:22Z</dcterms:created>
  <dcterms:modified xsi:type="dcterms:W3CDTF">2021-12-05T12:57:37Z</dcterms:modified>
</cp:coreProperties>
</file>