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A8CD4-BD2B-412D-880D-2885CB60DF5F}" type="datetimeFigureOut">
              <a:rPr lang="zh-CN" altLang="en-US" smtClean="0"/>
              <a:t>2020/12/27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7FBCE5-C308-4107-B466-B6EB489C46F4}" type="slidenum">
              <a:rPr lang="zh-CN" altLang="en-US" smtClean="0"/>
              <a:t>‹#›</a:t>
            </a:fld>
            <a:endParaRPr lang="zh-CN" altLang="en-US"/>
          </a:p>
        </p:txBody>
      </p:sp>
    </p:spTree>
    <p:extLst>
      <p:ext uri="{BB962C8B-B14F-4D97-AF65-F5344CB8AC3E}">
        <p14:creationId xmlns:p14="http://schemas.microsoft.com/office/powerpoint/2010/main" val="1047470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73818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4097120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3511024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1079380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9932498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1966647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2392534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3091971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285743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2134788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990754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4210441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D17F42-9C47-483D-8905-5788DF098447}"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1425134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D17F42-9C47-483D-8905-5788DF098447}"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F28792-1233-4BF1-B5D1-A1A56B83AFD0}" type="slidenum">
              <a:rPr lang="zh-CN" altLang="en-US" smtClean="0"/>
              <a:t>‹#›</a:t>
            </a:fld>
            <a:endParaRPr lang="zh-CN" altLang="en-US"/>
          </a:p>
        </p:txBody>
      </p:sp>
    </p:spTree>
    <p:extLst>
      <p:ext uri="{BB962C8B-B14F-4D97-AF65-F5344CB8AC3E}">
        <p14:creationId xmlns:p14="http://schemas.microsoft.com/office/powerpoint/2010/main" val="1323060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023513"/>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989330" y="2984500"/>
            <a:ext cx="10105390" cy="1568450"/>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第十一章    金融企业收入、成本费用及利润的核算</a:t>
            </a:r>
          </a:p>
        </p:txBody>
      </p:sp>
      <p:sp>
        <p:nvSpPr>
          <p:cNvPr id="100" name="文本框 99"/>
          <p:cNvSpPr txBox="1"/>
          <p:nvPr/>
        </p:nvSpPr>
        <p:spPr>
          <a:xfrm>
            <a:off x="220345" y="1839278"/>
            <a:ext cx="5080000" cy="398780"/>
          </a:xfrm>
          <a:prstGeom prst="rect">
            <a:avLst/>
          </a:prstGeom>
          <a:noFill/>
          <a:ln w="9525">
            <a:noFill/>
          </a:ln>
        </p:spPr>
        <p:txBody>
          <a:bodyPr>
            <a:spAutoFit/>
          </a:bodyPr>
          <a:lstStyle/>
          <a:p>
            <a:r>
              <a:rPr sz="2000" b="1">
                <a:solidFill>
                  <a:srgbClr val="000000"/>
                </a:solidFill>
                <a:latin typeface="NEU-BZ-S92" charset="0"/>
                <a:cs typeface="方正书宋_GBK" charset="0"/>
              </a:rPr>
              <a:t>第三编  金融企业损益及财务报告</a:t>
            </a:r>
          </a:p>
        </p:txBody>
      </p:sp>
    </p:spTree>
    <p:extLst>
      <p:ext uri="{BB962C8B-B14F-4D97-AF65-F5344CB8AC3E}">
        <p14:creationId xmlns:p14="http://schemas.microsoft.com/office/powerpoint/2010/main" val="12560935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金融企业成本费用的核算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三、金融企业成本费用的内容</a:t>
            </a:r>
          </a:p>
          <a:p>
            <a:r>
              <a:rPr lang="zh-CN" altLang="en-US" dirty="0"/>
              <a:t>金融企业成本费用是指与业务经营直接有联系的营业支出,主要包括利息支出、金融企业往来支出、手续费及佣金支出、卖出回购证券支出、汇兑损失、赔款支出、业务及管理费用等。</a:t>
            </a:r>
          </a:p>
        </p:txBody>
      </p:sp>
    </p:spTree>
    <p:extLst>
      <p:ext uri="{BB962C8B-B14F-4D97-AF65-F5344CB8AC3E}">
        <p14:creationId xmlns:p14="http://schemas.microsoft.com/office/powerpoint/2010/main" val="281428905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金融企业成本费用的核算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四、金融企业成本费用的核算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(一)利息支出</a:t>
            </a:r>
          </a:p>
          <a:p>
            <a:pPr marL="0" indent="0">
              <a:lnSpc>
                <a:spcPct val="135000"/>
              </a:lnSpc>
              <a:buNone/>
            </a:pPr>
            <a:r>
              <a:rPr lang="zh-CN" altLang="en-US" sz="2200" b="1" dirty="0">
                <a:latin typeface="楷体" panose="02010609060101010101" pitchFamily="49" charset="-122"/>
                <a:ea typeface="楷体" panose="02010609060101010101" pitchFamily="49" charset="-122"/>
              </a:rPr>
              <a:t>(二)金融企业往来支出</a:t>
            </a:r>
          </a:p>
          <a:p>
            <a:pPr marL="0" indent="0">
              <a:lnSpc>
                <a:spcPct val="135000"/>
              </a:lnSpc>
              <a:buNone/>
            </a:pPr>
            <a:r>
              <a:rPr lang="zh-CN" altLang="en-US" sz="2200" b="1" dirty="0">
                <a:latin typeface="楷体" panose="02010609060101010101" pitchFamily="49" charset="-122"/>
                <a:ea typeface="楷体" panose="02010609060101010101" pitchFamily="49" charset="-122"/>
              </a:rPr>
              <a:t>(三)手续费及佣金支出</a:t>
            </a:r>
          </a:p>
          <a:p>
            <a:pPr marL="0" indent="0">
              <a:lnSpc>
                <a:spcPct val="135000"/>
              </a:lnSpc>
              <a:buNone/>
            </a:pPr>
            <a:r>
              <a:rPr lang="zh-CN" altLang="en-US" sz="2200" b="1" dirty="0">
                <a:latin typeface="楷体" panose="02010609060101010101" pitchFamily="49" charset="-122"/>
                <a:ea typeface="楷体" panose="02010609060101010101" pitchFamily="49" charset="-122"/>
              </a:rPr>
              <a:t>(四)业务及管理费用</a:t>
            </a:r>
          </a:p>
        </p:txBody>
      </p:sp>
    </p:spTree>
    <p:extLst>
      <p:ext uri="{BB962C8B-B14F-4D97-AF65-F5344CB8AC3E}">
        <p14:creationId xmlns:p14="http://schemas.microsoft.com/office/powerpoint/2010/main" val="31746213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金融企业利润的核算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一、利润的含义及其组成</a:t>
            </a:r>
          </a:p>
          <a:p>
            <a:pPr marL="0" indent="0">
              <a:lnSpc>
                <a:spcPct val="135000"/>
              </a:lnSpc>
              <a:buNone/>
            </a:pPr>
            <a:r>
              <a:rPr lang="zh-CN" altLang="en-US" sz="2200" b="1" dirty="0">
                <a:latin typeface="楷体" panose="02010609060101010101" pitchFamily="49" charset="-122"/>
                <a:ea typeface="楷体" panose="02010609060101010101" pitchFamily="49" charset="-122"/>
              </a:rPr>
              <a:t>(一)营业利润</a:t>
            </a:r>
          </a:p>
          <a:p>
            <a:pPr marL="0" indent="0">
              <a:lnSpc>
                <a:spcPct val="135000"/>
              </a:lnSpc>
              <a:buNone/>
            </a:pPr>
            <a:r>
              <a:rPr lang="zh-CN" altLang="en-US" sz="2200" b="1" dirty="0">
                <a:latin typeface="楷体" panose="02010609060101010101" pitchFamily="49" charset="-122"/>
                <a:ea typeface="楷体" panose="02010609060101010101" pitchFamily="49" charset="-122"/>
              </a:rPr>
              <a:t>(二)利润总额</a:t>
            </a:r>
          </a:p>
          <a:p>
            <a:pPr marL="0" indent="0">
              <a:lnSpc>
                <a:spcPct val="135000"/>
              </a:lnSpc>
              <a:buNone/>
            </a:pPr>
            <a:r>
              <a:rPr lang="zh-CN" altLang="en-US" sz="2200" b="1" dirty="0">
                <a:latin typeface="楷体" panose="02010609060101010101" pitchFamily="49" charset="-122"/>
                <a:ea typeface="楷体" panose="02010609060101010101" pitchFamily="49" charset="-122"/>
              </a:rPr>
              <a:t>(三)所得税</a:t>
            </a:r>
          </a:p>
          <a:p>
            <a:pPr marL="0" indent="0">
              <a:lnSpc>
                <a:spcPct val="135000"/>
              </a:lnSpc>
              <a:buNone/>
            </a:pPr>
            <a:r>
              <a:rPr lang="zh-CN" altLang="en-US" sz="2200" b="1" dirty="0">
                <a:latin typeface="楷体" panose="02010609060101010101" pitchFamily="49" charset="-122"/>
                <a:ea typeface="楷体" panose="02010609060101010101" pitchFamily="49" charset="-122"/>
              </a:rPr>
              <a:t>(四)净利润</a:t>
            </a:r>
          </a:p>
        </p:txBody>
      </p:sp>
    </p:spTree>
    <p:extLst>
      <p:ext uri="{BB962C8B-B14F-4D97-AF65-F5344CB8AC3E}">
        <p14:creationId xmlns:p14="http://schemas.microsoft.com/office/powerpoint/2010/main" val="12318998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金融企业利润的核算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二、税金及附加的核算</a:t>
            </a:r>
          </a:p>
          <a:p>
            <a:r>
              <a:rPr lang="zh-CN" altLang="en-US" dirty="0"/>
              <a:t>税金及附加是指金融企业在其业务经营过程中按照营业收入的大小向国家税务部门缴纳的税金及附加,包括增值税、城市维护建设税和教育费附加等。</a:t>
            </a:r>
          </a:p>
          <a:p>
            <a:r>
              <a:rPr lang="zh-CN" altLang="en-US" dirty="0"/>
              <a:t>金融企业在核算增值税、城市维护建设税和教育费附加时,应设置“税金及附加”科目。该科目是损益类科目,借方登记各项税金及附加的发生额,在会计期末,将其借方余额转入“本年利润”科目,结转后本科目无余额。金融企业应按税金种类进行明细核算。</a:t>
            </a:r>
          </a:p>
        </p:txBody>
      </p:sp>
    </p:spTree>
    <p:extLst>
      <p:ext uri="{BB962C8B-B14F-4D97-AF65-F5344CB8AC3E}">
        <p14:creationId xmlns:p14="http://schemas.microsoft.com/office/powerpoint/2010/main" val="30287895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金融企业利润的核算</a:t>
            </a:r>
          </a:p>
        </p:txBody>
      </p:sp>
      <p:sp>
        <p:nvSpPr>
          <p:cNvPr id="3" name="内容占位符 2"/>
          <p:cNvSpPr>
            <a:spLocks noGrp="1"/>
          </p:cNvSpPr>
          <p:nvPr>
            <p:ph idx="1"/>
          </p:nvPr>
        </p:nvSpPr>
        <p:spPr/>
        <p:txBody>
          <a:bodyPr>
            <a:normAutofit fontScale="92500" lnSpcReduction="20000"/>
          </a:bodyPr>
          <a:lstStyle/>
          <a:p>
            <a:pPr marL="0" indent="0">
              <a:lnSpc>
                <a:spcPct val="145000"/>
              </a:lnSpc>
              <a:buNone/>
            </a:pPr>
            <a:r>
              <a:rPr lang="zh-CN" altLang="en-US" sz="2800" b="1" dirty="0">
                <a:latin typeface="黑体" panose="02010609060101010101" pitchFamily="49" charset="-122"/>
                <a:ea typeface="黑体" panose="02010609060101010101" pitchFamily="49" charset="-122"/>
              </a:rPr>
              <a:t>三、营业外收支的核算</a:t>
            </a:r>
          </a:p>
          <a:p>
            <a:pPr marL="0" indent="0">
              <a:lnSpc>
                <a:spcPct val="145000"/>
              </a:lnSpc>
              <a:buNone/>
            </a:pPr>
            <a:r>
              <a:rPr lang="zh-CN" altLang="en-US" sz="2400" b="1" dirty="0">
                <a:latin typeface="楷体" panose="02010609060101010101" pitchFamily="49" charset="-122"/>
                <a:ea typeface="楷体" panose="02010609060101010101" pitchFamily="49" charset="-122"/>
              </a:rPr>
              <a:t>(一)营业外收入</a:t>
            </a:r>
          </a:p>
          <a:p>
            <a:r>
              <a:rPr lang="zh-CN" altLang="en-US" sz="1900" dirty="0"/>
              <a:t>1.固定资产盘盈和出售净收益</a:t>
            </a:r>
          </a:p>
          <a:p>
            <a:r>
              <a:rPr lang="zh-CN" altLang="en-US" sz="1900" dirty="0"/>
              <a:t>2.出纳长款收入</a:t>
            </a:r>
          </a:p>
          <a:p>
            <a:r>
              <a:rPr lang="zh-CN" altLang="en-US" sz="1900" dirty="0"/>
              <a:t>3.罚没、罚款收入</a:t>
            </a:r>
          </a:p>
          <a:p>
            <a:r>
              <a:rPr lang="zh-CN" altLang="en-US" sz="1900" dirty="0"/>
              <a:t>4.无法支付的应付款项</a:t>
            </a:r>
          </a:p>
          <a:p>
            <a:pPr marL="0" indent="0">
              <a:lnSpc>
                <a:spcPct val="145000"/>
              </a:lnSpc>
              <a:spcBef>
                <a:spcPts val="1200"/>
              </a:spcBef>
              <a:buNone/>
            </a:pPr>
            <a:r>
              <a:rPr lang="zh-CN" altLang="en-US" sz="2400" b="1" dirty="0">
                <a:latin typeface="楷体" panose="02010609060101010101" pitchFamily="49" charset="-122"/>
                <a:ea typeface="楷体" panose="02010609060101010101" pitchFamily="49" charset="-122"/>
              </a:rPr>
              <a:t>(二)营业外支出</a:t>
            </a:r>
          </a:p>
          <a:p>
            <a:r>
              <a:rPr lang="zh-CN" altLang="en-US" sz="1900" dirty="0"/>
              <a:t>1.固定资产盘亏、损毁、报废和出售净损失</a:t>
            </a:r>
          </a:p>
          <a:p>
            <a:r>
              <a:rPr lang="zh-CN" altLang="en-US" sz="1900" dirty="0"/>
              <a:t>2.出纳短款</a:t>
            </a:r>
          </a:p>
          <a:p>
            <a:r>
              <a:rPr lang="zh-CN" altLang="en-US" sz="1900" dirty="0"/>
              <a:t>3.非常损失</a:t>
            </a:r>
          </a:p>
          <a:p>
            <a:r>
              <a:rPr lang="zh-CN" altLang="en-US" sz="1900" dirty="0"/>
              <a:t>4.捐赠支出</a:t>
            </a:r>
          </a:p>
          <a:p>
            <a:r>
              <a:rPr lang="zh-CN" altLang="en-US" sz="1900" dirty="0"/>
              <a:t>5.违约和赔偿支出</a:t>
            </a:r>
          </a:p>
        </p:txBody>
      </p:sp>
    </p:spTree>
    <p:extLst>
      <p:ext uri="{BB962C8B-B14F-4D97-AF65-F5344CB8AC3E}">
        <p14:creationId xmlns:p14="http://schemas.microsoft.com/office/powerpoint/2010/main" val="204219147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金融企业利润的核算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四、资产减值损失的核算</a:t>
            </a:r>
          </a:p>
          <a:p>
            <a:r>
              <a:rPr lang="zh-CN" altLang="en-US" dirty="0"/>
              <a:t>根据会计准则和企业会计制度的规定,金融企业应当定期检查各项资产,根据谨慎性原则的要求,合理预计各项资产可能发生的损失,并计提资产减值准备。根据现行的会计制度的要求,金融企业应当提取以下资产减值准备:坏账准备、贷款损失准备、固定资产减值准备、长期股权投资减值准备、可供出售金融资产减值准备、持有至到期金融资产减值准备、无形资产减值准备、抵债资产减值准备和在建工程减值准备。</a:t>
            </a:r>
          </a:p>
          <a:p>
            <a:r>
              <a:rPr lang="zh-CN" altLang="en-US" dirty="0"/>
              <a:t>金融企业应当合理计提资产减值准备,但不得设立秘密准备。如果有确凿证据显示金融企业设立了秘密准备,应当作为重大会计差错予以更正,并在会计报表附注中说明事项的性质、调整金额,以及差错对金融企业当期财务状况和经营成果的影响。</a:t>
            </a:r>
          </a:p>
          <a:p>
            <a:r>
              <a:rPr lang="zh-CN" altLang="en-US" dirty="0"/>
              <a:t>金融企业设置“资产减值损失”科目,核算金融企业根据资产减值准则计提的各项资产减值准备所形成的损失。该科目应按照资产减值损失项目进行明细核算。</a:t>
            </a:r>
          </a:p>
        </p:txBody>
      </p:sp>
    </p:spTree>
    <p:extLst>
      <p:ext uri="{BB962C8B-B14F-4D97-AF65-F5344CB8AC3E}">
        <p14:creationId xmlns:p14="http://schemas.microsoft.com/office/powerpoint/2010/main" val="378459535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金融企业利润的核算</a:t>
            </a:r>
          </a:p>
        </p:txBody>
      </p:sp>
      <p:sp>
        <p:nvSpPr>
          <p:cNvPr id="3" name="内容占位符 2"/>
          <p:cNvSpPr>
            <a:spLocks noGrp="1"/>
          </p:cNvSpPr>
          <p:nvPr>
            <p:ph idx="1"/>
          </p:nvPr>
        </p:nvSpPr>
        <p:spPr/>
        <p:txBody>
          <a:bodyPr>
            <a:normAutofit/>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五、所得税费用的核算</a:t>
            </a:r>
          </a:p>
          <a:p>
            <a:r>
              <a:rPr lang="zh-CN" altLang="en-US" dirty="0"/>
              <a:t>所得税费用是应计入当期损益的所得税,它是根据当期的会计利润总额按照税法的规定予以调整以后,按适用税率计算得出的,通过“所得税费用”科目进行核算。该科目的借方登记当期的所得税费用,期末转入“本年利润”科目。</a:t>
            </a:r>
          </a:p>
          <a:p>
            <a:r>
              <a:rPr lang="zh-CN" altLang="en-US" dirty="0"/>
              <a:t>新会计准则要求采用纳税影响会计法核算所得税费用,规定只能采用纳税影响会计法下的资产负债表债务法进行核算。</a:t>
            </a:r>
          </a:p>
          <a:p>
            <a:endParaRPr lang="zh-CN" altLang="en-US" dirty="0"/>
          </a:p>
          <a:p>
            <a:pPr marL="0" indent="0">
              <a:lnSpc>
                <a:spcPct val="135000"/>
              </a:lnSpc>
              <a:buNone/>
            </a:pPr>
            <a:r>
              <a:rPr lang="zh-CN" altLang="en-US" sz="2600" b="1" dirty="0">
                <a:latin typeface="黑体" panose="02010609060101010101" pitchFamily="49" charset="-122"/>
                <a:ea typeface="黑体" panose="02010609060101010101" pitchFamily="49" charset="-122"/>
              </a:rPr>
              <a:t>六、期末利润的结转</a:t>
            </a:r>
          </a:p>
          <a:p>
            <a:r>
              <a:rPr lang="zh-CN" altLang="en-US" dirty="0"/>
              <a:t>金融企业应于会计期末将实现的利润或亏损通过“本年利润”科目进行核算。将各项收入类科目的余额转入“本年利润”科目的贷方;将各项成本费用类科目的余额转入“本年利润”科目的借方;如果该科目的期末余额在贷方则表示盈利,在借方则表示亏损。</a:t>
            </a:r>
          </a:p>
        </p:txBody>
      </p:sp>
    </p:spTree>
    <p:extLst>
      <p:ext uri="{BB962C8B-B14F-4D97-AF65-F5344CB8AC3E}">
        <p14:creationId xmlns:p14="http://schemas.microsoft.com/office/powerpoint/2010/main" val="380090585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金融企业利润分配的核算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一、利润分配的顺序和原则</a:t>
            </a:r>
          </a:p>
          <a:p>
            <a:r>
              <a:rPr lang="zh-CN" altLang="en-US" dirty="0"/>
              <a:t>金融企业本年实现净利润(减弥补亏损,下同),应当按照提取法定盈余公积金、提取一般准备金、向投资者分配利润的顺序进行分配。</a:t>
            </a:r>
          </a:p>
          <a:p>
            <a:r>
              <a:rPr lang="zh-CN" altLang="en-US" dirty="0"/>
              <a:t>资本充足率、偿付能力充足率、净资本负债率未达到有关法律、行政法规规定标准的,不得向投资者分配利润。</a:t>
            </a:r>
          </a:p>
          <a:p>
            <a:r>
              <a:rPr lang="zh-CN" altLang="en-US" dirty="0"/>
              <a:t>任意盈余公积金按照公司章程或者股东(大)会决议提取和使用。</a:t>
            </a:r>
          </a:p>
          <a:p>
            <a:r>
              <a:rPr lang="zh-CN" altLang="en-US" dirty="0"/>
              <a:t>经股东(大)会决议,金融企业可以用法定盈余公积金和任意盈余公积金弥补亏损或者转增资本。法定盈余公积金转为资本时,所留存的该项公积金不得少于转增前金融企业注册资本的25%。</a:t>
            </a:r>
          </a:p>
        </p:txBody>
      </p:sp>
    </p:spTree>
    <p:extLst>
      <p:ext uri="{BB962C8B-B14F-4D97-AF65-F5344CB8AC3E}">
        <p14:creationId xmlns:p14="http://schemas.microsoft.com/office/powerpoint/2010/main" val="179124866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金融企业利润分配的核算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二、利润分配的核算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(一)提取盈余公积</a:t>
            </a:r>
          </a:p>
          <a:p>
            <a:pPr marL="0" indent="0">
              <a:lnSpc>
                <a:spcPct val="135000"/>
              </a:lnSpc>
              <a:buNone/>
            </a:pPr>
            <a:r>
              <a:rPr lang="zh-CN" altLang="en-US" sz="2200" b="1" dirty="0">
                <a:latin typeface="楷体" panose="02010609060101010101" pitchFamily="49" charset="-122"/>
                <a:ea typeface="楷体" panose="02010609060101010101" pitchFamily="49" charset="-122"/>
              </a:rPr>
              <a:t>(二)提取一般风险准备金</a:t>
            </a:r>
          </a:p>
          <a:p>
            <a:pPr marL="0" indent="0">
              <a:lnSpc>
                <a:spcPct val="135000"/>
              </a:lnSpc>
              <a:buNone/>
            </a:pPr>
            <a:r>
              <a:rPr lang="zh-CN" altLang="en-US" sz="2200" b="1" dirty="0">
                <a:latin typeface="楷体" panose="02010609060101010101" pitchFamily="49" charset="-122"/>
                <a:ea typeface="楷体" panose="02010609060101010101" pitchFamily="49" charset="-122"/>
              </a:rPr>
              <a:t>(三)向投资者分配利润</a:t>
            </a:r>
          </a:p>
        </p:txBody>
      </p:sp>
    </p:spTree>
    <p:extLst>
      <p:ext uri="{BB962C8B-B14F-4D97-AF65-F5344CB8AC3E}">
        <p14:creationId xmlns:p14="http://schemas.microsoft.com/office/powerpoint/2010/main" val="2221325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39975" y="2049145"/>
            <a:ext cx="6194425" cy="3342640"/>
            <a:chOff x="3685" y="3227"/>
            <a:chExt cx="9755" cy="5264"/>
          </a:xfrm>
        </p:grpSpPr>
        <p:grpSp>
          <p:nvGrpSpPr>
            <p:cNvPr id="16387" name="组合 16386"/>
            <p:cNvGrpSpPr/>
            <p:nvPr/>
          </p:nvGrpSpPr>
          <p:grpSpPr>
            <a:xfrm>
              <a:off x="3685" y="3227"/>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金融企业收入的核算</a:t>
                </a:r>
              </a:p>
            </p:txBody>
          </p:sp>
        </p:grpSp>
        <p:grpSp>
          <p:nvGrpSpPr>
            <p:cNvPr id="16395" name="组合 16394"/>
            <p:cNvGrpSpPr/>
            <p:nvPr/>
          </p:nvGrpSpPr>
          <p:grpSpPr>
            <a:xfrm>
              <a:off x="3685" y="4667"/>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金融企业成本费用的核算</a:t>
                </a:r>
              </a:p>
            </p:txBody>
          </p:sp>
        </p:grpSp>
        <p:grpSp>
          <p:nvGrpSpPr>
            <p:cNvPr id="16403" name="组合 16402"/>
            <p:cNvGrpSpPr/>
            <p:nvPr/>
          </p:nvGrpSpPr>
          <p:grpSpPr>
            <a:xfrm>
              <a:off x="3685" y="6072"/>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金融企业利润的核算</a:t>
                </a:r>
              </a:p>
            </p:txBody>
          </p:sp>
        </p:grpSp>
        <p:grpSp>
          <p:nvGrpSpPr>
            <p:cNvPr id="3" name="组合 2"/>
            <p:cNvGrpSpPr/>
            <p:nvPr/>
          </p:nvGrpSpPr>
          <p:grpSpPr>
            <a:xfrm>
              <a:off x="3694" y="7445"/>
              <a:ext cx="9747" cy="1047"/>
              <a:chOff x="0" y="0"/>
              <a:chExt cx="3408" cy="419"/>
            </a:xfrm>
          </p:grpSpPr>
          <p:grpSp>
            <p:nvGrpSpPr>
              <p:cNvPr id="4" name="组合 3"/>
              <p:cNvGrpSpPr/>
              <p:nvPr/>
            </p:nvGrpSpPr>
            <p:grpSpPr>
              <a:xfrm>
                <a:off x="0" y="0"/>
                <a:ext cx="480" cy="419"/>
                <a:chOff x="0" y="0"/>
                <a:chExt cx="1549" cy="1351"/>
              </a:xfrm>
            </p:grpSpPr>
            <p:sp>
              <p:nvSpPr>
                <p:cNvPr id="5"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6"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7"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8"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9"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第四节  金融企业利润分配的核算</a:t>
                </a:r>
              </a:p>
            </p:txBody>
          </p:sp>
        </p:grpSp>
      </p:grpSp>
      <p:sp>
        <p:nvSpPr>
          <p:cNvPr id="11" name="标题 10"/>
          <p:cNvSpPr>
            <a:spLocks noGrp="1"/>
          </p:cNvSpPr>
          <p:nvPr>
            <p:ph type="title"/>
          </p:nvPr>
        </p:nvSpPr>
        <p:spPr/>
        <p:txBody>
          <a:bodyPr/>
          <a:lstStyle/>
          <a:p>
            <a:r>
              <a:rPr lang="zh-CN" altLang="en-US" sz="3200"/>
              <a:t>目录</a:t>
            </a:r>
          </a:p>
        </p:txBody>
      </p:sp>
    </p:spTree>
    <p:extLst>
      <p:ext uri="{BB962C8B-B14F-4D97-AF65-F5344CB8AC3E}">
        <p14:creationId xmlns:p14="http://schemas.microsoft.com/office/powerpoint/2010/main" val="26053011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金融企业收入的核算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一、收入的概述</a:t>
            </a:r>
          </a:p>
          <a:p>
            <a:pPr marL="0" indent="0">
              <a:lnSpc>
                <a:spcPct val="135000"/>
              </a:lnSpc>
              <a:buNone/>
            </a:pPr>
            <a:r>
              <a:rPr lang="zh-CN" altLang="en-US" sz="2200" b="1" dirty="0">
                <a:latin typeface="楷体" panose="02010609060101010101" pitchFamily="49" charset="-122"/>
                <a:ea typeface="楷体" panose="02010609060101010101" pitchFamily="49" charset="-122"/>
              </a:rPr>
              <a:t>(一)收入的定义</a:t>
            </a:r>
          </a:p>
          <a:p>
            <a:r>
              <a:rPr lang="zh-CN" altLang="en-US" dirty="0"/>
              <a:t>金融企业收入是指金融企业在日常活动中形成的、会导致所有者权益增加的、与所有者投入资本无关的经济利益的总流入。其中,日常活动是指金融企业为完成其经营目标所从事的经常性活动以及与之相关的活动,如商业银行对外贷款、租赁公司出租资产、保险公司签发保单等,均属于金融企业的日常活动。</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(二)收入的特征</a:t>
            </a:r>
          </a:p>
          <a:p>
            <a:r>
              <a:rPr lang="zh-CN" altLang="en-US" dirty="0"/>
              <a:t>(1)收入是从金融企业的日常活动中产生,而不是从偶发的交易或事项中产生的。</a:t>
            </a:r>
          </a:p>
          <a:p>
            <a:r>
              <a:rPr lang="zh-CN" altLang="en-US" dirty="0"/>
              <a:t>(2)收入只包括本金融企业经济利益的流入,不包括为第三方或者为客户代收的款项,如金融企业办理委托贷款业务向借款企业收取的利息,应归属为委托方的收入,而不是金融企业的利息收入。</a:t>
            </a:r>
          </a:p>
          <a:p>
            <a:r>
              <a:rPr lang="zh-CN" altLang="en-US" dirty="0"/>
              <a:t>(3)收入是金融企业取得经营利润的主要来源,能增加金融企业的所有者权益。</a:t>
            </a:r>
          </a:p>
        </p:txBody>
      </p:sp>
    </p:spTree>
    <p:extLst>
      <p:ext uri="{BB962C8B-B14F-4D97-AF65-F5344CB8AC3E}">
        <p14:creationId xmlns:p14="http://schemas.microsoft.com/office/powerpoint/2010/main" val="21863759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金融企业收入的核算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二、收入的内容</a:t>
            </a:r>
          </a:p>
          <a:p>
            <a:r>
              <a:rPr lang="zh-CN" altLang="en-US" dirty="0"/>
              <a:t>金融企业的业务具有一定的特殊性</a:t>
            </a:r>
            <a:r>
              <a:rPr lang="zh-CN" altLang="en-US" dirty="0" smtClean="0"/>
              <a:t>。</a:t>
            </a:r>
            <a:endParaRPr lang="en-US" altLang="zh-CN" dirty="0" smtClean="0"/>
          </a:p>
          <a:p>
            <a:r>
              <a:rPr lang="zh-CN" altLang="en-US" dirty="0" smtClean="0"/>
              <a:t>按照</a:t>
            </a:r>
            <a:r>
              <a:rPr lang="zh-CN" altLang="en-US" dirty="0"/>
              <a:t>收入所反映的内容,可以把收入分为利息收入、金融企业往来收入、手续费及佣金收入、保费收入、投资收益、证券发行差价收入、证券自营差价收入、买入返售证券收入、汇兑收益和其他业务收入等。</a:t>
            </a:r>
          </a:p>
        </p:txBody>
      </p:sp>
    </p:spTree>
    <p:extLst>
      <p:ext uri="{BB962C8B-B14F-4D97-AF65-F5344CB8AC3E}">
        <p14:creationId xmlns:p14="http://schemas.microsoft.com/office/powerpoint/2010/main" val="18768768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金融企业收入的核算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三、收入的确认条件</a:t>
            </a:r>
          </a:p>
          <a:p>
            <a:r>
              <a:rPr lang="zh-CN" altLang="en-US" dirty="0"/>
              <a:t>(1)与交易相关的经济利益能够流入金融企业。只有当与交易相关的经济利益能够流入金融企业时,才能够确认收入。金融企业应根据客户的信用状况、以往的经验、双方达成的协议和其他方面的信息来判断经济利益是否能够流入,如果流入的可能性不大,即使满足其他条件,也不应当确认与该交易相关的收入。</a:t>
            </a:r>
          </a:p>
          <a:p>
            <a:r>
              <a:rPr lang="zh-CN" altLang="en-US" dirty="0"/>
              <a:t>(2)收入的金额能够可靠地计量。能够可靠地计量是金融企业收入确认的基本前提,当收入的金额能够可靠地计量时,金融企业才能进行确认;如果取得的利益不能用货币金额可靠计量,则不能确认。</a:t>
            </a:r>
          </a:p>
        </p:txBody>
      </p:sp>
    </p:spTree>
    <p:extLst>
      <p:ext uri="{BB962C8B-B14F-4D97-AF65-F5344CB8AC3E}">
        <p14:creationId xmlns:p14="http://schemas.microsoft.com/office/powerpoint/2010/main" val="28994003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金融企业收入的核算</a:t>
            </a:r>
          </a:p>
        </p:txBody>
      </p:sp>
      <p:sp>
        <p:nvSpPr>
          <p:cNvPr id="3" name="内容占位符 2"/>
          <p:cNvSpPr>
            <a:spLocks noGrp="1"/>
          </p:cNvSpPr>
          <p:nvPr>
            <p:ph idx="1"/>
          </p:nvPr>
        </p:nvSpPr>
        <p:spPr/>
        <p:txBody>
          <a:bodyPr>
            <a:normAutofit/>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四、收入的核算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(一)利息收入</a:t>
            </a:r>
          </a:p>
          <a:p>
            <a:pPr marL="0" indent="0">
              <a:lnSpc>
                <a:spcPct val="135000"/>
              </a:lnSpc>
              <a:buNone/>
            </a:pPr>
            <a:r>
              <a:rPr lang="zh-CN" altLang="en-US" sz="2200" b="1" dirty="0">
                <a:latin typeface="楷体" panose="02010609060101010101" pitchFamily="49" charset="-122"/>
                <a:ea typeface="楷体" panose="02010609060101010101" pitchFamily="49" charset="-122"/>
              </a:rPr>
              <a:t>(二)金融企业往来收入</a:t>
            </a:r>
          </a:p>
          <a:p>
            <a:pPr marL="0" indent="0">
              <a:lnSpc>
                <a:spcPct val="135000"/>
              </a:lnSpc>
              <a:buNone/>
            </a:pPr>
            <a:r>
              <a:rPr lang="zh-CN" altLang="en-US" sz="2200" b="1" dirty="0">
                <a:latin typeface="楷体" panose="02010609060101010101" pitchFamily="49" charset="-122"/>
                <a:ea typeface="楷体" panose="02010609060101010101" pitchFamily="49" charset="-122"/>
              </a:rPr>
              <a:t>(三)手续费及佣金收入</a:t>
            </a:r>
          </a:p>
          <a:p>
            <a:pPr marL="0" indent="0">
              <a:lnSpc>
                <a:spcPct val="135000"/>
              </a:lnSpc>
              <a:buNone/>
            </a:pPr>
            <a:r>
              <a:rPr lang="zh-CN" altLang="en-US" sz="2200" b="1" dirty="0">
                <a:latin typeface="楷体" panose="02010609060101010101" pitchFamily="49" charset="-122"/>
                <a:ea typeface="楷体" panose="02010609060101010101" pitchFamily="49" charset="-122"/>
              </a:rPr>
              <a:t>(四)保费收入</a:t>
            </a:r>
          </a:p>
          <a:p>
            <a:pPr marL="0" indent="0">
              <a:lnSpc>
                <a:spcPct val="135000"/>
              </a:lnSpc>
              <a:buNone/>
            </a:pPr>
            <a:r>
              <a:rPr lang="zh-CN" altLang="en-US" sz="2200" b="1" dirty="0">
                <a:latin typeface="楷体" panose="02010609060101010101" pitchFamily="49" charset="-122"/>
                <a:ea typeface="楷体" panose="02010609060101010101" pitchFamily="49" charset="-122"/>
              </a:rPr>
              <a:t>(五)汇兑收益</a:t>
            </a:r>
          </a:p>
          <a:p>
            <a:pPr marL="0" indent="0">
              <a:lnSpc>
                <a:spcPct val="135000"/>
              </a:lnSpc>
              <a:buNone/>
            </a:pPr>
            <a:r>
              <a:rPr lang="zh-CN" altLang="en-US" sz="2200" b="1" dirty="0">
                <a:latin typeface="楷体" panose="02010609060101010101" pitchFamily="49" charset="-122"/>
                <a:ea typeface="楷体" panose="02010609060101010101" pitchFamily="49" charset="-122"/>
              </a:rPr>
              <a:t>(六)其他业务收入</a:t>
            </a:r>
          </a:p>
        </p:txBody>
      </p:sp>
    </p:spTree>
    <p:extLst>
      <p:ext uri="{BB962C8B-B14F-4D97-AF65-F5344CB8AC3E}">
        <p14:creationId xmlns:p14="http://schemas.microsoft.com/office/powerpoint/2010/main" val="2074072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金融企业成本费用的核算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一、成本费用概述</a:t>
            </a:r>
          </a:p>
          <a:p>
            <a:r>
              <a:rPr lang="zh-CN" altLang="en-US" dirty="0"/>
              <a:t>金融企业的成本是指金融企业在从事业务经营过程中与业务经营有关的耗费与支出,金融企业在从事业务经营过程中,不仅大量吸收资金而相应地支付利息,而且需要支付业务经营和管理人员的工资等项费用,同时耗费一定的物品,所有这些耗费以货币价值形式表现出来,共同构成了成本和费用。</a:t>
            </a:r>
          </a:p>
          <a:p>
            <a:r>
              <a:rPr lang="zh-CN" altLang="en-US" dirty="0"/>
              <a:t>金融企业的成本反映的是金融企业为经营而必须耗费的货币支出,是计算金融企业经营成果的基础。只有与金融企业业务经营活动有关的各项支出,才能计入成本;与金融企业业务经营活动无关的各项支出,不能计入成本。要正确区分成本与费用的开支范围,是加强金融企业财务管理的重要内容,也是正确进行财务收支核算、真实反映金融企业成本的主要方面。</a:t>
            </a:r>
          </a:p>
        </p:txBody>
      </p:sp>
    </p:spTree>
    <p:extLst>
      <p:ext uri="{BB962C8B-B14F-4D97-AF65-F5344CB8AC3E}">
        <p14:creationId xmlns:p14="http://schemas.microsoft.com/office/powerpoint/2010/main" val="39028115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金融企业成本费用的核算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二、成本费用的确认</a:t>
            </a:r>
          </a:p>
          <a:p>
            <a:pPr marL="0" indent="0">
              <a:lnSpc>
                <a:spcPct val="135000"/>
              </a:lnSpc>
              <a:buNone/>
            </a:pPr>
            <a:r>
              <a:rPr lang="zh-CN" altLang="en-US" sz="2200" b="1" dirty="0">
                <a:latin typeface="楷体" panose="02010609060101010101" pitchFamily="49" charset="-122"/>
                <a:ea typeface="楷体" panose="02010609060101010101" pitchFamily="49" charset="-122"/>
              </a:rPr>
              <a:t>(一)成本费用确认的基本原则</a:t>
            </a:r>
          </a:p>
          <a:p>
            <a:r>
              <a:rPr lang="zh-CN" altLang="en-US" dirty="0"/>
              <a:t>1.划分收益性支出与资本性支出原则</a:t>
            </a:r>
          </a:p>
          <a:p>
            <a:r>
              <a:rPr lang="zh-CN" altLang="en-US" dirty="0"/>
              <a:t>2.权责发生制原则</a:t>
            </a:r>
          </a:p>
          <a:p>
            <a:r>
              <a:rPr lang="zh-CN" altLang="en-US" dirty="0"/>
              <a:t>3.配比原则</a:t>
            </a:r>
          </a:p>
          <a:p>
            <a:endParaRPr lang="zh-CN" altLang="en-US" dirty="0"/>
          </a:p>
        </p:txBody>
      </p:sp>
    </p:spTree>
    <p:extLst>
      <p:ext uri="{BB962C8B-B14F-4D97-AF65-F5344CB8AC3E}">
        <p14:creationId xmlns:p14="http://schemas.microsoft.com/office/powerpoint/2010/main" val="2007878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金融企业成本费用的核算</a:t>
            </a:r>
          </a:p>
        </p:txBody>
      </p:sp>
      <p:sp>
        <p:nvSpPr>
          <p:cNvPr id="3" name="内容占位符 2"/>
          <p:cNvSpPr>
            <a:spLocks noGrp="1"/>
          </p:cNvSpPr>
          <p:nvPr>
            <p:ph idx="1"/>
          </p:nvPr>
        </p:nvSpPr>
        <p:spPr/>
        <p:txBody>
          <a:bodyPr/>
          <a:lstStyle/>
          <a:p>
            <a:pPr marL="0" indent="0">
              <a:lnSpc>
                <a:spcPct val="135000"/>
              </a:lnSpc>
              <a:buNone/>
            </a:pPr>
            <a:r>
              <a:rPr lang="zh-CN" altLang="en-US" sz="2200" b="1" dirty="0">
                <a:latin typeface="楷体" panose="02010609060101010101" pitchFamily="49" charset="-122"/>
                <a:ea typeface="楷体" panose="02010609060101010101" pitchFamily="49" charset="-122"/>
                <a:sym typeface="+mn-ea"/>
              </a:rPr>
              <a:t>(二)成本核算应注意问题</a:t>
            </a:r>
          </a:p>
          <a:p>
            <a:r>
              <a:rPr lang="zh-CN" altLang="en-US" dirty="0"/>
              <a:t>(1)必须严格按照财务制度的规定如实反映成本支出,不得随意摊提费用和擅自提高开支标准,扩大开支范围,以便正确地计算本期损益,保证经营成果的真实性。</a:t>
            </a:r>
          </a:p>
          <a:p>
            <a:r>
              <a:rPr lang="zh-CN" altLang="en-US" dirty="0"/>
              <a:t>(2)划清成本界限,正确计算成本。在成本核算中必须划清以下界限:一是本期成本与下期成本的界限,不得提前或者延后列支;二是划清成本支出与营业外支出的界限,不属于成本开支范围的不得列入成本,属于成本开支范围的也不得作为营业外支出。</a:t>
            </a:r>
          </a:p>
          <a:p>
            <a:r>
              <a:rPr lang="zh-CN" altLang="en-US" dirty="0"/>
              <a:t>(3)金融企业的成本核算,应当以季(月)、年为计算期。同一计算期内,核算成本和营业收入的起止日期、计算范围和口径应当一致。</a:t>
            </a:r>
          </a:p>
          <a:p>
            <a:r>
              <a:rPr lang="zh-CN" altLang="en-US" dirty="0"/>
              <a:t>除国家规定的专用账户外,金融企业每一独立核算单位分币种只能设立一个费用存款专户,除税金及附加、折旧、资产摊销、准备金和坏账损失以外的各项费用,应当从费用专户中开支。</a:t>
            </a:r>
          </a:p>
        </p:txBody>
      </p:sp>
    </p:spTree>
    <p:extLst>
      <p:ext uri="{BB962C8B-B14F-4D97-AF65-F5344CB8AC3E}">
        <p14:creationId xmlns:p14="http://schemas.microsoft.com/office/powerpoint/2010/main" val="419222455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1877</Words>
  <Application>Microsoft Office PowerPoint</Application>
  <PresentationFormat>宽屏</PresentationFormat>
  <Paragraphs>102</Paragraphs>
  <Slides>18</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NEU-BZ-S92</vt:lpstr>
      <vt:lpstr>方正书宋_GBK</vt:lpstr>
      <vt:lpstr>方正宋黑简体</vt:lpstr>
      <vt:lpstr>黑体</vt:lpstr>
      <vt:lpstr>楷体</vt:lpstr>
      <vt:lpstr>宋体</vt:lpstr>
      <vt:lpstr>Arial</vt:lpstr>
      <vt:lpstr>Calibri</vt:lpstr>
      <vt:lpstr>Calibri Light</vt:lpstr>
      <vt:lpstr>Office 主题</vt:lpstr>
      <vt:lpstr>1_Office 主题</vt:lpstr>
      <vt:lpstr>PowerPoint 演示文稿</vt:lpstr>
      <vt:lpstr>目录</vt:lpstr>
      <vt:lpstr>第一节  金融企业收入的核算</vt:lpstr>
      <vt:lpstr>第一节  金融企业收入的核算</vt:lpstr>
      <vt:lpstr>第一节  金融企业收入的核算</vt:lpstr>
      <vt:lpstr>第一节  金融企业收入的核算</vt:lpstr>
      <vt:lpstr>第二节  金融企业成本费用的核算</vt:lpstr>
      <vt:lpstr>第二节  金融企业成本费用的核算</vt:lpstr>
      <vt:lpstr>第二节  金融企业成本费用的核算</vt:lpstr>
      <vt:lpstr>第二节  金融企业成本费用的核算</vt:lpstr>
      <vt:lpstr>第二节  金融企业成本费用的核算</vt:lpstr>
      <vt:lpstr>第三节  金融企业利润的核算</vt:lpstr>
      <vt:lpstr>第三节  金融企业利润的核算</vt:lpstr>
      <vt:lpstr>第三节  金融企业利润的核算</vt:lpstr>
      <vt:lpstr>第三节  金融企业利润的核算</vt:lpstr>
      <vt:lpstr>第三节  金融企业利润的核算</vt:lpstr>
      <vt:lpstr>第四节  金融企业利润分配的核算</vt:lpstr>
      <vt:lpstr>第四节  金融企业利润分配的核算</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2020-08-19T01:08:26Z</dcterms:created>
  <dcterms:modified xsi:type="dcterms:W3CDTF">2020-12-27T07:47:36Z</dcterms:modified>
</cp:coreProperties>
</file>