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5" d="100"/>
          <a:sy n="75" d="100"/>
        </p:scale>
        <p:origin x="54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heme" Target="theme/theme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viewProps" Target="viewProps.xml"/><Relationship Id="rId2" Type="http://schemas.openxmlformats.org/officeDocument/2006/relationships/slideMaster" Target="slideMasters/slideMaster2.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1481ACE-AD26-4700-BEBE-999109CA820D}"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76EBF6-E727-4D9C-86EA-07C9B40AA223}" type="slidenum">
              <a:rPr lang="zh-CN" altLang="en-US" smtClean="0"/>
              <a:t>‹#›</a:t>
            </a:fld>
            <a:endParaRPr lang="zh-CN" altLang="en-US"/>
          </a:p>
        </p:txBody>
      </p:sp>
    </p:spTree>
    <p:extLst>
      <p:ext uri="{BB962C8B-B14F-4D97-AF65-F5344CB8AC3E}">
        <p14:creationId xmlns:p14="http://schemas.microsoft.com/office/powerpoint/2010/main" val="229466144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1481ACE-AD26-4700-BEBE-999109CA820D}"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76EBF6-E727-4D9C-86EA-07C9B40AA223}" type="slidenum">
              <a:rPr lang="zh-CN" altLang="en-US" smtClean="0"/>
              <a:t>‹#›</a:t>
            </a:fld>
            <a:endParaRPr lang="zh-CN" altLang="en-US"/>
          </a:p>
        </p:txBody>
      </p:sp>
    </p:spTree>
    <p:extLst>
      <p:ext uri="{BB962C8B-B14F-4D97-AF65-F5344CB8AC3E}">
        <p14:creationId xmlns:p14="http://schemas.microsoft.com/office/powerpoint/2010/main" val="65932532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1481ACE-AD26-4700-BEBE-999109CA820D}"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76EBF6-E727-4D9C-86EA-07C9B40AA223}" type="slidenum">
              <a:rPr lang="zh-CN" altLang="en-US" smtClean="0"/>
              <a:t>‹#›</a:t>
            </a:fld>
            <a:endParaRPr lang="zh-CN" altLang="en-US"/>
          </a:p>
        </p:txBody>
      </p:sp>
    </p:spTree>
    <p:extLst>
      <p:ext uri="{BB962C8B-B14F-4D97-AF65-F5344CB8AC3E}">
        <p14:creationId xmlns:p14="http://schemas.microsoft.com/office/powerpoint/2010/main" val="221996561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2B94256-4E80-4490-80C5-A140875F971E}" type="datetime1">
              <a:rPr lang="zh-CN" altLang="en-US" smtClean="0">
                <a:solidFill>
                  <a:prstClr val="black">
                    <a:tint val="75000"/>
                  </a:prstClr>
                </a:solidFill>
              </a:rPr>
              <a:pPr/>
              <a:t>2024/6/2</a:t>
            </a:fld>
            <a:endParaRPr lang="zh-CN" altLang="en-US" dirty="0">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dirty="0">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
        <p:nvSpPr>
          <p:cNvPr id="5" name="标题 1"/>
          <p:cNvSpPr>
            <a:spLocks noGrp="1"/>
          </p:cNvSpPr>
          <p:nvPr>
            <p:ph type="title"/>
          </p:nvPr>
        </p:nvSpPr>
        <p:spPr>
          <a:xfrm>
            <a:off x="2075542" y="205740"/>
            <a:ext cx="10116457" cy="848360"/>
          </a:xfrm>
        </p:spPr>
        <p:txBody>
          <a:bodyPr>
            <a:noAutofit/>
          </a:bodyPr>
          <a:lstStyle>
            <a:lvl1pPr algn="l">
              <a:defRPr sz="2400" b="1">
                <a:solidFill>
                  <a:schemeClr val="tx1"/>
                </a:solidFill>
                <a:effectLst/>
                <a:latin typeface="等线" panose="02010600030101010101" pitchFamily="2" charset="-122"/>
                <a:ea typeface="等线" panose="02010600030101010101" pitchFamily="2"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1175657" y="1383030"/>
            <a:ext cx="10479313" cy="4998720"/>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3844258088"/>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D902607-6D81-4853-919C-AD2B837EFC7C}" type="datetime1">
              <a:rPr lang="zh-CN" altLang="en-US" smtClean="0">
                <a:solidFill>
                  <a:prstClr val="black">
                    <a:tint val="75000"/>
                  </a:prstClr>
                </a:solidFill>
              </a:rPr>
              <a:pPr/>
              <a:t>2024/6/2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
        <p:nvSpPr>
          <p:cNvPr id="5" name="标题 1"/>
          <p:cNvSpPr>
            <a:spLocks noGrp="1"/>
          </p:cNvSpPr>
          <p:nvPr>
            <p:ph type="title"/>
          </p:nvPr>
        </p:nvSpPr>
        <p:spPr>
          <a:xfrm>
            <a:off x="2133600" y="205740"/>
            <a:ext cx="7892415" cy="848360"/>
          </a:xfrm>
        </p:spPr>
        <p:txBody>
          <a:bodyPr>
            <a:noAutofit/>
          </a:bodyPr>
          <a:lstStyle>
            <a:lvl1pPr algn="l">
              <a:defRPr sz="2400" b="1">
                <a:solidFill>
                  <a:schemeClr val="tx1"/>
                </a:solidFill>
                <a:effectLst/>
                <a:latin typeface="等线" panose="02010600030101010101" charset="-122"/>
                <a:ea typeface="等线" panose="02010600030101010101"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1117601" y="1383030"/>
            <a:ext cx="10253980" cy="4998720"/>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pic>
        <p:nvPicPr>
          <p:cNvPr id="10"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806305" y="6488430"/>
            <a:ext cx="2337435" cy="33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69046898"/>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1481ACE-AD26-4700-BEBE-999109CA820D}"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76EBF6-E727-4D9C-86EA-07C9B40AA223}" type="slidenum">
              <a:rPr lang="zh-CN" altLang="en-US" smtClean="0"/>
              <a:t>‹#›</a:t>
            </a:fld>
            <a:endParaRPr lang="zh-CN" altLang="en-US"/>
          </a:p>
        </p:txBody>
      </p:sp>
    </p:spTree>
    <p:extLst>
      <p:ext uri="{BB962C8B-B14F-4D97-AF65-F5344CB8AC3E}">
        <p14:creationId xmlns:p14="http://schemas.microsoft.com/office/powerpoint/2010/main" val="189142719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C1481ACE-AD26-4700-BEBE-999109CA820D}"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F76EBF6-E727-4D9C-86EA-07C9B40AA223}" type="slidenum">
              <a:rPr lang="zh-CN" altLang="en-US" smtClean="0"/>
              <a:t>‹#›</a:t>
            </a:fld>
            <a:endParaRPr lang="zh-CN" altLang="en-US"/>
          </a:p>
        </p:txBody>
      </p:sp>
    </p:spTree>
    <p:extLst>
      <p:ext uri="{BB962C8B-B14F-4D97-AF65-F5344CB8AC3E}">
        <p14:creationId xmlns:p14="http://schemas.microsoft.com/office/powerpoint/2010/main" val="10981240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1481ACE-AD26-4700-BEBE-999109CA820D}"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76EBF6-E727-4D9C-86EA-07C9B40AA223}" type="slidenum">
              <a:rPr lang="zh-CN" altLang="en-US" smtClean="0"/>
              <a:t>‹#›</a:t>
            </a:fld>
            <a:endParaRPr lang="zh-CN" altLang="en-US"/>
          </a:p>
        </p:txBody>
      </p:sp>
    </p:spTree>
    <p:extLst>
      <p:ext uri="{BB962C8B-B14F-4D97-AF65-F5344CB8AC3E}">
        <p14:creationId xmlns:p14="http://schemas.microsoft.com/office/powerpoint/2010/main" val="232120536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1481ACE-AD26-4700-BEBE-999109CA820D}" type="datetimeFigureOut">
              <a:rPr lang="zh-CN" altLang="en-US" smtClean="0"/>
              <a:t>2024/6/2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F76EBF6-E727-4D9C-86EA-07C9B40AA223}" type="slidenum">
              <a:rPr lang="zh-CN" altLang="en-US" smtClean="0"/>
              <a:t>‹#›</a:t>
            </a:fld>
            <a:endParaRPr lang="zh-CN" altLang="en-US"/>
          </a:p>
        </p:txBody>
      </p:sp>
    </p:spTree>
    <p:extLst>
      <p:ext uri="{BB962C8B-B14F-4D97-AF65-F5344CB8AC3E}">
        <p14:creationId xmlns:p14="http://schemas.microsoft.com/office/powerpoint/2010/main" val="7707542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1481ACE-AD26-4700-BEBE-999109CA820D}" type="datetimeFigureOut">
              <a:rPr lang="zh-CN" altLang="en-US" smtClean="0"/>
              <a:t>2024/6/2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F76EBF6-E727-4D9C-86EA-07C9B40AA223}" type="slidenum">
              <a:rPr lang="zh-CN" altLang="en-US" smtClean="0"/>
              <a:t>‹#›</a:t>
            </a:fld>
            <a:endParaRPr lang="zh-CN" altLang="en-US"/>
          </a:p>
        </p:txBody>
      </p:sp>
    </p:spTree>
    <p:extLst>
      <p:ext uri="{BB962C8B-B14F-4D97-AF65-F5344CB8AC3E}">
        <p14:creationId xmlns:p14="http://schemas.microsoft.com/office/powerpoint/2010/main" val="40031663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1481ACE-AD26-4700-BEBE-999109CA820D}" type="datetimeFigureOut">
              <a:rPr lang="zh-CN" altLang="en-US" smtClean="0"/>
              <a:t>2024/6/2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F76EBF6-E727-4D9C-86EA-07C9B40AA223}" type="slidenum">
              <a:rPr lang="zh-CN" altLang="en-US" smtClean="0"/>
              <a:t>‹#›</a:t>
            </a:fld>
            <a:endParaRPr lang="zh-CN" altLang="en-US"/>
          </a:p>
        </p:txBody>
      </p:sp>
    </p:spTree>
    <p:extLst>
      <p:ext uri="{BB962C8B-B14F-4D97-AF65-F5344CB8AC3E}">
        <p14:creationId xmlns:p14="http://schemas.microsoft.com/office/powerpoint/2010/main" val="46158546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1481ACE-AD26-4700-BEBE-999109CA820D}"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76EBF6-E727-4D9C-86EA-07C9B40AA223}" type="slidenum">
              <a:rPr lang="zh-CN" altLang="en-US" smtClean="0"/>
              <a:t>‹#›</a:t>
            </a:fld>
            <a:endParaRPr lang="zh-CN" altLang="en-US"/>
          </a:p>
        </p:txBody>
      </p:sp>
    </p:spTree>
    <p:extLst>
      <p:ext uri="{BB962C8B-B14F-4D97-AF65-F5344CB8AC3E}">
        <p14:creationId xmlns:p14="http://schemas.microsoft.com/office/powerpoint/2010/main" val="342069778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1481ACE-AD26-4700-BEBE-999109CA820D}"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F76EBF6-E727-4D9C-86EA-07C9B40AA223}" type="slidenum">
              <a:rPr lang="zh-CN" altLang="en-US" smtClean="0"/>
              <a:t>‹#›</a:t>
            </a:fld>
            <a:endParaRPr lang="zh-CN" altLang="en-US"/>
          </a:p>
        </p:txBody>
      </p:sp>
    </p:spTree>
    <p:extLst>
      <p:ext uri="{BB962C8B-B14F-4D97-AF65-F5344CB8AC3E}">
        <p14:creationId xmlns:p14="http://schemas.microsoft.com/office/powerpoint/2010/main" val="21767584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1481ACE-AD26-4700-BEBE-999109CA820D}" type="datetimeFigureOut">
              <a:rPr lang="zh-CN" altLang="en-US" smtClean="0"/>
              <a:t>2024/6/2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F76EBF6-E727-4D9C-86EA-07C9B40AA223}" type="slidenum">
              <a:rPr lang="zh-CN" altLang="en-US" smtClean="0"/>
              <a:t>‹#›</a:t>
            </a:fld>
            <a:endParaRPr lang="zh-CN" altLang="en-US"/>
          </a:p>
        </p:txBody>
      </p:sp>
    </p:spTree>
    <p:extLst>
      <p:ext uri="{BB962C8B-B14F-4D97-AF65-F5344CB8AC3E}">
        <p14:creationId xmlns:p14="http://schemas.microsoft.com/office/powerpoint/2010/main" val="360839460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4"/>
          <a:stretch>
            <a:fillRect/>
          </a:stretch>
        </p:blipFill>
        <p:spPr>
          <a:xfrm>
            <a:off x="0" y="0"/>
            <a:ext cx="609600" cy="6858000"/>
          </a:xfrm>
          <a:prstGeom prst="rect">
            <a:avLst/>
          </a:prstGeom>
        </p:spPr>
      </p:pic>
      <p:pic>
        <p:nvPicPr>
          <p:cNvPr id="9" name="图片 8"/>
          <p:cNvPicPr>
            <a:picLocks noChangeAspect="1"/>
          </p:cNvPicPr>
          <p:nvPr userDrawn="1"/>
        </p:nvPicPr>
        <p:blipFill>
          <a:blip r:embed="rId5"/>
          <a:stretch>
            <a:fillRect/>
          </a:stretch>
        </p:blipFill>
        <p:spPr>
          <a:xfrm>
            <a:off x="609600" y="0"/>
            <a:ext cx="1320800" cy="1054099"/>
          </a:xfrm>
          <a:prstGeom prst="rect">
            <a:avLst/>
          </a:prstGeom>
        </p:spPr>
      </p:pic>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1920DB-B8E6-441F-B202-C4EB1D82F6DB}" type="datetime1">
              <a:rPr lang="zh-CN" altLang="en-US" smtClean="0">
                <a:solidFill>
                  <a:prstClr val="black">
                    <a:tint val="75000"/>
                  </a:prstClr>
                </a:solidFill>
              </a:rPr>
              <a:pPr/>
              <a:t>2024/6/2</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B67C20-DB95-4CA2-B0F0-E724E6ED42EF}"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10" name="Picture 13" descr="cd"/>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06305" y="6488430"/>
            <a:ext cx="2337435" cy="33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13858326"/>
      </p:ext>
    </p:extLst>
  </p:cSld>
  <p:clrMap bg1="lt1" tx1="dk1" bg2="lt2" tx2="dk2" accent1="accent1" accent2="accent2" accent3="accent3" accent4="accent4" accent5="accent5" accent6="accent6" hlink="hlink" folHlink="folHlink"/>
  <p:sldLayoutIdLst>
    <p:sldLayoutId id="2147483661" r:id="rId1"/>
    <p:sldLayoutId id="2147483662" r:id="rId2"/>
  </p:sldLayoutIdLst>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4"/>
            <a:ext cx="12192000" cy="6854572"/>
          </a:xfrm>
          <a:prstGeom prst="rect">
            <a:avLst/>
          </a:prstGeom>
        </p:spPr>
      </p:pic>
      <p:sp>
        <p:nvSpPr>
          <p:cNvPr id="35" name="Rectangle 3"/>
          <p:cNvSpPr txBox="1"/>
          <p:nvPr/>
        </p:nvSpPr>
        <p:spPr bwMode="auto">
          <a:xfrm>
            <a:off x="2013948" y="3546068"/>
            <a:ext cx="7653338"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20000"/>
              </a:spcBef>
              <a:spcAft>
                <a:spcPct val="0"/>
              </a:spcAft>
            </a:pPr>
            <a:r>
              <a:rPr lang="zh-CN" altLang="en-US" sz="4400" b="1" spc="100" dirty="0">
                <a:solidFill>
                  <a:prstClr val="black"/>
                </a:solidFill>
                <a:effectLst>
                  <a:outerShdw blurRad="38100" dist="38100" dir="2700000" algn="tl">
                    <a:srgbClr val="000000">
                      <a:alpha val="43137"/>
                    </a:srgbClr>
                  </a:outerShdw>
                </a:effectLst>
                <a:latin typeface="微软雅黑" panose="020B0503020204020204" charset="-122"/>
                <a:ea typeface="微软雅黑" panose="020B0503020204020204" charset="-122"/>
              </a:rPr>
              <a:t>第二章　财务管理的价值观念</a:t>
            </a:r>
          </a:p>
        </p:txBody>
      </p:sp>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a:t>
            </a:fld>
            <a:endParaRPr lang="zh-CN" altLang="en-US">
              <a:solidFill>
                <a:prstClr val="black">
                  <a:tint val="75000"/>
                </a:prstClr>
              </a:solidFill>
            </a:endParaRPr>
          </a:p>
        </p:txBody>
      </p:sp>
    </p:spTree>
    <p:extLst>
      <p:ext uri="{BB962C8B-B14F-4D97-AF65-F5344CB8AC3E}">
        <p14:creationId xmlns:p14="http://schemas.microsoft.com/office/powerpoint/2010/main" val="2045481074"/>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第二节　风险与报酬</a:t>
            </a:r>
            <a:endParaRPr lang="zh-CN" altLang="en-US" b="0"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三、单项投资的风险与报酬</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概率及概率分布</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期望值</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离散程度</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单项投资的风险报酬</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10</a:t>
            </a:fld>
            <a:endParaRPr lang="zh-CN" altLang="en-US">
              <a:solidFill>
                <a:prstClr val="black">
                  <a:tint val="75000"/>
                </a:prstClr>
              </a:solidFill>
            </a:endParaRPr>
          </a:p>
        </p:txBody>
      </p:sp>
    </p:spTree>
    <p:extLst>
      <p:ext uri="{BB962C8B-B14F-4D97-AF65-F5344CB8AC3E}">
        <p14:creationId xmlns:p14="http://schemas.microsoft.com/office/powerpoint/2010/main" val="130052311"/>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第二节　风险与报酬</a:t>
            </a:r>
            <a:endParaRPr lang="zh-CN" altLang="en-US" b="0" dirty="0"/>
          </a:p>
        </p:txBody>
      </p:sp>
      <p:sp>
        <p:nvSpPr>
          <p:cNvPr id="3" name="内容占位符 2"/>
          <p:cNvSpPr>
            <a:spLocks noGrp="1"/>
          </p:cNvSpPr>
          <p:nvPr>
            <p:ph idx="1"/>
          </p:nvPr>
        </p:nvSpPr>
        <p:spPr/>
        <p:txBody>
          <a:bodyPr>
            <a:normAutofit/>
          </a:bodyPr>
          <a:lstStyle/>
          <a:p>
            <a:pPr marL="0" indent="0">
              <a:buNone/>
            </a:pPr>
            <a:r>
              <a:rPr lang="zh-CN" altLang="zh-CN" sz="2600" b="1" dirty="0">
                <a:latin typeface="黑体" panose="02010609060101010101" pitchFamily="49" charset="-122"/>
                <a:ea typeface="黑体" panose="02010609060101010101" pitchFamily="49" charset="-122"/>
              </a:rPr>
              <a:t>四、投资组合的风险与报酬</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投资组合的期望报酬率</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相关系数</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)β</a:t>
            </a:r>
            <a:r>
              <a:rPr lang="zh-CN" altLang="zh-CN" sz="2200" b="1" dirty="0">
                <a:latin typeface="楷体" panose="02010609060101010101" pitchFamily="49" charset="-122"/>
                <a:ea typeface="楷体" panose="02010609060101010101" pitchFamily="49" charset="-122"/>
              </a:rPr>
              <a:t>系数</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投资组合的风险报酬</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11</a:t>
            </a:fld>
            <a:endParaRPr lang="zh-CN" altLang="en-US">
              <a:solidFill>
                <a:prstClr val="black">
                  <a:tint val="75000"/>
                </a:prstClr>
              </a:solidFill>
            </a:endParaRPr>
          </a:p>
        </p:txBody>
      </p:sp>
    </p:spTree>
    <p:extLst>
      <p:ext uri="{BB962C8B-B14F-4D97-AF65-F5344CB8AC3E}">
        <p14:creationId xmlns:p14="http://schemas.microsoft.com/office/powerpoint/2010/main" val="4177364347"/>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第二节　风险与报酬</a:t>
            </a:r>
            <a:endParaRPr lang="zh-CN" altLang="en-US" b="0"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五、资本资产定价模型</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资本资产定价模型</a:t>
            </a:r>
          </a:p>
          <a:p>
            <a:r>
              <a:rPr lang="zh-CN" altLang="zh-CN" dirty="0"/>
              <a:t>在市场均衡条件下</a:t>
            </a:r>
            <a:r>
              <a:rPr lang="en-US" altLang="zh-CN" dirty="0"/>
              <a:t>,</a:t>
            </a:r>
            <a:r>
              <a:rPr lang="zh-CN" altLang="zh-CN" dirty="0"/>
              <a:t>资本资产定价模型可以表示为</a:t>
            </a:r>
            <a:r>
              <a:rPr lang="en-US" altLang="zh-CN" dirty="0" smtClean="0"/>
              <a:t>:</a:t>
            </a:r>
            <a:r>
              <a:rPr lang="en-US" altLang="zh-CN" dirty="0"/>
              <a:t> </a:t>
            </a:r>
            <a:r>
              <a:rPr lang="en-US" altLang="zh-CN" dirty="0" smtClean="0"/>
              <a:t>     </a:t>
            </a:r>
            <a:r>
              <a:rPr lang="en-US" altLang="zh-CN" i="1" dirty="0" smtClean="0"/>
              <a:t>K</a:t>
            </a:r>
            <a:r>
              <a:rPr lang="en-US" altLang="zh-CN" i="1" baseline="-25000" dirty="0" smtClean="0"/>
              <a:t>i</a:t>
            </a:r>
            <a:r>
              <a:rPr lang="en-US" altLang="zh-CN" i="1" dirty="0" smtClean="0"/>
              <a:t>=R</a:t>
            </a:r>
            <a:r>
              <a:rPr lang="en-US" altLang="zh-CN" i="1" baseline="-25000" dirty="0" smtClean="0"/>
              <a:t>F</a:t>
            </a:r>
            <a:r>
              <a:rPr lang="en-US" altLang="zh-CN" i="1" dirty="0" smtClean="0"/>
              <a:t>+β</a:t>
            </a:r>
            <a:r>
              <a:rPr lang="en-US" altLang="zh-CN" i="1" baseline="-25000" dirty="0" err="1" smtClean="0"/>
              <a:t>i</a:t>
            </a:r>
            <a:r>
              <a:rPr lang="zh-CN" altLang="zh-CN" dirty="0"/>
              <a:t>·</a:t>
            </a:r>
            <a:r>
              <a:rPr lang="en-US" altLang="zh-CN" dirty="0"/>
              <a:t>(</a:t>
            </a:r>
            <a:r>
              <a:rPr lang="en-US" altLang="zh-CN" i="1" dirty="0"/>
              <a:t>R</a:t>
            </a:r>
            <a:r>
              <a:rPr lang="en-US" altLang="zh-CN" i="1" baseline="-25000" dirty="0"/>
              <a:t>M</a:t>
            </a:r>
            <a:r>
              <a:rPr lang="en-US" altLang="zh-CN" i="1" dirty="0"/>
              <a:t>-R</a:t>
            </a:r>
            <a:r>
              <a:rPr lang="en-US" altLang="zh-CN" i="1" baseline="-25000" dirty="0"/>
              <a:t>F</a:t>
            </a:r>
            <a:r>
              <a:rPr lang="en-US" altLang="zh-CN" dirty="0"/>
              <a:t>)</a:t>
            </a:r>
            <a:endParaRPr lang="zh-CN" altLang="zh-CN" dirty="0"/>
          </a:p>
          <a:p>
            <a:r>
              <a:rPr lang="zh-CN" altLang="zh-CN" dirty="0"/>
              <a:t>式中</a:t>
            </a:r>
            <a:r>
              <a:rPr lang="en-US" altLang="zh-CN" dirty="0"/>
              <a:t>:</a:t>
            </a:r>
            <a:r>
              <a:rPr lang="en-US" altLang="zh-CN" i="1" dirty="0"/>
              <a:t>K</a:t>
            </a:r>
            <a:r>
              <a:rPr lang="en-US" altLang="zh-CN" i="1" baseline="-25000" dirty="0"/>
              <a:t>i</a:t>
            </a:r>
            <a:r>
              <a:rPr lang="zh-CN" altLang="zh-CN" dirty="0"/>
              <a:t>——第</a:t>
            </a:r>
            <a:r>
              <a:rPr lang="en-US" altLang="zh-CN" i="1" dirty="0" err="1"/>
              <a:t>i</a:t>
            </a:r>
            <a:r>
              <a:rPr lang="zh-CN" altLang="zh-CN" dirty="0"/>
              <a:t>种资产或第</a:t>
            </a:r>
            <a:r>
              <a:rPr lang="en-US" altLang="zh-CN" i="1" dirty="0" err="1"/>
              <a:t>i</a:t>
            </a:r>
            <a:r>
              <a:rPr lang="zh-CN" altLang="zh-CN" dirty="0"/>
              <a:t>种投资组合的必要报酬率</a:t>
            </a:r>
            <a:r>
              <a:rPr lang="en-US" altLang="zh-CN" dirty="0"/>
              <a:t>;</a:t>
            </a:r>
            <a:endParaRPr lang="zh-CN" altLang="zh-CN" dirty="0"/>
          </a:p>
          <a:p>
            <a:r>
              <a:rPr lang="en-US" altLang="zh-CN" i="1" dirty="0"/>
              <a:t>R</a:t>
            </a:r>
            <a:r>
              <a:rPr lang="en-US" altLang="zh-CN" i="1" baseline="-25000" dirty="0"/>
              <a:t>F</a:t>
            </a:r>
            <a:r>
              <a:rPr lang="zh-CN" altLang="zh-CN" dirty="0"/>
              <a:t>——无风险报酬率</a:t>
            </a:r>
            <a:r>
              <a:rPr lang="en-US" altLang="zh-CN" dirty="0"/>
              <a:t>;</a:t>
            </a:r>
            <a:endParaRPr lang="zh-CN" altLang="zh-CN" dirty="0"/>
          </a:p>
          <a:p>
            <a:r>
              <a:rPr lang="en-US" altLang="zh-CN" i="1" dirty="0"/>
              <a:t>β</a:t>
            </a:r>
            <a:r>
              <a:rPr lang="en-US" altLang="zh-CN" i="1" baseline="-25000" dirty="0" err="1"/>
              <a:t>i</a:t>
            </a:r>
            <a:r>
              <a:rPr lang="zh-CN" altLang="zh-CN" dirty="0"/>
              <a:t>——第</a:t>
            </a:r>
            <a:r>
              <a:rPr lang="en-US" altLang="zh-CN" i="1" dirty="0" err="1"/>
              <a:t>i</a:t>
            </a:r>
            <a:r>
              <a:rPr lang="zh-CN" altLang="zh-CN" dirty="0"/>
              <a:t>种资产或第</a:t>
            </a:r>
            <a:r>
              <a:rPr lang="en-US" altLang="zh-CN" i="1" dirty="0" err="1"/>
              <a:t>i</a:t>
            </a:r>
            <a:r>
              <a:rPr lang="zh-CN" altLang="zh-CN" dirty="0"/>
              <a:t>种投资组合的</a:t>
            </a:r>
            <a:r>
              <a:rPr lang="en-US" altLang="zh-CN" i="1" dirty="0"/>
              <a:t>β</a:t>
            </a:r>
            <a:r>
              <a:rPr lang="zh-CN" altLang="zh-CN" dirty="0"/>
              <a:t>系数</a:t>
            </a:r>
            <a:r>
              <a:rPr lang="en-US" altLang="zh-CN" dirty="0"/>
              <a:t>;</a:t>
            </a:r>
            <a:endParaRPr lang="zh-CN" altLang="zh-CN" dirty="0"/>
          </a:p>
          <a:p>
            <a:r>
              <a:rPr lang="en-US" altLang="zh-CN" i="1" dirty="0"/>
              <a:t>R</a:t>
            </a:r>
            <a:r>
              <a:rPr lang="en-US" altLang="zh-CN" i="1" baseline="-25000" dirty="0"/>
              <a:t>m</a:t>
            </a:r>
            <a:r>
              <a:rPr lang="zh-CN" altLang="zh-CN" dirty="0"/>
              <a:t>——市场组合的平均报酬率。</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12</a:t>
            </a:fld>
            <a:endParaRPr lang="zh-CN" altLang="en-US">
              <a:solidFill>
                <a:prstClr val="black">
                  <a:tint val="75000"/>
                </a:prstClr>
              </a:solidFill>
            </a:endParaRPr>
          </a:p>
        </p:txBody>
      </p:sp>
    </p:spTree>
    <p:extLst>
      <p:ext uri="{BB962C8B-B14F-4D97-AF65-F5344CB8AC3E}">
        <p14:creationId xmlns:p14="http://schemas.microsoft.com/office/powerpoint/2010/main" val="1110180098"/>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第二节　风险与报酬</a:t>
            </a:r>
            <a:endParaRPr lang="zh-CN" altLang="en-US" b="0" dirty="0"/>
          </a:p>
        </p:txBody>
      </p:sp>
      <p:sp>
        <p:nvSpPr>
          <p:cNvPr id="3" name="内容占位符 2"/>
          <p:cNvSpPr>
            <a:spLocks noGrp="1"/>
          </p:cNvSpPr>
          <p:nvPr>
            <p:ph idx="1"/>
          </p:nvPr>
        </p:nvSpPr>
        <p:spPr/>
        <p:txBody>
          <a:bodyPr/>
          <a:lstStyle/>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证券市场线</a:t>
            </a:r>
          </a:p>
          <a:p>
            <a:r>
              <a:rPr lang="zh-CN" altLang="zh-CN" dirty="0"/>
              <a:t>证券市场线</a:t>
            </a:r>
            <a:r>
              <a:rPr lang="en-US" altLang="zh-CN" dirty="0"/>
              <a:t>(SML)</a:t>
            </a:r>
            <a:r>
              <a:rPr lang="zh-CN" altLang="zh-CN" dirty="0"/>
              <a:t>是资本资产定价模型的图示形式</a:t>
            </a:r>
            <a:r>
              <a:rPr lang="en-US" altLang="zh-CN" dirty="0"/>
              <a:t>,</a:t>
            </a:r>
            <a:r>
              <a:rPr lang="zh-CN" altLang="zh-CN" dirty="0"/>
              <a:t>反映某项风险资产或资产组合的必要报酬率与</a:t>
            </a:r>
            <a:r>
              <a:rPr lang="en-US" altLang="zh-CN" i="1" dirty="0"/>
              <a:t>β</a:t>
            </a:r>
            <a:r>
              <a:rPr lang="zh-CN" altLang="zh-CN" dirty="0"/>
              <a:t>系数之间的线性关系</a:t>
            </a:r>
            <a:r>
              <a:rPr lang="en-US" altLang="zh-CN" dirty="0"/>
              <a:t>,</a:t>
            </a:r>
            <a:r>
              <a:rPr lang="zh-CN" altLang="zh-CN" dirty="0"/>
              <a:t>如图</a:t>
            </a:r>
            <a:r>
              <a:rPr lang="en-US" altLang="zh-CN" dirty="0"/>
              <a:t>2-19</a:t>
            </a:r>
            <a:r>
              <a:rPr lang="zh-CN" altLang="zh-CN" dirty="0"/>
              <a:t>所示。</a:t>
            </a:r>
          </a:p>
          <a:p>
            <a:endParaRPr lang="zh-CN" altLang="en-US" b="1" dirty="0"/>
          </a:p>
        </p:txBody>
      </p:sp>
      <p:pic>
        <p:nvPicPr>
          <p:cNvPr id="4" name="219.jpg" descr="id:2147513431;FounderCES"/>
          <p:cNvPicPr/>
          <p:nvPr/>
        </p:nvPicPr>
        <p:blipFill>
          <a:blip r:embed="rId2"/>
          <a:stretch>
            <a:fillRect/>
          </a:stretch>
        </p:blipFill>
        <p:spPr>
          <a:xfrm>
            <a:off x="2301024" y="3070968"/>
            <a:ext cx="6697014" cy="2730321"/>
          </a:xfrm>
          <a:prstGeom prst="rect">
            <a:avLst/>
          </a:prstGeom>
        </p:spPr>
      </p:pic>
      <p:sp>
        <p:nvSpPr>
          <p:cNvPr id="5" name="矩形 4"/>
          <p:cNvSpPr/>
          <p:nvPr/>
        </p:nvSpPr>
        <p:spPr>
          <a:xfrm>
            <a:off x="2301024" y="5955585"/>
            <a:ext cx="8852079" cy="271869"/>
          </a:xfrm>
          <a:prstGeom prst="rect">
            <a:avLst/>
          </a:prstGeom>
        </p:spPr>
        <p:txBody>
          <a:bodyPr wrap="square">
            <a:spAutoFit/>
          </a:bodyPr>
          <a:lstStyle/>
          <a:p>
            <a:pPr algn="just">
              <a:lnSpc>
                <a:spcPts val="1350"/>
              </a:lnSpc>
            </a:pPr>
            <a:r>
              <a:rPr lang="zh-CN" altLang="zh-CN" dirty="0">
                <a:solidFill>
                  <a:srgbClr val="000000"/>
                </a:solidFill>
                <a:latin typeface="NEU-BZ-S92"/>
                <a:cs typeface="Times New Roman" panose="02020603050405020304" pitchFamily="18" charset="0"/>
              </a:rPr>
              <a:t>　图</a:t>
            </a:r>
            <a:r>
              <a:rPr lang="en-US" altLang="zh-CN" dirty="0">
                <a:solidFill>
                  <a:srgbClr val="000000"/>
                </a:solidFill>
                <a:latin typeface="NEU-BZ-S92"/>
                <a:cs typeface="Times New Roman" panose="02020603050405020304" pitchFamily="18" charset="0"/>
              </a:rPr>
              <a:t>2-19</a:t>
            </a:r>
            <a:r>
              <a:rPr lang="zh-CN" altLang="zh-CN" dirty="0">
                <a:solidFill>
                  <a:srgbClr val="000000"/>
                </a:solidFill>
                <a:latin typeface="NEU-BZ-S92"/>
                <a:cs typeface="Times New Roman" panose="02020603050405020304" pitchFamily="18" charset="0"/>
              </a:rPr>
              <a:t>　必要报酬率与</a:t>
            </a:r>
            <a:r>
              <a:rPr lang="en-US" altLang="zh-CN" i="1" dirty="0">
                <a:solidFill>
                  <a:srgbClr val="000000"/>
                </a:solidFill>
                <a:latin typeface="NEU-BZ-S92"/>
                <a:cs typeface="Times New Roman" panose="02020603050405020304" pitchFamily="18" charset="0"/>
              </a:rPr>
              <a:t>β</a:t>
            </a:r>
            <a:r>
              <a:rPr lang="zh-CN" altLang="zh-CN" dirty="0">
                <a:solidFill>
                  <a:srgbClr val="000000"/>
                </a:solidFill>
                <a:latin typeface="NEU-BZ-S92"/>
                <a:cs typeface="Times New Roman" panose="02020603050405020304" pitchFamily="18" charset="0"/>
              </a:rPr>
              <a:t>系数　</a:t>
            </a:r>
            <a:r>
              <a:rPr lang="en-US" altLang="zh-CN" dirty="0">
                <a:solidFill>
                  <a:srgbClr val="000000"/>
                </a:solidFill>
                <a:latin typeface="NEU-BZ-S92"/>
                <a:cs typeface="Times New Roman" panose="02020603050405020304" pitchFamily="18" charset="0"/>
              </a:rPr>
              <a:t>  </a:t>
            </a:r>
            <a:r>
              <a:rPr lang="zh-CN" altLang="zh-CN" dirty="0">
                <a:solidFill>
                  <a:srgbClr val="000000"/>
                </a:solidFill>
                <a:latin typeface="NEU-BZ-S92"/>
                <a:cs typeface="Times New Roman" panose="02020603050405020304" pitchFamily="18" charset="0"/>
              </a:rPr>
              <a:t>图</a:t>
            </a:r>
            <a:r>
              <a:rPr lang="en-US" altLang="zh-CN" dirty="0">
                <a:solidFill>
                  <a:srgbClr val="000000"/>
                </a:solidFill>
                <a:latin typeface="NEU-BZ-S92"/>
                <a:cs typeface="Times New Roman" panose="02020603050405020304" pitchFamily="18" charset="0"/>
              </a:rPr>
              <a:t>2-20</a:t>
            </a:r>
            <a:r>
              <a:rPr lang="zh-CN" altLang="zh-CN" dirty="0">
                <a:solidFill>
                  <a:srgbClr val="000000"/>
                </a:solidFill>
                <a:latin typeface="NEU-BZ-S92"/>
                <a:cs typeface="Times New Roman" panose="02020603050405020304" pitchFamily="18" charset="0"/>
              </a:rPr>
              <a:t>　风险偏好与必要报酬率的关系</a:t>
            </a:r>
            <a:endParaRPr lang="zh-CN" altLang="zh-CN" sz="2400" dirty="0">
              <a:solidFill>
                <a:srgbClr val="000000"/>
              </a:solidFill>
              <a:latin typeface="NEU-BZ-S92"/>
              <a:ea typeface="方正书宋_GBK"/>
              <a:cs typeface="Times New Roman" panose="02020603050405020304" pitchFamily="18" charset="0"/>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13</a:t>
            </a:fld>
            <a:endParaRPr lang="zh-CN" altLang="en-US">
              <a:solidFill>
                <a:prstClr val="black">
                  <a:tint val="75000"/>
                </a:prstClr>
              </a:solidFill>
            </a:endParaRPr>
          </a:p>
        </p:txBody>
      </p:sp>
    </p:spTree>
    <p:extLst>
      <p:ext uri="{BB962C8B-B14F-4D97-AF65-F5344CB8AC3E}">
        <p14:creationId xmlns:p14="http://schemas.microsoft.com/office/powerpoint/2010/main" val="3801106498"/>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2867025" y="3323411"/>
            <a:ext cx="6390005" cy="1288415"/>
            <a:chOff x="4450" y="4540"/>
            <a:chExt cx="10063" cy="2029"/>
          </a:xfrm>
        </p:grpSpPr>
        <p:grpSp>
          <p:nvGrpSpPr>
            <p:cNvPr id="20" name="Group 4"/>
            <p:cNvGrpSpPr/>
            <p:nvPr/>
          </p:nvGrpSpPr>
          <p:grpSpPr bwMode="auto">
            <a:xfrm>
              <a:off x="4450" y="4540"/>
              <a:ext cx="10063" cy="832"/>
              <a:chOff x="0" y="0"/>
              <a:chExt cx="2982" cy="288"/>
            </a:xfrm>
          </p:grpSpPr>
          <p:sp>
            <p:nvSpPr>
              <p:cNvPr id="37"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endParaRPr>
              </a:p>
            </p:txBody>
          </p:sp>
          <p:sp>
            <p:nvSpPr>
              <p:cNvPr id="38" name="Rectangle 6"/>
              <p:cNvSpPr>
                <a:spLocks noChangeArrowheads="1"/>
              </p:cNvSpPr>
              <p:nvPr/>
            </p:nvSpPr>
            <p:spPr bwMode="auto">
              <a:xfrm>
                <a:off x="299" y="46"/>
                <a:ext cx="2423" cy="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第一节　货币时间价值</a:t>
                </a:r>
                <a:endParaRPr lang="zh-CN" altLang="en-US" dirty="0">
                  <a:solidFill>
                    <a:srgbClr val="000000"/>
                  </a:solidFill>
                  <a:latin typeface="微软雅黑" panose="020B0503020204020204" charset="-122"/>
                  <a:ea typeface="微软雅黑" panose="020B0503020204020204" charset="-122"/>
                  <a:cs typeface="方正书宋_GBK" charset="0"/>
                  <a:sym typeface="+mn-ea"/>
                </a:endParaRPr>
              </a:p>
            </p:txBody>
          </p:sp>
          <p:sp>
            <p:nvSpPr>
              <p:cNvPr id="39"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endParaRPr>
              </a:p>
            </p:txBody>
          </p:sp>
        </p:grpSp>
        <p:grpSp>
          <p:nvGrpSpPr>
            <p:cNvPr id="21" name="Group 8"/>
            <p:cNvGrpSpPr/>
            <p:nvPr/>
          </p:nvGrpSpPr>
          <p:grpSpPr bwMode="auto">
            <a:xfrm>
              <a:off x="4450" y="5737"/>
              <a:ext cx="10063" cy="832"/>
              <a:chOff x="0" y="0"/>
              <a:chExt cx="2982" cy="288"/>
            </a:xfrm>
          </p:grpSpPr>
          <p:sp>
            <p:nvSpPr>
              <p:cNvPr id="34"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endParaRPr>
              </a:p>
            </p:txBody>
          </p:sp>
          <p:sp>
            <p:nvSpPr>
              <p:cNvPr id="35" name="Rectangle 10"/>
              <p:cNvSpPr>
                <a:spLocks noChangeArrowheads="1"/>
              </p:cNvSpPr>
              <p:nvPr/>
            </p:nvSpPr>
            <p:spPr bwMode="auto">
              <a:xfrm>
                <a:off x="299" y="43"/>
                <a:ext cx="2423" cy="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第二节　风险与报酬</a:t>
                </a:r>
                <a:endParaRPr lang="zh-CN" altLang="en-US" dirty="0">
                  <a:solidFill>
                    <a:srgbClr val="000000"/>
                  </a:solidFill>
                  <a:latin typeface="微软雅黑" panose="020B0503020204020204" charset="-122"/>
                  <a:ea typeface="微软雅黑" panose="020B0503020204020204" charset="-122"/>
                  <a:cs typeface="方正书宋_GBK" charset="0"/>
                  <a:sym typeface="+mn-ea"/>
                </a:endParaRPr>
              </a:p>
            </p:txBody>
          </p:sp>
          <p:sp>
            <p:nvSpPr>
              <p:cNvPr id="36"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endParaRPr>
              </a:p>
            </p:txBody>
          </p:sp>
        </p:grpSp>
      </p:grpSp>
      <p:sp>
        <p:nvSpPr>
          <p:cNvPr id="9" name="标题 8"/>
          <p:cNvSpPr>
            <a:spLocks noGrp="1"/>
          </p:cNvSpPr>
          <p:nvPr>
            <p:ph type="title"/>
          </p:nvPr>
        </p:nvSpPr>
        <p:spPr/>
        <p:txBody>
          <a:bodyPr/>
          <a:lstStyle/>
          <a:p>
            <a:r>
              <a:rPr lang="zh-CN" altLang="en-US" dirty="0"/>
              <a:t>目  录</a:t>
            </a:r>
          </a:p>
        </p:txBody>
      </p:sp>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2</a:t>
            </a:fld>
            <a:endParaRPr lang="zh-CN" altLang="en-US">
              <a:solidFill>
                <a:prstClr val="black">
                  <a:tint val="75000"/>
                </a:prstClr>
              </a:solidFill>
            </a:endParaRPr>
          </a:p>
        </p:txBody>
      </p:sp>
    </p:spTree>
    <p:extLst>
      <p:ext uri="{BB962C8B-B14F-4D97-AF65-F5344CB8AC3E}">
        <p14:creationId xmlns:p14="http://schemas.microsoft.com/office/powerpoint/2010/main" val="3197442590"/>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第一节　货币时间价值</a:t>
            </a:r>
            <a:endParaRPr lang="zh-CN" altLang="en-US" b="0"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一、货币时间价值的概念</a:t>
            </a:r>
          </a:p>
          <a:p>
            <a:r>
              <a:rPr lang="zh-CN" altLang="zh-CN" dirty="0"/>
              <a:t>货币时间价值有两种表现形式</a:t>
            </a:r>
            <a:r>
              <a:rPr lang="en-US" altLang="zh-CN" dirty="0"/>
              <a:t>:</a:t>
            </a:r>
            <a:r>
              <a:rPr lang="zh-CN" altLang="zh-CN" dirty="0"/>
              <a:t>一种是绝对数的表现形式</a:t>
            </a:r>
            <a:r>
              <a:rPr lang="en-US" altLang="zh-CN" dirty="0"/>
              <a:t>,</a:t>
            </a:r>
            <a:r>
              <a:rPr lang="zh-CN" altLang="zh-CN" dirty="0"/>
              <a:t>即资金在周转使用过程中产生的增值额</a:t>
            </a:r>
            <a:r>
              <a:rPr lang="en-US" altLang="zh-CN" dirty="0"/>
              <a:t>;</a:t>
            </a:r>
            <a:r>
              <a:rPr lang="zh-CN" altLang="zh-CN" dirty="0"/>
              <a:t>另一种是相对数的表现形式</a:t>
            </a:r>
            <a:r>
              <a:rPr lang="en-US" altLang="zh-CN" dirty="0"/>
              <a:t>,</a:t>
            </a:r>
            <a:r>
              <a:rPr lang="zh-CN" altLang="zh-CN" dirty="0"/>
              <a:t>即在没有风险和没有通货膨胀条件下的社会平均利润率或通货膨胀率很低时的政府债券利率。实务中</a:t>
            </a:r>
            <a:r>
              <a:rPr lang="en-US" altLang="zh-CN" dirty="0"/>
              <a:t>,</a:t>
            </a:r>
            <a:r>
              <a:rPr lang="zh-CN" altLang="zh-CN" dirty="0"/>
              <a:t>通常以相对数来表示货币时间价值。</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3</a:t>
            </a:fld>
            <a:endParaRPr lang="zh-CN" altLang="en-US">
              <a:solidFill>
                <a:prstClr val="black">
                  <a:tint val="75000"/>
                </a:prstClr>
              </a:solidFill>
            </a:endParaRPr>
          </a:p>
        </p:txBody>
      </p:sp>
    </p:spTree>
    <p:extLst>
      <p:ext uri="{BB962C8B-B14F-4D97-AF65-F5344CB8AC3E}">
        <p14:creationId xmlns:p14="http://schemas.microsoft.com/office/powerpoint/2010/main" val="3337801832"/>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第一节　货币时间价值</a:t>
            </a:r>
            <a:endParaRPr lang="zh-CN" altLang="en-US" b="0" dirty="0"/>
          </a:p>
        </p:txBody>
      </p:sp>
      <p:sp>
        <p:nvSpPr>
          <p:cNvPr id="3" name="内容占位符 2"/>
          <p:cNvSpPr>
            <a:spLocks noGrp="1"/>
          </p:cNvSpPr>
          <p:nvPr>
            <p:ph idx="1"/>
          </p:nvPr>
        </p:nvSpPr>
        <p:spPr/>
        <p:txBody>
          <a:bodyPr>
            <a:normAutofit/>
          </a:bodyPr>
          <a:lstStyle/>
          <a:p>
            <a:pPr marL="0" indent="0">
              <a:lnSpc>
                <a:spcPct val="135000"/>
              </a:lnSpc>
              <a:buNone/>
            </a:pPr>
            <a:r>
              <a:rPr lang="zh-CN" altLang="zh-CN" sz="2600" b="1" dirty="0">
                <a:latin typeface="黑体" panose="02010609060101010101" pitchFamily="49" charset="-122"/>
                <a:ea typeface="黑体" panose="02010609060101010101" pitchFamily="49" charset="-122"/>
              </a:rPr>
              <a:t>二、一次性收付款项的终值和现值</a:t>
            </a:r>
          </a:p>
          <a:p>
            <a:pPr marL="0" indent="0" algn="l">
              <a:buNone/>
            </a:pPr>
            <a:r>
              <a:rPr lang="en-US" altLang="zh-CN" sz="2200" b="1" dirty="0" smtClean="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单利的终值和现值</a:t>
            </a:r>
          </a:p>
          <a:p>
            <a:r>
              <a:rPr lang="en-US" altLang="zh-CN" dirty="0"/>
              <a:t>1.</a:t>
            </a:r>
            <a:r>
              <a:rPr lang="zh-CN" altLang="zh-CN" dirty="0"/>
              <a:t>单利终值</a:t>
            </a:r>
          </a:p>
          <a:p>
            <a:r>
              <a:rPr lang="zh-CN" altLang="zh-CN" dirty="0"/>
              <a:t>单利终值即单利计息方式计算的本利和。单利终值的计算公式为</a:t>
            </a:r>
            <a:r>
              <a:rPr lang="en-US" altLang="zh-CN" dirty="0" smtClean="0"/>
              <a:t>:</a:t>
            </a:r>
            <a:r>
              <a:rPr lang="en-US" altLang="zh-CN" dirty="0"/>
              <a:t> </a:t>
            </a:r>
            <a:r>
              <a:rPr lang="en-US" altLang="zh-CN" dirty="0" smtClean="0"/>
              <a:t>   </a:t>
            </a:r>
            <a:r>
              <a:rPr lang="en-US" altLang="zh-CN" i="1" dirty="0" smtClean="0"/>
              <a:t>F=P+P</a:t>
            </a:r>
            <a:r>
              <a:rPr lang="zh-CN" altLang="zh-CN" dirty="0"/>
              <a:t>·</a:t>
            </a:r>
            <a:r>
              <a:rPr lang="en-US" altLang="zh-CN" i="1" dirty="0" err="1"/>
              <a:t>i</a:t>
            </a:r>
            <a:r>
              <a:rPr lang="zh-CN" altLang="zh-CN" dirty="0"/>
              <a:t>·</a:t>
            </a:r>
            <a:r>
              <a:rPr lang="en-US" altLang="zh-CN" i="1" dirty="0"/>
              <a:t>n=P</a:t>
            </a:r>
            <a:r>
              <a:rPr lang="zh-CN" altLang="zh-CN" dirty="0"/>
              <a:t>·</a:t>
            </a:r>
            <a:r>
              <a:rPr lang="en-US" altLang="zh-CN" dirty="0"/>
              <a:t>(1</a:t>
            </a:r>
            <a:r>
              <a:rPr lang="en-US" altLang="zh-CN" i="1" dirty="0"/>
              <a:t>+i</a:t>
            </a:r>
            <a:r>
              <a:rPr lang="zh-CN" altLang="zh-CN" dirty="0"/>
              <a:t>·</a:t>
            </a:r>
            <a:r>
              <a:rPr lang="en-US" altLang="zh-CN" i="1" dirty="0"/>
              <a:t>n</a:t>
            </a:r>
            <a:r>
              <a:rPr lang="en-US" altLang="zh-CN" dirty="0"/>
              <a:t>)</a:t>
            </a:r>
            <a:endParaRPr lang="zh-CN" altLang="zh-CN" dirty="0"/>
          </a:p>
          <a:p>
            <a:r>
              <a:rPr lang="zh-CN" altLang="zh-CN" dirty="0"/>
              <a:t>式中</a:t>
            </a:r>
            <a:r>
              <a:rPr lang="en-US" altLang="zh-CN" dirty="0"/>
              <a:t>:</a:t>
            </a:r>
            <a:r>
              <a:rPr lang="en-US" altLang="zh-CN" i="1" dirty="0"/>
              <a:t>F</a:t>
            </a:r>
            <a:r>
              <a:rPr lang="zh-CN" altLang="zh-CN" dirty="0"/>
              <a:t>——单利终值</a:t>
            </a:r>
            <a:r>
              <a:rPr lang="en-US" altLang="zh-CN" dirty="0"/>
              <a:t>(</a:t>
            </a:r>
            <a:r>
              <a:rPr lang="zh-CN" altLang="zh-CN" dirty="0"/>
              <a:t>本利和</a:t>
            </a:r>
            <a:r>
              <a:rPr lang="en-US" altLang="zh-CN" dirty="0"/>
              <a:t>);</a:t>
            </a:r>
            <a:endParaRPr lang="zh-CN" altLang="zh-CN" dirty="0"/>
          </a:p>
          <a:p>
            <a:r>
              <a:rPr lang="en-US" altLang="zh-CN" i="1" dirty="0"/>
              <a:t>P</a:t>
            </a:r>
            <a:r>
              <a:rPr lang="zh-CN" altLang="zh-CN" dirty="0"/>
              <a:t>——现值</a:t>
            </a:r>
            <a:r>
              <a:rPr lang="en-US" altLang="zh-CN" dirty="0"/>
              <a:t>(</a:t>
            </a:r>
            <a:r>
              <a:rPr lang="zh-CN" altLang="zh-CN" dirty="0"/>
              <a:t>本金</a:t>
            </a:r>
            <a:r>
              <a:rPr lang="en-US" altLang="zh-CN" dirty="0"/>
              <a:t>);</a:t>
            </a:r>
            <a:endParaRPr lang="zh-CN" altLang="zh-CN" dirty="0"/>
          </a:p>
          <a:p>
            <a:r>
              <a:rPr lang="en-US" altLang="zh-CN" i="1" dirty="0" err="1"/>
              <a:t>i</a:t>
            </a:r>
            <a:r>
              <a:rPr lang="zh-CN" altLang="zh-CN" dirty="0"/>
              <a:t>——利率</a:t>
            </a:r>
            <a:r>
              <a:rPr lang="en-US" altLang="zh-CN" dirty="0"/>
              <a:t>;</a:t>
            </a:r>
            <a:endParaRPr lang="zh-CN" altLang="zh-CN" dirty="0"/>
          </a:p>
          <a:p>
            <a:r>
              <a:rPr lang="en-US" altLang="zh-CN" i="1" dirty="0"/>
              <a:t>n</a:t>
            </a:r>
            <a:r>
              <a:rPr lang="zh-CN" altLang="zh-CN" dirty="0"/>
              <a:t>——计息期数。</a:t>
            </a:r>
          </a:p>
          <a:p>
            <a:r>
              <a:rPr lang="en-US" altLang="zh-CN" dirty="0"/>
              <a:t>2.</a:t>
            </a:r>
            <a:r>
              <a:rPr lang="zh-CN" altLang="zh-CN" dirty="0"/>
              <a:t>单利现值</a:t>
            </a:r>
          </a:p>
          <a:p>
            <a:r>
              <a:rPr lang="zh-CN" altLang="zh-CN" dirty="0"/>
              <a:t>单利现值即本金</a:t>
            </a:r>
            <a:r>
              <a:rPr lang="en-US" altLang="zh-CN" dirty="0"/>
              <a:t>,</a:t>
            </a:r>
            <a:r>
              <a:rPr lang="zh-CN" altLang="zh-CN" dirty="0"/>
              <a:t>在单利计息方式下</a:t>
            </a:r>
            <a:r>
              <a:rPr lang="en-US" altLang="zh-CN" dirty="0"/>
              <a:t>,</a:t>
            </a:r>
            <a:r>
              <a:rPr lang="zh-CN" altLang="zh-CN" dirty="0"/>
              <a:t>现值与终值互为逆运算</a:t>
            </a:r>
            <a:r>
              <a:rPr lang="en-US" altLang="zh-CN" dirty="0"/>
              <a:t>,</a:t>
            </a:r>
            <a:r>
              <a:rPr lang="zh-CN" altLang="zh-CN" dirty="0"/>
              <a:t>即</a:t>
            </a:r>
            <a:r>
              <a:rPr lang="en-US" altLang="zh-CN" dirty="0" smtClean="0"/>
              <a:t>:</a:t>
            </a:r>
            <a:r>
              <a:rPr lang="en-US" altLang="zh-CN" dirty="0"/>
              <a:t> </a:t>
            </a:r>
            <a:r>
              <a:rPr lang="en-US" altLang="zh-CN" dirty="0" smtClean="0"/>
              <a:t>   </a:t>
            </a:r>
            <a:r>
              <a:rPr lang="en-US" altLang="zh-CN" i="1" dirty="0" smtClean="0"/>
              <a:t>P=F</a:t>
            </a:r>
            <a:r>
              <a:rPr lang="en-US" altLang="zh-CN" i="1" dirty="0"/>
              <a:t>÷</a:t>
            </a:r>
            <a:r>
              <a:rPr lang="en-US" altLang="zh-CN" dirty="0"/>
              <a:t>(1</a:t>
            </a:r>
            <a:r>
              <a:rPr lang="en-US" altLang="zh-CN" i="1" dirty="0"/>
              <a:t>+i</a:t>
            </a:r>
            <a:r>
              <a:rPr lang="zh-CN" altLang="zh-CN" dirty="0"/>
              <a:t>·</a:t>
            </a:r>
            <a:r>
              <a:rPr lang="en-US" altLang="zh-CN" i="1" dirty="0"/>
              <a:t>n</a:t>
            </a:r>
            <a:r>
              <a:rPr lang="en-US" altLang="zh-CN" dirty="0"/>
              <a:t>)</a:t>
            </a:r>
            <a:endParaRPr lang="zh-CN" altLang="zh-CN" dirty="0"/>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4</a:t>
            </a:fld>
            <a:endParaRPr lang="zh-CN" altLang="en-US">
              <a:solidFill>
                <a:prstClr val="black">
                  <a:tint val="75000"/>
                </a:prstClr>
              </a:solidFill>
            </a:endParaRPr>
          </a:p>
        </p:txBody>
      </p:sp>
    </p:spTree>
    <p:extLst>
      <p:ext uri="{BB962C8B-B14F-4D97-AF65-F5344CB8AC3E}">
        <p14:creationId xmlns:p14="http://schemas.microsoft.com/office/powerpoint/2010/main" val="3348691515"/>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第一节　货币时间价值</a:t>
            </a:r>
            <a:endParaRPr lang="zh-CN" altLang="en-US" b="0" dirty="0"/>
          </a:p>
        </p:txBody>
      </p:sp>
      <p:sp>
        <p:nvSpPr>
          <p:cNvPr id="3" name="内容占位符 2"/>
          <p:cNvSpPr>
            <a:spLocks noGrp="1"/>
          </p:cNvSpPr>
          <p:nvPr>
            <p:ph idx="1"/>
          </p:nvPr>
        </p:nvSpPr>
        <p:spPr/>
        <p:txBody>
          <a:bodyPr/>
          <a:lstStyle/>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复利的终值和现值</a:t>
            </a:r>
          </a:p>
          <a:p>
            <a:r>
              <a:rPr lang="en-US" altLang="zh-CN" dirty="0"/>
              <a:t>1.</a:t>
            </a:r>
            <a:r>
              <a:rPr lang="zh-CN" altLang="zh-CN" dirty="0"/>
              <a:t>复利终值</a:t>
            </a:r>
          </a:p>
          <a:p>
            <a:r>
              <a:rPr lang="en-US" altLang="zh-CN" dirty="0"/>
              <a:t>2.</a:t>
            </a:r>
            <a:r>
              <a:rPr lang="zh-CN" altLang="zh-CN" dirty="0"/>
              <a:t>复利现值</a:t>
            </a:r>
          </a:p>
          <a:p>
            <a:r>
              <a:rPr lang="en-US" altLang="zh-CN" dirty="0"/>
              <a:t>3.</a:t>
            </a:r>
            <a:r>
              <a:rPr lang="zh-CN" altLang="zh-CN" dirty="0"/>
              <a:t>关于计息期和利率应注意的问题</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5</a:t>
            </a:fld>
            <a:endParaRPr lang="zh-CN" altLang="en-US">
              <a:solidFill>
                <a:prstClr val="black">
                  <a:tint val="75000"/>
                </a:prstClr>
              </a:solidFill>
            </a:endParaRPr>
          </a:p>
        </p:txBody>
      </p:sp>
    </p:spTree>
    <p:extLst>
      <p:ext uri="{BB962C8B-B14F-4D97-AF65-F5344CB8AC3E}">
        <p14:creationId xmlns:p14="http://schemas.microsoft.com/office/powerpoint/2010/main" val="3561119538"/>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第一节　货币时间价值</a:t>
            </a:r>
            <a:endParaRPr lang="zh-CN" altLang="en-US" b="0" dirty="0"/>
          </a:p>
        </p:txBody>
      </p:sp>
      <p:sp>
        <p:nvSpPr>
          <p:cNvPr id="3" name="内容占位符 2"/>
          <p:cNvSpPr>
            <a:spLocks noGrp="1"/>
          </p:cNvSpPr>
          <p:nvPr>
            <p:ph idx="1"/>
          </p:nvPr>
        </p:nvSpPr>
        <p:spPr/>
        <p:txBody>
          <a:bodyPr>
            <a:normAutofit/>
          </a:bodyPr>
          <a:lstStyle/>
          <a:p>
            <a:pPr marL="0" indent="0">
              <a:buNone/>
            </a:pPr>
            <a:r>
              <a:rPr lang="zh-CN" altLang="zh-CN" sz="2600" b="1" dirty="0">
                <a:latin typeface="黑体" panose="02010609060101010101" pitchFamily="49" charset="-122"/>
                <a:ea typeface="黑体" panose="02010609060101010101" pitchFamily="49" charset="-122"/>
              </a:rPr>
              <a:t>三、年金的终值和现值</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普通年金</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预付年金</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递延年金</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永续年金</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6</a:t>
            </a:fld>
            <a:endParaRPr lang="zh-CN" altLang="en-US">
              <a:solidFill>
                <a:prstClr val="black">
                  <a:tint val="75000"/>
                </a:prstClr>
              </a:solidFill>
            </a:endParaRPr>
          </a:p>
        </p:txBody>
      </p:sp>
    </p:spTree>
    <p:extLst>
      <p:ext uri="{BB962C8B-B14F-4D97-AF65-F5344CB8AC3E}">
        <p14:creationId xmlns:p14="http://schemas.microsoft.com/office/powerpoint/2010/main" val="2632597906"/>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第一节　货币时间价值</a:t>
            </a:r>
            <a:endParaRPr lang="zh-CN" altLang="en-US" b="0"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四、时间价值计算中的几个特殊问题</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不等额系列现金流量的现值</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年金与不等额现金流量混合情况下的现值</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贴现率</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利率</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的计算</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7</a:t>
            </a:fld>
            <a:endParaRPr lang="zh-CN" altLang="en-US">
              <a:solidFill>
                <a:prstClr val="black">
                  <a:tint val="75000"/>
                </a:prstClr>
              </a:solidFill>
            </a:endParaRPr>
          </a:p>
        </p:txBody>
      </p:sp>
    </p:spTree>
    <p:extLst>
      <p:ext uri="{BB962C8B-B14F-4D97-AF65-F5344CB8AC3E}">
        <p14:creationId xmlns:p14="http://schemas.microsoft.com/office/powerpoint/2010/main" val="3265358915"/>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第二节　风险与报酬</a:t>
            </a:r>
            <a:endParaRPr lang="zh-CN" altLang="en-US" b="0"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一、风险的含义</a:t>
            </a:r>
          </a:p>
          <a:p>
            <a:r>
              <a:rPr lang="zh-CN" altLang="zh-CN" dirty="0"/>
              <a:t>日常生活中</a:t>
            </a:r>
            <a:r>
              <a:rPr lang="en-US" altLang="zh-CN" dirty="0"/>
              <a:t>,</a:t>
            </a:r>
            <a:r>
              <a:rPr lang="zh-CN" altLang="zh-CN" dirty="0"/>
              <a:t>“风险”这个词带有负面效应</a:t>
            </a:r>
            <a:r>
              <a:rPr lang="en-US" altLang="zh-CN" dirty="0"/>
              <a:t>,</a:t>
            </a:r>
            <a:r>
              <a:rPr lang="zh-CN" altLang="zh-CN" dirty="0"/>
              <a:t>通常被认为是损失或不好的结果出现的可能性</a:t>
            </a:r>
            <a:r>
              <a:rPr lang="en-US" altLang="zh-CN" dirty="0"/>
              <a:t>,</a:t>
            </a:r>
            <a:r>
              <a:rPr lang="zh-CN" altLang="zh-CN" dirty="0"/>
              <a:t>人们在识别和衡量风险的基础上</a:t>
            </a:r>
            <a:r>
              <a:rPr lang="en-US" altLang="zh-CN" dirty="0"/>
              <a:t>,</a:t>
            </a:r>
            <a:r>
              <a:rPr lang="zh-CN" altLang="zh-CN" dirty="0"/>
              <a:t>更重视风险的防范和控制。比如</a:t>
            </a:r>
            <a:r>
              <a:rPr lang="en-US" altLang="zh-CN" dirty="0"/>
              <a:t>,</a:t>
            </a:r>
            <a:r>
              <a:rPr lang="zh-CN" altLang="zh-CN" dirty="0"/>
              <a:t>针对安全和健康的不良结果出现的可能性</a:t>
            </a:r>
            <a:r>
              <a:rPr lang="en-US" altLang="zh-CN" dirty="0"/>
              <a:t>,</a:t>
            </a:r>
            <a:r>
              <a:rPr lang="zh-CN" altLang="zh-CN" dirty="0"/>
              <a:t>人们选择购买各类保险</a:t>
            </a:r>
            <a:r>
              <a:rPr lang="en-US" altLang="zh-CN" dirty="0"/>
              <a:t>,</a:t>
            </a:r>
            <a:r>
              <a:rPr lang="zh-CN" altLang="zh-CN" dirty="0"/>
              <a:t>以防范和转移这些不利后果的影响。</a:t>
            </a:r>
          </a:p>
          <a:p>
            <a:r>
              <a:rPr lang="zh-CN" altLang="zh-CN" dirty="0"/>
              <a:t>因此</a:t>
            </a:r>
            <a:r>
              <a:rPr lang="en-US" altLang="zh-CN" dirty="0"/>
              <a:t>,</a:t>
            </a:r>
            <a:r>
              <a:rPr lang="zh-CN" altLang="zh-CN" dirty="0"/>
              <a:t>在财务管理领域</a:t>
            </a:r>
            <a:r>
              <a:rPr lang="en-US" altLang="zh-CN" dirty="0"/>
              <a:t>,</a:t>
            </a:r>
            <a:r>
              <a:rPr lang="zh-CN" altLang="zh-CN" dirty="0"/>
              <a:t>风险更适合做广义的理解</a:t>
            </a:r>
            <a:r>
              <a:rPr lang="en-US" altLang="zh-CN" dirty="0"/>
              <a:t>,</a:t>
            </a:r>
            <a:r>
              <a:rPr lang="zh-CN" altLang="zh-CN" dirty="0"/>
              <a:t>即风险是一定条件下</a:t>
            </a:r>
            <a:r>
              <a:rPr lang="en-US" altLang="zh-CN" dirty="0"/>
              <a:t>,</a:t>
            </a:r>
            <a:r>
              <a:rPr lang="zh-CN" altLang="zh-CN" dirty="0"/>
              <a:t>预期结果发生的可能性</a:t>
            </a:r>
            <a:r>
              <a:rPr lang="en-US" altLang="zh-CN" dirty="0"/>
              <a:t>,</a:t>
            </a:r>
            <a:r>
              <a:rPr lang="zh-CN" altLang="zh-CN" dirty="0"/>
              <a:t>这种结果可能是有利的</a:t>
            </a:r>
            <a:r>
              <a:rPr lang="en-US" altLang="zh-CN" dirty="0"/>
              <a:t>,</a:t>
            </a:r>
            <a:r>
              <a:rPr lang="zh-CN" altLang="zh-CN" dirty="0"/>
              <a:t>也可能是不利的。风险价值观念要求财务管理者全面认识风险</a:t>
            </a:r>
            <a:r>
              <a:rPr lang="en-US" altLang="zh-CN" dirty="0"/>
              <a:t>,</a:t>
            </a:r>
            <a:r>
              <a:rPr lang="zh-CN" altLang="zh-CN" dirty="0"/>
              <a:t>不但要防范和控制风险</a:t>
            </a:r>
            <a:r>
              <a:rPr lang="en-US" altLang="zh-CN" dirty="0"/>
              <a:t>,</a:t>
            </a:r>
            <a:r>
              <a:rPr lang="zh-CN" altLang="zh-CN" dirty="0"/>
              <a:t>更要独具慧眼</a:t>
            </a:r>
            <a:r>
              <a:rPr lang="en-US" altLang="zh-CN" dirty="0"/>
              <a:t>,</a:t>
            </a:r>
            <a:r>
              <a:rPr lang="zh-CN" altLang="zh-CN" dirty="0"/>
              <a:t>选择和利用风险中包含的收益机会</a:t>
            </a:r>
            <a:r>
              <a:rPr lang="en-US" altLang="zh-CN" dirty="0"/>
              <a:t>,</a:t>
            </a:r>
            <a:r>
              <a:rPr lang="zh-CN" altLang="zh-CN" dirty="0"/>
              <a:t>实现价值增值的目标。</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8</a:t>
            </a:fld>
            <a:endParaRPr lang="zh-CN" altLang="en-US">
              <a:solidFill>
                <a:prstClr val="black">
                  <a:tint val="75000"/>
                </a:prstClr>
              </a:solidFill>
            </a:endParaRPr>
          </a:p>
        </p:txBody>
      </p:sp>
    </p:spTree>
    <p:extLst>
      <p:ext uri="{BB962C8B-B14F-4D97-AF65-F5344CB8AC3E}">
        <p14:creationId xmlns:p14="http://schemas.microsoft.com/office/powerpoint/2010/main" val="2804875149"/>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第二节　风险与报酬</a:t>
            </a:r>
            <a:endParaRPr lang="zh-CN" altLang="en-US" b="0"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二、风险的类型</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系统风险</a:t>
            </a:r>
          </a:p>
          <a:p>
            <a:r>
              <a:rPr lang="zh-CN" altLang="zh-CN" dirty="0"/>
              <a:t>系统风险是由于政治、经济及社会环境等企业外部因素导致的风险。例如</a:t>
            </a:r>
            <a:r>
              <a:rPr lang="en-US" altLang="zh-CN" dirty="0"/>
              <a:t>,</a:t>
            </a:r>
            <a:r>
              <a:rPr lang="zh-CN" altLang="zh-CN" dirty="0"/>
              <a:t>战争、金融危机、法律法规及宏观政策变动等公司不可控制的因素引起的风险。系统风险对市场具有普遍影响</a:t>
            </a:r>
            <a:r>
              <a:rPr lang="en-US" altLang="zh-CN" dirty="0"/>
              <a:t>,</a:t>
            </a:r>
            <a:r>
              <a:rPr lang="zh-CN" altLang="zh-CN" dirty="0"/>
              <a:t>没有有效的方法消除</a:t>
            </a:r>
            <a:r>
              <a:rPr lang="en-US" altLang="zh-CN" dirty="0"/>
              <a:t>,</a:t>
            </a:r>
            <a:r>
              <a:rPr lang="zh-CN" altLang="zh-CN" dirty="0"/>
              <a:t>因此也称为市场风险或者不可分散的风险。</a:t>
            </a:r>
          </a:p>
          <a:p>
            <a:pPr marL="0" indent="0" algn="l">
              <a:spcBef>
                <a:spcPts val="15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非系统风险</a:t>
            </a:r>
          </a:p>
          <a:p>
            <a:r>
              <a:rPr lang="zh-CN" altLang="zh-CN" dirty="0"/>
              <a:t>非系统风险是由于特有事件或公司内部的原因引起的影响个别公司的风险。例如</a:t>
            </a:r>
            <a:r>
              <a:rPr lang="en-US" altLang="zh-CN" dirty="0"/>
              <a:t>,</a:t>
            </a:r>
            <a:r>
              <a:rPr lang="zh-CN" altLang="zh-CN" dirty="0"/>
              <a:t>某上市公司因污染环境被环保局和证监会调查、新产品开发成功、失去重要的客户等。这类风险只影响一个或少数几个公司</a:t>
            </a:r>
            <a:r>
              <a:rPr lang="en-US" altLang="zh-CN" dirty="0"/>
              <a:t>,</a:t>
            </a:r>
            <a:r>
              <a:rPr lang="zh-CN" altLang="zh-CN" dirty="0"/>
              <a:t>不会波及整个市场</a:t>
            </a:r>
            <a:r>
              <a:rPr lang="en-US" altLang="zh-CN" dirty="0"/>
              <a:t>,</a:t>
            </a:r>
            <a:r>
              <a:rPr lang="zh-CN" altLang="zh-CN" dirty="0"/>
              <a:t>投资者可以利用市场产品的多元化投资分散或抵消掉此类风险。因此</a:t>
            </a:r>
            <a:r>
              <a:rPr lang="en-US" altLang="zh-CN" dirty="0"/>
              <a:t>,</a:t>
            </a:r>
            <a:r>
              <a:rPr lang="zh-CN" altLang="zh-CN" dirty="0"/>
              <a:t>非系统风险也称为个别风险、特有风险或者可分散的风险。</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9</a:t>
            </a:fld>
            <a:endParaRPr lang="zh-CN" altLang="en-US">
              <a:solidFill>
                <a:prstClr val="black">
                  <a:tint val="75000"/>
                </a:prstClr>
              </a:solidFill>
            </a:endParaRPr>
          </a:p>
        </p:txBody>
      </p:sp>
    </p:spTree>
    <p:extLst>
      <p:ext uri="{BB962C8B-B14F-4D97-AF65-F5344CB8AC3E}">
        <p14:creationId xmlns:p14="http://schemas.microsoft.com/office/powerpoint/2010/main" val="592737522"/>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865</Words>
  <Application>Microsoft Office PowerPoint</Application>
  <PresentationFormat>宽屏</PresentationFormat>
  <Paragraphs>81</Paragraphs>
  <Slides>13</Slides>
  <Notes>0</Notes>
  <HiddenSlides>0</HiddenSlides>
  <MMClips>0</MMClips>
  <ScaleCrop>false</ScaleCrop>
  <HeadingPairs>
    <vt:vector size="6" baseType="variant">
      <vt:variant>
        <vt:lpstr>已用的字体</vt:lpstr>
      </vt:variant>
      <vt:variant>
        <vt:i4>11</vt:i4>
      </vt:variant>
      <vt:variant>
        <vt:lpstr>主题</vt:lpstr>
      </vt:variant>
      <vt:variant>
        <vt:i4>2</vt:i4>
      </vt:variant>
      <vt:variant>
        <vt:lpstr>幻灯片标题</vt:lpstr>
      </vt:variant>
      <vt:variant>
        <vt:i4>13</vt:i4>
      </vt:variant>
    </vt:vector>
  </HeadingPairs>
  <TitlesOfParts>
    <vt:vector size="26" baseType="lpstr">
      <vt:lpstr>NEU-BZ-S92</vt:lpstr>
      <vt:lpstr>等线</vt:lpstr>
      <vt:lpstr>方正书宋_GBK</vt:lpstr>
      <vt:lpstr>黑体</vt:lpstr>
      <vt:lpstr>楷体</vt:lpstr>
      <vt:lpstr>宋体</vt:lpstr>
      <vt:lpstr>微软雅黑</vt:lpstr>
      <vt:lpstr>Arial</vt:lpstr>
      <vt:lpstr>Calibri</vt:lpstr>
      <vt:lpstr>Calibri Light</vt:lpstr>
      <vt:lpstr>Times New Roman</vt:lpstr>
      <vt:lpstr>Office 主题</vt:lpstr>
      <vt:lpstr>1_Office 主题</vt:lpstr>
      <vt:lpstr>PowerPoint 演示文稿</vt:lpstr>
      <vt:lpstr>目  录</vt:lpstr>
      <vt:lpstr>第一节　货币时间价值</vt:lpstr>
      <vt:lpstr>第一节　货币时间价值</vt:lpstr>
      <vt:lpstr>第一节　货币时间价值</vt:lpstr>
      <vt:lpstr>第一节　货币时间价值</vt:lpstr>
      <vt:lpstr>第一节　货币时间价值</vt:lpstr>
      <vt:lpstr>第二节　风险与报酬</vt:lpstr>
      <vt:lpstr>第二节　风险与报酬</vt:lpstr>
      <vt:lpstr>第二节　风险与报酬</vt:lpstr>
      <vt:lpstr>第二节　风险与报酬</vt:lpstr>
      <vt:lpstr>第二节　风险与报酬</vt:lpstr>
      <vt:lpstr>第二节　风险与报酬</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1</cp:revision>
  <dcterms:created xsi:type="dcterms:W3CDTF">2024-06-02T06:42:00Z</dcterms:created>
  <dcterms:modified xsi:type="dcterms:W3CDTF">2024-06-02T06:42:14Z</dcterms:modified>
</cp:coreProperties>
</file>