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3.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4.jpeg"/><Relationship Id="rId1"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96793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第五章　计划工作与目标的设定</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计划工作的基础: 目标设定</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组织目标的多重性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实际上,从深层次分析,所有组织的目标都是多重的,企业也不例外,它除了关注盈利能力、成长性,追求扩大市场份额外,还会设定与其社会责任相对应的社会目标和环境目标。</a:t>
            </a:r>
            <a:endParaRPr lang="zh-CN" altLang="en-US"/>
          </a:p>
          <a:p>
            <a:r>
              <a:rPr lang="zh-CN" altLang="en-US"/>
              <a:t>现代企业是一个复杂的社会机构,它需要在多重的目标和需要之间求得平衡。过分强调某一个目标,如经济绩效,会忽视其他目标的存在,而在配置资源时无视这些目标将会负面影响企业的长期生存。靠单一尺度是难以有效衡量和评价一个组织是否成功履行其使命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计划工作的基础: 目标设定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目标的分类</a:t>
            </a:r>
            <a:endParaRPr lang="zh-CN" altLang="zh-CN" sz="2600" b="1" dirty="0">
              <a:latin typeface="黑体" panose="02010609060101010101" pitchFamily="49" charset="-122"/>
              <a:ea typeface="黑体" panose="02010609060101010101" pitchFamily="49" charset="-122"/>
            </a:endParaRPr>
          </a:p>
          <a:p>
            <a:r>
              <a:rPr lang="zh-CN" altLang="en-US"/>
              <a:t>从衡量程度划分,目标可分为定量目标和定性目标。可被衡量的目标称为定量目标,它一定是可以被考核的。</a:t>
            </a:r>
            <a:endParaRPr lang="zh-CN" altLang="en-US"/>
          </a:p>
          <a:p>
            <a:r>
              <a:rPr lang="zh-CN" altLang="en-US"/>
              <a:t>从目标大小划分,目标可分为总目标和子目标。总目标是一个组织所要实现或达到的总体结果。子目标是从总目标分解出来所要完成的具体目标,是为总目标服务的辅助目标。</a:t>
            </a:r>
            <a:endParaRPr lang="zh-CN" altLang="en-US"/>
          </a:p>
          <a:p>
            <a:r>
              <a:rPr lang="zh-CN" altLang="en-US"/>
              <a:t>从真实性划分,目标又可分为宣称的目标与真实的目标。宣称的目标(Stated Objectives)是一个组织对其目标的官方陈述,是要使公众相信该组织打算做什么。但是,宣称的目标(见组织章程、年度报告、公共关系通告或组织公开声明)通常受社会对组织应该做什么的舆论的影响。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计划工作的基础: 目标设定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目标设定的SMART原则</a:t>
            </a:r>
            <a:endParaRPr lang="zh-CN" altLang="zh-CN" sz="2600" b="1" dirty="0">
              <a:latin typeface="黑体" panose="02010609060101010101" pitchFamily="49" charset="-122"/>
              <a:ea typeface="黑体" panose="02010609060101010101" pitchFamily="49" charset="-122"/>
            </a:endParaRPr>
          </a:p>
          <a:p>
            <a:r>
              <a:rPr lang="zh-CN" altLang="en-US"/>
              <a:t>彼得·德鲁克在《管理的实践》一书中,提出了有效的目标设定应遵循的5项原则,用每个原则的首字母缩写合称为SMART原则。</a:t>
            </a:r>
            <a:endParaRPr lang="zh-CN" altLang="en-US"/>
          </a:p>
          <a:p>
            <a:r>
              <a:rPr lang="zh-CN" altLang="en-US"/>
              <a:t>1. 目标应具体(Specific, S)</a:t>
            </a:r>
            <a:endParaRPr lang="zh-CN" altLang="en-US"/>
          </a:p>
          <a:p>
            <a:r>
              <a:rPr lang="zh-CN" altLang="en-US"/>
              <a:t>2. 目标应可衡量(Measurable, M)</a:t>
            </a:r>
            <a:endParaRPr lang="zh-CN" altLang="en-US"/>
          </a:p>
          <a:p>
            <a:r>
              <a:rPr lang="zh-CN" altLang="en-US"/>
              <a:t>3. 目标既应切实可行,又应具有挑战性(Attainable, A)</a:t>
            </a:r>
            <a:endParaRPr lang="zh-CN" altLang="en-US"/>
          </a:p>
          <a:p>
            <a:r>
              <a:rPr lang="zh-CN" altLang="en-US"/>
              <a:t>4. 目标应与其他重要目标相关联(Relevant, R)</a:t>
            </a:r>
            <a:endParaRPr lang="zh-CN" altLang="en-US"/>
          </a:p>
          <a:p>
            <a:r>
              <a:rPr lang="zh-CN" altLang="en-US"/>
              <a:t>5. 目标应有时间限定(Time, T)</a:t>
            </a:r>
            <a:endParaRPr lang="zh-CN" altLang="en-US"/>
          </a:p>
          <a:p>
            <a:r>
              <a:rPr lang="zh-CN" altLang="en-US"/>
              <a:t>SMART原则自提出后受到了广泛的认可,在与目标设定有关的诸多领域,小到个人自我管理,大到组织战略管理,都得到了普遍的应用。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计划工作的基础: 目标设定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实施目标管理</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目标管理的概念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目标管理是一种系统方法,在该系统中,下属和上级共同确定具体的绩效目标,定期检查完成目标的进展情况,并根据这种进展给予奖励。目标管理现已发展出多种不同的形式,名称也有很多,如绩效管理、成果管理、承诺管理、季度评审法等,但它们的基本原理是一致的。</a:t>
            </a:r>
            <a:endParaRPr lang="zh-CN" altLang="en-US"/>
          </a:p>
          <a:p>
            <a:r>
              <a:rPr lang="zh-CN" altLang="en-US"/>
              <a:t>(二) 目标管理的先决条件</a:t>
            </a:r>
            <a:endParaRPr lang="zh-CN" altLang="en-US"/>
          </a:p>
          <a:p>
            <a:r>
              <a:rPr lang="zh-CN" altLang="en-US"/>
              <a:t>(1) 适合组织的需求;</a:t>
            </a:r>
            <a:endParaRPr lang="zh-CN" altLang="en-US"/>
          </a:p>
          <a:p>
            <a:r>
              <a:rPr lang="zh-CN" altLang="en-US"/>
              <a:t>(2) 个人之间不存在恶性的竞争,倡导团体参与设置目标;</a:t>
            </a:r>
            <a:endParaRPr lang="zh-CN" altLang="en-US"/>
          </a:p>
          <a:p>
            <a:r>
              <a:rPr lang="zh-CN" altLang="en-US"/>
              <a:t>(3) 有充分的培训;</a:t>
            </a:r>
            <a:endParaRPr lang="zh-CN" altLang="en-US"/>
          </a:p>
          <a:p>
            <a:r>
              <a:rPr lang="zh-CN" altLang="en-US"/>
              <a:t>(4) 相关部门参与评价这种方法的成果与可操作性。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计划工作的基础: 目标设定</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目标管理过程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49" name="5-8.jpg" descr="id:2147493557;FounderCES"/>
          <p:cNvPicPr>
            <a:picLocks noChangeAspect="1"/>
          </p:cNvPicPr>
          <p:nvPr/>
        </p:nvPicPr>
        <p:blipFill>
          <a:blip r:embed="rId1"/>
          <a:stretch>
            <a:fillRect/>
          </a:stretch>
        </p:blipFill>
        <p:spPr>
          <a:xfrm>
            <a:off x="4187825" y="1722120"/>
            <a:ext cx="3375025" cy="4267835"/>
          </a:xfrm>
          <a:prstGeom prst="rect">
            <a:avLst/>
          </a:prstGeom>
        </p:spPr>
      </p:pic>
      <p:sp>
        <p:nvSpPr>
          <p:cNvPr id="102" name="文本框 101"/>
          <p:cNvSpPr txBox="1"/>
          <p:nvPr/>
        </p:nvSpPr>
        <p:spPr>
          <a:xfrm>
            <a:off x="4264025" y="6089650"/>
            <a:ext cx="3063240" cy="368300"/>
          </a:xfrm>
          <a:prstGeom prst="rect">
            <a:avLst/>
          </a:prstGeom>
          <a:noFill/>
          <a:ln w="9525">
            <a:noFill/>
          </a:ln>
        </p:spPr>
        <p:txBody>
          <a:bodyPr wrap="square">
            <a:spAutoFit/>
          </a:bodyPr>
          <a:p>
            <a:pPr indent="228600" algn="ctr"/>
            <a:r>
              <a:rPr lang="zh-CN" b="0">
                <a:solidFill>
                  <a:srgbClr val="000000"/>
                </a:solidFill>
                <a:cs typeface="方正书宋_GBK" charset="0"/>
              </a:rPr>
              <a:t>图5-8　目标管理的过程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计划工作的基础: 目标设定</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对目标管理的评价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就其正面效果看,员工通常喜欢参与其自身目标的制定,同时对他们来讲也是一种承诺。在目标管理的过程中,上、下级之间的沟通加强了,从而确保员工了解他们将做些什么、什么时候完成、他们将怎样被评价等。实际上,由于明确了预期的成果,管理者不仅使员工减少了顾虑,而且诱导了个人争取高成就的动机。</a:t>
            </a:r>
            <a:endParaRPr lang="zh-CN" altLang="en-US"/>
          </a:p>
          <a:p>
            <a:r>
              <a:rPr lang="zh-CN" altLang="en-US"/>
              <a:t>但是,目标管理也有其局限,假如运用不当,它也可能使整个规划失效。</a:t>
            </a:r>
            <a:endParaRPr lang="zh-CN" altLang="en-US"/>
          </a:p>
          <a:p>
            <a:r>
              <a:rPr lang="zh-CN" altLang="en-US"/>
              <a:t>第一个问题是下属如果一开始得不到高层管理者的支持,多数规划就注定会失败。</a:t>
            </a:r>
            <a:endParaRPr lang="zh-CN" altLang="en-US"/>
          </a:p>
          <a:p>
            <a:r>
              <a:rPr lang="zh-CN" altLang="en-US"/>
              <a:t>第二个问题是对目标管理的错误解释常常导致其不能取得预期的效果。</a:t>
            </a:r>
            <a:endParaRPr lang="zh-CN" altLang="en-US"/>
          </a:p>
          <a:p>
            <a:r>
              <a:rPr lang="zh-CN" altLang="en-US"/>
              <a:t>第三个问题是管理者不善于为下属制定明确限定的、可衡量的目标。</a:t>
            </a:r>
            <a:endParaRPr lang="zh-CN" altLang="en-US"/>
          </a:p>
          <a:p>
            <a:r>
              <a:rPr lang="zh-CN" altLang="en-US"/>
              <a:t>第四个问题是上、下级之间在共同开发目标时个性有冲突。</a:t>
            </a:r>
            <a:endParaRPr lang="zh-CN" altLang="en-US"/>
          </a:p>
          <a:p>
            <a:r>
              <a:rPr lang="zh-CN" altLang="en-US"/>
              <a:t>第五个问题是过分强调书面文字工作,使目标管理流于形式,人人忙于填写表格,增加了不必要的成本。</a:t>
            </a:r>
            <a:endParaRPr lang="zh-CN" altLang="en-US"/>
          </a:p>
          <a:p>
            <a:r>
              <a:rPr lang="zh-CN" altLang="en-US"/>
              <a:t>第六个问题是有的管理者没能把奖励和员工的绩效相联系,使员工积极性受挫。</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计划工作的常用工具和技术</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环境分析技术</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环境扫描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环境扫描是指审查大量信息来察觉正在出现的新趋势并据此提出一套方案。现在不管是大企业还是小企业,管理者都越来越重视环境扫描,以预估和解释环境的变化。环境扫描发展最快的一个领域是竞争者情报(competitor intelligence, CI)。它寻求竞争对手的基本信息,如谁是竞争者、他们正在做什么、他们的行动将对我们的组织产生什么影响等有关竞争方面的精确信息,使管理者能预估竞争者的行为,而不只是对他们做出反应。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计划工作的常用工具和技术</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情景规划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环境扫描是以大量的信息为基础进行推理的。它是将判断建立在已经表现出来或过去的数据资料上,其分析思路是“因为……,所以就……”,它是在变化已经开始后,将信息加以归纳,再说明变化将向某个方面发展。这种方法虽然很重要,但有时在以往的延长线上未必一定预示着未来。</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标杆管理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标杆管理(Benchmarking)背后的理念其实非常简单。如果你想改进企业某一项经营活动,或者想改善企业提供的某一项服务,你会寻找该项经营活动或服务表现出色的其他企业,以它们作为标杆,努力向标杆看齐,从而达到提升自己的目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计划工作的常用工具和技术</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预测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管理预测的对象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收入预测</a:t>
            </a:r>
            <a:endParaRPr lang="zh-CN" altLang="en-US"/>
          </a:p>
          <a:p>
            <a:r>
              <a:rPr lang="zh-CN" altLang="en-US"/>
              <a:t>2. 技术预测</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常用预测技术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定量预测法</a:t>
            </a:r>
            <a:endParaRPr lang="zh-CN" altLang="en-US"/>
          </a:p>
          <a:p>
            <a:r>
              <a:rPr lang="zh-CN" altLang="en-US"/>
              <a:t>2. 定性预测法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计划工作的常用工具和技术</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作业计划工具</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甘特图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52" name="5-9.jpg" descr="id:2147493579;FounderCES"/>
          <p:cNvPicPr>
            <a:picLocks noChangeAspect="1"/>
          </p:cNvPicPr>
          <p:nvPr/>
        </p:nvPicPr>
        <p:blipFill>
          <a:blip r:embed="rId1"/>
          <a:stretch>
            <a:fillRect/>
          </a:stretch>
        </p:blipFill>
        <p:spPr>
          <a:xfrm>
            <a:off x="1153795" y="2749550"/>
            <a:ext cx="4058285" cy="2113915"/>
          </a:xfrm>
          <a:prstGeom prst="rect">
            <a:avLst/>
          </a:prstGeom>
        </p:spPr>
      </p:pic>
      <p:sp>
        <p:nvSpPr>
          <p:cNvPr id="102" name="文本框 101"/>
          <p:cNvSpPr txBox="1"/>
          <p:nvPr/>
        </p:nvSpPr>
        <p:spPr>
          <a:xfrm>
            <a:off x="1698625" y="4995545"/>
            <a:ext cx="2968625" cy="368300"/>
          </a:xfrm>
          <a:prstGeom prst="rect">
            <a:avLst/>
          </a:prstGeom>
          <a:noFill/>
          <a:ln w="9525">
            <a:noFill/>
          </a:ln>
        </p:spPr>
        <p:txBody>
          <a:bodyPr wrap="square">
            <a:spAutoFit/>
          </a:bodyPr>
          <a:p>
            <a:pPr indent="228600"/>
            <a:r>
              <a:rPr lang="zh-CN" b="0">
                <a:solidFill>
                  <a:srgbClr val="000000"/>
                </a:solidFill>
                <a:cs typeface="方正书宋_GBK" charset="0"/>
              </a:rPr>
              <a:t>图5-9　简化的甘特图</a:t>
            </a:r>
            <a:endParaRPr lang="zh-CN" altLang="en-US" b="0">
              <a:solidFill>
                <a:srgbClr val="000000"/>
              </a:solidFill>
              <a:cs typeface="方正书宋_GBK" charset="0"/>
            </a:endParaRPr>
          </a:p>
        </p:txBody>
      </p:sp>
      <p:sp>
        <p:nvSpPr>
          <p:cNvPr id="4" name="文本框 3"/>
          <p:cNvSpPr txBox="1"/>
          <p:nvPr/>
        </p:nvSpPr>
        <p:spPr>
          <a:xfrm>
            <a:off x="6604000" y="2008505"/>
            <a:ext cx="5080000" cy="514350"/>
          </a:xfrm>
          <a:prstGeom prst="rect">
            <a:avLst/>
          </a:prstGeom>
          <a:noFill/>
          <a:ln w="9525">
            <a:noFill/>
          </a:ln>
        </p:spPr>
        <p:txBody>
          <a:bodyPr>
            <a:spAutoFit/>
          </a:bodyPr>
          <a:p>
            <a:pPr indent="-342900" algn="just">
              <a:lnSpc>
                <a:spcPct val="125000"/>
              </a:lnSpc>
              <a:spcBef>
                <a:spcPts val="300"/>
              </a:spcBef>
              <a:spcAft>
                <a:spcPts val="300"/>
              </a:spcAft>
              <a:buClrTx/>
              <a:buSzTx/>
              <a:buFontTx/>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网络图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53" name="5-10.jpg" descr="id:2147493586;FounderCES"/>
          <p:cNvPicPr>
            <a:picLocks noChangeAspect="1"/>
          </p:cNvPicPr>
          <p:nvPr/>
        </p:nvPicPr>
        <p:blipFill>
          <a:blip r:embed="rId2"/>
          <a:stretch>
            <a:fillRect/>
          </a:stretch>
        </p:blipFill>
        <p:spPr>
          <a:xfrm>
            <a:off x="6604000" y="3169285"/>
            <a:ext cx="4801870" cy="1275080"/>
          </a:xfrm>
          <a:prstGeom prst="rect">
            <a:avLst/>
          </a:prstGeom>
        </p:spPr>
      </p:pic>
      <p:sp>
        <p:nvSpPr>
          <p:cNvPr id="5" name="文本框 4"/>
          <p:cNvSpPr txBox="1"/>
          <p:nvPr/>
        </p:nvSpPr>
        <p:spPr>
          <a:xfrm>
            <a:off x="7406005" y="4995545"/>
            <a:ext cx="3563620" cy="368300"/>
          </a:xfrm>
          <a:prstGeom prst="rect">
            <a:avLst/>
          </a:prstGeom>
          <a:noFill/>
          <a:ln w="9525">
            <a:noFill/>
          </a:ln>
        </p:spPr>
        <p:txBody>
          <a:bodyPr wrap="square">
            <a:spAutoFit/>
          </a:bodyPr>
          <a:p>
            <a:pPr indent="228600"/>
            <a:r>
              <a:rPr lang="zh-CN" b="0">
                <a:solidFill>
                  <a:srgbClr val="000000"/>
                </a:solidFill>
                <a:cs typeface="方正书宋_GBK" charset="0"/>
              </a:rPr>
              <a:t>图5-10　简单产品的网络图</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000250"/>
            <a:chOff x="5313" y="3179"/>
            <a:chExt cx="9165" cy="3150"/>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计划与计划工作</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计划工作的基础: 目标设定</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计划工作的常用工具和技术</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计划工作的常用工具和技术</a:t>
            </a:r>
            <a:endParaRPr lang="zh-CN" altLang="en-US"/>
          </a:p>
        </p:txBody>
      </p:sp>
      <p:sp>
        <p:nvSpPr>
          <p:cNvPr id="3" name="内容占位符 2"/>
          <p:cNvSpPr>
            <a:spLocks noGrp="1"/>
          </p:cNvSpPr>
          <p:nvPr>
            <p:ph idx="1"/>
          </p:nvPr>
        </p:nvSpPr>
        <p:spPr>
          <a:xfrm>
            <a:off x="622300" y="1750695"/>
            <a:ext cx="10947400" cy="4537710"/>
          </a:xfrm>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盈亏平衡分析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54" name="5-11.jpg" descr="id:2147493593;FounderCES"/>
          <p:cNvPicPr>
            <a:picLocks noChangeAspect="1"/>
          </p:cNvPicPr>
          <p:nvPr/>
        </p:nvPicPr>
        <p:blipFill>
          <a:blip r:embed="rId1"/>
          <a:stretch>
            <a:fillRect/>
          </a:stretch>
        </p:blipFill>
        <p:spPr>
          <a:xfrm>
            <a:off x="1396365" y="2693035"/>
            <a:ext cx="3064510" cy="2652395"/>
          </a:xfrm>
          <a:prstGeom prst="rect">
            <a:avLst/>
          </a:prstGeom>
        </p:spPr>
      </p:pic>
      <p:sp>
        <p:nvSpPr>
          <p:cNvPr id="102" name="文本框 101"/>
          <p:cNvSpPr txBox="1"/>
          <p:nvPr/>
        </p:nvSpPr>
        <p:spPr>
          <a:xfrm>
            <a:off x="878205" y="5443855"/>
            <a:ext cx="3396615" cy="368300"/>
          </a:xfrm>
          <a:prstGeom prst="rect">
            <a:avLst/>
          </a:prstGeom>
          <a:noFill/>
          <a:ln w="9525">
            <a:noFill/>
          </a:ln>
        </p:spPr>
        <p:txBody>
          <a:bodyPr wrap="square">
            <a:spAutoFit/>
          </a:bodyPr>
          <a:p>
            <a:pPr indent="228600" algn="ctr"/>
            <a:r>
              <a:rPr lang="zh-CN" b="0">
                <a:solidFill>
                  <a:srgbClr val="000000"/>
                </a:solidFill>
                <a:cs typeface="方正书宋_GBK" charset="0"/>
              </a:rPr>
              <a:t>图5-11　盈亏平衡分析</a:t>
            </a:r>
            <a:endParaRPr lang="zh-CN" altLang="en-US" b="0">
              <a:solidFill>
                <a:srgbClr val="000000"/>
              </a:solidFill>
              <a:cs typeface="方正书宋_GBK" charset="0"/>
            </a:endParaRPr>
          </a:p>
        </p:txBody>
      </p:sp>
      <p:sp>
        <p:nvSpPr>
          <p:cNvPr id="4" name="文本框 3"/>
          <p:cNvSpPr txBox="1"/>
          <p:nvPr/>
        </p:nvSpPr>
        <p:spPr>
          <a:xfrm>
            <a:off x="6240780" y="1908175"/>
            <a:ext cx="5080000" cy="2339340"/>
          </a:xfrm>
          <a:prstGeom prst="rect">
            <a:avLst/>
          </a:prstGeom>
          <a:noFill/>
          <a:ln w="9525">
            <a:noFill/>
          </a:ln>
        </p:spPr>
        <p:txBody>
          <a:bodyPr>
            <a:noAutofit/>
          </a:bodyPr>
          <a:p>
            <a:pPr indent="-342900" algn="just" fontAlgn="auto">
              <a:lnSpc>
                <a:spcPct val="125000"/>
              </a:lnSpc>
              <a:spcBef>
                <a:spcPts val="300"/>
              </a:spcBef>
              <a:spcAft>
                <a:spcPts val="300"/>
              </a:spcAft>
              <a:buClrTx/>
              <a:buSzTx/>
              <a:buFontTx/>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运筹管理技术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285750" indent="-285750" fontAlgn="auto">
              <a:lnSpc>
                <a:spcPct val="150000"/>
              </a:lnSpc>
              <a:buFont typeface="Arial" panose="020B0604020202020204" pitchFamily="34" charset="0"/>
              <a:buChar char="•"/>
            </a:pPr>
            <a:r>
              <a:rPr lang="zh-CN" altLang="en-US" b="0"/>
              <a:t>1. 模拟</a:t>
            </a:r>
            <a:endParaRPr lang="zh-CN" altLang="en-US" b="0"/>
          </a:p>
          <a:p>
            <a:pPr marL="285750" indent="-285750" fontAlgn="auto">
              <a:lnSpc>
                <a:spcPct val="150000"/>
              </a:lnSpc>
              <a:buFont typeface="Arial" panose="020B0604020202020204" pitchFamily="34" charset="0"/>
              <a:buChar char="•"/>
            </a:pPr>
            <a:r>
              <a:rPr lang="zh-CN" altLang="en-US" b="0"/>
              <a:t>2. 线性规划</a:t>
            </a:r>
            <a:endParaRPr lang="zh-CN" altLang="en-US" b="0"/>
          </a:p>
          <a:p>
            <a:pPr marL="285750" indent="-285750" fontAlgn="auto">
              <a:lnSpc>
                <a:spcPct val="150000"/>
              </a:lnSpc>
              <a:buFont typeface="Arial" panose="020B0604020202020204" pitchFamily="34" charset="0"/>
              <a:buChar char="•"/>
            </a:pPr>
            <a:r>
              <a:rPr lang="zh-CN" altLang="en-US" b="0"/>
              <a:t>3. 排队论</a:t>
            </a:r>
            <a:endParaRPr lang="zh-CN" altLang="en-US" b="0"/>
          </a:p>
          <a:p>
            <a:pPr marL="285750" indent="-285750" fontAlgn="auto">
              <a:lnSpc>
                <a:spcPct val="150000"/>
              </a:lnSpc>
              <a:buFont typeface="Arial" panose="020B0604020202020204" pitchFamily="34" charset="0"/>
              <a:buChar char="•"/>
            </a:pPr>
            <a:r>
              <a:rPr lang="zh-CN" altLang="en-US" b="0"/>
              <a:t>4. 博弈论</a:t>
            </a:r>
            <a:r>
              <a:rPr lang="en-US" b="0">
                <a:solidFill>
                  <a:srgbClr val="000000"/>
                </a:solidFill>
                <a:latin typeface="NEU-BZ-S92" charset="0"/>
                <a:cs typeface="方正书宋_GBK" charset="0"/>
              </a:rPr>
              <a:t> </a:t>
            </a:r>
            <a:endParaRPr lang="en-US" altLang="en-US" b="0">
              <a:solidFill>
                <a:srgbClr val="000000"/>
              </a:solidFill>
              <a:latin typeface="NEU-BZ-S92" charset="0"/>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计划与计划工作</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 计划工作的含义和作用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计划和计划工作的含义</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计划是为了从事某些工作预先规划好的详细方案。计划工作是针对将来活动的决策所进行的周密思考和准备工作。它包括限定组织的目标,为实现这些目标制定总体战略,并提出一系列派生计划,以综合和协调各项活动。它同时涉及结果(做什么)和手段(如何做)。计划工作是行动的前提,它迫使管理者通盘思考问题,尽管不可能预见到未来的一切,但是还能做出情理之中的推论,并对潜在的问题做出研究。</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计划与计划工作</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计划工作的作用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计划工作协调了组织成员所做的各种努力。</a:t>
            </a:r>
            <a:endParaRPr lang="zh-CN" altLang="en-US"/>
          </a:p>
          <a:p>
            <a:r>
              <a:rPr lang="zh-CN" altLang="en-US">
                <a:sym typeface="+mn-ea"/>
              </a:rPr>
              <a:t>(2) 计划工作通过迫使管理者展望未来、预测变化、考虑变化的影响和制定妥善的应对措施,来降低不确定性的负面影响。</a:t>
            </a:r>
            <a:endParaRPr lang="zh-CN" altLang="en-US"/>
          </a:p>
          <a:p>
            <a:r>
              <a:rPr lang="zh-CN" altLang="en-US">
                <a:sym typeface="+mn-ea"/>
              </a:rPr>
              <a:t>(3) 计划工作说明并确定了组织中每一个部门应做些什么,为什么要做这些事,应在什么时候去做。</a:t>
            </a:r>
            <a:endParaRPr lang="zh-CN" altLang="en-US"/>
          </a:p>
          <a:p>
            <a:r>
              <a:rPr lang="zh-CN" altLang="en-US">
                <a:sym typeface="+mn-ea"/>
              </a:rPr>
              <a:t>(4) 计划工作建立了目标与标准,从而保证了必要的控制。</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计划与计划工作</a:t>
            </a:r>
            <a:endParaRPr lang="zh-CN" altLang="en-US"/>
          </a:p>
        </p:txBody>
      </p:sp>
      <p:sp>
        <p:nvSpPr>
          <p:cNvPr id="3" name="内容占位符 2"/>
          <p:cNvSpPr>
            <a:spLocks noGrp="1"/>
          </p:cNvSpPr>
          <p:nvPr>
            <p:ph idx="1"/>
          </p:nvPr>
        </p:nvSpPr>
        <p:spPr>
          <a:xfrm>
            <a:off x="622300" y="1423670"/>
            <a:ext cx="663702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计划的层次</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战略计划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战略计划是指应用于整个组织,为组织确立总体目标并寻求组织在环境中的地位的计划。战略计划往往需要为未来5年甚至更长时间的组织行动方向制订蓝图。</a:t>
            </a:r>
            <a:endParaRPr lang="zh-CN" altLang="en-US"/>
          </a:p>
          <a:p>
            <a:r>
              <a:rPr lang="zh-CN" altLang="en-US"/>
              <a:t>战略计划之所以重要,正是因为我们难以预测未来的环境变化,但仍有必要为未来可能的变化做出准备和响应。高层管理者负责战略规划的开发和执行成效,虽然他们通常不亲自制订或执行整个计划。</a:t>
            </a:r>
            <a:endParaRPr lang="zh-CN" altLang="en-US"/>
          </a:p>
        </p:txBody>
      </p:sp>
      <p:pic>
        <p:nvPicPr>
          <p:cNvPr id="138" name="5-1.jpg" descr="id:2147493476;FounderCES"/>
          <p:cNvPicPr>
            <a:picLocks noChangeAspect="1"/>
          </p:cNvPicPr>
          <p:nvPr/>
        </p:nvPicPr>
        <p:blipFill>
          <a:blip r:embed="rId1"/>
          <a:stretch>
            <a:fillRect/>
          </a:stretch>
        </p:blipFill>
        <p:spPr>
          <a:xfrm>
            <a:off x="7943215" y="2331085"/>
            <a:ext cx="3496310" cy="2531745"/>
          </a:xfrm>
          <a:prstGeom prst="rect">
            <a:avLst/>
          </a:prstGeom>
        </p:spPr>
      </p:pic>
      <p:sp>
        <p:nvSpPr>
          <p:cNvPr id="102" name="文本框 101"/>
          <p:cNvSpPr txBox="1"/>
          <p:nvPr/>
        </p:nvSpPr>
        <p:spPr>
          <a:xfrm>
            <a:off x="8519795" y="5305425"/>
            <a:ext cx="3114040" cy="645160"/>
          </a:xfrm>
          <a:prstGeom prst="rect">
            <a:avLst/>
          </a:prstGeom>
          <a:noFill/>
          <a:ln w="9525">
            <a:noFill/>
          </a:ln>
        </p:spPr>
        <p:txBody>
          <a:bodyPr wrap="square">
            <a:spAutoFit/>
          </a:bodyPr>
          <a:p>
            <a:pPr indent="228600"/>
            <a:r>
              <a:rPr lang="zh-CN" b="0">
                <a:solidFill>
                  <a:srgbClr val="000000"/>
                </a:solidFill>
                <a:cs typeface="方正书宋_GBK" charset="0"/>
              </a:rPr>
              <a:t>图5-1　不同层次的计划及其与组织层级的关联</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计划与计划工作</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战术计划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战术计划通常是由中层管理者提出的对各自部门必须做什么、它们必须如何做,以及谁负责做好它等细节的安排。战术是实现战略所需的手段,它可使战略积极地活动起来并发挥作用。战术计划涉及的时间长度较短,范围较战略计划也要窄得多。其跨度一般不超过1年,在实现长期目标的过程中,代表了一个接一个的短期努力(这些短期努力,有时甚至是互相交叉重叠的),直至目标达成。</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作业计划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专用计划</a:t>
            </a:r>
            <a:endParaRPr lang="zh-CN" altLang="en-US"/>
          </a:p>
          <a:p>
            <a:r>
              <a:rPr lang="zh-CN" altLang="en-US"/>
              <a:t>2. 常规计划</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计划与计划工作</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在多变的环境中开展计划工作</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计划工作中的权变因素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组织的层次</a:t>
            </a:r>
            <a:endParaRPr lang="zh-CN" altLang="en-US"/>
          </a:p>
          <a:p>
            <a:r>
              <a:rPr lang="zh-CN" altLang="en-US"/>
              <a:t>2. 组织的发展阶段</a:t>
            </a:r>
            <a:endParaRPr lang="zh-CN" altLang="en-US"/>
          </a:p>
          <a:p>
            <a:r>
              <a:rPr lang="zh-CN" altLang="en-US"/>
              <a:t>3. 环境的不确定性</a:t>
            </a:r>
            <a:endParaRPr lang="zh-CN" altLang="en-US"/>
          </a:p>
          <a:p>
            <a:r>
              <a:rPr lang="zh-CN" altLang="en-US"/>
              <a:t>4. 未来承诺的时间长度</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权变计划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见右图</a:t>
            </a:r>
            <a:r>
              <a:rPr lang="en-US" altLang="zh-CN"/>
              <a:t>5-5</a:t>
            </a:r>
            <a:r>
              <a:rPr lang="zh-CN" altLang="en-US"/>
              <a:t>。</a:t>
            </a:r>
            <a:endParaRPr lang="zh-CN" altLang="en-US"/>
          </a:p>
        </p:txBody>
      </p:sp>
      <p:pic>
        <p:nvPicPr>
          <p:cNvPr id="142" name="5-5.jpg" descr="id:2147493504;FounderCES"/>
          <p:cNvPicPr>
            <a:picLocks noChangeAspect="1"/>
          </p:cNvPicPr>
          <p:nvPr/>
        </p:nvPicPr>
        <p:blipFill>
          <a:blip r:embed="rId1"/>
          <a:stretch>
            <a:fillRect/>
          </a:stretch>
        </p:blipFill>
        <p:spPr>
          <a:xfrm>
            <a:off x="7016750" y="2370455"/>
            <a:ext cx="3535680" cy="3119755"/>
          </a:xfrm>
          <a:prstGeom prst="rect">
            <a:avLst/>
          </a:prstGeom>
        </p:spPr>
      </p:pic>
      <p:sp>
        <p:nvSpPr>
          <p:cNvPr id="102" name="文本框 101"/>
          <p:cNvSpPr txBox="1"/>
          <p:nvPr/>
        </p:nvSpPr>
        <p:spPr>
          <a:xfrm>
            <a:off x="7482205" y="5796915"/>
            <a:ext cx="2881630" cy="368300"/>
          </a:xfrm>
          <a:prstGeom prst="rect">
            <a:avLst/>
          </a:prstGeom>
          <a:noFill/>
          <a:ln w="9525">
            <a:noFill/>
          </a:ln>
        </p:spPr>
        <p:txBody>
          <a:bodyPr wrap="square">
            <a:spAutoFit/>
          </a:bodyPr>
          <a:p>
            <a:pPr indent="228600" algn="ctr"/>
            <a:r>
              <a:rPr lang="zh-CN" b="0">
                <a:solidFill>
                  <a:srgbClr val="000000"/>
                </a:solidFill>
                <a:cs typeface="方正书宋_GBK" charset="0"/>
              </a:rPr>
              <a:t>图5-5　权变计划工作</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计划与计划工作</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计划工作的过程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估量机会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确定目标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确定计划的前提条件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拟订备选方案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评价各种备选方案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选择方案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拟订派生计划</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(八) 编制预算使计划数量化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44" name="Picture 144"/>
          <p:cNvPicPr>
            <a:picLocks noChangeAspect="1"/>
          </p:cNvPicPr>
          <p:nvPr/>
        </p:nvPicPr>
        <p:blipFill>
          <a:blip r:embed="rId1"/>
          <a:stretch>
            <a:fillRect/>
          </a:stretch>
        </p:blipFill>
        <p:spPr>
          <a:xfrm>
            <a:off x="6295390" y="1695450"/>
            <a:ext cx="4658360" cy="4030980"/>
          </a:xfrm>
          <a:prstGeom prst="rect">
            <a:avLst/>
          </a:prstGeom>
        </p:spPr>
      </p:pic>
      <p:sp>
        <p:nvSpPr>
          <p:cNvPr id="102" name="文本框 101"/>
          <p:cNvSpPr txBox="1"/>
          <p:nvPr/>
        </p:nvSpPr>
        <p:spPr>
          <a:xfrm>
            <a:off x="6831965" y="5862320"/>
            <a:ext cx="3585210" cy="368300"/>
          </a:xfrm>
          <a:prstGeom prst="rect">
            <a:avLst/>
          </a:prstGeom>
          <a:noFill/>
          <a:ln w="9525">
            <a:noFill/>
          </a:ln>
        </p:spPr>
        <p:txBody>
          <a:bodyPr wrap="square">
            <a:spAutoFit/>
          </a:bodyPr>
          <a:p>
            <a:pPr indent="228600" algn="ctr"/>
            <a:r>
              <a:rPr lang="zh-CN" b="0">
                <a:solidFill>
                  <a:srgbClr val="000000"/>
                </a:solidFill>
                <a:cs typeface="方正书宋_GBK" charset="0"/>
              </a:rPr>
              <a:t>图5-6　计划过程的步骤</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计划工作的基础: 目标设定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目标的性质</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目标等级的层次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47" name="5-7.jpg" descr="id:2147493542;FounderCES"/>
          <p:cNvPicPr>
            <a:picLocks noChangeAspect="1"/>
          </p:cNvPicPr>
          <p:nvPr/>
        </p:nvPicPr>
        <p:blipFill>
          <a:blip r:embed="rId1"/>
          <a:stretch>
            <a:fillRect/>
          </a:stretch>
        </p:blipFill>
        <p:spPr>
          <a:xfrm>
            <a:off x="3373755" y="2828925"/>
            <a:ext cx="4586605" cy="2759710"/>
          </a:xfrm>
          <a:prstGeom prst="rect">
            <a:avLst/>
          </a:prstGeom>
        </p:spPr>
      </p:pic>
      <p:sp>
        <p:nvSpPr>
          <p:cNvPr id="102" name="文本框 101"/>
          <p:cNvSpPr txBox="1"/>
          <p:nvPr/>
        </p:nvSpPr>
        <p:spPr>
          <a:xfrm>
            <a:off x="3556000" y="5814060"/>
            <a:ext cx="5080000" cy="368300"/>
          </a:xfrm>
          <a:prstGeom prst="rect">
            <a:avLst/>
          </a:prstGeom>
          <a:noFill/>
          <a:ln w="9525">
            <a:noFill/>
          </a:ln>
        </p:spPr>
        <p:txBody>
          <a:bodyPr>
            <a:spAutoFit/>
          </a:bodyPr>
          <a:p>
            <a:pPr indent="228600"/>
            <a:r>
              <a:rPr lang="zh-CN" b="0">
                <a:solidFill>
                  <a:srgbClr val="000000"/>
                </a:solidFill>
                <a:cs typeface="方正书宋_GBK" charset="0"/>
              </a:rPr>
              <a:t>图5-7　目标等级和组织层级的关系</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3371</Words>
  <Application>WPS 演示</Application>
  <PresentationFormat>宽屏</PresentationFormat>
  <Paragraphs>177</Paragraphs>
  <Slides>20</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20</vt:i4>
      </vt:variant>
    </vt:vector>
  </HeadingPairs>
  <TitlesOfParts>
    <vt:vector size="37"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NEU-BZ-S92</vt:lpstr>
      <vt:lpstr>Segoe Print</vt:lpstr>
      <vt:lpstr>Office 主题​​</vt:lpstr>
      <vt:lpstr>默认设计模板</vt:lpstr>
      <vt:lpstr>PowerPoint 演示文稿</vt:lpstr>
      <vt:lpstr>PowerPoint 演示文稿</vt:lpstr>
      <vt:lpstr>第一节　计划与计划工作</vt:lpstr>
      <vt:lpstr>第一节　计划与计划工作</vt:lpstr>
      <vt:lpstr>第一节　计划与计划工作</vt:lpstr>
      <vt:lpstr>第一节　计划与计划工作</vt:lpstr>
      <vt:lpstr>第一节　计划与计划工作</vt:lpstr>
      <vt:lpstr>第一节　计划与计划工作</vt:lpstr>
      <vt:lpstr>第二节　计划工作的基础: 目标设定</vt:lpstr>
      <vt:lpstr>第二节　计划工作的基础: 目标设定</vt:lpstr>
      <vt:lpstr>第二节　计划工作的基础: 目标设定</vt:lpstr>
      <vt:lpstr>第二节　计划工作的基础: 目标设定</vt:lpstr>
      <vt:lpstr>第二节　计划工作的基础: 目标设定</vt:lpstr>
      <vt:lpstr>第二节　计划工作的基础: 目标设定</vt:lpstr>
      <vt:lpstr>第二节　计划工作的基础: 目标设定</vt:lpstr>
      <vt:lpstr>第三节　计划工作的常用工具和技术</vt:lpstr>
      <vt:lpstr>第三节　计划工作的常用工具和技术</vt:lpstr>
      <vt:lpstr>第三节　计划工作的常用工具和技术</vt:lpstr>
      <vt:lpstr>第三节　计划工作的常用工具和技术</vt:lpstr>
      <vt:lpstr>第三节　计划工作的常用工具和技术</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39F331BB41CF48D8B6D08A9D2064D6B6</vt:lpwstr>
  </property>
</Properties>
</file>